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77" r:id="rId4"/>
    <p:sldId id="284" r:id="rId5"/>
    <p:sldId id="263" r:id="rId6"/>
    <p:sldId id="264" r:id="rId7"/>
    <p:sldId id="265" r:id="rId8"/>
    <p:sldId id="266" r:id="rId9"/>
    <p:sldId id="267" r:id="rId10"/>
    <p:sldId id="270" r:id="rId11"/>
    <p:sldId id="271" r:id="rId12"/>
    <p:sldId id="272" r:id="rId13"/>
    <p:sldId id="273" r:id="rId14"/>
    <p:sldId id="276" r:id="rId15"/>
    <p:sldId id="275" r:id="rId16"/>
    <p:sldId id="280" r:id="rId17"/>
    <p:sldId id="281" r:id="rId18"/>
    <p:sldId id="287" r:id="rId19"/>
    <p:sldId id="297" r:id="rId20"/>
    <p:sldId id="298" r:id="rId21"/>
    <p:sldId id="288" r:id="rId22"/>
    <p:sldId id="291" r:id="rId23"/>
    <p:sldId id="294" r:id="rId24"/>
    <p:sldId id="292" r:id="rId25"/>
    <p:sldId id="295" r:id="rId26"/>
    <p:sldId id="293" r:id="rId27"/>
    <p:sldId id="296" r:id="rId28"/>
    <p:sldId id="274" r:id="rId29"/>
    <p:sldId id="283" r:id="rId30"/>
    <p:sldId id="260" r:id="rId31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317"/>
    <a:srgbClr val="FFD717"/>
    <a:srgbClr val="9BD159"/>
    <a:srgbClr val="34805E"/>
    <a:srgbClr val="007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31" autoAdjust="0"/>
    <p:restoredTop sz="90019" autoAdjust="0"/>
  </p:normalViewPr>
  <p:slideViewPr>
    <p:cSldViewPr snapToGrid="0" snapToObjects="1">
      <p:cViewPr>
        <p:scale>
          <a:sx n="85" d="100"/>
          <a:sy n="85" d="100"/>
        </p:scale>
        <p:origin x="-133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15/9/21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5957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15/9/21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3481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15/9/21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12155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15/9/21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86446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15/9/21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006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15/9/21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4074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15/9/21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4861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15/9/21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398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15/9/21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087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15/9/21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8778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15/9/21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079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 smtClean="0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 smtClean="0"/>
              <a:t>按一下以編輯母片文字樣式</a:t>
            </a:r>
          </a:p>
          <a:p>
            <a:pPr lvl="1"/>
            <a:r>
              <a:rPr kumimoji="1" lang="zh-TW" altLang="en-US" dirty="0" smtClean="0"/>
              <a:t>第二層</a:t>
            </a:r>
          </a:p>
          <a:p>
            <a:pPr lvl="2"/>
            <a:r>
              <a:rPr kumimoji="1" lang="zh-TW" altLang="en-US" dirty="0" smtClean="0"/>
              <a:t>第三層</a:t>
            </a:r>
          </a:p>
          <a:p>
            <a:pPr lvl="3"/>
            <a:r>
              <a:rPr kumimoji="1" lang="zh-TW" altLang="en-US" dirty="0" smtClean="0"/>
              <a:t>第四層</a:t>
            </a:r>
          </a:p>
          <a:p>
            <a:pPr lvl="4"/>
            <a:r>
              <a:rPr kumimoji="1" lang="zh-TW" altLang="en-US" dirty="0" smtClean="0"/>
              <a:t>第五層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9A3A6-0344-8440-8A8D-895524E3F2EB}" type="datetimeFigureOut">
              <a:rPr kumimoji="1" lang="zh-TW" altLang="en-US" smtClean="0"/>
              <a:t>15/9/21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04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annotate TC Regular"/>
          <a:ea typeface="微軟正黑體"/>
          <a:cs typeface="Hannotate TC Regular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Hannotate TC Regular"/>
          <a:ea typeface="微軟正黑體"/>
          <a:cs typeface="Hannotate TC 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annotate TC Regular"/>
          <a:ea typeface="微軟正黑體"/>
          <a:cs typeface="Hannotate TC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Hannotate TC Regular"/>
          <a:ea typeface="微軟正黑體"/>
          <a:cs typeface="Hannotate TC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annotate TC Regular"/>
          <a:ea typeface="微軟正黑體"/>
          <a:cs typeface="Hannotate TC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Hannotate TC Regular"/>
          <a:ea typeface="微軟正黑體"/>
          <a:cs typeface="Hannotate TC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sai-cookie.blogspot.tw/" TargetMode="Externa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apache.stu.edu.tw/zookeeper/zookeeper-3.4.6/zookeeper-3.4.6.tar.gz" TargetMode="External"/><Relationship Id="rId4" Type="http://schemas.openxmlformats.org/officeDocument/2006/relationships/hyperlink" Target="http://ftp.tc.edu.tw/pub/Apache/hbase/0.98.13/hbase-0.98.13-hadoop2-bin.tar.gz" TargetMode="External"/><Relationship Id="rId5" Type="http://schemas.openxmlformats.org/officeDocument/2006/relationships/hyperlink" Target="http://apache.stu.edu.tw/hive/hive-1.2.1/apache-hive-1.2.1-bin.tar.gz" TargetMode="External"/><Relationship Id="rId6" Type="http://schemas.openxmlformats.org/officeDocument/2006/relationships/hyperlink" Target="http://cran.r-project.org/src/base/R-3/R-3.1.3.tar.gz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ache.stu.edu.tw/hadoop/common/hadoop-2.5.2/hadoop-2.5.2.tar.gz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b="1" dirty="0" err="1" smtClean="0">
                <a:latin typeface="Hannotate TC Regular"/>
                <a:ea typeface="微軟正黑體"/>
                <a:cs typeface="Hannotate TC Regular"/>
              </a:rPr>
              <a:t>Hadoop</a:t>
            </a:r>
            <a:r>
              <a:rPr kumimoji="1" lang="zh-TW" altLang="en-US" b="1" dirty="0" smtClean="0">
                <a:latin typeface="Hannotate TC Regular"/>
                <a:ea typeface="微軟正黑體"/>
                <a:cs typeface="Hannotate TC Regular"/>
              </a:rPr>
              <a:t>技術工程師</a:t>
            </a:r>
            <a:r>
              <a:rPr kumimoji="1" lang="en-US" altLang="zh-TW" b="1" dirty="0" smtClean="0">
                <a:latin typeface="Hannotate TC Regular"/>
                <a:ea typeface="微軟正黑體"/>
                <a:cs typeface="Hannotate TC Regular"/>
              </a:rPr>
              <a:t> – </a:t>
            </a:r>
            <a:r>
              <a:rPr kumimoji="1" lang="zh-TW" altLang="en-US" b="1" dirty="0" smtClean="0">
                <a:latin typeface="Hannotate TC Regular"/>
                <a:ea typeface="微軟正黑體"/>
                <a:cs typeface="Hannotate TC Regular"/>
              </a:rPr>
              <a:t>實作</a:t>
            </a:r>
            <a:r>
              <a:rPr kumimoji="1" lang="en-US" altLang="zh-TW" b="1" dirty="0" smtClean="0">
                <a:latin typeface="Hannotate TC Regular"/>
                <a:ea typeface="微軟正黑體"/>
                <a:cs typeface="Hannotate TC Regular"/>
              </a:rPr>
              <a:t>Lab</a:t>
            </a:r>
            <a:endParaRPr kumimoji="1" lang="zh-TW" altLang="en-US" b="1" dirty="0">
              <a:latin typeface="Hannotate TC Regular"/>
              <a:ea typeface="微軟正黑體"/>
              <a:cs typeface="Hannotate TC Regular"/>
            </a:endParaRPr>
          </a:p>
        </p:txBody>
      </p:sp>
      <p:sp>
        <p:nvSpPr>
          <p:cNvPr id="6" name="子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ea typeface="微軟正黑體"/>
                <a:cs typeface="Hannotate TC Regular"/>
              </a:rPr>
              <a:t>2015-XX-XX</a:t>
            </a:r>
          </a:p>
          <a:p>
            <a:r>
              <a:rPr kumimoji="1" lang="zh-TW" altLang="en-US" dirty="0" smtClean="0">
                <a:latin typeface="Hannotate TC Regular"/>
                <a:ea typeface="微軟正黑體"/>
                <a:cs typeface="Hannotate TC Regular"/>
              </a:rPr>
              <a:t>蔡秉文</a:t>
            </a:r>
            <a:endParaRPr kumimoji="1" lang="en-US" altLang="zh-TW" dirty="0" smtClean="0">
              <a:latin typeface="Hannotate TC Regular"/>
              <a:ea typeface="微軟正黑體"/>
              <a:cs typeface="Hannotate TC Regular"/>
            </a:endParaRPr>
          </a:p>
          <a:p>
            <a:r>
              <a:rPr kumimoji="1" lang="en-US" altLang="zh-TW" dirty="0" smtClean="0">
                <a:latin typeface="Hannotate TC Regular"/>
                <a:ea typeface="微軟正黑體"/>
                <a:cs typeface="Hannotate TC Regular"/>
              </a:rPr>
              <a:t>Cookie Tsai</a:t>
            </a:r>
            <a:endParaRPr kumimoji="1" lang="zh-TW" altLang="en-US" dirty="0">
              <a:latin typeface="Hannotate TC Regular"/>
              <a:ea typeface="微軟正黑體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68312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What is Zookeeper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Used for message management in distributed system, such like naming, synchronization service, clustering management</a:t>
            </a: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Considering to HA, ZK also provides clustering mode</a:t>
            </a: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In </a:t>
            </a:r>
            <a:r>
              <a:rPr kumimoji="1" lang="en-US" altLang="zh-TW" sz="2800" dirty="0" err="1">
                <a:latin typeface="Hannotate TC Regular"/>
                <a:cs typeface="Hannotate TC Regular"/>
              </a:rPr>
              <a:t>H</a:t>
            </a:r>
            <a:r>
              <a:rPr kumimoji="1" lang="en-US" altLang="zh-TW" sz="2800" dirty="0" err="1" smtClean="0">
                <a:latin typeface="Hannotate TC Regular"/>
                <a:cs typeface="Hannotate TC Regular"/>
              </a:rPr>
              <a:t>adoop</a:t>
            </a:r>
            <a:r>
              <a:rPr kumimoji="1" lang="en-US" altLang="zh-TW" sz="2800" dirty="0" smtClean="0">
                <a:latin typeface="Hannotate TC Regular"/>
                <a:cs typeface="Hannotate TC Regular"/>
              </a:rPr>
              <a:t>, it manages </a:t>
            </a:r>
            <a:r>
              <a:rPr kumimoji="1" lang="en-US" altLang="zh-TW" sz="2800" dirty="0" err="1" smtClean="0">
                <a:latin typeface="Hannotate TC Regular"/>
                <a:cs typeface="Hannotate TC Regular"/>
              </a:rPr>
              <a:t>Namenode</a:t>
            </a:r>
            <a:r>
              <a:rPr kumimoji="1" lang="en-US" altLang="zh-TW" sz="2800" dirty="0" smtClean="0">
                <a:latin typeface="Hannotate TC Regular"/>
                <a:cs typeface="Hannotate TC Regular"/>
              </a:rPr>
              <a:t>, </a:t>
            </a:r>
            <a:r>
              <a:rPr kumimoji="1" lang="en-US" altLang="zh-TW" sz="2800" dirty="0" err="1" smtClean="0">
                <a:latin typeface="Hannotate TC Regular"/>
                <a:cs typeface="Hannotate TC Regular"/>
              </a:rPr>
              <a:t>HBase</a:t>
            </a:r>
            <a:r>
              <a:rPr kumimoji="1" lang="en-US" altLang="zh-TW" dirty="0" smtClean="0"/>
              <a:t>...</a:t>
            </a:r>
            <a:r>
              <a:rPr kumimoji="1" lang="en-US" altLang="zh-TW" sz="2800" dirty="0" smtClean="0">
                <a:latin typeface="Hannotate TC Regular"/>
                <a:cs typeface="Hannotate TC Regular"/>
              </a:rPr>
              <a:t> for message passing and sync</a:t>
            </a:r>
          </a:p>
        </p:txBody>
      </p:sp>
    </p:spTree>
    <p:extLst>
      <p:ext uri="{BB962C8B-B14F-4D97-AF65-F5344CB8AC3E}">
        <p14:creationId xmlns:p14="http://schemas.microsoft.com/office/powerpoint/2010/main" val="3641586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Install Zookeeper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56293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What is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HBase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A kind of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NoSQL</a:t>
            </a:r>
            <a:endParaRPr kumimoji="1" lang="en-US" altLang="zh-TW" dirty="0" smtClean="0">
              <a:latin typeface="Hannotate TC Regular"/>
              <a:cs typeface="Hannotate TC Regular"/>
            </a:endParaRPr>
          </a:p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Manipulation in HDFS</a:t>
            </a:r>
          </a:p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Using column family qualifier</a:t>
            </a:r>
          </a:p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Each Row-Key is also a indexed column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graphicFrame>
        <p:nvGraphicFramePr>
          <p:cNvPr id="4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5169364"/>
              </p:ext>
            </p:extLst>
          </p:nvPr>
        </p:nvGraphicFramePr>
        <p:xfrm>
          <a:off x="754531" y="3776225"/>
          <a:ext cx="7634937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161"/>
                <a:gridCol w="1138955"/>
                <a:gridCol w="1284941"/>
                <a:gridCol w="2076824"/>
                <a:gridCol w="1890056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Row</a:t>
                      </a:r>
                      <a:r>
                        <a:rPr lang="en-US" altLang="zh-TW" baseline="0" dirty="0" smtClean="0">
                          <a:latin typeface="Hannotate TC Regular"/>
                          <a:cs typeface="Hannotate TC Regular"/>
                        </a:rPr>
                        <a:t>-Key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Column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Timestamp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Value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Family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Qualifier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row1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Hannotate TC Regular"/>
                          <a:cs typeface="Hannotate TC Regular"/>
                        </a:rPr>
                        <a:t>cf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name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1442053885486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Tom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row2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Hannotate TC Regular"/>
                          <a:cs typeface="Hannotate TC Regular"/>
                        </a:rPr>
                        <a:t>cf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name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1442053885487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Mary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row2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Hannotate TC Regular"/>
                          <a:cs typeface="Hannotate TC Regular"/>
                        </a:rPr>
                        <a:t>cf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phone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1442053885487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0999XXXXXX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row3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Hannotate TC Regular"/>
                          <a:cs typeface="Hannotate TC Regular"/>
                        </a:rPr>
                        <a:t>cf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name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1442053885486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John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896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42559"/>
            <a:ext cx="8229600" cy="1143000"/>
          </a:xfrm>
        </p:spPr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Install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HBase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45188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What is Hive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Data warehouse software facilitates querying and managing large datasets residing in distributed storage.</a:t>
            </a:r>
          </a:p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SQL-like language called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HiveQL</a:t>
            </a:r>
            <a:endParaRPr kumimoji="1" lang="en-US" altLang="zh-TW" dirty="0" smtClean="0">
              <a:latin typeface="Hannotate TC Regular"/>
              <a:cs typeface="Hannotate TC Regular"/>
            </a:endParaRPr>
          </a:p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At the same time this language also allows traditional map/reduce</a:t>
            </a:r>
          </a:p>
          <a:p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84212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Install Hive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53492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What is R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R is a free software environment for statistical computing and graphics. </a:t>
            </a:r>
            <a:endParaRPr kumimoji="1" lang="en-US" altLang="zh-TW" dirty="0" smtClean="0"/>
          </a:p>
          <a:p>
            <a:r>
              <a:rPr kumimoji="1" lang="en-US" altLang="zh-TW" dirty="0" smtClean="0"/>
              <a:t>It </a:t>
            </a:r>
            <a:r>
              <a:rPr kumimoji="1" lang="en-US" altLang="zh-TW" dirty="0"/>
              <a:t>compiles and runs on a wide variety of UNIX platforms, Windows and </a:t>
            </a:r>
            <a:r>
              <a:rPr kumimoji="1" lang="en-US" altLang="zh-TW" dirty="0" err="1"/>
              <a:t>MacOS</a:t>
            </a:r>
            <a:r>
              <a:rPr kumimoji="1" lang="en-US" altLang="zh-TW" dirty="0"/>
              <a:t>. </a:t>
            </a:r>
            <a:endParaRPr kumimoji="1" lang="en-US" altLang="zh-TW" dirty="0" smtClean="0"/>
          </a:p>
          <a:p>
            <a:r>
              <a:rPr kumimoji="1" lang="en-US" altLang="zh-TW" dirty="0"/>
              <a:t>It provides an unparalleled platform for programming new statistical methods in an easy and straightforward manner.</a:t>
            </a:r>
          </a:p>
        </p:txBody>
      </p:sp>
    </p:spTree>
    <p:extLst>
      <p:ext uri="{BB962C8B-B14F-4D97-AF65-F5344CB8AC3E}">
        <p14:creationId xmlns:p14="http://schemas.microsoft.com/office/powerpoint/2010/main" val="1850643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Install R Lib &amp;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RStudio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0029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Web Service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What is </a:t>
            </a:r>
            <a:r>
              <a:rPr kumimoji="1" lang="en-US" altLang="zh-TW" dirty="0" err="1" smtClean="0"/>
              <a:t>myApp</a:t>
            </a:r>
            <a:endParaRPr kumimoji="1" lang="en-US" altLang="zh-TW" dirty="0" smtClean="0"/>
          </a:p>
          <a:p>
            <a:pPr lvl="1"/>
            <a:r>
              <a:rPr kumimoji="1" lang="en-US" altLang="zh-TW" sz="2400" dirty="0" smtClean="0"/>
              <a:t>It’s a Simple Java Project</a:t>
            </a:r>
          </a:p>
          <a:p>
            <a:pPr lvl="1"/>
            <a:r>
              <a:rPr kumimoji="1" lang="en-US" altLang="zh-TW" sz="2400" dirty="0" smtClean="0"/>
              <a:t>It’s a </a:t>
            </a:r>
            <a:r>
              <a:rPr kumimoji="1" lang="en-US" altLang="zh-TW" sz="2400" dirty="0" err="1" smtClean="0"/>
              <a:t>RESTful</a:t>
            </a:r>
            <a:r>
              <a:rPr kumimoji="1" lang="en-US" altLang="zh-TW" sz="2400" dirty="0" smtClean="0"/>
              <a:t> Service</a:t>
            </a:r>
          </a:p>
          <a:p>
            <a:pPr lvl="1"/>
            <a:r>
              <a:rPr kumimoji="1" lang="en-US" altLang="zh-TW" sz="2400" dirty="0" smtClean="0"/>
              <a:t>Using Jersey</a:t>
            </a:r>
          </a:p>
          <a:p>
            <a:pPr lvl="1"/>
            <a:endParaRPr kumimoji="1" lang="en-US" altLang="zh-TW" sz="2400" dirty="0" smtClean="0"/>
          </a:p>
          <a:p>
            <a:r>
              <a:rPr kumimoji="1" lang="en-US" altLang="zh-TW" dirty="0" smtClean="0"/>
              <a:t>Install </a:t>
            </a:r>
            <a:r>
              <a:rPr kumimoji="1" lang="en-US" altLang="zh-TW" dirty="0" err="1" smtClean="0"/>
              <a:t>myApp</a:t>
            </a:r>
            <a:endParaRPr kumimoji="1" lang="en-US" altLang="zh-TW" dirty="0"/>
          </a:p>
          <a:p>
            <a:pPr lvl="1"/>
            <a:r>
              <a:rPr kumimoji="1" lang="en-US" altLang="zh-TW" sz="2400" dirty="0" smtClean="0"/>
              <a:t>$ </a:t>
            </a:r>
            <a:r>
              <a:rPr kumimoji="1" lang="en-US" altLang="zh-TW" sz="2400" dirty="0"/>
              <a:t>tar -</a:t>
            </a:r>
            <a:r>
              <a:rPr kumimoji="1" lang="en-US" altLang="zh-TW" sz="2400" dirty="0" err="1"/>
              <a:t>zxvf</a:t>
            </a:r>
            <a:r>
              <a:rPr kumimoji="1" lang="en-US" altLang="zh-TW" sz="2400" dirty="0"/>
              <a:t> /</a:t>
            </a:r>
            <a:r>
              <a:rPr kumimoji="1" lang="en-US" altLang="zh-TW" sz="2400" dirty="0" err="1"/>
              <a:t>tmp</a:t>
            </a:r>
            <a:r>
              <a:rPr kumimoji="1" lang="en-US" altLang="zh-TW" sz="2400" dirty="0"/>
              <a:t>/</a:t>
            </a:r>
            <a:r>
              <a:rPr kumimoji="1" lang="en-US" altLang="zh-TW" sz="2400" dirty="0" err="1" smtClean="0"/>
              <a:t>myApp.tar.gz</a:t>
            </a:r>
            <a:endParaRPr kumimoji="1" lang="en-US" altLang="zh-TW" sz="2400" dirty="0" smtClean="0"/>
          </a:p>
          <a:p>
            <a:pPr lvl="1"/>
            <a:r>
              <a:rPr kumimoji="1" lang="en-US" altLang="zh-TW" sz="2400" dirty="0"/>
              <a:t>$ java -jar </a:t>
            </a:r>
            <a:r>
              <a:rPr kumimoji="1" lang="en-US" altLang="zh-TW" sz="2400" dirty="0" err="1"/>
              <a:t>myApp</a:t>
            </a:r>
            <a:r>
              <a:rPr kumimoji="1" lang="en-US" altLang="zh-TW" sz="2400" dirty="0"/>
              <a:t>/application-1.0-SNAPSHOT.jar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68051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What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WampServer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WampServer</a:t>
            </a:r>
            <a:r>
              <a:rPr kumimoji="1" lang="en-US" altLang="zh-TW" dirty="0"/>
              <a:t> is a Windows web development environment. </a:t>
            </a:r>
            <a:endParaRPr kumimoji="1" lang="en-US" altLang="zh-TW" dirty="0" smtClean="0"/>
          </a:p>
          <a:p>
            <a:r>
              <a:rPr kumimoji="1" lang="en-US" altLang="zh-TW" dirty="0" smtClean="0"/>
              <a:t>It </a:t>
            </a:r>
            <a:r>
              <a:rPr kumimoji="1" lang="en-US" altLang="zh-TW" dirty="0"/>
              <a:t>allows you to create web applications with Apache2, PHP and a MySQL database. Alongside, </a:t>
            </a:r>
            <a:r>
              <a:rPr kumimoji="1" lang="en-US" altLang="zh-TW" dirty="0" err="1"/>
              <a:t>PhpMyAdmin</a:t>
            </a:r>
            <a:r>
              <a:rPr kumimoji="1" lang="en-US" altLang="zh-TW" dirty="0"/>
              <a:t> allows you to manage easily your databases.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90879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Hannotate TC Regular"/>
                <a:cs typeface="Hannotate TC Regular"/>
              </a:rPr>
              <a:t>Resources</a:t>
            </a:r>
            <a:endParaRPr lang="en-US" altLang="zh-TW" dirty="0">
              <a:effectLst/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TW" sz="2600" dirty="0" err="1" smtClean="0">
                <a:latin typeface="Hannotate TC Regular"/>
                <a:ea typeface="微軟正黑體"/>
                <a:cs typeface="Hannotate TC Regular"/>
              </a:rPr>
              <a:t>CookeTsai</a:t>
            </a:r>
            <a:r>
              <a:rPr kumimoji="1" lang="en-US" altLang="zh-TW" sz="2600" dirty="0" smtClean="0">
                <a:latin typeface="Hannotate TC Regular"/>
                <a:ea typeface="微軟正黑體"/>
                <a:cs typeface="Hannotate TC Regular"/>
              </a:rPr>
              <a:t> </a:t>
            </a:r>
            <a:r>
              <a:rPr kumimoji="1" lang="zh-TW" altLang="en-US" sz="2600" dirty="0" smtClean="0">
                <a:latin typeface="Hannotate TC Regular"/>
                <a:ea typeface="微軟正黑體"/>
                <a:cs typeface="Hannotate TC Regular"/>
              </a:rPr>
              <a:t>的手記</a:t>
            </a:r>
            <a:endParaRPr kumimoji="1" lang="en-US" altLang="zh-TW" sz="2600" dirty="0" smtClean="0">
              <a:latin typeface="Hannotate TC Regular"/>
              <a:ea typeface="微軟正黑體"/>
              <a:cs typeface="Hannotate TC Regular"/>
            </a:endParaRPr>
          </a:p>
          <a:p>
            <a:pPr lvl="1"/>
            <a:r>
              <a:rPr kumimoji="1" lang="en-US" altLang="zh-TW" sz="2600" dirty="0">
                <a:latin typeface="Hannotate TC Regular"/>
                <a:ea typeface="微軟正黑體"/>
                <a:cs typeface="Hannotate TC Regular"/>
                <a:hlinkClick r:id="rId2"/>
              </a:rPr>
              <a:t>http://tsai-cookie.blogspot.tw</a:t>
            </a:r>
            <a:r>
              <a:rPr kumimoji="1" lang="en-US" altLang="zh-TW" sz="2600" dirty="0" smtClean="0">
                <a:latin typeface="Hannotate TC Regular"/>
                <a:ea typeface="微軟正黑體"/>
                <a:cs typeface="Hannotate TC Regular"/>
                <a:hlinkClick r:id="rId2"/>
              </a:rPr>
              <a:t>/</a:t>
            </a:r>
            <a:r>
              <a:rPr kumimoji="1" lang="en-US" altLang="zh-TW" sz="2600" dirty="0" smtClean="0">
                <a:latin typeface="Hannotate TC Regular"/>
                <a:ea typeface="微軟正黑體"/>
                <a:cs typeface="Hannotate TC Regular"/>
              </a:rPr>
              <a:t> </a:t>
            </a:r>
          </a:p>
          <a:p>
            <a:pPr lvl="1"/>
            <a:endParaRPr kumimoji="1" lang="zh-TW" altLang="en-US" sz="2600" dirty="0">
              <a:latin typeface="Hannotate TC Regular"/>
              <a:ea typeface="微軟正黑體"/>
              <a:cs typeface="Hannotate TC Regular"/>
            </a:endParaRPr>
          </a:p>
        </p:txBody>
      </p:sp>
      <p:pic>
        <p:nvPicPr>
          <p:cNvPr id="5" name="圖片 4" descr="螢幕快照 2015-09-12 下午11.22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06" y="2854204"/>
            <a:ext cx="6968565" cy="327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27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Install </a:t>
            </a:r>
            <a:r>
              <a:rPr kumimoji="1" lang="en-US" altLang="zh-TW" dirty="0" err="1"/>
              <a:t>WampServer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19219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Using Web Client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pic>
        <p:nvPicPr>
          <p:cNvPr id="6" name="內容版面配置區 5" descr="螢幕快照 2015-09-18 下午5.15.5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6" b="-4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03720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Using </a:t>
            </a:r>
            <a:r>
              <a:rPr kumimoji="1" lang="en-US" altLang="zh-TW" dirty="0" err="1" smtClean="0"/>
              <a:t>HBase</a:t>
            </a:r>
            <a:r>
              <a:rPr kumimoji="1" lang="en-US" altLang="zh-TW" dirty="0" smtClean="0"/>
              <a:t> Shell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pic>
        <p:nvPicPr>
          <p:cNvPr id="7" name="內容版面配置區 6" descr="螢幕快照 2015-09-18 下午5.20.0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354" b="-63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23427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Learning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HBase</a:t>
            </a:r>
            <a:r>
              <a:rPr kumimoji="1" lang="en-US" altLang="zh-TW" dirty="0" smtClean="0">
                <a:latin typeface="Hannotate TC Regular"/>
                <a:cs typeface="Hannotate TC Regular"/>
              </a:rPr>
              <a:t> Shell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63177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Using Beeline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pic>
        <p:nvPicPr>
          <p:cNvPr id="4" name="內容版面配置區 3" descr="螢幕快照 2015-09-18 下午5.23.1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00" r="-55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69566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Learning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HiveQL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37519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Using </a:t>
            </a:r>
            <a:r>
              <a:rPr kumimoji="1" lang="en-US" altLang="zh-TW" dirty="0" err="1" smtClean="0"/>
              <a:t>RStudio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pic>
        <p:nvPicPr>
          <p:cNvPr id="4" name="內容版面配置區 3" descr="螢幕快照 2015-09-21 上午10.49.2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6" r="-3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96766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Learning </a:t>
            </a:r>
            <a:r>
              <a:rPr kumimoji="1" lang="en-US" altLang="zh-TW" dirty="0" smtClean="0">
                <a:latin typeface="Hannotate TC Regular"/>
                <a:cs typeface="Hannotate TC Regular"/>
              </a:rPr>
              <a:t>R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76912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Download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sz="2000" dirty="0" smtClean="0">
                <a:latin typeface="Hannotate TC Regular"/>
                <a:cs typeface="Hannotate TC Regular"/>
              </a:rPr>
              <a:t>Hadoop-2.5.2</a:t>
            </a:r>
          </a:p>
          <a:p>
            <a:pPr lvl="1"/>
            <a:r>
              <a:rPr kumimoji="1" lang="en-US" altLang="zh-TW" sz="2000" dirty="0">
                <a:latin typeface="Hannotate TC Regular"/>
                <a:cs typeface="Hannotate TC Regular"/>
                <a:hlinkClick r:id="rId2"/>
              </a:rPr>
              <a:t>http://apache.stu.edu.tw/hadoop/common/hadoop-2.5.2/hadoop-2.5.2.</a:t>
            </a:r>
            <a:r>
              <a:rPr kumimoji="1" lang="en-US" altLang="zh-TW" sz="2000" dirty="0" smtClean="0">
                <a:latin typeface="Hannotate TC Regular"/>
                <a:cs typeface="Hannotate TC Regular"/>
                <a:hlinkClick r:id="rId2"/>
              </a:rPr>
              <a:t>tar.gz</a:t>
            </a:r>
            <a:r>
              <a:rPr kumimoji="1" lang="en-US" altLang="zh-TW" sz="2000" dirty="0" smtClean="0">
                <a:latin typeface="Hannotate TC Regular"/>
                <a:cs typeface="Hannotate TC Regular"/>
              </a:rPr>
              <a:t> </a:t>
            </a:r>
            <a:endParaRPr kumimoji="1" lang="en-US" altLang="zh-TW" sz="2000" dirty="0">
              <a:latin typeface="Hannotate TC Regular"/>
              <a:cs typeface="Hannotate TC Regular"/>
            </a:endParaRPr>
          </a:p>
          <a:p>
            <a:r>
              <a:rPr kumimoji="1" lang="en-US" altLang="zh-TW" sz="2000" dirty="0" smtClean="0">
                <a:latin typeface="Hannotate TC Regular"/>
                <a:cs typeface="Hannotate TC Regular"/>
              </a:rPr>
              <a:t>Zookeeper-3.4.6</a:t>
            </a:r>
          </a:p>
          <a:p>
            <a:pPr lvl="1"/>
            <a:r>
              <a:rPr lang="en-US" altLang="zh-TW" sz="2000" dirty="0">
                <a:hlinkClick r:id="rId3"/>
              </a:rPr>
              <a:t>http://apache.stu.edu.tw/zookeeper/zookeeper-3.4.6/zookeeper-3.4.6.tar.gz</a:t>
            </a:r>
            <a:r>
              <a:rPr lang="en-US" altLang="zh-TW" sz="2000" dirty="0"/>
              <a:t> </a:t>
            </a:r>
            <a:endParaRPr kumimoji="1" lang="en-US" altLang="zh-TW" sz="2000" dirty="0">
              <a:latin typeface="Hannotate TC Regular"/>
              <a:cs typeface="Hannotate TC Regular"/>
            </a:endParaRPr>
          </a:p>
          <a:p>
            <a:r>
              <a:rPr kumimoji="1" lang="en-US" altLang="zh-TW" sz="2000" dirty="0" smtClean="0">
                <a:latin typeface="Hannotate TC Regular"/>
                <a:cs typeface="Hannotate TC Regular"/>
              </a:rPr>
              <a:t>HBase-0.98.13</a:t>
            </a:r>
          </a:p>
          <a:p>
            <a:pPr lvl="1"/>
            <a:r>
              <a:rPr lang="en-US" altLang="zh-TW" sz="2000" dirty="0">
                <a:hlinkClick r:id="rId4"/>
              </a:rPr>
              <a:t>http://ftp.tc.edu.tw/pub/Apache/hbase/0.98.13/hbase-0.98.13-hadoop2-bin.tar.gz</a:t>
            </a:r>
            <a:r>
              <a:rPr lang="en-US" altLang="zh-TW" sz="2000" dirty="0"/>
              <a:t> </a:t>
            </a:r>
            <a:endParaRPr kumimoji="1" lang="en-US" altLang="zh-TW" sz="2000" dirty="0" smtClean="0">
              <a:latin typeface="Hannotate TC Regular"/>
              <a:cs typeface="Hannotate TC Regular"/>
            </a:endParaRPr>
          </a:p>
          <a:p>
            <a:r>
              <a:rPr kumimoji="1" lang="en-US" altLang="zh-TW" sz="2000" dirty="0" smtClean="0">
                <a:latin typeface="Hannotate TC Regular"/>
                <a:cs typeface="Hannotate TC Regular"/>
              </a:rPr>
              <a:t>Hive-1.2.1</a:t>
            </a:r>
          </a:p>
          <a:p>
            <a:pPr lvl="1"/>
            <a:r>
              <a:rPr kumimoji="1" lang="en-US" altLang="zh-TW" sz="2000" dirty="0">
                <a:hlinkClick r:id="rId5"/>
              </a:rPr>
              <a:t>http://apache.stu.edu.tw/hive/hive-1.2.1/apache-hive-1.2.1-</a:t>
            </a:r>
            <a:r>
              <a:rPr kumimoji="1" lang="en-US" altLang="zh-TW" sz="2000" dirty="0" smtClean="0">
                <a:hlinkClick r:id="rId5"/>
              </a:rPr>
              <a:t>bin.tar.gz</a:t>
            </a:r>
            <a:r>
              <a:rPr kumimoji="1" lang="en-US" altLang="zh-TW" sz="2000" dirty="0" smtClean="0"/>
              <a:t> </a:t>
            </a:r>
            <a:endParaRPr kumimoji="1" lang="en-US" altLang="zh-TW" sz="2000" dirty="0" smtClean="0">
              <a:latin typeface="Hannotate TC Regular"/>
              <a:cs typeface="Hannotate TC Regular"/>
            </a:endParaRPr>
          </a:p>
          <a:p>
            <a:r>
              <a:rPr kumimoji="1" lang="en-US" altLang="zh-TW" sz="2000" dirty="0" smtClean="0"/>
              <a:t>R-3.1.3</a:t>
            </a:r>
          </a:p>
          <a:p>
            <a:pPr lvl="1"/>
            <a:r>
              <a:rPr kumimoji="1" lang="en-US" altLang="zh-TW" sz="2000" dirty="0">
                <a:hlinkClick r:id="rId6"/>
              </a:rPr>
              <a:t>http://cran.r-project.org/src/base/R-3/R-3.1.3.</a:t>
            </a:r>
            <a:r>
              <a:rPr kumimoji="1" lang="en-US" altLang="zh-TW" sz="2000" dirty="0" smtClean="0">
                <a:hlinkClick r:id="rId6"/>
              </a:rPr>
              <a:t>tar.gz</a:t>
            </a:r>
            <a:r>
              <a:rPr kumimoji="1" lang="en-US" altLang="zh-TW" sz="2000" dirty="0" smtClean="0"/>
              <a:t> </a:t>
            </a:r>
            <a:endParaRPr kumimoji="1" lang="zh-TW" altLang="en-US" sz="2000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793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kumimoji="1" lang="en-US" altLang="zh-TW" dirty="0" smtClean="0"/>
              <a:t>Thank </a:t>
            </a:r>
            <a:r>
              <a:rPr kumimoji="1" lang="en-US" altLang="zh-TW" dirty="0"/>
              <a:t>you for your listening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10224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About Me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TW" sz="2600" dirty="0" smtClean="0">
                <a:latin typeface="Hannotate TC Regular"/>
                <a:ea typeface="微軟正黑體"/>
                <a:cs typeface="Hannotate TC Regular"/>
              </a:rPr>
              <a:t>Education</a:t>
            </a:r>
          </a:p>
          <a:p>
            <a:pPr lvl="1"/>
            <a:r>
              <a:rPr lang="en-US" altLang="zh-TW" sz="2600" dirty="0" smtClean="0">
                <a:latin typeface="Hannotate TC Regular"/>
                <a:ea typeface="微軟正黑體"/>
                <a:cs typeface="Hannotate TC Regular"/>
              </a:rPr>
              <a:t>III</a:t>
            </a:r>
          </a:p>
          <a:p>
            <a:pPr lvl="1"/>
            <a:r>
              <a:rPr lang="en-US" altLang="zh-TW" sz="2600" dirty="0" smtClean="0">
                <a:latin typeface="Hannotate TC Regular"/>
                <a:ea typeface="微軟正黑體"/>
                <a:cs typeface="Hannotate TC Regular"/>
              </a:rPr>
              <a:t>NUTC</a:t>
            </a:r>
          </a:p>
          <a:p>
            <a:r>
              <a:rPr kumimoji="1" lang="en-US" altLang="zh-TW" sz="2600" dirty="0" smtClean="0">
                <a:latin typeface="Hannotate TC Regular"/>
                <a:ea typeface="微軟正黑體"/>
                <a:cs typeface="Hannotate TC Regular"/>
              </a:rPr>
              <a:t>Experience</a:t>
            </a:r>
          </a:p>
          <a:p>
            <a:pPr lvl="1"/>
            <a:r>
              <a:rPr lang="en-US" altLang="zh-TW" sz="2600" dirty="0" err="1" smtClean="0">
                <a:latin typeface="Hannotate TC Regular"/>
                <a:ea typeface="微軟正黑體"/>
                <a:cs typeface="Hannotate TC Regular"/>
              </a:rPr>
              <a:t>Mitake</a:t>
            </a:r>
            <a:endParaRPr lang="en-US" altLang="zh-TW" sz="2600" dirty="0" smtClean="0">
              <a:latin typeface="Hannotate TC Regular"/>
              <a:ea typeface="微軟正黑體"/>
              <a:cs typeface="Hannotate TC Regular"/>
            </a:endParaRPr>
          </a:p>
          <a:p>
            <a:pPr lvl="1"/>
            <a:r>
              <a:rPr lang="en-US" altLang="zh-TW" sz="2600" dirty="0" smtClean="0">
                <a:latin typeface="Hannotate TC Regular"/>
                <a:ea typeface="微軟正黑體"/>
                <a:cs typeface="Hannotate TC Regular"/>
              </a:rPr>
              <a:t>JC </a:t>
            </a:r>
            <a:r>
              <a:rPr lang="en-US" altLang="zh-TW" sz="2600" dirty="0">
                <a:latin typeface="Hannotate TC Regular"/>
                <a:ea typeface="微軟正黑體"/>
                <a:cs typeface="Hannotate TC Regular"/>
              </a:rPr>
              <a:t>Software </a:t>
            </a:r>
            <a:r>
              <a:rPr lang="en-US" altLang="zh-TW" sz="2600" dirty="0" smtClean="0">
                <a:latin typeface="Hannotate TC Regular"/>
                <a:ea typeface="微軟正黑體"/>
                <a:cs typeface="Hannotate TC Regular"/>
              </a:rPr>
              <a:t>Services</a:t>
            </a:r>
          </a:p>
          <a:p>
            <a:r>
              <a:rPr lang="en-US" altLang="zh-TW" sz="2600" dirty="0">
                <a:latin typeface="Hannotate TC Regular"/>
                <a:ea typeface="微軟正黑體"/>
                <a:cs typeface="Hannotate TC Regular"/>
              </a:rPr>
              <a:t>Honors &amp; </a:t>
            </a:r>
            <a:r>
              <a:rPr lang="en-US" altLang="zh-TW" sz="2600" dirty="0" smtClean="0">
                <a:latin typeface="Hannotate TC Regular"/>
                <a:ea typeface="微軟正黑體"/>
                <a:cs typeface="Hannotate TC Regular"/>
              </a:rPr>
              <a:t>Awards</a:t>
            </a:r>
          </a:p>
          <a:p>
            <a:pPr lvl="1"/>
            <a:r>
              <a:rPr kumimoji="1" lang="en-US" altLang="zh-TW" sz="2600" dirty="0">
                <a:latin typeface="Hannotate TC Regular"/>
                <a:ea typeface="微軟正黑體"/>
                <a:cs typeface="Hannotate TC Regular"/>
              </a:rPr>
              <a:t>The Winner of </a:t>
            </a:r>
            <a:r>
              <a:rPr kumimoji="1" lang="en-US" altLang="zh-TW" sz="2600" dirty="0" err="1">
                <a:latin typeface="Hannotate TC Regular"/>
                <a:ea typeface="微軟正黑體"/>
                <a:cs typeface="Hannotate TC Regular"/>
              </a:rPr>
              <a:t>Etu</a:t>
            </a:r>
            <a:r>
              <a:rPr kumimoji="1" lang="en-US" altLang="zh-TW" sz="2600" dirty="0">
                <a:latin typeface="Hannotate TC Regular"/>
                <a:ea typeface="微軟正黑體"/>
                <a:cs typeface="Hannotate TC Regular"/>
              </a:rPr>
              <a:t> </a:t>
            </a:r>
            <a:r>
              <a:rPr kumimoji="1" lang="en-US" altLang="zh-TW" sz="2600" dirty="0" err="1">
                <a:latin typeface="Hannotate TC Regular"/>
                <a:ea typeface="微軟正黑體"/>
                <a:cs typeface="Hannotate TC Regular"/>
              </a:rPr>
              <a:t>Hadoop</a:t>
            </a:r>
            <a:r>
              <a:rPr kumimoji="1" lang="en-US" altLang="zh-TW" sz="2600" dirty="0">
                <a:latin typeface="Hannotate TC Regular"/>
                <a:ea typeface="微軟正黑體"/>
                <a:cs typeface="Hannotate TC Regular"/>
              </a:rPr>
              <a:t> Competition </a:t>
            </a:r>
            <a:r>
              <a:rPr kumimoji="1" lang="en-US" altLang="zh-TW" sz="2600" dirty="0" smtClean="0">
                <a:latin typeface="Hannotate TC Regular"/>
                <a:ea typeface="微軟正黑體"/>
                <a:cs typeface="Hannotate TC Regular"/>
              </a:rPr>
              <a:t>2015</a:t>
            </a:r>
          </a:p>
          <a:p>
            <a:pPr lvl="1"/>
            <a:r>
              <a:rPr kumimoji="1" lang="en-US" altLang="zh-TW" sz="2600" dirty="0">
                <a:latin typeface="Hannotate TC Regular"/>
                <a:ea typeface="微軟正黑體"/>
                <a:cs typeface="Hannotate TC Regular"/>
              </a:rPr>
              <a:t>2011 </a:t>
            </a:r>
            <a:r>
              <a:rPr kumimoji="1" lang="zh-TW" altLang="en-US" sz="2600" dirty="0">
                <a:latin typeface="Hannotate TC Regular"/>
                <a:ea typeface="微軟正黑體"/>
                <a:cs typeface="Hannotate TC Regular"/>
              </a:rPr>
              <a:t>電信創新應用大賽 智慧家庭組 </a:t>
            </a:r>
            <a:r>
              <a:rPr kumimoji="1" lang="zh-TW" altLang="en-US" sz="2600" dirty="0" smtClean="0">
                <a:latin typeface="Hannotate TC Regular"/>
                <a:ea typeface="微軟正黑體"/>
                <a:cs typeface="Hannotate TC Regular"/>
              </a:rPr>
              <a:t>優選</a:t>
            </a:r>
            <a:endParaRPr kumimoji="1" lang="en-US" altLang="zh-TW" sz="2600" dirty="0" smtClean="0">
              <a:latin typeface="Hannotate TC Regular"/>
              <a:ea typeface="微軟正黑體"/>
              <a:cs typeface="Hannotate TC Regular"/>
            </a:endParaRPr>
          </a:p>
          <a:p>
            <a:pPr lvl="1"/>
            <a:r>
              <a:rPr kumimoji="1" lang="en-US" altLang="zh-TW" sz="2600" dirty="0">
                <a:latin typeface="Hannotate TC Regular"/>
                <a:ea typeface="微軟正黑體"/>
                <a:cs typeface="Hannotate TC Regular"/>
              </a:rPr>
              <a:t>2010 </a:t>
            </a:r>
            <a:r>
              <a:rPr kumimoji="1" lang="zh-TW" altLang="en-US" sz="2600" dirty="0">
                <a:latin typeface="Hannotate TC Regular"/>
                <a:ea typeface="微軟正黑體"/>
                <a:cs typeface="Hannotate TC Regular"/>
              </a:rPr>
              <a:t>電信奧斯卡 </a:t>
            </a:r>
            <a:r>
              <a:rPr kumimoji="1" lang="en-US" altLang="zh-TW" sz="2600" dirty="0">
                <a:latin typeface="Hannotate TC Regular"/>
                <a:ea typeface="微軟正黑體"/>
                <a:cs typeface="Hannotate TC Regular"/>
              </a:rPr>
              <a:t>MOD</a:t>
            </a:r>
            <a:r>
              <a:rPr kumimoji="1" lang="zh-TW" altLang="en-US" sz="2600" dirty="0">
                <a:latin typeface="Hannotate TC Regular"/>
                <a:ea typeface="微軟正黑體"/>
                <a:cs typeface="Hannotate TC Regular"/>
              </a:rPr>
              <a:t>應用組 佳作</a:t>
            </a:r>
          </a:p>
        </p:txBody>
      </p:sp>
      <p:pic>
        <p:nvPicPr>
          <p:cNvPr id="4" name="圖片 3" descr="15888_933810223330390_1685656152368745487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916" y="1600200"/>
            <a:ext cx="3140356" cy="314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23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000" dirty="0">
                <a:latin typeface="微軟正黑體"/>
                <a:ea typeface="微軟正黑體"/>
                <a:cs typeface="微軟正黑體"/>
              </a:rPr>
              <a:t>【</a:t>
            </a:r>
            <a:r>
              <a:rPr kumimoji="1" lang="zh-TW" altLang="en-US" sz="2000" dirty="0">
                <a:latin typeface="微軟正黑體"/>
                <a:ea typeface="微軟正黑體"/>
                <a:cs typeface="微軟正黑體"/>
              </a:rPr>
              <a:t>實作主題</a:t>
            </a:r>
            <a:r>
              <a:rPr kumimoji="1" lang="en-US" altLang="zh-TW" sz="2000" dirty="0">
                <a:latin typeface="微軟正黑體"/>
                <a:ea typeface="微軟正黑體"/>
                <a:cs typeface="微軟正黑體"/>
              </a:rPr>
              <a:t>】 </a:t>
            </a:r>
            <a:endParaRPr kumimoji="1" lang="en-US" altLang="zh-TW" sz="2000" dirty="0" smtClean="0">
              <a:latin typeface="微軟正黑體"/>
              <a:ea typeface="微軟正黑體"/>
              <a:cs typeface="微軟正黑體"/>
            </a:endParaRPr>
          </a:p>
          <a:p>
            <a:pPr lvl="1"/>
            <a:r>
              <a:rPr kumimoji="1" lang="zh-TW" altLang="en-US" sz="2000" dirty="0" smtClean="0">
                <a:latin typeface="微軟正黑體"/>
                <a:ea typeface="微軟正黑體"/>
                <a:cs typeface="微軟正黑體"/>
              </a:rPr>
              <a:t>本</a:t>
            </a:r>
            <a:r>
              <a:rPr kumimoji="1" lang="zh-TW" altLang="en-US" sz="2000" dirty="0">
                <a:latin typeface="微軟正黑體"/>
                <a:ea typeface="微軟正黑體"/>
                <a:cs typeface="微軟正黑體"/>
              </a:rPr>
              <a:t>次實作</a:t>
            </a:r>
            <a:r>
              <a:rPr kumimoji="1" lang="en-US" altLang="zh-TW" sz="2000" dirty="0">
                <a:latin typeface="微軟正黑體"/>
                <a:ea typeface="微軟正黑體"/>
                <a:cs typeface="微軟正黑體"/>
              </a:rPr>
              <a:t>Lab</a:t>
            </a:r>
            <a:r>
              <a:rPr kumimoji="1" lang="zh-TW" altLang="en-US" sz="2000" dirty="0">
                <a:latin typeface="微軟正黑體"/>
                <a:ea typeface="微軟正黑體"/>
                <a:cs typeface="微軟正黑體"/>
              </a:rPr>
              <a:t>主題</a:t>
            </a:r>
            <a:r>
              <a:rPr kumimoji="1" lang="en-US" altLang="zh-TW" sz="2000" dirty="0">
                <a:latin typeface="微軟正黑體"/>
                <a:ea typeface="微軟正黑體"/>
                <a:cs typeface="微軟正黑體"/>
              </a:rPr>
              <a:t>:</a:t>
            </a:r>
            <a:r>
              <a:rPr kumimoji="1" lang="zh-TW" altLang="en-US" sz="2000" dirty="0" smtClean="0">
                <a:latin typeface="微軟正黑體"/>
                <a:ea typeface="微軟正黑體"/>
                <a:cs typeface="微軟正黑體"/>
              </a:rPr>
              <a:t>「」。</a:t>
            </a:r>
            <a:endParaRPr kumimoji="1" lang="zh-TW" altLang="en-US" sz="2000" dirty="0">
              <a:latin typeface="微軟正黑體"/>
              <a:ea typeface="微軟正黑體"/>
              <a:cs typeface="微軟正黑體"/>
            </a:endParaRPr>
          </a:p>
        </p:txBody>
      </p:sp>
      <p:graphicFrame>
        <p:nvGraphicFramePr>
          <p:cNvPr id="12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3500057"/>
              </p:ext>
            </p:extLst>
          </p:nvPr>
        </p:nvGraphicFramePr>
        <p:xfrm>
          <a:off x="457200" y="3198887"/>
          <a:ext cx="82296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  <a:gridCol w="2743200"/>
                <a:gridCol w="27432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實作</a:t>
                      </a:r>
                      <a:r>
                        <a:rPr lang="en-US" altLang="zh-TW" dirty="0" smtClean="0"/>
                        <a:t> Lab </a:t>
                      </a:r>
                      <a:r>
                        <a:rPr lang="zh-TW" altLang="en-US" dirty="0" smtClean="0"/>
                        <a:t>主題：</a:t>
                      </a:r>
                      <a:r>
                        <a:rPr lang="en-US" altLang="zh-TW" dirty="0" smtClean="0"/>
                        <a:t>『』</a:t>
                      </a:r>
                      <a:endParaRPr lang="zh-TW" altLang="en-US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日期</a:t>
                      </a:r>
                      <a:endParaRPr lang="zh-TW" altLang="en-US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第一天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第二天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上午</a:t>
                      </a:r>
                      <a:r>
                        <a:rPr lang="en-US" altLang="zh-TW" dirty="0" smtClean="0"/>
                        <a:t> 09:30 ~ 12:30</a:t>
                      </a: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認識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Hadoop</a:t>
                      </a:r>
                      <a:endParaRPr lang="zh-TW" alt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建置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Hadoop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環境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下午</a:t>
                      </a:r>
                      <a:r>
                        <a:rPr lang="en-US" altLang="zh-TW" dirty="0" smtClean="0"/>
                        <a:t> 13:30 ~ 16:30</a:t>
                      </a:r>
                      <a:endParaRPr lang="zh-TW" altLang="en-US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70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替代程序 14"/>
          <p:cNvSpPr/>
          <p:nvPr/>
        </p:nvSpPr>
        <p:spPr>
          <a:xfrm>
            <a:off x="1216200" y="1832804"/>
            <a:ext cx="1249003" cy="1250974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>
                <a:latin typeface="Hannotate TC Regular"/>
                <a:cs typeface="Hannotate TC Regular"/>
              </a:rPr>
              <a:t>Client</a:t>
            </a:r>
          </a:p>
        </p:txBody>
      </p:sp>
      <p:sp>
        <p:nvSpPr>
          <p:cNvPr id="17" name="替代程序 16"/>
          <p:cNvSpPr/>
          <p:nvPr/>
        </p:nvSpPr>
        <p:spPr>
          <a:xfrm>
            <a:off x="3660587" y="1779556"/>
            <a:ext cx="1302166" cy="1304222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>
                <a:latin typeface="Hannotate TC Regular"/>
                <a:cs typeface="Hannotate TC Regular"/>
              </a:rPr>
              <a:t>Web Service</a:t>
            </a:r>
            <a:endParaRPr kumimoji="1" lang="zh-TW" altLang="en-US" sz="2400" dirty="0">
              <a:latin typeface="Hannotate TC Regular"/>
              <a:cs typeface="Hannotate TC Regular"/>
            </a:endParaRPr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Hannotate TC Regular"/>
                <a:cs typeface="Hannotate TC Regular"/>
              </a:rPr>
              <a:t>Lab </a:t>
            </a:r>
            <a:r>
              <a:rPr kumimoji="1" lang="en-US" altLang="zh-TW" dirty="0" err="1">
                <a:latin typeface="Hannotate TC Regular"/>
                <a:cs typeface="Hannotate TC Regular"/>
              </a:rPr>
              <a:t>deploment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23" name="向上箭號 22"/>
          <p:cNvSpPr/>
          <p:nvPr/>
        </p:nvSpPr>
        <p:spPr>
          <a:xfrm rot="16200000">
            <a:off x="2842487" y="2308742"/>
            <a:ext cx="390612" cy="725421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24" name="向上箭號 23"/>
          <p:cNvSpPr/>
          <p:nvPr/>
        </p:nvSpPr>
        <p:spPr>
          <a:xfrm rot="16200000" flipV="1">
            <a:off x="2872369" y="1901463"/>
            <a:ext cx="390611" cy="7254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29" name="雲形 28"/>
          <p:cNvSpPr/>
          <p:nvPr/>
        </p:nvSpPr>
        <p:spPr>
          <a:xfrm>
            <a:off x="5446121" y="1628937"/>
            <a:ext cx="2602685" cy="1605459"/>
          </a:xfrm>
          <a:prstGeom prst="cloud">
            <a:avLst/>
          </a:prstGeom>
          <a:solidFill>
            <a:srgbClr val="9BD159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>
                <a:latin typeface="Hannotate TC Regular"/>
                <a:cs typeface="Hannotate TC Regular"/>
              </a:rPr>
              <a:t>Zookeeper</a:t>
            </a:r>
            <a:endParaRPr kumimoji="1" lang="zh-TW" altLang="en-US" sz="2400" dirty="0"/>
          </a:p>
        </p:txBody>
      </p:sp>
      <p:sp>
        <p:nvSpPr>
          <p:cNvPr id="3" name="磁片 2"/>
          <p:cNvSpPr/>
          <p:nvPr/>
        </p:nvSpPr>
        <p:spPr>
          <a:xfrm>
            <a:off x="5251888" y="3833029"/>
            <a:ext cx="772729" cy="1011041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30" name="磁片 29"/>
          <p:cNvSpPr/>
          <p:nvPr/>
        </p:nvSpPr>
        <p:spPr>
          <a:xfrm>
            <a:off x="5399729" y="3763753"/>
            <a:ext cx="1056347" cy="138212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err="1">
                <a:latin typeface="Hannotate TC Regular"/>
                <a:cs typeface="Hannotate TC Regular"/>
              </a:rPr>
              <a:t>HBase</a:t>
            </a:r>
            <a:endParaRPr kumimoji="1" lang="zh-TW" altLang="en-US" sz="2400" dirty="0"/>
          </a:p>
        </p:txBody>
      </p:sp>
      <p:sp>
        <p:nvSpPr>
          <p:cNvPr id="33" name="磁片 32"/>
          <p:cNvSpPr/>
          <p:nvPr/>
        </p:nvSpPr>
        <p:spPr>
          <a:xfrm>
            <a:off x="6969388" y="3833029"/>
            <a:ext cx="772729" cy="1011041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34" name="磁片 33"/>
          <p:cNvSpPr/>
          <p:nvPr/>
        </p:nvSpPr>
        <p:spPr>
          <a:xfrm>
            <a:off x="7117229" y="3763753"/>
            <a:ext cx="1056347" cy="138212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err="1">
                <a:latin typeface="Hannotate TC Regular"/>
                <a:cs typeface="Hannotate TC Regular"/>
              </a:rPr>
              <a:t>HBase</a:t>
            </a:r>
            <a:endParaRPr kumimoji="1" lang="zh-TW" altLang="en-US" sz="2400" dirty="0"/>
          </a:p>
        </p:txBody>
      </p:sp>
      <p:cxnSp>
        <p:nvCxnSpPr>
          <p:cNvPr id="12" name="直線接點 11"/>
          <p:cNvCxnSpPr>
            <a:stCxn id="17" idx="3"/>
            <a:endCxn id="29" idx="2"/>
          </p:cNvCxnSpPr>
          <p:nvPr/>
        </p:nvCxnSpPr>
        <p:spPr>
          <a:xfrm>
            <a:off x="4962753" y="2431667"/>
            <a:ext cx="491441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endCxn id="30" idx="1"/>
          </p:cNvCxnSpPr>
          <p:nvPr/>
        </p:nvCxnSpPr>
        <p:spPr>
          <a:xfrm>
            <a:off x="5927903" y="3532019"/>
            <a:ext cx="0" cy="231734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endCxn id="34" idx="1"/>
          </p:cNvCxnSpPr>
          <p:nvPr/>
        </p:nvCxnSpPr>
        <p:spPr>
          <a:xfrm>
            <a:off x="7645403" y="3532019"/>
            <a:ext cx="0" cy="231734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5927903" y="3532019"/>
            <a:ext cx="17175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stCxn id="29" idx="1"/>
          </p:cNvCxnSpPr>
          <p:nvPr/>
        </p:nvCxnSpPr>
        <p:spPr>
          <a:xfrm>
            <a:off x="6747464" y="3232686"/>
            <a:ext cx="0" cy="299333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替代程序 70"/>
          <p:cNvSpPr/>
          <p:nvPr/>
        </p:nvSpPr>
        <p:spPr>
          <a:xfrm>
            <a:off x="5251888" y="5255887"/>
            <a:ext cx="2921688" cy="513015"/>
          </a:xfrm>
          <a:prstGeom prst="flowChartAlternateProcess">
            <a:avLst/>
          </a:prstGeom>
          <a:solidFill>
            <a:srgbClr val="34805E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err="1" smtClean="0">
                <a:latin typeface="Hannotate TC Regular"/>
                <a:cs typeface="Hannotate TC Regular"/>
              </a:rPr>
              <a:t>MapReduce</a:t>
            </a:r>
            <a:endParaRPr kumimoji="1" lang="zh-TW" altLang="en-US" sz="2400" dirty="0">
              <a:latin typeface="Hannotate TC Regular"/>
              <a:cs typeface="Hannotate TC Regular"/>
            </a:endParaRPr>
          </a:p>
        </p:txBody>
      </p:sp>
      <p:sp>
        <p:nvSpPr>
          <p:cNvPr id="26" name="替代程序 25"/>
          <p:cNvSpPr/>
          <p:nvPr/>
        </p:nvSpPr>
        <p:spPr>
          <a:xfrm>
            <a:off x="5251888" y="5818238"/>
            <a:ext cx="2921688" cy="513015"/>
          </a:xfrm>
          <a:prstGeom prst="flowChartAlternateProcess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>
                <a:latin typeface="Hannotate TC Regular"/>
                <a:cs typeface="Hannotate TC Regular"/>
              </a:rPr>
              <a:t>HDFS</a:t>
            </a:r>
          </a:p>
        </p:txBody>
      </p:sp>
      <p:sp>
        <p:nvSpPr>
          <p:cNvPr id="31" name="替代程序 30"/>
          <p:cNvSpPr/>
          <p:nvPr/>
        </p:nvSpPr>
        <p:spPr>
          <a:xfrm>
            <a:off x="3660587" y="3793808"/>
            <a:ext cx="1302166" cy="1304222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>
                <a:latin typeface="Hannotate TC Regular"/>
                <a:cs typeface="Hannotate TC Regular"/>
              </a:rPr>
              <a:t>Hive</a:t>
            </a:r>
          </a:p>
        </p:txBody>
      </p:sp>
      <p:sp>
        <p:nvSpPr>
          <p:cNvPr id="32" name="八邊形 31"/>
          <p:cNvSpPr/>
          <p:nvPr/>
        </p:nvSpPr>
        <p:spPr>
          <a:xfrm>
            <a:off x="1032111" y="3685636"/>
            <a:ext cx="1493717" cy="1495546"/>
          </a:xfrm>
          <a:prstGeom prst="octagon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140400" rIns="0" bIns="0"/>
          <a:lstStyle/>
          <a:p>
            <a:pPr algn="ctr"/>
            <a:r>
              <a:rPr lang="en-US" altLang="zh-TW" sz="2000" dirty="0" smtClean="0"/>
              <a:t>Analysis</a:t>
            </a:r>
          </a:p>
          <a:p>
            <a:pPr algn="ctr"/>
            <a:r>
              <a:rPr lang="en-US" altLang="zh-TW" sz="2000" dirty="0" smtClean="0"/>
              <a:t>&amp;</a:t>
            </a:r>
          </a:p>
          <a:p>
            <a:pPr algn="ctr"/>
            <a:r>
              <a:rPr lang="en-US" altLang="zh-TW" sz="2000" dirty="0" smtClean="0"/>
              <a:t>Prediction</a:t>
            </a:r>
            <a:endParaRPr lang="zh-TW" altLang="en-US" sz="2000" dirty="0"/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338" y="3379581"/>
            <a:ext cx="806872" cy="612110"/>
          </a:xfrm>
          <a:prstGeom prst="rect">
            <a:avLst/>
          </a:prstGeom>
        </p:spPr>
      </p:pic>
      <p:sp>
        <p:nvSpPr>
          <p:cNvPr id="37" name="向上箭號 36"/>
          <p:cNvSpPr/>
          <p:nvPr/>
        </p:nvSpPr>
        <p:spPr>
          <a:xfrm rot="16200000">
            <a:off x="2880980" y="4129869"/>
            <a:ext cx="390612" cy="725421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7" name="弧形向下箭號 6"/>
          <p:cNvSpPr/>
          <p:nvPr/>
        </p:nvSpPr>
        <p:spPr>
          <a:xfrm flipH="1">
            <a:off x="4392702" y="3234396"/>
            <a:ext cx="1240121" cy="529357"/>
          </a:xfrm>
          <a:prstGeom prst="curvedDownArrow">
            <a:avLst>
              <a:gd name="adj1" fmla="val 25000"/>
              <a:gd name="adj2" fmla="val 77442"/>
              <a:gd name="adj3" fmla="val 25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5" name="替代程序 24"/>
          <p:cNvSpPr/>
          <p:nvPr/>
        </p:nvSpPr>
        <p:spPr>
          <a:xfrm>
            <a:off x="1674021" y="5768902"/>
            <a:ext cx="1302167" cy="513015"/>
          </a:xfrm>
          <a:prstGeom prst="flowChartAlternateProcess">
            <a:avLst/>
          </a:prstGeom>
          <a:solidFill>
            <a:srgbClr val="FFC317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>
                <a:latin typeface="Hannotate TC Regular"/>
                <a:cs typeface="Hannotate TC Regular"/>
              </a:rPr>
              <a:t>Beeline</a:t>
            </a:r>
          </a:p>
        </p:txBody>
      </p:sp>
      <p:sp>
        <p:nvSpPr>
          <p:cNvPr id="27" name="向上箭號 26"/>
          <p:cNvSpPr/>
          <p:nvPr/>
        </p:nvSpPr>
        <p:spPr>
          <a:xfrm rot="13804674">
            <a:off x="3171925" y="5072977"/>
            <a:ext cx="390612" cy="725421"/>
          </a:xfrm>
          <a:prstGeom prst="upArrow">
            <a:avLst/>
          </a:prstGeom>
          <a:solidFill>
            <a:srgbClr val="FFC317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312655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System architecture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Virtual Box</a:t>
            </a:r>
          </a:p>
          <a:p>
            <a:pPr lvl="1"/>
            <a:endParaRPr kumimoji="1" lang="en-US" altLang="zh-TW" sz="2400" dirty="0">
              <a:latin typeface="Hannotate TC Regular"/>
              <a:cs typeface="Hannotate TC Regular"/>
            </a:endParaRPr>
          </a:p>
          <a:p>
            <a:pPr lvl="1"/>
            <a:endParaRPr kumimoji="1" lang="en-US" altLang="zh-TW" sz="2400" dirty="0" smtClean="0">
              <a:latin typeface="Hannotate TC Regular"/>
              <a:cs typeface="Hannotate TC Regular"/>
            </a:endParaRPr>
          </a:p>
          <a:p>
            <a:pPr lvl="1"/>
            <a:endParaRPr kumimoji="1" lang="en-US" altLang="zh-TW" sz="2400" dirty="0">
              <a:latin typeface="Hannotate TC Regular"/>
              <a:cs typeface="Hannotate TC Regular"/>
            </a:endParaRPr>
          </a:p>
          <a:p>
            <a:pPr lvl="1"/>
            <a:endParaRPr kumimoji="1" lang="en-US" altLang="zh-TW" sz="2400" dirty="0" smtClean="0">
              <a:latin typeface="Hannotate TC Regular"/>
              <a:cs typeface="Hannotate TC Regular"/>
            </a:endParaRP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Packages</a:t>
            </a:r>
            <a:endParaRPr kumimoji="1" lang="zh-TW" altLang="en-US" sz="2800" dirty="0">
              <a:latin typeface="Hannotate TC Regular"/>
              <a:cs typeface="Hannotate TC Regular"/>
            </a:endParaRPr>
          </a:p>
        </p:txBody>
      </p:sp>
      <p:graphicFrame>
        <p:nvGraphicFramePr>
          <p:cNvPr id="5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691537"/>
              </p:ext>
            </p:extLst>
          </p:nvPr>
        </p:nvGraphicFramePr>
        <p:xfrm>
          <a:off x="457200" y="2167947"/>
          <a:ext cx="5907741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9247"/>
                <a:gridCol w="1969247"/>
                <a:gridCol w="19692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Host Name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IP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OS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master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192.168.60.100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Hannotate TC Regular"/>
                          <a:cs typeface="Hannotate TC Regular"/>
                        </a:rPr>
                        <a:t>CentOS</a:t>
                      </a:r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 6.7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slaver1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192.168.60.101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Hannotate TC Regular"/>
                          <a:cs typeface="Hannotate TC Regular"/>
                        </a:rPr>
                        <a:t>CentOS</a:t>
                      </a:r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 6.7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slaver2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192.168.60.102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Hannotate TC Regular"/>
                          <a:cs typeface="Hannotate TC Regular"/>
                        </a:rPr>
                        <a:t>CentOS</a:t>
                      </a:r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 6.7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3874739"/>
              </p:ext>
            </p:extLst>
          </p:nvPr>
        </p:nvGraphicFramePr>
        <p:xfrm>
          <a:off x="457200" y="4478452"/>
          <a:ext cx="7805271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388"/>
                <a:gridCol w="4049059"/>
                <a:gridCol w="15688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Package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Package Name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Version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Apache </a:t>
                      </a:r>
                      <a:r>
                        <a:rPr lang="en-US" altLang="zh-TW" dirty="0" err="1" smtClean="0">
                          <a:latin typeface="Hannotate TC Regular"/>
                          <a:cs typeface="Hannotate TC Regular"/>
                        </a:rPr>
                        <a:t>Hadoop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hadoop-2.4.1.tar.gz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2.4.1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Apache </a:t>
                      </a:r>
                      <a:r>
                        <a:rPr lang="en-US" altLang="zh-TW" dirty="0" err="1" smtClean="0">
                          <a:latin typeface="Hannotate TC Regular"/>
                          <a:cs typeface="Hannotate TC Regular"/>
                        </a:rPr>
                        <a:t>HBase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hbase-0.98.13-hadoop2-bin.tar.gz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0.98.13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Apache Hive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apache-hive-1.2.1.tar.gz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1.2.1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Apache Zookeeper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zookeeper-3.4.6.tar.gz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3.4.6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036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>
                <a:latin typeface="Hannotate TC Regular"/>
                <a:cs typeface="Hannotate TC Regular"/>
              </a:rPr>
              <a:t>Setup for testing hosts (3 VMs) 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Install Virtual Box</a:t>
            </a: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Import Virtual Box VM</a:t>
            </a: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Modify to the static IP and try a test</a:t>
            </a:r>
          </a:p>
          <a:p>
            <a:endParaRPr kumimoji="1" lang="zh-TW" altLang="en-US" sz="2800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79666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You will learn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Basic </a:t>
            </a:r>
            <a:r>
              <a:rPr kumimoji="1" lang="en-US" altLang="zh-TW" sz="2800" dirty="0" err="1" smtClean="0">
                <a:latin typeface="Hannotate TC Regular"/>
                <a:cs typeface="Hannotate TC Regular"/>
              </a:rPr>
              <a:t>hadoop</a:t>
            </a:r>
            <a:endParaRPr kumimoji="1" lang="en-US" altLang="zh-TW" sz="2800" dirty="0" smtClean="0">
              <a:latin typeface="Hannotate TC Regular"/>
              <a:cs typeface="Hannotate TC Regular"/>
            </a:endParaRPr>
          </a:p>
          <a:p>
            <a:pPr lvl="1"/>
            <a:r>
              <a:rPr kumimoji="1" lang="en-US" altLang="zh-TW" dirty="0" smtClean="0">
                <a:latin typeface="Hannotate TC Regular"/>
                <a:cs typeface="Hannotate TC Regular"/>
              </a:rPr>
              <a:t>HDFS,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MapReduce</a:t>
            </a:r>
            <a:r>
              <a:rPr kumimoji="1" lang="en-US" altLang="zh-TW" dirty="0" smtClean="0">
                <a:latin typeface="Hannotate TC Regular"/>
                <a:cs typeface="Hannotate TC Regular"/>
              </a:rPr>
              <a:t>,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HBase</a:t>
            </a:r>
            <a:r>
              <a:rPr kumimoji="1" lang="en-US" altLang="zh-TW" dirty="0" smtClean="0">
                <a:latin typeface="Hannotate TC Regular"/>
                <a:cs typeface="Hannotate TC Regular"/>
              </a:rPr>
              <a:t>(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NoSQL</a:t>
            </a:r>
            <a:r>
              <a:rPr kumimoji="1" lang="en-US" altLang="zh-TW" dirty="0" smtClean="0">
                <a:latin typeface="Hannotate TC Regular"/>
                <a:cs typeface="Hannotate TC Regular"/>
              </a:rPr>
              <a:t>)</a:t>
            </a: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Basic </a:t>
            </a:r>
            <a:r>
              <a:rPr kumimoji="1" lang="en-US" altLang="zh-TW" sz="2800" dirty="0" err="1" smtClean="0">
                <a:latin typeface="Hannotate TC Regular"/>
                <a:cs typeface="Hannotate TC Regular"/>
              </a:rPr>
              <a:t>hadoop</a:t>
            </a:r>
            <a:r>
              <a:rPr kumimoji="1" lang="en-US" altLang="zh-TW" sz="2800" dirty="0" smtClean="0">
                <a:latin typeface="Hannotate TC Regular"/>
                <a:cs typeface="Hannotate TC Regular"/>
              </a:rPr>
              <a:t> ecosystem</a:t>
            </a:r>
          </a:p>
          <a:p>
            <a:pPr lvl="1"/>
            <a:r>
              <a:rPr kumimoji="1" lang="en-US" altLang="zh-TW" dirty="0" smtClean="0">
                <a:latin typeface="Hannotate TC Regular"/>
                <a:cs typeface="Hannotate TC Regular"/>
              </a:rPr>
              <a:t>Hive, R</a:t>
            </a: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Back end</a:t>
            </a:r>
          </a:p>
          <a:p>
            <a:pPr lvl="1"/>
            <a:r>
              <a:rPr kumimoji="1" lang="en-US" altLang="zh-TW" dirty="0"/>
              <a:t>Web </a:t>
            </a:r>
            <a:r>
              <a:rPr kumimoji="1" lang="en-US" altLang="zh-TW" dirty="0" smtClean="0"/>
              <a:t>Service, Shell Script</a:t>
            </a:r>
            <a:endParaRPr kumimoji="1" lang="en-US" altLang="zh-TW" dirty="0" smtClean="0">
              <a:latin typeface="Hannotate TC Regular"/>
              <a:cs typeface="Hannotate TC Regular"/>
            </a:endParaRP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Front end</a:t>
            </a:r>
          </a:p>
          <a:p>
            <a:pPr lvl="1"/>
            <a:r>
              <a:rPr kumimoji="1" lang="en-US" altLang="zh-TW" dirty="0" smtClean="0">
                <a:latin typeface="Hannotate TC Regular"/>
                <a:cs typeface="Hannotate TC Regular"/>
              </a:rPr>
              <a:t>HTML, CSS and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JQuery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77633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What is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hadoop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A big-data platform for data manipulation</a:t>
            </a: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Store data in distributed repositories</a:t>
            </a: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Distributed job process to deal with big-data</a:t>
            </a: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Dig out the data insight and data analytics</a:t>
            </a: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High availability and stabilized</a:t>
            </a: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Many ecosystems supports</a:t>
            </a:r>
            <a:endParaRPr kumimoji="1" lang="zh-TW" altLang="en-US" sz="2800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03832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Install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Hadoop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14765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680</Words>
  <Application>Microsoft Macintosh PowerPoint</Application>
  <PresentationFormat>如螢幕大小 (4:3)</PresentationFormat>
  <Paragraphs>175</Paragraphs>
  <Slides>30</Slides>
  <Notes>0</Notes>
  <HiddenSlides>1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1" baseType="lpstr">
      <vt:lpstr>Office 佈景主題</vt:lpstr>
      <vt:lpstr>Hadoop技術工程師 – 實作Lab</vt:lpstr>
      <vt:lpstr>Resources</vt:lpstr>
      <vt:lpstr>About Me</vt:lpstr>
      <vt:lpstr>Lab deploment</vt:lpstr>
      <vt:lpstr>System architecture</vt:lpstr>
      <vt:lpstr>Setup for testing hosts (3 VMs) </vt:lpstr>
      <vt:lpstr>You will learn</vt:lpstr>
      <vt:lpstr>What is hadoop</vt:lpstr>
      <vt:lpstr>Install Hadoop</vt:lpstr>
      <vt:lpstr>What is Zookeeper</vt:lpstr>
      <vt:lpstr>Install Zookeeper</vt:lpstr>
      <vt:lpstr>What is HBase</vt:lpstr>
      <vt:lpstr>Install HBase</vt:lpstr>
      <vt:lpstr>What is Hive</vt:lpstr>
      <vt:lpstr>Install Hive</vt:lpstr>
      <vt:lpstr>What is R</vt:lpstr>
      <vt:lpstr>Install R Lib &amp; RStudio</vt:lpstr>
      <vt:lpstr>Web Service</vt:lpstr>
      <vt:lpstr>What WampServer</vt:lpstr>
      <vt:lpstr>Install WampServer</vt:lpstr>
      <vt:lpstr>Using Web Client</vt:lpstr>
      <vt:lpstr>Using HBase Shell</vt:lpstr>
      <vt:lpstr>Learning HBase Shell</vt:lpstr>
      <vt:lpstr>Using Beeline</vt:lpstr>
      <vt:lpstr>Learning HiveQL</vt:lpstr>
      <vt:lpstr>Using RStudio</vt:lpstr>
      <vt:lpstr>Learning R</vt:lpstr>
      <vt:lpstr>Download</vt:lpstr>
      <vt:lpstr>Thank you for your listening</vt:lpstr>
      <vt:lpstr>PowerPoint 簡報</vt:lpstr>
    </vt:vector>
  </TitlesOfParts>
  <Company>三竹資訊股份有限公司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Ｍitake Ｍitake</dc:creator>
  <cp:lastModifiedBy>Ｍitake Ｍitake</cp:lastModifiedBy>
  <cp:revision>164</cp:revision>
  <dcterms:created xsi:type="dcterms:W3CDTF">2015-09-04T07:34:31Z</dcterms:created>
  <dcterms:modified xsi:type="dcterms:W3CDTF">2015-09-21T02:55:36Z</dcterms:modified>
</cp:coreProperties>
</file>