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77" r:id="rId4"/>
    <p:sldId id="284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6" r:id="rId15"/>
    <p:sldId id="275" r:id="rId16"/>
    <p:sldId id="280" r:id="rId17"/>
    <p:sldId id="281" r:id="rId18"/>
    <p:sldId id="287" r:id="rId19"/>
    <p:sldId id="297" r:id="rId20"/>
    <p:sldId id="298" r:id="rId21"/>
    <p:sldId id="288" r:id="rId22"/>
    <p:sldId id="291" r:id="rId23"/>
    <p:sldId id="294" r:id="rId24"/>
    <p:sldId id="292" r:id="rId25"/>
    <p:sldId id="295" r:id="rId26"/>
    <p:sldId id="293" r:id="rId27"/>
    <p:sldId id="296" r:id="rId28"/>
    <p:sldId id="274" r:id="rId29"/>
    <p:sldId id="283" r:id="rId30"/>
    <p:sldId id="260" r:id="rId3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1" autoAdjust="0"/>
    <p:restoredTop sz="90019" autoAdjust="0"/>
  </p:normalViewPr>
  <p:slideViewPr>
    <p:cSldViewPr snapToGrid="0" snapToObjects="1">
      <p:cViewPr>
        <p:scale>
          <a:sx n="85" d="100"/>
          <a:sy n="85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sai-cookie.blogspot.tw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stu.edu.tw/zookeeper/zookeeper-3.4.6/zookeeper-3.4.6.tar.gz" TargetMode="External"/><Relationship Id="rId4" Type="http://schemas.openxmlformats.org/officeDocument/2006/relationships/hyperlink" Target="http://ftp.tc.edu.tw/pub/Apache/hbase/0.98.13/hbase-0.98.13-hadoop2-bin.tar.gz" TargetMode="External"/><Relationship Id="rId5" Type="http://schemas.openxmlformats.org/officeDocument/2006/relationships/hyperlink" Target="http://apache.stu.edu.tw/hive/hive-1.2.1/apache-hive-1.2.1-bin.tar.gz" TargetMode="External"/><Relationship Id="rId6" Type="http://schemas.openxmlformats.org/officeDocument/2006/relationships/hyperlink" Target="http://cran.r-project.org/src/base/R-3/R-3.1.3.tar.gz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ache.stu.edu.tw/hadoop/common/hadoop-2.5.2/hadoop-2.5.2.tar.gz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err="1" smtClean="0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技術工程師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– 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Lab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2015-XX-XX</a:t>
            </a:r>
          </a:p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Used for message management in distributed system, such like naming, synchronization service, clustering management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Considering to HA, ZK also provides clustering mode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 </a:t>
            </a:r>
            <a:r>
              <a:rPr kumimoji="1" lang="en-US" altLang="zh-TW" sz="2800" dirty="0" err="1">
                <a:latin typeface="Hannotate TC Regular"/>
                <a:cs typeface="Hannotate TC Regular"/>
              </a:rPr>
              <a:t>H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it manages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Namenode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/>
              <a:t>...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for message passing and sync</a:t>
            </a:r>
          </a:p>
        </p:txBody>
      </p:sp>
    </p:spTree>
    <p:extLst>
      <p:ext uri="{BB962C8B-B14F-4D97-AF65-F5344CB8AC3E}">
        <p14:creationId xmlns:p14="http://schemas.microsoft.com/office/powerpoint/2010/main" val="36415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29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 kind of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Manipulation in HDFS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Using column family qualifier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Each Row-Key is also a indexed column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69364"/>
              </p:ext>
            </p:extLst>
          </p:nvPr>
        </p:nvGraphicFramePr>
        <p:xfrm>
          <a:off x="754531" y="3776225"/>
          <a:ext cx="76349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161"/>
                <a:gridCol w="1138955"/>
                <a:gridCol w="1284941"/>
                <a:gridCol w="2076824"/>
                <a:gridCol w="189005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</a:t>
                      </a:r>
                      <a:r>
                        <a:rPr lang="en-US" altLang="zh-TW" baseline="0" dirty="0" smtClean="0">
                          <a:latin typeface="Hannotate TC Regular"/>
                          <a:cs typeface="Hannotate TC Regular"/>
                        </a:rPr>
                        <a:t>-Key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Column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Timestamp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Value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Family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Qualifier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Tom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Mary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phone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0999XXXXXX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John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42559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51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Data warehouse software facilitates querying and managing large datasets residing in distributed storage.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SQL-like language called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At the same time this language also allows traditional map/reduce</a:t>
            </a:r>
          </a:p>
          <a:p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8421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349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 is a free software environment for statistical computing and graphics.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compiles and runs on a wide variety of UNIX platforms, Windows and </a:t>
            </a:r>
            <a:r>
              <a:rPr kumimoji="1" lang="en-US" altLang="zh-TW" dirty="0" err="1"/>
              <a:t>MacOS</a:t>
            </a:r>
            <a:r>
              <a:rPr kumimoji="1" lang="en-US" altLang="zh-TW" dirty="0"/>
              <a:t>. </a:t>
            </a:r>
            <a:endParaRPr kumimoji="1" lang="en-US" altLang="zh-TW" dirty="0" smtClean="0"/>
          </a:p>
          <a:p>
            <a:r>
              <a:rPr kumimoji="1" lang="en-US" altLang="zh-TW" dirty="0"/>
              <a:t>It provides an unparalleled platform for programming new statistical methods in an easy and straightforward manner.</a:t>
            </a:r>
          </a:p>
        </p:txBody>
      </p:sp>
    </p:spTree>
    <p:extLst>
      <p:ext uri="{BB962C8B-B14F-4D97-AF65-F5344CB8AC3E}">
        <p14:creationId xmlns:p14="http://schemas.microsoft.com/office/powerpoint/2010/main" val="185064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R Lib &amp;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0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Web Service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myApp</a:t>
            </a:r>
            <a:endParaRPr kumimoji="1" lang="en-US" altLang="zh-TW" dirty="0" smtClean="0"/>
          </a:p>
          <a:p>
            <a:pPr lvl="1"/>
            <a:r>
              <a:rPr kumimoji="1" lang="en-US" altLang="zh-TW" sz="2400" dirty="0" smtClean="0"/>
              <a:t>It’s a Simple Java Project</a:t>
            </a:r>
          </a:p>
          <a:p>
            <a:pPr lvl="1"/>
            <a:r>
              <a:rPr kumimoji="1" lang="en-US" altLang="zh-TW" sz="2400" dirty="0" smtClean="0"/>
              <a:t>It’s a </a:t>
            </a:r>
            <a:r>
              <a:rPr kumimoji="1" lang="en-US" altLang="zh-TW" sz="2400" dirty="0" err="1" smtClean="0"/>
              <a:t>RESTful</a:t>
            </a:r>
            <a:r>
              <a:rPr kumimoji="1" lang="en-US" altLang="zh-TW" sz="2400" dirty="0" smtClean="0"/>
              <a:t> Service</a:t>
            </a:r>
          </a:p>
          <a:p>
            <a:pPr lvl="1"/>
            <a:r>
              <a:rPr kumimoji="1" lang="en-US" altLang="zh-TW" sz="2400" dirty="0" smtClean="0"/>
              <a:t>Using Jersey</a:t>
            </a:r>
          </a:p>
          <a:p>
            <a:pPr lvl="1"/>
            <a:endParaRPr kumimoji="1" lang="en-US" altLang="zh-TW" sz="2400" dirty="0" smtClean="0"/>
          </a:p>
          <a:p>
            <a:r>
              <a:rPr kumimoji="1" lang="en-US" altLang="zh-TW" dirty="0" smtClean="0"/>
              <a:t>Install </a:t>
            </a:r>
            <a:r>
              <a:rPr kumimoji="1" lang="en-US" altLang="zh-TW" dirty="0" err="1" smtClean="0"/>
              <a:t>myApp</a:t>
            </a:r>
            <a:endParaRPr kumimoji="1" lang="en-US" altLang="zh-TW" dirty="0"/>
          </a:p>
          <a:p>
            <a:pPr lvl="1"/>
            <a:r>
              <a:rPr kumimoji="1" lang="en-US" altLang="zh-TW" sz="2400" dirty="0" smtClean="0"/>
              <a:t>$ </a:t>
            </a:r>
            <a:r>
              <a:rPr kumimoji="1" lang="en-US" altLang="zh-TW" sz="2400" dirty="0"/>
              <a:t>tar -</a:t>
            </a:r>
            <a:r>
              <a:rPr kumimoji="1" lang="en-US" altLang="zh-TW" sz="2400" dirty="0" err="1"/>
              <a:t>zxvf</a:t>
            </a:r>
            <a:r>
              <a:rPr kumimoji="1" lang="en-US" altLang="zh-TW" sz="2400" dirty="0"/>
              <a:t> /</a:t>
            </a:r>
            <a:r>
              <a:rPr kumimoji="1" lang="en-US" altLang="zh-TW" sz="2400" dirty="0" err="1"/>
              <a:t>tmp</a:t>
            </a:r>
            <a:r>
              <a:rPr kumimoji="1" lang="en-US" altLang="zh-TW" sz="2400" dirty="0"/>
              <a:t>/</a:t>
            </a:r>
            <a:r>
              <a:rPr kumimoji="1" lang="en-US" altLang="zh-TW" sz="2400" dirty="0" err="1" smtClean="0"/>
              <a:t>myApp.tar.gz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/>
              <a:t>$ java -jar </a:t>
            </a:r>
            <a:r>
              <a:rPr kumimoji="1" lang="en-US" altLang="zh-TW" sz="2400" dirty="0" err="1"/>
              <a:t>myApp</a:t>
            </a:r>
            <a:r>
              <a:rPr kumimoji="1" lang="en-US" altLang="zh-TW" sz="2400" dirty="0"/>
              <a:t>/application-1.0-SNAPSHOT.jar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0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WampServer</a:t>
            </a:r>
            <a:r>
              <a:rPr kumimoji="1" lang="en-US" altLang="zh-TW" dirty="0"/>
              <a:t> is a Windows web development environment.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allows you to create web applications with Apache2, PHP and a MySQL database. Alongside, </a:t>
            </a:r>
            <a:r>
              <a:rPr kumimoji="1" lang="en-US" altLang="zh-TW" dirty="0" err="1"/>
              <a:t>PhpMyAdmin</a:t>
            </a:r>
            <a:r>
              <a:rPr kumimoji="1" lang="en-US" altLang="zh-TW" dirty="0"/>
              <a:t> allows you to manage easily your databases.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08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annotate TC Regular"/>
                <a:cs typeface="Hannotate TC Regular"/>
              </a:rPr>
              <a:t>Resources</a:t>
            </a:r>
            <a:endParaRPr lang="en-US" altLang="zh-TW" dirty="0">
              <a:effectLst/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CookeTsai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的手記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  <a:hlinkClick r:id="rId2"/>
              </a:rPr>
              <a:t>http://tsai-cookie.blogspot.tw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  <a:hlinkClick r:id="rId2"/>
              </a:rPr>
              <a:t>/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</a:p>
          <a:p>
            <a:pPr lvl="1"/>
            <a:endParaRPr kumimoji="1" lang="zh-TW" altLang="en-US" sz="2600" dirty="0">
              <a:latin typeface="Hannotate TC Regular"/>
              <a:ea typeface="微軟正黑體"/>
              <a:cs typeface="Hannotate TC Regular"/>
            </a:endParaRPr>
          </a:p>
        </p:txBody>
      </p:sp>
      <p:pic>
        <p:nvPicPr>
          <p:cNvPr id="5" name="圖片 4" descr="螢幕快照 2015-09-12 下午11.2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2854204"/>
            <a:ext cx="6968565" cy="32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/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92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Web Client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6" name="內容版面配置區 5" descr="螢幕快照 2015-09-18 下午5.15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" b="-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72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HBase</a:t>
            </a:r>
            <a:r>
              <a:rPr kumimoji="1" lang="en-US" altLang="zh-TW" dirty="0" smtClean="0"/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18 下午5.20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54" b="-6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34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31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Beeline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5-09-18 下午5.23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00" r="-5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956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751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5" name="內容版面配置區 4" descr="螢幕快照 2015-09-21 下午5.07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" b="-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676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91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Download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Hadoop-2.5.2</a:t>
            </a:r>
          </a:p>
          <a:p>
            <a:pPr lvl="1"/>
            <a:r>
              <a:rPr kumimoji="1" lang="en-US" altLang="zh-TW" sz="2000" dirty="0">
                <a:latin typeface="Hannotate TC Regular"/>
                <a:cs typeface="Hannotate TC Regular"/>
                <a:hlinkClick r:id="rId2"/>
              </a:rPr>
              <a:t>http://apache.stu.edu.tw/hadoop/common/hadoop-2.5.2/hadoop-2.5.2.</a:t>
            </a:r>
            <a:r>
              <a:rPr kumimoji="1" lang="en-US" altLang="zh-TW" sz="2000" dirty="0" smtClean="0">
                <a:latin typeface="Hannotate TC Regular"/>
                <a:cs typeface="Hannotate TC Regular"/>
                <a:hlinkClick r:id="rId2"/>
              </a:rPr>
              <a:t>tar.gz</a:t>
            </a:r>
            <a:r>
              <a:rPr kumimoji="1" lang="en-US" altLang="zh-TW" sz="2000" dirty="0" smtClean="0">
                <a:latin typeface="Hannotate TC Regular"/>
                <a:cs typeface="Hannotate TC Regular"/>
              </a:rPr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Zookeeper-3.4.6</a:t>
            </a:r>
          </a:p>
          <a:p>
            <a:pPr lvl="1"/>
            <a:r>
              <a:rPr lang="en-US" altLang="zh-TW" sz="2000" dirty="0">
                <a:hlinkClick r:id="rId3"/>
              </a:rPr>
              <a:t>http://apache.stu.edu.tw/zookeeper/zookeeper-3.4.6/zookeeper-3.4.6.tar.gz</a:t>
            </a:r>
            <a:r>
              <a:rPr lang="en-US" altLang="zh-TW" sz="2000" dirty="0"/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HBase-0.98.13</a:t>
            </a:r>
          </a:p>
          <a:p>
            <a:pPr lvl="1"/>
            <a:r>
              <a:rPr lang="en-US" altLang="zh-TW" sz="2000" dirty="0">
                <a:hlinkClick r:id="rId4"/>
              </a:rPr>
              <a:t>http://ftp.tc.edu.tw/pub/Apache/hbase/0.98.13/hbase-0.98.13-hadoop2-bin.tar.gz</a:t>
            </a:r>
            <a:r>
              <a:rPr lang="en-US" altLang="zh-TW" sz="2000" dirty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Hive-1.2.1</a:t>
            </a:r>
          </a:p>
          <a:p>
            <a:pPr lvl="1"/>
            <a:r>
              <a:rPr kumimoji="1" lang="en-US" altLang="zh-TW" sz="2000" dirty="0">
                <a:hlinkClick r:id="rId5"/>
              </a:rPr>
              <a:t>http://apache.stu.edu.tw/hive/hive-1.2.1/apache-hive-1.2.1-</a:t>
            </a:r>
            <a:r>
              <a:rPr kumimoji="1" lang="en-US" altLang="zh-TW" sz="2000" dirty="0" smtClean="0">
                <a:hlinkClick r:id="rId5"/>
              </a:rPr>
              <a:t>bin.tar.gz</a:t>
            </a:r>
            <a:r>
              <a:rPr kumimoji="1" lang="en-US" altLang="zh-TW" sz="2000" dirty="0" smtClean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/>
              <a:t>R-3.1.3</a:t>
            </a:r>
          </a:p>
          <a:p>
            <a:pPr lvl="1"/>
            <a:r>
              <a:rPr kumimoji="1" lang="en-US" altLang="zh-TW" sz="2000" dirty="0">
                <a:hlinkClick r:id="rId6"/>
              </a:rPr>
              <a:t>http://cran.r-project.org/src/base/R-3/R-3.1.3.</a:t>
            </a:r>
            <a:r>
              <a:rPr kumimoji="1" lang="en-US" altLang="zh-TW" sz="2000" dirty="0" smtClean="0">
                <a:hlinkClick r:id="rId6"/>
              </a:rPr>
              <a:t>tar.gz</a:t>
            </a:r>
            <a:r>
              <a:rPr kumimoji="1" lang="en-US" altLang="zh-TW" sz="2000" dirty="0" smtClean="0"/>
              <a:t> </a:t>
            </a:r>
            <a:endParaRPr kumimoji="1" lang="zh-TW" altLang="en-US" sz="20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9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About Me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Education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III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NUTC</a:t>
            </a:r>
          </a:p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Experience</a:t>
            </a:r>
          </a:p>
          <a:p>
            <a:pPr lvl="1"/>
            <a:r>
              <a:rPr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Mitake</a:t>
            </a:r>
            <a:endParaRPr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JC </a:t>
            </a:r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Software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Services</a:t>
            </a:r>
          </a:p>
          <a:p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Honors &amp;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Awards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The Winner of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Etu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Competition 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2015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2011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電信創新應用大賽 智慧家庭組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優選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2010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電信奧斯卡 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MOD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應用組 佳作</a:t>
            </a:r>
          </a:p>
        </p:txBody>
      </p:sp>
      <p:pic>
        <p:nvPicPr>
          <p:cNvPr id="4" name="圖片 3" descr="15888_933810223330390_1685656152368745487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16" y="1600200"/>
            <a:ext cx="3140356" cy="3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【</a:t>
            </a:r>
            <a:r>
              <a:rPr kumimoji="1" lang="zh-TW" altLang="en-US" sz="2000" dirty="0">
                <a:latin typeface="微軟正黑體"/>
                <a:ea typeface="微軟正黑體"/>
                <a:cs typeface="微軟正黑體"/>
              </a:rPr>
              <a:t>實作主題</a:t>
            </a:r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】 </a:t>
            </a:r>
            <a:endParaRPr kumimoji="1" lang="en-US" altLang="zh-TW" sz="20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000" dirty="0" smtClean="0">
                <a:latin typeface="微軟正黑體"/>
                <a:ea typeface="微軟正黑體"/>
                <a:cs typeface="微軟正黑體"/>
              </a:rPr>
              <a:t>本</a:t>
            </a:r>
            <a:r>
              <a:rPr kumimoji="1" lang="zh-TW" altLang="en-US" sz="2000" dirty="0">
                <a:latin typeface="微軟正黑體"/>
                <a:ea typeface="微軟正黑體"/>
                <a:cs typeface="微軟正黑體"/>
              </a:rPr>
              <a:t>次實作</a:t>
            </a:r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Lab</a:t>
            </a:r>
            <a:r>
              <a:rPr kumimoji="1" lang="zh-TW" altLang="en-US" sz="2000" dirty="0">
                <a:latin typeface="微軟正黑體"/>
                <a:ea typeface="微軟正黑體"/>
                <a:cs typeface="微軟正黑體"/>
              </a:rPr>
              <a:t>主題</a:t>
            </a:r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:</a:t>
            </a:r>
            <a:r>
              <a:rPr kumimoji="1" lang="zh-TW" altLang="en-US" sz="2000" dirty="0" smtClean="0">
                <a:latin typeface="微軟正黑體"/>
                <a:ea typeface="微軟正黑體"/>
                <a:cs typeface="微軟正黑體"/>
              </a:rPr>
              <a:t>「」。</a:t>
            </a:r>
            <a:endParaRPr kumimoji="1" lang="zh-TW" altLang="en-US" sz="2000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2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500057"/>
              </p:ext>
            </p:extLst>
          </p:nvPr>
        </p:nvGraphicFramePr>
        <p:xfrm>
          <a:off x="457200" y="3198887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r>
                        <a:rPr lang="en-US" altLang="zh-TW" dirty="0" smtClean="0"/>
                        <a:t> Lab </a:t>
                      </a:r>
                      <a:r>
                        <a:rPr lang="zh-TW" altLang="en-US" dirty="0" smtClean="0"/>
                        <a:t>主題：</a:t>
                      </a:r>
                      <a:r>
                        <a:rPr lang="en-US" altLang="zh-TW" dirty="0" smtClean="0"/>
                        <a:t>『』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第一天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第二天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上午</a:t>
                      </a:r>
                      <a:r>
                        <a:rPr lang="en-US" altLang="zh-TW" dirty="0" smtClean="0"/>
                        <a:t> 09:30 ~ 12:30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認識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Hadoop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建置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Hadoop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環境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下午</a:t>
                      </a:r>
                      <a:r>
                        <a:rPr lang="en-US" altLang="zh-TW" dirty="0" smtClean="0"/>
                        <a:t> 13:30 ~ 16:30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替代程序 14"/>
          <p:cNvSpPr/>
          <p:nvPr/>
        </p:nvSpPr>
        <p:spPr>
          <a:xfrm>
            <a:off x="1216200" y="1832804"/>
            <a:ext cx="1249003" cy="125097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Client</a:t>
            </a:r>
          </a:p>
        </p:txBody>
      </p:sp>
      <p:sp>
        <p:nvSpPr>
          <p:cNvPr id="17" name="替代程序 16"/>
          <p:cNvSpPr/>
          <p:nvPr/>
        </p:nvSpPr>
        <p:spPr>
          <a:xfrm>
            <a:off x="3660587" y="1779556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Web Service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Lab </a:t>
            </a:r>
            <a:r>
              <a:rPr kumimoji="1" lang="en-US" altLang="zh-TW" dirty="0" err="1">
                <a:latin typeface="Hannotate TC Regular"/>
                <a:cs typeface="Hannotate TC Regular"/>
              </a:rPr>
              <a:t>deploment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23" name="向上箭號 22"/>
          <p:cNvSpPr/>
          <p:nvPr/>
        </p:nvSpPr>
        <p:spPr>
          <a:xfrm rot="16200000">
            <a:off x="2842487" y="2308742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" name="向上箭號 23"/>
          <p:cNvSpPr/>
          <p:nvPr/>
        </p:nvSpPr>
        <p:spPr>
          <a:xfrm rot="16200000" flipV="1">
            <a:off x="2872369" y="1901463"/>
            <a:ext cx="390611" cy="7254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9" name="雲形 28"/>
          <p:cNvSpPr/>
          <p:nvPr/>
        </p:nvSpPr>
        <p:spPr>
          <a:xfrm>
            <a:off x="5446121" y="1628937"/>
            <a:ext cx="2602685" cy="1605459"/>
          </a:xfrm>
          <a:prstGeom prst="cloud">
            <a:avLst/>
          </a:prstGeom>
          <a:solidFill>
            <a:srgbClr val="9BD1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Zookeeper</a:t>
            </a:r>
            <a:endParaRPr kumimoji="1" lang="zh-TW" altLang="en-US" sz="2400" dirty="0"/>
          </a:p>
        </p:txBody>
      </p:sp>
      <p:sp>
        <p:nvSpPr>
          <p:cNvPr id="3" name="磁片 2"/>
          <p:cNvSpPr/>
          <p:nvPr/>
        </p:nvSpPr>
        <p:spPr>
          <a:xfrm>
            <a:off x="52518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0" name="磁片 29"/>
          <p:cNvSpPr/>
          <p:nvPr/>
        </p:nvSpPr>
        <p:spPr>
          <a:xfrm>
            <a:off x="53997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sp>
        <p:nvSpPr>
          <p:cNvPr id="33" name="磁片 32"/>
          <p:cNvSpPr/>
          <p:nvPr/>
        </p:nvSpPr>
        <p:spPr>
          <a:xfrm>
            <a:off x="69693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4" name="磁片 33"/>
          <p:cNvSpPr/>
          <p:nvPr/>
        </p:nvSpPr>
        <p:spPr>
          <a:xfrm>
            <a:off x="71172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cxnSp>
        <p:nvCxnSpPr>
          <p:cNvPr id="12" name="直線接點 11"/>
          <p:cNvCxnSpPr>
            <a:stCxn id="17" idx="3"/>
            <a:endCxn id="29" idx="2"/>
          </p:cNvCxnSpPr>
          <p:nvPr/>
        </p:nvCxnSpPr>
        <p:spPr>
          <a:xfrm>
            <a:off x="4962753" y="2431667"/>
            <a:ext cx="49144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0" idx="1"/>
          </p:cNvCxnSpPr>
          <p:nvPr/>
        </p:nvCxnSpPr>
        <p:spPr>
          <a:xfrm>
            <a:off x="59279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4" idx="1"/>
          </p:cNvCxnSpPr>
          <p:nvPr/>
        </p:nvCxnSpPr>
        <p:spPr>
          <a:xfrm>
            <a:off x="76454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927903" y="3532019"/>
            <a:ext cx="17175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9" idx="1"/>
          </p:cNvCxnSpPr>
          <p:nvPr/>
        </p:nvCxnSpPr>
        <p:spPr>
          <a:xfrm>
            <a:off x="6747464" y="3232686"/>
            <a:ext cx="0" cy="2993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替代程序 70"/>
          <p:cNvSpPr/>
          <p:nvPr/>
        </p:nvSpPr>
        <p:spPr>
          <a:xfrm>
            <a:off x="5251888" y="5255887"/>
            <a:ext cx="2921688" cy="513015"/>
          </a:xfrm>
          <a:prstGeom prst="flowChartAlternateProcess">
            <a:avLst/>
          </a:prstGeom>
          <a:solidFill>
            <a:srgbClr val="34805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>
                <a:latin typeface="Hannotate TC Regular"/>
                <a:cs typeface="Hannotate TC Regular"/>
              </a:rPr>
              <a:t>MapReduce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26" name="替代程序 25"/>
          <p:cNvSpPr/>
          <p:nvPr/>
        </p:nvSpPr>
        <p:spPr>
          <a:xfrm>
            <a:off x="5251888" y="5818238"/>
            <a:ext cx="2921688" cy="51301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HDFS</a:t>
            </a:r>
          </a:p>
        </p:txBody>
      </p:sp>
      <p:sp>
        <p:nvSpPr>
          <p:cNvPr id="31" name="替代程序 30"/>
          <p:cNvSpPr/>
          <p:nvPr/>
        </p:nvSpPr>
        <p:spPr>
          <a:xfrm>
            <a:off x="3660587" y="3793808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Hive</a:t>
            </a:r>
          </a:p>
        </p:txBody>
      </p:sp>
      <p:sp>
        <p:nvSpPr>
          <p:cNvPr id="32" name="八邊形 31"/>
          <p:cNvSpPr/>
          <p:nvPr/>
        </p:nvSpPr>
        <p:spPr>
          <a:xfrm>
            <a:off x="1032111" y="3685636"/>
            <a:ext cx="1493717" cy="1495546"/>
          </a:xfrm>
          <a:prstGeom prst="octag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140400" rIns="0" bIns="0"/>
          <a:lstStyle/>
          <a:p>
            <a:pPr algn="ctr"/>
            <a:r>
              <a:rPr lang="en-US" altLang="zh-TW" sz="2000" dirty="0" smtClean="0"/>
              <a:t>Analysis</a:t>
            </a:r>
          </a:p>
          <a:p>
            <a:pPr algn="ctr"/>
            <a:r>
              <a:rPr lang="en-US" altLang="zh-TW" sz="2000" dirty="0" smtClean="0"/>
              <a:t>&amp;</a:t>
            </a:r>
          </a:p>
          <a:p>
            <a:pPr algn="ctr"/>
            <a:r>
              <a:rPr lang="en-US" altLang="zh-TW" sz="2000" dirty="0" smtClean="0"/>
              <a:t>Prediction</a:t>
            </a:r>
            <a:endParaRPr lang="zh-TW" altLang="en-US" sz="20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8" y="3379581"/>
            <a:ext cx="806872" cy="612110"/>
          </a:xfrm>
          <a:prstGeom prst="rect">
            <a:avLst/>
          </a:prstGeom>
        </p:spPr>
      </p:pic>
      <p:sp>
        <p:nvSpPr>
          <p:cNvPr id="37" name="向上箭號 36"/>
          <p:cNvSpPr/>
          <p:nvPr/>
        </p:nvSpPr>
        <p:spPr>
          <a:xfrm rot="16200000">
            <a:off x="2880980" y="4129869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" name="弧形向下箭號 6"/>
          <p:cNvSpPr/>
          <p:nvPr/>
        </p:nvSpPr>
        <p:spPr>
          <a:xfrm flipH="1">
            <a:off x="4392702" y="3234396"/>
            <a:ext cx="1240121" cy="529357"/>
          </a:xfrm>
          <a:prstGeom prst="curvedDownArrow">
            <a:avLst>
              <a:gd name="adj1" fmla="val 25000"/>
              <a:gd name="adj2" fmla="val 77442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替代程序 24"/>
          <p:cNvSpPr/>
          <p:nvPr/>
        </p:nvSpPr>
        <p:spPr>
          <a:xfrm>
            <a:off x="1674021" y="5768902"/>
            <a:ext cx="1302167" cy="513015"/>
          </a:xfrm>
          <a:prstGeom prst="flowChartAlternateProcess">
            <a:avLst/>
          </a:prstGeom>
          <a:solidFill>
            <a:srgbClr val="FFC31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Beeline</a:t>
            </a:r>
          </a:p>
        </p:txBody>
      </p:sp>
      <p:sp>
        <p:nvSpPr>
          <p:cNvPr id="27" name="向上箭號 26"/>
          <p:cNvSpPr/>
          <p:nvPr/>
        </p:nvSpPr>
        <p:spPr>
          <a:xfrm rot="13804674">
            <a:off x="3171925" y="5072977"/>
            <a:ext cx="390612" cy="725421"/>
          </a:xfrm>
          <a:prstGeom prst="upArrow">
            <a:avLst/>
          </a:prstGeom>
          <a:solidFill>
            <a:srgbClr val="FFC31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265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System 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Virtual Box</a:t>
            </a: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Packages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1537"/>
              </p:ext>
            </p:extLst>
          </p:nvPr>
        </p:nvGraphicFramePr>
        <p:xfrm>
          <a:off x="457200" y="2167947"/>
          <a:ext cx="59077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247"/>
                <a:gridCol w="1969247"/>
                <a:gridCol w="1969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Host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IP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OS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master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192.168.60.100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874739"/>
              </p:ext>
            </p:extLst>
          </p:nvPr>
        </p:nvGraphicFramePr>
        <p:xfrm>
          <a:off x="457200" y="4478452"/>
          <a:ext cx="780527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388"/>
                <a:gridCol w="4049059"/>
                <a:gridCol w="156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Version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Hadoop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hadoop-2.4.1.tar.gz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2.4.1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HBase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hbase-0.98.13-hadoop2-bin.tar.gz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0.98.13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Hive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apache-hive-1.2.1.tar.gz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1.2.1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Zookeeper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zookeeper-3.4.6.tar.gz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3.4.6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3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Setup for testing hosts (3 VMs) 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Install Virtual Box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Import Virtual Box VM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Modify to the static IP and try a test</a:t>
            </a:r>
          </a:p>
          <a:p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966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You will learn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endParaRPr kumimoji="1" lang="en-US" altLang="zh-TW" sz="2800" dirty="0" smtClean="0">
              <a:latin typeface="Hannotate TC Regular"/>
              <a:cs typeface="Hannotate TC Regular"/>
            </a:endParaRP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HDFS,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MapReduce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(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)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ecosystem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Hive, R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Back end</a:t>
            </a:r>
          </a:p>
          <a:p>
            <a:pPr lvl="1"/>
            <a:r>
              <a:rPr kumimoji="1" lang="en-US" altLang="zh-TW" dirty="0"/>
              <a:t>Web </a:t>
            </a:r>
            <a:r>
              <a:rPr kumimoji="1" lang="en-US" altLang="zh-TW" dirty="0" smtClean="0"/>
              <a:t>Service, Shell Script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Front end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HTML, CSS and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JQuery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76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A big-data platform for data manipulation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Store data in distributed repositories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Distributed job process to deal with big-data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Dig out the data insight and data analytics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High availability and stabilized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Many ecosystems supports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38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7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680</Words>
  <Application>Microsoft Macintosh PowerPoint</Application>
  <PresentationFormat>如螢幕大小 (4:3)</PresentationFormat>
  <Paragraphs>175</Paragraphs>
  <Slides>30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Hadoop技術工程師 – 實作Lab</vt:lpstr>
      <vt:lpstr>Resources</vt:lpstr>
      <vt:lpstr>About Me</vt:lpstr>
      <vt:lpstr>Lab deploment</vt:lpstr>
      <vt:lpstr>System architecture</vt:lpstr>
      <vt:lpstr>Setup for testing hosts (3 VMs) </vt:lpstr>
      <vt:lpstr>You will learn</vt:lpstr>
      <vt:lpstr>What is hadoop</vt:lpstr>
      <vt:lpstr>Install Hadoop</vt:lpstr>
      <vt:lpstr>What is Zookeeper</vt:lpstr>
      <vt:lpstr>Install Zookeeper</vt:lpstr>
      <vt:lpstr>What is HBase</vt:lpstr>
      <vt:lpstr>Install HBase</vt:lpstr>
      <vt:lpstr>What is Hive</vt:lpstr>
      <vt:lpstr>Install Hive</vt:lpstr>
      <vt:lpstr>What is R</vt:lpstr>
      <vt:lpstr>Install R Lib &amp; RStudio</vt:lpstr>
      <vt:lpstr>Web Service</vt:lpstr>
      <vt:lpstr>What WampServer</vt:lpstr>
      <vt:lpstr>Install WampServer</vt:lpstr>
      <vt:lpstr>Using Web Client</vt:lpstr>
      <vt:lpstr>Using HBase Shell</vt:lpstr>
      <vt:lpstr>Learning HBase Shell</vt:lpstr>
      <vt:lpstr>Using Beeline</vt:lpstr>
      <vt:lpstr>Learning HiveQL</vt:lpstr>
      <vt:lpstr>Using RStudio</vt:lpstr>
      <vt:lpstr>Learning R</vt:lpstr>
      <vt:lpstr>Download</vt:lpstr>
      <vt:lpstr>Thank you for your listening</vt:lpstr>
      <vt:lpstr>PowerPoint 簡報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165</cp:revision>
  <dcterms:created xsi:type="dcterms:W3CDTF">2015-09-04T07:34:31Z</dcterms:created>
  <dcterms:modified xsi:type="dcterms:W3CDTF">2015-09-21T09:09:07Z</dcterms:modified>
</cp:coreProperties>
</file>