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55" r:id="rId2"/>
    <p:sldId id="354" r:id="rId3"/>
    <p:sldId id="319" r:id="rId4"/>
    <p:sldId id="317" r:id="rId5"/>
    <p:sldId id="334" r:id="rId6"/>
    <p:sldId id="425" r:id="rId7"/>
    <p:sldId id="426" r:id="rId8"/>
    <p:sldId id="427" r:id="rId9"/>
    <p:sldId id="428" r:id="rId10"/>
    <p:sldId id="432" r:id="rId11"/>
    <p:sldId id="433" r:id="rId12"/>
    <p:sldId id="429" r:id="rId13"/>
    <p:sldId id="451" r:id="rId14"/>
    <p:sldId id="443" r:id="rId15"/>
    <p:sldId id="437" r:id="rId16"/>
    <p:sldId id="452" r:id="rId17"/>
    <p:sldId id="453" r:id="rId18"/>
    <p:sldId id="454" r:id="rId19"/>
    <p:sldId id="455" r:id="rId20"/>
    <p:sldId id="456" r:id="rId21"/>
    <p:sldId id="457" r:id="rId22"/>
    <p:sldId id="363" r:id="rId23"/>
    <p:sldId id="364" r:id="rId24"/>
    <p:sldId id="458" r:id="rId25"/>
    <p:sldId id="411" r:id="rId26"/>
    <p:sldId id="416" r:id="rId27"/>
    <p:sldId id="417" r:id="rId28"/>
    <p:sldId id="418" r:id="rId29"/>
    <p:sldId id="419" r:id="rId30"/>
    <p:sldId id="420" r:id="rId31"/>
    <p:sldId id="445" r:id="rId32"/>
    <p:sldId id="446" r:id="rId33"/>
    <p:sldId id="258" r:id="rId34"/>
    <p:sldId id="447" r:id="rId35"/>
    <p:sldId id="448" r:id="rId36"/>
    <p:sldId id="259" r:id="rId37"/>
    <p:sldId id="296" r:id="rId38"/>
    <p:sldId id="260" r:id="rId39"/>
    <p:sldId id="459" r:id="rId40"/>
    <p:sldId id="261" r:id="rId41"/>
    <p:sldId id="262" r:id="rId42"/>
    <p:sldId id="407" r:id="rId43"/>
    <p:sldId id="408" r:id="rId44"/>
    <p:sldId id="449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2139" autoAdjust="0"/>
  </p:normalViewPr>
  <p:slideViewPr>
    <p:cSldViewPr snapToGrid="0">
      <p:cViewPr varScale="1">
        <p:scale>
          <a:sx n="67" d="100"/>
          <a:sy n="6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0CAB5-3CD2-4AEE-915E-B33036F20AE9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15850-D688-4DE0-B377-B268E3F0B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0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DL or UL transmission are too long will have a gap duration to avoid DL/UL packet be blocked itself by UL/DL packet.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76722-6F28-4D54-8C4D-FA4057DC2A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41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DCI_Rep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/8=R (00)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/4=R (01)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/2=R (10)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3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DCI_Rep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/8=R (00)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/4=R (01)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/2=R (10)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0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0"/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timing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diagram shown in Fig. 2 shows the behavior of UL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Let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(1,2..m) be the indication of UL transmissions for m devices;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</m:t>
                    </m:r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indication for m devices. The data type of each UL transmission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could be UL data or any kind of UL RRC message include Msg3, Msg5, and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ULinformationTranfer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[2],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A UL transmission will carry device’s scheduling information, such as DV/PHR or BSR..,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These scheduling information will input to the scheduler when triggering the scheduler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𝑅𝑒𝑞𝑢𝑒𝑠𝑡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an trigger action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it will starts the scheduler at previous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subframe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of next pp according to the received scheduling information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search space for three CE levels in pp;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search space in pp;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𝐸𝑛𝑑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search space in pp.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𝐷𝐶𝐼𝑆𝑡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number. The relation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𝐷𝐶𝐼𝑆𝑡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𝐸𝑛𝑑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pp is illustrated in DL in Fig. 2.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frequency split unit base on different tone support in UL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alocation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altLang="zh-TW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∈{1, 3, 6, 12}</m:t>
                    </m:r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Table I. m is the number of element in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allocaiton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pattern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frequency position of each element, this will be described in III. proposed approach.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𝐷𝑒𝑙𝑎𝑦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delay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subcarrier indication to point out the location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frequency domain;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resource unit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uesd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UL slots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time domain;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relation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[m],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illustrated in UL in Fig. 2. The proposed system model describe general concept of UL traffic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details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procedure and design concept will be described in III. proposed approach.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0"/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timing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diagram shown in Fig. 2 shows the behavior of UL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Let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(1,2..m) be the indication of UL transmissions for m devices;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 i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indication for m devices. The data type of each UL transmission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could be UL data or any kind of UL RRC message include Msg3, Msg5, and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ULinformationTranfer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[2],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A UL transmission will carry device’s scheduling information, such as DV/PHR or BSR..,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These scheduling information will input to the scheduler when triggering the scheduler at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an trigger action starts at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it will starts the scheduler at previous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subframe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of next pp according to the received scheduling information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search space for three CE levels in pp;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𝑆𝑡𝑎𝑟𝑡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search space in pp;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𝐸𝑛𝑑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search space in pp. 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𝐷𝐶𝐼𝑆𝑡[𝑚]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number. The relation among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𝐷𝐶𝐼𝑆𝑡[𝑚]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𝑆𝑡𝑎𝑟𝑡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𝐸𝑛𝑑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pp is illustrated in DL in Fig. 2.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frequency split unit base on different tone support in UL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alocation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𝑚∈{1, 3, 6, 12}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Table I. m is the number of element in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allocaiton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pattern 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frequency position of each element, this will be described in III. proposed approach. The 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𝐷𝑒𝑙𝑎𝑦[𝑚]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delay after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𝑠𝑐[𝑚]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subcarrier indication to point out the location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frequency domain;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resource unit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uesd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UL slots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time domain; The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equal to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∗𝑁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∗𝑁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relation among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𝐷𝑒𝑙𝑎𝑦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[m],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illustrated in UL in Fig. 2. The proposed system model describe general concept of UL traffic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details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procedure and design concept will be described in III. proposed approach.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ADCC-24BE-4D1B-99EB-CCEAA49F86A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428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3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CE 0:</a:t>
                </a:r>
                <a:r>
                  <a:rPr lang="en-US" altLang="zh-TW" baseline="0" dirty="0" smtClean="0"/>
                  <a:t> Rep: 1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baseline="0" dirty="0" smtClean="0"/>
                  <a:t>=1*1*8~10*1*8=8~80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pp=128</a:t>
                </a:r>
                <a:endParaRPr lang="en-US" altLang="zh-TW" baseline="0" dirty="0" smtClean="0"/>
              </a:p>
              <a:p>
                <a:r>
                  <a:rPr lang="en-US" altLang="zh-TW" baseline="0" dirty="0" smtClean="0"/>
                  <a:t>CE1: Rep:  2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1*2*8~10*2*8=16~160pp=256</a:t>
                </a:r>
                <a:endParaRPr lang="en-US" altLang="zh-TW" baseline="0" dirty="0" smtClean="0"/>
              </a:p>
              <a:p>
                <a:r>
                  <a:rPr lang="en-US" altLang="zh-TW" baseline="0" dirty="0" smtClean="0"/>
                  <a:t>CE 2: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Rep: 4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1*4*8~10*4*8=32~320pp=384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CE 0:</a:t>
                </a:r>
                <a:r>
                  <a:rPr lang="en-US" altLang="zh-TW" baseline="0" dirty="0" smtClean="0"/>
                  <a:t> Rep: 1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𝑵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𝑹𝑼 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∗</a:t>
                </a:r>
                <a:r>
                  <a:rPr lang="en-US" altLang="zh-TW" b="1" dirty="0"/>
                  <a:t> 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𝑵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𝑹𝒆𝒑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∗</a:t>
                </a:r>
                <a:r>
                  <a:rPr lang="en-US" altLang="zh-TW" b="1" dirty="0"/>
                  <a:t> 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𝑵_𝒔𝒍𝒐𝒕𝒔^𝑼𝑳</a:t>
                </a:r>
                <a:r>
                  <a:rPr lang="en-US" altLang="zh-TW" baseline="0" dirty="0" smtClean="0"/>
                  <a:t>=1*1*8~10*1*8=8~80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pp=128</a:t>
                </a:r>
                <a:endParaRPr lang="en-US" altLang="zh-TW" baseline="0" dirty="0" smtClean="0"/>
              </a:p>
              <a:p>
                <a:r>
                  <a:rPr lang="en-US" altLang="zh-TW" baseline="0" dirty="0" smtClean="0"/>
                  <a:t>CE1: Rep:  2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1*2*8~10*2*8=16~160pp=256</a:t>
                </a:r>
                <a:endParaRPr lang="en-US" altLang="zh-TW" baseline="0" dirty="0" smtClean="0"/>
              </a:p>
              <a:p>
                <a:r>
                  <a:rPr lang="en-US" altLang="zh-TW" baseline="0" dirty="0" smtClean="0"/>
                  <a:t>CE 2:</a:t>
                </a:r>
                <a:r>
                  <a:rPr lang="zh-TW" altLang="en-US" baseline="0" dirty="0" smtClean="0"/>
                  <a:t> </a:t>
                </a:r>
                <a:r>
                  <a:rPr lang="en-US" altLang="zh-TW" baseline="0" dirty="0" smtClean="0"/>
                  <a:t>Rep: 4</a:t>
                </a:r>
                <a:r>
                  <a:rPr lang="en-US" altLang="zh-TW" baseline="0" dirty="0" smtClean="0">
                    <a:sym typeface="Wingdings" panose="05000000000000000000" pitchFamily="2" charset="2"/>
                  </a:rPr>
                  <a:t>1*4*8~10*4*8=32~320pp=384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87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0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P.2</a:t>
            </a:r>
            <a:r>
              <a:rPr lang="zh-TW" altLang="en-US" dirty="0" smtClean="0"/>
              <a:t>的部分可以再加強一點，將 “假設” </a:t>
            </a:r>
            <a:r>
              <a:rPr lang="en-US" altLang="zh-TW" dirty="0" smtClean="0"/>
              <a:t>(e.g. x_0=150), </a:t>
            </a:r>
            <a:r>
              <a:rPr lang="zh-TW" altLang="en-US" dirty="0" smtClean="0"/>
              <a:t>規格 </a:t>
            </a:r>
            <a:r>
              <a:rPr lang="en-US" altLang="zh-TW" dirty="0" smtClean="0"/>
              <a:t>(e.g., 125&lt;x_0&lt;171, set DV=10), </a:t>
            </a:r>
            <a:r>
              <a:rPr lang="zh-TW" altLang="en-US" dirty="0" smtClean="0"/>
              <a:t>用到的參數要先定義</a:t>
            </a:r>
            <a:r>
              <a:rPr lang="en-US" altLang="zh-TW" dirty="0" smtClean="0"/>
              <a:t>(WHAT are x_1, Y_0?)</a:t>
            </a:r>
          </a:p>
          <a:p>
            <a:r>
              <a:rPr lang="en-US" altLang="zh-TW" dirty="0" smtClean="0"/>
              <a:t>BSR=8 (26&lt;BS&lt;=31) </a:t>
            </a:r>
            <a:r>
              <a:rPr lang="zh-TW" altLang="en-US" dirty="0" smtClean="0"/>
              <a:t>這裡也錯誤百出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A632D-4722-40B8-AF4B-6C605F720EF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98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ADCC-24BE-4D1B-99EB-CCEAA49F86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24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0"/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timing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diagram shown in Fig. 2 shows the behavior of UL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Let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(1,2..m) be the indication of UL transmissions for m devices;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</m:t>
                    </m:r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indication for m devices. The data type of each UL transmission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could be UL data or any kind of UL RRC message include Msg3, Msg5, and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ULinformationTranfer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[2],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A UL transmission will carry device’s scheduling information, such as DV/PHR or BSR..,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These scheduling information will input to the scheduler when triggering the scheduler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𝑅𝑒𝑞𝑢𝑒𝑠𝑡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an trigger action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it will starts the scheduler at previous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subframe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of next pp according to the received scheduling information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search space for three CE levels in pp;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search space in pp;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𝐸𝑛𝑑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search space in pp.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𝐷𝐶𝐼𝑆𝑡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number. The relation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𝐷𝐶𝐼𝑆𝑡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𝐸𝑛𝑑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pp is illustrated in DL in Fig. 2.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frequency split unit base on different tone support in UL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alocation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altLang="zh-TW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∈{1, 3, 6, 12}</m:t>
                    </m:r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Table I. m is the number of element in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allocaiton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pattern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frequency position of each element, this will be described in III. proposed approach.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𝐷𝑒𝑙𝑎𝑦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delay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subcarrier indication to point out the location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frequency domain;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resource unit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uesd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UL slots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time domain;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relation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[m],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illustrated in UL in Fig. 2. The proposed system model describe general concept of UL traffic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details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procedure and design concept will be described in III. proposed approach.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0"/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timing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diagram shown in Fig. 2 shows the behavior of UL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Let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(1,2..m) be the indication of UL transmissions for m devices;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 i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indication for m devices. The data type of each UL transmission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could be UL data or any kind of UL RRC message include Msg3, Msg5, and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ULinformationTranfer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[2],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A UL transmission will carry device’s scheduling information, such as DV/PHR or BSR..,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These scheduling information will input to the scheduler when triggering the scheduler at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an trigger action starts at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it will starts the scheduler at previous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subframe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of next pp according to the received scheduling information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search space for three CE levels in pp;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𝑆𝑡𝑎𝑟𝑡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search space in pp;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𝐸𝑛𝑑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search space in pp. 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𝐷𝐶𝐼𝑆𝑡[𝑚]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number. The relation among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𝐷𝐶𝐼𝑆𝑡[𝑚]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𝑆𝑡𝑎𝑟𝑡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𝐸𝑛𝑑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pp is illustrated in DL in Fig. 2.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frequency split unit base on different tone support in UL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alocation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𝑚∈{1, 3, 6, 12}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Table I. m is the number of element in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allocaiton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pattern 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frequency position of each element, this will be described in III. proposed approach. The 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𝐷𝑒𝑙𝑎𝑦[𝑚]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delay after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𝑠𝑐[𝑚]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subcarrier indication to point out the location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frequency domain;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resource unit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uesd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UL slots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time domain; The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equal to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∗𝑁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∗𝑁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relation among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𝐷𝑒𝑙𝑎𝑦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[m],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illustrated in UL in Fig. 2. The proposed system model describe general concept of UL traffic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details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procedure and design concept will be described in III. proposed approach.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ADCC-24BE-4D1B-99EB-CCEAA49F86A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7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29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DL or UL transmission are too long will have a gap duration to avoid DL/UL packet be blocked itself by UL/DL packet.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76722-6F28-4D54-8C4D-FA4057DC2A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220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7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altLang="zh-TW" dirty="0" smtClean="0"/>
              <a:t>UE has more capability</a:t>
            </a:r>
            <a:r>
              <a:rPr lang="en-US" altLang="zh-TW" baseline="0" dirty="0" smtClean="0"/>
              <a:t> to support multi-tone, it means it can increase data rate cause multi-tone transmission will end early when consider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 same number of RU.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6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以及你的演算法 </a:t>
            </a:r>
            <a:r>
              <a:rPr lang="en-US" altLang="zh-TW" dirty="0" smtClean="0"/>
              <a:t>(e.g., PHR&gt;0, MCS =12)</a:t>
            </a:r>
            <a:r>
              <a:rPr lang="zh-TW" altLang="en-US" dirty="0" smtClean="0"/>
              <a:t>分開列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789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ADCC-24BE-4D1B-99EB-CCEAA49F86A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13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0"/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timing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diagram shown in Fig. 2 shows the behavior of UL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Let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(1,2..m) be the indication of UL transmissions for m devices;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</m:t>
                    </m:r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indication for m devices. The data type of each UL transmission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could be UL data or any kind of UL RRC message include Msg3, Msg5, and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ULinformationTranfer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[2],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A UL transmission will carry device’s scheduling information, such as DV/PHR or BSR..,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These scheduling information will input to the scheduler when triggering the scheduler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𝑅𝑒𝑞𝑢𝑒𝑠𝑡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an trigger action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it will starts the scheduler at previous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subframe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of next pp according to the received scheduling information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search space for three CE levels in pp;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search space in pp;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𝐸𝑛𝑑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search space in pp.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𝐷𝐶𝐼𝑆𝑡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number. The relation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𝐷𝐶𝐼𝑆𝑡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𝐸𝑛𝑑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pp is illustrated in DL in Fig. 2.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frequency split unit base on different tone support in UL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alocation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altLang="zh-TW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∈{1, 3, 6, 12}</m:t>
                    </m:r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Table I. m is the number of element in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allocaiton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pattern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frequency position of each element, this will be described in III. proposed approach.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𝐷𝑒𝑙𝑎𝑦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delay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𝐷𝐶𝐼𝐸𝑡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subcarrier indication to point out the location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frequency domain;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resource unit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uesd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UL slots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time domain;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𝑑𝑇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relation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𝐹𝑟𝑒𝑞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[m],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𝑅𝑈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𝑅𝑒𝑝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𝑠𝑙𝑜𝑡𝑠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  <m:sup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𝑈𝐿</m:t>
                        </m:r>
                      </m:sup>
                    </m:sSubSup>
                  </m:oMath>
                </a14:m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illustrated in UL in Fig. 2. The proposed system model describe general concept of UL traffic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details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procedure and design concept will be described in III. proposed approach.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0"/>
                <a:r>
                  <a:rPr lang="en-US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timing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diagram shown in Fig. 2 shows the behavior of UL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Let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(1,2..m) be the indication of UL transmissions for m devices;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 i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indication for m devices. The data type of each UL transmission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could be UL data or any kind of UL RRC message include Msg3, Msg5, and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ULinformationTranfer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[2],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A UL transmission will carry device’s scheduling information, such as DV/PHR or BSR..,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etc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These scheduling information will input to the scheduler when triggering the scheduler at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an trigger action starts at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𝑅𝑒𝑞𝑢𝑒𝑠𝑡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it will starts the scheduler at previous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subframe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of next pp according to the received scheduling information in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Ulsch_ind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search space for three CE levels in pp;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𝑆𝑡𝑎𝑟𝑡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search space in pp;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𝐸𝑛𝑑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search space in pp. 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𝐷𝐶𝐼𝑆𝑡[𝑚]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end time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DCI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number. The relation among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𝐷𝐶𝐼𝑆𝑡[𝑚]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𝑆𝑡𝑎𝑟𝑡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𝐸𝑛𝑑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𝑆𝑒𝑎𝑟𝑐ℎ𝑆𝑝𝑎𝑐𝑒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pp is illustrated in DL in Fig. 2.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frequency split unit base on different tone support in UL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alocation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𝑚∈{1, 3, 6, 12}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Table I. m is the number of element in resource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allocaiton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pattern 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starting frequency position of each element, this will be described in III. proposed approach. The 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𝐷𝑒𝑙𝑎𝑦[𝑚]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delay after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𝐷𝐶𝐼𝐸𝑡[𝑚]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𝑠𝑐[𝑚]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subcarrier indication to point out the location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frequency domain;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resource unit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uesd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repetiiton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number of UL slots used for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transmission;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duration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mth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UL transmission in time domain; The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equal to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∗𝑁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∗𝑁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relation among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𝐹𝑟𝑒𝑞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[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𝑚]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𝐷𝑒𝑙𝑎𝑦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[m],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𝑅𝑈[𝑚]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𝑅𝑒𝑝[𝑚]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𝑠𝑙𝑜𝑡𝑠[𝑚]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^𝑈𝐿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illustrated in UL in Fig. 2. The proposed system model describe general concept of UL traffic scheduler in NB-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IoT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details of </a:t>
                </a:r>
                <a:r>
                  <a:rPr lang="en-US" altLang="zh-TW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shceduling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procedure and design concept will be described in III. proposed approach.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ADCC-24BE-4D1B-99EB-CCEAA49F86A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904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redundancy version for the first transmission of Msg3 is 0. [TS.36.213]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6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9A636-A32A-4B95-980B-9611587399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16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9A636-A32A-4B95-980B-9611587399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5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根據不同上限設計不同</a:t>
            </a:r>
            <a:r>
              <a:rPr lang="en-US" altLang="zh-TW" dirty="0" smtClean="0">
                <a:solidFill>
                  <a:srgbClr val="FF0000"/>
                </a:solidFill>
              </a:rPr>
              <a:t>pp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如果設計不同</a:t>
            </a:r>
            <a:r>
              <a:rPr lang="en-US" altLang="zh-TW" dirty="0" smtClean="0">
                <a:solidFill>
                  <a:srgbClr val="FF0000"/>
                </a:solidFill>
              </a:rPr>
              <a:t>pp</a:t>
            </a:r>
            <a:r>
              <a:rPr lang="zh-TW" altLang="en-US" dirty="0" smtClean="0">
                <a:solidFill>
                  <a:srgbClr val="FF0000"/>
                </a:solidFill>
              </a:rPr>
              <a:t>實際上會有甚麼問題</a:t>
            </a:r>
            <a:r>
              <a:rPr lang="en-US" altLang="zh-TW" dirty="0" smtClean="0">
                <a:solidFill>
                  <a:srgbClr val="FF0000"/>
                </a:solidFill>
              </a:rPr>
              <a:t>? At P.17</a:t>
            </a:r>
            <a:endParaRPr lang="en-US" altLang="zh-TW" dirty="0" smtClean="0"/>
          </a:p>
          <a:p>
            <a:r>
              <a:rPr lang="zh-TW" altLang="en-US" dirty="0" smtClean="0"/>
              <a:t>如果Nrep跟CE關係如下:</a:t>
            </a:r>
          </a:p>
          <a:p>
            <a:r>
              <a:rPr lang="zh-TW" altLang="en-US" dirty="0" smtClean="0"/>
              <a:t>Nrep=4 for CE 0</a:t>
            </a:r>
          </a:p>
          <a:p>
            <a:r>
              <a:rPr lang="zh-TW" altLang="en-US" dirty="0" smtClean="0"/>
              <a:t>Nrep=8 for CE 1</a:t>
            </a:r>
          </a:p>
          <a:p>
            <a:r>
              <a:rPr lang="zh-TW" altLang="en-US" dirty="0" smtClean="0"/>
              <a:t>Nrep=16 for CE 2</a:t>
            </a:r>
          </a:p>
          <a:p>
            <a:r>
              <a:rPr lang="zh-TW" altLang="en-US" dirty="0" smtClean="0"/>
              <a:t>對CE0來說一段</a:t>
            </a:r>
            <a:r>
              <a:rPr lang="en-US" altLang="zh-TW" dirty="0" smtClean="0"/>
              <a:t>UL</a:t>
            </a:r>
            <a:r>
              <a:rPr lang="zh-TW" altLang="en-US" dirty="0" smtClean="0"/>
              <a:t>資料區間(Nru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Nulsots Nrep )的範圍就是</a:t>
            </a:r>
          </a:p>
          <a:p>
            <a:r>
              <a:rPr lang="zh-TW" altLang="en-US" dirty="0" smtClean="0"/>
              <a:t>(1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32    ~   320 ms</a:t>
            </a:r>
            <a:r>
              <a:rPr lang="en-US" altLang="zh-TW" dirty="0" smtClean="0">
                <a:sym typeface="Wingdings" panose="05000000000000000000" pitchFamily="2" charset="2"/>
              </a:rPr>
              <a:t>pp=384</a:t>
            </a:r>
            <a:endParaRPr lang="zh-TW" altLang="en-US" dirty="0" smtClean="0"/>
          </a:p>
          <a:p>
            <a:r>
              <a:rPr lang="zh-TW" altLang="en-US" dirty="0" smtClean="0"/>
              <a:t>CE</a:t>
            </a:r>
            <a:r>
              <a:rPr lang="en-US" altLang="zh-TW" dirty="0" smtClean="0"/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(1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8</a:t>
            </a:r>
            <a:r>
              <a:rPr lang="zh-TW" altLang="en-US" dirty="0" smtClean="0"/>
              <a:t> 8)~(10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8)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  ~   </a:t>
            </a:r>
            <a:r>
              <a:rPr lang="en-US" altLang="zh-TW" dirty="0" smtClean="0"/>
              <a:t>64</a:t>
            </a:r>
            <a:r>
              <a:rPr lang="zh-TW" altLang="en-US" dirty="0" smtClean="0"/>
              <a:t>0 ms</a:t>
            </a:r>
            <a:r>
              <a:rPr lang="en-US" altLang="zh-TW" dirty="0" smtClean="0">
                <a:sym typeface="Wingdings" panose="05000000000000000000" pitchFamily="2" charset="2"/>
              </a:rPr>
              <a:t>pp=768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CE2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(1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16</a:t>
            </a:r>
            <a:r>
              <a:rPr lang="zh-TW" altLang="en-US" dirty="0" smtClean="0"/>
              <a:t>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16</a:t>
            </a:r>
            <a:r>
              <a:rPr lang="zh-TW" altLang="en-US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    ~  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0 ms</a:t>
            </a:r>
            <a:r>
              <a:rPr lang="en-US" altLang="zh-TW" dirty="0" smtClean="0">
                <a:sym typeface="Wingdings" panose="05000000000000000000" pitchFamily="2" charset="2"/>
              </a:rPr>
              <a:t>pp=1536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62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根據不同上限設計不同</a:t>
            </a:r>
            <a:r>
              <a:rPr lang="en-US" altLang="zh-TW" dirty="0" smtClean="0">
                <a:solidFill>
                  <a:srgbClr val="FF0000"/>
                </a:solidFill>
              </a:rPr>
              <a:t>pp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如果設計不同</a:t>
            </a:r>
            <a:r>
              <a:rPr lang="en-US" altLang="zh-TW" dirty="0" smtClean="0">
                <a:solidFill>
                  <a:srgbClr val="FF0000"/>
                </a:solidFill>
              </a:rPr>
              <a:t>pp</a:t>
            </a:r>
            <a:r>
              <a:rPr lang="zh-TW" altLang="en-US" dirty="0" smtClean="0">
                <a:solidFill>
                  <a:srgbClr val="FF0000"/>
                </a:solidFill>
              </a:rPr>
              <a:t>實際上會有甚麼問題</a:t>
            </a:r>
            <a:r>
              <a:rPr lang="en-US" altLang="zh-TW" dirty="0" smtClean="0">
                <a:solidFill>
                  <a:srgbClr val="FF0000"/>
                </a:solidFill>
              </a:rPr>
              <a:t>? At P.17</a:t>
            </a:r>
            <a:endParaRPr lang="en-US" altLang="zh-TW" dirty="0" smtClean="0"/>
          </a:p>
          <a:p>
            <a:r>
              <a:rPr lang="zh-TW" altLang="en-US" dirty="0" smtClean="0"/>
              <a:t>如果Nrep跟CE關係如下:</a:t>
            </a:r>
          </a:p>
          <a:p>
            <a:r>
              <a:rPr lang="zh-TW" altLang="en-US" dirty="0" smtClean="0"/>
              <a:t>Nrep=4 for CE 0</a:t>
            </a:r>
          </a:p>
          <a:p>
            <a:r>
              <a:rPr lang="zh-TW" altLang="en-US" dirty="0" smtClean="0"/>
              <a:t>Nrep=8 for CE 1</a:t>
            </a:r>
          </a:p>
          <a:p>
            <a:r>
              <a:rPr lang="zh-TW" altLang="en-US" dirty="0" smtClean="0"/>
              <a:t>Nrep=16 for CE 2</a:t>
            </a:r>
          </a:p>
          <a:p>
            <a:r>
              <a:rPr lang="zh-TW" altLang="en-US" dirty="0" smtClean="0"/>
              <a:t>對CE0來說一段</a:t>
            </a:r>
            <a:r>
              <a:rPr lang="en-US" altLang="zh-TW" dirty="0" smtClean="0"/>
              <a:t>UL</a:t>
            </a:r>
            <a:r>
              <a:rPr lang="zh-TW" altLang="en-US" dirty="0" smtClean="0"/>
              <a:t>資料區間(Nru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Nulsots Nrep )的範圍就是</a:t>
            </a:r>
          </a:p>
          <a:p>
            <a:r>
              <a:rPr lang="zh-TW" altLang="en-US" dirty="0" smtClean="0"/>
              <a:t>(1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32    ~   320 ms</a:t>
            </a:r>
            <a:r>
              <a:rPr lang="en-US" altLang="zh-TW" dirty="0" smtClean="0">
                <a:sym typeface="Wingdings" panose="05000000000000000000" pitchFamily="2" charset="2"/>
              </a:rPr>
              <a:t>pp=384</a:t>
            </a:r>
            <a:endParaRPr lang="zh-TW" altLang="en-US" dirty="0" smtClean="0"/>
          </a:p>
          <a:p>
            <a:r>
              <a:rPr lang="zh-TW" altLang="en-US" dirty="0" smtClean="0"/>
              <a:t>CE</a:t>
            </a:r>
            <a:r>
              <a:rPr lang="en-US" altLang="zh-TW" dirty="0" smtClean="0"/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(1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8</a:t>
            </a:r>
            <a:r>
              <a:rPr lang="zh-TW" altLang="en-US" dirty="0" smtClean="0"/>
              <a:t> 8)~(10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8)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  ~   </a:t>
            </a:r>
            <a:r>
              <a:rPr lang="en-US" altLang="zh-TW" dirty="0" smtClean="0"/>
              <a:t>64</a:t>
            </a:r>
            <a:r>
              <a:rPr lang="zh-TW" altLang="en-US" dirty="0" smtClean="0"/>
              <a:t>0 ms</a:t>
            </a:r>
            <a:r>
              <a:rPr lang="en-US" altLang="zh-TW" dirty="0" smtClean="0">
                <a:sym typeface="Wingdings" panose="05000000000000000000" pitchFamily="2" charset="2"/>
              </a:rPr>
              <a:t>pp=768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CE2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(1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16</a:t>
            </a:r>
            <a:r>
              <a:rPr lang="zh-TW" altLang="en-US" dirty="0" smtClean="0"/>
              <a:t>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16</a:t>
            </a:r>
            <a:r>
              <a:rPr lang="zh-TW" altLang="en-US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    ~  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0 ms</a:t>
            </a:r>
            <a:r>
              <a:rPr lang="en-US" altLang="zh-TW" dirty="0" smtClean="0">
                <a:sym typeface="Wingdings" panose="05000000000000000000" pitchFamily="2" charset="2"/>
              </a:rPr>
              <a:t>pp=1536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5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根據不同上限設計不同</a:t>
            </a:r>
            <a:r>
              <a:rPr lang="en-US" altLang="zh-TW" dirty="0" smtClean="0">
                <a:solidFill>
                  <a:srgbClr val="FF0000"/>
                </a:solidFill>
              </a:rPr>
              <a:t>pp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如果設計不同</a:t>
            </a:r>
            <a:r>
              <a:rPr lang="en-US" altLang="zh-TW" dirty="0" smtClean="0">
                <a:solidFill>
                  <a:srgbClr val="FF0000"/>
                </a:solidFill>
              </a:rPr>
              <a:t>pp</a:t>
            </a:r>
            <a:r>
              <a:rPr lang="zh-TW" altLang="en-US" dirty="0" smtClean="0">
                <a:solidFill>
                  <a:srgbClr val="FF0000"/>
                </a:solidFill>
              </a:rPr>
              <a:t>實際上會有甚麼問題</a:t>
            </a:r>
            <a:r>
              <a:rPr lang="en-US" altLang="zh-TW" dirty="0" smtClean="0">
                <a:solidFill>
                  <a:srgbClr val="FF0000"/>
                </a:solidFill>
              </a:rPr>
              <a:t>? At P.17</a:t>
            </a:r>
            <a:endParaRPr lang="en-US" altLang="zh-TW" dirty="0" smtClean="0"/>
          </a:p>
          <a:p>
            <a:r>
              <a:rPr lang="zh-TW" altLang="en-US" dirty="0" smtClean="0"/>
              <a:t>如果Nrep跟CE關係如下:</a:t>
            </a:r>
          </a:p>
          <a:p>
            <a:r>
              <a:rPr lang="zh-TW" altLang="en-US" dirty="0" smtClean="0"/>
              <a:t>Nrep=4 for CE 0</a:t>
            </a:r>
          </a:p>
          <a:p>
            <a:r>
              <a:rPr lang="zh-TW" altLang="en-US" dirty="0" smtClean="0"/>
              <a:t>Nrep=8 for CE 1</a:t>
            </a:r>
          </a:p>
          <a:p>
            <a:r>
              <a:rPr lang="zh-TW" altLang="en-US" dirty="0" smtClean="0"/>
              <a:t>Nrep=16 for CE 2</a:t>
            </a:r>
          </a:p>
          <a:p>
            <a:r>
              <a:rPr lang="zh-TW" altLang="en-US" dirty="0" smtClean="0"/>
              <a:t>對CE0來說一段</a:t>
            </a:r>
            <a:r>
              <a:rPr lang="en-US" altLang="zh-TW" dirty="0" smtClean="0"/>
              <a:t>UL</a:t>
            </a:r>
            <a:r>
              <a:rPr lang="zh-TW" altLang="en-US" dirty="0" smtClean="0"/>
              <a:t>資料區間(Nru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Nulsots Nrep )的範圍就是</a:t>
            </a:r>
          </a:p>
          <a:p>
            <a:r>
              <a:rPr lang="zh-TW" altLang="en-US" dirty="0" smtClean="0"/>
              <a:t>(1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32    ~   320 ms</a:t>
            </a:r>
            <a:r>
              <a:rPr lang="en-US" altLang="zh-TW" dirty="0" smtClean="0">
                <a:sym typeface="Wingdings" panose="05000000000000000000" pitchFamily="2" charset="2"/>
              </a:rPr>
              <a:t>pp=384</a:t>
            </a:r>
            <a:endParaRPr lang="zh-TW" altLang="en-US" dirty="0" smtClean="0"/>
          </a:p>
          <a:p>
            <a:r>
              <a:rPr lang="zh-TW" altLang="en-US" dirty="0" smtClean="0"/>
              <a:t>CE</a:t>
            </a:r>
            <a:r>
              <a:rPr lang="en-US" altLang="zh-TW" dirty="0" smtClean="0"/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(1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8</a:t>
            </a:r>
            <a:r>
              <a:rPr lang="zh-TW" altLang="en-US" dirty="0" smtClean="0"/>
              <a:t> 8)~(10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8)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  ~   </a:t>
            </a:r>
            <a:r>
              <a:rPr lang="en-US" altLang="zh-TW" dirty="0" smtClean="0"/>
              <a:t>64</a:t>
            </a:r>
            <a:r>
              <a:rPr lang="zh-TW" altLang="en-US" dirty="0" smtClean="0"/>
              <a:t>0 ms</a:t>
            </a:r>
            <a:r>
              <a:rPr lang="en-US" altLang="zh-TW" dirty="0" smtClean="0">
                <a:sym typeface="Wingdings" panose="05000000000000000000" pitchFamily="2" charset="2"/>
              </a:rPr>
              <a:t>pp=768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CE2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(1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16</a:t>
            </a:r>
            <a:r>
              <a:rPr lang="zh-TW" altLang="en-US" dirty="0" smtClean="0"/>
              <a:t>)~(10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</a:t>
            </a:r>
            <a:r>
              <a:rPr lang="en-US" altLang="zh-TW" dirty="0" smtClean="0"/>
              <a:t>16</a:t>
            </a:r>
            <a:r>
              <a:rPr lang="zh-TW" altLang="en-US" dirty="0" smtClean="0"/>
              <a:t>)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    ~  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0 ms</a:t>
            </a:r>
            <a:r>
              <a:rPr lang="en-US" altLang="zh-TW" dirty="0" smtClean="0">
                <a:sym typeface="Wingdings" panose="05000000000000000000" pitchFamily="2" charset="2"/>
              </a:rPr>
              <a:t>pp=1536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7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DCI_Rep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/8=R (00)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/4=R (01)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/2=R (10)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3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UL HARQ RTT timer=4+deltaPDCCH, which is </a:t>
            </a:r>
            <a:r>
              <a:rPr lang="en-GB" altLang="zh-TW" sz="1600" dirty="0" smtClean="0"/>
              <a:t>the interval from the last </a:t>
            </a:r>
            <a:r>
              <a:rPr lang="en-GB" altLang="zh-TW" sz="1600" dirty="0" err="1" smtClean="0"/>
              <a:t>subframe</a:t>
            </a:r>
            <a:r>
              <a:rPr lang="en-GB" altLang="zh-TW" sz="1600" dirty="0" smtClean="0"/>
              <a:t> of </a:t>
            </a:r>
          </a:p>
          <a:p>
            <a:pPr marL="457200" lvl="1" indent="0">
              <a:buNone/>
            </a:pPr>
            <a:r>
              <a:rPr lang="en-GB" altLang="zh-TW" sz="1600" dirty="0" smtClean="0"/>
              <a:t>the PUSCH transmission plus 4 </a:t>
            </a:r>
            <a:r>
              <a:rPr lang="en-GB" altLang="zh-TW" sz="1600" dirty="0" err="1" smtClean="0"/>
              <a:t>subframes</a:t>
            </a:r>
            <a:r>
              <a:rPr lang="en-GB" altLang="zh-TW" sz="1600" dirty="0" smtClean="0"/>
              <a:t> to the first </a:t>
            </a:r>
            <a:r>
              <a:rPr lang="en-GB" altLang="zh-TW" sz="1600" dirty="0" err="1" smtClean="0"/>
              <a:t>subframe</a:t>
            </a:r>
            <a:r>
              <a:rPr lang="en-GB" altLang="zh-TW" sz="1600" dirty="0" smtClean="0"/>
              <a:t> of the next PDCCH occasion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Define a Capacity (C) to limit the time duration of each UL transmissions in a pp, the HARQ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RTT timer of each UL transmissions is shorter than no C.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5850-D688-4DE0-B377-B268E3F0BD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3CE-AEC0-4F73-A28D-7CC2F871D1E4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6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F47-245A-4355-B0B6-BA8D740FC396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C63-75FA-41F5-B14A-92850B3CD3D0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DC6-E537-4E42-A011-BE73068FE1D3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5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9AE-6DA8-4D27-B4D8-2485320F14BE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6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1FC7-E374-41B0-B415-D2E8004EC6C0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1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08A1-469F-42B2-9392-3606E3CA3067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6A83-BAC4-40F5-99BE-A639BAEBFD0D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9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4EA6-1B31-4104-8A40-6A28CC2F8E32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0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07D-EC22-4BF7-85C6-B2A1652DE343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2EE1-7DA7-4CCC-9C04-B744A6EE2904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8A09-3351-42A5-9490-7CCCB0012178}" type="datetime1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3EFA-03FD-4FD7-A9EE-3A18F708F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2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290.png"/><Relationship Id="rId3" Type="http://schemas.openxmlformats.org/officeDocument/2006/relationships/image" Target="../media/image351.png"/><Relationship Id="rId34" Type="http://schemas.openxmlformats.org/officeDocument/2006/relationships/image" Target="../media/image53.png"/><Relationship Id="rId42" Type="http://schemas.openxmlformats.org/officeDocument/2006/relationships/image" Target="../media/image42.png"/><Relationship Id="rId12" Type="http://schemas.openxmlformats.org/officeDocument/2006/relationships/image" Target="../media/image210.png"/><Relationship Id="rId17" Type="http://schemas.openxmlformats.org/officeDocument/2006/relationships/image" Target="../media/image262.png"/><Relationship Id="rId25" Type="http://schemas.openxmlformats.org/officeDocument/2006/relationships/image" Target="../media/image280.png"/><Relationship Id="rId33" Type="http://schemas.openxmlformats.org/officeDocument/2006/relationships/image" Target="../media/image361.png"/><Relationship Id="rId38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2.png"/><Relationship Id="rId29" Type="http://schemas.openxmlformats.org/officeDocument/2006/relationships/image" Target="../media/image321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24" Type="http://schemas.openxmlformats.org/officeDocument/2006/relationships/image" Target="../media/image481.png"/><Relationship Id="rId32" Type="http://schemas.openxmlformats.org/officeDocument/2006/relationships/image" Target="../media/image340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15" Type="http://schemas.openxmlformats.org/officeDocument/2006/relationships/image" Target="../media/image241.png"/><Relationship Id="rId28" Type="http://schemas.openxmlformats.org/officeDocument/2006/relationships/image" Target="../media/image62.png"/><Relationship Id="rId36" Type="http://schemas.openxmlformats.org/officeDocument/2006/relationships/image" Target="../media/image38.png"/><Relationship Id="rId19" Type="http://schemas.openxmlformats.org/officeDocument/2006/relationships/image" Target="../media/image281.png"/><Relationship Id="rId31" Type="http://schemas.openxmlformats.org/officeDocument/2006/relationships/image" Target="../media/image50.png"/><Relationship Id="rId44" Type="http://schemas.openxmlformats.org/officeDocument/2006/relationships/image" Target="../media/image44.png"/><Relationship Id="rId4" Type="http://schemas.openxmlformats.org/officeDocument/2006/relationships/image" Target="../media/image200.png"/><Relationship Id="rId9" Type="http://schemas.openxmlformats.org/officeDocument/2006/relationships/image" Target="../media/image39.png"/><Relationship Id="rId14" Type="http://schemas.openxmlformats.org/officeDocument/2006/relationships/image" Target="../media/image231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50.png"/><Relationship Id="rId7" Type="http://schemas.openxmlformats.org/officeDocument/2006/relationships/image" Target="../media/image3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310.png"/><Relationship Id="rId4" Type="http://schemas.openxmlformats.org/officeDocument/2006/relationships/image" Target="../media/image263.png"/><Relationship Id="rId9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290.png"/><Relationship Id="rId3" Type="http://schemas.openxmlformats.org/officeDocument/2006/relationships/image" Target="../media/image351.png"/><Relationship Id="rId34" Type="http://schemas.openxmlformats.org/officeDocument/2006/relationships/image" Target="../media/image53.png"/><Relationship Id="rId42" Type="http://schemas.openxmlformats.org/officeDocument/2006/relationships/image" Target="../media/image42.png"/><Relationship Id="rId12" Type="http://schemas.openxmlformats.org/officeDocument/2006/relationships/image" Target="../media/image210.png"/><Relationship Id="rId17" Type="http://schemas.openxmlformats.org/officeDocument/2006/relationships/image" Target="../media/image262.png"/><Relationship Id="rId25" Type="http://schemas.openxmlformats.org/officeDocument/2006/relationships/image" Target="../media/image280.png"/><Relationship Id="rId33" Type="http://schemas.openxmlformats.org/officeDocument/2006/relationships/image" Target="../media/image361.png"/><Relationship Id="rId38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52.png"/><Relationship Id="rId29" Type="http://schemas.openxmlformats.org/officeDocument/2006/relationships/image" Target="../media/image321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24" Type="http://schemas.openxmlformats.org/officeDocument/2006/relationships/image" Target="../media/image481.png"/><Relationship Id="rId32" Type="http://schemas.openxmlformats.org/officeDocument/2006/relationships/image" Target="../media/image340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15" Type="http://schemas.openxmlformats.org/officeDocument/2006/relationships/image" Target="../media/image241.png"/><Relationship Id="rId28" Type="http://schemas.openxmlformats.org/officeDocument/2006/relationships/image" Target="../media/image62.png"/><Relationship Id="rId36" Type="http://schemas.openxmlformats.org/officeDocument/2006/relationships/image" Target="../media/image38.png"/><Relationship Id="rId19" Type="http://schemas.openxmlformats.org/officeDocument/2006/relationships/image" Target="../media/image281.png"/><Relationship Id="rId31" Type="http://schemas.openxmlformats.org/officeDocument/2006/relationships/image" Target="../media/image50.png"/><Relationship Id="rId44" Type="http://schemas.openxmlformats.org/officeDocument/2006/relationships/image" Target="../media/image44.png"/><Relationship Id="rId4" Type="http://schemas.openxmlformats.org/officeDocument/2006/relationships/image" Target="../media/image200.png"/><Relationship Id="rId9" Type="http://schemas.openxmlformats.org/officeDocument/2006/relationships/image" Target="../media/image39.png"/><Relationship Id="rId14" Type="http://schemas.openxmlformats.org/officeDocument/2006/relationships/image" Target="../media/image231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290.png"/><Relationship Id="rId3" Type="http://schemas.openxmlformats.org/officeDocument/2006/relationships/image" Target="../media/image351.png"/><Relationship Id="rId34" Type="http://schemas.openxmlformats.org/officeDocument/2006/relationships/image" Target="../media/image53.png"/><Relationship Id="rId42" Type="http://schemas.openxmlformats.org/officeDocument/2006/relationships/image" Target="../media/image42.png"/><Relationship Id="rId12" Type="http://schemas.openxmlformats.org/officeDocument/2006/relationships/image" Target="../media/image210.png"/><Relationship Id="rId17" Type="http://schemas.openxmlformats.org/officeDocument/2006/relationships/image" Target="../media/image262.png"/><Relationship Id="rId25" Type="http://schemas.openxmlformats.org/officeDocument/2006/relationships/image" Target="../media/image280.png"/><Relationship Id="rId33" Type="http://schemas.openxmlformats.org/officeDocument/2006/relationships/image" Target="../media/image361.png"/><Relationship Id="rId38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52.png"/><Relationship Id="rId29" Type="http://schemas.openxmlformats.org/officeDocument/2006/relationships/image" Target="../media/image321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24" Type="http://schemas.openxmlformats.org/officeDocument/2006/relationships/image" Target="../media/image481.png"/><Relationship Id="rId32" Type="http://schemas.openxmlformats.org/officeDocument/2006/relationships/image" Target="../media/image340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15" Type="http://schemas.openxmlformats.org/officeDocument/2006/relationships/image" Target="../media/image241.png"/><Relationship Id="rId28" Type="http://schemas.openxmlformats.org/officeDocument/2006/relationships/image" Target="../media/image62.png"/><Relationship Id="rId36" Type="http://schemas.openxmlformats.org/officeDocument/2006/relationships/image" Target="../media/image38.png"/><Relationship Id="rId19" Type="http://schemas.openxmlformats.org/officeDocument/2006/relationships/image" Target="../media/image281.png"/><Relationship Id="rId31" Type="http://schemas.openxmlformats.org/officeDocument/2006/relationships/image" Target="../media/image50.png"/><Relationship Id="rId44" Type="http://schemas.openxmlformats.org/officeDocument/2006/relationships/image" Target="../media/image44.png"/><Relationship Id="rId4" Type="http://schemas.openxmlformats.org/officeDocument/2006/relationships/image" Target="../media/image200.png"/><Relationship Id="rId9" Type="http://schemas.openxmlformats.org/officeDocument/2006/relationships/image" Target="../media/image39.png"/><Relationship Id="rId14" Type="http://schemas.openxmlformats.org/officeDocument/2006/relationships/image" Target="../media/image231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png"/><Relationship Id="rId7" Type="http://schemas.openxmlformats.org/officeDocument/2006/relationships/image" Target="../media/image5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D147-9843-444B-8964-9B10CA4313FB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8921" y="1059096"/>
            <a:ext cx="11214157" cy="529725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Introduction</a:t>
            </a:r>
          </a:p>
          <a:p>
            <a:pPr lvl="1"/>
            <a:r>
              <a:rPr lang="en-US" sz="1600" dirty="0" smtClean="0"/>
              <a:t>Motivation &amp; Background</a:t>
            </a:r>
          </a:p>
          <a:p>
            <a:pPr lvl="1"/>
            <a:r>
              <a:rPr lang="en-US" altLang="zh-TW" sz="1600" dirty="0" smtClean="0"/>
              <a:t>Challenge </a:t>
            </a:r>
            <a:r>
              <a:rPr lang="en-US" altLang="zh-TW" sz="1600" dirty="0"/>
              <a:t>and </a:t>
            </a:r>
            <a:r>
              <a:rPr lang="en-US" altLang="zh-TW" sz="1600" dirty="0" smtClean="0"/>
              <a:t>Approach</a:t>
            </a:r>
            <a:endParaRPr lang="en-US" sz="1600" dirty="0"/>
          </a:p>
          <a:p>
            <a:r>
              <a:rPr lang="en-US" altLang="zh-TW" sz="2000" dirty="0" smtClean="0"/>
              <a:t>System Model</a:t>
            </a:r>
          </a:p>
          <a:p>
            <a:pPr lvl="1"/>
            <a:r>
              <a:rPr lang="en-US" altLang="zh-TW" sz="1800" dirty="0" smtClean="0"/>
              <a:t>MAC System Level</a:t>
            </a:r>
          </a:p>
          <a:p>
            <a:pPr lvl="1"/>
            <a:r>
              <a:rPr lang="en-US" altLang="zh-TW" sz="1600" dirty="0"/>
              <a:t>Message Sequence Chart (</a:t>
            </a:r>
            <a:r>
              <a:rPr lang="en-US" altLang="zh-TW" sz="1600" dirty="0" smtClean="0"/>
              <a:t>MSC)</a:t>
            </a:r>
          </a:p>
          <a:p>
            <a:pPr lvl="1"/>
            <a:r>
              <a:rPr lang="en-US" sz="1600" dirty="0" smtClean="0"/>
              <a:t>Timing Diagram</a:t>
            </a:r>
            <a:endParaRPr lang="en-US" altLang="zh-TW" sz="1600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sz="2000" dirty="0"/>
              <a:t>Proposed approach</a:t>
            </a:r>
          </a:p>
          <a:p>
            <a:pPr lvl="1"/>
            <a:r>
              <a:rPr lang="en-US" altLang="zh-TW" sz="1600" dirty="0" smtClean="0"/>
              <a:t>The design of NPDCCH period and search space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DCI field determination</a:t>
            </a:r>
            <a:endParaRPr lang="en-US" altLang="zh-TW" sz="1600" dirty="0"/>
          </a:p>
          <a:p>
            <a:pPr marL="228600" lvl="1">
              <a:spcBef>
                <a:spcPts val="1000"/>
              </a:spcBef>
            </a:pPr>
            <a:r>
              <a:rPr lang="en-US" altLang="zh-TW" sz="2000" dirty="0" smtClean="0"/>
              <a:t>Evaluation</a:t>
            </a:r>
            <a:endParaRPr lang="en-US" altLang="zh-TW" sz="2000" dirty="0"/>
          </a:p>
          <a:p>
            <a:pPr marL="228600" lvl="1">
              <a:spcBef>
                <a:spcPts val="1000"/>
              </a:spcBef>
            </a:pPr>
            <a:r>
              <a:rPr lang="en-US" altLang="zh-TW" sz="2000" dirty="0"/>
              <a:t>Conclusion &amp; </a:t>
            </a:r>
            <a:r>
              <a:rPr lang="en-US" sz="20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937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652" y="-99128"/>
            <a:ext cx="10515600" cy="108439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ULSCH HARQ Cycle</a:t>
            </a:r>
            <a:endParaRPr lang="zh-TW" altLang="en-US" sz="40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431" y="14187"/>
            <a:ext cx="7574125" cy="677131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39485" y="789002"/>
            <a:ext cx="330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pp start at </a:t>
            </a:r>
            <a:r>
              <a:rPr lang="en-US" altLang="zh-TW" dirty="0" err="1" smtClean="0"/>
              <a:t>subfram</a:t>
            </a:r>
            <a:r>
              <a:rPr lang="en-US" altLang="zh-TW" dirty="0" smtClean="0"/>
              <a:t> N</a:t>
            </a:r>
          </a:p>
          <a:p>
            <a:r>
              <a:rPr lang="en-US" altLang="zh-TW" dirty="0" smtClean="0"/>
              <a:t>Scheduling Timing: 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 N-1</a:t>
            </a:r>
          </a:p>
        </p:txBody>
      </p:sp>
      <p:sp>
        <p:nvSpPr>
          <p:cNvPr id="15" name="矩形 14"/>
          <p:cNvSpPr/>
          <p:nvPr/>
        </p:nvSpPr>
        <p:spPr>
          <a:xfrm>
            <a:off x="2923301" y="1896332"/>
            <a:ext cx="2350323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 smtClean="0"/>
              <a:t>NB_eNB_dlsch_ulsch_scheduer</a:t>
            </a:r>
            <a:endParaRPr lang="en-US" altLang="zh-TW" sz="1296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1298" y="1830296"/>
            <a:ext cx="146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N-1</a:t>
            </a:r>
            <a:endParaRPr lang="en-US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6339532" y="4532665"/>
            <a:ext cx="185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N+R+k0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3291948" y="4096101"/>
            <a:ext cx="2039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N+R+k0-1</a:t>
            </a:r>
            <a:endParaRPr lang="en-US" altLang="zh-TW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5295727" y="4283839"/>
            <a:ext cx="5094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弧 19"/>
          <p:cNvSpPr/>
          <p:nvPr/>
        </p:nvSpPr>
        <p:spPr>
          <a:xfrm>
            <a:off x="8070282" y="4677046"/>
            <a:ext cx="241567" cy="19278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877679" y="3208648"/>
            <a:ext cx="151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N+R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12809" y="5532330"/>
                <a:ext cx="2234714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09" y="5532330"/>
                <a:ext cx="2234714" cy="394210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997904" y="2297872"/>
            <a:ext cx="127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268248" y="6319046"/>
                <a:ext cx="39576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err="1"/>
                  <a:t>subframe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N+R+k0+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48" y="6319046"/>
                <a:ext cx="3957686" cy="394210"/>
              </a:xfrm>
              <a:prstGeom prst="rect">
                <a:avLst/>
              </a:prstGeom>
              <a:blipFill>
                <a:blip r:embed="rId7"/>
                <a:stretch>
                  <a:fillRect l="-1233" t="-6250" b="-2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3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233" y="148673"/>
            <a:ext cx="10515600" cy="86317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ULSCH HARQ Cycle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069" y="72356"/>
            <a:ext cx="7357526" cy="672147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63069" y="2337844"/>
            <a:ext cx="917239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NB_rx_sdu</a:t>
            </a:r>
            <a:endParaRPr lang="en-US" altLang="zh-TW" sz="1296" dirty="0"/>
          </a:p>
        </p:txBody>
      </p:sp>
      <p:sp>
        <p:nvSpPr>
          <p:cNvPr id="9" name="矩形 8"/>
          <p:cNvSpPr/>
          <p:nvPr/>
        </p:nvSpPr>
        <p:spPr>
          <a:xfrm>
            <a:off x="3793134" y="3378502"/>
            <a:ext cx="2350323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NB_eNB_dlsch_ulsch_scheduler</a:t>
            </a:r>
            <a:endParaRPr lang="en-US" altLang="zh-TW" sz="1296" dirty="0"/>
          </a:p>
        </p:txBody>
      </p:sp>
      <p:cxnSp>
        <p:nvCxnSpPr>
          <p:cNvPr id="10" name="直線單箭頭接點 9"/>
          <p:cNvCxnSpPr>
            <a:stCxn id="11" idx="3"/>
            <a:endCxn id="9" idx="1"/>
          </p:cNvCxnSpPr>
          <p:nvPr/>
        </p:nvCxnSpPr>
        <p:spPr>
          <a:xfrm>
            <a:off x="2591672" y="3528897"/>
            <a:ext cx="1201462" cy="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33233" y="3205731"/>
            <a:ext cx="225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Scheduling Timing</a:t>
            </a:r>
            <a:r>
              <a:rPr lang="en-US" altLang="zh-TW" dirty="0"/>
              <a:t> </a:t>
            </a:r>
            <a:r>
              <a:rPr lang="en-US" altLang="zh-TW" dirty="0" smtClean="0"/>
              <a:t>at </a:t>
            </a:r>
          </a:p>
          <a:p>
            <a:r>
              <a:rPr lang="en-US" altLang="zh-TW" dirty="0" smtClean="0"/>
              <a:t>previous SF of next pp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73141" y="2177468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UE_Info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3233" y="808583"/>
                <a:ext cx="437607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err="1" smtClean="0"/>
                  <a:t>subframe</a:t>
                </a:r>
                <a:r>
                  <a:rPr lang="en-US" altLang="zh-TW" dirty="0" smtClean="0"/>
                  <a:t> M = N+R+k0+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33" y="808583"/>
                <a:ext cx="4376070" cy="394210"/>
              </a:xfrm>
              <a:prstGeom prst="rect">
                <a:avLst/>
              </a:prstGeom>
              <a:blipFill>
                <a:blip r:embed="rId3"/>
                <a:stretch>
                  <a:fillRect l="-1253" t="-6250" b="-2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440527" y="2309022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M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270171" y="653143"/>
            <a:ext cx="2667274" cy="202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4663440" y="1011846"/>
            <a:ext cx="10168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591033" y="428717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Successful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70479" y="1276381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2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5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6294" y="75784"/>
            <a:ext cx="8547318" cy="66456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319" y="143471"/>
            <a:ext cx="4116045" cy="53175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ULSCH HARQ Cycle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7394" y="1165548"/>
            <a:ext cx="330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pp start at </a:t>
            </a:r>
            <a:r>
              <a:rPr lang="en-US" altLang="zh-TW" dirty="0" err="1" smtClean="0"/>
              <a:t>subfram</a:t>
            </a:r>
            <a:r>
              <a:rPr lang="en-US" altLang="zh-TW" dirty="0" smtClean="0"/>
              <a:t> N</a:t>
            </a:r>
          </a:p>
          <a:p>
            <a:r>
              <a:rPr lang="en-US" altLang="zh-TW" dirty="0" smtClean="0"/>
              <a:t>Scheduling Timing: 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 N-1</a:t>
            </a:r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6035" y="667236"/>
            <a:ext cx="146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N-1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7023344" y="882635"/>
            <a:ext cx="127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</a:t>
            </a:r>
            <a:endParaRPr lang="en-US" altLang="zh-TW" dirty="0"/>
          </a:p>
        </p:txBody>
      </p:sp>
      <p:sp>
        <p:nvSpPr>
          <p:cNvPr id="20" name="左大括弧 19"/>
          <p:cNvSpPr/>
          <p:nvPr/>
        </p:nvSpPr>
        <p:spPr>
          <a:xfrm>
            <a:off x="8014812" y="2261936"/>
            <a:ext cx="317736" cy="14043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01870" y="1371945"/>
            <a:ext cx="151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N+R</a:t>
            </a:r>
            <a:endParaRPr lang="en-US" altLang="zh-TW" dirty="0"/>
          </a:p>
        </p:txBody>
      </p:sp>
      <p:sp>
        <p:nvSpPr>
          <p:cNvPr id="21" name="矩形 20"/>
          <p:cNvSpPr/>
          <p:nvPr/>
        </p:nvSpPr>
        <p:spPr>
          <a:xfrm>
            <a:off x="6695368" y="2797127"/>
            <a:ext cx="128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UL duration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62288" y="3334119"/>
            <a:ext cx="306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subframe</a:t>
            </a:r>
            <a:r>
              <a:rPr lang="en-US" altLang="zh-TW" dirty="0"/>
              <a:t> N+R+k0+UL duration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96495" y="4731252"/>
                <a:ext cx="2290820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err="1"/>
                  <a:t>subframe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N+R+k0</a:t>
                </a:r>
              </a:p>
              <a:p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95" y="4731252"/>
                <a:ext cx="2290820" cy="671209"/>
              </a:xfrm>
              <a:prstGeom prst="rect">
                <a:avLst/>
              </a:prstGeom>
              <a:blipFill>
                <a:blip r:embed="rId4"/>
                <a:stretch>
                  <a:fillRect l="-2394" t="-4545" b="-1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376915" y="2123151"/>
            <a:ext cx="185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subframe</a:t>
            </a:r>
            <a:r>
              <a:rPr lang="en-US" altLang="zh-TW" dirty="0"/>
              <a:t> N+R+k0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3185391" y="4383365"/>
            <a:ext cx="956729" cy="695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2" idx="1"/>
          </p:cNvCxnSpPr>
          <p:nvPr/>
        </p:nvCxnSpPr>
        <p:spPr>
          <a:xfrm flipH="1">
            <a:off x="3185391" y="5079140"/>
            <a:ext cx="3677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53125" y="4923296"/>
            <a:ext cx="917239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NB_rx_sdu</a:t>
            </a:r>
            <a:endParaRPr lang="en-US" altLang="zh-TW" sz="1296" dirty="0"/>
          </a:p>
        </p:txBody>
      </p:sp>
      <p:sp>
        <p:nvSpPr>
          <p:cNvPr id="25" name="矩形 24"/>
          <p:cNvSpPr/>
          <p:nvPr/>
        </p:nvSpPr>
        <p:spPr>
          <a:xfrm>
            <a:off x="2010230" y="706881"/>
            <a:ext cx="2350323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 smtClean="0"/>
              <a:t>NB_eNB_dlsch_ulsch_scheduler</a:t>
            </a:r>
            <a:endParaRPr lang="en-US" altLang="zh-TW" sz="1296" dirty="0"/>
          </a:p>
        </p:txBody>
      </p:sp>
    </p:spTree>
    <p:extLst>
      <p:ext uri="{BB962C8B-B14F-4D97-AF65-F5344CB8AC3E}">
        <p14:creationId xmlns:p14="http://schemas.microsoft.com/office/powerpoint/2010/main" val="13263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5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740" y="75784"/>
            <a:ext cx="9962707" cy="6645691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5611" y="554713"/>
            <a:ext cx="1176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 smtClean="0"/>
              <a:t>subframe</a:t>
            </a:r>
            <a:r>
              <a:rPr lang="en-US" altLang="zh-TW" sz="1400" dirty="0" smtClean="0"/>
              <a:t> N-1</a:t>
            </a:r>
            <a:endParaRPr lang="en-US" altLang="zh-TW" sz="1400" dirty="0"/>
          </a:p>
        </p:txBody>
      </p:sp>
      <p:sp>
        <p:nvSpPr>
          <p:cNvPr id="13" name="矩形 12"/>
          <p:cNvSpPr/>
          <p:nvPr/>
        </p:nvSpPr>
        <p:spPr>
          <a:xfrm>
            <a:off x="6183371" y="892171"/>
            <a:ext cx="127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</a:t>
            </a:r>
            <a:endParaRPr lang="en-US" altLang="zh-TW" dirty="0"/>
          </a:p>
        </p:txBody>
      </p:sp>
      <p:sp>
        <p:nvSpPr>
          <p:cNvPr id="20" name="左大括弧 19"/>
          <p:cNvSpPr/>
          <p:nvPr/>
        </p:nvSpPr>
        <p:spPr>
          <a:xfrm>
            <a:off x="7076436" y="2261936"/>
            <a:ext cx="317736" cy="14043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26482" y="1391487"/>
            <a:ext cx="151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subframe</a:t>
            </a:r>
            <a:r>
              <a:rPr lang="en-US" altLang="zh-TW" dirty="0" smtClean="0"/>
              <a:t> N+R</a:t>
            </a:r>
            <a:endParaRPr lang="en-US" altLang="zh-TW" dirty="0"/>
          </a:p>
        </p:txBody>
      </p:sp>
      <p:sp>
        <p:nvSpPr>
          <p:cNvPr id="21" name="矩形 20"/>
          <p:cNvSpPr/>
          <p:nvPr/>
        </p:nvSpPr>
        <p:spPr>
          <a:xfrm>
            <a:off x="5798413" y="2742445"/>
            <a:ext cx="128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UL duration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5333" y="3318578"/>
            <a:ext cx="306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subframe</a:t>
            </a:r>
            <a:r>
              <a:rPr lang="en-US" altLang="zh-TW" dirty="0"/>
              <a:t> N+R+k0+UL duration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53321" y="4731252"/>
                <a:ext cx="1819216" cy="54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err="1"/>
                  <a:t>subframe</a:t>
                </a:r>
                <a:r>
                  <a:rPr lang="en-US" altLang="zh-TW" sz="1400" dirty="0"/>
                  <a:t> </a:t>
                </a:r>
                <a:r>
                  <a:rPr lang="en-US" altLang="zh-TW" sz="1400" dirty="0" smtClean="0"/>
                  <a:t>N+R+k0</a:t>
                </a:r>
              </a:p>
              <a:p>
                <a:r>
                  <a:rPr lang="en-US" altLang="zh-TW" sz="1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  <m:r>
                      <a:rPr lang="en-US" altLang="zh-TW" sz="1400" b="1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altLang="zh-TW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  <m:r>
                      <a:rPr lang="en-US" altLang="zh-TW" sz="1400" b="1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sz="1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</m:sub>
                      <m:sup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21" y="4731252"/>
                <a:ext cx="1819216" cy="542521"/>
              </a:xfrm>
              <a:prstGeom prst="rect">
                <a:avLst/>
              </a:prstGeom>
              <a:blipFill>
                <a:blip r:embed="rId4"/>
                <a:stretch>
                  <a:fillRect l="-1007" t="-2247" b="-8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422355" y="2132859"/>
            <a:ext cx="185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subframe</a:t>
            </a:r>
            <a:r>
              <a:rPr lang="en-US" altLang="zh-TW" dirty="0"/>
              <a:t> N+R+k0</a:t>
            </a:r>
            <a:endParaRPr lang="zh-TW" altLang="en-US" dirty="0"/>
          </a:p>
        </p:txBody>
      </p:sp>
      <p:cxnSp>
        <p:nvCxnSpPr>
          <p:cNvPr id="16" name="直線接點 15"/>
          <p:cNvCxnSpPr>
            <a:endCxn id="23" idx="0"/>
          </p:cNvCxnSpPr>
          <p:nvPr/>
        </p:nvCxnSpPr>
        <p:spPr>
          <a:xfrm flipH="1">
            <a:off x="1662929" y="4383365"/>
            <a:ext cx="737672" cy="347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2279122" y="708602"/>
            <a:ext cx="2658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內容版面配置區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5" y="632254"/>
            <a:ext cx="11663766" cy="6089221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234" y="45179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Packet scheduler MSC in NB-</a:t>
            </a:r>
            <a:r>
              <a:rPr lang="en-US" altLang="zh-TW" dirty="0" err="1" smtClean="0"/>
              <a:t>IoT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21801" y="4652802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Schedule </a:t>
            </a:r>
          </a:p>
          <a:p>
            <a:r>
              <a:rPr lang="en-US" altLang="zh-TW" dirty="0" err="1" smtClean="0"/>
              <a:t>ULInformationTransfer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88099" y="3230460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Schedule </a:t>
            </a:r>
          </a:p>
          <a:p>
            <a:r>
              <a:rPr lang="en-US" altLang="zh-TW" dirty="0" smtClean="0"/>
              <a:t>Msg5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6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09" y="1275555"/>
            <a:ext cx="10154318" cy="49436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1071"/>
            <a:ext cx="10515600" cy="820208"/>
          </a:xfrm>
        </p:spPr>
        <p:txBody>
          <a:bodyPr/>
          <a:lstStyle/>
          <a:p>
            <a:r>
              <a:rPr lang="en-US" altLang="zh-TW" dirty="0" smtClean="0"/>
              <a:t>LTE MAC scheduling block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51110" y="3658254"/>
            <a:ext cx="848194" cy="589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58218" y="2205367"/>
            <a:ext cx="288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Scheduling at </a:t>
            </a:r>
            <a:r>
              <a:rPr lang="en-US" altLang="zh-TW" dirty="0"/>
              <a:t>e</a:t>
            </a:r>
            <a:r>
              <a:rPr lang="en-US" altLang="zh-TW" dirty="0" smtClean="0"/>
              <a:t>ach </a:t>
            </a:r>
            <a:r>
              <a:rPr lang="en-US" altLang="zh-TW" dirty="0" err="1" smtClean="0"/>
              <a:t>subframe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10024" y="3020037"/>
            <a:ext cx="4074582" cy="6087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917268" y="3034785"/>
            <a:ext cx="4074582" cy="6087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958346" y="4305224"/>
            <a:ext cx="848194" cy="589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1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926" y="0"/>
            <a:ext cx="8271053" cy="6858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4321" y="58739"/>
            <a:ext cx="10515600" cy="65324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NB MAC scheduling block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32451" y="1515554"/>
            <a:ext cx="5301095" cy="1059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72030" y="3874167"/>
            <a:ext cx="5617928" cy="23456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0046" y="1009696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MIB/SIBs scheduling base on their period.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5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463" y="0"/>
            <a:ext cx="8889317" cy="67214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4321" y="58739"/>
            <a:ext cx="10515600" cy="65324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NB MAC scheduling block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84325" y="2007146"/>
            <a:ext cx="5301095" cy="1059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321" y="805566"/>
            <a:ext cx="739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Scheduling at previous 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 of NPDCCH period (</a:t>
            </a:r>
            <a:r>
              <a:rPr lang="en-US" altLang="zh-TW" dirty="0" err="1" smtClean="0"/>
              <a:t>pp_CE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 for </a:t>
            </a:r>
            <a:r>
              <a:rPr lang="en-US" altLang="zh-TW" dirty="0"/>
              <a:t>C</a:t>
            </a:r>
            <a:r>
              <a:rPr lang="en-US" altLang="zh-TW" dirty="0" smtClean="0"/>
              <a:t>E level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836" y="23445"/>
            <a:ext cx="10515600" cy="72669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Simulation Parameter definition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585" y="871781"/>
            <a:ext cx="4598152" cy="2253556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NPDCCH configuration</a:t>
            </a:r>
          </a:p>
          <a:p>
            <a:pPr lvl="1"/>
            <a:r>
              <a:rPr lang="en-US" altLang="zh-TW" sz="1400" dirty="0"/>
              <a:t>R[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The DCI length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 err="1"/>
              <a:t>Rmax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The search space length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G[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The offset of NPDCCH period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NPDCCH period (pp)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l-GR" altLang="zh-TW" sz="1400" dirty="0"/>
              <a:t>α</a:t>
            </a:r>
            <a:r>
              <a:rPr lang="en-US" altLang="zh-TW" sz="1400" dirty="0"/>
              <a:t>offset[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Start</a:t>
            </a:r>
            <a:r>
              <a:rPr lang="zh-TW" altLang="en-US" sz="1400" dirty="0"/>
              <a:t> </a:t>
            </a:r>
            <a:r>
              <a:rPr lang="en-US" altLang="zh-TW" sz="1400" dirty="0"/>
              <a:t>search</a:t>
            </a:r>
            <a:r>
              <a:rPr lang="zh-TW" altLang="en-US" sz="1400" dirty="0"/>
              <a:t> </a:t>
            </a:r>
            <a:r>
              <a:rPr lang="en-US" altLang="zh-TW" sz="1400" dirty="0"/>
              <a:t>space</a:t>
            </a:r>
            <a:r>
              <a:rPr lang="zh-TW" altLang="en-US" sz="1400" dirty="0"/>
              <a:t> </a:t>
            </a:r>
            <a:r>
              <a:rPr lang="en-US" altLang="zh-TW" sz="1400" dirty="0"/>
              <a:t>offset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u[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0,1,….</a:t>
            </a:r>
            <a:r>
              <a:rPr lang="en-US" altLang="zh-TW" sz="1400" dirty="0" err="1"/>
              <a:t>Rmax</a:t>
            </a:r>
            <a:r>
              <a:rPr lang="en-US" altLang="zh-TW" sz="1400" dirty="0"/>
              <a:t>/R-1</a:t>
            </a:r>
          </a:p>
          <a:p>
            <a:pPr lvl="1"/>
            <a:r>
              <a:rPr lang="en-US" altLang="zh-TW" sz="1400" dirty="0"/>
              <a:t>bi[n]: DCI possible starting time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marL="57150"/>
            <a:endParaRPr lang="zh-TW" altLang="en-US" sz="1400" dirty="0"/>
          </a:p>
          <a:p>
            <a:endParaRPr lang="zh-TW" altLang="en-US" sz="1400" dirty="0"/>
          </a:p>
          <a:p>
            <a:endParaRPr lang="zh-TW" altLang="en-US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5970" y="5903454"/>
                <a:ext cx="1877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CE level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{0,1,2}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70" y="5903454"/>
                <a:ext cx="1877245" cy="369332"/>
              </a:xfrm>
              <a:prstGeom prst="rect">
                <a:avLst/>
              </a:prstGeom>
              <a:blipFill>
                <a:blip r:embed="rId3"/>
                <a:stretch>
                  <a:fillRect l="-2932" t="-8197" r="-195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內容版面配置區 2"/>
          <p:cNvSpPr txBox="1">
            <a:spLocks/>
          </p:cNvSpPr>
          <p:nvPr/>
        </p:nvSpPr>
        <p:spPr>
          <a:xfrm>
            <a:off x="162808" y="3492149"/>
            <a:ext cx="4529929" cy="241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NPRACH Configuration</a:t>
            </a:r>
          </a:p>
          <a:p>
            <a:pPr lvl="1"/>
            <a:r>
              <a:rPr lang="en-US" altLang="zh-TW" sz="1400" dirty="0" smtClean="0"/>
              <a:t>CE[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]: CE levels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Np[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NPRACH period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St[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Starting </a:t>
            </a:r>
            <a:r>
              <a:rPr lang="en-US" altLang="zh-TW" sz="1400" dirty="0" smtClean="0"/>
              <a:t>time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So[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Subcarrier </a:t>
            </a:r>
            <a:r>
              <a:rPr lang="en-US" altLang="zh-TW" sz="1400" dirty="0" smtClean="0"/>
              <a:t>offset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Ns[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# of </a:t>
            </a:r>
            <a:r>
              <a:rPr lang="en-US" altLang="zh-TW" sz="1400" dirty="0" smtClean="0"/>
              <a:t>subcarrier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 err="1" smtClean="0"/>
              <a:t>P</a:t>
            </a:r>
            <a:r>
              <a:rPr lang="en-US" altLang="zh-TW" sz="1400" dirty="0" err="1"/>
              <a:t>r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]: preamble r</a:t>
            </a:r>
            <a:r>
              <a:rPr lang="en-US" altLang="zh-TW" sz="1400" dirty="0" smtClean="0"/>
              <a:t>epetition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2"/>
              <p:cNvSpPr txBox="1">
                <a:spLocks/>
              </p:cNvSpPr>
              <p:nvPr/>
            </p:nvSpPr>
            <p:spPr>
              <a:xfrm>
                <a:off x="7253785" y="843475"/>
                <a:ext cx="4938215" cy="56911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TW" sz="1400" dirty="0" err="1" smtClean="0"/>
                  <a:t>DCI_List</a:t>
                </a:r>
                <a:r>
                  <a:rPr lang="en-GB" altLang="zh-TW" sz="1400" dirty="0" smtClean="0"/>
                  <a:t> (1,2…m DCIs)</a:t>
                </a:r>
              </a:p>
              <a:p>
                <a:pPr lvl="1"/>
                <a:r>
                  <a:rPr lang="en-GB" altLang="zh-TW" sz="1400" dirty="0" smtClean="0"/>
                  <a:t>The </a:t>
                </a:r>
                <a:r>
                  <a:rPr lang="en-GB" altLang="zh-TW" sz="1400" dirty="0" err="1" smtClean="0"/>
                  <a:t>mth</a:t>
                </a:r>
                <a:r>
                  <a:rPr lang="en-GB" altLang="zh-TW" sz="1400" dirty="0" smtClean="0"/>
                  <a:t> DCI format N0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𝐷𝐶𝐼𝑆𝑡</m:t>
                        </m:r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sz="1400" dirty="0"/>
                  <a:t>: The starting time of DCI for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𝐷𝐶𝐼𝐸𝑡</m:t>
                        </m:r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sz="1400" dirty="0"/>
                  <a:t>: The end time of DCI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GB" altLang="zh-TW" sz="1400" dirty="0"/>
              </a:p>
              <a:p>
                <a:pPr lvl="2"/>
                <a:r>
                  <a:rPr lang="en-GB" altLang="zh-TW" sz="1400" dirty="0" smtClean="0"/>
                  <a:t>Flag</a:t>
                </a:r>
              </a:p>
              <a:p>
                <a:pPr lvl="2"/>
                <a:r>
                  <a:rPr lang="en-US" altLang="zh-TW" sz="1400" dirty="0" smtClean="0"/>
                  <a:t>NDI: </a:t>
                </a:r>
                <a:r>
                  <a:rPr lang="en-US" altLang="zh-TW" sz="1400" dirty="0"/>
                  <a:t>New Data Indicator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smtClean="0"/>
                  <a:t>RV: </a:t>
                </a:r>
                <a:r>
                  <a:rPr lang="en-US" altLang="zh-TW" sz="1400" dirty="0"/>
                  <a:t>Redundancy version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</m:oMath>
                </a14:m>
                <a:r>
                  <a:rPr lang="en-US" altLang="zh-TW" sz="1400" dirty="0"/>
                  <a:t>: Repetition Number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err="1" smtClean="0"/>
                  <a:t>DCI_Rep</a:t>
                </a:r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DCI repetition Number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err="1" smtClean="0"/>
                  <a:t>Idelay</a:t>
                </a:r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Scheduling Delay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err="1" smtClean="0"/>
                  <a:t>Isc</a:t>
                </a:r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Subcarrier indication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smtClean="0"/>
                  <a:t>MCS: </a:t>
                </a:r>
                <a:r>
                  <a:rPr lang="en-US" altLang="zh-TW" sz="1400" dirty="0"/>
                  <a:t>Modulation and Coding Scheme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</m:oMath>
                </a14:m>
                <a:r>
                  <a:rPr lang="en-US" altLang="zh-TW" sz="1400" dirty="0"/>
                  <a:t>: Resource Assignment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85" y="843475"/>
                <a:ext cx="4938215" cy="5691115"/>
              </a:xfrm>
              <a:prstGeom prst="rect">
                <a:avLst/>
              </a:prstGeom>
              <a:blipFill>
                <a:blip r:embed="rId4"/>
                <a:stretch>
                  <a:fillRect l="-247" t="-4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146644" y="844818"/>
            <a:ext cx="3107141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/>
              <a:t>UE_List</a:t>
            </a:r>
            <a:r>
              <a:rPr lang="en-US" altLang="zh-TW" sz="1400" dirty="0"/>
              <a:t> (UE_list1,UE_list2,UE_list3</a:t>
            </a:r>
            <a:r>
              <a:rPr lang="en-US" altLang="zh-TW" sz="1400" dirty="0" smtClean="0"/>
              <a:t>)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UE_list1/2/3 (CE0/1/2)</a:t>
            </a:r>
            <a:endParaRPr lang="en-US" altLang="zh-TW" sz="1400" dirty="0"/>
          </a:p>
          <a:p>
            <a:pPr marL="9715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(1,2..m </a:t>
            </a:r>
            <a:r>
              <a:rPr lang="en-US" altLang="zh-TW" sz="1400" dirty="0" err="1" smtClean="0"/>
              <a:t>UE_Info</a:t>
            </a:r>
            <a:r>
              <a:rPr lang="en-US" altLang="zh-TW" sz="1400" dirty="0" smtClean="0"/>
              <a:t>)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CE level</a:t>
            </a:r>
            <a:endParaRPr lang="en-US" altLang="zh-TW" sz="1400" dirty="0"/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Multi_toneSupport</a:t>
            </a:r>
            <a:endParaRPr lang="en-US" altLang="zh-TW" sz="1400" dirty="0"/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/>
              <a:t>UL_Buffer_Size</a:t>
            </a:r>
            <a:r>
              <a:rPr lang="en-US" altLang="zh-TW" sz="1400" dirty="0"/>
              <a:t> (DV/BSR)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PHR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CRC</a:t>
            </a:r>
            <a:endParaRPr lang="en-US" altLang="zh-TW" sz="1400" dirty="0"/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Round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4611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211" y="0"/>
            <a:ext cx="6443663" cy="6858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6300788" cy="7286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TW" sz="4000" dirty="0" err="1"/>
              <a:t>NB_schedule_ulsch</a:t>
            </a:r>
            <a:r>
              <a:rPr lang="en-US" altLang="zh-TW" sz="4000" dirty="0"/>
              <a:t>(1/3)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4995081" y="957263"/>
            <a:ext cx="6577793" cy="493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86403" y="884348"/>
            <a:ext cx="177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 to outside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95081" y="5941425"/>
            <a:ext cx="4763068" cy="78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504855" y="6146784"/>
            <a:ext cx="327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Separate UE list base on CE level.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21" y="1059096"/>
            <a:ext cx="11214157" cy="5297253"/>
          </a:xfrm>
        </p:spPr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Motivation &amp; Background</a:t>
            </a:r>
          </a:p>
          <a:p>
            <a:pPr lvl="1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Challenge and Approach</a:t>
            </a:r>
          </a:p>
          <a:p>
            <a:r>
              <a:rPr lang="en-US" altLang="zh-TW" sz="2000" dirty="0"/>
              <a:t>System Model</a:t>
            </a:r>
          </a:p>
          <a:p>
            <a:pPr lvl="1"/>
            <a:r>
              <a:rPr lang="en-US" altLang="zh-TW" sz="1800" dirty="0"/>
              <a:t>MAC System Level</a:t>
            </a:r>
          </a:p>
          <a:p>
            <a:pPr lvl="1"/>
            <a:r>
              <a:rPr lang="en-US" altLang="zh-TW" sz="1600" dirty="0"/>
              <a:t>Message Sequence Chart (MSC)</a:t>
            </a:r>
          </a:p>
          <a:p>
            <a:pPr lvl="1"/>
            <a:r>
              <a:rPr lang="en-US" altLang="zh-TW" sz="1600" dirty="0"/>
              <a:t>Timing Diagram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The design of NPDCCH period and search space</a:t>
            </a:r>
          </a:p>
          <a:p>
            <a:pPr lvl="1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DCI field determination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 &amp; 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D147-9843-444B-8964-9B10CA431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5" y="0"/>
            <a:ext cx="7629524" cy="6858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6300788" cy="7286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TW" sz="4000" dirty="0" err="1" smtClean="0"/>
              <a:t>NB_schedule_ulsch</a:t>
            </a:r>
            <a:r>
              <a:rPr lang="en-US" altLang="zh-TW" sz="4000" dirty="0" smtClean="0"/>
              <a:t>(2/3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5638801" y="228600"/>
            <a:ext cx="63246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57750" y="3152775"/>
            <a:ext cx="4705350" cy="275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66985" y="3059668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Loop </a:t>
            </a:r>
            <a:r>
              <a:rPr lang="en-US" altLang="zh-TW" dirty="0" err="1" smtClean="0"/>
              <a:t>UE_List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50436" y="813356"/>
            <a:ext cx="19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Modify to CE level </a:t>
            </a:r>
            <a:r>
              <a:rPr lang="en-US" altLang="zh-TW" dirty="0" err="1" smtClean="0"/>
              <a:t>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4" y="0"/>
            <a:ext cx="11530012" cy="64500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14301" y="100013"/>
            <a:ext cx="6300788" cy="7286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TW" sz="3600" dirty="0" err="1" smtClean="0"/>
              <a:t>NB_schedule_ulsch</a:t>
            </a:r>
            <a:r>
              <a:rPr lang="en-US" altLang="zh-TW" sz="3600" dirty="0" smtClean="0"/>
              <a:t>(3/3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7192370" y="2688609"/>
            <a:ext cx="1651379" cy="1173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055893" y="2634018"/>
            <a:ext cx="1554707" cy="1351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89" y="191457"/>
            <a:ext cx="10515600" cy="679571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System Model Assumption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內容版面配置區 4"/>
          <p:cNvSpPr txBox="1">
            <a:spLocks noGrp="1"/>
          </p:cNvSpPr>
          <p:nvPr>
            <p:ph idx="1"/>
          </p:nvPr>
        </p:nvSpPr>
        <p:spPr>
          <a:xfrm>
            <a:off x="267689" y="871028"/>
            <a:ext cx="11703076" cy="527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All UE-specific NPDCCH period (pp) is the same as common pp for each CE level. </a:t>
            </a:r>
          </a:p>
          <a:p>
            <a:pPr lvl="1"/>
            <a:r>
              <a:rPr lang="en-US" altLang="zh-TW" sz="2000" dirty="0" smtClean="0"/>
              <a:t>Common configuration is set in SIB2-NB</a:t>
            </a:r>
          </a:p>
          <a:p>
            <a:pPr lvl="1"/>
            <a:r>
              <a:rPr lang="en-US" altLang="zh-TW" sz="2000" dirty="0" smtClean="0"/>
              <a:t>UE-specific configuration is set in Msg4</a:t>
            </a:r>
          </a:p>
          <a:p>
            <a:r>
              <a:rPr lang="en-US" altLang="zh-TW" sz="2400" dirty="0" smtClean="0"/>
              <a:t>Search space configuration of UE-specific is the same as that of common for </a:t>
            </a:r>
            <a:r>
              <a:rPr lang="en-US" altLang="zh-TW" sz="2400" dirty="0"/>
              <a:t>each CE level. </a:t>
            </a:r>
            <a:endParaRPr lang="zh-TW" altLang="en-US" sz="2400" dirty="0" smtClean="0"/>
          </a:p>
          <a:p>
            <a:pPr lvl="1"/>
            <a:r>
              <a:rPr lang="en-US" altLang="zh-TW" sz="2000" dirty="0" smtClean="0"/>
              <a:t>Starting search space of common pp is set in SIB2-NB</a:t>
            </a:r>
          </a:p>
          <a:p>
            <a:pPr lvl="1"/>
            <a:r>
              <a:rPr lang="en-US" altLang="zh-TW" sz="2000" dirty="0" smtClean="0"/>
              <a:t>Starting </a:t>
            </a:r>
            <a:r>
              <a:rPr lang="en-US" altLang="zh-TW" sz="2000" dirty="0"/>
              <a:t>search space </a:t>
            </a:r>
            <a:r>
              <a:rPr lang="en-US" altLang="zh-TW" sz="2000" dirty="0" smtClean="0"/>
              <a:t>of UE-specific pp is set in Msg4</a:t>
            </a:r>
          </a:p>
          <a:p>
            <a:r>
              <a:rPr lang="en-US" altLang="zh-TW" sz="2400" dirty="0" smtClean="0"/>
              <a:t>Evaluation Case</a:t>
            </a:r>
          </a:p>
          <a:p>
            <a:pPr lvl="1"/>
            <a:r>
              <a:rPr lang="en-US" altLang="zh-TW" sz="2000" dirty="0" smtClean="0"/>
              <a:t>All UE only support  single-tone transmission in 3 CE levels. </a:t>
            </a:r>
            <a:r>
              <a:rPr lang="en-US" altLang="zh-TW" sz="2000" dirty="0" smtClean="0">
                <a:sym typeface="Wingdings" panose="05000000000000000000" pitchFamily="2" charset="2"/>
              </a:rPr>
              <a:t> Case 1</a:t>
            </a:r>
          </a:p>
          <a:p>
            <a:pPr lvl="2"/>
            <a:r>
              <a:rPr lang="en-US" altLang="zh-TW" sz="1600" dirty="0" smtClean="0">
                <a:sym typeface="Wingdings" panose="05000000000000000000" pitchFamily="2" charset="2"/>
              </a:rPr>
              <a:t>Compare resource utilization (U) with different 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Rmax</a:t>
            </a:r>
            <a:r>
              <a:rPr lang="en-US" altLang="zh-TW" sz="1600" dirty="0" smtClean="0">
                <a:sym typeface="Wingdings" panose="05000000000000000000" pitchFamily="2" charset="2"/>
              </a:rPr>
              <a:t> (Max # of supported DCIs) for all devices in same CE level.</a:t>
            </a:r>
            <a:endParaRPr lang="en-US" altLang="zh-TW" sz="1600" dirty="0" smtClean="0"/>
          </a:p>
          <a:p>
            <a:pPr lvl="1"/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A UE could support  multi-tone or single-tone transmission in 3 CE levels. 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Case 2</a:t>
            </a:r>
          </a:p>
          <a:p>
            <a:pPr lvl="2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Compare resource utilization (U) with different </a:t>
            </a:r>
            <a:r>
              <a:rPr lang="en-US" altLang="zh-TW" sz="16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pattern-base resource allocation.</a:t>
            </a:r>
            <a:endParaRPr lang="en-US" altLang="zh-TW" sz="16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951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836" y="23445"/>
            <a:ext cx="10515600" cy="72669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System Parameter definition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2212" y="903489"/>
                <a:ext cx="4598152" cy="5817986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1400" dirty="0" smtClean="0"/>
                  <a:t>R[</a:t>
                </a:r>
                <a:r>
                  <a:rPr lang="en-US" altLang="zh-TW" sz="1400" dirty="0" err="1" smtClean="0"/>
                  <a:t>i</a:t>
                </a:r>
                <a:r>
                  <a:rPr lang="en-US" altLang="zh-TW" sz="1400" dirty="0" smtClean="0"/>
                  <a:t>]: The DCI length of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 smtClean="0"/>
              </a:p>
              <a:p>
                <a:r>
                  <a:rPr lang="en-US" altLang="zh-TW" sz="1400" dirty="0" err="1"/>
                  <a:t>Rmax</a:t>
                </a:r>
                <a:r>
                  <a:rPr lang="en-US" altLang="zh-TW" sz="1400" dirty="0"/>
                  <a:t>[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 smtClean="0"/>
                  <a:t>]: The search space length of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/>
              </a:p>
              <a:p>
                <a:r>
                  <a:rPr lang="en-US" altLang="zh-TW" sz="1400" dirty="0"/>
                  <a:t>G[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/>
                  <a:t>]: The </a:t>
                </a:r>
                <a:r>
                  <a:rPr lang="en-US" altLang="zh-TW" sz="1400" dirty="0" smtClean="0"/>
                  <a:t>offset of NPDCCH period of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 smtClean="0"/>
              </a:p>
              <a:p>
                <a:r>
                  <a:rPr lang="en-US" altLang="zh-TW" sz="1400" dirty="0"/>
                  <a:t>T[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 smtClean="0"/>
                  <a:t>]: NPDCCH period (pp) of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 smtClean="0"/>
              </a:p>
              <a:p>
                <a:r>
                  <a:rPr lang="el-GR" altLang="zh-TW" sz="1400" dirty="0"/>
                  <a:t>α</a:t>
                </a:r>
                <a:r>
                  <a:rPr lang="en-US" altLang="zh-TW" sz="1400" baseline="-25000" dirty="0"/>
                  <a:t>offset[</a:t>
                </a:r>
                <a:r>
                  <a:rPr lang="en-US" altLang="zh-TW" sz="1400" baseline="-25000" dirty="0" err="1"/>
                  <a:t>i</a:t>
                </a:r>
                <a:r>
                  <a:rPr lang="en-US" altLang="zh-TW" sz="1400" baseline="-25000" dirty="0" smtClean="0"/>
                  <a:t>]: </a:t>
                </a:r>
                <a:r>
                  <a:rPr lang="en-US" altLang="zh-TW" sz="1400" dirty="0"/>
                  <a:t>Start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search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space</a:t>
                </a:r>
                <a:r>
                  <a:rPr lang="zh-TW" altLang="en-US" sz="1400" dirty="0"/>
                  <a:t> </a:t>
                </a:r>
                <a:r>
                  <a:rPr lang="en-US" altLang="zh-TW" sz="1400" dirty="0" smtClean="0"/>
                  <a:t>offset of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/>
              </a:p>
              <a:p>
                <a:r>
                  <a:rPr lang="en-US" altLang="zh-TW" sz="1400" dirty="0"/>
                  <a:t>u[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 smtClean="0"/>
                  <a:t>]: </a:t>
                </a:r>
                <a:r>
                  <a:rPr lang="en-US" altLang="zh-TW" sz="1400" dirty="0"/>
                  <a:t>0,1,….</a:t>
                </a:r>
                <a:r>
                  <a:rPr lang="en-US" altLang="zh-TW" sz="1400" dirty="0" err="1"/>
                  <a:t>Rmax</a:t>
                </a:r>
                <a:r>
                  <a:rPr lang="en-US" altLang="zh-TW" sz="1400" dirty="0"/>
                  <a:t>/R-1</a:t>
                </a:r>
              </a:p>
              <a:p>
                <a:r>
                  <a:rPr lang="en-US" altLang="zh-TW" sz="1400" dirty="0"/>
                  <a:t>bi[n</a:t>
                </a:r>
                <a:r>
                  <a:rPr lang="en-US" altLang="zh-TW" sz="1400" dirty="0" smtClean="0"/>
                  <a:t>]: DCI possible starting time of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 smtClean="0"/>
              </a:p>
              <a:p>
                <a:endParaRPr lang="en-US" altLang="zh-TW" sz="1400" dirty="0" smtClean="0"/>
              </a:p>
              <a:p>
                <a:r>
                  <a:rPr lang="en-US" altLang="zh-TW" sz="1400" dirty="0" err="1" smtClean="0"/>
                  <a:t>Ulsch_ind</a:t>
                </a:r>
                <a:r>
                  <a:rPr lang="en-US" altLang="zh-TW" sz="1400" dirty="0" smtClean="0"/>
                  <a:t>(1,2…m): </a:t>
                </a:r>
                <a:r>
                  <a:rPr lang="en-US" altLang="zh-TW" sz="1400" dirty="0" err="1" smtClean="0"/>
                  <a:t>UE_List</a:t>
                </a:r>
                <a:r>
                  <a:rPr lang="en-US" altLang="zh-TW" sz="1400" dirty="0" smtClean="0"/>
                  <a:t>(</a:t>
                </a:r>
                <a:r>
                  <a:rPr lang="en-US" altLang="zh-TW" sz="1400" dirty="0"/>
                  <a:t>1,2..m </a:t>
                </a:r>
                <a:r>
                  <a:rPr lang="en-US" altLang="zh-TW" sz="1400" dirty="0" err="1"/>
                  <a:t>UE_Info</a:t>
                </a:r>
                <a:r>
                  <a:rPr lang="en-US" altLang="zh-TW" sz="1400" dirty="0"/>
                  <a:t> </a:t>
                </a:r>
                <a:r>
                  <a:rPr lang="en-US" altLang="zh-TW" sz="140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 smtClean="0"/>
                  <a:t>: The </a:t>
                </a:r>
                <a:r>
                  <a:rPr lang="en-US" altLang="zh-TW" sz="1400" dirty="0" err="1" smtClean="0"/>
                  <a:t>jth</a:t>
                </a:r>
                <a:r>
                  <a:rPr lang="en-US" altLang="zh-TW" sz="1400" dirty="0" smtClean="0"/>
                  <a:t> </a:t>
                </a:r>
                <a:r>
                  <a:rPr lang="en-US" altLang="zh-TW" sz="1400" dirty="0"/>
                  <a:t>arrival of m </a:t>
                </a:r>
                <a:r>
                  <a:rPr lang="en-US" altLang="zh-TW" sz="1400" dirty="0" err="1"/>
                  <a:t>Ulsch_PDU</a:t>
                </a:r>
                <a:r>
                  <a:rPr lang="en-US" altLang="zh-TW" sz="1400" dirty="0"/>
                  <a:t> </a:t>
                </a:r>
                <a:r>
                  <a:rPr lang="en-US" altLang="zh-TW" sz="1400" dirty="0" smtClean="0"/>
                  <a:t>include </a:t>
                </a:r>
                <a:r>
                  <a:rPr lang="en-US" altLang="zh-TW" sz="1400" dirty="0" err="1" smtClean="0"/>
                  <a:t>UE_List</a:t>
                </a:r>
                <a:r>
                  <a:rPr lang="en-US" altLang="zh-TW" sz="1400" dirty="0" smtClean="0"/>
                  <a:t>(1,2</a:t>
                </a:r>
                <a:r>
                  <a:rPr lang="en-US" altLang="zh-TW" sz="1400" dirty="0"/>
                  <a:t>..m </a:t>
                </a:r>
                <a:r>
                  <a:rPr lang="en-US" altLang="zh-TW" sz="1400" dirty="0" err="1" smtClean="0"/>
                  <a:t>UE_Info</a:t>
                </a:r>
                <a:r>
                  <a:rPr lang="en-US" altLang="zh-TW" sz="1400" dirty="0" smtClean="0"/>
                  <a:t>).</a:t>
                </a:r>
                <a:endParaRPr lang="en-US" altLang="zh-TW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: Scheduling action.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400" i="1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sub>
                    </m:sSub>
                  </m:oMath>
                </a14:m>
                <a:r>
                  <a:rPr lang="zh-TW" altLang="en-US" sz="1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400" dirty="0"/>
                  <a:t>at </a:t>
                </a:r>
                <a:r>
                  <a:rPr lang="en-US" altLang="zh-TW" sz="1400" dirty="0" smtClean="0"/>
                  <a:t>previous </a:t>
                </a:r>
                <a:r>
                  <a:rPr lang="en-US" altLang="zh-TW" sz="1400" dirty="0" err="1" smtClean="0"/>
                  <a:t>subframe</a:t>
                </a:r>
                <a:r>
                  <a:rPr lang="en-US" altLang="zh-TW" sz="1400" dirty="0" smtClean="0"/>
                  <a:t> of each pp</a:t>
                </a:r>
                <a:endParaRPr lang="zh-TW" alt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𝐷𝐶𝐼𝑆𝑡</m:t>
                        </m:r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: The starting time of DCI for </a:t>
                </a:r>
                <a:r>
                  <a:rPr lang="en-US" altLang="zh-TW" sz="1400" dirty="0" err="1" smtClean="0"/>
                  <a:t>mth</a:t>
                </a:r>
                <a:r>
                  <a:rPr lang="en-US" altLang="zh-TW" sz="1400" dirty="0" smtClean="0"/>
                  <a:t> 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𝐷𝐶𝐼𝐸𝑡</m:t>
                        </m:r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The </a:t>
                </a:r>
                <a:r>
                  <a:rPr lang="en-US" altLang="zh-TW" sz="1400" dirty="0" smtClean="0"/>
                  <a:t>end </a:t>
                </a:r>
                <a:r>
                  <a:rPr lang="en-US" altLang="zh-TW" sz="1400" dirty="0"/>
                  <a:t>time of DCI </a:t>
                </a:r>
                <a:r>
                  <a:rPr lang="en-US" altLang="zh-TW" sz="1400" dirty="0" err="1" smtClean="0"/>
                  <a:t>mth</a:t>
                </a:r>
                <a:r>
                  <a:rPr lang="en-US" altLang="zh-TW" sz="1400" dirty="0" smtClean="0"/>
                  <a:t> 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: Starting time of </a:t>
                </a:r>
                <a:r>
                  <a:rPr lang="en-US" altLang="zh-TW" sz="1400" dirty="0" err="1" smtClean="0"/>
                  <a:t>seacch</a:t>
                </a:r>
                <a:r>
                  <a:rPr lang="en-US" altLang="zh-TW" sz="1400" dirty="0" smtClean="0"/>
                  <a:t> space for CE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𝐸𝑛𝑑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</m:oMath>
                </a14:m>
                <a:r>
                  <a:rPr lang="en-US" altLang="zh-TW" sz="1400" i="1" dirty="0" smtClean="0">
                    <a:latin typeface="Cambria Math" panose="02040503050406030204" pitchFamily="18" charset="0"/>
                  </a:rPr>
                  <a:t>:  </a:t>
                </a:r>
                <a:r>
                  <a:rPr lang="en-US" altLang="zh-TW" sz="1400" dirty="0" smtClean="0"/>
                  <a:t>End </a:t>
                </a:r>
                <a:r>
                  <a:rPr lang="en-US" altLang="zh-TW" sz="1400" dirty="0"/>
                  <a:t>time of </a:t>
                </a:r>
                <a:r>
                  <a:rPr lang="en-US" altLang="zh-TW" sz="1400" dirty="0" err="1"/>
                  <a:t>seacch</a:t>
                </a:r>
                <a:r>
                  <a:rPr lang="en-US" altLang="zh-TW" sz="1400" dirty="0"/>
                  <a:t> space for C</a:t>
                </a:r>
                <a:r>
                  <a:rPr lang="en-US" altLang="zh-TW" sz="1400" dirty="0" smtClean="0"/>
                  <a:t>E level </a:t>
                </a:r>
                <a:r>
                  <a:rPr lang="en-US" altLang="zh-TW" sz="1400" dirty="0" err="1" smtClean="0"/>
                  <a:t>i</a:t>
                </a:r>
                <a:endParaRPr lang="en-US" altLang="zh-TW" sz="1400" dirty="0"/>
              </a:p>
              <a:p>
                <a:endParaRPr lang="zh-TW" altLang="en-US" sz="1400" i="1" dirty="0">
                  <a:latin typeface="Cambria Math" panose="02040503050406030204" pitchFamily="18" charset="0"/>
                </a:endParaRPr>
              </a:p>
              <a:p>
                <a:endParaRPr lang="zh-TW" altLang="en-US" sz="1400" dirty="0"/>
              </a:p>
              <a:p>
                <a:endParaRPr lang="zh-TW" altLang="en-US" sz="1400" dirty="0"/>
              </a:p>
              <a:p>
                <a:endParaRPr lang="zh-TW" altLang="en-US" sz="1400" dirty="0"/>
              </a:p>
              <a:p>
                <a:endParaRPr lang="en-US" altLang="zh-TW" sz="1400" dirty="0" smtClean="0">
                  <a:latin typeface="新細明體" panose="02020500000000000000" pitchFamily="18" charset="-120"/>
                </a:endParaRPr>
              </a:p>
              <a:p>
                <a:endParaRPr lang="en-US" altLang="zh-TW" sz="1400" dirty="0">
                  <a:latin typeface="新細明體" panose="02020500000000000000" pitchFamily="18" charset="-120"/>
                </a:endParaRPr>
              </a:p>
              <a:p>
                <a:endParaRPr lang="en-US" altLang="zh-TW" sz="1400" dirty="0">
                  <a:latin typeface="新細明體" panose="02020500000000000000" pitchFamily="18" charset="-120"/>
                </a:endParaRPr>
              </a:p>
              <a:p>
                <a:endParaRPr lang="en-US" altLang="zh-TW" sz="1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12" y="903489"/>
                <a:ext cx="4598152" cy="5817986"/>
              </a:xfrm>
              <a:blipFill>
                <a:blip r:embed="rId3"/>
                <a:stretch>
                  <a:fillRect l="-265" t="-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292113" y="6237001"/>
                <a:ext cx="1877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CE level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{0,1,2}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113" y="6237001"/>
                <a:ext cx="1877245" cy="369332"/>
              </a:xfrm>
              <a:prstGeom prst="rect">
                <a:avLst/>
              </a:prstGeom>
              <a:blipFill>
                <a:blip r:embed="rId4"/>
                <a:stretch>
                  <a:fillRect l="-2597" t="-8197" r="-194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內容版面配置區 2"/>
          <p:cNvSpPr txBox="1">
            <a:spLocks/>
          </p:cNvSpPr>
          <p:nvPr/>
        </p:nvSpPr>
        <p:spPr>
          <a:xfrm>
            <a:off x="4256822" y="818961"/>
            <a:ext cx="3747448" cy="5537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NPRACH Configuration</a:t>
            </a:r>
          </a:p>
          <a:p>
            <a:pPr lvl="1"/>
            <a:r>
              <a:rPr lang="en-US" altLang="zh-TW" sz="1400" dirty="0" smtClean="0"/>
              <a:t>CE[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]: CE levels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Np[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NPRACH period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St[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Starting </a:t>
            </a:r>
            <a:r>
              <a:rPr lang="en-US" altLang="zh-TW" sz="1400" dirty="0" smtClean="0"/>
              <a:t>time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So[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Subcarrier </a:t>
            </a:r>
            <a:r>
              <a:rPr lang="en-US" altLang="zh-TW" sz="1400" dirty="0" smtClean="0"/>
              <a:t>offset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Ns[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# of </a:t>
            </a:r>
            <a:r>
              <a:rPr lang="en-US" altLang="zh-TW" sz="1400" dirty="0" smtClean="0"/>
              <a:t>subcarrier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 err="1" smtClean="0"/>
              <a:t>P</a:t>
            </a:r>
            <a:r>
              <a:rPr lang="en-US" altLang="zh-TW" sz="1400" dirty="0" err="1"/>
              <a:t>r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]: preamble r</a:t>
            </a:r>
            <a:r>
              <a:rPr lang="en-US" altLang="zh-TW" sz="1400" dirty="0" smtClean="0"/>
              <a:t>epetition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r>
              <a:rPr lang="en-US" altLang="zh-TW" sz="1400" dirty="0" err="1" smtClean="0"/>
              <a:t>UE_list</a:t>
            </a:r>
            <a:r>
              <a:rPr lang="en-US" altLang="zh-TW" sz="1400" dirty="0" smtClean="0"/>
              <a:t> (</a:t>
            </a:r>
            <a:r>
              <a:rPr lang="en-US" altLang="zh-TW" sz="1400" dirty="0"/>
              <a:t>1,2..m </a:t>
            </a:r>
            <a:r>
              <a:rPr lang="en-US" altLang="zh-TW" sz="1400" dirty="0" err="1" smtClean="0"/>
              <a:t>UE_Info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r>
              <a:rPr lang="zh-TW" altLang="en-US" sz="1400" dirty="0"/>
              <a:t>CE</a:t>
            </a:r>
            <a:r>
              <a:rPr lang="zh-TW" altLang="en-US" sz="1400" dirty="0" smtClean="0"/>
              <a:t>_Level</a:t>
            </a:r>
            <a:r>
              <a:rPr lang="en-US" altLang="zh-TW" sz="1400" dirty="0" smtClean="0"/>
              <a:t>[m]</a:t>
            </a:r>
            <a:endParaRPr lang="en-US" altLang="zh-TW" sz="1400" b="1" dirty="0"/>
          </a:p>
          <a:p>
            <a:pPr lvl="1"/>
            <a:r>
              <a:rPr lang="en-US" altLang="zh-TW" sz="1400" dirty="0" err="1" smtClean="0"/>
              <a:t>Multi_toneSupport</a:t>
            </a:r>
            <a:r>
              <a:rPr lang="en-US" altLang="zh-TW" sz="1400" dirty="0" smtClean="0"/>
              <a:t>[m] </a:t>
            </a:r>
            <a:r>
              <a:rPr lang="en-US" altLang="zh-TW" sz="1400" dirty="0"/>
              <a:t>= 0</a:t>
            </a:r>
          </a:p>
          <a:p>
            <a:pPr lvl="1"/>
            <a:r>
              <a:rPr lang="en-US" altLang="zh-TW" sz="1400" dirty="0" smtClean="0"/>
              <a:t>DV[m]/BSR[m]</a:t>
            </a:r>
            <a:r>
              <a:rPr lang="en-US" altLang="zh-TW" sz="1400" dirty="0" smtClean="0">
                <a:sym typeface="Wingdings" panose="05000000000000000000" pitchFamily="2" charset="2"/>
              </a:rPr>
              <a:t> </a:t>
            </a:r>
            <a:r>
              <a:rPr lang="en-US" altLang="zh-TW" sz="1400" dirty="0" err="1" smtClean="0"/>
              <a:t>UL_Buffer_Size</a:t>
            </a:r>
            <a:r>
              <a:rPr lang="en-US" altLang="zh-TW" sz="1400" dirty="0" smtClean="0"/>
              <a:t>[m]</a:t>
            </a:r>
            <a:endParaRPr lang="en-US" altLang="zh-TW" sz="1400" dirty="0"/>
          </a:p>
          <a:p>
            <a:pPr lvl="1"/>
            <a:r>
              <a:rPr lang="en-US" altLang="zh-TW" sz="1400" dirty="0" smtClean="0"/>
              <a:t>PHR[m] </a:t>
            </a:r>
            <a:r>
              <a:rPr lang="en-US" altLang="zh-TW" sz="1400" dirty="0"/>
              <a:t>(power header room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en-US" altLang="zh-TW" sz="1400" dirty="0" smtClean="0"/>
              <a:t>CRC[m]</a:t>
            </a:r>
          </a:p>
          <a:p>
            <a:pPr lvl="1"/>
            <a:r>
              <a:rPr lang="en-US" altLang="zh-TW" sz="1400" dirty="0" smtClean="0"/>
              <a:t>Round[m]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2"/>
              <p:cNvSpPr txBox="1">
                <a:spLocks/>
              </p:cNvSpPr>
              <p:nvPr/>
            </p:nvSpPr>
            <p:spPr>
              <a:xfrm>
                <a:off x="7470728" y="794917"/>
                <a:ext cx="4721272" cy="56911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TW" sz="1400" dirty="0"/>
                  <a:t>DCI format N0</a:t>
                </a:r>
              </a:p>
              <a:p>
                <a:pPr lvl="1"/>
                <a:r>
                  <a:rPr lang="en-GB" altLang="zh-TW" sz="1400" dirty="0" smtClean="0"/>
                  <a:t>Flag</a:t>
                </a:r>
              </a:p>
              <a:p>
                <a:pPr lvl="1"/>
                <a:r>
                  <a:rPr lang="en-US" altLang="zh-TW" sz="1400" dirty="0" smtClean="0"/>
                  <a:t>NDI[m]: New </a:t>
                </a:r>
                <a:r>
                  <a:rPr lang="en-US" altLang="zh-TW" sz="1400" dirty="0"/>
                  <a:t>Data </a:t>
                </a:r>
                <a:r>
                  <a:rPr lang="en-US" altLang="zh-TW" sz="1400" dirty="0" smtClean="0"/>
                  <a:t>Indicator of </a:t>
                </a:r>
                <a:r>
                  <a:rPr lang="en-US" altLang="zh-TW" sz="1400" dirty="0" err="1" smtClean="0"/>
                  <a:t>mth</a:t>
                </a:r>
                <a:r>
                  <a:rPr lang="en-US" altLang="zh-TW" sz="1400" dirty="0" smtClean="0"/>
                  <a:t> UE</a:t>
                </a:r>
              </a:p>
              <a:p>
                <a:pPr lvl="1"/>
                <a:r>
                  <a:rPr lang="en-US" altLang="zh-TW" sz="1400" dirty="0" smtClean="0"/>
                  <a:t>RV[m]: Redundancy version </a:t>
                </a:r>
                <a:r>
                  <a:rPr lang="en-US" altLang="zh-TW" sz="1400" dirty="0"/>
                  <a:t>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US" altLang="zh-TW" sz="1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: Repetition Number </a:t>
                </a:r>
                <a:r>
                  <a:rPr lang="en-US" altLang="zh-TW" sz="1400" dirty="0"/>
                  <a:t>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US" altLang="zh-TW" sz="1400" dirty="0" smtClean="0"/>
              </a:p>
              <a:p>
                <a:pPr lvl="1"/>
                <a:r>
                  <a:rPr lang="en-US" altLang="zh-TW" sz="1400" dirty="0" err="1" smtClean="0"/>
                  <a:t>DCI_Rep</a:t>
                </a:r>
                <a:r>
                  <a:rPr lang="en-US" altLang="zh-TW" sz="1400" dirty="0" smtClean="0"/>
                  <a:t>[m]: DCI </a:t>
                </a:r>
                <a:r>
                  <a:rPr lang="en-US" altLang="zh-TW" sz="1400" dirty="0"/>
                  <a:t>repetition </a:t>
                </a:r>
                <a:r>
                  <a:rPr lang="en-US" altLang="zh-TW" sz="1400" dirty="0" smtClean="0"/>
                  <a:t>Number </a:t>
                </a:r>
                <a:r>
                  <a:rPr lang="en-US" altLang="zh-TW" sz="1400" dirty="0"/>
                  <a:t>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US" altLang="zh-TW" sz="1400" dirty="0" smtClean="0"/>
              </a:p>
              <a:p>
                <a:pPr lvl="1"/>
                <a:r>
                  <a:rPr lang="en-US" altLang="zh-TW" sz="1400" dirty="0" err="1" smtClean="0"/>
                  <a:t>Idelay</a:t>
                </a:r>
                <a:r>
                  <a:rPr lang="en-US" altLang="zh-TW" sz="1400" dirty="0" smtClean="0"/>
                  <a:t>[m]: Scheduling Delay </a:t>
                </a:r>
                <a:r>
                  <a:rPr lang="en-US" altLang="zh-TW" sz="1400" dirty="0"/>
                  <a:t>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US" altLang="zh-TW" sz="1400" dirty="0" smtClean="0"/>
              </a:p>
              <a:p>
                <a:pPr lvl="1"/>
                <a:r>
                  <a:rPr lang="en-US" altLang="zh-TW" sz="1400" dirty="0" err="1" smtClean="0"/>
                  <a:t>Isc</a:t>
                </a:r>
                <a:r>
                  <a:rPr lang="en-US" altLang="zh-TW" sz="1400" dirty="0" smtClean="0"/>
                  <a:t>[m]: Subcarrier indication </a:t>
                </a:r>
                <a:r>
                  <a:rPr lang="en-US" altLang="zh-TW" sz="1400" dirty="0"/>
                  <a:t>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US" altLang="zh-TW" sz="1400" dirty="0" smtClean="0"/>
              </a:p>
              <a:p>
                <a:pPr lvl="1"/>
                <a:r>
                  <a:rPr lang="en-US" altLang="zh-TW" sz="1400" dirty="0" smtClean="0"/>
                  <a:t>MCS[m]: Modulation </a:t>
                </a:r>
                <a:r>
                  <a:rPr lang="en-US" altLang="zh-TW" sz="1400" dirty="0"/>
                  <a:t>and Coding Scheme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US" altLang="zh-TW" sz="1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: Resource Assignment </a:t>
                </a:r>
                <a:r>
                  <a:rPr lang="en-US" altLang="zh-TW" sz="1400" dirty="0"/>
                  <a:t>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zh-TW" altLang="en-US" sz="1400" b="1" dirty="0"/>
              </a:p>
            </p:txBody>
          </p:sp>
        </mc:Choice>
        <mc:Fallback xmlns="">
          <p:sp>
            <p:nvSpPr>
              <p:cNvPr id="1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28" y="794917"/>
                <a:ext cx="4721272" cy="5691115"/>
              </a:xfrm>
              <a:prstGeom prst="rect">
                <a:avLst/>
              </a:prstGeom>
              <a:blipFill>
                <a:blip r:embed="rId5"/>
                <a:stretch>
                  <a:fillRect l="-258" t="-4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775063" y="3413760"/>
            <a:ext cx="3466199" cy="154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619836" y="3396343"/>
            <a:ext cx="2706839" cy="1448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338095" y="2695575"/>
            <a:ext cx="3329530" cy="2041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930752" y="4110446"/>
            <a:ext cx="25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UE list </a:t>
            </a:r>
            <a:r>
              <a:rPr lang="zh-TW" altLang="en-US" dirty="0" smtClean="0">
                <a:solidFill>
                  <a:srgbClr val="FF0000"/>
                </a:solidFill>
              </a:rPr>
              <a:t>要分成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CE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level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19836" y="5739985"/>
            <a:ext cx="3621426" cy="866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57349" y="5854890"/>
            <a:ext cx="3699474" cy="5667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836" y="23445"/>
            <a:ext cx="10515600" cy="72669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System Parameter definition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585" y="871781"/>
            <a:ext cx="4598152" cy="2253556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NPDCCH configuration</a:t>
            </a:r>
          </a:p>
          <a:p>
            <a:pPr lvl="1"/>
            <a:r>
              <a:rPr lang="en-US" altLang="zh-TW" sz="1400" dirty="0"/>
              <a:t>R[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The DCI length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 err="1"/>
              <a:t>Rmax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The search space length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G[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The offset of NPDCCH period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NPDCCH period (pp)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l-GR" altLang="zh-TW" sz="1400" dirty="0"/>
              <a:t>α</a:t>
            </a:r>
            <a:r>
              <a:rPr lang="en-US" altLang="zh-TW" sz="1400" dirty="0"/>
              <a:t>offset[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Start</a:t>
            </a:r>
            <a:r>
              <a:rPr lang="zh-TW" altLang="en-US" sz="1400" dirty="0"/>
              <a:t> </a:t>
            </a:r>
            <a:r>
              <a:rPr lang="en-US" altLang="zh-TW" sz="1400" dirty="0"/>
              <a:t>search</a:t>
            </a:r>
            <a:r>
              <a:rPr lang="zh-TW" altLang="en-US" sz="1400" dirty="0"/>
              <a:t> </a:t>
            </a:r>
            <a:r>
              <a:rPr lang="en-US" altLang="zh-TW" sz="1400" dirty="0"/>
              <a:t>space</a:t>
            </a:r>
            <a:r>
              <a:rPr lang="zh-TW" altLang="en-US" sz="1400" dirty="0"/>
              <a:t> </a:t>
            </a:r>
            <a:r>
              <a:rPr lang="en-US" altLang="zh-TW" sz="1400" dirty="0"/>
              <a:t>offset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u[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0,1,….</a:t>
            </a:r>
            <a:r>
              <a:rPr lang="en-US" altLang="zh-TW" sz="1400" dirty="0" err="1"/>
              <a:t>Rmax</a:t>
            </a:r>
            <a:r>
              <a:rPr lang="en-US" altLang="zh-TW" sz="1400" dirty="0"/>
              <a:t>/R-1</a:t>
            </a:r>
          </a:p>
          <a:p>
            <a:pPr lvl="1"/>
            <a:r>
              <a:rPr lang="en-US" altLang="zh-TW" sz="1400" dirty="0"/>
              <a:t>bi[n]: DCI possible starting time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marL="57150"/>
            <a:endParaRPr lang="zh-TW" altLang="en-US" sz="1400" dirty="0"/>
          </a:p>
          <a:p>
            <a:endParaRPr lang="zh-TW" altLang="en-US" sz="1400" dirty="0"/>
          </a:p>
          <a:p>
            <a:endParaRPr lang="zh-TW" altLang="en-US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5970" y="5903454"/>
                <a:ext cx="1877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CE level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{0,1,2}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70" y="5903454"/>
                <a:ext cx="1877245" cy="369332"/>
              </a:xfrm>
              <a:prstGeom prst="rect">
                <a:avLst/>
              </a:prstGeom>
              <a:blipFill>
                <a:blip r:embed="rId3"/>
                <a:stretch>
                  <a:fillRect l="-2932" t="-8197" r="-195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內容版面配置區 2"/>
          <p:cNvSpPr txBox="1">
            <a:spLocks/>
          </p:cNvSpPr>
          <p:nvPr/>
        </p:nvSpPr>
        <p:spPr>
          <a:xfrm>
            <a:off x="162808" y="3492149"/>
            <a:ext cx="4529929" cy="241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NPRACH Configuration</a:t>
            </a:r>
          </a:p>
          <a:p>
            <a:pPr lvl="1"/>
            <a:r>
              <a:rPr lang="en-US" altLang="zh-TW" sz="1400" dirty="0" smtClean="0"/>
              <a:t>CE[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]: CE levels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Np[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NPRACH period of CE level </a:t>
            </a:r>
            <a:r>
              <a:rPr lang="en-US" altLang="zh-TW" sz="1400" dirty="0" err="1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St[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Starting </a:t>
            </a:r>
            <a:r>
              <a:rPr lang="en-US" altLang="zh-TW" sz="1400" dirty="0" smtClean="0"/>
              <a:t>time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So[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Subcarrier </a:t>
            </a:r>
            <a:r>
              <a:rPr lang="en-US" altLang="zh-TW" sz="1400" dirty="0" smtClean="0"/>
              <a:t>offset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/>
              <a:t>Ns[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]: # of </a:t>
            </a:r>
            <a:r>
              <a:rPr lang="en-US" altLang="zh-TW" sz="1400" dirty="0" smtClean="0"/>
              <a:t>subcarrier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  <a:p>
            <a:pPr lvl="1"/>
            <a:r>
              <a:rPr lang="en-US" altLang="zh-TW" sz="1400" dirty="0" err="1" smtClean="0"/>
              <a:t>P</a:t>
            </a:r>
            <a:r>
              <a:rPr lang="en-US" altLang="zh-TW" sz="1400" dirty="0" err="1"/>
              <a:t>r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]: preamble r</a:t>
            </a:r>
            <a:r>
              <a:rPr lang="en-US" altLang="zh-TW" sz="1400" dirty="0" smtClean="0"/>
              <a:t>epetition of CE level </a:t>
            </a:r>
            <a:r>
              <a:rPr lang="en-US" altLang="zh-TW" sz="1400" dirty="0" err="1" smtClean="0"/>
              <a:t>i</a:t>
            </a:r>
            <a:endParaRPr lang="en-US" altLang="zh-TW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2"/>
              <p:cNvSpPr txBox="1">
                <a:spLocks/>
              </p:cNvSpPr>
              <p:nvPr/>
            </p:nvSpPr>
            <p:spPr>
              <a:xfrm>
                <a:off x="7253785" y="843475"/>
                <a:ext cx="4938215" cy="56911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TW" sz="1400" dirty="0" err="1" smtClean="0"/>
                  <a:t>DCI_List</a:t>
                </a:r>
                <a:r>
                  <a:rPr lang="en-GB" altLang="zh-TW" sz="1400" dirty="0" smtClean="0"/>
                  <a:t> (1,2…m DCIs)</a:t>
                </a:r>
              </a:p>
              <a:p>
                <a:pPr lvl="1"/>
                <a:r>
                  <a:rPr lang="en-GB" altLang="zh-TW" sz="1400" dirty="0" smtClean="0"/>
                  <a:t>The </a:t>
                </a:r>
                <a:r>
                  <a:rPr lang="en-GB" altLang="zh-TW" sz="1400" dirty="0" err="1" smtClean="0"/>
                  <a:t>mth</a:t>
                </a:r>
                <a:r>
                  <a:rPr lang="en-GB" altLang="zh-TW" sz="1400" dirty="0" smtClean="0"/>
                  <a:t> DCI format N0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𝐷𝐶𝐼𝑆𝑡</m:t>
                        </m:r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sz="1400" dirty="0"/>
                  <a:t>: The starting time of DCI for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𝐷𝐶𝐼𝐸𝑡</m:t>
                        </m:r>
                        <m:r>
                          <a:rPr lang="en-US" altLang="zh-TW" sz="1400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sz="1400" dirty="0"/>
                  <a:t>: The end time of DCI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en-GB" altLang="zh-TW" sz="1400" dirty="0"/>
              </a:p>
              <a:p>
                <a:pPr lvl="2"/>
                <a:r>
                  <a:rPr lang="en-GB" altLang="zh-TW" sz="1400" dirty="0" smtClean="0"/>
                  <a:t>Flag</a:t>
                </a:r>
              </a:p>
              <a:p>
                <a:pPr lvl="2"/>
                <a:r>
                  <a:rPr lang="en-US" altLang="zh-TW" sz="1400" dirty="0" smtClean="0"/>
                  <a:t>NDI: </a:t>
                </a:r>
                <a:r>
                  <a:rPr lang="en-US" altLang="zh-TW" sz="1400" dirty="0"/>
                  <a:t>New Data Indicator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smtClean="0"/>
                  <a:t>RV: </a:t>
                </a:r>
                <a:r>
                  <a:rPr lang="en-US" altLang="zh-TW" sz="1400" dirty="0"/>
                  <a:t>Redundancy version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𝑹𝒆𝒑</m:t>
                        </m:r>
                      </m:sub>
                    </m:sSub>
                  </m:oMath>
                </a14:m>
                <a:r>
                  <a:rPr lang="en-US" altLang="zh-TW" sz="1400" dirty="0"/>
                  <a:t>: Repetition Number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err="1" smtClean="0"/>
                  <a:t>DCI_Rep</a:t>
                </a:r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DCI repetition Number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err="1" smtClean="0"/>
                  <a:t>Idelay</a:t>
                </a:r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Scheduling Delay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err="1" smtClean="0"/>
                  <a:t>Isc</a:t>
                </a:r>
                <a:r>
                  <a:rPr lang="en-US" altLang="zh-TW" sz="1400" dirty="0" smtClean="0"/>
                  <a:t>: </a:t>
                </a:r>
                <a:r>
                  <a:rPr lang="en-US" altLang="zh-TW" sz="1400" dirty="0"/>
                  <a:t>Subcarrier indication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:r>
                  <a:rPr lang="en-US" altLang="zh-TW" sz="1400" dirty="0" smtClean="0"/>
                  <a:t>MCS: </a:t>
                </a:r>
                <a:r>
                  <a:rPr lang="en-US" altLang="zh-TW" sz="1400" dirty="0"/>
                  <a:t>Modulation and Coding Scheme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𝑹𝑼</m:t>
                        </m:r>
                      </m:sub>
                    </m:sSub>
                  </m:oMath>
                </a14:m>
                <a:r>
                  <a:rPr lang="en-US" altLang="zh-TW" sz="1400" dirty="0"/>
                  <a:t>: Resource Assignment of </a:t>
                </a:r>
                <a:r>
                  <a:rPr lang="en-US" altLang="zh-TW" sz="1400" dirty="0" err="1"/>
                  <a:t>mth</a:t>
                </a:r>
                <a:r>
                  <a:rPr lang="en-US" altLang="zh-TW" sz="1400" dirty="0"/>
                  <a:t> UE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1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85" y="843475"/>
                <a:ext cx="4938215" cy="5691115"/>
              </a:xfrm>
              <a:prstGeom prst="rect">
                <a:avLst/>
              </a:prstGeom>
              <a:blipFill>
                <a:blip r:embed="rId4"/>
                <a:stretch>
                  <a:fillRect l="-247" t="-4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146644" y="844818"/>
            <a:ext cx="3107141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/>
              <a:t>UE_List</a:t>
            </a:r>
            <a:r>
              <a:rPr lang="en-US" altLang="zh-TW" sz="1400" dirty="0"/>
              <a:t> (UE_list1,UE_list2,UE_list3</a:t>
            </a:r>
            <a:r>
              <a:rPr lang="en-US" altLang="zh-TW" sz="1400" dirty="0" smtClean="0"/>
              <a:t>)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UE_list1/2/3 (CE0/1/2)</a:t>
            </a:r>
            <a:endParaRPr lang="en-US" altLang="zh-TW" sz="1400" dirty="0"/>
          </a:p>
          <a:p>
            <a:pPr marL="9715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(1,2..m </a:t>
            </a:r>
            <a:r>
              <a:rPr lang="en-US" altLang="zh-TW" sz="1400" dirty="0" err="1" smtClean="0"/>
              <a:t>UE_Info</a:t>
            </a:r>
            <a:r>
              <a:rPr lang="en-US" altLang="zh-TW" sz="1400" dirty="0" smtClean="0"/>
              <a:t>)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CE level</a:t>
            </a:r>
            <a:endParaRPr lang="en-US" altLang="zh-TW" sz="1400" dirty="0"/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Multi_toneSupport</a:t>
            </a:r>
            <a:endParaRPr lang="en-US" altLang="zh-TW" sz="1400" dirty="0"/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/>
              <a:t>UL_Buffer_Size</a:t>
            </a:r>
            <a:r>
              <a:rPr lang="en-US" altLang="zh-TW" sz="1400" dirty="0"/>
              <a:t> (DV/BSR)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PHR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CRC</a:t>
            </a:r>
            <a:endParaRPr lang="en-US" altLang="zh-TW" sz="1400" dirty="0"/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Round</a:t>
            </a:r>
          </a:p>
          <a:p>
            <a:pPr marL="142875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2089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154" y="41010"/>
            <a:ext cx="10515600" cy="747935"/>
          </a:xfrm>
        </p:spPr>
        <p:txBody>
          <a:bodyPr/>
          <a:lstStyle/>
          <a:p>
            <a:r>
              <a:rPr lang="en-US" altLang="zh-TW" dirty="0"/>
              <a:t>Timing diagram for NPDCCH  period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2006730" y="3840949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30" y="3840949"/>
                <a:ext cx="450724" cy="294824"/>
              </a:xfrm>
              <a:prstGeom prst="rect">
                <a:avLst/>
              </a:prstGeom>
              <a:blipFill>
                <a:blip r:embed="rId3"/>
                <a:stretch>
                  <a:fillRect r="-50000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829132" y="4637704"/>
            <a:ext cx="417420" cy="1711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9131" y="5856341"/>
            <a:ext cx="427269" cy="15610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7722" y="6016403"/>
            <a:ext cx="427168" cy="1429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9131" y="6172027"/>
            <a:ext cx="425758" cy="13755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 flipH="1">
            <a:off x="3637491" y="3953122"/>
            <a:ext cx="18914" cy="26668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22751" y="381888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</a:t>
            </a:r>
            <a:r>
              <a:rPr lang="en-US" altLang="zh-TW" sz="2800" dirty="0" smtClean="0"/>
              <a:t>L</a:t>
            </a:r>
            <a:endParaRPr lang="zh-TW" altLang="en-US" sz="2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9275067" y="61831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79" name="直線接點 78"/>
          <p:cNvCxnSpPr/>
          <p:nvPr/>
        </p:nvCxnSpPr>
        <p:spPr>
          <a:xfrm>
            <a:off x="4496342" y="3029505"/>
            <a:ext cx="6365" cy="1497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327651" y="2969789"/>
            <a:ext cx="12560" cy="1557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V="1">
            <a:off x="2173480" y="3865468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569709" y="2707841"/>
            <a:ext cx="2922604" cy="378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NPDCCH </a:t>
            </a:r>
            <a:r>
              <a:rPr lang="en-US" altLang="zh-TW" sz="1200" dirty="0">
                <a:solidFill>
                  <a:schemeClr val="tx1"/>
                </a:solidFill>
              </a:rPr>
              <a:t>search </a:t>
            </a:r>
            <a:r>
              <a:rPr lang="en-US" altLang="zh-TW" sz="1200" dirty="0" smtClean="0">
                <a:solidFill>
                  <a:schemeClr val="tx1"/>
                </a:solidFill>
              </a:rPr>
              <a:t>space for CE level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左大括弧 120"/>
          <p:cNvSpPr/>
          <p:nvPr/>
        </p:nvSpPr>
        <p:spPr>
          <a:xfrm rot="5400000">
            <a:off x="1762877" y="2307250"/>
            <a:ext cx="226186" cy="6092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1680121" y="2232883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1" y="2232883"/>
                <a:ext cx="412292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接點 124"/>
          <p:cNvCxnSpPr/>
          <p:nvPr/>
        </p:nvCxnSpPr>
        <p:spPr>
          <a:xfrm flipV="1">
            <a:off x="1572577" y="297354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V="1">
            <a:off x="8279012" y="2942310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左大括弧 131"/>
          <p:cNvSpPr/>
          <p:nvPr/>
        </p:nvSpPr>
        <p:spPr>
          <a:xfrm rot="5400000">
            <a:off x="2985892" y="2344147"/>
            <a:ext cx="237817" cy="5134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左大括弧 134"/>
          <p:cNvSpPr/>
          <p:nvPr/>
        </p:nvSpPr>
        <p:spPr>
          <a:xfrm rot="5400000">
            <a:off x="4100530" y="2319215"/>
            <a:ext cx="220311" cy="5479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左大括弧 148"/>
          <p:cNvSpPr/>
          <p:nvPr/>
        </p:nvSpPr>
        <p:spPr>
          <a:xfrm rot="5400000">
            <a:off x="4479708" y="-711516"/>
            <a:ext cx="898153" cy="6709152"/>
          </a:xfrm>
          <a:prstGeom prst="leftBrace">
            <a:avLst>
              <a:gd name="adj1" fmla="val 126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/>
              <p:cNvSpPr txBox="1"/>
              <p:nvPr/>
            </p:nvSpPr>
            <p:spPr>
              <a:xfrm>
                <a:off x="8032627" y="3166281"/>
                <a:ext cx="2203217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  <m:r>
                      <a:rPr lang="en-US" altLang="zh-TW" sz="11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100" i="1" dirty="0" smtClean="0">
                    <a:latin typeface="Cambria Math" panose="02040503050406030204" pitchFamily="18" charset="0"/>
                  </a:rPr>
                  <a:t>pp</a:t>
                </a:r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文字方塊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627" y="3166281"/>
                <a:ext cx="2203217" cy="274627"/>
              </a:xfrm>
              <a:prstGeom prst="rect">
                <a:avLst/>
              </a:prstGeom>
              <a:blipFill>
                <a:blip r:embed="rId9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字方塊 150"/>
          <p:cNvSpPr txBox="1"/>
          <p:nvPr/>
        </p:nvSpPr>
        <p:spPr>
          <a:xfrm>
            <a:off x="475369" y="1251049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DL</a:t>
            </a:r>
            <a:endParaRPr lang="zh-TW" altLang="en-US" sz="28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4540436" y="189466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NPDCCH period (pp)</a:t>
            </a:r>
            <a:endParaRPr lang="zh-TW" altLang="en-US" sz="1200" dirty="0"/>
          </a:p>
        </p:txBody>
      </p:sp>
      <p:cxnSp>
        <p:nvCxnSpPr>
          <p:cNvPr id="166" name="直線接點 165"/>
          <p:cNvCxnSpPr/>
          <p:nvPr/>
        </p:nvCxnSpPr>
        <p:spPr>
          <a:xfrm flipV="1">
            <a:off x="3063474" y="6398627"/>
            <a:ext cx="4068" cy="255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3346967" y="6416116"/>
            <a:ext cx="3323" cy="237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2479641" y="6386960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3934320" y="638058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827722" y="6311826"/>
            <a:ext cx="439365" cy="1516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467606" y="6341103"/>
            <a:ext cx="306392" cy="14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767080" y="6341103"/>
            <a:ext cx="301844" cy="135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8829840" y="27186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204" name="直線單箭頭接點 203"/>
          <p:cNvCxnSpPr/>
          <p:nvPr/>
        </p:nvCxnSpPr>
        <p:spPr>
          <a:xfrm flipV="1">
            <a:off x="3322319" y="3983709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3063475" y="6341103"/>
            <a:ext cx="281540" cy="135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53237" y="6340778"/>
            <a:ext cx="286130" cy="13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3640834" y="634004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534477"/>
            <a:ext cx="2743200" cy="365125"/>
          </a:xfrm>
        </p:spPr>
        <p:txBody>
          <a:bodyPr/>
          <a:lstStyle/>
          <a:p>
            <a:fld id="{CAD53EFA-03FD-4FD7-A9EE-3A18F708F256}" type="slidenum">
              <a:rPr lang="zh-TW" altLang="en-US" smtClean="0"/>
              <a:t>25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300434" y="2064029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8061051" y="2946104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1301521" y="297354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flipH="1">
            <a:off x="2164063" y="2685678"/>
            <a:ext cx="21724" cy="1784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H="1">
            <a:off x="2467606" y="3790155"/>
            <a:ext cx="52276" cy="286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231198" y="6021246"/>
            <a:ext cx="6379594" cy="9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flipV="1">
            <a:off x="1237467" y="6180936"/>
            <a:ext cx="6388510" cy="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4838567" y="4003254"/>
            <a:ext cx="0" cy="26567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080011" y="219353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218"/>
              <p:cNvSpPr txBox="1"/>
              <p:nvPr/>
            </p:nvSpPr>
            <p:spPr>
              <a:xfrm>
                <a:off x="3190509" y="4003254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219" name="文字方塊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09" y="4003254"/>
                <a:ext cx="450724" cy="294824"/>
              </a:xfrm>
              <a:prstGeom prst="rect">
                <a:avLst/>
              </a:prstGeom>
              <a:blipFill>
                <a:blip r:embed="rId11"/>
                <a:stretch>
                  <a:fillRect r="-50000" b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219"/>
              <p:cNvSpPr txBox="1"/>
              <p:nvPr/>
            </p:nvSpPr>
            <p:spPr>
              <a:xfrm>
                <a:off x="4342601" y="4072696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220" name="文字方塊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01" y="4072696"/>
                <a:ext cx="450724" cy="294824"/>
              </a:xfrm>
              <a:prstGeom prst="rect">
                <a:avLst/>
              </a:prstGeom>
              <a:blipFill>
                <a:blip r:embed="rId12"/>
                <a:stretch>
                  <a:fillRect r="-58108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線接點 220"/>
          <p:cNvCxnSpPr/>
          <p:nvPr/>
        </p:nvCxnSpPr>
        <p:spPr>
          <a:xfrm>
            <a:off x="1230675" y="6324807"/>
            <a:ext cx="6409253" cy="35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33988" y="6174785"/>
                <a:ext cx="607346" cy="328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88" y="6174785"/>
                <a:ext cx="607346" cy="328488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弧 38"/>
          <p:cNvSpPr/>
          <p:nvPr/>
        </p:nvSpPr>
        <p:spPr>
          <a:xfrm>
            <a:off x="2384921" y="6329297"/>
            <a:ext cx="83410" cy="143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223" name="直線單箭頭接點 222"/>
          <p:cNvCxnSpPr/>
          <p:nvPr/>
        </p:nvCxnSpPr>
        <p:spPr>
          <a:xfrm flipV="1">
            <a:off x="680475" y="3068536"/>
            <a:ext cx="8562454" cy="407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flipV="1">
            <a:off x="1253001" y="4423482"/>
            <a:ext cx="6372976" cy="135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flipH="1">
            <a:off x="7632733" y="4423482"/>
            <a:ext cx="5902" cy="20727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/>
              <p:cNvSpPr/>
              <p:nvPr/>
            </p:nvSpPr>
            <p:spPr>
              <a:xfrm>
                <a:off x="2931491" y="6024673"/>
                <a:ext cx="666423" cy="32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[2]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4" name="矩形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91" y="6024673"/>
                <a:ext cx="666423" cy="328873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/>
              <p:cNvSpPr/>
              <p:nvPr/>
            </p:nvSpPr>
            <p:spPr>
              <a:xfrm>
                <a:off x="4119823" y="5867918"/>
                <a:ext cx="640047" cy="328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5" name="矩形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23" y="5867918"/>
                <a:ext cx="640047" cy="328873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/>
              <p:cNvSpPr txBox="1"/>
              <p:nvPr/>
            </p:nvSpPr>
            <p:spPr>
              <a:xfrm>
                <a:off x="5681754" y="5222845"/>
                <a:ext cx="226145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TW" sz="1200" b="1" dirty="0" smtClean="0">
                    <a:latin typeface="+mj-lt"/>
                  </a:rPr>
                  <a:t> </a:t>
                </a:r>
                <a:r>
                  <a:rPr lang="en-US" altLang="zh-TW" sz="1100" b="1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 smtClean="0">
                    <a:latin typeface="+mj-lt"/>
                  </a:rPr>
                  <a:t>)</a:t>
                </a:r>
                <a:endParaRPr lang="zh-TW" altLang="en-US" sz="11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1" name="文字方塊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54" y="5222845"/>
                <a:ext cx="2261453" cy="302840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左大括弧 252"/>
          <p:cNvSpPr/>
          <p:nvPr/>
        </p:nvSpPr>
        <p:spPr>
          <a:xfrm>
            <a:off x="3497739" y="6189371"/>
            <a:ext cx="148061" cy="1314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4" name="左大括弧 253"/>
          <p:cNvSpPr/>
          <p:nvPr/>
        </p:nvSpPr>
        <p:spPr>
          <a:xfrm>
            <a:off x="4684759" y="6025618"/>
            <a:ext cx="149118" cy="145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256" name="直線接點 255"/>
          <p:cNvCxnSpPr/>
          <p:nvPr/>
        </p:nvCxnSpPr>
        <p:spPr>
          <a:xfrm flipV="1">
            <a:off x="2176325" y="298311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2848092" y="2993584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3335849" y="2991828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3962430" y="2997308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4488470" y="298387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endCxn id="4" idx="0"/>
          </p:cNvCxnSpPr>
          <p:nvPr/>
        </p:nvCxnSpPr>
        <p:spPr>
          <a:xfrm flipH="1">
            <a:off x="1293499" y="3152264"/>
            <a:ext cx="8967" cy="5888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 flipV="1">
            <a:off x="8071211" y="2057171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左大括弧 262"/>
          <p:cNvSpPr/>
          <p:nvPr/>
        </p:nvSpPr>
        <p:spPr>
          <a:xfrm rot="5400000">
            <a:off x="2568009" y="807993"/>
            <a:ext cx="898153" cy="2894774"/>
          </a:xfrm>
          <a:prstGeom prst="leftBrace">
            <a:avLst>
              <a:gd name="adj1" fmla="val 126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694955" y="1480469"/>
                <a:ext cx="8138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5" y="1480469"/>
                <a:ext cx="813813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字方塊 263"/>
              <p:cNvSpPr txBox="1"/>
              <p:nvPr/>
            </p:nvSpPr>
            <p:spPr>
              <a:xfrm>
                <a:off x="2902381" y="2224050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4" name="文字方塊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81" y="2224050"/>
                <a:ext cx="412292" cy="261610"/>
              </a:xfrm>
              <a:prstGeom prst="rect">
                <a:avLst/>
              </a:prstGeom>
              <a:blipFill>
                <a:blip r:embed="rId1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/>
              <p:cNvSpPr txBox="1"/>
              <p:nvPr/>
            </p:nvSpPr>
            <p:spPr>
              <a:xfrm>
                <a:off x="4003739" y="2251418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5" name="文字方塊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9" y="2251418"/>
                <a:ext cx="412292" cy="261610"/>
              </a:xfrm>
              <a:prstGeom prst="rect">
                <a:avLst/>
              </a:prstGeom>
              <a:blipFill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/>
              <p:cNvSpPr txBox="1"/>
              <p:nvPr/>
            </p:nvSpPr>
            <p:spPr>
              <a:xfrm>
                <a:off x="1270573" y="3211002"/>
                <a:ext cx="724750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[1]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6" name="文字方塊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73" y="3211002"/>
                <a:ext cx="724750" cy="278153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字方塊 266"/>
              <p:cNvSpPr txBox="1"/>
              <p:nvPr/>
            </p:nvSpPr>
            <p:spPr>
              <a:xfrm>
                <a:off x="1857138" y="3214545"/>
                <a:ext cx="7327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[1]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7" name="文字方塊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38" y="3214545"/>
                <a:ext cx="732765" cy="278153"/>
              </a:xfrm>
              <a:prstGeom prst="rect">
                <a:avLst/>
              </a:prstGeom>
              <a:blipFill>
                <a:blip r:embed="rId2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字方塊 267"/>
              <p:cNvSpPr txBox="1"/>
              <p:nvPr/>
            </p:nvSpPr>
            <p:spPr>
              <a:xfrm>
                <a:off x="3080343" y="3227546"/>
                <a:ext cx="7327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[2]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8" name="文字方塊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43" y="3227546"/>
                <a:ext cx="732765" cy="278153"/>
              </a:xfrm>
              <a:prstGeom prst="rect">
                <a:avLst/>
              </a:prstGeom>
              <a:blipFill>
                <a:blip r:embed="rId2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字方塊 268"/>
              <p:cNvSpPr txBox="1"/>
              <p:nvPr/>
            </p:nvSpPr>
            <p:spPr>
              <a:xfrm>
                <a:off x="4321981" y="3237101"/>
                <a:ext cx="7713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9" name="文字方塊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81" y="3237101"/>
                <a:ext cx="771365" cy="278153"/>
              </a:xfrm>
              <a:prstGeom prst="rect">
                <a:avLst/>
              </a:prstGeom>
              <a:blipFill>
                <a:blip r:embed="rId2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/>
              <p:cNvSpPr txBox="1"/>
              <p:nvPr/>
            </p:nvSpPr>
            <p:spPr>
              <a:xfrm>
                <a:off x="2516328" y="3216553"/>
                <a:ext cx="724750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[2]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70" name="文字方塊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28" y="3216553"/>
                <a:ext cx="724750" cy="278153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字方塊 270"/>
              <p:cNvSpPr txBox="1"/>
              <p:nvPr/>
            </p:nvSpPr>
            <p:spPr>
              <a:xfrm>
                <a:off x="3647142" y="3232177"/>
                <a:ext cx="763351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71" name="文字方塊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42" y="3232177"/>
                <a:ext cx="763351" cy="278153"/>
              </a:xfrm>
              <a:prstGeom prst="rect">
                <a:avLst/>
              </a:prstGeom>
              <a:blipFill>
                <a:blip r:embed="rId2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762821" y="1278416"/>
                <a:ext cx="5429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Ulsch_indication</a:t>
                </a:r>
                <a:r>
                  <a:rPr lang="en-US" altLang="zh-TW" sz="1400" dirty="0"/>
                  <a:t>(1,2…m</a:t>
                </a:r>
                <a:r>
                  <a:rPr lang="en-US" altLang="zh-TW" sz="1400" b="1" dirty="0" smtClean="0"/>
                  <a:t>): </a:t>
                </a:r>
                <a:r>
                  <a:rPr lang="en-US" altLang="zh-TW" sz="1400" dirty="0" smtClean="0"/>
                  <a:t>Get </a:t>
                </a:r>
                <a:r>
                  <a:rPr lang="en-US" altLang="zh-TW" sz="1400" dirty="0"/>
                  <a:t>UE scheduling Info.</a:t>
                </a:r>
                <a:r>
                  <a:rPr lang="en-US" altLang="zh-TW" sz="1400" dirty="0" smtClean="0"/>
                  <a:t> from </a:t>
                </a:r>
                <a:r>
                  <a:rPr lang="en-US" altLang="zh-TW" sz="1400" dirty="0" err="1" smtClean="0"/>
                  <a:t>Ulsch_indication</a:t>
                </a:r>
                <a:endParaRPr lang="en-US" altLang="zh-TW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 smtClean="0"/>
                  <a:t>: The </a:t>
                </a:r>
                <a:r>
                  <a:rPr lang="en-US" altLang="zh-TW" sz="1400" dirty="0" err="1"/>
                  <a:t>j</a:t>
                </a:r>
                <a:r>
                  <a:rPr lang="en-US" altLang="zh-TW" sz="1400" dirty="0" err="1" smtClean="0"/>
                  <a:t>th</a:t>
                </a:r>
                <a:r>
                  <a:rPr lang="en-US" altLang="zh-TW" sz="1400" dirty="0" smtClean="0"/>
                  <a:t> arrival of </a:t>
                </a:r>
                <a:r>
                  <a:rPr lang="en-US" altLang="zh-TW" sz="1400" dirty="0"/>
                  <a:t>m </a:t>
                </a:r>
                <a:r>
                  <a:rPr lang="en-US" altLang="zh-TW" sz="1400" dirty="0" err="1" smtClean="0"/>
                  <a:t>Ulsch_PDU</a:t>
                </a:r>
                <a:r>
                  <a:rPr lang="en-US" altLang="zh-TW" sz="1400" dirty="0" smtClean="0"/>
                  <a:t> include UE scheduling Info.</a:t>
                </a: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21" y="1278416"/>
                <a:ext cx="5429179" cy="523220"/>
              </a:xfrm>
              <a:prstGeom prst="rect">
                <a:avLst/>
              </a:prstGeom>
              <a:blipFill>
                <a:blip r:embed="rId30"/>
                <a:stretch>
                  <a:fillRect l="-337" t="-1163" b="-10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直線單箭頭接點 277"/>
          <p:cNvCxnSpPr/>
          <p:nvPr/>
        </p:nvCxnSpPr>
        <p:spPr>
          <a:xfrm flipH="1" flipV="1">
            <a:off x="5136680" y="2884095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字方塊 283"/>
              <p:cNvSpPr txBox="1"/>
              <p:nvPr/>
            </p:nvSpPr>
            <p:spPr>
              <a:xfrm>
                <a:off x="982900" y="1823642"/>
                <a:ext cx="69679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𝑅𝑒𝑞𝑢𝑒𝑠𝑡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84" name="文字方塊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00" y="1823642"/>
                <a:ext cx="696794" cy="27462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字方塊 285"/>
              <p:cNvSpPr txBox="1"/>
              <p:nvPr/>
            </p:nvSpPr>
            <p:spPr>
              <a:xfrm>
                <a:off x="6046351" y="3072516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86" name="文字方塊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51" y="3072516"/>
                <a:ext cx="545727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線單箭頭接點 286"/>
          <p:cNvCxnSpPr/>
          <p:nvPr/>
        </p:nvCxnSpPr>
        <p:spPr>
          <a:xfrm flipV="1">
            <a:off x="6312966" y="607671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字方塊 287"/>
              <p:cNvSpPr txBox="1"/>
              <p:nvPr/>
            </p:nvSpPr>
            <p:spPr>
              <a:xfrm>
                <a:off x="6545857" y="780678"/>
                <a:ext cx="3016660" cy="34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400" dirty="0" smtClean="0"/>
                  <a:t>Scheduling action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8" name="文字方塊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57" y="780678"/>
                <a:ext cx="3016660" cy="348622"/>
              </a:xfrm>
              <a:prstGeom prst="rect">
                <a:avLst/>
              </a:prstGeom>
              <a:blipFill>
                <a:blip r:embed="rId33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字方塊 290"/>
              <p:cNvSpPr txBox="1"/>
              <p:nvPr/>
            </p:nvSpPr>
            <p:spPr>
              <a:xfrm>
                <a:off x="7750520" y="1802308"/>
                <a:ext cx="69679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𝑅𝑒𝑞𝑢𝑒𝑠𝑡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1" name="文字方塊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520" y="1802308"/>
                <a:ext cx="696794" cy="2746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字方塊 291"/>
              <p:cNvSpPr txBox="1"/>
              <p:nvPr/>
            </p:nvSpPr>
            <p:spPr>
              <a:xfrm>
                <a:off x="4851627" y="3047718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2" name="文字方塊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27" y="3047718"/>
                <a:ext cx="545727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字方塊 292"/>
              <p:cNvSpPr txBox="1"/>
              <p:nvPr/>
            </p:nvSpPr>
            <p:spPr>
              <a:xfrm>
                <a:off x="638129" y="3113299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3" name="文字方塊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9" y="3113299"/>
                <a:ext cx="545727" cy="2616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353365" y="2651999"/>
            <a:ext cx="1148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(1,2…m</a:t>
            </a:r>
            <a:r>
              <a:rPr lang="en-US" altLang="zh-TW" sz="1000" b="1" dirty="0"/>
              <a:t>)</a:t>
            </a:r>
            <a:endParaRPr lang="zh-TW" altLang="en-US" sz="1000" b="1" dirty="0"/>
          </a:p>
        </p:txBody>
      </p:sp>
      <p:sp>
        <p:nvSpPr>
          <p:cNvPr id="295" name="矩形 294"/>
          <p:cNvSpPr/>
          <p:nvPr/>
        </p:nvSpPr>
        <p:spPr>
          <a:xfrm>
            <a:off x="4767181" y="2615721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(2)</a:t>
            </a:r>
            <a:endParaRPr lang="zh-TW" altLang="en-US" sz="1000" b="1" dirty="0"/>
          </a:p>
        </p:txBody>
      </p:sp>
      <p:cxnSp>
        <p:nvCxnSpPr>
          <p:cNvPr id="296" name="直線單箭頭接點 295"/>
          <p:cNvCxnSpPr/>
          <p:nvPr/>
        </p:nvCxnSpPr>
        <p:spPr>
          <a:xfrm flipH="1" flipV="1">
            <a:off x="6364364" y="2800908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flipH="1" flipV="1">
            <a:off x="866958" y="2849691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/>
          <p:cNvCxnSpPr/>
          <p:nvPr/>
        </p:nvCxnSpPr>
        <p:spPr>
          <a:xfrm flipH="1" flipV="1">
            <a:off x="6683096" y="1390825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矩形 299"/>
              <p:cNvSpPr/>
              <p:nvPr/>
            </p:nvSpPr>
            <p:spPr>
              <a:xfrm>
                <a:off x="3934321" y="1571787"/>
                <a:ext cx="1198405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𝐸𝑛𝑑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𝑆𝑒𝑎𝑟𝑐h𝑆𝑝𝑎𝑐𝑒</m:t>
                          </m:r>
                        </m:sub>
                      </m:sSub>
                    </m:oMath>
                  </m:oMathPara>
                </a14:m>
                <a:endParaRPr lang="zh-TW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矩形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21" y="1571787"/>
                <a:ext cx="1198405" cy="29129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矩形 300"/>
              <p:cNvSpPr/>
              <p:nvPr/>
            </p:nvSpPr>
            <p:spPr>
              <a:xfrm>
                <a:off x="953153" y="1533529"/>
                <a:ext cx="1285929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𝑆𝑒𝑎𝑟𝑐h𝑆𝑝𝑎𝑐𝑒</m:t>
                          </m:r>
                        </m:sub>
                      </m:sSub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01" name="矩形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53" y="1533529"/>
                <a:ext cx="1285929" cy="29129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直線接點 301"/>
          <p:cNvCxnSpPr>
            <a:stCxn id="300" idx="2"/>
            <a:endCxn id="108" idx="3"/>
          </p:cNvCxnSpPr>
          <p:nvPr/>
        </p:nvCxnSpPr>
        <p:spPr>
          <a:xfrm flipH="1">
            <a:off x="4492313" y="1863085"/>
            <a:ext cx="41211" cy="10339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>
            <a:stCxn id="301" idx="2"/>
            <a:endCxn id="149" idx="2"/>
          </p:cNvCxnSpPr>
          <p:nvPr/>
        </p:nvCxnSpPr>
        <p:spPr>
          <a:xfrm flipH="1">
            <a:off x="1574209" y="1824827"/>
            <a:ext cx="21909" cy="12673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H="1">
            <a:off x="8066863" y="2952772"/>
            <a:ext cx="8384" cy="10155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5875777" y="2590349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(m)</a:t>
            </a:r>
            <a:endParaRPr lang="zh-TW" altLang="en-US" sz="1000" b="1" dirty="0"/>
          </a:p>
        </p:txBody>
      </p:sp>
      <p:cxnSp>
        <p:nvCxnSpPr>
          <p:cNvPr id="329" name="直線接點 328"/>
          <p:cNvCxnSpPr/>
          <p:nvPr/>
        </p:nvCxnSpPr>
        <p:spPr>
          <a:xfrm>
            <a:off x="5147678" y="3066495"/>
            <a:ext cx="66" cy="3161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H="1">
            <a:off x="6356582" y="3106272"/>
            <a:ext cx="9636" cy="30008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>
            <a:off x="6955935" y="3092137"/>
            <a:ext cx="2609" cy="3266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單箭頭接點 337"/>
          <p:cNvCxnSpPr/>
          <p:nvPr/>
        </p:nvCxnSpPr>
        <p:spPr>
          <a:xfrm flipH="1" flipV="1">
            <a:off x="6957239" y="2787249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6631989" y="2602014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(1)</a:t>
            </a:r>
            <a:endParaRPr lang="zh-TW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字方塊 353"/>
              <p:cNvSpPr txBox="1"/>
              <p:nvPr/>
            </p:nvSpPr>
            <p:spPr>
              <a:xfrm>
                <a:off x="8052999" y="6570099"/>
                <a:ext cx="2203217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  <m:r>
                      <a:rPr lang="en-US" altLang="zh-TW" sz="11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100" i="1" dirty="0" smtClean="0">
                    <a:latin typeface="Cambria Math" panose="02040503050406030204" pitchFamily="18" charset="0"/>
                  </a:rPr>
                  <a:t>pp</a:t>
                </a:r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4" name="文字方塊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999" y="6570099"/>
                <a:ext cx="2203217" cy="274627"/>
              </a:xfrm>
              <a:prstGeom prst="rect">
                <a:avLst/>
              </a:prstGeom>
              <a:blipFill>
                <a:blip r:embed="rId40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線接點 358"/>
          <p:cNvCxnSpPr/>
          <p:nvPr/>
        </p:nvCxnSpPr>
        <p:spPr>
          <a:xfrm flipV="1">
            <a:off x="8283361" y="635171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V="1">
            <a:off x="1552457" y="6362181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>
            <a:off x="1530917" y="3228590"/>
            <a:ext cx="43080" cy="3201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2794" y="3741072"/>
                <a:ext cx="701409" cy="29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𝑅𝑒𝑞𝑢𝑒𝑠𝑡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" y="3741072"/>
                <a:ext cx="701409" cy="2936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/>
              <p:cNvSpPr/>
              <p:nvPr/>
            </p:nvSpPr>
            <p:spPr>
              <a:xfrm>
                <a:off x="7759443" y="3827057"/>
                <a:ext cx="701409" cy="29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𝑅𝑒𝑞𝑢𝑒𝑠𝑡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矩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43" y="3827057"/>
                <a:ext cx="701409" cy="2936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6745430" y="3058094"/>
                <a:ext cx="516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30" y="3058094"/>
                <a:ext cx="516552" cy="261610"/>
              </a:xfrm>
              <a:prstGeom prst="rect">
                <a:avLst/>
              </a:prstGeom>
              <a:blipFill>
                <a:blip r:embed="rId4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/>
          <p:cNvSpPr/>
          <p:nvPr/>
        </p:nvSpPr>
        <p:spPr>
          <a:xfrm>
            <a:off x="3632441" y="6185274"/>
            <a:ext cx="293229" cy="146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933017" y="6180211"/>
            <a:ext cx="316508" cy="15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449437" y="5221270"/>
            <a:ext cx="1492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UL </a:t>
            </a:r>
            <a:r>
              <a:rPr lang="en-US" altLang="zh-TW" sz="1200" b="1" dirty="0" smtClean="0"/>
              <a:t>Transmission-</a:t>
            </a:r>
            <a:endParaRPr lang="zh-TW" altLang="en-US" sz="1200" b="1" dirty="0"/>
          </a:p>
        </p:txBody>
      </p:sp>
      <p:sp>
        <p:nvSpPr>
          <p:cNvPr id="129" name="矩形 128"/>
          <p:cNvSpPr/>
          <p:nvPr/>
        </p:nvSpPr>
        <p:spPr>
          <a:xfrm>
            <a:off x="3472769" y="6603462"/>
            <a:ext cx="187544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UL </a:t>
            </a:r>
            <a:r>
              <a:rPr lang="en-US" altLang="zh-TW" sz="1200" b="1" dirty="0" smtClean="0"/>
              <a:t>Transmission-</a:t>
            </a:r>
            <a:endParaRPr lang="zh-TW" altLang="en-US" sz="1200" b="1" dirty="0"/>
          </a:p>
        </p:txBody>
      </p:sp>
      <p:cxnSp>
        <p:nvCxnSpPr>
          <p:cNvPr id="327" name="直線單箭頭接點 326"/>
          <p:cNvCxnSpPr/>
          <p:nvPr/>
        </p:nvCxnSpPr>
        <p:spPr>
          <a:xfrm>
            <a:off x="680475" y="6476694"/>
            <a:ext cx="8590348" cy="194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4224492" y="6184064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528980" y="6185323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834629" y="6183067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935211" y="633970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230668" y="6339705"/>
            <a:ext cx="319541" cy="125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36386" y="634003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841098" y="633970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144743" y="6339761"/>
            <a:ext cx="297793" cy="13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451660" y="633965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745974" y="6339996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051122" y="6340369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354969" y="6339679"/>
            <a:ext cx="312608" cy="133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661684" y="633953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835588" y="6022687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140137" y="6023395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444672" y="6022533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749505" y="6022532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055153" y="6022532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49596" y="5522066"/>
            <a:ext cx="1492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/>
              <a:t>UL Transmission-</a:t>
            </a:r>
            <a:endParaRPr lang="zh-TW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字方塊 221"/>
              <p:cNvSpPr txBox="1"/>
              <p:nvPr/>
            </p:nvSpPr>
            <p:spPr>
              <a:xfrm>
                <a:off x="4464473" y="5495831"/>
                <a:ext cx="2186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1400" b="1" dirty="0"/>
                  <a:t> </a:t>
                </a:r>
                <a:r>
                  <a:rPr lang="en-US" altLang="zh-TW" sz="11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/>
                  <a:t>)</a:t>
                </a:r>
                <a:endParaRPr lang="zh-TW" altLang="en-US" sz="1100" b="1" dirty="0"/>
              </a:p>
            </p:txBody>
          </p:sp>
        </mc:Choice>
        <mc:Fallback xmlns="">
          <p:sp>
            <p:nvSpPr>
              <p:cNvPr id="222" name="文字方塊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73" y="5495831"/>
                <a:ext cx="2186111" cy="307777"/>
              </a:xfrm>
              <a:prstGeom prst="rect">
                <a:avLst/>
              </a:prstGeom>
              <a:blipFill>
                <a:blip r:embed="rId4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字方塊 244"/>
              <p:cNvSpPr txBox="1"/>
              <p:nvPr/>
            </p:nvSpPr>
            <p:spPr>
              <a:xfrm>
                <a:off x="4906835" y="6579607"/>
                <a:ext cx="2227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/>
                  <a:t> </a:t>
                </a:r>
                <a:r>
                  <a:rPr lang="en-US" altLang="zh-TW" sz="11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/>
                  <a:t>)</a:t>
                </a:r>
                <a:endParaRPr lang="zh-TW" altLang="en-US" sz="1100" b="1" dirty="0"/>
              </a:p>
            </p:txBody>
          </p:sp>
        </mc:Choice>
        <mc:Fallback xmlns="">
          <p:sp>
            <p:nvSpPr>
              <p:cNvPr id="245" name="文字方塊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35" y="6579607"/>
                <a:ext cx="2227789" cy="307777"/>
              </a:xfrm>
              <a:prstGeom prst="rect">
                <a:avLst/>
              </a:prstGeom>
              <a:blipFill>
                <a:blip r:embed="rId4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大括弧 200"/>
          <p:cNvSpPr/>
          <p:nvPr/>
        </p:nvSpPr>
        <p:spPr>
          <a:xfrm rot="5400000">
            <a:off x="5323697" y="5034692"/>
            <a:ext cx="567683" cy="15173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3" name="直線單箭頭接點 202"/>
          <p:cNvCxnSpPr/>
          <p:nvPr/>
        </p:nvCxnSpPr>
        <p:spPr>
          <a:xfrm flipV="1">
            <a:off x="4504107" y="4097930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左大括弧 205"/>
          <p:cNvSpPr/>
          <p:nvPr/>
        </p:nvSpPr>
        <p:spPr>
          <a:xfrm rot="5400000">
            <a:off x="4180140" y="5230404"/>
            <a:ext cx="410445" cy="14947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左大括弧 206"/>
          <p:cNvSpPr/>
          <p:nvPr/>
        </p:nvSpPr>
        <p:spPr>
          <a:xfrm rot="16200000">
            <a:off x="4596899" y="4331978"/>
            <a:ext cx="218227" cy="44975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/>
          <p:cNvSpPr/>
          <p:nvPr/>
        </p:nvSpPr>
        <p:spPr>
          <a:xfrm>
            <a:off x="829131" y="5716690"/>
            <a:ext cx="423870" cy="13071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827722" y="5568038"/>
            <a:ext cx="425280" cy="1376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33390" y="5429934"/>
            <a:ext cx="427269" cy="1334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832387" y="5286506"/>
            <a:ext cx="427269" cy="1334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830648" y="5126379"/>
            <a:ext cx="435952" cy="16448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29132" y="4962209"/>
            <a:ext cx="430524" cy="1514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9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32388" y="4806758"/>
            <a:ext cx="427268" cy="1528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1264005" y="4243034"/>
            <a:ext cx="3732" cy="225937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7639928" y="6355066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7625977" y="2926219"/>
            <a:ext cx="3760" cy="3476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610792" y="3453677"/>
            <a:ext cx="488125" cy="2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555733" y="319654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&gt;=3ms</a:t>
            </a:r>
            <a:endParaRPr lang="zh-TW" altLang="en-US" sz="1200" dirty="0">
              <a:latin typeface="+mj-lt"/>
            </a:endParaRPr>
          </a:p>
        </p:txBody>
      </p:sp>
      <p:cxnSp>
        <p:nvCxnSpPr>
          <p:cNvPr id="232" name="直線接點 231"/>
          <p:cNvCxnSpPr/>
          <p:nvPr/>
        </p:nvCxnSpPr>
        <p:spPr>
          <a:xfrm flipH="1">
            <a:off x="860709" y="3010163"/>
            <a:ext cx="11322" cy="745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801344" y="336280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&gt;=3ms</a:t>
            </a:r>
            <a:endParaRPr lang="zh-TW" altLang="en-US" sz="1200" dirty="0">
              <a:latin typeface="+mj-lt"/>
            </a:endParaRPr>
          </a:p>
        </p:txBody>
      </p:sp>
      <p:cxnSp>
        <p:nvCxnSpPr>
          <p:cNvPr id="236" name="直線單箭頭接點 235"/>
          <p:cNvCxnSpPr/>
          <p:nvPr/>
        </p:nvCxnSpPr>
        <p:spPr>
          <a:xfrm>
            <a:off x="843858" y="3414393"/>
            <a:ext cx="488125" cy="2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>
            <a:off x="8283604" y="3010163"/>
            <a:ext cx="3760" cy="3476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00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The design of NPDCCH period and search </a:t>
            </a:r>
            <a:r>
              <a:rPr lang="en-US" altLang="zh-TW" sz="4000" dirty="0" smtClean="0"/>
              <a:t>space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6001" y="1481483"/>
                <a:ext cx="11079997" cy="48406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000" dirty="0"/>
                  <a:t>The time duration of UL transmission 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𝑅𝑈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𝑅𝑒𝑝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𝑠𝑙𝑜𝑡𝑠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𝑈𝐿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If </a:t>
                </a:r>
                <a:r>
                  <a:rPr lang="en-US" altLang="zh-TW" sz="2000" dirty="0"/>
                  <a:t>UL transmissions N </a:t>
                </a:r>
                <a:r>
                  <a:rPr lang="en-US" altLang="zh-TW" sz="2000" dirty="0" smtClean="0"/>
                  <a:t>exceed a pp, it will cause UEs need to wait another pp so that it can receive next DCI. </a:t>
                </a:r>
              </a:p>
              <a:p>
                <a:pPr lvl="1"/>
                <a:r>
                  <a:rPr lang="en-US" altLang="zh-TW" sz="1800" dirty="0"/>
                  <a:t>For reduce above situation happen, the setting of pp should be larger than the maximum N for each CE level. </a:t>
                </a:r>
              </a:p>
              <a:p>
                <a:pPr lvl="1"/>
                <a:r>
                  <a:rPr lang="en-US" altLang="zh-TW" sz="1800" dirty="0"/>
                  <a:t>The lower CE level, the lower pp because of the lower maximum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N.</a:t>
                </a:r>
              </a:p>
              <a:p>
                <a:r>
                  <a:rPr lang="en-US" altLang="zh-TW" sz="2000" dirty="0" smtClean="0"/>
                  <a:t>The maximum </a:t>
                </a:r>
                <a:r>
                  <a:rPr lang="en-US" altLang="zh-TW" sz="2000" dirty="0" err="1" smtClean="0"/>
                  <a:t>Rmax</a:t>
                </a:r>
                <a:r>
                  <a:rPr lang="en-US" altLang="zh-TW" sz="2000" dirty="0" smtClean="0"/>
                  <a:t>(search space) = R(DCI repetition)* 8, so the maximum number of supported DCIs in a pp is 8. It’s better to set higher </a:t>
                </a:r>
                <a:r>
                  <a:rPr lang="en-US" altLang="zh-TW" sz="2000" dirty="0" err="1"/>
                  <a:t>Rmax</a:t>
                </a:r>
                <a:r>
                  <a:rPr lang="en-US" altLang="zh-TW" sz="2000" dirty="0"/>
                  <a:t> as much as </a:t>
                </a:r>
                <a:r>
                  <a:rPr lang="en-US" altLang="zh-TW" sz="2000" dirty="0" smtClean="0"/>
                  <a:t>possible.</a:t>
                </a:r>
              </a:p>
              <a:p>
                <a:endParaRPr lang="en-US" altLang="zh-TW" sz="1800" dirty="0" smtClean="0"/>
              </a:p>
              <a:p>
                <a:r>
                  <a:rPr lang="en-US" altLang="zh-TW" sz="2000" dirty="0" smtClean="0"/>
                  <a:t>CE </a:t>
                </a:r>
                <a:r>
                  <a:rPr lang="en-US" altLang="zh-TW" sz="2000" dirty="0"/>
                  <a:t>0: DCI Repetition=1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 The range of N = </a:t>
                </a:r>
                <a:r>
                  <a:rPr lang="en-US" altLang="zh-TW" sz="2000" dirty="0"/>
                  <a:t>1*1*8 ~ 10*1*8 = 8~80</a:t>
                </a:r>
              </a:p>
              <a:p>
                <a:pPr lvl="1"/>
                <a:r>
                  <a:rPr lang="en-US" altLang="zh-TW" sz="1800" dirty="0">
                    <a:sym typeface="Wingdings" panose="05000000000000000000" pitchFamily="2" charset="2"/>
                  </a:rPr>
                  <a:t>Set pp &gt; Maximum N  </a:t>
                </a:r>
                <a:r>
                  <a:rPr lang="en-US" altLang="zh-TW" sz="1800" b="1" dirty="0">
                    <a:sym typeface="Wingdings" panose="05000000000000000000" pitchFamily="2" charset="2"/>
                  </a:rPr>
                  <a:t>pp=128, search space=8 (Maximum # of DCI=8)</a:t>
                </a:r>
                <a:endParaRPr lang="en-US" altLang="zh-TW" sz="1800" b="1" dirty="0"/>
              </a:p>
              <a:p>
                <a:r>
                  <a:rPr lang="en-US" altLang="zh-TW" sz="2000" dirty="0"/>
                  <a:t>CE 1: DCI Repetition=2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 The range of N = 1*2*8 ~ 10*2*8 = 16~160</a:t>
                </a:r>
              </a:p>
              <a:p>
                <a:pPr lvl="1"/>
                <a:r>
                  <a:rPr lang="en-US" altLang="zh-TW" sz="1800" dirty="0">
                    <a:sym typeface="Wingdings" panose="05000000000000000000" pitchFamily="2" charset="2"/>
                  </a:rPr>
                  <a:t>Set pp &gt; Maximum N  </a:t>
                </a:r>
                <a:r>
                  <a:rPr lang="en-US" altLang="zh-TW" sz="1800" b="1" dirty="0">
                    <a:sym typeface="Wingdings" panose="05000000000000000000" pitchFamily="2" charset="2"/>
                  </a:rPr>
                  <a:t>pp=256, search space=16 (Maximum # of DCI=8)</a:t>
                </a:r>
                <a:endParaRPr lang="en-US" altLang="zh-TW" sz="1800" b="1" dirty="0"/>
              </a:p>
              <a:p>
                <a:r>
                  <a:rPr lang="en-US" altLang="zh-TW" sz="2000" dirty="0"/>
                  <a:t>CE 2: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DCI Repetition=4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 The range of N = 1*4*8 ~ 10*4*8 = 32~320</a:t>
                </a:r>
              </a:p>
              <a:p>
                <a:pPr lvl="1"/>
                <a:r>
                  <a:rPr lang="en-US" altLang="zh-TW" sz="1800" dirty="0">
                    <a:sym typeface="Wingdings" panose="05000000000000000000" pitchFamily="2" charset="2"/>
                  </a:rPr>
                  <a:t>Set pp &gt; Maximum N </a:t>
                </a:r>
                <a:r>
                  <a:rPr lang="en-US" altLang="zh-TW" sz="1800" b="1" dirty="0">
                    <a:sym typeface="Wingdings" panose="05000000000000000000" pitchFamily="2" charset="2"/>
                  </a:rPr>
                  <a:t> pp=512, search space=32 (Maximum # of DCI=8)</a:t>
                </a:r>
                <a:endParaRPr lang="en-US" altLang="zh-TW" sz="1800" b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01" y="1481483"/>
                <a:ext cx="11079997" cy="4840691"/>
              </a:xfrm>
              <a:blipFill>
                <a:blip r:embed="rId2"/>
                <a:stretch>
                  <a:fillRect l="-495" t="-1008" b="-2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722672"/>
            <a:ext cx="10755302" cy="258834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047" y="4848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909" y="331610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Case2</a:t>
            </a:r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56402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Design consideration of NPDCCH period (pp</a:t>
            </a:r>
            <a:r>
              <a:rPr lang="en-US" altLang="zh-TW" dirty="0" smtClean="0"/>
              <a:t>) (1/4)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89" y="3521486"/>
            <a:ext cx="10571513" cy="301742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42052" y="5030199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UL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276" y="2084037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UL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5694" y="669556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L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1174" y="354477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38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56402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Design consideration of NPDCCH period (pp</a:t>
            </a:r>
            <a:r>
              <a:rPr lang="en-US" altLang="zh-TW" dirty="0" smtClean="0"/>
              <a:t>) (2/4)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904" y="1789931"/>
            <a:ext cx="10515600" cy="46752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5491" y="225001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CE0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71134" y="31695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CE1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1541" y="40612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3169" y="2619350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subframe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3560" y="3389775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subframe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9283" y="4315370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subframe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5641" y="4544542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UL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0451" y="1621524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L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5228" y="1061191"/>
            <a:ext cx="418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Case1: pp are the same for three CE levels.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880" y="1630680"/>
            <a:ext cx="10515600" cy="497497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838200" y="158648"/>
            <a:ext cx="10515600" cy="56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Design consideration of NPDCCH period (pp) (3/4)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8768" y="209976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CE0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24411" y="3019256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CE1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44818" y="391102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CE2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6446" y="246910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subframe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6837" y="3239526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subframe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2560" y="416512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subframe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6729" y="4406449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UL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9448" y="1471275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L</a:t>
            </a:r>
            <a:endParaRPr lang="zh-TW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572560" y="991808"/>
            <a:ext cx="764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Case 2: pp are </a:t>
            </a:r>
            <a:r>
              <a:rPr lang="en-US" altLang="zh-TW" dirty="0"/>
              <a:t>the </a:t>
            </a:r>
            <a:r>
              <a:rPr lang="en-US" altLang="zh-TW" dirty="0" smtClean="0"/>
              <a:t>different </a:t>
            </a:r>
            <a:r>
              <a:rPr lang="en-US" altLang="zh-TW" dirty="0"/>
              <a:t>for three CE </a:t>
            </a:r>
            <a:r>
              <a:rPr lang="en-US" altLang="zh-TW" dirty="0" smtClean="0"/>
              <a:t>levels, the lower CE level, the lower pp.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7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139036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NB MAC System </a:t>
            </a:r>
            <a:r>
              <a:rPr lang="en-US" altLang="zh-TW" sz="3600" dirty="0" smtClean="0"/>
              <a:t>Level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31" y="42622"/>
            <a:ext cx="5425869" cy="66788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6253" y="4347411"/>
            <a:ext cx="2261936" cy="352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5464" y="852396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altLang="zh-TW" sz="1800" dirty="0" smtClean="0">
              <a:sym typeface="Wingdings" panose="05000000000000000000" pitchFamily="2" charset="2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58648"/>
            <a:ext cx="10515600" cy="56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Design consideration of NPDCCH period (pp) (4/4)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634148"/>
                  </p:ext>
                </p:extLst>
              </p:nvPr>
            </p:nvGraphicFramePr>
            <p:xfrm>
              <a:off x="331785" y="1194213"/>
              <a:ext cx="8473960" cy="2023364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1222375">
                      <a:extLst>
                        <a:ext uri="{9D8B030D-6E8A-4147-A177-3AD203B41FA5}">
                          <a16:colId xmlns:a16="http://schemas.microsoft.com/office/drawing/2014/main" val="3935690100"/>
                        </a:ext>
                      </a:extLst>
                    </a:gridCol>
                    <a:gridCol w="1496750">
                      <a:extLst>
                        <a:ext uri="{9D8B030D-6E8A-4147-A177-3AD203B41FA5}">
                          <a16:colId xmlns:a16="http://schemas.microsoft.com/office/drawing/2014/main" val="4123062407"/>
                        </a:ext>
                      </a:extLst>
                    </a:gridCol>
                    <a:gridCol w="791465">
                      <a:extLst>
                        <a:ext uri="{9D8B030D-6E8A-4147-A177-3AD203B41FA5}">
                          <a16:colId xmlns:a16="http://schemas.microsoft.com/office/drawing/2014/main" val="1810197214"/>
                        </a:ext>
                      </a:extLst>
                    </a:gridCol>
                    <a:gridCol w="817848">
                      <a:extLst>
                        <a:ext uri="{9D8B030D-6E8A-4147-A177-3AD203B41FA5}">
                          <a16:colId xmlns:a16="http://schemas.microsoft.com/office/drawing/2014/main" val="1909798079"/>
                        </a:ext>
                      </a:extLst>
                    </a:gridCol>
                    <a:gridCol w="824883">
                      <a:extLst>
                        <a:ext uri="{9D8B030D-6E8A-4147-A177-3AD203B41FA5}">
                          <a16:colId xmlns:a16="http://schemas.microsoft.com/office/drawing/2014/main" val="4283846583"/>
                        </a:ext>
                      </a:extLst>
                    </a:gridCol>
                    <a:gridCol w="1246998">
                      <a:extLst>
                        <a:ext uri="{9D8B030D-6E8A-4147-A177-3AD203B41FA5}">
                          <a16:colId xmlns:a16="http://schemas.microsoft.com/office/drawing/2014/main" val="65933895"/>
                        </a:ext>
                      </a:extLst>
                    </a:gridCol>
                    <a:gridCol w="826643">
                      <a:extLst>
                        <a:ext uri="{9D8B030D-6E8A-4147-A177-3AD203B41FA5}">
                          <a16:colId xmlns:a16="http://schemas.microsoft.com/office/drawing/2014/main" val="4188962879"/>
                        </a:ext>
                      </a:extLst>
                    </a:gridCol>
                    <a:gridCol w="1246998">
                      <a:extLst>
                        <a:ext uri="{9D8B030D-6E8A-4147-A177-3AD203B41FA5}">
                          <a16:colId xmlns:a16="http://schemas.microsoft.com/office/drawing/2014/main" val="2021696539"/>
                        </a:ext>
                      </a:extLst>
                    </a:gridCol>
                  </a:tblGrid>
                  <a:tr h="361873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CE levels i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Rmax</a:t>
                          </a:r>
                          <a:r>
                            <a:rPr lang="en-US" sz="1800" kern="100" dirty="0">
                              <a:effectLst/>
                            </a:rPr>
                            <a:t>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G[i]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T[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R[i]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𝑜𝑓𝑓𝑠𝑒𝑡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bi[n]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0449733"/>
                      </a:ext>
                    </a:extLst>
                  </a:tr>
                  <a:tr h="54281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8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128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(0,1,2,3,4,5,6,7)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1236600"/>
                      </a:ext>
                    </a:extLst>
                  </a:tr>
                  <a:tr h="54281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256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(0,2,4,6,8,10,12,14)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906558"/>
                      </a:ext>
                    </a:extLst>
                  </a:tr>
                  <a:tr h="54281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32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16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(0,4,8,12,16,20,24,28)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145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634148"/>
                  </p:ext>
                </p:extLst>
              </p:nvPr>
            </p:nvGraphicFramePr>
            <p:xfrm>
              <a:off x="331785" y="1194213"/>
              <a:ext cx="8473960" cy="2023364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1222375">
                      <a:extLst>
                        <a:ext uri="{9D8B030D-6E8A-4147-A177-3AD203B41FA5}">
                          <a16:colId xmlns:a16="http://schemas.microsoft.com/office/drawing/2014/main" val="3935690100"/>
                        </a:ext>
                      </a:extLst>
                    </a:gridCol>
                    <a:gridCol w="1496750">
                      <a:extLst>
                        <a:ext uri="{9D8B030D-6E8A-4147-A177-3AD203B41FA5}">
                          <a16:colId xmlns:a16="http://schemas.microsoft.com/office/drawing/2014/main" val="4123062407"/>
                        </a:ext>
                      </a:extLst>
                    </a:gridCol>
                    <a:gridCol w="791465">
                      <a:extLst>
                        <a:ext uri="{9D8B030D-6E8A-4147-A177-3AD203B41FA5}">
                          <a16:colId xmlns:a16="http://schemas.microsoft.com/office/drawing/2014/main" val="1810197214"/>
                        </a:ext>
                      </a:extLst>
                    </a:gridCol>
                    <a:gridCol w="817848">
                      <a:extLst>
                        <a:ext uri="{9D8B030D-6E8A-4147-A177-3AD203B41FA5}">
                          <a16:colId xmlns:a16="http://schemas.microsoft.com/office/drawing/2014/main" val="1909798079"/>
                        </a:ext>
                      </a:extLst>
                    </a:gridCol>
                    <a:gridCol w="824883">
                      <a:extLst>
                        <a:ext uri="{9D8B030D-6E8A-4147-A177-3AD203B41FA5}">
                          <a16:colId xmlns:a16="http://schemas.microsoft.com/office/drawing/2014/main" val="4283846583"/>
                        </a:ext>
                      </a:extLst>
                    </a:gridCol>
                    <a:gridCol w="1246998">
                      <a:extLst>
                        <a:ext uri="{9D8B030D-6E8A-4147-A177-3AD203B41FA5}">
                          <a16:colId xmlns:a16="http://schemas.microsoft.com/office/drawing/2014/main" val="65933895"/>
                        </a:ext>
                      </a:extLst>
                    </a:gridCol>
                    <a:gridCol w="826643">
                      <a:extLst>
                        <a:ext uri="{9D8B030D-6E8A-4147-A177-3AD203B41FA5}">
                          <a16:colId xmlns:a16="http://schemas.microsoft.com/office/drawing/2014/main" val="4188962879"/>
                        </a:ext>
                      </a:extLst>
                    </a:gridCol>
                    <a:gridCol w="1246998">
                      <a:extLst>
                        <a:ext uri="{9D8B030D-6E8A-4147-A177-3AD203B41FA5}">
                          <a16:colId xmlns:a16="http://schemas.microsoft.com/office/drawing/2014/main" val="2021696539"/>
                        </a:ext>
                      </a:extLst>
                    </a:gridCol>
                  </a:tblGrid>
                  <a:tr h="377444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CE levels i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Rmax</a:t>
                          </a:r>
                          <a:r>
                            <a:rPr lang="en-US" sz="1800" kern="100" dirty="0">
                              <a:effectLst/>
                            </a:rPr>
                            <a:t>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G[i]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T[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R[i]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3171" t="-19355" r="-166829" b="-4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bi[n]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044973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8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128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(0,1,2,3,4,5,6,7)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12366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256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(0,2,4,6,8,10,12,14)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90655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32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16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(0,4,8,12,16,20,24,28)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145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596900"/>
                  </p:ext>
                </p:extLst>
              </p:nvPr>
            </p:nvGraphicFramePr>
            <p:xfrm>
              <a:off x="287997" y="3679242"/>
              <a:ext cx="8473960" cy="2023364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1222375">
                      <a:extLst>
                        <a:ext uri="{9D8B030D-6E8A-4147-A177-3AD203B41FA5}">
                          <a16:colId xmlns:a16="http://schemas.microsoft.com/office/drawing/2014/main" val="3935690100"/>
                        </a:ext>
                      </a:extLst>
                    </a:gridCol>
                    <a:gridCol w="1496750">
                      <a:extLst>
                        <a:ext uri="{9D8B030D-6E8A-4147-A177-3AD203B41FA5}">
                          <a16:colId xmlns:a16="http://schemas.microsoft.com/office/drawing/2014/main" val="4123062407"/>
                        </a:ext>
                      </a:extLst>
                    </a:gridCol>
                    <a:gridCol w="791465">
                      <a:extLst>
                        <a:ext uri="{9D8B030D-6E8A-4147-A177-3AD203B41FA5}">
                          <a16:colId xmlns:a16="http://schemas.microsoft.com/office/drawing/2014/main" val="1810197214"/>
                        </a:ext>
                      </a:extLst>
                    </a:gridCol>
                    <a:gridCol w="817847">
                      <a:extLst>
                        <a:ext uri="{9D8B030D-6E8A-4147-A177-3AD203B41FA5}">
                          <a16:colId xmlns:a16="http://schemas.microsoft.com/office/drawing/2014/main" val="1909798079"/>
                        </a:ext>
                      </a:extLst>
                    </a:gridCol>
                    <a:gridCol w="824883">
                      <a:extLst>
                        <a:ext uri="{9D8B030D-6E8A-4147-A177-3AD203B41FA5}">
                          <a16:colId xmlns:a16="http://schemas.microsoft.com/office/drawing/2014/main" val="4283846583"/>
                        </a:ext>
                      </a:extLst>
                    </a:gridCol>
                    <a:gridCol w="1246999">
                      <a:extLst>
                        <a:ext uri="{9D8B030D-6E8A-4147-A177-3AD203B41FA5}">
                          <a16:colId xmlns:a16="http://schemas.microsoft.com/office/drawing/2014/main" val="65933895"/>
                        </a:ext>
                      </a:extLst>
                    </a:gridCol>
                    <a:gridCol w="826642">
                      <a:extLst>
                        <a:ext uri="{9D8B030D-6E8A-4147-A177-3AD203B41FA5}">
                          <a16:colId xmlns:a16="http://schemas.microsoft.com/office/drawing/2014/main" val="4188962879"/>
                        </a:ext>
                      </a:extLst>
                    </a:gridCol>
                    <a:gridCol w="1246999">
                      <a:extLst>
                        <a:ext uri="{9D8B030D-6E8A-4147-A177-3AD203B41FA5}">
                          <a16:colId xmlns:a16="http://schemas.microsoft.com/office/drawing/2014/main" val="2021696539"/>
                        </a:ext>
                      </a:extLst>
                    </a:gridCol>
                  </a:tblGrid>
                  <a:tr h="361873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CE levels i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Rmax</a:t>
                          </a:r>
                          <a:r>
                            <a:rPr lang="en-US" sz="1800" kern="100" dirty="0">
                              <a:effectLst/>
                            </a:rPr>
                            <a:t>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G[i]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T[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R[i]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𝑜𝑓𝑓𝑠𝑒𝑡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bi[n]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0449733"/>
                      </a:ext>
                    </a:extLst>
                  </a:tr>
                  <a:tr h="54281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8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0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(0,1,2,3,4,5,6,7)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1236600"/>
                      </a:ext>
                    </a:extLst>
                  </a:tr>
                  <a:tr h="54281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(0,2,4,6,8,10,12,14)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906558"/>
                      </a:ext>
                    </a:extLst>
                  </a:tr>
                  <a:tr h="54281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32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16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(0,4,8,12,16,20,24,28)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145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596900"/>
                  </p:ext>
                </p:extLst>
              </p:nvPr>
            </p:nvGraphicFramePr>
            <p:xfrm>
              <a:off x="287997" y="3679242"/>
              <a:ext cx="8473960" cy="2023364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1222375">
                      <a:extLst>
                        <a:ext uri="{9D8B030D-6E8A-4147-A177-3AD203B41FA5}">
                          <a16:colId xmlns:a16="http://schemas.microsoft.com/office/drawing/2014/main" val="3935690100"/>
                        </a:ext>
                      </a:extLst>
                    </a:gridCol>
                    <a:gridCol w="1496750">
                      <a:extLst>
                        <a:ext uri="{9D8B030D-6E8A-4147-A177-3AD203B41FA5}">
                          <a16:colId xmlns:a16="http://schemas.microsoft.com/office/drawing/2014/main" val="4123062407"/>
                        </a:ext>
                      </a:extLst>
                    </a:gridCol>
                    <a:gridCol w="791465">
                      <a:extLst>
                        <a:ext uri="{9D8B030D-6E8A-4147-A177-3AD203B41FA5}">
                          <a16:colId xmlns:a16="http://schemas.microsoft.com/office/drawing/2014/main" val="1810197214"/>
                        </a:ext>
                      </a:extLst>
                    </a:gridCol>
                    <a:gridCol w="817847">
                      <a:extLst>
                        <a:ext uri="{9D8B030D-6E8A-4147-A177-3AD203B41FA5}">
                          <a16:colId xmlns:a16="http://schemas.microsoft.com/office/drawing/2014/main" val="1909798079"/>
                        </a:ext>
                      </a:extLst>
                    </a:gridCol>
                    <a:gridCol w="824883">
                      <a:extLst>
                        <a:ext uri="{9D8B030D-6E8A-4147-A177-3AD203B41FA5}">
                          <a16:colId xmlns:a16="http://schemas.microsoft.com/office/drawing/2014/main" val="4283846583"/>
                        </a:ext>
                      </a:extLst>
                    </a:gridCol>
                    <a:gridCol w="1246999">
                      <a:extLst>
                        <a:ext uri="{9D8B030D-6E8A-4147-A177-3AD203B41FA5}">
                          <a16:colId xmlns:a16="http://schemas.microsoft.com/office/drawing/2014/main" val="65933895"/>
                        </a:ext>
                      </a:extLst>
                    </a:gridCol>
                    <a:gridCol w="826642">
                      <a:extLst>
                        <a:ext uri="{9D8B030D-6E8A-4147-A177-3AD203B41FA5}">
                          <a16:colId xmlns:a16="http://schemas.microsoft.com/office/drawing/2014/main" val="4188962879"/>
                        </a:ext>
                      </a:extLst>
                    </a:gridCol>
                    <a:gridCol w="1246999">
                      <a:extLst>
                        <a:ext uri="{9D8B030D-6E8A-4147-A177-3AD203B41FA5}">
                          <a16:colId xmlns:a16="http://schemas.microsoft.com/office/drawing/2014/main" val="2021696539"/>
                        </a:ext>
                      </a:extLst>
                    </a:gridCol>
                  </a:tblGrid>
                  <a:tr h="377444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CE levels i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 err="1">
                              <a:effectLst/>
                            </a:rPr>
                            <a:t>Rmax</a:t>
                          </a:r>
                          <a:r>
                            <a:rPr lang="en-US" sz="1800" kern="100" dirty="0">
                              <a:effectLst/>
                            </a:rPr>
                            <a:t>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G[i]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T[</a:t>
                          </a:r>
                          <a:r>
                            <a:rPr lang="en-US" sz="1800" kern="100" dirty="0" err="1">
                              <a:effectLst/>
                            </a:rPr>
                            <a:t>i</a:t>
                          </a:r>
                          <a:r>
                            <a:rPr lang="en-US" sz="1800" kern="100" dirty="0">
                              <a:effectLst/>
                            </a:rPr>
                            <a:t>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R[i]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3171" t="-19355" r="-166829" b="-4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u[i]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bi[n]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044973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8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0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(0,1,2,3,4,5,6,7)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12366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16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altLang="zh-TW" sz="18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(0,2,4,6,8,10,12,14)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90655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32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16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512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0~7</a:t>
                          </a:r>
                          <a:endParaRPr lang="zh-TW" sz="4000" kern="10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>
                            <a:spcAft>
                              <a:spcPts val="60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(0,4,8,12,16,20,24,28)</a:t>
                          </a:r>
                          <a:endParaRPr lang="zh-TW" sz="4000" kern="100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145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/>
          <p:cNvSpPr txBox="1"/>
          <p:nvPr/>
        </p:nvSpPr>
        <p:spPr>
          <a:xfrm>
            <a:off x="287997" y="318475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Case2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7997" y="73254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Case1</a:t>
            </a:r>
            <a:endParaRPr lang="zh-TW" altLang="en-US" sz="24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8893321" y="2576953"/>
            <a:ext cx="3747448" cy="253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smtClean="0"/>
              <a:t>R[i]: The DCI length of CE level i</a:t>
            </a:r>
          </a:p>
          <a:p>
            <a:r>
              <a:rPr lang="en-US" altLang="zh-TW" sz="1200" smtClean="0"/>
              <a:t>Rmax[i]: The search space length of CE level i</a:t>
            </a:r>
          </a:p>
          <a:p>
            <a:r>
              <a:rPr lang="en-US" altLang="zh-TW" sz="1200" smtClean="0"/>
              <a:t>G[i]: The offset of NPDCCH period of CE level i</a:t>
            </a:r>
          </a:p>
          <a:p>
            <a:r>
              <a:rPr lang="en-US" altLang="zh-TW" sz="1200" smtClean="0"/>
              <a:t>T[i]: NPDCCH period of CE level i</a:t>
            </a:r>
          </a:p>
          <a:p>
            <a:r>
              <a:rPr lang="el-GR" altLang="zh-TW" sz="1200" smtClean="0"/>
              <a:t>α</a:t>
            </a:r>
            <a:r>
              <a:rPr lang="en-US" altLang="zh-TW" sz="1200" baseline="-25000" smtClean="0"/>
              <a:t>offset[i]: </a:t>
            </a:r>
            <a:r>
              <a:rPr lang="en-US" altLang="zh-TW" sz="1200" smtClean="0"/>
              <a:t>Start</a:t>
            </a:r>
            <a:r>
              <a:rPr lang="zh-TW" altLang="en-US" sz="1200" smtClean="0"/>
              <a:t> </a:t>
            </a:r>
            <a:r>
              <a:rPr lang="en-US" altLang="zh-TW" sz="1200" smtClean="0"/>
              <a:t>search</a:t>
            </a:r>
            <a:r>
              <a:rPr lang="zh-TW" altLang="en-US" sz="1200" smtClean="0"/>
              <a:t> </a:t>
            </a:r>
            <a:r>
              <a:rPr lang="en-US" altLang="zh-TW" sz="1200" smtClean="0"/>
              <a:t>space</a:t>
            </a:r>
            <a:r>
              <a:rPr lang="zh-TW" altLang="en-US" sz="1200" smtClean="0"/>
              <a:t> </a:t>
            </a:r>
            <a:r>
              <a:rPr lang="en-US" altLang="zh-TW" sz="1200" smtClean="0"/>
              <a:t>offset of CE level i</a:t>
            </a:r>
          </a:p>
          <a:p>
            <a:r>
              <a:rPr lang="en-US" altLang="zh-TW" sz="1200" smtClean="0"/>
              <a:t>u[i]: 0,1,….Rmax/R-1</a:t>
            </a:r>
          </a:p>
          <a:p>
            <a:r>
              <a:rPr lang="en-US" altLang="zh-TW" sz="1200" smtClean="0"/>
              <a:t>bi[n]: DCI possible starting time of CE level i</a:t>
            </a:r>
          </a:p>
          <a:p>
            <a:r>
              <a:rPr lang="en-US" altLang="zh-TW" sz="1200" smtClean="0"/>
              <a:t>DCI_Rep[i]: DCI repetition of CE level i</a:t>
            </a:r>
            <a:endParaRPr lang="en-US" altLang="zh-TW" sz="1200" smtClean="0">
              <a:latin typeface="新細明體" panose="02020500000000000000" pitchFamily="18" charset="-120"/>
            </a:endParaRPr>
          </a:p>
          <a:p>
            <a:endParaRPr lang="en-US" altLang="zh-TW" sz="1200" smtClean="0">
              <a:latin typeface="新細明體" panose="02020500000000000000" pitchFamily="18" charset="-120"/>
            </a:endParaRPr>
          </a:p>
          <a:p>
            <a:endParaRPr lang="en-US" altLang="zh-TW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785" y="5941918"/>
            <a:ext cx="90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Actually, Case 1 has better performance, lower average delay for each UE in CE level 0 and 1, </a:t>
            </a:r>
          </a:p>
          <a:p>
            <a:r>
              <a:rPr lang="en-US" altLang="zh-TW" b="1" dirty="0" smtClean="0"/>
              <a:t>and higher UL resource utilization for </a:t>
            </a:r>
            <a:r>
              <a:rPr lang="en-US" altLang="zh-TW" b="1" dirty="0" err="1" smtClean="0"/>
              <a:t>eNB</a:t>
            </a:r>
            <a:r>
              <a:rPr lang="en-US" altLang="zh-TW" b="1" dirty="0" smtClean="0"/>
              <a:t>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0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9" y="39282"/>
            <a:ext cx="9509759" cy="68098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40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NB_schedule_ulsch</a:t>
            </a:r>
            <a:r>
              <a:rPr lang="en-US" altLang="zh-TW" sz="3200" dirty="0" smtClean="0"/>
              <a:t>(1/2)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62408" y="1642820"/>
            <a:ext cx="5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Modify schedule base on NPDCCH period of each CE level.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378" y="0"/>
            <a:ext cx="9640388" cy="68505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40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NB_schedule_ulsch</a:t>
            </a:r>
            <a:r>
              <a:rPr lang="en-US" altLang="zh-TW" sz="3200" dirty="0" smtClean="0"/>
              <a:t>(2/2)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7391" y="1140897"/>
            <a:ext cx="5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Modify schedule base on NPDCCH period of each CE level.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7372" y="149077"/>
            <a:ext cx="10515600" cy="62280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DCI field determination </a:t>
            </a:r>
            <a:r>
              <a:rPr lang="en-US" altLang="zh-TW" dirty="0"/>
              <a:t>e</a:t>
            </a:r>
            <a:r>
              <a:rPr lang="en-US" altLang="zh-TW" dirty="0" smtClean="0"/>
              <a:t>xample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94208" y="1010271"/>
            <a:ext cx="1256872" cy="97035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UL Scheduler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8105" y="2145414"/>
            <a:ext cx="1141646" cy="19685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34401" y="2670358"/>
                <a:ext cx="1024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bytes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1" y="2670358"/>
                <a:ext cx="1024639" cy="369332"/>
              </a:xfrm>
              <a:prstGeom prst="rect">
                <a:avLst/>
              </a:prstGeom>
              <a:blipFill>
                <a:blip r:embed="rId3"/>
                <a:stretch>
                  <a:fillRect t="-8197" r="-476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548106" y="1688105"/>
            <a:ext cx="1141646" cy="2425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393022" y="1040251"/>
            <a:ext cx="1471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UE1</a:t>
            </a:r>
          </a:p>
          <a:p>
            <a:pPr algn="ctr"/>
            <a:r>
              <a:rPr lang="en-US" altLang="zh-TW" dirty="0" smtClean="0"/>
              <a:t>UL Buffer Size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76852" y="4143732"/>
                <a:ext cx="3857355" cy="1477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UE1 at CE level 0.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= 150 bytes</a:t>
                </a:r>
              </a:p>
              <a:p>
                <a:r>
                  <a:rPr lang="en-US" altLang="zh-TW" dirty="0" smtClean="0"/>
                  <a:t>125&lt;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&lt;=</a:t>
                </a:r>
                <a:r>
                  <a:rPr lang="en-GB" altLang="zh-TW" dirty="0" smtClean="0"/>
                  <a:t> 171 (bytes)</a:t>
                </a:r>
                <a:r>
                  <a:rPr lang="en-US" altLang="zh-TW" dirty="0" smtClean="0"/>
                  <a:t>, set DV=10</a:t>
                </a:r>
              </a:p>
              <a:p>
                <a:r>
                  <a:rPr lang="en-US" altLang="zh-TW" dirty="0" smtClean="0"/>
                  <a:t>PHR = 2</a:t>
                </a:r>
              </a:p>
              <a:p>
                <a:r>
                  <a:rPr lang="en-US" altLang="zh-TW" dirty="0" err="1" smtClean="0"/>
                  <a:t>multiToneSupport</a:t>
                </a:r>
                <a:r>
                  <a:rPr lang="en-US" altLang="zh-TW" dirty="0" smtClean="0"/>
                  <a:t> = </a:t>
                </a:r>
                <a:r>
                  <a:rPr lang="en-GB" altLang="zh-TW" dirty="0"/>
                  <a:t>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2" y="4143732"/>
                <a:ext cx="3857355" cy="1477328"/>
              </a:xfrm>
              <a:prstGeom prst="rect">
                <a:avLst/>
              </a:prstGeom>
              <a:blipFill>
                <a:blip r:embed="rId4"/>
                <a:stretch>
                  <a:fillRect l="-1260" t="-2049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>
            <a:endCxn id="7" idx="1"/>
          </p:cNvCxnSpPr>
          <p:nvPr/>
        </p:nvCxnSpPr>
        <p:spPr>
          <a:xfrm flipV="1">
            <a:off x="2240049" y="1495447"/>
            <a:ext cx="6054159" cy="61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 rot="21216978">
            <a:off x="3778079" y="1412496"/>
            <a:ext cx="418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Msg3(DV=10/PHR=2/</a:t>
            </a:r>
            <a:r>
              <a:rPr lang="en-US" altLang="zh-TW" dirty="0" err="1" smtClean="0"/>
              <a:t>multiToneSupport</a:t>
            </a:r>
            <a:r>
              <a:rPr lang="en-US" altLang="zh-TW" dirty="0" smtClean="0"/>
              <a:t>=0)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7" idx="2"/>
            <a:endCxn id="39" idx="0"/>
          </p:cNvCxnSpPr>
          <p:nvPr/>
        </p:nvCxnSpPr>
        <p:spPr>
          <a:xfrm>
            <a:off x="8922644" y="1980622"/>
            <a:ext cx="11099" cy="663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372207" y="2644112"/>
                <a:ext cx="5123072" cy="25242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Output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DCI repetition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field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 00 (2 bits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Scheduling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d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elay index =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0 (8 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) (2 bits)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Subcarrier indication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index = 0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(6 bits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Modulation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and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coding scheme index = 9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(4 bits)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Resource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assignment index = 5 (6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RUs) (3 bits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altLang="zh-TW" dirty="0">
                    <a:solidFill>
                      <a:schemeClr val="tx1"/>
                    </a:solidFill>
                  </a:rPr>
                  <a:t>Flag = 0(DCI format N0)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New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data indicator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 0 (1 bits)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Redundancy version = 0 (1 bits)</a:t>
                </a:r>
                <a:endParaRPr lang="en-GB" altLang="zh-TW" dirty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Repetition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number index =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𝑅𝑒𝑝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=1) (3 bits)</a:t>
                </a:r>
              </a:p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7" y="2644112"/>
                <a:ext cx="5123072" cy="2524201"/>
              </a:xfrm>
              <a:prstGeom prst="rect">
                <a:avLst/>
              </a:prstGeom>
              <a:blipFill>
                <a:blip r:embed="rId5"/>
                <a:stretch>
                  <a:fillRect l="-830" t="-12981" b="-40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stCxn id="39" idx="1"/>
          </p:cNvCxnSpPr>
          <p:nvPr/>
        </p:nvCxnSpPr>
        <p:spPr>
          <a:xfrm flipH="1" flipV="1">
            <a:off x="2092571" y="2151887"/>
            <a:ext cx="4279636" cy="1754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 rot="1406217">
            <a:off x="4662521" y="3266145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DCI N0(UL grant)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566765" y="2148530"/>
            <a:ext cx="1122985" cy="160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47583" y="3766764"/>
                <a:ext cx="966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bytes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83" y="3766764"/>
                <a:ext cx="966418" cy="369332"/>
              </a:xfrm>
              <a:prstGeom prst="rect">
                <a:avLst/>
              </a:prstGeom>
              <a:blipFill>
                <a:blip r:embed="rId6"/>
                <a:stretch>
                  <a:fillRect t="-10000" r="-569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/>
          <p:nvPr/>
        </p:nvCxnSpPr>
        <p:spPr>
          <a:xfrm flipH="1">
            <a:off x="2085137" y="2132651"/>
            <a:ext cx="5857" cy="1634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55701" y="4132142"/>
                <a:ext cx="3886809" cy="14773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UE1 at CE level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bytes = 36 bytes 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(150-(117-2(CE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hdr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)-(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1)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hdr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for MAC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SDU)</a:t>
                </a:r>
              </a:p>
              <a:p>
                <a:r>
                  <a:rPr lang="en-US" altLang="zh-TW" dirty="0" smtClean="0"/>
                  <a:t>31&lt;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&lt;=36 (bytes), set BSR=9</a:t>
                </a: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1" y="4132142"/>
                <a:ext cx="3886809" cy="1477328"/>
              </a:xfrm>
              <a:prstGeom prst="rect">
                <a:avLst/>
              </a:prstGeom>
              <a:blipFill>
                <a:blip r:embed="rId7"/>
                <a:stretch>
                  <a:fillRect l="-1094" t="-2049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 rot="1410529">
                <a:off x="4609590" y="3478661"/>
                <a:ext cx="149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=117 byte)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0529">
                <a:off x="4609590" y="3478661"/>
                <a:ext cx="1491177" cy="369332"/>
              </a:xfrm>
              <a:prstGeom prst="rect">
                <a:avLst/>
              </a:prstGeom>
              <a:blipFill>
                <a:blip r:embed="rId8"/>
                <a:stretch>
                  <a:fillRect l="-5622" t="-5195" r="-3614" b="-110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9551080" y="785041"/>
            <a:ext cx="2381090" cy="11955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CE levels=0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PHR=2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DV=10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multiToneSupport</a:t>
            </a:r>
            <a:r>
              <a:rPr lang="en-US" altLang="zh-TW" dirty="0" smtClean="0">
                <a:solidFill>
                  <a:schemeClr val="tx1"/>
                </a:solidFill>
              </a:rPr>
              <a:t>=0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448312" y="458018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Store UE information</a:t>
            </a: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2718461" y="1710470"/>
            <a:ext cx="5513131" cy="204443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 rot="20415172">
            <a:off x="4638239" y="251879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BSR+Msg5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60" y="2979299"/>
            <a:ext cx="108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dirty="0"/>
              <a:t>SDU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1361236" y="2181865"/>
            <a:ext cx="186867" cy="193209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308622" y="6194878"/>
                <a:ext cx="84661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is UL buffer size only include MAC SDU, not include MAC header and control element.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is Transport block size (TBS)  allocated by scheduler.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22" y="6194878"/>
                <a:ext cx="8466164" cy="646331"/>
              </a:xfrm>
              <a:prstGeom prst="rect">
                <a:avLst/>
              </a:prstGeom>
              <a:blipFill>
                <a:blip r:embed="rId9"/>
                <a:stretch>
                  <a:fillRect t="-4717" r="-72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大括弧 27"/>
          <p:cNvSpPr/>
          <p:nvPr/>
        </p:nvSpPr>
        <p:spPr>
          <a:xfrm>
            <a:off x="1301481" y="3754903"/>
            <a:ext cx="246621" cy="36112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1270749" y="2660154"/>
            <a:ext cx="1" cy="2505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315303" y="2197596"/>
            <a:ext cx="286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DCI determination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58" grpId="0"/>
      <p:bldP spid="72" grpId="0" animBg="1"/>
      <p:bldP spid="73" grpId="0"/>
      <p:bldP spid="80" grpId="0" animBg="1"/>
      <p:bldP spid="81" grpId="0"/>
      <p:bldP spid="82" grpId="0" animBg="1"/>
      <p:bldP spid="83" grpId="0"/>
      <p:bldP spid="89" grpId="0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2971"/>
            <a:ext cx="10515600" cy="7607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DCI Format N0-DCI repetition &amp; Scheduling delay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65717" y="1119983"/>
                <a:ext cx="10515600" cy="444264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/>
                  <a:t>Check UE belong to which CE levels</a:t>
                </a:r>
              </a:p>
              <a:p>
                <a:pPr lvl="1"/>
                <a:r>
                  <a:rPr lang="en-US" altLang="zh-TW" sz="1800" dirty="0"/>
                  <a:t>R: DCI Repetition Number, </a:t>
                </a:r>
                <a:r>
                  <a:rPr lang="en-US" altLang="zh-TW" sz="1800" dirty="0" err="1"/>
                  <a:t>Rmax</a:t>
                </a:r>
                <a:r>
                  <a:rPr lang="en-US" altLang="zh-TW" sz="1800" dirty="0"/>
                  <a:t>: Maximum DCI Repetition Number</a:t>
                </a:r>
              </a:p>
              <a:p>
                <a:pPr lvl="2"/>
                <a:r>
                  <a:rPr lang="en-US" altLang="zh-TW" sz="1600" dirty="0"/>
                  <a:t>CE 0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err="1">
                    <a:sym typeface="Wingdings" panose="05000000000000000000" pitchFamily="2" charset="2"/>
                  </a:rPr>
                  <a:t>Rmax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=8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 DCI repetition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field </a:t>
                </a:r>
                <a:r>
                  <a:rPr lang="en-US" altLang="zh-TW" sz="1600" dirty="0"/>
                  <a:t>= 00 (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R</a:t>
                </a:r>
                <a:r>
                  <a:rPr lang="en-US" altLang="zh-TW" sz="1600" dirty="0"/>
                  <a:t> = </a:t>
                </a:r>
                <a:r>
                  <a:rPr lang="en-US" altLang="zh-TW" sz="1600" dirty="0" err="1"/>
                  <a:t>Rmax</a:t>
                </a:r>
                <a:r>
                  <a:rPr lang="en-US" altLang="zh-TW" sz="1600" dirty="0"/>
                  <a:t>/8 = 1)</a:t>
                </a:r>
              </a:p>
              <a:p>
                <a:pPr lvl="2"/>
                <a:r>
                  <a:rPr lang="en-US" altLang="zh-TW" sz="1600" dirty="0"/>
                  <a:t>CE 1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err="1">
                    <a:sym typeface="Wingdings" panose="05000000000000000000" pitchFamily="2" charset="2"/>
                  </a:rPr>
                  <a:t>Rmax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=16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 DCI repetition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field </a:t>
                </a:r>
                <a:r>
                  <a:rPr lang="en-US" altLang="zh-TW" sz="1600" dirty="0"/>
                  <a:t>= 00 (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R</a:t>
                </a:r>
                <a:r>
                  <a:rPr lang="en-US" altLang="zh-TW" sz="1600" dirty="0"/>
                  <a:t> = </a:t>
                </a:r>
                <a:r>
                  <a:rPr lang="en-US" altLang="zh-TW" sz="1600" dirty="0" err="1"/>
                  <a:t>Rmax</a:t>
                </a:r>
                <a:r>
                  <a:rPr lang="en-US" altLang="zh-TW" sz="1600" dirty="0"/>
                  <a:t>/8 = 2)</a:t>
                </a:r>
              </a:p>
              <a:p>
                <a:pPr lvl="2"/>
                <a:r>
                  <a:rPr lang="en-US" altLang="zh-TW" sz="1600" dirty="0"/>
                  <a:t>CE 2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err="1">
                    <a:sym typeface="Wingdings" panose="05000000000000000000" pitchFamily="2" charset="2"/>
                  </a:rPr>
                  <a:t>Rmax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=32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 DCI repetition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field </a:t>
                </a:r>
                <a:r>
                  <a:rPr lang="en-US" altLang="zh-TW" sz="1600" dirty="0"/>
                  <a:t>= 00 (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R</a:t>
                </a:r>
                <a:r>
                  <a:rPr lang="en-US" altLang="zh-TW" sz="1600" dirty="0"/>
                  <a:t> = </a:t>
                </a:r>
                <a:r>
                  <a:rPr lang="en-US" altLang="zh-TW" sz="1600" dirty="0" err="1"/>
                  <a:t>Rmax</a:t>
                </a:r>
                <a:r>
                  <a:rPr lang="en-US" altLang="zh-TW" sz="1600" dirty="0"/>
                  <a:t>/8 = 4</a:t>
                </a:r>
                <a:r>
                  <a:rPr lang="en-US" altLang="zh-TW" sz="1600" dirty="0" smtClean="0"/>
                  <a:t>)</a:t>
                </a:r>
              </a:p>
              <a:p>
                <a:pPr lvl="2"/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 smtClean="0"/>
                  <a:t>Scheduling delay index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2400" dirty="0"/>
                  <a:t>) = 0 (8 </a:t>
                </a:r>
                <a:r>
                  <a:rPr lang="en-US" altLang="zh-TW" sz="2400" dirty="0" err="1"/>
                  <a:t>ms</a:t>
                </a:r>
                <a:r>
                  <a:rPr lang="en-US" altLang="zh-TW" sz="2400" dirty="0"/>
                  <a:t>) (2 bits)</a:t>
                </a:r>
              </a:p>
              <a:p>
                <a:pPr lvl="1"/>
                <a:r>
                  <a:rPr lang="en-US" altLang="zh-TW" sz="1800" dirty="0"/>
                  <a:t>If DCI ends in </a:t>
                </a:r>
                <a:r>
                  <a:rPr lang="en-US" altLang="zh-TW" sz="1800" dirty="0" err="1"/>
                  <a:t>subframe</a:t>
                </a:r>
                <a:r>
                  <a:rPr lang="en-US" altLang="zh-TW" sz="1800" dirty="0"/>
                  <a:t> n, check whether </a:t>
                </a:r>
                <a:r>
                  <a:rPr lang="en-US" altLang="zh-TW" sz="1800" dirty="0" err="1"/>
                  <a:t>subframe</a:t>
                </a:r>
                <a:r>
                  <a:rPr lang="en-US" altLang="zh-TW" sz="1800" dirty="0"/>
                  <a:t> n+8 has available resource or not.</a:t>
                </a:r>
              </a:p>
              <a:p>
                <a:pPr lvl="2"/>
                <a:r>
                  <a:rPr lang="en-US" altLang="zh-TW" sz="1600" dirty="0"/>
                  <a:t>If yes, Find the correct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600" dirty="0"/>
                  <a:t>, UL data will transmit on </a:t>
                </a:r>
                <a:r>
                  <a:rPr lang="en-US" altLang="zh-TW" sz="1600" dirty="0" err="1"/>
                  <a:t>subframe</a:t>
                </a:r>
                <a:r>
                  <a:rPr lang="en-US" altLang="zh-TW" sz="1600" dirty="0"/>
                  <a:t> (n + scheduling delay) base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600" dirty="0"/>
                  <a:t>.</a:t>
                </a:r>
              </a:p>
              <a:p>
                <a:pPr lvl="2"/>
                <a:r>
                  <a:rPr lang="en-US" altLang="zh-TW" sz="1600" dirty="0"/>
                  <a:t>If no,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600" dirty="0"/>
                  <a:t>keep check until the end </a:t>
                </a:r>
                <a:r>
                  <a:rPr lang="en-US" altLang="zh-TW" sz="16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</m:oMath>
                </a14:m>
                <a:r>
                  <a:rPr lang="en-US" altLang="zh-TW" sz="1600" dirty="0"/>
                  <a:t> 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717" y="1119983"/>
                <a:ext cx="10515600" cy="4442641"/>
              </a:xfrm>
              <a:blipFill>
                <a:blip r:embed="rId3"/>
                <a:stretch>
                  <a:fillRect l="-812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636" y="4546757"/>
            <a:ext cx="2527361" cy="141273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50598" y="940851"/>
            <a:ext cx="2852972" cy="36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Bef>
                <a:spcPts val="300"/>
              </a:spcBef>
              <a:spcAft>
                <a:spcPts val="900"/>
              </a:spcAft>
            </a:pPr>
            <a:r>
              <a:rPr lang="fr-FR" altLang="zh-TW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(TS 36.213 Table 16.6-3)</a:t>
            </a:r>
            <a:endParaRPr lang="zh-TW" altLang="zh-TW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154" y="41010"/>
            <a:ext cx="10515600" cy="747935"/>
          </a:xfrm>
        </p:spPr>
        <p:txBody>
          <a:bodyPr/>
          <a:lstStyle/>
          <a:p>
            <a:r>
              <a:rPr lang="en-US" altLang="zh-TW" dirty="0"/>
              <a:t>Scheduling Delay </a:t>
            </a:r>
            <a:r>
              <a:rPr lang="en-US" altLang="zh-TW" dirty="0" smtClean="0"/>
              <a:t>Index-</a:t>
            </a:r>
            <a:r>
              <a:rPr lang="en-US" altLang="zh-TW" dirty="0" err="1" smtClean="0"/>
              <a:t>Idelay</a:t>
            </a:r>
            <a:r>
              <a:rPr lang="en-US" altLang="zh-TW" dirty="0" smtClean="0"/>
              <a:t>[m]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2006730" y="3840949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30" y="3840949"/>
                <a:ext cx="450724" cy="294824"/>
              </a:xfrm>
              <a:prstGeom prst="rect">
                <a:avLst/>
              </a:prstGeom>
              <a:blipFill>
                <a:blip r:embed="rId3"/>
                <a:stretch>
                  <a:fillRect r="-50000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829132" y="4637704"/>
            <a:ext cx="417420" cy="1711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9131" y="5856341"/>
            <a:ext cx="427269" cy="15610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7722" y="6016403"/>
            <a:ext cx="427168" cy="1429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9131" y="6172027"/>
            <a:ext cx="425758" cy="13755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 flipH="1">
            <a:off x="3637491" y="3953122"/>
            <a:ext cx="18914" cy="26668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22751" y="381888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</a:t>
            </a:r>
            <a:r>
              <a:rPr lang="en-US" altLang="zh-TW" sz="2800" dirty="0" smtClean="0"/>
              <a:t>L</a:t>
            </a:r>
            <a:endParaRPr lang="zh-TW" altLang="en-US" sz="2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9275067" y="61831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79" name="直線接點 78"/>
          <p:cNvCxnSpPr/>
          <p:nvPr/>
        </p:nvCxnSpPr>
        <p:spPr>
          <a:xfrm>
            <a:off x="4496342" y="3029505"/>
            <a:ext cx="6365" cy="1497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327651" y="2969789"/>
            <a:ext cx="12560" cy="1557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V="1">
            <a:off x="2173480" y="3865468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569709" y="2707841"/>
            <a:ext cx="2922604" cy="378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NPDCCH </a:t>
            </a:r>
            <a:r>
              <a:rPr lang="en-US" altLang="zh-TW" sz="1200" dirty="0">
                <a:solidFill>
                  <a:schemeClr val="tx1"/>
                </a:solidFill>
              </a:rPr>
              <a:t>search </a:t>
            </a:r>
            <a:r>
              <a:rPr lang="en-US" altLang="zh-TW" sz="1200" dirty="0" smtClean="0">
                <a:solidFill>
                  <a:schemeClr val="tx1"/>
                </a:solidFill>
              </a:rPr>
              <a:t>space for CE level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左大括弧 120"/>
          <p:cNvSpPr/>
          <p:nvPr/>
        </p:nvSpPr>
        <p:spPr>
          <a:xfrm rot="5400000">
            <a:off x="1762877" y="2307250"/>
            <a:ext cx="226186" cy="6092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1680121" y="2232883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1" y="2232883"/>
                <a:ext cx="412292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接點 124"/>
          <p:cNvCxnSpPr/>
          <p:nvPr/>
        </p:nvCxnSpPr>
        <p:spPr>
          <a:xfrm flipV="1">
            <a:off x="1572577" y="297354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V="1">
            <a:off x="8279012" y="2942310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左大括弧 131"/>
          <p:cNvSpPr/>
          <p:nvPr/>
        </p:nvSpPr>
        <p:spPr>
          <a:xfrm rot="5400000">
            <a:off x="2985892" y="2344147"/>
            <a:ext cx="237817" cy="5134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左大括弧 134"/>
          <p:cNvSpPr/>
          <p:nvPr/>
        </p:nvSpPr>
        <p:spPr>
          <a:xfrm rot="5400000">
            <a:off x="4100530" y="2319215"/>
            <a:ext cx="220311" cy="5479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左大括弧 148"/>
          <p:cNvSpPr/>
          <p:nvPr/>
        </p:nvSpPr>
        <p:spPr>
          <a:xfrm rot="5400000">
            <a:off x="4479708" y="-711516"/>
            <a:ext cx="898153" cy="6709152"/>
          </a:xfrm>
          <a:prstGeom prst="leftBrace">
            <a:avLst>
              <a:gd name="adj1" fmla="val 126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/>
              <p:cNvSpPr txBox="1"/>
              <p:nvPr/>
            </p:nvSpPr>
            <p:spPr>
              <a:xfrm>
                <a:off x="8032627" y="3166281"/>
                <a:ext cx="2203217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  <m:r>
                      <a:rPr lang="en-US" altLang="zh-TW" sz="11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100" i="1" dirty="0" smtClean="0">
                    <a:latin typeface="Cambria Math" panose="02040503050406030204" pitchFamily="18" charset="0"/>
                  </a:rPr>
                  <a:t>pp</a:t>
                </a:r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文字方塊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627" y="3166281"/>
                <a:ext cx="2203217" cy="274627"/>
              </a:xfrm>
              <a:prstGeom prst="rect">
                <a:avLst/>
              </a:prstGeom>
              <a:blipFill>
                <a:blip r:embed="rId9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字方塊 150"/>
          <p:cNvSpPr txBox="1"/>
          <p:nvPr/>
        </p:nvSpPr>
        <p:spPr>
          <a:xfrm>
            <a:off x="475369" y="1251049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DL</a:t>
            </a:r>
            <a:endParaRPr lang="zh-TW" altLang="en-US" sz="28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4540436" y="189466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NPDCCH period (pp)</a:t>
            </a:r>
            <a:endParaRPr lang="zh-TW" altLang="en-US" sz="1200" dirty="0"/>
          </a:p>
        </p:txBody>
      </p:sp>
      <p:cxnSp>
        <p:nvCxnSpPr>
          <p:cNvPr id="166" name="直線接點 165"/>
          <p:cNvCxnSpPr/>
          <p:nvPr/>
        </p:nvCxnSpPr>
        <p:spPr>
          <a:xfrm flipV="1">
            <a:off x="3063474" y="6398627"/>
            <a:ext cx="4068" cy="255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3346967" y="6416116"/>
            <a:ext cx="3323" cy="237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2479641" y="6386960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3934320" y="638058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827722" y="6311826"/>
            <a:ext cx="439365" cy="1516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467606" y="6341103"/>
            <a:ext cx="306392" cy="14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767080" y="6341103"/>
            <a:ext cx="301844" cy="135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8829840" y="27186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204" name="直線單箭頭接點 203"/>
          <p:cNvCxnSpPr/>
          <p:nvPr/>
        </p:nvCxnSpPr>
        <p:spPr>
          <a:xfrm flipV="1">
            <a:off x="3322319" y="3983709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3063475" y="6341103"/>
            <a:ext cx="281540" cy="135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53237" y="6340778"/>
            <a:ext cx="286130" cy="13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3640834" y="634004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534477"/>
            <a:ext cx="2743200" cy="365125"/>
          </a:xfrm>
        </p:spPr>
        <p:txBody>
          <a:bodyPr/>
          <a:lstStyle/>
          <a:p>
            <a:fld id="{CAD53EFA-03FD-4FD7-A9EE-3A18F708F256}" type="slidenum">
              <a:rPr lang="zh-TW" altLang="en-US" smtClean="0"/>
              <a:t>35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300434" y="2064029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8061051" y="2946104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1301521" y="297354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flipH="1">
            <a:off x="2164063" y="2685678"/>
            <a:ext cx="21724" cy="1784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H="1">
            <a:off x="2467606" y="3790155"/>
            <a:ext cx="52276" cy="286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231198" y="6021246"/>
            <a:ext cx="6379594" cy="9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flipV="1">
            <a:off x="1237467" y="6180936"/>
            <a:ext cx="6388510" cy="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4838567" y="4003254"/>
            <a:ext cx="0" cy="26567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080011" y="219353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218"/>
              <p:cNvSpPr txBox="1"/>
              <p:nvPr/>
            </p:nvSpPr>
            <p:spPr>
              <a:xfrm>
                <a:off x="3190509" y="4003254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219" name="文字方塊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09" y="4003254"/>
                <a:ext cx="450724" cy="294824"/>
              </a:xfrm>
              <a:prstGeom prst="rect">
                <a:avLst/>
              </a:prstGeom>
              <a:blipFill>
                <a:blip r:embed="rId11"/>
                <a:stretch>
                  <a:fillRect r="-50000" b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219"/>
              <p:cNvSpPr txBox="1"/>
              <p:nvPr/>
            </p:nvSpPr>
            <p:spPr>
              <a:xfrm>
                <a:off x="4342601" y="4072696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220" name="文字方塊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01" y="4072696"/>
                <a:ext cx="450724" cy="294824"/>
              </a:xfrm>
              <a:prstGeom prst="rect">
                <a:avLst/>
              </a:prstGeom>
              <a:blipFill>
                <a:blip r:embed="rId12"/>
                <a:stretch>
                  <a:fillRect r="-58108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線接點 220"/>
          <p:cNvCxnSpPr/>
          <p:nvPr/>
        </p:nvCxnSpPr>
        <p:spPr>
          <a:xfrm>
            <a:off x="1230675" y="6324807"/>
            <a:ext cx="6409253" cy="35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33988" y="6174785"/>
                <a:ext cx="607346" cy="328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88" y="6174785"/>
                <a:ext cx="607346" cy="328488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弧 38"/>
          <p:cNvSpPr/>
          <p:nvPr/>
        </p:nvSpPr>
        <p:spPr>
          <a:xfrm>
            <a:off x="2384921" y="6329297"/>
            <a:ext cx="83410" cy="143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223" name="直線單箭頭接點 222"/>
          <p:cNvCxnSpPr/>
          <p:nvPr/>
        </p:nvCxnSpPr>
        <p:spPr>
          <a:xfrm flipV="1">
            <a:off x="680475" y="3068536"/>
            <a:ext cx="8562454" cy="407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flipV="1">
            <a:off x="1253001" y="4423482"/>
            <a:ext cx="6372976" cy="135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flipH="1">
            <a:off x="7632733" y="4423482"/>
            <a:ext cx="5902" cy="20727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/>
              <p:cNvSpPr/>
              <p:nvPr/>
            </p:nvSpPr>
            <p:spPr>
              <a:xfrm>
                <a:off x="2931491" y="6024673"/>
                <a:ext cx="666423" cy="32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[2]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4" name="矩形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91" y="6024673"/>
                <a:ext cx="666423" cy="328873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/>
              <p:cNvSpPr/>
              <p:nvPr/>
            </p:nvSpPr>
            <p:spPr>
              <a:xfrm>
                <a:off x="4119823" y="5867918"/>
                <a:ext cx="640047" cy="328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5" name="矩形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23" y="5867918"/>
                <a:ext cx="640047" cy="328873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/>
              <p:cNvSpPr txBox="1"/>
              <p:nvPr/>
            </p:nvSpPr>
            <p:spPr>
              <a:xfrm>
                <a:off x="5681754" y="5222845"/>
                <a:ext cx="226145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TW" sz="1200" b="1" dirty="0" smtClean="0">
                    <a:latin typeface="+mj-lt"/>
                  </a:rPr>
                  <a:t> </a:t>
                </a:r>
                <a:r>
                  <a:rPr lang="en-US" altLang="zh-TW" sz="1100" b="1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 smtClean="0">
                    <a:latin typeface="+mj-lt"/>
                  </a:rPr>
                  <a:t>)</a:t>
                </a:r>
                <a:endParaRPr lang="zh-TW" altLang="en-US" sz="11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1" name="文字方塊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54" y="5222845"/>
                <a:ext cx="2261453" cy="302840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左大括弧 252"/>
          <p:cNvSpPr/>
          <p:nvPr/>
        </p:nvSpPr>
        <p:spPr>
          <a:xfrm>
            <a:off x="3497739" y="6189371"/>
            <a:ext cx="148061" cy="1314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4" name="左大括弧 253"/>
          <p:cNvSpPr/>
          <p:nvPr/>
        </p:nvSpPr>
        <p:spPr>
          <a:xfrm>
            <a:off x="4684759" y="6025618"/>
            <a:ext cx="149118" cy="145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256" name="直線接點 255"/>
          <p:cNvCxnSpPr/>
          <p:nvPr/>
        </p:nvCxnSpPr>
        <p:spPr>
          <a:xfrm flipV="1">
            <a:off x="2176325" y="298311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2848092" y="2993584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3335849" y="2991828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3962430" y="2997308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4488470" y="298387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endCxn id="4" idx="0"/>
          </p:cNvCxnSpPr>
          <p:nvPr/>
        </p:nvCxnSpPr>
        <p:spPr>
          <a:xfrm flipH="1">
            <a:off x="1293499" y="3152264"/>
            <a:ext cx="8967" cy="5888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 flipV="1">
            <a:off x="8071211" y="2057171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左大括弧 262"/>
          <p:cNvSpPr/>
          <p:nvPr/>
        </p:nvSpPr>
        <p:spPr>
          <a:xfrm rot="5400000">
            <a:off x="2568009" y="807993"/>
            <a:ext cx="898153" cy="2894774"/>
          </a:xfrm>
          <a:prstGeom prst="leftBrace">
            <a:avLst>
              <a:gd name="adj1" fmla="val 126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694955" y="1480469"/>
                <a:ext cx="8138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5" y="1480469"/>
                <a:ext cx="813813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字方塊 263"/>
              <p:cNvSpPr txBox="1"/>
              <p:nvPr/>
            </p:nvSpPr>
            <p:spPr>
              <a:xfrm>
                <a:off x="2902381" y="2224050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4" name="文字方塊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81" y="2224050"/>
                <a:ext cx="412292" cy="261610"/>
              </a:xfrm>
              <a:prstGeom prst="rect">
                <a:avLst/>
              </a:prstGeom>
              <a:blipFill>
                <a:blip r:embed="rId1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/>
              <p:cNvSpPr txBox="1"/>
              <p:nvPr/>
            </p:nvSpPr>
            <p:spPr>
              <a:xfrm>
                <a:off x="4003739" y="2251418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5" name="文字方塊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9" y="2251418"/>
                <a:ext cx="412292" cy="261610"/>
              </a:xfrm>
              <a:prstGeom prst="rect">
                <a:avLst/>
              </a:prstGeom>
              <a:blipFill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/>
              <p:cNvSpPr txBox="1"/>
              <p:nvPr/>
            </p:nvSpPr>
            <p:spPr>
              <a:xfrm>
                <a:off x="1270573" y="3211002"/>
                <a:ext cx="724750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[1]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6" name="文字方塊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73" y="3211002"/>
                <a:ext cx="724750" cy="278153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字方塊 266"/>
              <p:cNvSpPr txBox="1"/>
              <p:nvPr/>
            </p:nvSpPr>
            <p:spPr>
              <a:xfrm>
                <a:off x="1857138" y="3214545"/>
                <a:ext cx="7327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[1]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7" name="文字方塊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38" y="3214545"/>
                <a:ext cx="732765" cy="278153"/>
              </a:xfrm>
              <a:prstGeom prst="rect">
                <a:avLst/>
              </a:prstGeom>
              <a:blipFill>
                <a:blip r:embed="rId2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字方塊 267"/>
              <p:cNvSpPr txBox="1"/>
              <p:nvPr/>
            </p:nvSpPr>
            <p:spPr>
              <a:xfrm>
                <a:off x="3080343" y="3227546"/>
                <a:ext cx="7327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[2]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8" name="文字方塊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43" y="3227546"/>
                <a:ext cx="732765" cy="278153"/>
              </a:xfrm>
              <a:prstGeom prst="rect">
                <a:avLst/>
              </a:prstGeom>
              <a:blipFill>
                <a:blip r:embed="rId2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字方塊 268"/>
              <p:cNvSpPr txBox="1"/>
              <p:nvPr/>
            </p:nvSpPr>
            <p:spPr>
              <a:xfrm>
                <a:off x="4321981" y="3237101"/>
                <a:ext cx="7713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9" name="文字方塊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81" y="3237101"/>
                <a:ext cx="771365" cy="278153"/>
              </a:xfrm>
              <a:prstGeom prst="rect">
                <a:avLst/>
              </a:prstGeom>
              <a:blipFill>
                <a:blip r:embed="rId2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/>
              <p:cNvSpPr txBox="1"/>
              <p:nvPr/>
            </p:nvSpPr>
            <p:spPr>
              <a:xfrm>
                <a:off x="2516328" y="3216553"/>
                <a:ext cx="724750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[2]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70" name="文字方塊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28" y="3216553"/>
                <a:ext cx="724750" cy="278153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字方塊 270"/>
              <p:cNvSpPr txBox="1"/>
              <p:nvPr/>
            </p:nvSpPr>
            <p:spPr>
              <a:xfrm>
                <a:off x="3647142" y="3232177"/>
                <a:ext cx="763351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71" name="文字方塊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42" y="3232177"/>
                <a:ext cx="763351" cy="278153"/>
              </a:xfrm>
              <a:prstGeom prst="rect">
                <a:avLst/>
              </a:prstGeom>
              <a:blipFill>
                <a:blip r:embed="rId2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762821" y="1278416"/>
                <a:ext cx="5429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Ulsch_indication</a:t>
                </a:r>
                <a:r>
                  <a:rPr lang="en-US" altLang="zh-TW" sz="1400" dirty="0"/>
                  <a:t>(1,2…m</a:t>
                </a:r>
                <a:r>
                  <a:rPr lang="en-US" altLang="zh-TW" sz="1400" b="1" dirty="0" smtClean="0"/>
                  <a:t>): </a:t>
                </a:r>
                <a:r>
                  <a:rPr lang="en-US" altLang="zh-TW" sz="1400" dirty="0" smtClean="0"/>
                  <a:t>Get </a:t>
                </a:r>
                <a:r>
                  <a:rPr lang="en-US" altLang="zh-TW" sz="1400" dirty="0"/>
                  <a:t>UE scheduling Info.</a:t>
                </a:r>
                <a:r>
                  <a:rPr lang="en-US" altLang="zh-TW" sz="1400" dirty="0" smtClean="0"/>
                  <a:t> from </a:t>
                </a:r>
                <a:r>
                  <a:rPr lang="en-US" altLang="zh-TW" sz="1400" dirty="0" err="1" smtClean="0"/>
                  <a:t>Ulsch_indication</a:t>
                </a:r>
                <a:endParaRPr lang="en-US" altLang="zh-TW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 smtClean="0"/>
                  <a:t>: The </a:t>
                </a:r>
                <a:r>
                  <a:rPr lang="en-US" altLang="zh-TW" sz="1400" dirty="0" err="1"/>
                  <a:t>j</a:t>
                </a:r>
                <a:r>
                  <a:rPr lang="en-US" altLang="zh-TW" sz="1400" dirty="0" err="1" smtClean="0"/>
                  <a:t>th</a:t>
                </a:r>
                <a:r>
                  <a:rPr lang="en-US" altLang="zh-TW" sz="1400" dirty="0" smtClean="0"/>
                  <a:t> arrival of </a:t>
                </a:r>
                <a:r>
                  <a:rPr lang="en-US" altLang="zh-TW" sz="1400" dirty="0"/>
                  <a:t>m </a:t>
                </a:r>
                <a:r>
                  <a:rPr lang="en-US" altLang="zh-TW" sz="1400" dirty="0" err="1" smtClean="0"/>
                  <a:t>Ulsch_PDU</a:t>
                </a:r>
                <a:r>
                  <a:rPr lang="en-US" altLang="zh-TW" sz="1400" dirty="0" smtClean="0"/>
                  <a:t> include UE scheduling Info.</a:t>
                </a: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21" y="1278416"/>
                <a:ext cx="5429179" cy="523220"/>
              </a:xfrm>
              <a:prstGeom prst="rect">
                <a:avLst/>
              </a:prstGeom>
              <a:blipFill>
                <a:blip r:embed="rId30"/>
                <a:stretch>
                  <a:fillRect l="-337" t="-1163" b="-10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直線單箭頭接點 277"/>
          <p:cNvCxnSpPr/>
          <p:nvPr/>
        </p:nvCxnSpPr>
        <p:spPr>
          <a:xfrm flipH="1" flipV="1">
            <a:off x="5136680" y="2884095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字方塊 283"/>
              <p:cNvSpPr txBox="1"/>
              <p:nvPr/>
            </p:nvSpPr>
            <p:spPr>
              <a:xfrm>
                <a:off x="982900" y="1823642"/>
                <a:ext cx="69679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𝑅𝑒𝑞𝑢𝑒𝑠𝑡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84" name="文字方塊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00" y="1823642"/>
                <a:ext cx="696794" cy="27462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字方塊 285"/>
              <p:cNvSpPr txBox="1"/>
              <p:nvPr/>
            </p:nvSpPr>
            <p:spPr>
              <a:xfrm>
                <a:off x="6046351" y="3072516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86" name="文字方塊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51" y="3072516"/>
                <a:ext cx="545727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線單箭頭接點 286"/>
          <p:cNvCxnSpPr/>
          <p:nvPr/>
        </p:nvCxnSpPr>
        <p:spPr>
          <a:xfrm flipV="1">
            <a:off x="6312966" y="607671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字方塊 287"/>
              <p:cNvSpPr txBox="1"/>
              <p:nvPr/>
            </p:nvSpPr>
            <p:spPr>
              <a:xfrm>
                <a:off x="6545857" y="780678"/>
                <a:ext cx="3016660" cy="34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400" dirty="0" smtClean="0"/>
                  <a:t>Scheduling action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8" name="文字方塊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57" y="780678"/>
                <a:ext cx="3016660" cy="348622"/>
              </a:xfrm>
              <a:prstGeom prst="rect">
                <a:avLst/>
              </a:prstGeom>
              <a:blipFill>
                <a:blip r:embed="rId33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字方塊 290"/>
              <p:cNvSpPr txBox="1"/>
              <p:nvPr/>
            </p:nvSpPr>
            <p:spPr>
              <a:xfrm>
                <a:off x="7750520" y="1802308"/>
                <a:ext cx="69679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𝑅𝑒𝑞𝑢𝑒𝑠𝑡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1" name="文字方塊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520" y="1802308"/>
                <a:ext cx="696794" cy="2746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字方塊 291"/>
              <p:cNvSpPr txBox="1"/>
              <p:nvPr/>
            </p:nvSpPr>
            <p:spPr>
              <a:xfrm>
                <a:off x="4851627" y="3047718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2" name="文字方塊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27" y="3047718"/>
                <a:ext cx="545727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字方塊 292"/>
              <p:cNvSpPr txBox="1"/>
              <p:nvPr/>
            </p:nvSpPr>
            <p:spPr>
              <a:xfrm>
                <a:off x="638129" y="3113299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3" name="文字方塊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9" y="3113299"/>
                <a:ext cx="545727" cy="2616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353365" y="2651999"/>
            <a:ext cx="1148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(1,2…m</a:t>
            </a:r>
            <a:r>
              <a:rPr lang="en-US" altLang="zh-TW" sz="1000" b="1" dirty="0"/>
              <a:t>)</a:t>
            </a:r>
            <a:endParaRPr lang="zh-TW" altLang="en-US" sz="1000" b="1" dirty="0"/>
          </a:p>
        </p:txBody>
      </p:sp>
      <p:sp>
        <p:nvSpPr>
          <p:cNvPr id="295" name="矩形 294"/>
          <p:cNvSpPr/>
          <p:nvPr/>
        </p:nvSpPr>
        <p:spPr>
          <a:xfrm>
            <a:off x="4767181" y="2615721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(2)</a:t>
            </a:r>
            <a:endParaRPr lang="zh-TW" altLang="en-US" sz="1000" b="1" dirty="0"/>
          </a:p>
        </p:txBody>
      </p:sp>
      <p:cxnSp>
        <p:nvCxnSpPr>
          <p:cNvPr id="296" name="直線單箭頭接點 295"/>
          <p:cNvCxnSpPr/>
          <p:nvPr/>
        </p:nvCxnSpPr>
        <p:spPr>
          <a:xfrm flipH="1" flipV="1">
            <a:off x="6364364" y="2800908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flipH="1" flipV="1">
            <a:off x="866958" y="2849691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/>
          <p:cNvCxnSpPr/>
          <p:nvPr/>
        </p:nvCxnSpPr>
        <p:spPr>
          <a:xfrm flipH="1" flipV="1">
            <a:off x="6683096" y="1390825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矩形 299"/>
              <p:cNvSpPr/>
              <p:nvPr/>
            </p:nvSpPr>
            <p:spPr>
              <a:xfrm>
                <a:off x="3934321" y="1571787"/>
                <a:ext cx="1198405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𝐸𝑛𝑑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𝑆𝑒𝑎𝑟𝑐h𝑆𝑝𝑎𝑐𝑒</m:t>
                          </m:r>
                        </m:sub>
                      </m:sSub>
                    </m:oMath>
                  </m:oMathPara>
                </a14:m>
                <a:endParaRPr lang="zh-TW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矩形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21" y="1571787"/>
                <a:ext cx="1198405" cy="29129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矩形 300"/>
              <p:cNvSpPr/>
              <p:nvPr/>
            </p:nvSpPr>
            <p:spPr>
              <a:xfrm>
                <a:off x="953153" y="1533529"/>
                <a:ext cx="1285929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𝑆𝑒𝑎𝑟𝑐h𝑆𝑝𝑎𝑐𝑒</m:t>
                          </m:r>
                        </m:sub>
                      </m:sSub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01" name="矩形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53" y="1533529"/>
                <a:ext cx="1285929" cy="29129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直線接點 301"/>
          <p:cNvCxnSpPr>
            <a:stCxn id="300" idx="2"/>
            <a:endCxn id="108" idx="3"/>
          </p:cNvCxnSpPr>
          <p:nvPr/>
        </p:nvCxnSpPr>
        <p:spPr>
          <a:xfrm flipH="1">
            <a:off x="4492313" y="1863085"/>
            <a:ext cx="41211" cy="10339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>
            <a:stCxn id="301" idx="2"/>
            <a:endCxn id="149" idx="2"/>
          </p:cNvCxnSpPr>
          <p:nvPr/>
        </p:nvCxnSpPr>
        <p:spPr>
          <a:xfrm flipH="1">
            <a:off x="1574209" y="1824827"/>
            <a:ext cx="21909" cy="12673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H="1">
            <a:off x="8066863" y="2952772"/>
            <a:ext cx="8384" cy="10155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5875777" y="2590349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(m)</a:t>
            </a:r>
            <a:endParaRPr lang="zh-TW" altLang="en-US" sz="1000" b="1" dirty="0"/>
          </a:p>
        </p:txBody>
      </p:sp>
      <p:cxnSp>
        <p:nvCxnSpPr>
          <p:cNvPr id="329" name="直線接點 328"/>
          <p:cNvCxnSpPr/>
          <p:nvPr/>
        </p:nvCxnSpPr>
        <p:spPr>
          <a:xfrm>
            <a:off x="5147678" y="3066495"/>
            <a:ext cx="66" cy="3161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H="1">
            <a:off x="6356582" y="3106272"/>
            <a:ext cx="9636" cy="30008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>
            <a:off x="6955935" y="3092137"/>
            <a:ext cx="2609" cy="3266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單箭頭接點 337"/>
          <p:cNvCxnSpPr/>
          <p:nvPr/>
        </p:nvCxnSpPr>
        <p:spPr>
          <a:xfrm flipH="1" flipV="1">
            <a:off x="6957239" y="2787249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6631989" y="2602014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(1)</a:t>
            </a:r>
            <a:endParaRPr lang="zh-TW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字方塊 353"/>
              <p:cNvSpPr txBox="1"/>
              <p:nvPr/>
            </p:nvSpPr>
            <p:spPr>
              <a:xfrm>
                <a:off x="8052999" y="6570099"/>
                <a:ext cx="2203217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  <m:r>
                      <a:rPr lang="en-US" altLang="zh-TW" sz="11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100" i="1" dirty="0" smtClean="0">
                    <a:latin typeface="Cambria Math" panose="02040503050406030204" pitchFamily="18" charset="0"/>
                  </a:rPr>
                  <a:t>pp</a:t>
                </a:r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4" name="文字方塊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999" y="6570099"/>
                <a:ext cx="2203217" cy="274627"/>
              </a:xfrm>
              <a:prstGeom prst="rect">
                <a:avLst/>
              </a:prstGeom>
              <a:blipFill>
                <a:blip r:embed="rId40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線接點 358"/>
          <p:cNvCxnSpPr/>
          <p:nvPr/>
        </p:nvCxnSpPr>
        <p:spPr>
          <a:xfrm flipV="1">
            <a:off x="8283361" y="635171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V="1">
            <a:off x="1552457" y="6362181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>
            <a:off x="1530917" y="3228590"/>
            <a:ext cx="43080" cy="3201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2794" y="3741072"/>
                <a:ext cx="701409" cy="29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𝑅𝑒𝑞𝑢𝑒𝑠𝑡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" y="3741072"/>
                <a:ext cx="701409" cy="2936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/>
              <p:cNvSpPr/>
              <p:nvPr/>
            </p:nvSpPr>
            <p:spPr>
              <a:xfrm>
                <a:off x="7759443" y="3827057"/>
                <a:ext cx="701409" cy="29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𝑅𝑒𝑞𝑢𝑒𝑠𝑡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矩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43" y="3827057"/>
                <a:ext cx="701409" cy="2936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6745430" y="3058094"/>
                <a:ext cx="516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30" y="3058094"/>
                <a:ext cx="516552" cy="261610"/>
              </a:xfrm>
              <a:prstGeom prst="rect">
                <a:avLst/>
              </a:prstGeom>
              <a:blipFill>
                <a:blip r:embed="rId4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/>
          <p:cNvSpPr/>
          <p:nvPr/>
        </p:nvSpPr>
        <p:spPr>
          <a:xfrm>
            <a:off x="3632441" y="6185274"/>
            <a:ext cx="293229" cy="146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933017" y="6180211"/>
            <a:ext cx="316508" cy="15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449437" y="5221270"/>
            <a:ext cx="1492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UL </a:t>
            </a:r>
            <a:r>
              <a:rPr lang="en-US" altLang="zh-TW" sz="1200" b="1" dirty="0" smtClean="0"/>
              <a:t>Transmission-</a:t>
            </a:r>
            <a:endParaRPr lang="zh-TW" altLang="en-US" sz="1200" b="1" dirty="0"/>
          </a:p>
        </p:txBody>
      </p:sp>
      <p:sp>
        <p:nvSpPr>
          <p:cNvPr id="129" name="矩形 128"/>
          <p:cNvSpPr/>
          <p:nvPr/>
        </p:nvSpPr>
        <p:spPr>
          <a:xfrm>
            <a:off x="3472769" y="6603462"/>
            <a:ext cx="187544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UL </a:t>
            </a:r>
            <a:r>
              <a:rPr lang="en-US" altLang="zh-TW" sz="1200" b="1" dirty="0" smtClean="0"/>
              <a:t>Transmission-</a:t>
            </a:r>
            <a:endParaRPr lang="zh-TW" altLang="en-US" sz="1200" b="1" dirty="0"/>
          </a:p>
        </p:txBody>
      </p:sp>
      <p:cxnSp>
        <p:nvCxnSpPr>
          <p:cNvPr id="327" name="直線單箭頭接點 326"/>
          <p:cNvCxnSpPr/>
          <p:nvPr/>
        </p:nvCxnSpPr>
        <p:spPr>
          <a:xfrm>
            <a:off x="680475" y="6476694"/>
            <a:ext cx="8590348" cy="194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4224492" y="6184064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528980" y="6185323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834629" y="6183067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935211" y="633970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230668" y="6339705"/>
            <a:ext cx="319541" cy="125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36386" y="634003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841098" y="633970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144743" y="6339761"/>
            <a:ext cx="297793" cy="13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451660" y="633965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745974" y="6339996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051122" y="6340369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354969" y="6339679"/>
            <a:ext cx="312608" cy="133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661684" y="633953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835588" y="6022687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140137" y="6023395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444672" y="6022533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749505" y="6022532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055153" y="6022532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49596" y="5522066"/>
            <a:ext cx="1492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/>
              <a:t>UL Transmission-</a:t>
            </a:r>
            <a:endParaRPr lang="zh-TW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字方塊 221"/>
              <p:cNvSpPr txBox="1"/>
              <p:nvPr/>
            </p:nvSpPr>
            <p:spPr>
              <a:xfrm>
                <a:off x="4464473" y="5495831"/>
                <a:ext cx="2186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1400" b="1" dirty="0"/>
                  <a:t> </a:t>
                </a:r>
                <a:r>
                  <a:rPr lang="en-US" altLang="zh-TW" sz="11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/>
                  <a:t>)</a:t>
                </a:r>
                <a:endParaRPr lang="zh-TW" altLang="en-US" sz="1100" b="1" dirty="0"/>
              </a:p>
            </p:txBody>
          </p:sp>
        </mc:Choice>
        <mc:Fallback xmlns="">
          <p:sp>
            <p:nvSpPr>
              <p:cNvPr id="222" name="文字方塊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73" y="5495831"/>
                <a:ext cx="2186111" cy="307777"/>
              </a:xfrm>
              <a:prstGeom prst="rect">
                <a:avLst/>
              </a:prstGeom>
              <a:blipFill>
                <a:blip r:embed="rId4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字方塊 244"/>
              <p:cNvSpPr txBox="1"/>
              <p:nvPr/>
            </p:nvSpPr>
            <p:spPr>
              <a:xfrm>
                <a:off x="4906835" y="6579607"/>
                <a:ext cx="2227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/>
                  <a:t> </a:t>
                </a:r>
                <a:r>
                  <a:rPr lang="en-US" altLang="zh-TW" sz="11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/>
                  <a:t>)</a:t>
                </a:r>
                <a:endParaRPr lang="zh-TW" altLang="en-US" sz="1100" b="1" dirty="0"/>
              </a:p>
            </p:txBody>
          </p:sp>
        </mc:Choice>
        <mc:Fallback xmlns="">
          <p:sp>
            <p:nvSpPr>
              <p:cNvPr id="245" name="文字方塊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35" y="6579607"/>
                <a:ext cx="2227789" cy="307777"/>
              </a:xfrm>
              <a:prstGeom prst="rect">
                <a:avLst/>
              </a:prstGeom>
              <a:blipFill>
                <a:blip r:embed="rId4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大括弧 200"/>
          <p:cNvSpPr/>
          <p:nvPr/>
        </p:nvSpPr>
        <p:spPr>
          <a:xfrm rot="5400000">
            <a:off x="5323697" y="5034692"/>
            <a:ext cx="567683" cy="15173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3" name="直線單箭頭接點 202"/>
          <p:cNvCxnSpPr/>
          <p:nvPr/>
        </p:nvCxnSpPr>
        <p:spPr>
          <a:xfrm flipV="1">
            <a:off x="4504107" y="4097930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左大括弧 205"/>
          <p:cNvSpPr/>
          <p:nvPr/>
        </p:nvSpPr>
        <p:spPr>
          <a:xfrm rot="5400000">
            <a:off x="4180140" y="5230404"/>
            <a:ext cx="410445" cy="14947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左大括弧 206"/>
          <p:cNvSpPr/>
          <p:nvPr/>
        </p:nvSpPr>
        <p:spPr>
          <a:xfrm rot="16200000">
            <a:off x="4596899" y="4331978"/>
            <a:ext cx="218227" cy="44975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/>
          <p:cNvSpPr/>
          <p:nvPr/>
        </p:nvSpPr>
        <p:spPr>
          <a:xfrm>
            <a:off x="829131" y="5716690"/>
            <a:ext cx="423870" cy="13071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827722" y="5568038"/>
            <a:ext cx="425280" cy="1376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33390" y="5429934"/>
            <a:ext cx="427269" cy="1334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832387" y="5286506"/>
            <a:ext cx="427269" cy="1334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830648" y="5126379"/>
            <a:ext cx="435952" cy="16448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29132" y="4962209"/>
            <a:ext cx="430524" cy="1514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9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32388" y="4806758"/>
            <a:ext cx="427268" cy="1528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1264005" y="4243034"/>
            <a:ext cx="3732" cy="225937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7639928" y="6355066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7625977" y="2926219"/>
            <a:ext cx="3760" cy="3476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610792" y="3453677"/>
            <a:ext cx="488125" cy="2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555733" y="319654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&gt;=3ms</a:t>
            </a:r>
            <a:endParaRPr lang="zh-TW" altLang="en-US" sz="1200" dirty="0">
              <a:latin typeface="+mj-lt"/>
            </a:endParaRPr>
          </a:p>
        </p:txBody>
      </p:sp>
      <p:cxnSp>
        <p:nvCxnSpPr>
          <p:cNvPr id="232" name="直線接點 231"/>
          <p:cNvCxnSpPr/>
          <p:nvPr/>
        </p:nvCxnSpPr>
        <p:spPr>
          <a:xfrm flipH="1">
            <a:off x="860709" y="3010163"/>
            <a:ext cx="11322" cy="745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801344" y="336280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&gt;=3ms</a:t>
            </a:r>
            <a:endParaRPr lang="zh-TW" altLang="en-US" sz="1200" dirty="0">
              <a:latin typeface="+mj-lt"/>
            </a:endParaRPr>
          </a:p>
        </p:txBody>
      </p:sp>
      <p:cxnSp>
        <p:nvCxnSpPr>
          <p:cNvPr id="236" name="直線單箭頭接點 235"/>
          <p:cNvCxnSpPr/>
          <p:nvPr/>
        </p:nvCxnSpPr>
        <p:spPr>
          <a:xfrm>
            <a:off x="843858" y="3414393"/>
            <a:ext cx="488125" cy="2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>
            <a:off x="8283604" y="3010163"/>
            <a:ext cx="3760" cy="3476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636802" y="4315698"/>
            <a:ext cx="3376614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Sort UE base on the following rule:</a:t>
            </a:r>
          </a:p>
          <a:p>
            <a:pPr lvl="1"/>
            <a:r>
              <a:rPr lang="en-US" altLang="zh-TW" sz="1400" dirty="0"/>
              <a:t>The bigger round, the higher priority.</a:t>
            </a:r>
          </a:p>
          <a:p>
            <a:r>
              <a:rPr lang="en-US" altLang="zh-TW" sz="1600" dirty="0"/>
              <a:t>If round2&gt;round1, swap UEs</a:t>
            </a:r>
          </a:p>
        </p:txBody>
      </p:sp>
    </p:spTree>
    <p:extLst>
      <p:ext uri="{BB962C8B-B14F-4D97-AF65-F5344CB8AC3E}">
        <p14:creationId xmlns:p14="http://schemas.microsoft.com/office/powerpoint/2010/main" val="7989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382" y="173794"/>
            <a:ext cx="10515600" cy="68645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DCI Format N0-Subcarrier indication index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0346" y="3943664"/>
            <a:ext cx="2129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Subcarrier </a:t>
            </a:r>
            <a:r>
              <a:rPr lang="en-US" altLang="zh-TW" dirty="0" smtClean="0">
                <a:solidFill>
                  <a:srgbClr val="FF0000"/>
                </a:solidFill>
              </a:rPr>
              <a:t>indication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index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0382" y="942232"/>
                <a:ext cx="10073463" cy="655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UE1 </a:t>
                </a:r>
                <a:r>
                  <a:rPr lang="en-US" altLang="zh-TW" dirty="0" err="1" smtClean="0"/>
                  <a:t>multiToneSupport</a:t>
                </a:r>
                <a:r>
                  <a:rPr lang="en-US" altLang="zh-TW" dirty="0" smtClean="0"/>
                  <a:t>=0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dirty="0" err="1" smtClean="0">
                    <a:sym typeface="Wingdings" panose="05000000000000000000" pitchFamily="2" charset="2"/>
                  </a:rPr>
                  <a:t>eNB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will find available resource </a:t>
                </a:r>
                <a:r>
                  <a:rPr lang="en-US" altLang="zh-TW" dirty="0" smtClean="0"/>
                  <a:t>form the bottom to up in frequency domain. </a:t>
                </a:r>
              </a:p>
              <a:p>
                <a:r>
                  <a:rPr lang="en-US" altLang="zh-TW" dirty="0" smtClean="0"/>
                  <a:t>so it firstly find single-tone resource region not be used, subcarrier indication=0 and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will be set to 1.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2" y="942232"/>
                <a:ext cx="10073463" cy="655564"/>
              </a:xfrm>
              <a:prstGeom prst="rect">
                <a:avLst/>
              </a:prstGeom>
              <a:blipFill>
                <a:blip r:embed="rId3"/>
                <a:stretch>
                  <a:fillRect l="-484" t="-6542" b="-14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74" y="1607029"/>
            <a:ext cx="4619625" cy="14287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39309" y="3134780"/>
            <a:ext cx="9772650" cy="2869779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1478280" y="3230479"/>
            <a:ext cx="1241863" cy="2774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Specific </a:t>
            </a:r>
            <a:r>
              <a:rPr lang="en-US" altLang="zh-TW" dirty="0"/>
              <a:t>PHR base </a:t>
            </a:r>
            <a:r>
              <a:rPr lang="en-US" altLang="zh-TW" dirty="0" smtClean="0"/>
              <a:t>on CE levels &amp; UE capability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62849"/>
              </p:ext>
            </p:extLst>
          </p:nvPr>
        </p:nvGraphicFramePr>
        <p:xfrm>
          <a:off x="5551253" y="3445476"/>
          <a:ext cx="63585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501">
                  <a:extLst>
                    <a:ext uri="{9D8B030D-6E8A-4147-A177-3AD203B41FA5}">
                      <a16:colId xmlns:a16="http://schemas.microsoft.com/office/drawing/2014/main" val="1175044981"/>
                    </a:ext>
                  </a:extLst>
                </a:gridCol>
                <a:gridCol w="2119501">
                  <a:extLst>
                    <a:ext uri="{9D8B030D-6E8A-4147-A177-3AD203B41FA5}">
                      <a16:colId xmlns:a16="http://schemas.microsoft.com/office/drawing/2014/main" val="612507700"/>
                    </a:ext>
                  </a:extLst>
                </a:gridCol>
                <a:gridCol w="2119501">
                  <a:extLst>
                    <a:ext uri="{9D8B030D-6E8A-4147-A177-3AD203B41FA5}">
                      <a16:colId xmlns:a16="http://schemas.microsoft.com/office/drawing/2014/main" val="1949125112"/>
                    </a:ext>
                  </a:extLst>
                </a:gridCol>
              </a:tblGrid>
              <a:tr h="3652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CE level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Multi-tone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Specific PHR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3854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052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86645"/>
                  </a:ext>
                </a:extLst>
              </a:tr>
              <a:tr h="3602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317"/>
                  </a:ext>
                </a:extLst>
              </a:tr>
              <a:tr h="3602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997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4232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66300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03199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If a device is in higher CE level, it means the channel quality is worse, set to lower PHR to map lower MCS in order to do a reliable transmission.</a:t>
            </a:r>
          </a:p>
          <a:p>
            <a:r>
              <a:rPr lang="en-US" altLang="zh-TW" sz="2400" dirty="0" smtClean="0"/>
              <a:t>If devices support multi-tone transmission, it has more capability to increase data rate than those devices only support single-tone transmission.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8" y="3210838"/>
            <a:ext cx="4857750" cy="2205635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1846053" y="4313656"/>
            <a:ext cx="0" cy="16921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 flipV="1">
            <a:off x="2157417" y="4852950"/>
            <a:ext cx="13084" cy="11528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2957966" y="4852950"/>
            <a:ext cx="13084" cy="11528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02481" y="6099525"/>
            <a:ext cx="471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higher tone transmission, the earlier end of </a:t>
            </a:r>
          </a:p>
          <a:p>
            <a:r>
              <a:rPr lang="en-US" altLang="zh-TW" dirty="0" smtClean="0"/>
              <a:t>resource unit transmission.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726680" y="4099560"/>
            <a:ext cx="4328160" cy="47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458" y="-13151"/>
            <a:ext cx="10515600" cy="78480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Map PHR to MCS base on scheduling policy.</a:t>
            </a:r>
            <a:endParaRPr lang="zh-TW" altLang="en-US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9554" y="815401"/>
            <a:ext cx="1099140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Scheduling Policy: </a:t>
            </a:r>
          </a:p>
          <a:p>
            <a:r>
              <a:rPr lang="en-US" altLang="zh-TW" sz="2400" dirty="0" smtClean="0"/>
              <a:t> (1) If UE had </a:t>
            </a:r>
            <a:r>
              <a:rPr lang="en-US" altLang="zh-TW" sz="2400" dirty="0" smtClean="0">
                <a:sym typeface="Wingdings" panose="05000000000000000000" pitchFamily="2" charset="2"/>
              </a:rPr>
              <a:t>better channel on CE-level (0)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	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greedy choice.</a:t>
            </a:r>
          </a:p>
          <a:p>
            <a:r>
              <a:rPr lang="en-US" altLang="zh-TW" sz="2400" b="1" dirty="0" smtClean="0"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ym typeface="Wingdings" panose="05000000000000000000" pitchFamily="2" charset="2"/>
              </a:rPr>
              <a:t>(2) if UE had better channel  on CE level (1) AND s</a:t>
            </a:r>
            <a:r>
              <a:rPr lang="en-US" altLang="zh-TW" sz="2400" dirty="0" smtClean="0"/>
              <a:t>upport </a:t>
            </a:r>
            <a:r>
              <a:rPr lang="en-US" altLang="zh-TW" sz="2400" dirty="0"/>
              <a:t>multi-tone </a:t>
            </a:r>
            <a:r>
              <a:rPr lang="en-US" altLang="zh-TW" sz="2400" dirty="0" smtClean="0"/>
              <a:t>transmission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	</a:t>
            </a:r>
            <a:r>
              <a:rPr lang="en-US" altLang="zh-TW" sz="2400" dirty="0" smtClean="0">
                <a:sym typeface="Wingdings" panose="05000000000000000000" pitchFamily="2" charset="2"/>
              </a:rPr>
              <a:t> more capability to support </a:t>
            </a:r>
            <a:r>
              <a:rPr lang="en-US" altLang="zh-TW" sz="2400" dirty="0">
                <a:sym typeface="Wingdings" panose="05000000000000000000" pitchFamily="2" charset="2"/>
              </a:rPr>
              <a:t>higher data rate  </a:t>
            </a:r>
            <a:r>
              <a:rPr lang="en-US" altLang="zh-TW" sz="2400" b="1" dirty="0">
                <a:sym typeface="Wingdings" panose="05000000000000000000" pitchFamily="2" charset="2"/>
              </a:rPr>
              <a:t>greedy choice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 (</a:t>
            </a:r>
            <a:r>
              <a:rPr lang="en-US" altLang="zh-TW" sz="2400" dirty="0">
                <a:sym typeface="Wingdings" panose="05000000000000000000" pitchFamily="2" charset="2"/>
              </a:rPr>
              <a:t>3) if UE had better channel  on CE level (1) AND </a:t>
            </a:r>
            <a:r>
              <a:rPr lang="en-US" altLang="zh-TW" sz="2400" dirty="0" smtClean="0">
                <a:sym typeface="Wingdings" panose="05000000000000000000" pitchFamily="2" charset="2"/>
              </a:rPr>
              <a:t>only s</a:t>
            </a:r>
            <a:r>
              <a:rPr lang="en-US" altLang="zh-TW" sz="2400" dirty="0" smtClean="0"/>
              <a:t>upport single-tone </a:t>
            </a:r>
            <a:r>
              <a:rPr lang="en-US" altLang="zh-TW" sz="2400" dirty="0"/>
              <a:t>transmission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	 </a:t>
            </a:r>
            <a:r>
              <a:rPr lang="en-US" altLang="zh-TW" sz="2400" dirty="0" smtClean="0">
                <a:sym typeface="Wingdings" panose="05000000000000000000" pitchFamily="2" charset="2"/>
              </a:rPr>
              <a:t>less capability to support </a:t>
            </a:r>
            <a:r>
              <a:rPr lang="en-US" altLang="zh-TW" sz="2400" dirty="0">
                <a:sym typeface="Wingdings" panose="05000000000000000000" pitchFamily="2" charset="2"/>
              </a:rPr>
              <a:t>higher data rate  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medium </a:t>
            </a:r>
            <a:r>
              <a:rPr lang="en-US" altLang="zh-TW" sz="2400" b="1" dirty="0">
                <a:sym typeface="Wingdings" panose="05000000000000000000" pitchFamily="2" charset="2"/>
              </a:rPr>
              <a:t>choice.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 (4) If UE </a:t>
            </a:r>
            <a:r>
              <a:rPr lang="en-US" altLang="zh-TW" sz="2400" dirty="0" smtClean="0"/>
              <a:t>had </a:t>
            </a:r>
            <a:r>
              <a:rPr lang="en-US" altLang="zh-TW" sz="2400" dirty="0"/>
              <a:t>worse channel base on CE-level(2)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robust </a:t>
            </a:r>
            <a:r>
              <a:rPr lang="en-US" altLang="zh-TW" sz="2400" b="1" dirty="0">
                <a:sym typeface="Wingdings" panose="05000000000000000000" pitchFamily="2" charset="2"/>
              </a:rPr>
              <a:t>choice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.</a:t>
            </a:r>
            <a:endParaRPr lang="en-US" altLang="zh-TW" sz="2400" dirty="0" smtClean="0"/>
          </a:p>
          <a:p>
            <a:endParaRPr lang="en-US" altLang="zh-TW" sz="2800" dirty="0">
              <a:sym typeface="Wingdings" panose="05000000000000000000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3568" y="4847274"/>
            <a:ext cx="15813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r</a:t>
            </a:r>
            <a:r>
              <a:rPr lang="en-US" altLang="zh-TW" dirty="0" smtClean="0">
                <a:sym typeface="Wingdings" panose="05000000000000000000" pitchFamily="2" charset="2"/>
              </a:rPr>
              <a:t>obust choice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3447" y="4812811"/>
            <a:ext cx="16257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medium choice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493115" y="6561316"/>
            <a:ext cx="15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TS 36.213 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593325" y="5225893"/>
            <a:ext cx="35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Floor((Lowest </a:t>
            </a:r>
            <a:r>
              <a:rPr lang="en-US" altLang="zh-TW" dirty="0" err="1" smtClean="0"/>
              <a:t>mcs</a:t>
            </a:r>
            <a:r>
              <a:rPr lang="en-US" altLang="zh-TW" dirty="0" smtClean="0"/>
              <a:t> + Highest </a:t>
            </a:r>
            <a:r>
              <a:rPr lang="en-US" altLang="zh-TW" dirty="0" err="1" smtClean="0"/>
              <a:t>mcs</a:t>
            </a:r>
            <a:r>
              <a:rPr lang="en-US" altLang="zh-TW" dirty="0" smtClean="0"/>
              <a:t>)/2)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12718" y="4812811"/>
            <a:ext cx="15987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greedy </a:t>
            </a:r>
            <a:r>
              <a:rPr lang="en-US" altLang="zh-TW" dirty="0" smtClean="0">
                <a:sym typeface="Wingdings" panose="05000000000000000000" pitchFamily="2" charset="2"/>
              </a:rPr>
              <a:t>choice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14214" y="5184315"/>
            <a:ext cx="131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Highest </a:t>
            </a:r>
            <a:r>
              <a:rPr lang="en-US" altLang="zh-TW" dirty="0" err="1"/>
              <a:t>mcs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43431" y="5225893"/>
            <a:ext cx="1323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Lowest </a:t>
            </a:r>
            <a:r>
              <a:rPr lang="en-US" altLang="zh-TW" dirty="0" err="1"/>
              <a:t>mcs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8760" y="1706880"/>
            <a:ext cx="246888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515416" y="5651694"/>
                <a:ext cx="3676584" cy="66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&gt;1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The range of MCS is 0~12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=1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The range of MCS is 0~10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16" y="5651694"/>
                <a:ext cx="3676584" cy="664797"/>
              </a:xfrm>
              <a:prstGeom prst="rect">
                <a:avLst/>
              </a:prstGeom>
              <a:blipFill>
                <a:blip r:embed="rId3"/>
                <a:stretch>
                  <a:fillRect l="-1493" t="-3670" r="-332" b="-13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10493115" y="6457798"/>
            <a:ext cx="15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TS 36.213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515416" y="5651694"/>
                <a:ext cx="3676584" cy="66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&gt;1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The range of MCS is 0~12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=1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The range of MCS is 0~10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16" y="5651694"/>
                <a:ext cx="3676584" cy="664797"/>
              </a:xfrm>
              <a:prstGeom prst="rect">
                <a:avLst/>
              </a:prstGeom>
              <a:blipFill>
                <a:blip r:embed="rId3"/>
                <a:stretch>
                  <a:fillRect l="-1493" t="-3670" r="-332" b="-13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54532"/>
                  </p:ext>
                </p:extLst>
              </p:nvPr>
            </p:nvGraphicFramePr>
            <p:xfrm>
              <a:off x="179392" y="44298"/>
              <a:ext cx="8128002" cy="672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3099155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3616167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69679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4487212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369291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6855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CE levels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𝑆𝐶</m:t>
                                    </m:r>
                                  </m:sub>
                                  <m:sup>
                                    <m:r>
                                      <a:rPr lang="en-US" altLang="zh-TW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𝑅𝑈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Scheduling policy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PHR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MCS</a:t>
                          </a:r>
                          <a:r>
                            <a:rPr lang="en-US" altLang="zh-TW" sz="110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range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MCS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071396"/>
                      </a:ext>
                    </a:extLst>
                  </a:tr>
                  <a:tr h="21590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greedy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84410"/>
                      </a:ext>
                    </a:extLst>
                  </a:tr>
                  <a:tr h="2159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MCS=2~5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MCS=5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628244"/>
                      </a:ext>
                    </a:extLst>
                  </a:tr>
                  <a:tr h="2159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MCS=6~9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MCS=9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95666"/>
                      </a:ext>
                    </a:extLst>
                  </a:tr>
                  <a:tr h="2159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81931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greedy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algn="ctr"/>
                          <a:endParaRPr lang="zh-TW" alt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62152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MCS=4~7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MCS=7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37754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MCS=8~11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5232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50343"/>
                      </a:ext>
                    </a:extLst>
                  </a:tr>
                  <a:tr h="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medium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84874"/>
                      </a:ext>
                    </a:extLst>
                  </a:tr>
                  <a:tr h="2514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MCS=2~5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307581"/>
                      </a:ext>
                    </a:extLst>
                  </a:tr>
                  <a:tr h="1371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MCS=6~9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MCS=7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7417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75586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greedy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40481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MCS=4~7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26406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MCS=8~11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846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464628"/>
                      </a:ext>
                    </a:extLst>
                  </a:tr>
                  <a:tr h="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ym typeface="Wingdings" panose="05000000000000000000" pitchFamily="2" charset="2"/>
                            </a:rPr>
                            <a:t>robust</a:t>
                          </a:r>
                          <a:endParaRPr lang="zh-TW" altLang="en-US" sz="105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17589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MCS=2~5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i="0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2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504859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MCS=6~9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i="0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6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48554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974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ym typeface="Wingdings" panose="05000000000000000000" pitchFamily="2" charset="2"/>
                            </a:rPr>
                            <a:t>robust</a:t>
                          </a:r>
                          <a:endParaRPr lang="zh-TW" altLang="en-US" sz="105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4086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MCS=4~7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03896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MCS=8~11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96788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71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54532"/>
                  </p:ext>
                </p:extLst>
              </p:nvPr>
            </p:nvGraphicFramePr>
            <p:xfrm>
              <a:off x="179392" y="44298"/>
              <a:ext cx="8128002" cy="672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3099155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3616167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69679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4487212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369291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6855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CE levels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639" r="-399552" b="-1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Scheduling policy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PHR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MCS</a:t>
                          </a:r>
                          <a:r>
                            <a:rPr lang="en-US" altLang="zh-TW" sz="110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range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MCS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071396"/>
                      </a:ext>
                    </a:extLst>
                  </a:tr>
                  <a:tr h="25908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greedy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8441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MCS=2~5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MCS=5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62824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MCS=6~9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MCS=9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9566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  <a:endParaRPr lang="en-US" altLang="zh-TW" sz="1100" i="1" dirty="0" smtClean="0">
                            <a:solidFill>
                              <a:schemeClr val="tx1"/>
                            </a:solidFill>
                            <a:latin typeface="+mn-lt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81931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greedy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algn="ctr"/>
                          <a:endParaRPr lang="zh-TW" alt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MCS=3</a:t>
                          </a:r>
                          <a:endParaRPr lang="en-US" altLang="zh-TW" sz="1100" i="1" dirty="0" smtClean="0">
                            <a:solidFill>
                              <a:schemeClr val="tx1"/>
                            </a:solidFill>
                            <a:latin typeface="+mn-lt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62152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MCS=4~7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MCS=7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37754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MCS=8~11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52325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50343"/>
                      </a:ext>
                    </a:extLst>
                  </a:tr>
                  <a:tr h="25908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medium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848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MCS=2~5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30758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MCS=6~9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MCS=7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74178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7558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&gt;1</a:t>
                          </a:r>
                          <a:endParaRPr lang="en-US" altLang="zh-TW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greedy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404817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MCS=4~7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2640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MCS=8~11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8468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464628"/>
                      </a:ext>
                    </a:extLst>
                  </a:tr>
                  <a:tr h="25908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ym typeface="Wingdings" panose="05000000000000000000" pitchFamily="2" charset="2"/>
                            </a:rPr>
                            <a:t>robust</a:t>
                          </a:r>
                          <a:endParaRPr lang="zh-TW" altLang="en-US" sz="105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17589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MCS=2~5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i="0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2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504859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MCS=6~9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i="0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6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48554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974689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&gt;1</a:t>
                          </a:r>
                          <a:endParaRPr lang="zh-TW" altLang="en-US" sz="105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050" dirty="0" smtClean="0">
                              <a:sym typeface="Wingdings" panose="05000000000000000000" pitchFamily="2" charset="2"/>
                            </a:rPr>
                            <a:t>robust</a:t>
                          </a:r>
                          <a:endParaRPr lang="zh-TW" altLang="en-US" sz="105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MCS=0~3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40866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MCS=4~7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03896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MCS=8~11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967887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sz="11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10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050" i="1" dirty="0" smtClean="0">
                              <a:solidFill>
                                <a:schemeClr val="tx1"/>
                              </a:solidFill>
                              <a:latin typeface="+mn-lt"/>
                              <a:sym typeface="Wingdings" panose="05000000000000000000" pitchFamily="2" charset="2"/>
                            </a:rPr>
                            <a:t>MCS=</a:t>
                          </a:r>
                          <a:r>
                            <a:rPr lang="en-US" altLang="zh-TW" sz="105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TW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714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002981" y="5118371"/>
            <a:ext cx="2980267" cy="32173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Specific PHR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159"/>
              </p:ext>
            </p:extLst>
          </p:nvPr>
        </p:nvGraphicFramePr>
        <p:xfrm>
          <a:off x="8801566" y="137431"/>
          <a:ext cx="310428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70">
                  <a:extLst>
                    <a:ext uri="{9D8B030D-6E8A-4147-A177-3AD203B41FA5}">
                      <a16:colId xmlns:a16="http://schemas.microsoft.com/office/drawing/2014/main" val="1175044981"/>
                    </a:ext>
                  </a:extLst>
                </a:gridCol>
                <a:gridCol w="1107606">
                  <a:extLst>
                    <a:ext uri="{9D8B030D-6E8A-4147-A177-3AD203B41FA5}">
                      <a16:colId xmlns:a16="http://schemas.microsoft.com/office/drawing/2014/main" val="612507700"/>
                    </a:ext>
                  </a:extLst>
                </a:gridCol>
                <a:gridCol w="1107606">
                  <a:extLst>
                    <a:ext uri="{9D8B030D-6E8A-4147-A177-3AD203B41FA5}">
                      <a16:colId xmlns:a16="http://schemas.microsoft.com/office/drawing/2014/main" val="1949125112"/>
                    </a:ext>
                  </a:extLst>
                </a:gridCol>
              </a:tblGrid>
              <a:tr h="4700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CE level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Multi-tone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Specific PHR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38546"/>
                  </a:ext>
                </a:extLst>
              </a:tr>
              <a:tr h="1880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05222"/>
                  </a:ext>
                </a:extLst>
              </a:tr>
              <a:tr h="18802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86645"/>
                  </a:ext>
                </a:extLst>
              </a:tr>
              <a:tr h="1880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3317"/>
                  </a:ext>
                </a:extLst>
              </a:tr>
              <a:tr h="18802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9978"/>
                  </a:ext>
                </a:extLst>
              </a:tr>
              <a:tr h="1880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42325"/>
                  </a:ext>
                </a:extLst>
              </a:tr>
              <a:tr h="18802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663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057021" y="1456092"/>
            <a:ext cx="593557" cy="28875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98759" y="865469"/>
            <a:ext cx="4416657" cy="4170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圓角矩形 39"/>
          <p:cNvSpPr/>
          <p:nvPr/>
        </p:nvSpPr>
        <p:spPr>
          <a:xfrm>
            <a:off x="728080" y="4953663"/>
            <a:ext cx="8374978" cy="90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2" rIns="61722" bIns="30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757952" y="1369445"/>
            <a:ext cx="8345105" cy="1485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2" rIns="61722" bIns="30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TW" altLang="en-US" sz="3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8904" y="215805"/>
            <a:ext cx="9875520" cy="1028700"/>
          </a:xfrm>
        </p:spPr>
        <p:txBody>
          <a:bodyPr>
            <a:normAutofit/>
          </a:bodyPr>
          <a:lstStyle/>
          <a:p>
            <a:pPr defTabSz="822960"/>
            <a:r>
              <a:rPr lang="en-US" altLang="zh-TW" sz="3840" dirty="0" smtClean="0"/>
              <a:t>NB MAC System Level</a:t>
            </a:r>
            <a:endParaRPr lang="zh-TW" altLang="en-US" sz="384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0E33-DB0E-425B-BF7A-D50A47F3E85F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51221" y="1522839"/>
            <a:ext cx="4039370" cy="67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0" dirty="0" smtClean="0">
                <a:solidFill>
                  <a:schemeClr val="tx1"/>
                </a:solidFill>
              </a:rPr>
              <a:t>Scheduler</a:t>
            </a:r>
            <a:endParaRPr lang="zh-TW" altLang="en-US" sz="162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41422" y="1507118"/>
            <a:ext cx="1014370" cy="66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0" dirty="0">
                <a:solidFill>
                  <a:schemeClr val="tx1"/>
                </a:solidFill>
              </a:rPr>
              <a:t>Random Access</a:t>
            </a:r>
            <a:endParaRPr lang="zh-TW" altLang="en-US" sz="162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24424" y="540378"/>
            <a:ext cx="1064704" cy="510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60" dirty="0">
                <a:solidFill>
                  <a:schemeClr val="tx1"/>
                </a:solidFill>
              </a:rPr>
              <a:t>Interface</a:t>
            </a:r>
            <a:endParaRPr lang="zh-TW" altLang="en-US" sz="126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751247" y="537478"/>
            <a:ext cx="1064704" cy="510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60" dirty="0">
                <a:solidFill>
                  <a:schemeClr val="tx1"/>
                </a:solidFill>
              </a:rPr>
              <a:t>MAC </a:t>
            </a:r>
            <a:r>
              <a:rPr lang="en-US" altLang="zh-TW" sz="1260" dirty="0" smtClean="0">
                <a:solidFill>
                  <a:schemeClr val="tx1"/>
                </a:solidFill>
              </a:rPr>
              <a:t>block</a:t>
            </a:r>
            <a:endParaRPr lang="zh-TW" altLang="en-US" sz="126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7665987" y="2168218"/>
            <a:ext cx="15892" cy="3114332"/>
          </a:xfrm>
          <a:prstGeom prst="straightConnector1">
            <a:avLst/>
          </a:prstGeom>
          <a:ln w="107950">
            <a:solidFill>
              <a:srgbClr val="DAA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26444" y="3545213"/>
            <a:ext cx="1282018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NB_get_dci_sdu</a:t>
            </a:r>
            <a:endParaRPr lang="en-US" altLang="zh-TW" sz="1296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56972" y="5024018"/>
            <a:ext cx="1470959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4298" indent="-154298">
              <a:buFont typeface="Arial" panose="020B0604020202020204" pitchFamily="34" charset="0"/>
              <a:buChar char="•"/>
            </a:pPr>
            <a:r>
              <a:rPr lang="en-US" altLang="zh-TW" sz="1080" dirty="0"/>
              <a:t>Time tick : 1ms</a:t>
            </a:r>
            <a:endParaRPr lang="zh-TW" altLang="en-US" sz="108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26444" y="4002722"/>
            <a:ext cx="1534159" cy="59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4298" indent="-154298">
              <a:buFont typeface="Arial" panose="020B0604020202020204" pitchFamily="34" charset="0"/>
              <a:buChar char="•"/>
            </a:pPr>
            <a:r>
              <a:rPr lang="en-US" altLang="zh-TW" sz="1080" dirty="0"/>
              <a:t>DLSCH SDU</a:t>
            </a:r>
          </a:p>
          <a:p>
            <a:pPr marL="154298" indent="-154298">
              <a:buFont typeface="Arial" panose="020B0604020202020204" pitchFamily="34" charset="0"/>
              <a:buChar char="•"/>
            </a:pPr>
            <a:r>
              <a:rPr lang="en-US" altLang="zh-TW" sz="1080" dirty="0"/>
              <a:t>DCI </a:t>
            </a:r>
            <a:r>
              <a:rPr lang="en-US" altLang="zh-TW" sz="1080" dirty="0" smtClean="0"/>
              <a:t>SDU(N0/N1/N2) </a:t>
            </a:r>
            <a:endParaRPr lang="en-US" altLang="zh-TW" sz="1080" dirty="0"/>
          </a:p>
          <a:p>
            <a:r>
              <a:rPr lang="en-US" altLang="zh-TW" sz="1080" dirty="0"/>
              <a:t>    ( rnti + data )</a:t>
            </a:r>
            <a:endParaRPr lang="zh-TW" altLang="en-US" sz="108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5483465" y="2061153"/>
            <a:ext cx="15565" cy="3196099"/>
          </a:xfrm>
          <a:prstGeom prst="straightConnector1">
            <a:avLst/>
          </a:prstGeom>
          <a:ln w="107950">
            <a:solidFill>
              <a:srgbClr val="339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941002" y="4165413"/>
            <a:ext cx="1032014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altLang="zh-TW" sz="1080" dirty="0"/>
              <a:t>ULSCH SDU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altLang="zh-TW" sz="1080" dirty="0"/>
              <a:t>ACK/NACK</a:t>
            </a:r>
            <a:endParaRPr lang="zh-TW" altLang="en-US" sz="1080" dirty="0"/>
          </a:p>
        </p:txBody>
      </p:sp>
      <p:sp>
        <p:nvSpPr>
          <p:cNvPr id="25" name="矩形 24"/>
          <p:cNvSpPr/>
          <p:nvPr/>
        </p:nvSpPr>
        <p:spPr>
          <a:xfrm>
            <a:off x="5055777" y="3480346"/>
            <a:ext cx="917239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NB_rx_sdu</a:t>
            </a:r>
            <a:endParaRPr lang="en-US" altLang="zh-TW" sz="1296" dirty="0"/>
          </a:p>
        </p:txBody>
      </p:sp>
      <p:sp>
        <p:nvSpPr>
          <p:cNvPr id="28" name="矩形 27"/>
          <p:cNvSpPr/>
          <p:nvPr/>
        </p:nvSpPr>
        <p:spPr>
          <a:xfrm>
            <a:off x="6999074" y="3080037"/>
            <a:ext cx="1435335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NB_get_dlsch_sdu</a:t>
            </a:r>
            <a:endParaRPr lang="en-US" altLang="zh-TW" sz="1296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613610" y="2101650"/>
            <a:ext cx="15565" cy="3196099"/>
          </a:xfrm>
          <a:prstGeom prst="straightConnector1">
            <a:avLst/>
          </a:prstGeom>
          <a:ln w="107950">
            <a:solidFill>
              <a:srgbClr val="339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56137" y="4319566"/>
            <a:ext cx="1184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Preamble(List</a:t>
            </a:r>
            <a:r>
              <a:rPr lang="en-US" altLang="zh-TW" sz="1100" dirty="0" smtClean="0"/>
              <a:t>)</a:t>
            </a:r>
            <a:endParaRPr lang="en-US" altLang="zh-TW" sz="1100" dirty="0"/>
          </a:p>
        </p:txBody>
      </p:sp>
      <p:sp>
        <p:nvSpPr>
          <p:cNvPr id="55" name="矩形 54"/>
          <p:cNvSpPr/>
          <p:nvPr/>
        </p:nvSpPr>
        <p:spPr>
          <a:xfrm>
            <a:off x="1007087" y="3144042"/>
            <a:ext cx="1540999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NB_initiate_ra_proc</a:t>
            </a:r>
            <a:endParaRPr lang="en-US" altLang="zh-TW" sz="1296" dirty="0"/>
          </a:p>
        </p:txBody>
      </p:sp>
      <p:sp>
        <p:nvSpPr>
          <p:cNvPr id="43" name="矩形 42"/>
          <p:cNvSpPr/>
          <p:nvPr/>
        </p:nvSpPr>
        <p:spPr>
          <a:xfrm>
            <a:off x="1387530" y="5255968"/>
            <a:ext cx="4209841" cy="29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</a:pPr>
            <a:r>
              <a:rPr lang="en-US" altLang="zh-TW" sz="1200" smtClean="0"/>
              <a:t>NB_phy_procedures_uespec_RX</a:t>
            </a:r>
            <a:endParaRPr lang="en-US" altLang="zh-TW" sz="1100"/>
          </a:p>
        </p:txBody>
      </p:sp>
      <p:sp>
        <p:nvSpPr>
          <p:cNvPr id="56" name="矩形 55"/>
          <p:cNvSpPr/>
          <p:nvPr/>
        </p:nvSpPr>
        <p:spPr>
          <a:xfrm>
            <a:off x="6629472" y="5244880"/>
            <a:ext cx="2228080" cy="29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</a:pPr>
            <a:r>
              <a:rPr lang="en-US" altLang="zh-TW" sz="1200" dirty="0" err="1" smtClean="0"/>
              <a:t>NB_phy_procedures_TX</a:t>
            </a:r>
            <a:endParaRPr lang="en-US" altLang="zh-TW" sz="1100" dirty="0"/>
          </a:p>
        </p:txBody>
      </p:sp>
      <p:sp>
        <p:nvSpPr>
          <p:cNvPr id="30" name="矩形 29"/>
          <p:cNvSpPr/>
          <p:nvPr/>
        </p:nvSpPr>
        <p:spPr>
          <a:xfrm>
            <a:off x="4422209" y="3092552"/>
            <a:ext cx="2350323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NB_eNB_dlsch_ulsch_scheduler</a:t>
            </a:r>
            <a:endParaRPr lang="en-US" altLang="zh-TW" sz="1296" dirty="0"/>
          </a:p>
        </p:txBody>
      </p:sp>
      <p:sp>
        <p:nvSpPr>
          <p:cNvPr id="5" name="矩形 4"/>
          <p:cNvSpPr/>
          <p:nvPr/>
        </p:nvSpPr>
        <p:spPr>
          <a:xfrm>
            <a:off x="4841478" y="552015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Arial Rounded MT Bold" panose="020F0704030504030204" pitchFamily="34" charset="0"/>
              </a:rPr>
              <a:t>PHY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1392" y="25706"/>
            <a:ext cx="10515600" cy="784802"/>
          </a:xfrm>
        </p:spPr>
        <p:txBody>
          <a:bodyPr/>
          <a:lstStyle/>
          <a:p>
            <a:r>
              <a:rPr lang="en-US" altLang="zh-TW" dirty="0"/>
              <a:t>DCI Format N0-</a:t>
            </a:r>
            <a:r>
              <a:rPr lang="en-US" altLang="zh-TW" dirty="0" smtClean="0"/>
              <a:t>Resource Assignment/MCS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023" y="928255"/>
            <a:ext cx="5055177" cy="326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21010" y="1620983"/>
                <a:ext cx="2204768" cy="3065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&gt; 1,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𝑇𝐵𝑆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𝑀𝐶𝑆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𝑅𝑈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TW" b="0" dirty="0" smtClean="0"/>
                  <a:t> check Table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10" y="1620983"/>
                <a:ext cx="2204768" cy="3065455"/>
              </a:xfrm>
              <a:prstGeom prst="rect">
                <a:avLst/>
              </a:prstGeom>
              <a:blipFill>
                <a:blip r:embed="rId3"/>
                <a:stretch>
                  <a:fillRect l="-6354" t="-2584" r="-63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145" y="4126294"/>
            <a:ext cx="3057525" cy="2467011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6" idx="3"/>
            <a:endCxn id="13" idx="1"/>
          </p:cNvCxnSpPr>
          <p:nvPr/>
        </p:nvCxnSpPr>
        <p:spPr>
          <a:xfrm flipV="1">
            <a:off x="5725670" y="3438014"/>
            <a:ext cx="831933" cy="2833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57603" y="3301383"/>
            <a:ext cx="529321" cy="27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783042" y="1339435"/>
            <a:ext cx="401778" cy="29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779580" y="3313325"/>
            <a:ext cx="405240" cy="249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939397" y="5078621"/>
            <a:ext cx="40856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Resource </a:t>
            </a:r>
            <a:r>
              <a:rPr lang="en-US" altLang="zh-TW" dirty="0">
                <a:solidFill>
                  <a:srgbClr val="FF0000"/>
                </a:solidFill>
              </a:rPr>
              <a:t>Assignment </a:t>
            </a:r>
            <a:r>
              <a:rPr lang="en-US" altLang="zh-TW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 smtClean="0"/>
              <a:t>= </a:t>
            </a:r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Modulation </a:t>
            </a:r>
            <a:r>
              <a:rPr lang="en-US" altLang="zh-TW" dirty="0">
                <a:solidFill>
                  <a:srgbClr val="FF0000"/>
                </a:solidFill>
              </a:rPr>
              <a:t>and Coding </a:t>
            </a:r>
            <a:r>
              <a:rPr lang="en-US" altLang="zh-TW" dirty="0" smtClean="0">
                <a:solidFill>
                  <a:srgbClr val="FF0000"/>
                </a:solidFill>
              </a:rPr>
              <a:t>Scheme index </a:t>
            </a:r>
            <a:r>
              <a:rPr lang="en-US" altLang="zh-TW" dirty="0"/>
              <a:t>= </a:t>
            </a:r>
            <a:r>
              <a:rPr lang="en-US" altLang="zh-TW" dirty="0" smtClean="0"/>
              <a:t>9</a:t>
            </a:r>
            <a:endParaRPr lang="en-US" altLang="zh-TW" dirty="0"/>
          </a:p>
        </p:txBody>
      </p:sp>
      <p:cxnSp>
        <p:nvCxnSpPr>
          <p:cNvPr id="18" name="直線單箭頭接點 17"/>
          <p:cNvCxnSpPr>
            <a:stCxn id="15" idx="2"/>
            <a:endCxn id="16" idx="0"/>
          </p:cNvCxnSpPr>
          <p:nvPr/>
        </p:nvCxnSpPr>
        <p:spPr>
          <a:xfrm>
            <a:off x="9982200" y="3562702"/>
            <a:ext cx="0" cy="1515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7279" y="1579044"/>
            <a:ext cx="2303670" cy="3107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21852" y="607390"/>
            <a:ext cx="458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Discuss with </a:t>
            </a:r>
            <a:r>
              <a:rPr lang="en-US" altLang="zh-TW" dirty="0" err="1" smtClean="0"/>
              <a:t>Navid</a:t>
            </a:r>
            <a:r>
              <a:rPr lang="en-US" altLang="zh-TW" dirty="0" smtClean="0"/>
              <a:t>: PHR </a:t>
            </a:r>
            <a:r>
              <a:rPr lang="en-US" altLang="zh-TW" dirty="0" smtClean="0">
                <a:sym typeface="Wingdings" panose="05000000000000000000" pitchFamily="2" charset="2"/>
              </a:rPr>
              <a:t> MCS, check OAI LTE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20949" y="6187440"/>
            <a:ext cx="3104721" cy="168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2971"/>
            <a:ext cx="10515600" cy="760701"/>
          </a:xfrm>
        </p:spPr>
        <p:txBody>
          <a:bodyPr/>
          <a:lstStyle/>
          <a:p>
            <a:r>
              <a:rPr lang="en-US" altLang="zh-TW" dirty="0" smtClean="0"/>
              <a:t>DCI Format N0-the other field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65718" y="968807"/>
                <a:ext cx="10515600" cy="4442641"/>
              </a:xfrm>
            </p:spPr>
            <p:txBody>
              <a:bodyPr>
                <a:noAutofit/>
              </a:bodyPr>
              <a:lstStyle/>
              <a:p>
                <a:r>
                  <a:rPr lang="en-GB" altLang="zh-TW" sz="2400" dirty="0"/>
                  <a:t>Flag = </a:t>
                </a:r>
                <a:r>
                  <a:rPr lang="en-GB" altLang="zh-TW" sz="2400" dirty="0" smtClean="0"/>
                  <a:t>0 (</a:t>
                </a:r>
                <a:r>
                  <a:rPr lang="en-GB" altLang="zh-TW" sz="2400" dirty="0"/>
                  <a:t>DCI format N0</a:t>
                </a:r>
                <a:r>
                  <a:rPr lang="en-GB" altLang="zh-TW" sz="2400" dirty="0" smtClean="0"/>
                  <a:t>)</a:t>
                </a:r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New Data Indicator </a:t>
                </a:r>
                <a:r>
                  <a:rPr lang="en-US" altLang="zh-TW" sz="2400" dirty="0" smtClean="0"/>
                  <a:t>= 0 (Initialize to 0)</a:t>
                </a:r>
              </a:p>
              <a:p>
                <a:pPr lvl="1"/>
                <a:r>
                  <a:rPr lang="en-US" altLang="zh-TW" sz="2000" dirty="0" smtClean="0"/>
                  <a:t>If CRC=0, UL data decode succeed, NDI toggle (0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1 or 10</a:t>
                </a:r>
                <a:r>
                  <a:rPr lang="en-US" altLang="zh-TW" sz="2000" dirty="0" smtClean="0"/>
                  <a:t>)</a:t>
                </a:r>
              </a:p>
              <a:p>
                <a:pPr lvl="1"/>
                <a:r>
                  <a:rPr lang="en-US" altLang="zh-TW" sz="2000" dirty="0" smtClean="0"/>
                  <a:t>If CEC=1, UL data decode fail, NDI not toggle (0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0 or 11</a:t>
                </a:r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Redundancy version </a:t>
                </a:r>
                <a:r>
                  <a:rPr lang="en-US" altLang="zh-TW" sz="2400" dirty="0" smtClean="0"/>
                  <a:t>= 0 (Initialize to 0)</a:t>
                </a:r>
              </a:p>
              <a:p>
                <a:r>
                  <a:rPr lang="en-US" altLang="zh-TW" sz="2400" dirty="0" smtClean="0"/>
                  <a:t>Check UE belong to which CE levels</a:t>
                </a:r>
              </a:p>
              <a:p>
                <a:pPr lvl="1"/>
                <a:r>
                  <a:rPr lang="en-US" altLang="zh-TW" sz="1800" dirty="0" smtClean="0"/>
                  <a:t>CE 0</a:t>
                </a:r>
                <a:r>
                  <a:rPr lang="en-US" altLang="zh-TW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Repetition Number Index </a:t>
                </a:r>
                <a:r>
                  <a:rPr lang="en-US" altLang="zh-TW" sz="1800" dirty="0"/>
                  <a:t>= </a:t>
                </a:r>
                <a:r>
                  <a:rPr lang="en-US" altLang="zh-TW" sz="1800" dirty="0" smtClean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𝑅𝑒𝑝</m:t>
                        </m:r>
                      </m:sub>
                    </m:sSub>
                  </m:oMath>
                </a14:m>
                <a:r>
                  <a:rPr lang="en-US" altLang="zh-TW" sz="1800" dirty="0" smtClean="0"/>
                  <a:t>=1,)  144 dB MCL,  Target SNR: 14.25 dB</a:t>
                </a:r>
              </a:p>
              <a:p>
                <a:pPr lvl="1"/>
                <a:r>
                  <a:rPr lang="en-US" altLang="zh-TW" sz="1800" dirty="0" smtClean="0"/>
                  <a:t>CE 1</a:t>
                </a:r>
                <a:r>
                  <a:rPr lang="en-US" altLang="zh-TW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Repetition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Number 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Index </a:t>
                </a:r>
                <a:r>
                  <a:rPr lang="en-US" altLang="zh-TW" sz="1800" dirty="0" smtClean="0"/>
                  <a:t>= 1 </a:t>
                </a:r>
                <a:r>
                  <a:rPr lang="en-US" altLang="zh-TW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𝑅𝑒𝑝</m:t>
                        </m:r>
                      </m:sub>
                    </m:sSub>
                  </m:oMath>
                </a14:m>
                <a:r>
                  <a:rPr lang="en-US" altLang="zh-TW" sz="1800" dirty="0" smtClean="0"/>
                  <a:t>=2)  154 dB MCL</a:t>
                </a:r>
                <a:r>
                  <a:rPr lang="en-US" altLang="zh-TW" sz="1800" dirty="0"/>
                  <a:t>, Target SNR: 4.25 </a:t>
                </a:r>
                <a:r>
                  <a:rPr lang="en-US" altLang="zh-TW" sz="1800" dirty="0" smtClean="0"/>
                  <a:t>dB</a:t>
                </a:r>
                <a:endParaRPr lang="en-US" altLang="zh-TW" sz="1800" dirty="0"/>
              </a:p>
              <a:p>
                <a:pPr lvl="1"/>
                <a:r>
                  <a:rPr lang="en-US" altLang="zh-TW" sz="1800" dirty="0"/>
                  <a:t>CE </a:t>
                </a:r>
                <a:r>
                  <a:rPr lang="en-US" altLang="zh-TW" sz="1800" dirty="0" smtClean="0"/>
                  <a:t>2</a:t>
                </a:r>
                <a:r>
                  <a:rPr lang="en-US" altLang="zh-TW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Repetition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Number 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Index </a:t>
                </a:r>
                <a:r>
                  <a:rPr lang="en-US" altLang="zh-TW" sz="1800" dirty="0" smtClean="0"/>
                  <a:t>= 2 </a:t>
                </a:r>
                <a:r>
                  <a:rPr lang="en-US" altLang="zh-TW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𝑅𝑒𝑝</m:t>
                        </m:r>
                      </m:sub>
                    </m:sSub>
                  </m:oMath>
                </a14:m>
                <a:r>
                  <a:rPr lang="en-US" altLang="zh-TW" sz="1800" dirty="0" smtClean="0"/>
                  <a:t>=4)  164 dB MCL</a:t>
                </a:r>
                <a:r>
                  <a:rPr lang="en-US" altLang="zh-TW" sz="1800" dirty="0"/>
                  <a:t>, Target SNR: -</a:t>
                </a:r>
                <a:r>
                  <a:rPr lang="en-US" altLang="zh-TW" sz="1800" dirty="0" smtClean="0"/>
                  <a:t>5.75 dB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718" y="968807"/>
                <a:ext cx="10515600" cy="4442641"/>
              </a:xfrm>
              <a:blipFill>
                <a:blip r:embed="rId3"/>
                <a:stretch>
                  <a:fillRect l="-812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154" y="41010"/>
            <a:ext cx="10515600" cy="747935"/>
          </a:xfrm>
        </p:spPr>
        <p:txBody>
          <a:bodyPr/>
          <a:lstStyle/>
          <a:p>
            <a:r>
              <a:rPr lang="en-US" altLang="zh-TW" dirty="0"/>
              <a:t>Timing diagram for NPDCCH  period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2006730" y="3840949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30" y="3840949"/>
                <a:ext cx="450724" cy="294824"/>
              </a:xfrm>
              <a:prstGeom prst="rect">
                <a:avLst/>
              </a:prstGeom>
              <a:blipFill>
                <a:blip r:embed="rId3"/>
                <a:stretch>
                  <a:fillRect r="-50000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829132" y="4637704"/>
            <a:ext cx="417420" cy="1711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9131" y="5856341"/>
            <a:ext cx="427269" cy="15610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7722" y="6016403"/>
            <a:ext cx="427168" cy="1429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9131" y="6172027"/>
            <a:ext cx="425758" cy="13755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 flipH="1">
            <a:off x="3637491" y="3953122"/>
            <a:ext cx="18914" cy="26668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22751" y="381888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</a:t>
            </a:r>
            <a:r>
              <a:rPr lang="en-US" altLang="zh-TW" sz="2800" dirty="0" smtClean="0"/>
              <a:t>L</a:t>
            </a:r>
            <a:endParaRPr lang="zh-TW" altLang="en-US" sz="2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9275067" y="61831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79" name="直線接點 78"/>
          <p:cNvCxnSpPr/>
          <p:nvPr/>
        </p:nvCxnSpPr>
        <p:spPr>
          <a:xfrm>
            <a:off x="4496342" y="3029505"/>
            <a:ext cx="6365" cy="1497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327651" y="2969789"/>
            <a:ext cx="12560" cy="1557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V="1">
            <a:off x="2173480" y="3865468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569709" y="2707841"/>
            <a:ext cx="2922604" cy="378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NPDCCH </a:t>
            </a:r>
            <a:r>
              <a:rPr lang="en-US" altLang="zh-TW" sz="1200" dirty="0">
                <a:solidFill>
                  <a:schemeClr val="tx1"/>
                </a:solidFill>
              </a:rPr>
              <a:t>search </a:t>
            </a:r>
            <a:r>
              <a:rPr lang="en-US" altLang="zh-TW" sz="1200" dirty="0" smtClean="0">
                <a:solidFill>
                  <a:schemeClr val="tx1"/>
                </a:solidFill>
              </a:rPr>
              <a:t>space for CE level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i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左大括弧 120"/>
          <p:cNvSpPr/>
          <p:nvPr/>
        </p:nvSpPr>
        <p:spPr>
          <a:xfrm rot="5400000">
            <a:off x="1762877" y="2307250"/>
            <a:ext cx="226186" cy="6092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1680121" y="2232883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1" y="2232883"/>
                <a:ext cx="412292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接點 124"/>
          <p:cNvCxnSpPr/>
          <p:nvPr/>
        </p:nvCxnSpPr>
        <p:spPr>
          <a:xfrm flipV="1">
            <a:off x="1572577" y="297354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V="1">
            <a:off x="8279012" y="2942310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左大括弧 131"/>
          <p:cNvSpPr/>
          <p:nvPr/>
        </p:nvSpPr>
        <p:spPr>
          <a:xfrm rot="5400000">
            <a:off x="2985892" y="2344147"/>
            <a:ext cx="237817" cy="5134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左大括弧 134"/>
          <p:cNvSpPr/>
          <p:nvPr/>
        </p:nvSpPr>
        <p:spPr>
          <a:xfrm rot="5400000">
            <a:off x="4100530" y="2319215"/>
            <a:ext cx="220311" cy="5479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左大括弧 148"/>
          <p:cNvSpPr/>
          <p:nvPr/>
        </p:nvSpPr>
        <p:spPr>
          <a:xfrm rot="5400000">
            <a:off x="4479708" y="-711516"/>
            <a:ext cx="898153" cy="6709152"/>
          </a:xfrm>
          <a:prstGeom prst="leftBrace">
            <a:avLst>
              <a:gd name="adj1" fmla="val 126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/>
              <p:cNvSpPr txBox="1"/>
              <p:nvPr/>
            </p:nvSpPr>
            <p:spPr>
              <a:xfrm>
                <a:off x="8032627" y="3166281"/>
                <a:ext cx="2203217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  <m:r>
                      <a:rPr lang="en-US" altLang="zh-TW" sz="11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100" i="1" dirty="0" smtClean="0">
                    <a:latin typeface="Cambria Math" panose="02040503050406030204" pitchFamily="18" charset="0"/>
                  </a:rPr>
                  <a:t>pp</a:t>
                </a:r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文字方塊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627" y="3166281"/>
                <a:ext cx="2203217" cy="274627"/>
              </a:xfrm>
              <a:prstGeom prst="rect">
                <a:avLst/>
              </a:prstGeom>
              <a:blipFill>
                <a:blip r:embed="rId9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字方塊 150"/>
          <p:cNvSpPr txBox="1"/>
          <p:nvPr/>
        </p:nvSpPr>
        <p:spPr>
          <a:xfrm>
            <a:off x="475369" y="1251049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DL</a:t>
            </a:r>
            <a:endParaRPr lang="zh-TW" altLang="en-US" sz="28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4540436" y="189466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NPDCCH period (pp)</a:t>
            </a:r>
            <a:endParaRPr lang="zh-TW" altLang="en-US" sz="1200" dirty="0"/>
          </a:p>
        </p:txBody>
      </p:sp>
      <p:cxnSp>
        <p:nvCxnSpPr>
          <p:cNvPr id="166" name="直線接點 165"/>
          <p:cNvCxnSpPr/>
          <p:nvPr/>
        </p:nvCxnSpPr>
        <p:spPr>
          <a:xfrm flipV="1">
            <a:off x="3063474" y="6398627"/>
            <a:ext cx="4068" cy="255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3346967" y="6416116"/>
            <a:ext cx="3323" cy="237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2479641" y="6386960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3934320" y="638058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827722" y="6311826"/>
            <a:ext cx="439365" cy="1516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467606" y="6341103"/>
            <a:ext cx="306392" cy="140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767080" y="6341103"/>
            <a:ext cx="301844" cy="135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8829840" y="27186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204" name="直線單箭頭接點 203"/>
          <p:cNvCxnSpPr/>
          <p:nvPr/>
        </p:nvCxnSpPr>
        <p:spPr>
          <a:xfrm flipV="1">
            <a:off x="3322319" y="3983709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3063475" y="6341103"/>
            <a:ext cx="281540" cy="135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53237" y="6340778"/>
            <a:ext cx="286130" cy="13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3640834" y="634004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534477"/>
            <a:ext cx="2743200" cy="365125"/>
          </a:xfrm>
        </p:spPr>
        <p:txBody>
          <a:bodyPr/>
          <a:lstStyle/>
          <a:p>
            <a:fld id="{CAD53EFA-03FD-4FD7-A9EE-3A18F708F256}" type="slidenum">
              <a:rPr lang="zh-TW" altLang="en-US" smtClean="0"/>
              <a:t>42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300434" y="2064029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8061051" y="2946104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1301521" y="297354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flipH="1">
            <a:off x="2164063" y="2685678"/>
            <a:ext cx="21724" cy="1784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H="1">
            <a:off x="2467606" y="3790155"/>
            <a:ext cx="52276" cy="286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231198" y="6021246"/>
            <a:ext cx="6379594" cy="9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flipV="1">
            <a:off x="1237467" y="6180936"/>
            <a:ext cx="6388510" cy="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4838567" y="4003254"/>
            <a:ext cx="0" cy="26567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080011" y="219353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218"/>
              <p:cNvSpPr txBox="1"/>
              <p:nvPr/>
            </p:nvSpPr>
            <p:spPr>
              <a:xfrm>
                <a:off x="3190509" y="4003254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219" name="文字方塊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09" y="4003254"/>
                <a:ext cx="450724" cy="294824"/>
              </a:xfrm>
              <a:prstGeom prst="rect">
                <a:avLst/>
              </a:prstGeom>
              <a:blipFill>
                <a:blip r:embed="rId11"/>
                <a:stretch>
                  <a:fillRect r="-50000" b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219"/>
              <p:cNvSpPr txBox="1"/>
              <p:nvPr/>
            </p:nvSpPr>
            <p:spPr>
              <a:xfrm>
                <a:off x="4342601" y="4072696"/>
                <a:ext cx="450724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𝑫𝒆𝒍𝒂𝒚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220" name="文字方塊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01" y="4072696"/>
                <a:ext cx="450724" cy="294824"/>
              </a:xfrm>
              <a:prstGeom prst="rect">
                <a:avLst/>
              </a:prstGeom>
              <a:blipFill>
                <a:blip r:embed="rId12"/>
                <a:stretch>
                  <a:fillRect r="-58108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線接點 220"/>
          <p:cNvCxnSpPr/>
          <p:nvPr/>
        </p:nvCxnSpPr>
        <p:spPr>
          <a:xfrm>
            <a:off x="1230675" y="6324807"/>
            <a:ext cx="6409253" cy="35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33988" y="6174785"/>
                <a:ext cx="607346" cy="328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88" y="6174785"/>
                <a:ext cx="607346" cy="328488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弧 38"/>
          <p:cNvSpPr/>
          <p:nvPr/>
        </p:nvSpPr>
        <p:spPr>
          <a:xfrm>
            <a:off x="2384921" y="6329297"/>
            <a:ext cx="83410" cy="143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223" name="直線單箭頭接點 222"/>
          <p:cNvCxnSpPr/>
          <p:nvPr/>
        </p:nvCxnSpPr>
        <p:spPr>
          <a:xfrm flipV="1">
            <a:off x="680475" y="3068536"/>
            <a:ext cx="8562454" cy="407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flipV="1">
            <a:off x="1253001" y="4423482"/>
            <a:ext cx="6372976" cy="135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flipH="1">
            <a:off x="7632733" y="4423482"/>
            <a:ext cx="5902" cy="20727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/>
              <p:cNvSpPr/>
              <p:nvPr/>
            </p:nvSpPr>
            <p:spPr>
              <a:xfrm>
                <a:off x="2931491" y="6024673"/>
                <a:ext cx="666423" cy="32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[2]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4" name="矩形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91" y="6024673"/>
                <a:ext cx="666423" cy="328873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/>
              <p:cNvSpPr/>
              <p:nvPr/>
            </p:nvSpPr>
            <p:spPr>
              <a:xfrm>
                <a:off x="4119823" y="5867918"/>
                <a:ext cx="640047" cy="328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35" name="矩形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23" y="5867918"/>
                <a:ext cx="640047" cy="328873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字方塊 240"/>
              <p:cNvSpPr txBox="1"/>
              <p:nvPr/>
            </p:nvSpPr>
            <p:spPr>
              <a:xfrm>
                <a:off x="5681754" y="5222845"/>
                <a:ext cx="226145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TW" sz="1200" b="1" dirty="0" smtClean="0">
                    <a:latin typeface="+mj-lt"/>
                  </a:rPr>
                  <a:t> </a:t>
                </a:r>
                <a:r>
                  <a:rPr lang="en-US" altLang="zh-TW" sz="1100" b="1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 smtClean="0">
                    <a:latin typeface="+mj-lt"/>
                  </a:rPr>
                  <a:t>)</a:t>
                </a:r>
                <a:endParaRPr lang="zh-TW" altLang="en-US" sz="11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1" name="文字方塊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54" y="5222845"/>
                <a:ext cx="2261453" cy="302840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左大括弧 252"/>
          <p:cNvSpPr/>
          <p:nvPr/>
        </p:nvSpPr>
        <p:spPr>
          <a:xfrm>
            <a:off x="3497739" y="6189371"/>
            <a:ext cx="148061" cy="1314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4" name="左大括弧 253"/>
          <p:cNvSpPr/>
          <p:nvPr/>
        </p:nvSpPr>
        <p:spPr>
          <a:xfrm>
            <a:off x="4684759" y="6025618"/>
            <a:ext cx="149118" cy="145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256" name="直線接點 255"/>
          <p:cNvCxnSpPr/>
          <p:nvPr/>
        </p:nvCxnSpPr>
        <p:spPr>
          <a:xfrm flipV="1">
            <a:off x="2176325" y="298311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2848092" y="2993584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3335849" y="2991828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3962430" y="2997308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4488470" y="298387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endCxn id="4" idx="0"/>
          </p:cNvCxnSpPr>
          <p:nvPr/>
        </p:nvCxnSpPr>
        <p:spPr>
          <a:xfrm flipH="1">
            <a:off x="1293499" y="3152264"/>
            <a:ext cx="8967" cy="5888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 flipV="1">
            <a:off x="8071211" y="2057171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左大括弧 262"/>
          <p:cNvSpPr/>
          <p:nvPr/>
        </p:nvSpPr>
        <p:spPr>
          <a:xfrm rot="5400000">
            <a:off x="2568009" y="807993"/>
            <a:ext cx="898153" cy="2894774"/>
          </a:xfrm>
          <a:prstGeom prst="leftBrace">
            <a:avLst>
              <a:gd name="adj1" fmla="val 126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694955" y="1480469"/>
                <a:ext cx="8138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5" y="1480469"/>
                <a:ext cx="813813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字方塊 263"/>
              <p:cNvSpPr txBox="1"/>
              <p:nvPr/>
            </p:nvSpPr>
            <p:spPr>
              <a:xfrm>
                <a:off x="2902381" y="2224050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4" name="文字方塊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81" y="2224050"/>
                <a:ext cx="412292" cy="261610"/>
              </a:xfrm>
              <a:prstGeom prst="rect">
                <a:avLst/>
              </a:prstGeom>
              <a:blipFill>
                <a:blip r:embed="rId1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/>
              <p:cNvSpPr txBox="1"/>
              <p:nvPr/>
            </p:nvSpPr>
            <p:spPr>
              <a:xfrm>
                <a:off x="4003739" y="2251418"/>
                <a:ext cx="4122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100" dirty="0"/>
                        <m:t>R</m:t>
                      </m:r>
                      <m:r>
                        <m:rPr>
                          <m:nor/>
                        </m:rPr>
                        <a:rPr lang="en-US" altLang="zh-TW" sz="1100" dirty="0"/>
                        <m:t>[</m:t>
                      </m:r>
                      <m:r>
                        <m:rPr>
                          <m:nor/>
                        </m:rPr>
                        <a:rPr lang="en-US" altLang="zh-TW" sz="1100" dirty="0"/>
                        <m:t>i</m:t>
                      </m:r>
                      <m:r>
                        <m:rPr>
                          <m:nor/>
                        </m:rPr>
                        <a:rPr lang="en-US" altLang="zh-TW" sz="1100" dirty="0"/>
                        <m:t>]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5" name="文字方塊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9" y="2251418"/>
                <a:ext cx="412292" cy="261610"/>
              </a:xfrm>
              <a:prstGeom prst="rect">
                <a:avLst/>
              </a:prstGeom>
              <a:blipFill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/>
              <p:cNvSpPr txBox="1"/>
              <p:nvPr/>
            </p:nvSpPr>
            <p:spPr>
              <a:xfrm>
                <a:off x="1270573" y="3211002"/>
                <a:ext cx="724750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[1]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6" name="文字方塊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73" y="3211002"/>
                <a:ext cx="724750" cy="278153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字方塊 266"/>
              <p:cNvSpPr txBox="1"/>
              <p:nvPr/>
            </p:nvSpPr>
            <p:spPr>
              <a:xfrm>
                <a:off x="1857138" y="3214545"/>
                <a:ext cx="7327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[1]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7" name="文字方塊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38" y="3214545"/>
                <a:ext cx="732765" cy="278153"/>
              </a:xfrm>
              <a:prstGeom prst="rect">
                <a:avLst/>
              </a:prstGeom>
              <a:blipFill>
                <a:blip r:embed="rId2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字方塊 267"/>
              <p:cNvSpPr txBox="1"/>
              <p:nvPr/>
            </p:nvSpPr>
            <p:spPr>
              <a:xfrm>
                <a:off x="3080343" y="3227546"/>
                <a:ext cx="7327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[2]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8" name="文字方塊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43" y="3227546"/>
                <a:ext cx="732765" cy="278153"/>
              </a:xfrm>
              <a:prstGeom prst="rect">
                <a:avLst/>
              </a:prstGeom>
              <a:blipFill>
                <a:blip r:embed="rId2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字方塊 268"/>
              <p:cNvSpPr txBox="1"/>
              <p:nvPr/>
            </p:nvSpPr>
            <p:spPr>
              <a:xfrm>
                <a:off x="4321981" y="3237101"/>
                <a:ext cx="771365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𝐷𝐶𝐼𝐸𝑡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69" name="文字方塊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81" y="3237101"/>
                <a:ext cx="771365" cy="278153"/>
              </a:xfrm>
              <a:prstGeom prst="rect">
                <a:avLst/>
              </a:prstGeom>
              <a:blipFill>
                <a:blip r:embed="rId2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/>
              <p:cNvSpPr txBox="1"/>
              <p:nvPr/>
            </p:nvSpPr>
            <p:spPr>
              <a:xfrm>
                <a:off x="2516328" y="3216553"/>
                <a:ext cx="724750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[2]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70" name="文字方塊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28" y="3216553"/>
                <a:ext cx="724750" cy="278153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字方塊 270"/>
              <p:cNvSpPr txBox="1"/>
              <p:nvPr/>
            </p:nvSpPr>
            <p:spPr>
              <a:xfrm>
                <a:off x="3647142" y="3232177"/>
                <a:ext cx="763351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𝐷𝐶𝐼𝑆𝑡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71" name="文字方塊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42" y="3232177"/>
                <a:ext cx="763351" cy="278153"/>
              </a:xfrm>
              <a:prstGeom prst="rect">
                <a:avLst/>
              </a:prstGeom>
              <a:blipFill>
                <a:blip r:embed="rId2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762821" y="1278416"/>
                <a:ext cx="5429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Ulsch_indication</a:t>
                </a:r>
                <a:r>
                  <a:rPr lang="en-US" altLang="zh-TW" sz="1400" dirty="0"/>
                  <a:t>(1,2…m</a:t>
                </a:r>
                <a:r>
                  <a:rPr lang="en-US" altLang="zh-TW" sz="1400" b="1" dirty="0" smtClean="0"/>
                  <a:t>): </a:t>
                </a:r>
                <a:r>
                  <a:rPr lang="en-US" altLang="zh-TW" sz="1400" dirty="0" smtClean="0"/>
                  <a:t>Get </a:t>
                </a:r>
                <a:r>
                  <a:rPr lang="en-US" altLang="zh-TW" sz="1400" dirty="0"/>
                  <a:t>UE scheduling Info.</a:t>
                </a:r>
                <a:r>
                  <a:rPr lang="en-US" altLang="zh-TW" sz="1400" dirty="0" smtClean="0"/>
                  <a:t> from </a:t>
                </a:r>
                <a:r>
                  <a:rPr lang="en-US" altLang="zh-TW" sz="1400" dirty="0" err="1" smtClean="0"/>
                  <a:t>Ulsch_indication</a:t>
                </a:r>
                <a:endParaRPr lang="en-US" altLang="zh-TW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 smtClean="0"/>
                  <a:t>: The </a:t>
                </a:r>
                <a:r>
                  <a:rPr lang="en-US" altLang="zh-TW" sz="1400" dirty="0" err="1"/>
                  <a:t>j</a:t>
                </a:r>
                <a:r>
                  <a:rPr lang="en-US" altLang="zh-TW" sz="1400" dirty="0" err="1" smtClean="0"/>
                  <a:t>th</a:t>
                </a:r>
                <a:r>
                  <a:rPr lang="en-US" altLang="zh-TW" sz="1400" dirty="0" smtClean="0"/>
                  <a:t> arrival of </a:t>
                </a:r>
                <a:r>
                  <a:rPr lang="en-US" altLang="zh-TW" sz="1400" dirty="0"/>
                  <a:t>m </a:t>
                </a:r>
                <a:r>
                  <a:rPr lang="en-US" altLang="zh-TW" sz="1400" dirty="0" err="1" smtClean="0"/>
                  <a:t>Ulsch_PDU</a:t>
                </a:r>
                <a:r>
                  <a:rPr lang="en-US" altLang="zh-TW" sz="1400" dirty="0" smtClean="0"/>
                  <a:t> include UE scheduling Info.</a:t>
                </a: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21" y="1278416"/>
                <a:ext cx="5429179" cy="523220"/>
              </a:xfrm>
              <a:prstGeom prst="rect">
                <a:avLst/>
              </a:prstGeom>
              <a:blipFill>
                <a:blip r:embed="rId30"/>
                <a:stretch>
                  <a:fillRect l="-337" t="-1163" b="-10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直線單箭頭接點 277"/>
          <p:cNvCxnSpPr/>
          <p:nvPr/>
        </p:nvCxnSpPr>
        <p:spPr>
          <a:xfrm flipH="1" flipV="1">
            <a:off x="5136680" y="2884095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字方塊 283"/>
              <p:cNvSpPr txBox="1"/>
              <p:nvPr/>
            </p:nvSpPr>
            <p:spPr>
              <a:xfrm>
                <a:off x="982900" y="1823642"/>
                <a:ext cx="69679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𝑅𝑒𝑞𝑢𝑒𝑠𝑡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84" name="文字方塊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00" y="1823642"/>
                <a:ext cx="696794" cy="27462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字方塊 285"/>
              <p:cNvSpPr txBox="1"/>
              <p:nvPr/>
            </p:nvSpPr>
            <p:spPr>
              <a:xfrm>
                <a:off x="6046351" y="3072516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86" name="文字方塊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51" y="3072516"/>
                <a:ext cx="545727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線單箭頭接點 286"/>
          <p:cNvCxnSpPr/>
          <p:nvPr/>
        </p:nvCxnSpPr>
        <p:spPr>
          <a:xfrm flipV="1">
            <a:off x="6312966" y="607671"/>
            <a:ext cx="6248" cy="107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字方塊 287"/>
              <p:cNvSpPr txBox="1"/>
              <p:nvPr/>
            </p:nvSpPr>
            <p:spPr>
              <a:xfrm>
                <a:off x="6545857" y="780678"/>
                <a:ext cx="3016660" cy="34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400" dirty="0" smtClean="0"/>
                  <a:t>Scheduling action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zh-TW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8" name="文字方塊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57" y="780678"/>
                <a:ext cx="3016660" cy="348622"/>
              </a:xfrm>
              <a:prstGeom prst="rect">
                <a:avLst/>
              </a:prstGeom>
              <a:blipFill>
                <a:blip r:embed="rId33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字方塊 290"/>
              <p:cNvSpPr txBox="1"/>
              <p:nvPr/>
            </p:nvSpPr>
            <p:spPr>
              <a:xfrm>
                <a:off x="7750520" y="1802308"/>
                <a:ext cx="69679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𝑅𝑒𝑞𝑢𝑒𝑠𝑡</m:t>
                          </m:r>
                        </m:sub>
                      </m:sSub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1" name="文字方塊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520" y="1802308"/>
                <a:ext cx="696794" cy="2746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字方塊 291"/>
              <p:cNvSpPr txBox="1"/>
              <p:nvPr/>
            </p:nvSpPr>
            <p:spPr>
              <a:xfrm>
                <a:off x="4851627" y="3047718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2" name="文字方塊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27" y="3047718"/>
                <a:ext cx="545727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字方塊 292"/>
              <p:cNvSpPr txBox="1"/>
              <p:nvPr/>
            </p:nvSpPr>
            <p:spPr>
              <a:xfrm>
                <a:off x="638129" y="3113299"/>
                <a:ext cx="545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93" name="文字方塊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9" y="3113299"/>
                <a:ext cx="545727" cy="2616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353365" y="2651999"/>
            <a:ext cx="1148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(1,2…m</a:t>
            </a:r>
            <a:r>
              <a:rPr lang="en-US" altLang="zh-TW" sz="1000" b="1" dirty="0"/>
              <a:t>)</a:t>
            </a:r>
            <a:endParaRPr lang="zh-TW" altLang="en-US" sz="1000" b="1" dirty="0"/>
          </a:p>
        </p:txBody>
      </p:sp>
      <p:sp>
        <p:nvSpPr>
          <p:cNvPr id="295" name="矩形 294"/>
          <p:cNvSpPr/>
          <p:nvPr/>
        </p:nvSpPr>
        <p:spPr>
          <a:xfrm>
            <a:off x="4767181" y="2615721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(2)</a:t>
            </a:r>
            <a:endParaRPr lang="zh-TW" altLang="en-US" sz="1000" b="1" dirty="0"/>
          </a:p>
        </p:txBody>
      </p:sp>
      <p:cxnSp>
        <p:nvCxnSpPr>
          <p:cNvPr id="296" name="直線單箭頭接點 295"/>
          <p:cNvCxnSpPr/>
          <p:nvPr/>
        </p:nvCxnSpPr>
        <p:spPr>
          <a:xfrm flipH="1" flipV="1">
            <a:off x="6364364" y="2800908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flipH="1" flipV="1">
            <a:off x="866958" y="2849691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/>
          <p:cNvCxnSpPr/>
          <p:nvPr/>
        </p:nvCxnSpPr>
        <p:spPr>
          <a:xfrm flipH="1" flipV="1">
            <a:off x="6683096" y="1390825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矩形 299"/>
              <p:cNvSpPr/>
              <p:nvPr/>
            </p:nvSpPr>
            <p:spPr>
              <a:xfrm>
                <a:off x="3934321" y="1571787"/>
                <a:ext cx="1198405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𝐸𝑛𝑑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𝑆𝑒𝑎𝑟𝑐h𝑆𝑝𝑎𝑐𝑒</m:t>
                          </m:r>
                        </m:sub>
                      </m:sSub>
                    </m:oMath>
                  </m:oMathPara>
                </a14:m>
                <a:endParaRPr lang="zh-TW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矩形 2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21" y="1571787"/>
                <a:ext cx="1198405" cy="29129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矩形 300"/>
              <p:cNvSpPr/>
              <p:nvPr/>
            </p:nvSpPr>
            <p:spPr>
              <a:xfrm>
                <a:off x="953153" y="1533529"/>
                <a:ext cx="1285929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𝑆𝑒𝑎𝑟𝑐h𝑆𝑝𝑎𝑐𝑒</m:t>
                          </m:r>
                        </m:sub>
                      </m:sSub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01" name="矩形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53" y="1533529"/>
                <a:ext cx="1285929" cy="29129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直線接點 301"/>
          <p:cNvCxnSpPr>
            <a:stCxn id="300" idx="2"/>
            <a:endCxn id="108" idx="3"/>
          </p:cNvCxnSpPr>
          <p:nvPr/>
        </p:nvCxnSpPr>
        <p:spPr>
          <a:xfrm flipH="1">
            <a:off x="4492313" y="1863085"/>
            <a:ext cx="41211" cy="10339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>
            <a:stCxn id="301" idx="2"/>
            <a:endCxn id="149" idx="2"/>
          </p:cNvCxnSpPr>
          <p:nvPr/>
        </p:nvCxnSpPr>
        <p:spPr>
          <a:xfrm flipH="1">
            <a:off x="1574209" y="1824827"/>
            <a:ext cx="21909" cy="12673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H="1">
            <a:off x="8066863" y="2952772"/>
            <a:ext cx="8384" cy="10155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5875777" y="2590349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(m)</a:t>
            </a:r>
            <a:endParaRPr lang="zh-TW" altLang="en-US" sz="1000" b="1" dirty="0"/>
          </a:p>
        </p:txBody>
      </p:sp>
      <p:cxnSp>
        <p:nvCxnSpPr>
          <p:cNvPr id="329" name="直線接點 328"/>
          <p:cNvCxnSpPr/>
          <p:nvPr/>
        </p:nvCxnSpPr>
        <p:spPr>
          <a:xfrm>
            <a:off x="5147678" y="3066495"/>
            <a:ext cx="66" cy="3161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H="1">
            <a:off x="6356582" y="3106272"/>
            <a:ext cx="9636" cy="30008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>
            <a:off x="6955935" y="3092137"/>
            <a:ext cx="2609" cy="3266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單箭頭接點 337"/>
          <p:cNvCxnSpPr/>
          <p:nvPr/>
        </p:nvCxnSpPr>
        <p:spPr>
          <a:xfrm flipH="1" flipV="1">
            <a:off x="6957239" y="2787249"/>
            <a:ext cx="2842" cy="27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6631989" y="2602014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err="1" smtClean="0"/>
              <a:t>Ulsch_ind</a:t>
            </a:r>
            <a:r>
              <a:rPr lang="en-US" altLang="zh-TW" sz="1000" b="1" dirty="0" smtClean="0"/>
              <a:t>(1)</a:t>
            </a:r>
            <a:endParaRPr lang="zh-TW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字方塊 353"/>
              <p:cNvSpPr txBox="1"/>
              <p:nvPr/>
            </p:nvSpPr>
            <p:spPr>
              <a:xfrm>
                <a:off x="8052999" y="6570099"/>
                <a:ext cx="2203217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𝑆𝑒𝑎𝑟𝑐h𝑆𝑝𝑎𝑐𝑒</m:t>
                        </m:r>
                      </m:sub>
                    </m:sSub>
                    <m:r>
                      <a:rPr lang="en-US" altLang="zh-TW" sz="11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100" i="1" dirty="0" smtClean="0">
                    <a:latin typeface="Cambria Math" panose="02040503050406030204" pitchFamily="18" charset="0"/>
                  </a:rPr>
                  <a:t>pp</a:t>
                </a:r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4" name="文字方塊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999" y="6570099"/>
                <a:ext cx="2203217" cy="274627"/>
              </a:xfrm>
              <a:prstGeom prst="rect">
                <a:avLst/>
              </a:prstGeom>
              <a:blipFill>
                <a:blip r:embed="rId40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線接點 358"/>
          <p:cNvCxnSpPr/>
          <p:nvPr/>
        </p:nvCxnSpPr>
        <p:spPr>
          <a:xfrm flipV="1">
            <a:off x="8283361" y="6351719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V="1">
            <a:off x="1552457" y="6362181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>
            <a:off x="1530917" y="3228590"/>
            <a:ext cx="43080" cy="3201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2794" y="3741072"/>
                <a:ext cx="701409" cy="29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𝑅𝑒𝑞𝑢𝑒𝑠𝑡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4" y="3741072"/>
                <a:ext cx="701409" cy="2936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/>
              <p:cNvSpPr/>
              <p:nvPr/>
            </p:nvSpPr>
            <p:spPr>
              <a:xfrm>
                <a:off x="7759443" y="3827057"/>
                <a:ext cx="701409" cy="29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sz="1100" i="1">
                                  <a:latin typeface="Cambria Math" panose="02040503050406030204" pitchFamily="18" charset="0"/>
                                </a:rPr>
                                <m:t>𝑅𝑒𝑞𝑢𝑒𝑠𝑡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矩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43" y="3827057"/>
                <a:ext cx="701409" cy="2936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6745430" y="3058094"/>
                <a:ext cx="516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100" b="0" i="1" dirty="0" smtClean="0">
                              <a:latin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altLang="zh-TW" sz="11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30" y="3058094"/>
                <a:ext cx="516552" cy="261610"/>
              </a:xfrm>
              <a:prstGeom prst="rect">
                <a:avLst/>
              </a:prstGeom>
              <a:blipFill>
                <a:blip r:embed="rId4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/>
          <p:cNvSpPr/>
          <p:nvPr/>
        </p:nvSpPr>
        <p:spPr>
          <a:xfrm>
            <a:off x="3632441" y="6185274"/>
            <a:ext cx="293229" cy="146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933017" y="6180211"/>
            <a:ext cx="316508" cy="15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449437" y="5221270"/>
            <a:ext cx="1492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UL </a:t>
            </a:r>
            <a:r>
              <a:rPr lang="en-US" altLang="zh-TW" sz="1200" b="1" dirty="0" smtClean="0"/>
              <a:t>Transmission-</a:t>
            </a:r>
            <a:endParaRPr lang="zh-TW" altLang="en-US" sz="1200" b="1" dirty="0"/>
          </a:p>
        </p:txBody>
      </p:sp>
      <p:sp>
        <p:nvSpPr>
          <p:cNvPr id="129" name="矩形 128"/>
          <p:cNvSpPr/>
          <p:nvPr/>
        </p:nvSpPr>
        <p:spPr>
          <a:xfrm>
            <a:off x="3472769" y="6603462"/>
            <a:ext cx="187544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/>
              <a:t>UL </a:t>
            </a:r>
            <a:r>
              <a:rPr lang="en-US" altLang="zh-TW" sz="1200" b="1" dirty="0" smtClean="0"/>
              <a:t>Transmission-</a:t>
            </a:r>
            <a:endParaRPr lang="zh-TW" altLang="en-US" sz="1200" b="1" dirty="0"/>
          </a:p>
        </p:txBody>
      </p:sp>
      <p:cxnSp>
        <p:nvCxnSpPr>
          <p:cNvPr id="327" name="直線單箭頭接點 326"/>
          <p:cNvCxnSpPr/>
          <p:nvPr/>
        </p:nvCxnSpPr>
        <p:spPr>
          <a:xfrm>
            <a:off x="680475" y="6476694"/>
            <a:ext cx="8590348" cy="194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4224492" y="6184064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528980" y="6185323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834629" y="6183067"/>
            <a:ext cx="298487" cy="14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935211" y="633970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230668" y="6339705"/>
            <a:ext cx="319541" cy="125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36386" y="634003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841098" y="6339705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144743" y="6339761"/>
            <a:ext cx="297793" cy="13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451660" y="633965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745974" y="6339996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051122" y="6340369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354969" y="6339679"/>
            <a:ext cx="312608" cy="133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661684" y="6339532"/>
            <a:ext cx="293085" cy="13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835588" y="6022687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140137" y="6023395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444672" y="6022533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749505" y="6022532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055153" y="6022532"/>
            <a:ext cx="298487" cy="1498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49596" y="5522066"/>
            <a:ext cx="1492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/>
              <a:t>UL Transmission-</a:t>
            </a:r>
            <a:endParaRPr lang="zh-TW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字方塊 221"/>
              <p:cNvSpPr txBox="1"/>
              <p:nvPr/>
            </p:nvSpPr>
            <p:spPr>
              <a:xfrm>
                <a:off x="4464473" y="5495831"/>
                <a:ext cx="2186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1400" b="1" dirty="0"/>
                  <a:t> </a:t>
                </a:r>
                <a:r>
                  <a:rPr lang="en-US" altLang="zh-TW" sz="11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/>
                  <a:t>)</a:t>
                </a:r>
                <a:endParaRPr lang="zh-TW" altLang="en-US" sz="1100" b="1" dirty="0"/>
              </a:p>
            </p:txBody>
          </p:sp>
        </mc:Choice>
        <mc:Fallback xmlns="">
          <p:sp>
            <p:nvSpPr>
              <p:cNvPr id="222" name="文字方塊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73" y="5495831"/>
                <a:ext cx="2186111" cy="307777"/>
              </a:xfrm>
              <a:prstGeom prst="rect">
                <a:avLst/>
              </a:prstGeom>
              <a:blipFill>
                <a:blip r:embed="rId4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字方塊 244"/>
              <p:cNvSpPr txBox="1"/>
              <p:nvPr/>
            </p:nvSpPr>
            <p:spPr>
              <a:xfrm>
                <a:off x="4906835" y="6579607"/>
                <a:ext cx="2227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latin typeface="Cambria Math" panose="02040503050406030204" pitchFamily="18" charset="0"/>
                          </a:rPr>
                          <m:t>𝒅𝑻</m:t>
                        </m:r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/>
                  <a:t> </a:t>
                </a:r>
                <a:r>
                  <a:rPr lang="en-US" altLang="zh-TW" sz="11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𝑹𝑼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TW" sz="11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1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𝒔𝒍𝒐𝒕𝒔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TW" sz="1100" b="1" i="1">
                            <a:latin typeface="Cambria Math" panose="02040503050406030204" pitchFamily="18" charset="0"/>
                          </a:rPr>
                          <m:t>𝑼𝑳</m:t>
                        </m:r>
                      </m:sup>
                    </m:sSubSup>
                  </m:oMath>
                </a14:m>
                <a:r>
                  <a:rPr lang="en-US" altLang="zh-TW" sz="1100" b="1" dirty="0"/>
                  <a:t>)</a:t>
                </a:r>
                <a:endParaRPr lang="zh-TW" altLang="en-US" sz="1100" b="1" dirty="0"/>
              </a:p>
            </p:txBody>
          </p:sp>
        </mc:Choice>
        <mc:Fallback xmlns="">
          <p:sp>
            <p:nvSpPr>
              <p:cNvPr id="245" name="文字方塊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35" y="6579607"/>
                <a:ext cx="2227789" cy="307777"/>
              </a:xfrm>
              <a:prstGeom prst="rect">
                <a:avLst/>
              </a:prstGeom>
              <a:blipFill>
                <a:blip r:embed="rId4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大括弧 200"/>
          <p:cNvSpPr/>
          <p:nvPr/>
        </p:nvSpPr>
        <p:spPr>
          <a:xfrm rot="5400000">
            <a:off x="5323697" y="5034692"/>
            <a:ext cx="567683" cy="15173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3" name="直線單箭頭接點 202"/>
          <p:cNvCxnSpPr/>
          <p:nvPr/>
        </p:nvCxnSpPr>
        <p:spPr>
          <a:xfrm flipV="1">
            <a:off x="4504107" y="4097930"/>
            <a:ext cx="344756" cy="36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左大括弧 205"/>
          <p:cNvSpPr/>
          <p:nvPr/>
        </p:nvSpPr>
        <p:spPr>
          <a:xfrm rot="5400000">
            <a:off x="4180140" y="5230404"/>
            <a:ext cx="410445" cy="14947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左大括弧 206"/>
          <p:cNvSpPr/>
          <p:nvPr/>
        </p:nvSpPr>
        <p:spPr>
          <a:xfrm rot="16200000">
            <a:off x="4596899" y="4331978"/>
            <a:ext cx="218227" cy="44975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/>
          <p:cNvSpPr/>
          <p:nvPr/>
        </p:nvSpPr>
        <p:spPr>
          <a:xfrm>
            <a:off x="829131" y="5716690"/>
            <a:ext cx="423870" cy="13071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827722" y="5568038"/>
            <a:ext cx="425280" cy="1376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33390" y="5429934"/>
            <a:ext cx="427269" cy="1334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832387" y="5286506"/>
            <a:ext cx="427269" cy="1334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830648" y="5126379"/>
            <a:ext cx="435952" cy="16448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29132" y="4962209"/>
            <a:ext cx="430524" cy="1514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9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32388" y="4806758"/>
            <a:ext cx="427268" cy="1528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1264005" y="4243034"/>
            <a:ext cx="3732" cy="225937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7639928" y="6355066"/>
            <a:ext cx="0" cy="27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7625977" y="2926219"/>
            <a:ext cx="3760" cy="3476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610792" y="3453677"/>
            <a:ext cx="488125" cy="2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555733" y="319654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&gt;=3ms</a:t>
            </a:r>
            <a:endParaRPr lang="zh-TW" altLang="en-US" sz="1200" dirty="0">
              <a:latin typeface="+mj-lt"/>
            </a:endParaRPr>
          </a:p>
        </p:txBody>
      </p:sp>
      <p:cxnSp>
        <p:nvCxnSpPr>
          <p:cNvPr id="232" name="直線接點 231"/>
          <p:cNvCxnSpPr/>
          <p:nvPr/>
        </p:nvCxnSpPr>
        <p:spPr>
          <a:xfrm flipH="1">
            <a:off x="860709" y="3010163"/>
            <a:ext cx="11322" cy="745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801344" y="336280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&gt;=3ms</a:t>
            </a:r>
            <a:endParaRPr lang="zh-TW" altLang="en-US" sz="1200" dirty="0">
              <a:latin typeface="+mj-lt"/>
            </a:endParaRPr>
          </a:p>
        </p:txBody>
      </p:sp>
      <p:cxnSp>
        <p:nvCxnSpPr>
          <p:cNvPr id="236" name="直線單箭頭接點 235"/>
          <p:cNvCxnSpPr/>
          <p:nvPr/>
        </p:nvCxnSpPr>
        <p:spPr>
          <a:xfrm>
            <a:off x="843858" y="3414393"/>
            <a:ext cx="488125" cy="2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>
            <a:off x="8283604" y="3010163"/>
            <a:ext cx="3760" cy="3476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636802" y="4315698"/>
            <a:ext cx="3376614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Sort UE base on the following rule:</a:t>
            </a:r>
          </a:p>
          <a:p>
            <a:pPr lvl="1"/>
            <a:r>
              <a:rPr lang="en-US" altLang="zh-TW" sz="1400" dirty="0"/>
              <a:t>The bigger round, the higher priority.</a:t>
            </a:r>
          </a:p>
          <a:p>
            <a:r>
              <a:rPr lang="en-US" altLang="zh-TW" sz="1600" dirty="0"/>
              <a:t>If round2&gt;round1, swap UEs</a:t>
            </a:r>
          </a:p>
        </p:txBody>
      </p:sp>
    </p:spTree>
    <p:extLst>
      <p:ext uri="{BB962C8B-B14F-4D97-AF65-F5344CB8AC3E}">
        <p14:creationId xmlns:p14="http://schemas.microsoft.com/office/powerpoint/2010/main" val="22865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647" y="198979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Simulation Setting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71848"/>
            <a:ext cx="2743200" cy="365125"/>
          </a:xfrm>
        </p:spPr>
        <p:txBody>
          <a:bodyPr/>
          <a:lstStyle/>
          <a:p>
            <a:fld id="{CAD53EFA-03FD-4FD7-A9EE-3A18F708F256}" type="slidenum">
              <a:rPr lang="zh-TW" altLang="en-US" smtClean="0"/>
              <a:t>43</a:t>
            </a:fld>
            <a:endParaRPr lang="zh-TW" altLang="en-US" dirty="0"/>
          </a:p>
        </p:txBody>
      </p:sp>
      <p:cxnSp>
        <p:nvCxnSpPr>
          <p:cNvPr id="6" name="直線單箭頭接點 5"/>
          <p:cNvCxnSpPr>
            <a:endCxn id="13" idx="2"/>
          </p:cNvCxnSpPr>
          <p:nvPr/>
        </p:nvCxnSpPr>
        <p:spPr>
          <a:xfrm flipH="1" flipV="1">
            <a:off x="1268441" y="3410540"/>
            <a:ext cx="7422" cy="279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261502" y="6202525"/>
            <a:ext cx="2913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9178" y="3041208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Resource Utilization(U)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53780" y="5971988"/>
            <a:ext cx="136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Total # of UE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2441397" y="5999825"/>
            <a:ext cx="0" cy="43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94926" y="5999825"/>
            <a:ext cx="0" cy="43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05908" y="5999825"/>
            <a:ext cx="0" cy="43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1070807" y="5889631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041246" y="5229422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1070806" y="4914127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 rot="2582423" flipH="1">
            <a:off x="2382471" y="4451166"/>
            <a:ext cx="630557" cy="315067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1151917" y="4915190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070807" y="5230485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118610" y="5893252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439039" y="3826530"/>
            <a:ext cx="2359" cy="2191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082547" y="3826530"/>
            <a:ext cx="1800" cy="21732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3793529" y="3826530"/>
            <a:ext cx="12379" cy="2233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84662" y="4730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90612" y="50599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03323" y="57220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228351" y="6351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571249" y="63491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7134554" y="3363255"/>
            <a:ext cx="1" cy="2779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134554" y="6142347"/>
            <a:ext cx="2913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022390" y="2979419"/>
            <a:ext cx="19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delay (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192237" y="5971988"/>
            <a:ext cx="13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Total # of UE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8314449" y="5939647"/>
            <a:ext cx="0" cy="43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967978" y="5939647"/>
            <a:ext cx="0" cy="43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9678960" y="5939647"/>
            <a:ext cx="0" cy="43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6943859" y="5568193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6923557" y="5059945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968326" y="4405480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923557" y="4405480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943859" y="5050955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6943859" y="5568193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8314450" y="3591399"/>
            <a:ext cx="4887" cy="2366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8957399" y="3591399"/>
            <a:ext cx="20093" cy="2348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9666581" y="3591399"/>
            <a:ext cx="22953" cy="2408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949668" y="422081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2400ms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932372" y="48600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1200 </a:t>
            </a:r>
            <a:r>
              <a:rPr lang="en-US" altLang="zh-TW" dirty="0" err="1" smtClean="0"/>
              <a:t>ms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008819" y="53578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600 </a:t>
            </a:r>
            <a:r>
              <a:rPr lang="en-US" altLang="zh-TW" dirty="0" err="1" smtClean="0"/>
              <a:t>ms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167894" y="6315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827714" y="6309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9536896" y="6315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64" name="弧形 63"/>
          <p:cNvSpPr/>
          <p:nvPr/>
        </p:nvSpPr>
        <p:spPr>
          <a:xfrm rot="5400000" flipH="1">
            <a:off x="7224410" y="4162464"/>
            <a:ext cx="2175047" cy="269173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5201"/>
              </p:ext>
            </p:extLst>
          </p:nvPr>
        </p:nvGraphicFramePr>
        <p:xfrm>
          <a:off x="503323" y="763199"/>
          <a:ext cx="11417916" cy="2194560"/>
        </p:xfrm>
        <a:graphic>
          <a:graphicData uri="http://schemas.openxmlformats.org/drawingml/2006/table">
            <a:tbl>
              <a:tblPr firstRow="1" firstCol="1" bandRow="1" bandCol="1">
                <a:tableStyleId>{F2DE63D5-997A-4646-A377-4702673A728D}</a:tableStyleId>
              </a:tblPr>
              <a:tblGrid>
                <a:gridCol w="1823605">
                  <a:extLst>
                    <a:ext uri="{9D8B030D-6E8A-4147-A177-3AD203B41FA5}">
                      <a16:colId xmlns:a16="http://schemas.microsoft.com/office/drawing/2014/main" val="2589113759"/>
                    </a:ext>
                  </a:extLst>
                </a:gridCol>
                <a:gridCol w="2119674">
                  <a:extLst>
                    <a:ext uri="{9D8B030D-6E8A-4147-A177-3AD203B41FA5}">
                      <a16:colId xmlns:a16="http://schemas.microsoft.com/office/drawing/2014/main" val="1530585491"/>
                    </a:ext>
                  </a:extLst>
                </a:gridCol>
                <a:gridCol w="2138982">
                  <a:extLst>
                    <a:ext uri="{9D8B030D-6E8A-4147-A177-3AD203B41FA5}">
                      <a16:colId xmlns:a16="http://schemas.microsoft.com/office/drawing/2014/main" val="1771885568"/>
                    </a:ext>
                  </a:extLst>
                </a:gridCol>
                <a:gridCol w="1823605">
                  <a:extLst>
                    <a:ext uri="{9D8B030D-6E8A-4147-A177-3AD203B41FA5}">
                      <a16:colId xmlns:a16="http://schemas.microsoft.com/office/drawing/2014/main" val="2313924520"/>
                    </a:ext>
                  </a:extLst>
                </a:gridCol>
                <a:gridCol w="1825751">
                  <a:extLst>
                    <a:ext uri="{9D8B030D-6E8A-4147-A177-3AD203B41FA5}">
                      <a16:colId xmlns:a16="http://schemas.microsoft.com/office/drawing/2014/main" val="3193730858"/>
                    </a:ext>
                  </a:extLst>
                </a:gridCol>
                <a:gridCol w="1686299">
                  <a:extLst>
                    <a:ext uri="{9D8B030D-6E8A-4147-A177-3AD203B41FA5}">
                      <a16:colId xmlns:a16="http://schemas.microsoft.com/office/drawing/2014/main" val="1009796325"/>
                    </a:ext>
                  </a:extLst>
                </a:gridCol>
              </a:tblGrid>
              <a:tr h="1009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Number of UE</a:t>
                      </a:r>
                      <a:endParaRPr lang="zh-TW" sz="2400" b="1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Average number of UL traffic report per second</a:t>
                      </a:r>
                      <a:endParaRPr lang="zh-TW" sz="2400" b="1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success </a:t>
                      </a:r>
                      <a:r>
                        <a:rPr lang="zh-TW" sz="1800" kern="100" dirty="0">
                          <a:effectLst/>
                        </a:rPr>
                        <a:t>probability for each UL transmission</a:t>
                      </a:r>
                      <a:endParaRPr lang="zh-TW" sz="40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The ratio number of devices in which CE level in each traffic report</a:t>
                      </a:r>
                      <a:endParaRPr lang="zh-TW" sz="2400" b="1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Case 1: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pp setting</a:t>
                      </a:r>
                      <a:endParaRPr lang="zh-TW" sz="2400" b="1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Case 2: </a:t>
                      </a:r>
                      <a:endParaRPr lang="en-GB" sz="18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 smtClean="0">
                          <a:effectLst/>
                        </a:rPr>
                        <a:t>pp </a:t>
                      </a:r>
                      <a:r>
                        <a:rPr lang="en-GB" sz="1800" kern="100" dirty="0">
                          <a:effectLst/>
                        </a:rPr>
                        <a:t>setting</a:t>
                      </a:r>
                      <a:endParaRPr lang="zh-TW" sz="2400" b="1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52032"/>
                  </a:ext>
                </a:extLst>
              </a:tr>
              <a:tr h="605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 smtClean="0">
                          <a:effectLst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 smtClean="0">
                          <a:effectLst/>
                        </a:rPr>
                        <a:t>24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 smtClean="0">
                          <a:effectLst/>
                        </a:rPr>
                        <a:t>36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6/sec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>
                          <a:effectLst/>
                        </a:rPr>
                        <a:t>90%</a:t>
                      </a:r>
                      <a:endParaRPr lang="zh-TW" sz="24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CE0:70%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CE1:20%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CE2:10%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>
                          <a:effectLst/>
                        </a:rPr>
                        <a:t>CE0:128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>
                          <a:effectLst/>
                        </a:rPr>
                        <a:t>CE1:256</a:t>
                      </a:r>
                      <a:endParaRPr lang="zh-TW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>
                          <a:effectLst/>
                        </a:rPr>
                        <a:t>CE2:512</a:t>
                      </a:r>
                      <a:endParaRPr lang="zh-TW" sz="2400" kern="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CE0:512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CE1:512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CE2:512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22889"/>
                  </a:ext>
                </a:extLst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2903072" y="6361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488563" flipH="1">
            <a:off x="2357457" y="4176047"/>
            <a:ext cx="622854" cy="329879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/>
          <p:cNvCxnSpPr/>
          <p:nvPr/>
        </p:nvCxnSpPr>
        <p:spPr>
          <a:xfrm>
            <a:off x="1165438" y="5607182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1070805" y="5607182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09646" y="5415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92539" y="44094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0.7</a:t>
            </a:r>
            <a:endParaRPr lang="zh-TW" altLang="en-US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1070807" y="4579341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070805" y="4581094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88568" y="43593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Case1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884251" y="4721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Case2</a:t>
            </a:r>
            <a:endParaRPr lang="zh-TW" altLang="en-US" dirty="0"/>
          </a:p>
        </p:txBody>
      </p:sp>
      <p:sp>
        <p:nvSpPr>
          <p:cNvPr id="75" name="弧形 74"/>
          <p:cNvSpPr/>
          <p:nvPr/>
        </p:nvSpPr>
        <p:spPr>
          <a:xfrm rot="5400000" flipH="1">
            <a:off x="7248084" y="4545306"/>
            <a:ext cx="2175047" cy="269173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941150" y="46116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1600 </a:t>
            </a:r>
            <a:r>
              <a:rPr lang="en-US" altLang="zh-TW" dirty="0" err="1" smtClean="0"/>
              <a:t>ms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>
          <a:xfrm>
            <a:off x="6943859" y="4819148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6923557" y="4815031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017597" y="567092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00 </a:t>
            </a:r>
            <a:r>
              <a:rPr lang="en-US" altLang="zh-TW" dirty="0" err="1" smtClean="0"/>
              <a:t>ms</a:t>
            </a:r>
            <a:endParaRPr lang="zh-TW" altLang="en-US" dirty="0"/>
          </a:p>
        </p:txBody>
      </p:sp>
      <p:cxnSp>
        <p:nvCxnSpPr>
          <p:cNvPr id="80" name="直線接點 79"/>
          <p:cNvCxnSpPr/>
          <p:nvPr/>
        </p:nvCxnSpPr>
        <p:spPr>
          <a:xfrm>
            <a:off x="6966065" y="5931504"/>
            <a:ext cx="2871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6931993" y="5935937"/>
            <a:ext cx="46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7519445" y="455218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Case1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487384" y="416835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2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125" y="204348"/>
            <a:ext cx="10515600" cy="789907"/>
          </a:xfrm>
        </p:spPr>
        <p:txBody>
          <a:bodyPr/>
          <a:lstStyle/>
          <a:p>
            <a:r>
              <a:rPr lang="en-US" altLang="zh-TW" dirty="0" smtClean="0"/>
              <a:t>For schedule Msg3 retransmission 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25" y="1807536"/>
            <a:ext cx="11530237" cy="37590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3EFA-03FD-4FD7-A9EE-3A18F708F25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2425" y="3785937"/>
            <a:ext cx="11406438" cy="36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圓角矩形 39"/>
          <p:cNvSpPr/>
          <p:nvPr/>
        </p:nvSpPr>
        <p:spPr>
          <a:xfrm>
            <a:off x="1240803" y="5785653"/>
            <a:ext cx="8374978" cy="90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2" rIns="61722" bIns="30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1231195" y="812800"/>
            <a:ext cx="8345105" cy="29412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2" rIns="61722" bIns="30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TW" altLang="en-US" sz="3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5151" y="-36039"/>
            <a:ext cx="9875520" cy="1028700"/>
          </a:xfrm>
        </p:spPr>
        <p:txBody>
          <a:bodyPr>
            <a:normAutofit/>
          </a:bodyPr>
          <a:lstStyle/>
          <a:p>
            <a:pPr defTabSz="822960"/>
            <a:r>
              <a:rPr lang="en-US" altLang="zh-TW" sz="3840" dirty="0" smtClean="0"/>
              <a:t>NB MAC System Level</a:t>
            </a:r>
            <a:endParaRPr lang="zh-TW" altLang="en-US" sz="384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0E33-DB0E-425B-BF7A-D50A47F3E85F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22510" y="992661"/>
            <a:ext cx="4039370" cy="2515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0" dirty="0" smtClean="0">
                <a:solidFill>
                  <a:schemeClr val="tx1"/>
                </a:solidFill>
              </a:rPr>
              <a:t>Scheduler</a:t>
            </a:r>
            <a:endParaRPr lang="zh-TW" altLang="en-US" sz="162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7040" y="2844433"/>
            <a:ext cx="1014370" cy="66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0" dirty="0">
                <a:solidFill>
                  <a:schemeClr val="tx1"/>
                </a:solidFill>
              </a:rPr>
              <a:t>Random Access</a:t>
            </a:r>
            <a:endParaRPr lang="zh-TW" altLang="en-US" sz="162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24424" y="540378"/>
            <a:ext cx="1064704" cy="510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60" dirty="0">
                <a:solidFill>
                  <a:schemeClr val="tx1"/>
                </a:solidFill>
              </a:rPr>
              <a:t>Interface</a:t>
            </a:r>
            <a:endParaRPr lang="zh-TW" altLang="en-US" sz="126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751247" y="537478"/>
            <a:ext cx="1064704" cy="510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60" dirty="0">
                <a:solidFill>
                  <a:schemeClr val="tx1"/>
                </a:solidFill>
              </a:rPr>
              <a:t>MAC </a:t>
            </a:r>
            <a:r>
              <a:rPr lang="en-US" altLang="zh-TW" sz="1260" dirty="0" smtClean="0">
                <a:solidFill>
                  <a:schemeClr val="tx1"/>
                </a:solidFill>
              </a:rPr>
              <a:t>block</a:t>
            </a:r>
            <a:endParaRPr lang="zh-TW" altLang="en-US" sz="126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8106759" y="3508617"/>
            <a:ext cx="37866" cy="2604639"/>
          </a:xfrm>
          <a:prstGeom prst="straightConnector1">
            <a:avLst/>
          </a:prstGeom>
          <a:ln w="107950">
            <a:solidFill>
              <a:srgbClr val="DAA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02838" y="4477171"/>
            <a:ext cx="1282018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NB_get_dci_sdu</a:t>
            </a:r>
            <a:endParaRPr lang="en-US" altLang="zh-TW" sz="1296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489190" y="4951792"/>
            <a:ext cx="1534159" cy="59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4298" indent="-154298">
              <a:buFont typeface="Arial" panose="020B0604020202020204" pitchFamily="34" charset="0"/>
              <a:buChar char="•"/>
            </a:pPr>
            <a:r>
              <a:rPr lang="en-US" altLang="zh-TW" sz="1080" dirty="0"/>
              <a:t>DLSCH SDU</a:t>
            </a:r>
          </a:p>
          <a:p>
            <a:pPr marL="154298" indent="-154298">
              <a:buFont typeface="Arial" panose="020B0604020202020204" pitchFamily="34" charset="0"/>
              <a:buChar char="•"/>
            </a:pPr>
            <a:r>
              <a:rPr lang="en-US" altLang="zh-TW" sz="1080" dirty="0"/>
              <a:t>DCI </a:t>
            </a:r>
            <a:r>
              <a:rPr lang="en-US" altLang="zh-TW" sz="1080" dirty="0" smtClean="0"/>
              <a:t>SDU(N0/N1/N2) </a:t>
            </a:r>
            <a:endParaRPr lang="en-US" altLang="zh-TW" sz="1080" dirty="0"/>
          </a:p>
          <a:p>
            <a:r>
              <a:rPr lang="en-US" altLang="zh-TW" sz="1080" dirty="0"/>
              <a:t>    ( rnti + data )</a:t>
            </a:r>
            <a:endParaRPr lang="zh-TW" altLang="en-US" sz="108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5961777" y="3480192"/>
            <a:ext cx="2361" cy="2607767"/>
          </a:xfrm>
          <a:prstGeom prst="straightConnector1">
            <a:avLst/>
          </a:prstGeom>
          <a:ln w="107950">
            <a:solidFill>
              <a:srgbClr val="339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03748" y="5114483"/>
            <a:ext cx="1032014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altLang="zh-TW" sz="1080" dirty="0"/>
              <a:t>ULSCH SDU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altLang="zh-TW" sz="1080" dirty="0"/>
              <a:t>ACK/NACK</a:t>
            </a:r>
            <a:endParaRPr lang="zh-TW" altLang="en-US" sz="1080" dirty="0"/>
          </a:p>
        </p:txBody>
      </p:sp>
      <p:sp>
        <p:nvSpPr>
          <p:cNvPr id="25" name="矩形 24"/>
          <p:cNvSpPr/>
          <p:nvPr/>
        </p:nvSpPr>
        <p:spPr>
          <a:xfrm>
            <a:off x="5518523" y="4466896"/>
            <a:ext cx="917239" cy="31168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NB_rx_sdu</a:t>
            </a:r>
            <a:endParaRPr lang="en-US" altLang="zh-TW" sz="1296" dirty="0"/>
          </a:p>
        </p:txBody>
      </p:sp>
      <p:sp>
        <p:nvSpPr>
          <p:cNvPr id="28" name="矩形 27"/>
          <p:cNvSpPr/>
          <p:nvPr/>
        </p:nvSpPr>
        <p:spPr>
          <a:xfrm>
            <a:off x="7461820" y="4066587"/>
            <a:ext cx="1435335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NB_get_dlsch_sdu</a:t>
            </a:r>
            <a:endParaRPr lang="en-US" altLang="zh-TW" sz="1296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089276" y="3508617"/>
            <a:ext cx="2646" cy="2619839"/>
          </a:xfrm>
          <a:prstGeom prst="straightConnector1">
            <a:avLst/>
          </a:prstGeom>
          <a:ln w="107950">
            <a:solidFill>
              <a:srgbClr val="3399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531755" y="5065239"/>
            <a:ext cx="1184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Preamble(List</a:t>
            </a:r>
            <a:r>
              <a:rPr lang="en-US" altLang="zh-TW" sz="1100" dirty="0" smtClean="0"/>
              <a:t>)</a:t>
            </a:r>
            <a:endParaRPr lang="en-US" altLang="zh-TW" sz="1100" dirty="0"/>
          </a:p>
        </p:txBody>
      </p:sp>
      <p:sp>
        <p:nvSpPr>
          <p:cNvPr id="55" name="矩形 54"/>
          <p:cNvSpPr/>
          <p:nvPr/>
        </p:nvSpPr>
        <p:spPr>
          <a:xfrm>
            <a:off x="1416811" y="4115992"/>
            <a:ext cx="1540999" cy="311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NB_initiate_ra_proc</a:t>
            </a:r>
            <a:endParaRPr lang="en-US" altLang="zh-TW" sz="1296" dirty="0"/>
          </a:p>
        </p:txBody>
      </p:sp>
      <p:sp>
        <p:nvSpPr>
          <p:cNvPr id="43" name="矩形 42"/>
          <p:cNvSpPr/>
          <p:nvPr/>
        </p:nvSpPr>
        <p:spPr>
          <a:xfrm>
            <a:off x="1900253" y="6087958"/>
            <a:ext cx="4209841" cy="29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</a:pPr>
            <a:r>
              <a:rPr lang="en-US" altLang="zh-TW" sz="1200" smtClean="0"/>
              <a:t>NB_phy_procedures_uespec_RX</a:t>
            </a:r>
            <a:endParaRPr lang="en-US" altLang="zh-TW" sz="1100"/>
          </a:p>
        </p:txBody>
      </p:sp>
      <p:sp>
        <p:nvSpPr>
          <p:cNvPr id="56" name="矩形 55"/>
          <p:cNvSpPr/>
          <p:nvPr/>
        </p:nvSpPr>
        <p:spPr>
          <a:xfrm>
            <a:off x="7142195" y="6076870"/>
            <a:ext cx="2228080" cy="29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</a:pPr>
            <a:r>
              <a:rPr lang="en-US" altLang="zh-TW" sz="1200" dirty="0" err="1" smtClean="0"/>
              <a:t>NB_phy_procedures_TX</a:t>
            </a:r>
            <a:endParaRPr lang="en-US" altLang="zh-TW" sz="1100" dirty="0"/>
          </a:p>
        </p:txBody>
      </p:sp>
      <p:sp>
        <p:nvSpPr>
          <p:cNvPr id="30" name="矩形 29"/>
          <p:cNvSpPr/>
          <p:nvPr/>
        </p:nvSpPr>
        <p:spPr>
          <a:xfrm>
            <a:off x="4884955" y="4079102"/>
            <a:ext cx="2350323" cy="3116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TW" sz="1296" dirty="0" err="1"/>
              <a:t>NB_eNB_dlsch_ulsch_scheduler</a:t>
            </a:r>
            <a:endParaRPr lang="en-US" altLang="zh-TW" sz="1296" dirty="0"/>
          </a:p>
        </p:txBody>
      </p:sp>
      <p:sp>
        <p:nvSpPr>
          <p:cNvPr id="5" name="矩形 4"/>
          <p:cNvSpPr/>
          <p:nvPr/>
        </p:nvSpPr>
        <p:spPr>
          <a:xfrm>
            <a:off x="5354201" y="635214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Arial Rounded MT Bold" panose="020F0704030504030204" pitchFamily="34" charset="0"/>
              </a:rPr>
              <a:t>PHY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890671" y="1147083"/>
            <a:ext cx="1064704" cy="5100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60" dirty="0" smtClean="0">
                <a:solidFill>
                  <a:schemeClr val="tx1"/>
                </a:solidFill>
              </a:rPr>
              <a:t>Function</a:t>
            </a:r>
            <a:endParaRPr lang="zh-TW" altLang="en-US" sz="126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6486" y="2072016"/>
            <a:ext cx="1716755" cy="5100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NB_schedule_ulsch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16487" y="1350861"/>
            <a:ext cx="1716755" cy="5100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NB_rx_sdu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1109" y="1367278"/>
            <a:ext cx="1716755" cy="5100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NB_schedule_ue_spec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21109" y="1995589"/>
            <a:ext cx="1716755" cy="5100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NB_schedule_SI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38159" y="2723656"/>
            <a:ext cx="1716755" cy="5100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NB_schedule_RA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7666" y="2723656"/>
            <a:ext cx="1716755" cy="5100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NB_schedule_MIB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24424" y="1811603"/>
            <a:ext cx="1064704" cy="5100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60" dirty="0" smtClean="0">
                <a:solidFill>
                  <a:schemeClr val="tx1"/>
                </a:solidFill>
              </a:rPr>
              <a:t>Modify Parts</a:t>
            </a:r>
            <a:endParaRPr lang="zh-TW" altLang="en-US" sz="126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162523" y="5835473"/>
            <a:ext cx="1470959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4298" indent="-154298">
              <a:buFont typeface="Arial" panose="020B0604020202020204" pitchFamily="34" charset="0"/>
              <a:buChar char="•"/>
            </a:pPr>
            <a:r>
              <a:rPr lang="en-US" altLang="zh-TW" sz="1080" dirty="0"/>
              <a:t>Time tick : 1ms</a:t>
            </a:r>
            <a:endParaRPr lang="zh-TW" altLang="en-US" sz="1080" dirty="0"/>
          </a:p>
        </p:txBody>
      </p:sp>
    </p:spTree>
    <p:extLst>
      <p:ext uri="{BB962C8B-B14F-4D97-AF65-F5344CB8AC3E}">
        <p14:creationId xmlns:p14="http://schemas.microsoft.com/office/powerpoint/2010/main" val="23683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6" y="30480"/>
            <a:ext cx="5960533" cy="660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230684"/>
            <a:ext cx="10515600" cy="938742"/>
          </a:xfrm>
        </p:spPr>
        <p:txBody>
          <a:bodyPr/>
          <a:lstStyle/>
          <a:p>
            <a:r>
              <a:rPr lang="en-GB" dirty="0" err="1" smtClean="0"/>
              <a:t>NB_schedule_MIB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00110"/>
            <a:ext cx="6670041" cy="4422776"/>
          </a:xfrm>
        </p:spPr>
        <p:txBody>
          <a:bodyPr>
            <a:normAutofit/>
          </a:bodyPr>
          <a:lstStyle/>
          <a:p>
            <a:r>
              <a:rPr lang="en-GB" sz="1800" dirty="0" err="1"/>
              <a:t>MIB</a:t>
            </a:r>
            <a:r>
              <a:rPr lang="en-GB" sz="1800" dirty="0"/>
              <a:t> Transmission only </a:t>
            </a:r>
            <a:r>
              <a:rPr lang="en-GB" sz="1800" u="sng" dirty="0"/>
              <a:t>in anchor carrier in SF #0</a:t>
            </a:r>
            <a:r>
              <a:rPr lang="en-GB" sz="1800" dirty="0"/>
              <a:t>:</a:t>
            </a:r>
          </a:p>
          <a:p>
            <a:pPr lvl="1"/>
            <a:r>
              <a:rPr lang="en-GB" sz="1600" dirty="0" err="1"/>
              <a:t>SFN</a:t>
            </a:r>
            <a:r>
              <a:rPr lang="en-GB" sz="1600" dirty="0"/>
              <a:t> mod 64 = 0 </a:t>
            </a:r>
            <a:r>
              <a:rPr lang="en-GB" sz="1600" dirty="0">
                <a:sym typeface="Wingdings" panose="05000000000000000000" pitchFamily="2" charset="2"/>
              </a:rPr>
              <a:t> Update </a:t>
            </a:r>
            <a:r>
              <a:rPr lang="en-GB" sz="1600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transmitted (every 640 </a:t>
            </a:r>
            <a:r>
              <a:rPr lang="en-GB" sz="1600" dirty="0" err="1"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          </a:t>
            </a:r>
            <a:r>
              <a:rPr lang="en-GB" sz="1600" dirty="0" err="1">
                <a:sym typeface="Wingdings" panose="05000000000000000000" pitchFamily="2" charset="2"/>
              </a:rPr>
              <a:t>L2</a:t>
            </a:r>
            <a:r>
              <a:rPr lang="en-GB" sz="1600" dirty="0">
                <a:sym typeface="Wingdings" panose="05000000000000000000" pitchFamily="2" charset="2"/>
              </a:rPr>
              <a:t>/</a:t>
            </a:r>
            <a:r>
              <a:rPr lang="en-GB" sz="1600" dirty="0" err="1">
                <a:sym typeface="Wingdings" panose="05000000000000000000" pitchFamily="2" charset="2"/>
              </a:rPr>
              <a:t>L3</a:t>
            </a:r>
            <a:r>
              <a:rPr lang="en-GB" sz="1600" dirty="0">
                <a:sym typeface="Wingdings" panose="05000000000000000000" pitchFamily="2" charset="2"/>
              </a:rPr>
              <a:t> provide a </a:t>
            </a:r>
            <a:r>
              <a:rPr lang="en-GB" sz="1600" u="sng" dirty="0">
                <a:sym typeface="Wingdings" panose="05000000000000000000" pitchFamily="2" charset="2"/>
              </a:rPr>
              <a:t>BCH </a:t>
            </a:r>
            <a:r>
              <a:rPr lang="en-GB" sz="1600" u="sng" dirty="0" err="1">
                <a:sym typeface="Wingdings" panose="05000000000000000000" pitchFamily="2" charset="2"/>
              </a:rPr>
              <a:t>PDU</a:t>
            </a:r>
            <a:r>
              <a:rPr lang="en-GB" sz="1600" u="sng" dirty="0">
                <a:sym typeface="Wingdings" panose="05000000000000000000" pitchFamily="2" charset="2"/>
              </a:rPr>
              <a:t> </a:t>
            </a:r>
            <a:r>
              <a:rPr lang="en-GB" sz="1600" dirty="0">
                <a:sym typeface="Wingdings" panose="05000000000000000000" pitchFamily="2" charset="2"/>
              </a:rPr>
              <a:t>to </a:t>
            </a:r>
            <a:r>
              <a:rPr lang="en-GB" sz="1600" dirty="0" err="1">
                <a:sym typeface="Wingdings" panose="05000000000000000000" pitchFamily="2" charset="2"/>
              </a:rPr>
              <a:t>PHY</a:t>
            </a:r>
            <a:endParaRPr lang="en-GB" sz="1600" dirty="0">
              <a:sym typeface="Wingdings" panose="05000000000000000000" pitchFamily="2" charset="2"/>
            </a:endParaRPr>
          </a:p>
          <a:p>
            <a:pPr lvl="1"/>
            <a:r>
              <a:rPr lang="en-GB" sz="1600" dirty="0" err="1">
                <a:sym typeface="Wingdings" panose="05000000000000000000" pitchFamily="2" charset="2"/>
              </a:rPr>
              <a:t>SFN</a:t>
            </a:r>
            <a:r>
              <a:rPr lang="en-GB" sz="1600" dirty="0">
                <a:sym typeface="Wingdings" panose="05000000000000000000" pitchFamily="2" charset="2"/>
              </a:rPr>
              <a:t> mod 8  = 0  new </a:t>
            </a:r>
            <a:r>
              <a:rPr lang="en-GB" sz="1600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sub-block </a:t>
            </a:r>
          </a:p>
          <a:p>
            <a:pPr lvl="1"/>
            <a:r>
              <a:rPr lang="en-GB" sz="1600" dirty="0" err="1">
                <a:sym typeface="Wingdings" panose="05000000000000000000" pitchFamily="2" charset="2"/>
              </a:rPr>
              <a:t>SFN</a:t>
            </a:r>
            <a:r>
              <a:rPr lang="en-GB" sz="1600" dirty="0">
                <a:sym typeface="Wingdings" panose="05000000000000000000" pitchFamily="2" charset="2"/>
              </a:rPr>
              <a:t> mod 8 ≠ 0  </a:t>
            </a:r>
            <a:r>
              <a:rPr lang="en-GB" sz="1600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repeated</a:t>
            </a:r>
            <a:endParaRPr lang="en-GB" sz="1600" dirty="0"/>
          </a:p>
          <a:p>
            <a:r>
              <a:rPr lang="en-GB" sz="1800" dirty="0" err="1"/>
              <a:t>L2</a:t>
            </a:r>
            <a:r>
              <a:rPr lang="en-GB" sz="1800" dirty="0"/>
              <a:t>/</a:t>
            </a:r>
            <a:r>
              <a:rPr lang="en-GB" sz="1800" dirty="0" err="1"/>
              <a:t>L3</a:t>
            </a:r>
            <a:r>
              <a:rPr lang="en-GB" sz="1800" dirty="0"/>
              <a:t> software provide the following information: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 err="1"/>
              <a:t>DL_CONFIG.request</a:t>
            </a:r>
            <a:r>
              <a:rPr lang="en-GB" sz="1600" dirty="0"/>
              <a:t> 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u="sng" dirty="0">
                <a:sym typeface="Wingdings" panose="05000000000000000000" pitchFamily="2" charset="2"/>
              </a:rPr>
              <a:t>N-BCH PDU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/>
              <a:t>to the PHY in </a:t>
            </a:r>
            <a:r>
              <a:rPr lang="en-GB" sz="1600" dirty="0" err="1"/>
              <a:t>subframe</a:t>
            </a:r>
            <a:r>
              <a:rPr lang="en-GB" sz="1600" dirty="0"/>
              <a:t> #0 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for </a:t>
            </a:r>
            <a:r>
              <a:rPr lang="en-GB" sz="1600" dirty="0"/>
              <a:t>each radio frame SFN mod 64 = 0</a:t>
            </a:r>
            <a:r>
              <a:rPr lang="en-GB" sz="1600" dirty="0">
                <a:sym typeface="Wingdings" panose="05000000000000000000" pitchFamily="2" charset="2"/>
              </a:rPr>
              <a:t> (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every 640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  <a:endParaRPr lang="en-GB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 err="1"/>
              <a:t>TX.request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u="sng" dirty="0">
                <a:sym typeface="Wingdings" panose="05000000000000000000" pitchFamily="2" charset="2"/>
              </a:rPr>
              <a:t>MAC-</a:t>
            </a:r>
            <a:r>
              <a:rPr lang="en-GB" sz="1600" u="sng" dirty="0" err="1">
                <a:sym typeface="Wingdings" panose="05000000000000000000" pitchFamily="2" charset="2"/>
              </a:rPr>
              <a:t>PDU</a:t>
            </a:r>
            <a:r>
              <a:rPr lang="en-GB" sz="1600" dirty="0">
                <a:sym typeface="Wingdings" panose="05000000000000000000" pitchFamily="2" charset="2"/>
              </a:rPr>
              <a:t> containing the </a:t>
            </a:r>
            <a:r>
              <a:rPr lang="en-GB" sz="1600" u="sng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(</a:t>
            </a:r>
            <a:r>
              <a:rPr lang="en-GB" sz="1600" dirty="0">
                <a:solidFill>
                  <a:srgbClr val="0070C0"/>
                </a:solidFill>
                <a:sym typeface="Wingdings" panose="05000000000000000000" pitchFamily="2" charset="2"/>
              </a:rPr>
              <a:t>every 640 </a:t>
            </a:r>
            <a:r>
              <a:rPr lang="en-GB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*If </a:t>
            </a:r>
            <a:r>
              <a:rPr lang="en-GB" sz="1800" dirty="0" err="1">
                <a:sym typeface="Wingdings" panose="05000000000000000000" pitchFamily="2" charset="2"/>
              </a:rPr>
              <a:t>PHY</a:t>
            </a:r>
            <a:r>
              <a:rPr lang="en-GB" sz="1800" dirty="0">
                <a:sym typeface="Wingdings" panose="05000000000000000000" pitchFamily="2" charset="2"/>
              </a:rPr>
              <a:t> not receive a N-BCH </a:t>
            </a:r>
            <a:r>
              <a:rPr lang="en-GB" sz="1800" dirty="0" err="1">
                <a:sym typeface="Wingdings" panose="05000000000000000000" pitchFamily="2" charset="2"/>
              </a:rPr>
              <a:t>PDU</a:t>
            </a:r>
            <a:r>
              <a:rPr lang="en-GB" sz="1800" dirty="0">
                <a:sym typeface="Wingdings" panose="05000000000000000000" pitchFamily="2" charset="2"/>
              </a:rPr>
              <a:t> no BCH will be transmitted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528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230684"/>
            <a:ext cx="10515600" cy="938742"/>
          </a:xfrm>
        </p:spPr>
        <p:txBody>
          <a:bodyPr/>
          <a:lstStyle/>
          <a:p>
            <a:r>
              <a:rPr lang="en-GB" dirty="0" err="1" smtClean="0"/>
              <a:t>NB_schedule_MIB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00110"/>
            <a:ext cx="6670041" cy="4422776"/>
          </a:xfrm>
        </p:spPr>
        <p:txBody>
          <a:bodyPr>
            <a:normAutofit/>
          </a:bodyPr>
          <a:lstStyle/>
          <a:p>
            <a:r>
              <a:rPr lang="en-GB" sz="1800" dirty="0" err="1"/>
              <a:t>MIB</a:t>
            </a:r>
            <a:r>
              <a:rPr lang="en-GB" sz="1800" dirty="0"/>
              <a:t> Transmission only </a:t>
            </a:r>
            <a:r>
              <a:rPr lang="en-GB" sz="1800" u="sng" dirty="0"/>
              <a:t>in anchor carrier in SF #0</a:t>
            </a:r>
            <a:r>
              <a:rPr lang="en-GB" sz="1800" dirty="0"/>
              <a:t>:</a:t>
            </a:r>
          </a:p>
          <a:p>
            <a:pPr lvl="1"/>
            <a:r>
              <a:rPr lang="en-GB" sz="1600" dirty="0" err="1"/>
              <a:t>SFN</a:t>
            </a:r>
            <a:r>
              <a:rPr lang="en-GB" sz="1600" dirty="0"/>
              <a:t> mod 64 = 0 </a:t>
            </a:r>
            <a:r>
              <a:rPr lang="en-GB" sz="1600" dirty="0">
                <a:sym typeface="Wingdings" panose="05000000000000000000" pitchFamily="2" charset="2"/>
              </a:rPr>
              <a:t> Update </a:t>
            </a:r>
            <a:r>
              <a:rPr lang="en-GB" sz="1600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transmitted (every 640 </a:t>
            </a:r>
            <a:r>
              <a:rPr lang="en-GB" sz="1600" dirty="0" err="1"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          </a:t>
            </a:r>
            <a:r>
              <a:rPr lang="en-GB" sz="1600" dirty="0" err="1">
                <a:sym typeface="Wingdings" panose="05000000000000000000" pitchFamily="2" charset="2"/>
              </a:rPr>
              <a:t>L2</a:t>
            </a:r>
            <a:r>
              <a:rPr lang="en-GB" sz="1600" dirty="0">
                <a:sym typeface="Wingdings" panose="05000000000000000000" pitchFamily="2" charset="2"/>
              </a:rPr>
              <a:t>/</a:t>
            </a:r>
            <a:r>
              <a:rPr lang="en-GB" sz="1600" dirty="0" err="1">
                <a:sym typeface="Wingdings" panose="05000000000000000000" pitchFamily="2" charset="2"/>
              </a:rPr>
              <a:t>L3</a:t>
            </a:r>
            <a:r>
              <a:rPr lang="en-GB" sz="1600" dirty="0">
                <a:sym typeface="Wingdings" panose="05000000000000000000" pitchFamily="2" charset="2"/>
              </a:rPr>
              <a:t> provide a </a:t>
            </a:r>
            <a:r>
              <a:rPr lang="en-GB" sz="1600" u="sng" dirty="0">
                <a:sym typeface="Wingdings" panose="05000000000000000000" pitchFamily="2" charset="2"/>
              </a:rPr>
              <a:t>BCH </a:t>
            </a:r>
            <a:r>
              <a:rPr lang="en-GB" sz="1600" u="sng" dirty="0" err="1">
                <a:sym typeface="Wingdings" panose="05000000000000000000" pitchFamily="2" charset="2"/>
              </a:rPr>
              <a:t>PDU</a:t>
            </a:r>
            <a:r>
              <a:rPr lang="en-GB" sz="1600" u="sng" dirty="0">
                <a:sym typeface="Wingdings" panose="05000000000000000000" pitchFamily="2" charset="2"/>
              </a:rPr>
              <a:t> </a:t>
            </a:r>
            <a:r>
              <a:rPr lang="en-GB" sz="1600" dirty="0">
                <a:sym typeface="Wingdings" panose="05000000000000000000" pitchFamily="2" charset="2"/>
              </a:rPr>
              <a:t>to </a:t>
            </a:r>
            <a:r>
              <a:rPr lang="en-GB" sz="1600" dirty="0" err="1">
                <a:sym typeface="Wingdings" panose="05000000000000000000" pitchFamily="2" charset="2"/>
              </a:rPr>
              <a:t>PHY</a:t>
            </a:r>
            <a:endParaRPr lang="en-GB" sz="1600" dirty="0">
              <a:sym typeface="Wingdings" panose="05000000000000000000" pitchFamily="2" charset="2"/>
            </a:endParaRPr>
          </a:p>
          <a:p>
            <a:pPr lvl="1"/>
            <a:r>
              <a:rPr lang="en-GB" sz="1600" dirty="0" err="1">
                <a:sym typeface="Wingdings" panose="05000000000000000000" pitchFamily="2" charset="2"/>
              </a:rPr>
              <a:t>SFN</a:t>
            </a:r>
            <a:r>
              <a:rPr lang="en-GB" sz="1600" dirty="0">
                <a:sym typeface="Wingdings" panose="05000000000000000000" pitchFamily="2" charset="2"/>
              </a:rPr>
              <a:t> mod 8  = 0  new </a:t>
            </a:r>
            <a:r>
              <a:rPr lang="en-GB" sz="1600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sub-block </a:t>
            </a:r>
          </a:p>
          <a:p>
            <a:pPr lvl="1"/>
            <a:r>
              <a:rPr lang="en-GB" sz="1600" dirty="0" err="1">
                <a:sym typeface="Wingdings" panose="05000000000000000000" pitchFamily="2" charset="2"/>
              </a:rPr>
              <a:t>SFN</a:t>
            </a:r>
            <a:r>
              <a:rPr lang="en-GB" sz="1600" dirty="0">
                <a:sym typeface="Wingdings" panose="05000000000000000000" pitchFamily="2" charset="2"/>
              </a:rPr>
              <a:t> mod 8 ≠ 0  </a:t>
            </a:r>
            <a:r>
              <a:rPr lang="en-GB" sz="1600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repeated</a:t>
            </a:r>
            <a:endParaRPr lang="en-GB" sz="1600" dirty="0"/>
          </a:p>
          <a:p>
            <a:r>
              <a:rPr lang="en-GB" sz="1800" dirty="0" err="1"/>
              <a:t>L2</a:t>
            </a:r>
            <a:r>
              <a:rPr lang="en-GB" sz="1800" dirty="0"/>
              <a:t>/</a:t>
            </a:r>
            <a:r>
              <a:rPr lang="en-GB" sz="1800" dirty="0" err="1"/>
              <a:t>L3</a:t>
            </a:r>
            <a:r>
              <a:rPr lang="en-GB" sz="1800" dirty="0"/>
              <a:t> software provide the following information: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 err="1"/>
              <a:t>DL_CONFIG.request</a:t>
            </a:r>
            <a:r>
              <a:rPr lang="en-GB" sz="1600" dirty="0"/>
              <a:t> 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u="sng" dirty="0">
                <a:sym typeface="Wingdings" panose="05000000000000000000" pitchFamily="2" charset="2"/>
              </a:rPr>
              <a:t>N-BCH PDU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/>
              <a:t>to the PHY in </a:t>
            </a:r>
            <a:r>
              <a:rPr lang="en-GB" sz="1600" dirty="0" err="1"/>
              <a:t>subframe</a:t>
            </a:r>
            <a:r>
              <a:rPr lang="en-GB" sz="1600" dirty="0"/>
              <a:t> #0 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for </a:t>
            </a:r>
            <a:r>
              <a:rPr lang="en-GB" sz="1600" dirty="0"/>
              <a:t>each radio frame SFN mod 64 = 0</a:t>
            </a:r>
            <a:r>
              <a:rPr lang="en-GB" sz="1600" dirty="0">
                <a:sym typeface="Wingdings" panose="05000000000000000000" pitchFamily="2" charset="2"/>
              </a:rPr>
              <a:t> (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every 640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  <a:endParaRPr lang="en-GB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 err="1"/>
              <a:t>TX.request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u="sng" dirty="0">
                <a:sym typeface="Wingdings" panose="05000000000000000000" pitchFamily="2" charset="2"/>
              </a:rPr>
              <a:t>MAC-</a:t>
            </a:r>
            <a:r>
              <a:rPr lang="en-GB" sz="1600" u="sng" dirty="0" err="1">
                <a:sym typeface="Wingdings" panose="05000000000000000000" pitchFamily="2" charset="2"/>
              </a:rPr>
              <a:t>PDU</a:t>
            </a:r>
            <a:r>
              <a:rPr lang="en-GB" sz="1600" dirty="0">
                <a:sym typeface="Wingdings" panose="05000000000000000000" pitchFamily="2" charset="2"/>
              </a:rPr>
              <a:t> containing the </a:t>
            </a:r>
            <a:r>
              <a:rPr lang="en-GB" sz="1600" u="sng" dirty="0" err="1">
                <a:sym typeface="Wingdings" panose="05000000000000000000" pitchFamily="2" charset="2"/>
              </a:rPr>
              <a:t>MIB</a:t>
            </a:r>
            <a:r>
              <a:rPr lang="en-GB" sz="1600" dirty="0">
                <a:sym typeface="Wingdings" panose="05000000000000000000" pitchFamily="2" charset="2"/>
              </a:rPr>
              <a:t> (</a:t>
            </a:r>
            <a:r>
              <a:rPr lang="en-GB" sz="1600" dirty="0">
                <a:solidFill>
                  <a:srgbClr val="0070C0"/>
                </a:solidFill>
                <a:sym typeface="Wingdings" panose="05000000000000000000" pitchFamily="2" charset="2"/>
              </a:rPr>
              <a:t>every 640 </a:t>
            </a:r>
            <a:r>
              <a:rPr lang="en-GB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*If </a:t>
            </a:r>
            <a:r>
              <a:rPr lang="en-GB" sz="1800" dirty="0" err="1">
                <a:sym typeface="Wingdings" panose="05000000000000000000" pitchFamily="2" charset="2"/>
              </a:rPr>
              <a:t>PHY</a:t>
            </a:r>
            <a:r>
              <a:rPr lang="en-GB" sz="1800" dirty="0">
                <a:sym typeface="Wingdings" panose="05000000000000000000" pitchFamily="2" charset="2"/>
              </a:rPr>
              <a:t> not receive a N-BCH </a:t>
            </a:r>
            <a:r>
              <a:rPr lang="en-GB" sz="1800" dirty="0" err="1">
                <a:sym typeface="Wingdings" panose="05000000000000000000" pitchFamily="2" charset="2"/>
              </a:rPr>
              <a:t>PDU</a:t>
            </a:r>
            <a:r>
              <a:rPr lang="en-GB" sz="1800" dirty="0">
                <a:sym typeface="Wingdings" panose="05000000000000000000" pitchFamily="2" charset="2"/>
              </a:rPr>
              <a:t> no BCH will be transmitted</a:t>
            </a:r>
            <a:endParaRPr lang="en-GB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3866"/>
            <a:ext cx="59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1" y="492121"/>
            <a:ext cx="5703147" cy="323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230684"/>
            <a:ext cx="10515600" cy="938742"/>
          </a:xfrm>
        </p:spPr>
        <p:txBody>
          <a:bodyPr>
            <a:normAutofit/>
          </a:bodyPr>
          <a:lstStyle/>
          <a:p>
            <a:r>
              <a:rPr lang="en-GB" altLang="zh-TW" dirty="0" smtClean="0"/>
              <a:t>NB_schedule_SI-SIB1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1" y="1169426"/>
            <a:ext cx="6019800" cy="4422776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SIB1 </a:t>
            </a:r>
            <a:r>
              <a:rPr lang="en-GB" sz="1800" dirty="0"/>
              <a:t>Transmission only </a:t>
            </a:r>
            <a:r>
              <a:rPr lang="en-GB" sz="1800" u="sng" dirty="0"/>
              <a:t>in anchor carrier in SF </a:t>
            </a:r>
            <a:r>
              <a:rPr lang="en-GB" sz="1800" u="sng" dirty="0" smtClean="0"/>
              <a:t>#4</a:t>
            </a:r>
            <a:r>
              <a:rPr lang="en-GB" sz="1800" dirty="0" smtClean="0"/>
              <a:t>:</a:t>
            </a:r>
            <a:endParaRPr lang="en-GB" sz="1800" dirty="0"/>
          </a:p>
          <a:p>
            <a:pPr lvl="1"/>
            <a:r>
              <a:rPr lang="en-GB" sz="1600" dirty="0"/>
              <a:t>SFN mod </a:t>
            </a:r>
            <a:r>
              <a:rPr lang="en-GB" sz="1600" dirty="0" smtClean="0"/>
              <a:t>256 </a:t>
            </a:r>
            <a:r>
              <a:rPr lang="en-GB" sz="1600" dirty="0"/>
              <a:t>= 0 </a:t>
            </a:r>
            <a:r>
              <a:rPr lang="en-GB" sz="1600" dirty="0">
                <a:sym typeface="Wingdings" panose="05000000000000000000" pitchFamily="2" charset="2"/>
              </a:rPr>
              <a:t> Update </a:t>
            </a:r>
            <a:r>
              <a:rPr lang="en-GB" sz="1600" dirty="0" smtClean="0">
                <a:sym typeface="Wingdings" panose="05000000000000000000" pitchFamily="2" charset="2"/>
              </a:rPr>
              <a:t>SIB1 </a:t>
            </a:r>
            <a:r>
              <a:rPr lang="en-GB" sz="1600" dirty="0">
                <a:sym typeface="Wingdings" panose="05000000000000000000" pitchFamily="2" charset="2"/>
              </a:rPr>
              <a:t>transmitted (every </a:t>
            </a:r>
            <a:r>
              <a:rPr lang="en-GB" sz="1600" dirty="0" smtClean="0">
                <a:sym typeface="Wingdings" panose="05000000000000000000" pitchFamily="2" charset="2"/>
              </a:rPr>
              <a:t>2560 </a:t>
            </a:r>
            <a:r>
              <a:rPr lang="en-GB" sz="1600" dirty="0" err="1"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          L2/L3 provide a </a:t>
            </a:r>
            <a:r>
              <a:rPr lang="en-GB" sz="1600" u="sng" dirty="0" smtClean="0">
                <a:sym typeface="Wingdings" panose="05000000000000000000" pitchFamily="2" charset="2"/>
              </a:rPr>
              <a:t>N-DSLCH </a:t>
            </a:r>
            <a:r>
              <a:rPr lang="en-GB" sz="1600" u="sng" dirty="0">
                <a:sym typeface="Wingdings" panose="05000000000000000000" pitchFamily="2" charset="2"/>
              </a:rPr>
              <a:t>PDU </a:t>
            </a:r>
            <a:r>
              <a:rPr lang="en-GB" sz="1600" dirty="0">
                <a:sym typeface="Wingdings" panose="05000000000000000000" pitchFamily="2" charset="2"/>
              </a:rPr>
              <a:t>to PHY</a:t>
            </a:r>
          </a:p>
          <a:p>
            <a:r>
              <a:rPr lang="en-GB" sz="1800" dirty="0" smtClean="0"/>
              <a:t>L2/L3 </a:t>
            </a:r>
            <a:r>
              <a:rPr lang="en-GB" sz="1800" dirty="0"/>
              <a:t>software provide the following information: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600" i="1" dirty="0" smtClean="0"/>
              <a:t>NB-</a:t>
            </a:r>
            <a:r>
              <a:rPr lang="en-US" altLang="zh-TW" sz="1600" i="1" dirty="0" err="1" smtClean="0"/>
              <a:t>IoT</a:t>
            </a:r>
            <a:r>
              <a:rPr lang="en-US" altLang="zh-TW" sz="1600" i="1" dirty="0" smtClean="0"/>
              <a:t> SYSTEM INFORMATION SCHEDULE Request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u="sng" dirty="0" smtClean="0">
                <a:sym typeface="Wingdings" panose="05000000000000000000" pitchFamily="2" charset="2"/>
              </a:rPr>
              <a:t>N-DLSCH PDU</a:t>
            </a:r>
            <a:r>
              <a:rPr lang="en-GB" sz="1600" dirty="0" smtClean="0">
                <a:sym typeface="Wingdings" panose="05000000000000000000" pitchFamily="2" charset="2"/>
              </a:rPr>
              <a:t> </a:t>
            </a:r>
            <a:r>
              <a:rPr lang="en-GB" sz="1600" dirty="0" smtClean="0"/>
              <a:t>to the PHY for </a:t>
            </a:r>
            <a:r>
              <a:rPr lang="en-GB" sz="1600" dirty="0"/>
              <a:t>each radio frame SFN mod </a:t>
            </a:r>
            <a:r>
              <a:rPr lang="en-GB" sz="1600" dirty="0" smtClean="0"/>
              <a:t>256 </a:t>
            </a:r>
            <a:r>
              <a:rPr lang="en-GB" sz="1600" dirty="0"/>
              <a:t>= 0</a:t>
            </a:r>
            <a:r>
              <a:rPr lang="en-GB" sz="1600" dirty="0">
                <a:sym typeface="Wingdings" panose="05000000000000000000" pitchFamily="2" charset="2"/>
              </a:rPr>
              <a:t> (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every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2560 </a:t>
            </a:r>
            <a:r>
              <a:rPr lang="en-GB" sz="16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ms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 err="1" smtClean="0"/>
              <a:t>TX.request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u="sng" dirty="0">
                <a:sym typeface="Wingdings" panose="05000000000000000000" pitchFamily="2" charset="2"/>
              </a:rPr>
              <a:t>MAC-PDU</a:t>
            </a:r>
            <a:r>
              <a:rPr lang="en-GB" sz="1600" dirty="0">
                <a:sym typeface="Wingdings" panose="05000000000000000000" pitchFamily="2" charset="2"/>
              </a:rPr>
              <a:t> containing the </a:t>
            </a:r>
            <a:r>
              <a:rPr lang="en-US" altLang="zh-TW" sz="1600" u="sng" dirty="0" smtClean="0">
                <a:sym typeface="Wingdings" panose="05000000000000000000" pitchFamily="2" charset="2"/>
              </a:rPr>
              <a:t>S</a:t>
            </a:r>
            <a:r>
              <a:rPr lang="en-GB" sz="1600" u="sng" dirty="0" smtClean="0">
                <a:sym typeface="Wingdings" panose="05000000000000000000" pitchFamily="2" charset="2"/>
              </a:rPr>
              <a:t>IB1</a:t>
            </a:r>
            <a:r>
              <a:rPr lang="en-GB" sz="1600" dirty="0" smtClean="0">
                <a:sym typeface="Wingdings" panose="05000000000000000000" pitchFamily="2" charset="2"/>
              </a:rPr>
              <a:t> </a:t>
            </a:r>
            <a:r>
              <a:rPr lang="en-GB" sz="1600" dirty="0">
                <a:sym typeface="Wingdings" panose="05000000000000000000" pitchFamily="2" charset="2"/>
              </a:rPr>
              <a:t>(</a:t>
            </a:r>
            <a:r>
              <a:rPr lang="en-GB" sz="1600" dirty="0">
                <a:solidFill>
                  <a:srgbClr val="0070C0"/>
                </a:solidFill>
                <a:sym typeface="Wingdings" panose="05000000000000000000" pitchFamily="2" charset="2"/>
              </a:rPr>
              <a:t>every </a:t>
            </a:r>
            <a:r>
              <a:rPr lang="en-GB" sz="1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2560 </a:t>
            </a:r>
            <a:r>
              <a:rPr lang="en-GB" sz="16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ms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zh-TW" sz="1600" dirty="0"/>
              <a:t> </a:t>
            </a:r>
            <a:r>
              <a:rPr lang="en-GB" altLang="zh-TW" sz="1600" dirty="0" smtClean="0"/>
              <a:t>Transmit at </a:t>
            </a:r>
            <a:r>
              <a:rPr lang="en-US" altLang="zh-TW" sz="1600" dirty="0" smtClean="0"/>
              <a:t>starting frame (0 RF) and repetition (4) base on </a:t>
            </a:r>
            <a:r>
              <a:rPr lang="en-US" altLang="zh-TW" sz="1600" b="1" dirty="0" smtClean="0"/>
              <a:t>SchedulingInfoSIB1-NB</a:t>
            </a:r>
            <a:r>
              <a:rPr lang="en-US" altLang="zh-TW" sz="1600" dirty="0" smtClean="0"/>
              <a:t> (0) and </a:t>
            </a:r>
            <a:r>
              <a:rPr lang="en-US" altLang="zh-TW" sz="1600" b="1" dirty="0" smtClean="0"/>
              <a:t>Cell Id</a:t>
            </a:r>
            <a:r>
              <a:rPr lang="en-US" altLang="zh-TW" sz="1600" dirty="0" smtClean="0"/>
              <a:t> (0)</a:t>
            </a:r>
            <a:r>
              <a:rPr lang="en-GB" altLang="zh-TW" sz="1600" dirty="0" smtClean="0"/>
              <a:t>in </a:t>
            </a:r>
            <a:r>
              <a:rPr lang="en-GB" altLang="zh-TW" sz="1600" dirty="0" err="1"/>
              <a:t>subframe</a:t>
            </a:r>
            <a:r>
              <a:rPr lang="en-GB" altLang="zh-TW" sz="1600" dirty="0"/>
              <a:t> #4 </a:t>
            </a:r>
            <a:r>
              <a:rPr lang="en-US" altLang="zh-TW" sz="1600" dirty="0"/>
              <a:t>of </a:t>
            </a:r>
            <a:r>
              <a:rPr lang="en-US" altLang="zh-TW" sz="1600" b="1" dirty="0">
                <a:solidFill>
                  <a:srgbClr val="FF0000"/>
                </a:solidFill>
              </a:rPr>
              <a:t>every other frame </a:t>
            </a:r>
            <a:r>
              <a:rPr lang="en-US" altLang="zh-TW" sz="1600" dirty="0"/>
              <a:t>in 16 continuous </a:t>
            </a:r>
            <a:r>
              <a:rPr lang="en-US" altLang="zh-TW" sz="1600" dirty="0" smtClean="0"/>
              <a:t>frames.</a:t>
            </a:r>
            <a:endParaRPr lang="en-GB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*If PHY not receive a </a:t>
            </a:r>
            <a:r>
              <a:rPr lang="en-GB" sz="1800" dirty="0" smtClean="0">
                <a:sym typeface="Wingdings" panose="05000000000000000000" pitchFamily="2" charset="2"/>
              </a:rPr>
              <a:t>N-DLSCH </a:t>
            </a:r>
            <a:r>
              <a:rPr lang="en-GB" sz="1800" dirty="0">
                <a:sym typeface="Wingdings" panose="05000000000000000000" pitchFamily="2" charset="2"/>
              </a:rPr>
              <a:t>PDU no </a:t>
            </a:r>
            <a:r>
              <a:rPr lang="en-GB" sz="1800" dirty="0" smtClean="0">
                <a:sym typeface="Wingdings" panose="05000000000000000000" pitchFamily="2" charset="2"/>
              </a:rPr>
              <a:t>SIB1 </a:t>
            </a:r>
            <a:r>
              <a:rPr lang="en-GB" sz="1800" dirty="0">
                <a:sym typeface="Wingdings" panose="05000000000000000000" pitchFamily="2" charset="2"/>
              </a:rPr>
              <a:t>will be transmitted</a:t>
            </a:r>
            <a:endParaRPr lang="en-GB" sz="1800" dirty="0"/>
          </a:p>
        </p:txBody>
      </p:sp>
      <p:sp>
        <p:nvSpPr>
          <p:cNvPr id="6" name="矩形 5"/>
          <p:cNvSpPr/>
          <p:nvPr/>
        </p:nvSpPr>
        <p:spPr>
          <a:xfrm>
            <a:off x="9475697" y="1206844"/>
            <a:ext cx="2845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err="1" smtClean="0">
                <a:sym typeface="Wingdings" panose="05000000000000000000" pitchFamily="2" charset="2"/>
              </a:rPr>
              <a:t>Subframe</a:t>
            </a:r>
            <a:r>
              <a:rPr lang="en-GB" altLang="zh-TW" sz="1200" dirty="0" smtClean="0">
                <a:sym typeface="Wingdings" panose="05000000000000000000" pitchFamily="2" charset="2"/>
              </a:rPr>
              <a:t> 4 where radio frame Mod 256=0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165213" y="1895266"/>
            <a:ext cx="3049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err="1" smtClean="0">
                <a:sym typeface="Wingdings" panose="05000000000000000000" pitchFamily="2" charset="2"/>
              </a:rPr>
              <a:t>Subframe</a:t>
            </a:r>
            <a:r>
              <a:rPr lang="en-GB" altLang="zh-TW" sz="1200" dirty="0" smtClean="0">
                <a:sym typeface="Wingdings" panose="05000000000000000000" pitchFamily="2" charset="2"/>
              </a:rPr>
              <a:t> 4 where radio frame Mod 256=0-15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165213" y="2258404"/>
            <a:ext cx="3127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err="1" smtClean="0">
                <a:sym typeface="Wingdings" panose="05000000000000000000" pitchFamily="2" charset="2"/>
              </a:rPr>
              <a:t>Subframe</a:t>
            </a:r>
            <a:r>
              <a:rPr lang="en-GB" altLang="zh-TW" sz="1200" dirty="0" smtClean="0">
                <a:sym typeface="Wingdings" panose="05000000000000000000" pitchFamily="2" charset="2"/>
              </a:rPr>
              <a:t> 4 where radio frame Mod 256=64-79</a:t>
            </a:r>
          </a:p>
        </p:txBody>
      </p:sp>
      <p:sp>
        <p:nvSpPr>
          <p:cNvPr id="12" name="矩形 11"/>
          <p:cNvSpPr/>
          <p:nvPr/>
        </p:nvSpPr>
        <p:spPr>
          <a:xfrm>
            <a:off x="6929571" y="2639503"/>
            <a:ext cx="3284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err="1" smtClean="0">
                <a:sym typeface="Wingdings" panose="05000000000000000000" pitchFamily="2" charset="2"/>
              </a:rPr>
              <a:t>Subframe</a:t>
            </a:r>
            <a:r>
              <a:rPr lang="en-GB" altLang="zh-TW" sz="1200" dirty="0" smtClean="0">
                <a:sym typeface="Wingdings" panose="05000000000000000000" pitchFamily="2" charset="2"/>
              </a:rPr>
              <a:t> 4 where radio frame Mod 256=128-143</a:t>
            </a:r>
          </a:p>
        </p:txBody>
      </p:sp>
      <p:sp>
        <p:nvSpPr>
          <p:cNvPr id="13" name="矩形 12"/>
          <p:cNvSpPr/>
          <p:nvPr/>
        </p:nvSpPr>
        <p:spPr>
          <a:xfrm>
            <a:off x="6929571" y="3002641"/>
            <a:ext cx="3284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err="1" smtClean="0">
                <a:sym typeface="Wingdings" panose="05000000000000000000" pitchFamily="2" charset="2"/>
              </a:rPr>
              <a:t>Subframe</a:t>
            </a:r>
            <a:r>
              <a:rPr lang="en-GB" altLang="zh-TW" sz="1200" dirty="0" smtClean="0">
                <a:sym typeface="Wingdings" panose="05000000000000000000" pitchFamily="2" charset="2"/>
              </a:rPr>
              <a:t> 4 where radio frame Mod 256=192-207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94" y="4625693"/>
            <a:ext cx="2962275" cy="21717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71" y="5194291"/>
            <a:ext cx="3733800" cy="1562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942494" y="4953000"/>
            <a:ext cx="2831255" cy="241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965216" y="5762334"/>
            <a:ext cx="2891978" cy="29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662" y="858144"/>
            <a:ext cx="5948679" cy="3500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230684"/>
            <a:ext cx="10515600" cy="938742"/>
          </a:xfrm>
        </p:spPr>
        <p:txBody>
          <a:bodyPr>
            <a:normAutofit/>
          </a:bodyPr>
          <a:lstStyle/>
          <a:p>
            <a:r>
              <a:rPr lang="en-GB" altLang="zh-TW" dirty="0" smtClean="0"/>
              <a:t>NB_schedule_SI-SIB23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1" y="1169426"/>
            <a:ext cx="6019800" cy="4422776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SIB23 Transmission </a:t>
            </a:r>
            <a:r>
              <a:rPr lang="en-GB" sz="1800" u="sng" dirty="0" smtClean="0"/>
              <a:t>in </a:t>
            </a:r>
            <a:r>
              <a:rPr lang="en-GB" sz="1800" u="sng" dirty="0"/>
              <a:t>anchor carrier in </a:t>
            </a:r>
            <a:r>
              <a:rPr lang="en-GB" altLang="zh-TW" sz="1800" dirty="0">
                <a:sym typeface="Wingdings" panose="05000000000000000000" pitchFamily="2" charset="2"/>
              </a:rPr>
              <a:t>Consecutive 8 DL </a:t>
            </a:r>
            <a:r>
              <a:rPr lang="en-GB" altLang="zh-TW" sz="1800" dirty="0" err="1">
                <a:sym typeface="Wingdings" panose="05000000000000000000" pitchFamily="2" charset="2"/>
              </a:rPr>
              <a:t>subframe</a:t>
            </a:r>
            <a:r>
              <a:rPr lang="en-GB" sz="1800" u="sng" dirty="0" smtClean="0"/>
              <a:t> base on </a:t>
            </a:r>
            <a:r>
              <a:rPr lang="en-US" altLang="zh-TW" sz="1800" dirty="0"/>
              <a:t>radio-frame </a:t>
            </a:r>
            <a:r>
              <a:rPr lang="en-US" altLang="zh-TW" sz="1800" dirty="0" smtClean="0"/>
              <a:t>offset and repetition-pattern </a:t>
            </a:r>
            <a:r>
              <a:rPr lang="en-GB" sz="1800" u="sng" dirty="0" smtClean="0"/>
              <a:t>within SI window</a:t>
            </a:r>
            <a:r>
              <a:rPr lang="en-GB" sz="1800" dirty="0" smtClean="0"/>
              <a:t>:</a:t>
            </a:r>
            <a:endParaRPr lang="en-GB" sz="1800" dirty="0"/>
          </a:p>
          <a:p>
            <a:pPr lvl="1"/>
            <a:r>
              <a:rPr lang="en-GB" sz="1600" dirty="0"/>
              <a:t>SFN mod </a:t>
            </a:r>
            <a:r>
              <a:rPr lang="en-GB" sz="1600" dirty="0" smtClean="0"/>
              <a:t>64 </a:t>
            </a:r>
            <a:r>
              <a:rPr lang="en-GB" sz="1600" dirty="0"/>
              <a:t>= 0 </a:t>
            </a:r>
            <a:r>
              <a:rPr lang="en-GB" sz="1600" dirty="0">
                <a:sym typeface="Wingdings" panose="05000000000000000000" pitchFamily="2" charset="2"/>
              </a:rPr>
              <a:t> Update </a:t>
            </a:r>
            <a:r>
              <a:rPr lang="en-GB" sz="1600" dirty="0" smtClean="0">
                <a:sym typeface="Wingdings" panose="05000000000000000000" pitchFamily="2" charset="2"/>
              </a:rPr>
              <a:t>SIB23 </a:t>
            </a:r>
            <a:r>
              <a:rPr lang="en-GB" sz="1600" dirty="0">
                <a:sym typeface="Wingdings" panose="05000000000000000000" pitchFamily="2" charset="2"/>
              </a:rPr>
              <a:t>transmitted (every </a:t>
            </a:r>
            <a:r>
              <a:rPr lang="en-GB" sz="1600" dirty="0" smtClean="0">
                <a:sym typeface="Wingdings" panose="05000000000000000000" pitchFamily="2" charset="2"/>
              </a:rPr>
              <a:t>640 </a:t>
            </a:r>
            <a:r>
              <a:rPr lang="en-GB" sz="1600" dirty="0" err="1">
                <a:sym typeface="Wingdings" panose="05000000000000000000" pitchFamily="2" charset="2"/>
              </a:rPr>
              <a:t>ms</a:t>
            </a:r>
            <a:r>
              <a:rPr lang="en-GB" sz="16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          L2/L3 provide a </a:t>
            </a:r>
            <a:r>
              <a:rPr lang="en-GB" sz="1600" u="sng" dirty="0" smtClean="0">
                <a:sym typeface="Wingdings" panose="05000000000000000000" pitchFamily="2" charset="2"/>
              </a:rPr>
              <a:t>N-DSLCH </a:t>
            </a:r>
            <a:r>
              <a:rPr lang="en-GB" sz="1600" u="sng" dirty="0">
                <a:sym typeface="Wingdings" panose="05000000000000000000" pitchFamily="2" charset="2"/>
              </a:rPr>
              <a:t>PDU </a:t>
            </a:r>
            <a:r>
              <a:rPr lang="en-GB" sz="1600" dirty="0">
                <a:sym typeface="Wingdings" panose="05000000000000000000" pitchFamily="2" charset="2"/>
              </a:rPr>
              <a:t>to PHY</a:t>
            </a:r>
          </a:p>
          <a:p>
            <a:r>
              <a:rPr lang="en-GB" sz="1800" dirty="0" smtClean="0"/>
              <a:t>L2/L3 </a:t>
            </a:r>
            <a:r>
              <a:rPr lang="en-GB" sz="1800" dirty="0"/>
              <a:t>software provide the following information: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600" i="1" dirty="0" smtClean="0"/>
              <a:t>NB-</a:t>
            </a:r>
            <a:r>
              <a:rPr lang="en-US" altLang="zh-TW" sz="1600" i="1" dirty="0" err="1" smtClean="0"/>
              <a:t>IoT</a:t>
            </a:r>
            <a:r>
              <a:rPr lang="en-US" altLang="zh-TW" sz="1600" i="1" dirty="0" smtClean="0"/>
              <a:t> SYSTEM INFORMATION SCHEDULE Request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u="sng" dirty="0" smtClean="0">
                <a:sym typeface="Wingdings" panose="05000000000000000000" pitchFamily="2" charset="2"/>
              </a:rPr>
              <a:t>N-DLSCH PDU</a:t>
            </a:r>
            <a:r>
              <a:rPr lang="en-GB" sz="1600" dirty="0" smtClean="0">
                <a:sym typeface="Wingdings" panose="05000000000000000000" pitchFamily="2" charset="2"/>
              </a:rPr>
              <a:t> </a:t>
            </a:r>
            <a:r>
              <a:rPr lang="en-GB" sz="1600" dirty="0" smtClean="0"/>
              <a:t>to the PHY for </a:t>
            </a:r>
            <a:r>
              <a:rPr lang="en-GB" sz="1600" dirty="0"/>
              <a:t>each radio frame SFN mod </a:t>
            </a:r>
            <a:r>
              <a:rPr lang="en-GB" sz="1600" dirty="0" smtClean="0"/>
              <a:t>64 </a:t>
            </a:r>
            <a:r>
              <a:rPr lang="en-GB" sz="1600" dirty="0"/>
              <a:t>= 0</a:t>
            </a:r>
            <a:r>
              <a:rPr lang="en-GB" sz="1600" dirty="0">
                <a:sym typeface="Wingdings" panose="05000000000000000000" pitchFamily="2" charset="2"/>
              </a:rPr>
              <a:t> (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every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640 </a:t>
            </a:r>
            <a:r>
              <a:rPr lang="en-GB" sz="16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ms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i="1" dirty="0" err="1" smtClean="0"/>
              <a:t>TX.request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u="sng" dirty="0">
                <a:sym typeface="Wingdings" panose="05000000000000000000" pitchFamily="2" charset="2"/>
              </a:rPr>
              <a:t>MAC-PDU</a:t>
            </a:r>
            <a:r>
              <a:rPr lang="en-GB" sz="1600" dirty="0">
                <a:sym typeface="Wingdings" panose="05000000000000000000" pitchFamily="2" charset="2"/>
              </a:rPr>
              <a:t> containing the </a:t>
            </a:r>
            <a:r>
              <a:rPr lang="en-GB" sz="1600" u="sng" dirty="0" smtClean="0">
                <a:sym typeface="Wingdings" panose="05000000000000000000" pitchFamily="2" charset="2"/>
              </a:rPr>
              <a:t>SIB23</a:t>
            </a:r>
            <a:r>
              <a:rPr lang="en-GB" sz="1600" dirty="0" smtClean="0">
                <a:sym typeface="Wingdings" panose="05000000000000000000" pitchFamily="2" charset="2"/>
              </a:rPr>
              <a:t> </a:t>
            </a:r>
            <a:r>
              <a:rPr lang="en-GB" sz="1600" dirty="0">
                <a:sym typeface="Wingdings" panose="05000000000000000000" pitchFamily="2" charset="2"/>
              </a:rPr>
              <a:t>(</a:t>
            </a:r>
            <a:r>
              <a:rPr lang="en-GB" sz="1600" dirty="0">
                <a:solidFill>
                  <a:srgbClr val="0070C0"/>
                </a:solidFill>
                <a:sym typeface="Wingdings" panose="05000000000000000000" pitchFamily="2" charset="2"/>
              </a:rPr>
              <a:t>every 640 </a:t>
            </a:r>
            <a:r>
              <a:rPr lang="en-GB" sz="16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ms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zh-TW" sz="1600" dirty="0"/>
              <a:t> </a:t>
            </a:r>
            <a:r>
              <a:rPr lang="en-GB" altLang="zh-TW" sz="1600" dirty="0" smtClean="0"/>
              <a:t>Transmit at </a:t>
            </a:r>
            <a:r>
              <a:rPr lang="en-US" altLang="zh-TW" sz="1600" dirty="0" smtClean="0"/>
              <a:t>starting </a:t>
            </a:r>
            <a:r>
              <a:rPr lang="en-US" altLang="zh-TW" sz="1600" dirty="0" err="1" smtClean="0"/>
              <a:t>subframe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and repetition base on </a:t>
            </a:r>
            <a:r>
              <a:rPr lang="en-US" altLang="zh-TW" sz="1600" b="1" dirty="0" smtClean="0"/>
              <a:t>radio-frame offset</a:t>
            </a:r>
            <a:r>
              <a:rPr lang="en-US" altLang="zh-TW" sz="1600" dirty="0" smtClean="0"/>
              <a:t>  and </a:t>
            </a:r>
            <a:r>
              <a:rPr lang="en-US" altLang="zh-TW" sz="1600" b="1" dirty="0" smtClean="0"/>
              <a:t>repetition-pattern</a:t>
            </a:r>
            <a:r>
              <a:rPr lang="en-US" altLang="zh-TW" sz="1600" dirty="0" smtClean="0"/>
              <a:t> </a:t>
            </a:r>
            <a:r>
              <a:rPr lang="en-GB" altLang="zh-TW" sz="1600" dirty="0" smtClean="0"/>
              <a:t>in </a:t>
            </a:r>
            <a:r>
              <a:rPr lang="en-GB" altLang="zh-TW" sz="1600" dirty="0" err="1" smtClean="0"/>
              <a:t>consective</a:t>
            </a:r>
            <a:r>
              <a:rPr lang="en-GB" altLang="zh-TW" sz="1600" dirty="0" smtClean="0"/>
              <a:t> 8 DL </a:t>
            </a:r>
            <a:r>
              <a:rPr lang="en-GB" altLang="zh-TW" sz="1600" dirty="0" err="1" smtClean="0"/>
              <a:t>subframe</a:t>
            </a:r>
            <a:r>
              <a:rPr lang="en-GB" altLang="zh-TW" sz="1600" dirty="0" smtClean="0"/>
              <a:t> </a:t>
            </a:r>
            <a:r>
              <a:rPr lang="en-US" altLang="zh-TW" sz="1600" dirty="0" smtClean="0"/>
              <a:t>of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every other frame </a:t>
            </a:r>
            <a:r>
              <a:rPr lang="en-US" altLang="zh-TW" sz="1600" dirty="0" smtClean="0"/>
              <a:t>in 16 continuous frames.</a:t>
            </a:r>
            <a:endParaRPr lang="en-GB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*If PHY not receive a </a:t>
            </a:r>
            <a:r>
              <a:rPr lang="en-GB" sz="1800" dirty="0" smtClean="0">
                <a:sym typeface="Wingdings" panose="05000000000000000000" pitchFamily="2" charset="2"/>
              </a:rPr>
              <a:t>N-DLSCH </a:t>
            </a:r>
            <a:r>
              <a:rPr lang="en-GB" sz="1800" dirty="0">
                <a:sym typeface="Wingdings" panose="05000000000000000000" pitchFamily="2" charset="2"/>
              </a:rPr>
              <a:t>PDU no </a:t>
            </a:r>
            <a:r>
              <a:rPr lang="en-GB" sz="1800" dirty="0" smtClean="0">
                <a:sym typeface="Wingdings" panose="05000000000000000000" pitchFamily="2" charset="2"/>
              </a:rPr>
              <a:t>SIB23 </a:t>
            </a:r>
            <a:r>
              <a:rPr lang="en-GB" sz="1800" dirty="0">
                <a:sym typeface="Wingdings" panose="05000000000000000000" pitchFamily="2" charset="2"/>
              </a:rPr>
              <a:t>will be transmitted</a:t>
            </a:r>
            <a:endParaRPr lang="en-GB" sz="1800" dirty="0"/>
          </a:p>
        </p:txBody>
      </p:sp>
      <p:sp>
        <p:nvSpPr>
          <p:cNvPr id="6" name="矩形 5"/>
          <p:cNvSpPr/>
          <p:nvPr/>
        </p:nvSpPr>
        <p:spPr>
          <a:xfrm>
            <a:off x="9207074" y="1455582"/>
            <a:ext cx="2837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smtClean="0">
                <a:sym typeface="Wingdings" panose="05000000000000000000" pitchFamily="2" charset="2"/>
              </a:rPr>
              <a:t>DL </a:t>
            </a:r>
            <a:r>
              <a:rPr lang="en-GB" altLang="zh-TW" sz="1200" dirty="0" err="1" smtClean="0">
                <a:sym typeface="Wingdings" panose="05000000000000000000" pitchFamily="2" charset="2"/>
              </a:rPr>
              <a:t>subframe</a:t>
            </a:r>
            <a:r>
              <a:rPr lang="en-GB" altLang="zh-TW" sz="1200" dirty="0">
                <a:sym typeface="Wingdings" panose="05000000000000000000" pitchFamily="2" charset="2"/>
              </a:rPr>
              <a:t> </a:t>
            </a:r>
            <a:r>
              <a:rPr lang="en-GB" altLang="zh-TW" sz="1200" dirty="0" smtClean="0">
                <a:sym typeface="Wingdings" panose="05000000000000000000" pitchFamily="2" charset="2"/>
              </a:rPr>
              <a:t>where radio frame Mod 64=0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289594" y="1884084"/>
            <a:ext cx="32596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 smtClean="0">
                <a:sym typeface="Wingdings" panose="05000000000000000000" pitchFamily="2" charset="2"/>
              </a:rPr>
              <a:t>Consecutive 8 DL </a:t>
            </a:r>
            <a:r>
              <a:rPr lang="en-GB" altLang="zh-TW" sz="1200" dirty="0" err="1">
                <a:sym typeface="Wingdings" panose="05000000000000000000" pitchFamily="2" charset="2"/>
              </a:rPr>
              <a:t>subframe</a:t>
            </a:r>
            <a:r>
              <a:rPr lang="en-GB" altLang="zh-TW" sz="1200" dirty="0">
                <a:sym typeface="Wingdings" panose="05000000000000000000" pitchFamily="2" charset="2"/>
              </a:rPr>
              <a:t> </a:t>
            </a:r>
            <a:r>
              <a:rPr lang="en-US" altLang="zh-TW" sz="1200" dirty="0"/>
              <a:t>of </a:t>
            </a:r>
            <a:r>
              <a:rPr lang="en-US" altLang="zh-TW" sz="1200" b="1" dirty="0">
                <a:solidFill>
                  <a:srgbClr val="FF0000"/>
                </a:solidFill>
              </a:rPr>
              <a:t>every other frame </a:t>
            </a:r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/>
              <a:t>in </a:t>
            </a:r>
            <a:r>
              <a:rPr lang="en-US" altLang="zh-TW" sz="1200" dirty="0"/>
              <a:t>16 continuous </a:t>
            </a:r>
            <a:r>
              <a:rPr lang="en-US" altLang="zh-TW" sz="1200" dirty="0" smtClean="0"/>
              <a:t>frames </a:t>
            </a:r>
            <a:r>
              <a:rPr lang="en-GB" altLang="zh-TW" sz="1200" dirty="0">
                <a:sym typeface="Wingdings" panose="05000000000000000000" pitchFamily="2" charset="2"/>
              </a:rPr>
              <a:t>Where  </a:t>
            </a:r>
            <a:endParaRPr lang="en-GB" altLang="zh-TW" sz="1200" dirty="0" smtClean="0">
              <a:sym typeface="Wingdings" panose="05000000000000000000" pitchFamily="2" charset="2"/>
            </a:endParaRPr>
          </a:p>
          <a:p>
            <a:r>
              <a:rPr lang="en-GB" altLang="zh-TW" sz="1200" dirty="0" smtClean="0">
                <a:sym typeface="Wingdings" panose="05000000000000000000" pitchFamily="2" charset="2"/>
              </a:rPr>
              <a:t>(</a:t>
            </a:r>
            <a:r>
              <a:rPr lang="en-GB" altLang="zh-TW" sz="1200" dirty="0">
                <a:sym typeface="Wingdings" panose="05000000000000000000" pitchFamily="2" charset="2"/>
              </a:rPr>
              <a:t>radio frame-radio-frame offset) Mod 2=0</a:t>
            </a:r>
            <a:endParaRPr lang="zh-TW" altLang="en-US" sz="1200" dirty="0"/>
          </a:p>
          <a:p>
            <a:r>
              <a:rPr lang="en-US" altLang="zh-TW" sz="1200" dirty="0" smtClean="0"/>
              <a:t>which base on  radio-frame offset (1) and </a:t>
            </a:r>
          </a:p>
          <a:p>
            <a:r>
              <a:rPr lang="en-US" altLang="zh-TW" sz="1200" dirty="0" smtClean="0"/>
              <a:t>repetition-pattern(Every2ndRF)</a:t>
            </a:r>
          </a:p>
        </p:txBody>
      </p:sp>
      <p:sp>
        <p:nvSpPr>
          <p:cNvPr id="7" name="矩形 6"/>
          <p:cNvSpPr/>
          <p:nvPr/>
        </p:nvSpPr>
        <p:spPr>
          <a:xfrm>
            <a:off x="7702721" y="2972951"/>
            <a:ext cx="1889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u="sng" dirty="0"/>
              <a:t>SI </a:t>
            </a:r>
            <a:r>
              <a:rPr lang="en-GB" altLang="zh-TW" u="sng" dirty="0" smtClean="0"/>
              <a:t>window=160ms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9545052" y="1994692"/>
            <a:ext cx="0" cy="19968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" y="5701946"/>
            <a:ext cx="6343227" cy="61911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37960" y="587431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260" y="5957060"/>
            <a:ext cx="3457575" cy="29527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5924" y="4759533"/>
            <a:ext cx="1383983" cy="1818949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16841" y="63022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RF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687018" y="6011502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647138" y="6013257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637738" y="6011502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3613098" y="6011502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603698" y="6011502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5575671" y="6011502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6967478" y="6015437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8696265" y="6015437"/>
            <a:ext cx="0" cy="38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60954" y="6302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506966" y="6302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489348" y="6286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46080" y="6300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12666" y="6300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431603" y="6287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69697" y="6301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34491" y="6315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9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8437063</TotalTime>
  <Words>3424</Words>
  <Application>Microsoft Office PowerPoint</Application>
  <PresentationFormat>寬螢幕</PresentationFormat>
  <Paragraphs>1087</Paragraphs>
  <Slides>44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MS Mincho</vt:lpstr>
      <vt:lpstr>新細明體</vt:lpstr>
      <vt:lpstr>Arial</vt:lpstr>
      <vt:lpstr>Arial Rounded MT Bold</vt:lpstr>
      <vt:lpstr>Calibri</vt:lpstr>
      <vt:lpstr>Calibri Light</vt:lpstr>
      <vt:lpstr>Cambria Math</vt:lpstr>
      <vt:lpstr>Times New Roman</vt:lpstr>
      <vt:lpstr>Wingdings</vt:lpstr>
      <vt:lpstr>Office 佈景主題</vt:lpstr>
      <vt:lpstr>Outline</vt:lpstr>
      <vt:lpstr>Outline</vt:lpstr>
      <vt:lpstr>NB MAC System Level</vt:lpstr>
      <vt:lpstr>NB MAC System Level</vt:lpstr>
      <vt:lpstr>NB MAC System Level</vt:lpstr>
      <vt:lpstr>NB_schedule_MIB</vt:lpstr>
      <vt:lpstr>NB_schedule_MIB</vt:lpstr>
      <vt:lpstr>NB_schedule_SI-SIB1</vt:lpstr>
      <vt:lpstr>NB_schedule_SI-SIB23</vt:lpstr>
      <vt:lpstr>ULSCH HARQ Cycle</vt:lpstr>
      <vt:lpstr>ULSCH HARQ Cycle</vt:lpstr>
      <vt:lpstr>ULSCH HARQ Cycle</vt:lpstr>
      <vt:lpstr>PowerPoint 簡報</vt:lpstr>
      <vt:lpstr>Packet scheduler MSC in NB-IoT</vt:lpstr>
      <vt:lpstr>LTE MAC scheduling block</vt:lpstr>
      <vt:lpstr>NB MAC scheduling block</vt:lpstr>
      <vt:lpstr>NB MAC scheduling block</vt:lpstr>
      <vt:lpstr>Simulation Parameter definition</vt:lpstr>
      <vt:lpstr>NB_schedule_ulsch(1/3)</vt:lpstr>
      <vt:lpstr>NB_schedule_ulsch(2/3)</vt:lpstr>
      <vt:lpstr>NB_schedule_ulsch(3/3)</vt:lpstr>
      <vt:lpstr>System Model Assumption</vt:lpstr>
      <vt:lpstr>System Parameter definition</vt:lpstr>
      <vt:lpstr>System Parameter definition</vt:lpstr>
      <vt:lpstr>Timing diagram for NPDCCH  period</vt:lpstr>
      <vt:lpstr>The design of NPDCCH period and search space</vt:lpstr>
      <vt:lpstr>Design consideration of NPDCCH period (pp) (1/4)</vt:lpstr>
      <vt:lpstr>Design consideration of NPDCCH period (pp) (2/4)</vt:lpstr>
      <vt:lpstr>PowerPoint 簡報</vt:lpstr>
      <vt:lpstr>PowerPoint 簡報</vt:lpstr>
      <vt:lpstr>NB_schedule_ulsch(1/2)</vt:lpstr>
      <vt:lpstr>NB_schedule_ulsch(2/2)</vt:lpstr>
      <vt:lpstr>DCI field determination example</vt:lpstr>
      <vt:lpstr>DCI Format N0-DCI repetition &amp; Scheduling delay</vt:lpstr>
      <vt:lpstr>Scheduling Delay Index-Idelay[m]</vt:lpstr>
      <vt:lpstr>DCI Format N0-Subcarrier indication index </vt:lpstr>
      <vt:lpstr>Specific PHR base on CE levels &amp; UE capability</vt:lpstr>
      <vt:lpstr>Map PHR to MCS base on scheduling policy.</vt:lpstr>
      <vt:lpstr>PowerPoint 簡報</vt:lpstr>
      <vt:lpstr>DCI Format N0-Resource Assignment/MCS</vt:lpstr>
      <vt:lpstr>DCI Format N0-the other field</vt:lpstr>
      <vt:lpstr>Timing diagram for NPDCCH  period</vt:lpstr>
      <vt:lpstr>Simulation Setting</vt:lpstr>
      <vt:lpstr>For schedule Msg3 retransmission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Scheduler in Narrowband Internet of Things (NB-IoT) Systems</dc:title>
  <dc:creator>謝秉志</dc:creator>
  <cp:lastModifiedBy>謝秉志</cp:lastModifiedBy>
  <cp:revision>724</cp:revision>
  <dcterms:created xsi:type="dcterms:W3CDTF">2017-05-30T17:38:36Z</dcterms:created>
  <dcterms:modified xsi:type="dcterms:W3CDTF">2017-06-22T13:15:53Z</dcterms:modified>
</cp:coreProperties>
</file>