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handoutMasterIdLst>
    <p:handoutMasterId r:id="rId15"/>
  </p:handoutMasterIdLst>
  <p:sldIdLst>
    <p:sldId id="256" r:id="rId2"/>
    <p:sldId id="258" r:id="rId3"/>
    <p:sldId id="259" r:id="rId4"/>
    <p:sldId id="257" r:id="rId5"/>
    <p:sldId id="260" r:id="rId6"/>
    <p:sldId id="263"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9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54C5B-81DA-59AA-28B2-F2A6C488CD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37D12A-7F55-1A8B-D76F-831BE6BAAC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79D9DD-2E5C-4233-9136-8B36D87BDD59}" type="datetimeFigureOut">
              <a:rPr lang="en-US" smtClean="0"/>
              <a:t>4/11/2023</a:t>
            </a:fld>
            <a:endParaRPr lang="en-US"/>
          </a:p>
        </p:txBody>
      </p:sp>
      <p:sp>
        <p:nvSpPr>
          <p:cNvPr id="4" name="Footer Placeholder 3">
            <a:extLst>
              <a:ext uri="{FF2B5EF4-FFF2-40B4-BE49-F238E27FC236}">
                <a16:creationId xmlns:a16="http://schemas.microsoft.com/office/drawing/2014/main" id="{52803545-8B44-6FAA-EF9D-7561666B99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B9B1C4-6426-D0FC-3E69-99D06E74EE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FAA1B0-ED8E-4433-A650-972C0AC9EDDD}" type="slidenum">
              <a:rPr lang="en-US" smtClean="0"/>
              <a:t>‹#›</a:t>
            </a:fld>
            <a:endParaRPr lang="en-US"/>
          </a:p>
        </p:txBody>
      </p:sp>
    </p:spTree>
    <p:extLst>
      <p:ext uri="{BB962C8B-B14F-4D97-AF65-F5344CB8AC3E}">
        <p14:creationId xmlns:p14="http://schemas.microsoft.com/office/powerpoint/2010/main" val="31616479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F176C-4096-4A48-ABF6-3A6490F3B3DC}"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03202-C37B-45F6-A874-79B49AB49B8E}" type="slidenum">
              <a:rPr lang="en-US" smtClean="0"/>
              <a:t>‹#›</a:t>
            </a:fld>
            <a:endParaRPr lang="en-US"/>
          </a:p>
        </p:txBody>
      </p:sp>
    </p:spTree>
    <p:extLst>
      <p:ext uri="{BB962C8B-B14F-4D97-AF65-F5344CB8AC3E}">
        <p14:creationId xmlns:p14="http://schemas.microsoft.com/office/powerpoint/2010/main" val="6054526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A60D1-B96E-4767-B405-C9F592F3A79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FE359-E462-448B-9889-4A6B1C9385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57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B5DC8-61AD-41EF-BA98-4D56DE1DD8D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358819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9193D-1841-474E-8727-BBAA59CD3843}"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56367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B8500-3A24-45CB-AA9E-3D82462073BE}"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355367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4ADCD-4FF0-4F33-B2C9-59273A0CB2A0}"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FE359-E462-448B-9889-4A6B1C9385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17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FA273-36E0-4B6E-A1DF-AC7E062BA01F}"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205971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123E5-FB1E-455B-A03D-C7498C14C22D}"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397123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20FA-DA0A-43C8-B046-723A56DA25CE}"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310410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7B6123-8E5D-4736-A45E-01BEE977116B}" type="datetime1">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404287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548C5C-9CB2-4028-A11B-036C780E9A1B}" type="datetime1">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CFE359-E462-448B-9889-4A6B1C93851A}" type="slidenum">
              <a:rPr lang="en-US" smtClean="0"/>
              <a:t>‹#›</a:t>
            </a:fld>
            <a:endParaRPr lang="en-US"/>
          </a:p>
        </p:txBody>
      </p:sp>
    </p:spTree>
    <p:extLst>
      <p:ext uri="{BB962C8B-B14F-4D97-AF65-F5344CB8AC3E}">
        <p14:creationId xmlns:p14="http://schemas.microsoft.com/office/powerpoint/2010/main" val="34528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0ADD00-C390-4EBE-9AC1-0CB38AEF88D8}"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FE359-E462-448B-9889-4A6B1C93851A}" type="slidenum">
              <a:rPr lang="en-US" smtClean="0"/>
              <a:t>‹#›</a:t>
            </a:fld>
            <a:endParaRPr lang="en-US"/>
          </a:p>
        </p:txBody>
      </p:sp>
    </p:spTree>
    <p:extLst>
      <p:ext uri="{BB962C8B-B14F-4D97-AF65-F5344CB8AC3E}">
        <p14:creationId xmlns:p14="http://schemas.microsoft.com/office/powerpoint/2010/main" val="11242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DEBA27-3432-4F4D-97BD-C8E87690D208}" type="datetime1">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CFE359-E462-448B-9889-4A6B1C9385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299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rive.google.com/file/d/1WbR27vCTG9bdXYpTDtvx7qtXbPrc7gH4/view?usp=share_link" TargetMode="External"/><Relationship Id="rId13" Type="http://schemas.openxmlformats.org/officeDocument/2006/relationships/hyperlink" Target="https://www.linkedin.com/in/meet-kotadiya?lipi=urn%3Ali%3Apage%3Ad_flagship3_profile_view_base_contact_details%3BFqVIz%2F5cRiOb0xAzGAv5OQ%3D%3D" TargetMode="External"/><Relationship Id="rId3" Type="http://schemas.openxmlformats.org/officeDocument/2006/relationships/hyperlink" Target="https://drive.google.com/file/d/1oXsOr6mizg3P7mEpo8nCLvSDV0XG0-MM/view?usp=share_link" TargetMode="External"/><Relationship Id="rId7" Type="http://schemas.openxmlformats.org/officeDocument/2006/relationships/hyperlink" Target="https://drive.google.com/file/d/1koSvSTayn6_e1IW2tQsSOVCmUmNx5z8P/view?usp=share_link" TargetMode="External"/><Relationship Id="rId12" Type="http://schemas.openxmlformats.org/officeDocument/2006/relationships/hyperlink" Target="mailto:kotadiyameet173@gmail.com"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drive.google.com/file/d/1qsf4koyD_-hfkSazy8qu6-3PEvqoPhSa/view?usp=share_link" TargetMode="External"/><Relationship Id="rId11" Type="http://schemas.openxmlformats.org/officeDocument/2006/relationships/hyperlink" Target="https://drive.google.com/file/d/1MMQ_VftcnANXhMRqd6UApGyxFCj0apg6/view?usp=share_link" TargetMode="External"/><Relationship Id="rId5" Type="http://schemas.openxmlformats.org/officeDocument/2006/relationships/hyperlink" Target="https://docs.google.com/document/d/1tWAqUySxcRwwkvYk96KIQpCeU6roBEh6/edit?usp=share_link&amp;ouid=110088470243218729839&amp;rtpof=true&amp;sd=true" TargetMode="External"/><Relationship Id="rId10" Type="http://schemas.openxmlformats.org/officeDocument/2006/relationships/hyperlink" Target="https://drive.google.com/file/d/1a_PTo9PSDUTWHN92MniDyIEZwHhfawC3/view?usp=share_link" TargetMode="External"/><Relationship Id="rId4" Type="http://schemas.openxmlformats.org/officeDocument/2006/relationships/hyperlink" Target="https://drive.google.com/file/d/16F4-qQzaBRcj8ZHespAFix2qD0-BJXRa/view?usp=share_link" TargetMode="External"/><Relationship Id="rId9" Type="http://schemas.openxmlformats.org/officeDocument/2006/relationships/hyperlink" Target="https://drive.google.com/file/d/1wViqnFBJn2x34pPx5MVYJ3mZThvvsTvX/view?usp=shar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ivvybikes.com/data-license-agre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1EEE-513F-7C3D-26BC-B56DAE1CFB54}"/>
              </a:ext>
            </a:extLst>
          </p:cNvPr>
          <p:cNvSpPr>
            <a:spLocks noGrp="1"/>
          </p:cNvSpPr>
          <p:nvPr>
            <p:ph type="ctrTitle"/>
          </p:nvPr>
        </p:nvSpPr>
        <p:spPr>
          <a:xfrm>
            <a:off x="982823" y="917880"/>
            <a:ext cx="10344539" cy="3566160"/>
          </a:xfrm>
        </p:spPr>
        <p:txBody>
          <a:bodyPr/>
          <a:lstStyle/>
          <a:p>
            <a:r>
              <a:rPr lang="en-US" b="1" i="0" dirty="0">
                <a:solidFill>
                  <a:srgbClr val="1F1F1F"/>
                </a:solidFill>
                <a:effectLst/>
                <a:latin typeface="Source Sans Pro" panose="020B0503030403020204" pitchFamily="34" charset="0"/>
              </a:rPr>
              <a:t>Google Data Analytics</a:t>
            </a:r>
            <a:br>
              <a:rPr lang="en-US" b="1" i="0" dirty="0">
                <a:solidFill>
                  <a:srgbClr val="1F1F1F"/>
                </a:solidFill>
                <a:effectLst/>
                <a:latin typeface="Source Sans Pro" panose="020B0503030403020204" pitchFamily="34" charset="0"/>
              </a:rPr>
            </a:br>
            <a:endParaRPr lang="en-US" dirty="0"/>
          </a:p>
        </p:txBody>
      </p:sp>
      <p:sp>
        <p:nvSpPr>
          <p:cNvPr id="3" name="Subtitle 2">
            <a:extLst>
              <a:ext uri="{FF2B5EF4-FFF2-40B4-BE49-F238E27FC236}">
                <a16:creationId xmlns:a16="http://schemas.microsoft.com/office/drawing/2014/main" id="{3E8A6C2B-E6D7-9CAC-4C65-C2F8A8662167}"/>
              </a:ext>
            </a:extLst>
          </p:cNvPr>
          <p:cNvSpPr>
            <a:spLocks noGrp="1"/>
          </p:cNvSpPr>
          <p:nvPr>
            <p:ph type="subTitle" idx="1"/>
          </p:nvPr>
        </p:nvSpPr>
        <p:spPr>
          <a:xfrm>
            <a:off x="1066800" y="3429000"/>
            <a:ext cx="10058400" cy="1143000"/>
          </a:xfrm>
        </p:spPr>
        <p:txBody>
          <a:bodyPr/>
          <a:lstStyle/>
          <a:p>
            <a:r>
              <a:rPr lang="en-US" dirty="0"/>
              <a:t>Case Study</a:t>
            </a:r>
          </a:p>
        </p:txBody>
      </p:sp>
      <p:sp>
        <p:nvSpPr>
          <p:cNvPr id="4" name="TextBox 3">
            <a:extLst>
              <a:ext uri="{FF2B5EF4-FFF2-40B4-BE49-F238E27FC236}">
                <a16:creationId xmlns:a16="http://schemas.microsoft.com/office/drawing/2014/main" id="{449DE5DA-BA52-75A1-57B5-164D280CA60B}"/>
              </a:ext>
            </a:extLst>
          </p:cNvPr>
          <p:cNvSpPr txBox="1"/>
          <p:nvPr/>
        </p:nvSpPr>
        <p:spPr>
          <a:xfrm>
            <a:off x="1066799" y="3871976"/>
            <a:ext cx="10005527" cy="461665"/>
          </a:xfrm>
          <a:prstGeom prst="rect">
            <a:avLst/>
          </a:prstGeom>
          <a:noFill/>
        </p:spPr>
        <p:txBody>
          <a:bodyPr wrap="square" rtlCol="0">
            <a:spAutoFit/>
          </a:bodyPr>
          <a:lstStyle/>
          <a:p>
            <a:r>
              <a:rPr lang="en-US" sz="2400" dirty="0"/>
              <a:t>How Does a Bike-Share Navigate Speedy Success?</a:t>
            </a:r>
          </a:p>
        </p:txBody>
      </p:sp>
      <p:pic>
        <p:nvPicPr>
          <p:cNvPr id="6" name="Picture 5">
            <a:extLst>
              <a:ext uri="{FF2B5EF4-FFF2-40B4-BE49-F238E27FC236}">
                <a16:creationId xmlns:a16="http://schemas.microsoft.com/office/drawing/2014/main" id="{921A884A-E227-4F33-FC47-1A12A1149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54" y="917880"/>
            <a:ext cx="1508891" cy="1432684"/>
          </a:xfrm>
          <a:prstGeom prst="rect">
            <a:avLst/>
          </a:prstGeom>
        </p:spPr>
      </p:pic>
      <p:sp>
        <p:nvSpPr>
          <p:cNvPr id="7" name="Rectangle 6">
            <a:extLst>
              <a:ext uri="{FF2B5EF4-FFF2-40B4-BE49-F238E27FC236}">
                <a16:creationId xmlns:a16="http://schemas.microsoft.com/office/drawing/2014/main" id="{41D63F00-A69A-ACDC-5B57-DD2DC83B4A4A}"/>
              </a:ext>
            </a:extLst>
          </p:cNvPr>
          <p:cNvSpPr/>
          <p:nvPr/>
        </p:nvSpPr>
        <p:spPr>
          <a:xfrm>
            <a:off x="7940351" y="4421601"/>
            <a:ext cx="4156893"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By: Meet Kotadiya</a:t>
            </a:r>
          </a:p>
        </p:txBody>
      </p:sp>
      <p:sp>
        <p:nvSpPr>
          <p:cNvPr id="5" name="TextBox 4">
            <a:extLst>
              <a:ext uri="{FF2B5EF4-FFF2-40B4-BE49-F238E27FC236}">
                <a16:creationId xmlns:a16="http://schemas.microsoft.com/office/drawing/2014/main" id="{9EEAB3E0-75F7-821B-BE11-26735811DBE9}"/>
              </a:ext>
            </a:extLst>
          </p:cNvPr>
          <p:cNvSpPr txBox="1"/>
          <p:nvPr/>
        </p:nvSpPr>
        <p:spPr>
          <a:xfrm>
            <a:off x="8014995" y="5129487"/>
            <a:ext cx="3676262" cy="461665"/>
          </a:xfrm>
          <a:prstGeom prst="rect">
            <a:avLst/>
          </a:prstGeom>
          <a:noFill/>
        </p:spPr>
        <p:txBody>
          <a:bodyPr wrap="square" rtlCol="0">
            <a:spAutoFit/>
          </a:bodyPr>
          <a:lstStyle/>
          <a:p>
            <a:r>
              <a:rPr lang="en-US" sz="2400" dirty="0"/>
              <a:t>Date: 1</a:t>
            </a:r>
            <a:r>
              <a:rPr lang="en-US" sz="2400" baseline="30000" dirty="0"/>
              <a:t>st</a:t>
            </a:r>
            <a:r>
              <a:rPr lang="en-US" sz="2400" dirty="0"/>
              <a:t> April 2023</a:t>
            </a:r>
          </a:p>
        </p:txBody>
      </p:sp>
    </p:spTree>
    <p:extLst>
      <p:ext uri="{BB962C8B-B14F-4D97-AF65-F5344CB8AC3E}">
        <p14:creationId xmlns:p14="http://schemas.microsoft.com/office/powerpoint/2010/main" val="24514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82F9A0C-0303-7FD9-FF8A-92FE686BB662}"/>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1999" cy="6354823"/>
          </a:xfrm>
          <a:prstGeom prst="rect">
            <a:avLst/>
          </a:prstGeom>
        </p:spPr>
      </p:pic>
      <p:sp>
        <p:nvSpPr>
          <p:cNvPr id="2" name="Title 1">
            <a:extLst>
              <a:ext uri="{FF2B5EF4-FFF2-40B4-BE49-F238E27FC236}">
                <a16:creationId xmlns:a16="http://schemas.microsoft.com/office/drawing/2014/main" id="{0D31ED8C-550A-8FB4-668A-E611E4AE10DE}"/>
              </a:ext>
            </a:extLst>
          </p:cNvPr>
          <p:cNvSpPr>
            <a:spLocks noGrp="1"/>
          </p:cNvSpPr>
          <p:nvPr>
            <p:ph type="title"/>
          </p:nvPr>
        </p:nvSpPr>
        <p:spPr/>
        <p:txBody>
          <a:bodyPr/>
          <a:lstStyle/>
          <a:p>
            <a:r>
              <a:rPr lang="en-US" dirty="0"/>
              <a:t>Key Findings </a:t>
            </a:r>
          </a:p>
        </p:txBody>
      </p:sp>
      <p:pic>
        <p:nvPicPr>
          <p:cNvPr id="5" name="Content Placeholder 4">
            <a:extLst>
              <a:ext uri="{FF2B5EF4-FFF2-40B4-BE49-F238E27FC236}">
                <a16:creationId xmlns:a16="http://schemas.microsoft.com/office/drawing/2014/main" id="{204DABDA-1FC7-AD28-DD6B-70E3939B4690}"/>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backgroundRemoval t="12143" b="82857" l="16923" r="90385">
                        <a14:foregroundMark x1="21154" y1="57143" x2="20000" y2="52857"/>
                        <a14:foregroundMark x1="69012" y1="17578" x2="71538" y2="17857"/>
                        <a14:foregroundMark x1="59964" y1="14286" x2="53077" y2="14286"/>
                        <a14:foregroundMark x1="60699" y1="14286" x2="60349" y2="14286"/>
                        <a14:foregroundMark x1="63907" y1="14286" x2="61853" y2="14286"/>
                        <a14:foregroundMark x1="60800" y1="12750" x2="64294" y2="13528"/>
                        <a14:foregroundMark x1="59024" y1="12354" x2="59438" y2="12446"/>
                        <a14:foregroundMark x1="58077" y1="12143" x2="58571" y2="12253"/>
                        <a14:foregroundMark x1="76538" y1="76786" x2="88462" y2="75714"/>
                        <a14:foregroundMark x1="82308" y1="80357" x2="86923" y2="75714"/>
                        <a14:foregroundMark x1="86154" y1="80714" x2="86923" y2="76429"/>
                        <a14:foregroundMark x1="85385" y1="80357" x2="88077" y2="75714"/>
                        <a14:foregroundMark x1="89231" y1="77143" x2="90385" y2="76429"/>
                        <a14:foregroundMark x1="86154" y1="82857" x2="86923" y2="83214"/>
                        <a14:foregroundMark x1="16923" y1="44286" x2="17692" y2="53571"/>
                        <a14:backgroundMark x1="60769" y1="19286" x2="65385" y2="19286"/>
                        <a14:backgroundMark x1="61154" y1="18214" x2="66923" y2="20000"/>
                        <a14:backgroundMark x1="62308" y1="17143" x2="61923" y2="17143"/>
                        <a14:backgroundMark x1="61538" y1="18929" x2="63462" y2="17857"/>
                        <a14:backgroundMark x1="63077" y1="16071" x2="61923" y2="16071"/>
                        <a14:backgroundMark x1="60769" y1="16429" x2="60385" y2="18571"/>
                      </a14:backgroundRemoval>
                    </a14:imgEffect>
                  </a14:imgLayer>
                </a14:imgProps>
              </a:ext>
              <a:ext uri="{28A0092B-C50C-407E-A947-70E740481C1C}">
                <a14:useLocalDpi xmlns:a14="http://schemas.microsoft.com/office/drawing/2010/main" val="0"/>
              </a:ext>
            </a:extLst>
          </a:blip>
          <a:srcRect l="13961" t="8550" r="6089" b="15419"/>
          <a:stretch/>
        </p:blipFill>
        <p:spPr>
          <a:xfrm>
            <a:off x="98298" y="727788"/>
            <a:ext cx="998982" cy="1009572"/>
          </a:xfrm>
        </p:spPr>
      </p:pic>
      <p:graphicFrame>
        <p:nvGraphicFramePr>
          <p:cNvPr id="7" name="Table 7">
            <a:extLst>
              <a:ext uri="{FF2B5EF4-FFF2-40B4-BE49-F238E27FC236}">
                <a16:creationId xmlns:a16="http://schemas.microsoft.com/office/drawing/2014/main" id="{60F3C1FE-3A14-EE68-9E27-CF1FE848D58A}"/>
              </a:ext>
            </a:extLst>
          </p:cNvPr>
          <p:cNvGraphicFramePr>
            <a:graphicFrameLocks noGrp="1"/>
          </p:cNvGraphicFramePr>
          <p:nvPr>
            <p:extLst>
              <p:ext uri="{D42A27DB-BD31-4B8C-83A1-F6EECF244321}">
                <p14:modId xmlns:p14="http://schemas.microsoft.com/office/powerpoint/2010/main" val="1624213250"/>
              </p:ext>
            </p:extLst>
          </p:nvPr>
        </p:nvGraphicFramePr>
        <p:xfrm>
          <a:off x="1239002" y="2023963"/>
          <a:ext cx="9774956" cy="2546137"/>
        </p:xfrm>
        <a:graphic>
          <a:graphicData uri="http://schemas.openxmlformats.org/drawingml/2006/table">
            <a:tbl>
              <a:tblPr firstRow="1" bandRow="1">
                <a:tableStyleId>{5C22544A-7EE6-4342-B048-85BDC9FD1C3A}</a:tableStyleId>
              </a:tblPr>
              <a:tblGrid>
                <a:gridCol w="4592739">
                  <a:extLst>
                    <a:ext uri="{9D8B030D-6E8A-4147-A177-3AD203B41FA5}">
                      <a16:colId xmlns:a16="http://schemas.microsoft.com/office/drawing/2014/main" val="2776534819"/>
                    </a:ext>
                  </a:extLst>
                </a:gridCol>
                <a:gridCol w="5182217">
                  <a:extLst>
                    <a:ext uri="{9D8B030D-6E8A-4147-A177-3AD203B41FA5}">
                      <a16:colId xmlns:a16="http://schemas.microsoft.com/office/drawing/2014/main" val="400919683"/>
                    </a:ext>
                  </a:extLst>
                </a:gridCol>
              </a:tblGrid>
              <a:tr h="737898">
                <a:tc>
                  <a:txBody>
                    <a:bodyPr/>
                    <a:lstStyle/>
                    <a:p>
                      <a:pPr algn="ctr"/>
                      <a:r>
                        <a:rPr lang="en-US" sz="3600" dirty="0"/>
                        <a:t>Casual Riders</a:t>
                      </a:r>
                    </a:p>
                  </a:txBody>
                  <a:tcPr/>
                </a:tc>
                <a:tc>
                  <a:txBody>
                    <a:bodyPr/>
                    <a:lstStyle/>
                    <a:p>
                      <a:pPr algn="ctr"/>
                      <a:r>
                        <a:rPr lang="en-US" sz="3600" dirty="0"/>
                        <a:t>Member Riders</a:t>
                      </a:r>
                    </a:p>
                  </a:txBody>
                  <a:tcPr/>
                </a:tc>
                <a:extLst>
                  <a:ext uri="{0D108BD9-81ED-4DB2-BD59-A6C34878D82A}">
                    <a16:rowId xmlns:a16="http://schemas.microsoft.com/office/drawing/2014/main" val="2478514330"/>
                  </a:ext>
                </a:extLst>
              </a:tr>
              <a:tr h="915838">
                <a:tc>
                  <a:txBody>
                    <a:bodyPr/>
                    <a:lstStyle/>
                    <a:p>
                      <a:pPr marL="342900" indent="-342900">
                        <a:buFont typeface="Courier New" panose="02070309020205020404" pitchFamily="49" charset="0"/>
                        <a:buChar char="o"/>
                      </a:pPr>
                      <a:r>
                        <a:rPr lang="en-US" sz="2400" dirty="0"/>
                        <a:t>Recreational purposes – </a:t>
                      </a:r>
                      <a:r>
                        <a:rPr lang="en-US" sz="2000" dirty="0"/>
                        <a:t>Increased number of rides on the Weekends</a:t>
                      </a:r>
                      <a:endParaRPr lang="en-US" sz="2400" dirty="0"/>
                    </a:p>
                  </a:txBody>
                  <a:tcPr/>
                </a:tc>
                <a:tc>
                  <a:txBody>
                    <a:bodyPr/>
                    <a:lstStyle/>
                    <a:p>
                      <a:pPr marL="285750" indent="-285750">
                        <a:buFont typeface="Courier New" panose="02070309020205020404" pitchFamily="49" charset="0"/>
                        <a:buChar char="o"/>
                      </a:pPr>
                      <a:r>
                        <a:rPr lang="en-US" sz="2400" dirty="0"/>
                        <a:t>Occupational purposes – </a:t>
                      </a:r>
                      <a:r>
                        <a:rPr lang="en-US" sz="2000" dirty="0"/>
                        <a:t>Comparatively more rides on Weekdays</a:t>
                      </a:r>
                      <a:endParaRPr lang="en-US" sz="2400" dirty="0"/>
                    </a:p>
                  </a:txBody>
                  <a:tcPr/>
                </a:tc>
                <a:extLst>
                  <a:ext uri="{0D108BD9-81ED-4DB2-BD59-A6C34878D82A}">
                    <a16:rowId xmlns:a16="http://schemas.microsoft.com/office/drawing/2014/main" val="4267127375"/>
                  </a:ext>
                </a:extLst>
              </a:tr>
              <a:tr h="892401">
                <a:tc>
                  <a:txBody>
                    <a:bodyPr/>
                    <a:lstStyle/>
                    <a:p>
                      <a:pPr marL="285750" indent="-285750">
                        <a:buFont typeface="Courier New" panose="02070309020205020404" pitchFamily="49" charset="0"/>
                        <a:buChar char="o"/>
                      </a:pPr>
                      <a:r>
                        <a:rPr lang="en-US" sz="2400" dirty="0"/>
                        <a:t>Travel/Exploring purposes – </a:t>
                      </a:r>
                      <a:r>
                        <a:rPr lang="en-US" sz="2000" dirty="0"/>
                        <a:t>Use of Electric bikes more than Classic bikes</a:t>
                      </a:r>
                      <a:endParaRPr lang="en-US" sz="2400" dirty="0"/>
                    </a:p>
                  </a:txBody>
                  <a:tcPr/>
                </a:tc>
                <a:tc>
                  <a:txBody>
                    <a:bodyPr/>
                    <a:lstStyle/>
                    <a:p>
                      <a:pPr marL="342900" indent="-342900">
                        <a:buFont typeface="Courier New" panose="02070309020205020404" pitchFamily="49" charset="0"/>
                        <a:buChar char="o"/>
                      </a:pPr>
                      <a:r>
                        <a:rPr lang="en-US" sz="2400" dirty="0"/>
                        <a:t>Fitness</a:t>
                      </a:r>
                      <a:r>
                        <a:rPr lang="en-US" sz="2800" dirty="0"/>
                        <a:t> </a:t>
                      </a:r>
                      <a:r>
                        <a:rPr lang="en-US" sz="2400" dirty="0"/>
                        <a:t>purposes – </a:t>
                      </a:r>
                      <a:r>
                        <a:rPr lang="en-US" sz="2000" dirty="0"/>
                        <a:t>Use of Classic bikes more than Electric bikes</a:t>
                      </a:r>
                      <a:endParaRPr lang="en-US" sz="2800" dirty="0"/>
                    </a:p>
                  </a:txBody>
                  <a:tcPr/>
                </a:tc>
                <a:extLst>
                  <a:ext uri="{0D108BD9-81ED-4DB2-BD59-A6C34878D82A}">
                    <a16:rowId xmlns:a16="http://schemas.microsoft.com/office/drawing/2014/main" val="1116193092"/>
                  </a:ext>
                </a:extLst>
              </a:tr>
            </a:tbl>
          </a:graphicData>
        </a:graphic>
      </p:graphicFrame>
      <p:sp>
        <p:nvSpPr>
          <p:cNvPr id="11" name="Content Placeholder 2">
            <a:extLst>
              <a:ext uri="{FF2B5EF4-FFF2-40B4-BE49-F238E27FC236}">
                <a16:creationId xmlns:a16="http://schemas.microsoft.com/office/drawing/2014/main" id="{30C2F7AD-47A7-552B-6E87-58E22EB9D548}"/>
              </a:ext>
            </a:extLst>
          </p:cNvPr>
          <p:cNvSpPr txBox="1">
            <a:spLocks/>
          </p:cNvSpPr>
          <p:nvPr/>
        </p:nvSpPr>
        <p:spPr>
          <a:xfrm>
            <a:off x="1380724" y="3943907"/>
            <a:ext cx="9774956" cy="23534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US" dirty="0"/>
          </a:p>
        </p:txBody>
      </p:sp>
      <p:sp>
        <p:nvSpPr>
          <p:cNvPr id="15" name="Content Placeholder 2">
            <a:extLst>
              <a:ext uri="{FF2B5EF4-FFF2-40B4-BE49-F238E27FC236}">
                <a16:creationId xmlns:a16="http://schemas.microsoft.com/office/drawing/2014/main" id="{F8A8B0D1-21BB-C7C8-AFA1-303457B8DD27}"/>
              </a:ext>
            </a:extLst>
          </p:cNvPr>
          <p:cNvSpPr txBox="1">
            <a:spLocks/>
          </p:cNvSpPr>
          <p:nvPr/>
        </p:nvSpPr>
        <p:spPr>
          <a:xfrm>
            <a:off x="1066799" y="5192869"/>
            <a:ext cx="10058400" cy="68847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tx1"/>
                </a:solidFill>
              </a:rPr>
              <a:t>As we now have some of the insights about the behaviors of our different types of the customer, we can apply those insights to make the best marketing strategies…</a:t>
            </a:r>
          </a:p>
        </p:txBody>
      </p:sp>
      <p:pic>
        <p:nvPicPr>
          <p:cNvPr id="17" name="Graphic 16" descr="Bullseye with solid fill">
            <a:extLst>
              <a:ext uri="{FF2B5EF4-FFF2-40B4-BE49-F238E27FC236}">
                <a16:creationId xmlns:a16="http://schemas.microsoft.com/office/drawing/2014/main" id="{548DB095-4038-A3FA-EF21-4F0C25A141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772" y="5118225"/>
            <a:ext cx="506548" cy="506548"/>
          </a:xfrm>
          <a:prstGeom prst="rect">
            <a:avLst/>
          </a:prstGeom>
        </p:spPr>
      </p:pic>
    </p:spTree>
    <p:extLst>
      <p:ext uri="{BB962C8B-B14F-4D97-AF65-F5344CB8AC3E}">
        <p14:creationId xmlns:p14="http://schemas.microsoft.com/office/powerpoint/2010/main" val="32319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5E11-9C22-BE16-86E6-1C8C31A3231F}"/>
              </a:ext>
            </a:extLst>
          </p:cNvPr>
          <p:cNvSpPr>
            <a:spLocks noGrp="1"/>
          </p:cNvSpPr>
          <p:nvPr>
            <p:ph type="title"/>
          </p:nvPr>
        </p:nvSpPr>
        <p:spPr/>
        <p:txBody>
          <a:bodyPr/>
          <a:lstStyle/>
          <a:p>
            <a:r>
              <a:rPr lang="en-US" dirty="0"/>
              <a:t>Applying the Insights</a:t>
            </a:r>
          </a:p>
        </p:txBody>
      </p:sp>
      <p:pic>
        <p:nvPicPr>
          <p:cNvPr id="5" name="Content Placeholder 4">
            <a:extLst>
              <a:ext uri="{FF2B5EF4-FFF2-40B4-BE49-F238E27FC236}">
                <a16:creationId xmlns:a16="http://schemas.microsoft.com/office/drawing/2014/main" id="{E1445504-3D11-E21E-987C-34FCF8143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8" y="835297"/>
            <a:ext cx="1042022" cy="1042022"/>
          </a:xfrm>
        </p:spPr>
      </p:pic>
      <p:sp>
        <p:nvSpPr>
          <p:cNvPr id="6" name="Content Placeholder 2">
            <a:extLst>
              <a:ext uri="{FF2B5EF4-FFF2-40B4-BE49-F238E27FC236}">
                <a16:creationId xmlns:a16="http://schemas.microsoft.com/office/drawing/2014/main" id="{B3D4E1C5-0279-B114-A836-0C7E49BAABFA}"/>
              </a:ext>
            </a:extLst>
          </p:cNvPr>
          <p:cNvSpPr txBox="1">
            <a:spLocks/>
          </p:cNvSpPr>
          <p:nvPr/>
        </p:nvSpPr>
        <p:spPr>
          <a:xfrm>
            <a:off x="1026161" y="1812132"/>
            <a:ext cx="10058400" cy="42900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400" dirty="0"/>
              <a:t>To convert the Casual Riders into Annual Membership Riders, some of the best actions will be the following :-</a:t>
            </a:r>
          </a:p>
          <a:p>
            <a:pPr marL="0" indent="0">
              <a:buNone/>
            </a:pPr>
            <a:endParaRPr lang="en-US" sz="2400" dirty="0"/>
          </a:p>
          <a:p>
            <a:pPr marL="818388" lvl="2" indent="-342900">
              <a:buFont typeface="+mj-lt"/>
              <a:buAutoNum type="arabicPeriod"/>
            </a:pPr>
            <a:r>
              <a:rPr lang="en-US" sz="2000" dirty="0"/>
              <a:t> Since majority of the customer having membership are some fitness and health conscious so we can plan to increase the marketing in the various fitness centers.</a:t>
            </a:r>
          </a:p>
          <a:p>
            <a:pPr marL="818388" lvl="2" indent="-342900">
              <a:buFont typeface="+mj-lt"/>
              <a:buAutoNum type="arabicPeriod"/>
            </a:pPr>
            <a:r>
              <a:rPr lang="en-US" sz="2000" dirty="0"/>
              <a:t>Other group of people having membership are the regular workers and environmentalists, and to target that group of people we can tie up with some institutes and NGOs.</a:t>
            </a:r>
          </a:p>
          <a:p>
            <a:pPr marL="818388" lvl="2" indent="-342900">
              <a:buFont typeface="+mj-lt"/>
              <a:buAutoNum type="arabicPeriod"/>
            </a:pPr>
            <a:r>
              <a:rPr lang="en-US" sz="2000" dirty="0"/>
              <a:t>There is a big incline in the casual riders on the weekends so either we can launch a different kind of the membership for weekends only or we can advertise on the recreational centers like Malls and Tourist places.</a:t>
            </a:r>
          </a:p>
        </p:txBody>
      </p:sp>
    </p:spTree>
    <p:extLst>
      <p:ext uri="{BB962C8B-B14F-4D97-AF65-F5344CB8AC3E}">
        <p14:creationId xmlns:p14="http://schemas.microsoft.com/office/powerpoint/2010/main" val="7983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1D64-4708-4966-3566-5CE976387FDF}"/>
              </a:ext>
            </a:extLst>
          </p:cNvPr>
          <p:cNvSpPr>
            <a:spLocks noGrp="1"/>
          </p:cNvSpPr>
          <p:nvPr>
            <p:ph type="title"/>
          </p:nvPr>
        </p:nvSpPr>
        <p:spPr/>
        <p:txBody>
          <a:bodyPr/>
          <a:lstStyle/>
          <a:p>
            <a:r>
              <a:rPr lang="en-US" dirty="0"/>
              <a:t>References  </a:t>
            </a:r>
          </a:p>
        </p:txBody>
      </p:sp>
      <p:pic>
        <p:nvPicPr>
          <p:cNvPr id="5" name="Content Placeholder 4">
            <a:extLst>
              <a:ext uri="{FF2B5EF4-FFF2-40B4-BE49-F238E27FC236}">
                <a16:creationId xmlns:a16="http://schemas.microsoft.com/office/drawing/2014/main" id="{57D07188-0A0F-7CD8-FF35-11AFBC17A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77" y="913203"/>
            <a:ext cx="1129272" cy="927046"/>
          </a:xfrm>
        </p:spPr>
      </p:pic>
      <p:sp>
        <p:nvSpPr>
          <p:cNvPr id="7" name="Content Placeholder 2">
            <a:extLst>
              <a:ext uri="{FF2B5EF4-FFF2-40B4-BE49-F238E27FC236}">
                <a16:creationId xmlns:a16="http://schemas.microsoft.com/office/drawing/2014/main" id="{88C191FB-4A91-5A6A-CB65-1645C36F05A7}"/>
              </a:ext>
            </a:extLst>
          </p:cNvPr>
          <p:cNvSpPr txBox="1">
            <a:spLocks/>
          </p:cNvSpPr>
          <p:nvPr/>
        </p:nvSpPr>
        <p:spPr>
          <a:xfrm>
            <a:off x="1026160" y="1812132"/>
            <a:ext cx="10058400" cy="45046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To get complete process of the analysis step by step on R Markdown, click the following links :</a:t>
            </a:r>
          </a:p>
          <a:p>
            <a:pPr marL="692658" lvl="1" indent="-400050">
              <a:buFont typeface="+mj-lt"/>
              <a:buAutoNum type="romanLcPeriod"/>
            </a:pPr>
            <a:r>
              <a:rPr lang="en-US" dirty="0">
                <a:solidFill>
                  <a:srgbClr val="2998E3"/>
                </a:solidFill>
                <a:hlinkClick r:id="rId3">
                  <a:extLst>
                    <a:ext uri="{A12FA001-AC4F-418D-AE19-62706E023703}">
                      <ahyp:hlinkClr xmlns:ahyp="http://schemas.microsoft.com/office/drawing/2018/hyperlinkcolor" val="tx"/>
                    </a:ext>
                  </a:extLst>
                </a:hlinkClick>
              </a:rPr>
              <a:t>HTML Format</a:t>
            </a:r>
            <a:r>
              <a:rPr lang="en-US" dirty="0">
                <a:solidFill>
                  <a:srgbClr val="2998E3"/>
                </a:solidFill>
              </a:rPr>
              <a:t> </a:t>
            </a:r>
            <a:r>
              <a:rPr lang="en-US" dirty="0"/>
              <a:t>(Download and open with your browser)</a:t>
            </a:r>
          </a:p>
          <a:p>
            <a:pPr marL="692658" lvl="1" indent="-400050">
              <a:buFont typeface="+mj-lt"/>
              <a:buAutoNum type="romanLcPeriod"/>
            </a:pPr>
            <a:r>
              <a:rPr lang="en-US" dirty="0">
                <a:hlinkClick r:id="rId4"/>
              </a:rPr>
              <a:t>Pdf Format</a:t>
            </a:r>
            <a:endParaRPr lang="en-US" dirty="0"/>
          </a:p>
          <a:p>
            <a:pPr marL="692658" lvl="1" indent="-400050">
              <a:buFont typeface="+mj-lt"/>
              <a:buAutoNum type="romanLcPeriod"/>
            </a:pPr>
            <a:r>
              <a:rPr lang="en-US" dirty="0">
                <a:hlinkClick r:id="rId5"/>
              </a:rPr>
              <a:t>Word Format</a:t>
            </a:r>
            <a:endParaRPr lang="en-US" dirty="0"/>
          </a:p>
          <a:p>
            <a:pPr>
              <a:buFont typeface="Wingdings" panose="05000000000000000000" pitchFamily="2" charset="2"/>
              <a:buChar char="Ø"/>
            </a:pPr>
            <a:r>
              <a:rPr lang="en-US" dirty="0"/>
              <a:t>Here are some of the Datasets that are made during the analysis process:</a:t>
            </a:r>
          </a:p>
          <a:p>
            <a:pPr marL="692658" lvl="1" indent="-400050">
              <a:buFont typeface="+mj-lt"/>
              <a:buAutoNum type="romanLcPeriod"/>
            </a:pPr>
            <a:r>
              <a:rPr lang="en-US" dirty="0">
                <a:hlinkClick r:id="rId6"/>
              </a:rPr>
              <a:t>Weekly Analysis</a:t>
            </a:r>
            <a:endParaRPr lang="en-US" dirty="0"/>
          </a:p>
          <a:p>
            <a:pPr marL="692658" lvl="1" indent="-400050">
              <a:buFont typeface="+mj-lt"/>
              <a:buAutoNum type="romanLcPeriod"/>
            </a:pPr>
            <a:r>
              <a:rPr lang="en-US" dirty="0">
                <a:hlinkClick r:id="rId7"/>
              </a:rPr>
              <a:t>Monthly Analysis</a:t>
            </a:r>
            <a:endParaRPr lang="en-US" dirty="0"/>
          </a:p>
          <a:p>
            <a:pPr marL="692658" lvl="1" indent="-400050">
              <a:buFont typeface="+mj-lt"/>
              <a:buAutoNum type="romanLcPeriod"/>
            </a:pPr>
            <a:r>
              <a:rPr lang="en-US" dirty="0">
                <a:hlinkClick r:id="rId8"/>
              </a:rPr>
              <a:t>Average Time Analysis</a:t>
            </a:r>
            <a:endParaRPr lang="en-US" dirty="0"/>
          </a:p>
          <a:p>
            <a:pPr>
              <a:buFont typeface="Wingdings" panose="05000000000000000000" pitchFamily="2" charset="2"/>
              <a:buChar char="Ø"/>
            </a:pPr>
            <a:r>
              <a:rPr lang="en-US" dirty="0"/>
              <a:t>And finally plots :</a:t>
            </a:r>
          </a:p>
          <a:p>
            <a:pPr marL="692658" lvl="1" indent="-400050">
              <a:buFont typeface="+mj-lt"/>
              <a:buAutoNum type="romanLcPeriod"/>
            </a:pPr>
            <a:r>
              <a:rPr lang="en-US" dirty="0">
                <a:hlinkClick r:id="rId9"/>
              </a:rPr>
              <a:t>First</a:t>
            </a:r>
            <a:endParaRPr lang="en-US" dirty="0"/>
          </a:p>
          <a:p>
            <a:pPr marL="692658" lvl="1" indent="-400050">
              <a:buFont typeface="+mj-lt"/>
              <a:buAutoNum type="romanLcPeriod"/>
            </a:pPr>
            <a:r>
              <a:rPr lang="en-US" dirty="0">
                <a:hlinkClick r:id="rId10"/>
              </a:rPr>
              <a:t>Second</a:t>
            </a:r>
            <a:endParaRPr lang="en-US" dirty="0"/>
          </a:p>
          <a:p>
            <a:pPr marL="692658" lvl="1" indent="-400050">
              <a:buFont typeface="+mj-lt"/>
              <a:buAutoNum type="romanLcPeriod"/>
            </a:pPr>
            <a:r>
              <a:rPr lang="en-US" dirty="0">
                <a:hlinkClick r:id="rId11"/>
              </a:rPr>
              <a:t>Third</a:t>
            </a:r>
            <a:endParaRPr lang="en-US" dirty="0"/>
          </a:p>
          <a:p>
            <a:pPr marL="692658" lvl="1" indent="-400050">
              <a:buFont typeface="+mj-lt"/>
              <a:buAutoNum type="romanLcPeriod"/>
            </a:pPr>
            <a:r>
              <a:rPr lang="en-US" dirty="0">
                <a:hlinkClick r:id="rId11"/>
              </a:rPr>
              <a:t>Fourth</a:t>
            </a:r>
            <a:endParaRPr lang="en-US" dirty="0"/>
          </a:p>
        </p:txBody>
      </p:sp>
      <p:sp>
        <p:nvSpPr>
          <p:cNvPr id="8" name="Rectangle 7">
            <a:extLst>
              <a:ext uri="{FF2B5EF4-FFF2-40B4-BE49-F238E27FC236}">
                <a16:creationId xmlns:a16="http://schemas.microsoft.com/office/drawing/2014/main" id="{60C5A047-3A59-D2BD-DA4C-2D3675532513}"/>
              </a:ext>
            </a:extLst>
          </p:cNvPr>
          <p:cNvSpPr/>
          <p:nvPr/>
        </p:nvSpPr>
        <p:spPr>
          <a:xfrm>
            <a:off x="7399175" y="64551"/>
            <a:ext cx="2528597" cy="369332"/>
          </a:xfrm>
          <a:prstGeom prst="rect">
            <a:avLst/>
          </a:prstGeom>
          <a:noFill/>
        </p:spPr>
        <p:txBody>
          <a:bodyPr wrap="square" lIns="91440" tIns="45720" rIns="91440" bIns="45720">
            <a:spAutoFit/>
          </a:bodyPr>
          <a:lstStyle/>
          <a:p>
            <a:pPr algn="ctr"/>
            <a:r>
              <a:rPr lang="en-US"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For more Information:</a:t>
            </a:r>
          </a:p>
        </p:txBody>
      </p:sp>
      <p:sp>
        <p:nvSpPr>
          <p:cNvPr id="9" name="TextBox 8">
            <a:extLst>
              <a:ext uri="{FF2B5EF4-FFF2-40B4-BE49-F238E27FC236}">
                <a16:creationId xmlns:a16="http://schemas.microsoft.com/office/drawing/2014/main" id="{E729F176-3F40-D66E-EE8F-6CA787B1A52A}"/>
              </a:ext>
            </a:extLst>
          </p:cNvPr>
          <p:cNvSpPr txBox="1"/>
          <p:nvPr/>
        </p:nvSpPr>
        <p:spPr>
          <a:xfrm>
            <a:off x="8052318" y="513184"/>
            <a:ext cx="3797560" cy="923330"/>
          </a:xfrm>
          <a:prstGeom prst="rect">
            <a:avLst/>
          </a:prstGeom>
          <a:noFill/>
        </p:spPr>
        <p:txBody>
          <a:bodyPr wrap="square" rtlCol="0">
            <a:spAutoFit/>
          </a:bodyPr>
          <a:lstStyle/>
          <a:p>
            <a:r>
              <a:rPr lang="en-US" dirty="0"/>
              <a:t>Contact No. : 8780754314</a:t>
            </a:r>
          </a:p>
          <a:p>
            <a:r>
              <a:rPr lang="en-US" dirty="0"/>
              <a:t>Email : </a:t>
            </a:r>
            <a:r>
              <a:rPr lang="en-US" dirty="0">
                <a:hlinkClick r:id="rId12"/>
              </a:rPr>
              <a:t>kotadiyameet173@gmail.com</a:t>
            </a:r>
            <a:endParaRPr lang="en-US" dirty="0"/>
          </a:p>
          <a:p>
            <a:r>
              <a:rPr lang="en-US" dirty="0"/>
              <a:t>LinkedIn : </a:t>
            </a:r>
            <a:r>
              <a:rPr lang="en-US" dirty="0">
                <a:hlinkClick r:id="rId13"/>
              </a:rPr>
              <a:t>My Profile</a:t>
            </a:r>
            <a:endParaRPr lang="en-US" dirty="0"/>
          </a:p>
        </p:txBody>
      </p:sp>
    </p:spTree>
    <p:extLst>
      <p:ext uri="{BB962C8B-B14F-4D97-AF65-F5344CB8AC3E}">
        <p14:creationId xmlns:p14="http://schemas.microsoft.com/office/powerpoint/2010/main" val="123843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D8D2-59D6-E6C8-5192-C793503F704D}"/>
              </a:ext>
            </a:extLst>
          </p:cNvPr>
          <p:cNvSpPr>
            <a:spLocks noGrp="1"/>
          </p:cNvSpPr>
          <p:nvPr>
            <p:ph type="title"/>
          </p:nvPr>
        </p:nvSpPr>
        <p:spPr>
          <a:xfrm>
            <a:off x="1066800" y="239949"/>
            <a:ext cx="10058400" cy="1450757"/>
          </a:xfrm>
        </p:spPr>
        <p:txBody>
          <a:bodyPr/>
          <a:lstStyle/>
          <a:p>
            <a:r>
              <a:rPr lang="en-US" dirty="0"/>
              <a:t>Content:</a:t>
            </a:r>
          </a:p>
        </p:txBody>
      </p:sp>
      <p:sp>
        <p:nvSpPr>
          <p:cNvPr id="3" name="Content Placeholder 2">
            <a:extLst>
              <a:ext uri="{FF2B5EF4-FFF2-40B4-BE49-F238E27FC236}">
                <a16:creationId xmlns:a16="http://schemas.microsoft.com/office/drawing/2014/main" id="{15CE8DAA-F807-B61D-1F91-5ECF1D8E1277}"/>
              </a:ext>
            </a:extLst>
          </p:cNvPr>
          <p:cNvSpPr txBox="1">
            <a:spLocks/>
          </p:cNvSpPr>
          <p:nvPr/>
        </p:nvSpPr>
        <p:spPr>
          <a:xfrm>
            <a:off x="1097280" y="1845734"/>
            <a:ext cx="1018343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Identify the business task</a:t>
            </a:r>
          </a:p>
          <a:p>
            <a:pPr marL="457200" indent="-457200">
              <a:buFont typeface="+mj-lt"/>
              <a:buAutoNum type="arabicPeriod"/>
            </a:pPr>
            <a:r>
              <a:rPr lang="en-US" dirty="0"/>
              <a:t>Data sources</a:t>
            </a:r>
          </a:p>
          <a:p>
            <a:pPr marL="457200" indent="-457200">
              <a:buFont typeface="+mj-lt"/>
              <a:buAutoNum type="arabicPeriod"/>
            </a:pPr>
            <a:r>
              <a:rPr lang="en-US" dirty="0"/>
              <a:t>Cleaning or manipulation of data</a:t>
            </a:r>
          </a:p>
          <a:p>
            <a:pPr marL="457200" indent="-457200">
              <a:buFont typeface="+mj-lt"/>
              <a:buAutoNum type="arabicPeriod"/>
            </a:pPr>
            <a:r>
              <a:rPr lang="en-US" dirty="0"/>
              <a:t>Analysis</a:t>
            </a:r>
          </a:p>
          <a:p>
            <a:pPr marL="457200" indent="-457200">
              <a:buFont typeface="+mj-lt"/>
              <a:buAutoNum type="arabicPeriod"/>
            </a:pPr>
            <a:r>
              <a:rPr lang="en-US" dirty="0"/>
              <a:t>Key finding</a:t>
            </a:r>
          </a:p>
          <a:p>
            <a:pPr marL="457200" indent="-457200">
              <a:buFont typeface="+mj-lt"/>
              <a:buAutoNum type="arabicPeriod"/>
            </a:pPr>
            <a:r>
              <a:rPr lang="en-US" dirty="0"/>
              <a:t>Applying the insights</a:t>
            </a:r>
          </a:p>
          <a:p>
            <a:pPr marL="457200" indent="-457200">
              <a:buFont typeface="+mj-lt"/>
              <a:buAutoNum type="arabicPeriod"/>
            </a:pPr>
            <a:r>
              <a:rPr lang="en-US" dirty="0"/>
              <a:t>References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28707AE7-3940-DA48-D9E8-3425800E9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7" y="706256"/>
            <a:ext cx="1061964" cy="1061964"/>
          </a:xfrm>
          <a:prstGeom prst="rect">
            <a:avLst/>
          </a:prstGeom>
        </p:spPr>
      </p:pic>
      <p:pic>
        <p:nvPicPr>
          <p:cNvPr id="7" name="Picture 6">
            <a:extLst>
              <a:ext uri="{FF2B5EF4-FFF2-40B4-BE49-F238E27FC236}">
                <a16:creationId xmlns:a16="http://schemas.microsoft.com/office/drawing/2014/main" id="{C35BD64D-2BCF-E64C-0F81-C4562F482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196" y="1768220"/>
            <a:ext cx="4713514" cy="4274895"/>
          </a:xfrm>
          <a:prstGeom prst="rect">
            <a:avLst/>
          </a:prstGeom>
        </p:spPr>
      </p:pic>
    </p:spTree>
    <p:extLst>
      <p:ext uri="{BB962C8B-B14F-4D97-AF65-F5344CB8AC3E}">
        <p14:creationId xmlns:p14="http://schemas.microsoft.com/office/powerpoint/2010/main" val="27226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188E-2547-9316-028D-6671D4F7C34E}"/>
              </a:ext>
            </a:extLst>
          </p:cNvPr>
          <p:cNvSpPr>
            <a:spLocks noGrp="1"/>
          </p:cNvSpPr>
          <p:nvPr>
            <p:ph type="title"/>
          </p:nvPr>
        </p:nvSpPr>
        <p:spPr/>
        <p:txBody>
          <a:bodyPr/>
          <a:lstStyle/>
          <a:p>
            <a:r>
              <a:rPr lang="en-US" dirty="0"/>
              <a:t>Identify the Business Task</a:t>
            </a:r>
          </a:p>
        </p:txBody>
      </p:sp>
      <p:sp>
        <p:nvSpPr>
          <p:cNvPr id="3" name="Content Placeholder 2">
            <a:extLst>
              <a:ext uri="{FF2B5EF4-FFF2-40B4-BE49-F238E27FC236}">
                <a16:creationId xmlns:a16="http://schemas.microsoft.com/office/drawing/2014/main" id="{5025BB1A-0E86-1F56-B180-35D77F32351E}"/>
              </a:ext>
            </a:extLst>
          </p:cNvPr>
          <p:cNvSpPr>
            <a:spLocks noGrp="1"/>
          </p:cNvSpPr>
          <p:nvPr>
            <p:ph idx="1"/>
          </p:nvPr>
        </p:nvSpPr>
        <p:spPr>
          <a:xfrm>
            <a:off x="1097280" y="1845734"/>
            <a:ext cx="10183430" cy="4023360"/>
          </a:xfrm>
        </p:spPr>
        <p:txBody>
          <a:bodyPr>
            <a:normAutofit/>
          </a:bodyPr>
          <a:lstStyle/>
          <a:p>
            <a:pPr>
              <a:buFont typeface="Wingdings" panose="05000000000000000000" pitchFamily="2" charset="2"/>
              <a:buChar char="Ø"/>
            </a:pPr>
            <a:r>
              <a:rPr lang="en-US" dirty="0"/>
              <a:t>A bike-share program that features more than 5,824 bicycles like traditional bikes, reclining bikes, hand tricycles, and cargo bikes and 692 docking stations.</a:t>
            </a:r>
          </a:p>
          <a:p>
            <a:pPr>
              <a:buFont typeface="Wingdings" panose="05000000000000000000" pitchFamily="2" charset="2"/>
              <a:buChar char="Ø"/>
            </a:pPr>
            <a:r>
              <a:rPr lang="en-US" dirty="0"/>
              <a:t>Cyclistic users are more likely to ride for leisure, but about 30% use them to commute to work each day.</a:t>
            </a:r>
          </a:p>
          <a:p>
            <a:pPr>
              <a:buFont typeface="Wingdings" panose="05000000000000000000" pitchFamily="2" charset="2"/>
              <a:buChar char="Ø"/>
            </a:pPr>
            <a:r>
              <a:rPr lang="en-US" dirty="0"/>
              <a:t>Pricing plans: Single-ride passes, Full-day passes(referred to as Casual riders), and Annual memberships(referred to as Cyclistic members).</a:t>
            </a:r>
          </a:p>
          <a:p>
            <a:pPr>
              <a:buFont typeface="Wingdings" panose="05000000000000000000" pitchFamily="2" charset="2"/>
              <a:buChar char="Ø"/>
            </a:pPr>
            <a:r>
              <a:rPr lang="en-US" dirty="0"/>
              <a:t>It’s being concluded that annual members are much more profitable than casual riders and there's very good chance to convert casual riders into members.</a:t>
            </a:r>
          </a:p>
          <a:p>
            <a:pPr>
              <a:buFont typeface="Wingdings" panose="05000000000000000000" pitchFamily="2" charset="2"/>
              <a:buChar char="Ø"/>
            </a:pPr>
            <a:r>
              <a:rPr lang="en-US" dirty="0"/>
              <a:t>So, our business task is to do analysis of the provided data to answer the following question:</a:t>
            </a:r>
          </a:p>
          <a:p>
            <a:pPr marL="0" indent="0">
              <a:buNone/>
            </a:pPr>
            <a:r>
              <a:rPr lang="en-US" dirty="0"/>
              <a:t>	 </a:t>
            </a:r>
            <a:r>
              <a:rPr lang="en-US" dirty="0">
                <a:solidFill>
                  <a:srgbClr val="FF0000"/>
                </a:solidFill>
              </a:rPr>
              <a:t>How do annual members and casual riders use Cyclistic bikes differently?</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CF10FB1F-5252-F509-16C5-DE5C3FE42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3187"/>
            <a:ext cx="1324947" cy="1324947"/>
          </a:xfrm>
          <a:prstGeom prst="rect">
            <a:avLst/>
          </a:prstGeom>
        </p:spPr>
      </p:pic>
    </p:spTree>
    <p:extLst>
      <p:ext uri="{BB962C8B-B14F-4D97-AF65-F5344CB8AC3E}">
        <p14:creationId xmlns:p14="http://schemas.microsoft.com/office/powerpoint/2010/main" val="228408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C217-8A6B-015F-0F22-5723B60F3E27}"/>
              </a:ext>
            </a:extLst>
          </p:cNvPr>
          <p:cNvSpPr>
            <a:spLocks noGrp="1"/>
          </p:cNvSpPr>
          <p:nvPr>
            <p:ph type="title"/>
          </p:nvPr>
        </p:nvSpPr>
        <p:spPr>
          <a:xfrm>
            <a:off x="1097280" y="0"/>
            <a:ext cx="10058400" cy="1653523"/>
          </a:xfrm>
        </p:spPr>
        <p:txBody>
          <a:bodyPr>
            <a:normAutofit/>
          </a:bodyPr>
          <a:lstStyle/>
          <a:p>
            <a:r>
              <a:rPr lang="en-US" dirty="0"/>
              <a:t>Data Sources</a:t>
            </a:r>
          </a:p>
        </p:txBody>
      </p:sp>
      <p:sp>
        <p:nvSpPr>
          <p:cNvPr id="3" name="Content Placeholder 2">
            <a:extLst>
              <a:ext uri="{FF2B5EF4-FFF2-40B4-BE49-F238E27FC236}">
                <a16:creationId xmlns:a16="http://schemas.microsoft.com/office/drawing/2014/main" id="{5B0B16DE-54DE-5B24-C6DC-A55EC9B3FA08}"/>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t> I use Cyclistic’s historical trip data of the previous 12 months to analyze and identify trends.</a:t>
            </a:r>
          </a:p>
          <a:p>
            <a:pPr>
              <a:buFont typeface="Wingdings" panose="05000000000000000000" pitchFamily="2" charset="2"/>
              <a:buChar char="Ø"/>
            </a:pPr>
            <a:r>
              <a:rPr lang="en-US" dirty="0"/>
              <a:t>The data has been made available by Motivate International Inc. under this </a:t>
            </a:r>
            <a:r>
              <a:rPr lang="en-US" dirty="0">
                <a:hlinkClick r:id="rId2"/>
              </a:rPr>
              <a:t>license</a:t>
            </a:r>
            <a:r>
              <a:rPr lang="en-US" dirty="0"/>
              <a:t>.</a:t>
            </a:r>
          </a:p>
          <a:p>
            <a:pPr>
              <a:buFont typeface="Wingdings" panose="05000000000000000000" pitchFamily="2" charset="2"/>
              <a:buChar char="Ø"/>
            </a:pPr>
            <a:r>
              <a:rPr lang="en-US" dirty="0"/>
              <a:t>The data is organized in a month-wise format.</a:t>
            </a:r>
          </a:p>
          <a:p>
            <a:pPr>
              <a:buFont typeface="Wingdings" panose="05000000000000000000" pitchFamily="2" charset="2"/>
              <a:buChar char="Ø"/>
            </a:pPr>
            <a:r>
              <a:rPr lang="en-US" dirty="0"/>
              <a:t>The variables in the data are Ride ID, Type of Bike, Started at, Ended at, Start Station Name and           ID and Location Coordinates, End Station Name and ID and Location Coordinates, Type of Membership.</a:t>
            </a:r>
          </a:p>
          <a:p>
            <a:pPr>
              <a:buFont typeface="Wingdings" panose="05000000000000000000" pitchFamily="2" charset="2"/>
              <a:buChar char="Ø"/>
            </a:pPr>
            <a:r>
              <a:rPr lang="en-US" dirty="0"/>
              <a:t>We can say that our data is ROCCC(Reliable, Original, Compressive, Current, Cited).</a:t>
            </a:r>
          </a:p>
          <a:p>
            <a:pPr>
              <a:buFont typeface="Wingdings" panose="05000000000000000000" pitchFamily="2" charset="2"/>
              <a:buChar char="Ø"/>
            </a:pPr>
            <a:r>
              <a:rPr lang="en-US" dirty="0"/>
              <a:t>Let’s start the process phase to know the credibility of the data.</a:t>
            </a:r>
          </a:p>
        </p:txBody>
      </p:sp>
      <p:pic>
        <p:nvPicPr>
          <p:cNvPr id="7" name="Picture 6">
            <a:extLst>
              <a:ext uri="{FF2B5EF4-FFF2-40B4-BE49-F238E27FC236}">
                <a16:creationId xmlns:a16="http://schemas.microsoft.com/office/drawing/2014/main" id="{914FC67D-303A-FE13-82E2-091145C14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97" y="518045"/>
            <a:ext cx="952583" cy="1135478"/>
          </a:xfrm>
          <a:prstGeom prst="rect">
            <a:avLst/>
          </a:prstGeom>
        </p:spPr>
      </p:pic>
    </p:spTree>
    <p:extLst>
      <p:ext uri="{BB962C8B-B14F-4D97-AF65-F5344CB8AC3E}">
        <p14:creationId xmlns:p14="http://schemas.microsoft.com/office/powerpoint/2010/main" val="149692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1976-8184-770C-F939-20BB641210C2}"/>
              </a:ext>
            </a:extLst>
          </p:cNvPr>
          <p:cNvSpPr>
            <a:spLocks noGrp="1"/>
          </p:cNvSpPr>
          <p:nvPr>
            <p:ph type="title"/>
          </p:nvPr>
        </p:nvSpPr>
        <p:spPr/>
        <p:txBody>
          <a:bodyPr/>
          <a:lstStyle/>
          <a:p>
            <a:r>
              <a:rPr lang="en-US" dirty="0"/>
              <a:t>Cleaning or Manipulation of Data</a:t>
            </a:r>
          </a:p>
        </p:txBody>
      </p:sp>
      <p:sp>
        <p:nvSpPr>
          <p:cNvPr id="3" name="Content Placeholder 2">
            <a:extLst>
              <a:ext uri="{FF2B5EF4-FFF2-40B4-BE49-F238E27FC236}">
                <a16:creationId xmlns:a16="http://schemas.microsoft.com/office/drawing/2014/main" id="{59B1F243-1C97-FA3D-ADE5-351886A0F3D5}"/>
              </a:ext>
            </a:extLst>
          </p:cNvPr>
          <p:cNvSpPr>
            <a:spLocks noGrp="1"/>
          </p:cNvSpPr>
          <p:nvPr>
            <p:ph idx="1"/>
          </p:nvPr>
        </p:nvSpPr>
        <p:spPr/>
        <p:txBody>
          <a:bodyPr/>
          <a:lstStyle/>
          <a:p>
            <a:pPr>
              <a:buFont typeface="Wingdings" panose="05000000000000000000" pitchFamily="2" charset="2"/>
              <a:buChar char="Ø"/>
            </a:pPr>
            <a:r>
              <a:rPr lang="en-US" dirty="0"/>
              <a:t>First of all with the help of Microsoft Excel, I made some new variables which can be very useful in our analysis like:</a:t>
            </a:r>
          </a:p>
          <a:p>
            <a:pPr marL="1355598" lvl="4" indent="-514350">
              <a:buFont typeface="+mj-lt"/>
              <a:buAutoNum type="romanLcPeriod"/>
            </a:pPr>
            <a:r>
              <a:rPr lang="en-US" sz="1800" dirty="0"/>
              <a:t>Ride Time – The difference of ended at and started at.</a:t>
            </a:r>
          </a:p>
          <a:p>
            <a:pPr marL="1355598" lvl="4" indent="-514350">
              <a:buFont typeface="+mj-lt"/>
              <a:buAutoNum type="romanLcPeriod"/>
            </a:pPr>
            <a:r>
              <a:rPr lang="en-US" sz="1800" dirty="0"/>
              <a:t>Day(of Week) – Applied a formula for finding the day of date in started at column.</a:t>
            </a:r>
          </a:p>
          <a:p>
            <a:pPr>
              <a:buFont typeface="Wingdings" panose="05000000000000000000" pitchFamily="2" charset="2"/>
              <a:buChar char="Ø"/>
            </a:pPr>
            <a:r>
              <a:rPr lang="en-US" dirty="0"/>
              <a:t> Then imported the data into R Studio and started cleaning data by merging data of various months into one dataset and cleaned the missing value properly.</a:t>
            </a:r>
          </a:p>
          <a:p>
            <a:pPr>
              <a:buFont typeface="Wingdings" panose="05000000000000000000" pitchFamily="2" charset="2"/>
              <a:buChar char="Ø"/>
            </a:pPr>
            <a:r>
              <a:rPr lang="en-US" dirty="0"/>
              <a:t> After that with the help of lubridate(library in R), separated the Date,  Month, Year from the DateTime format.</a:t>
            </a:r>
          </a:p>
          <a:p>
            <a:pPr>
              <a:buFont typeface="Wingdings" panose="05000000000000000000" pitchFamily="2" charset="2"/>
              <a:buChar char="Ø"/>
            </a:pPr>
            <a:r>
              <a:rPr lang="en-US" dirty="0"/>
              <a:t>Now the data is ready for the analysis….</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14064C3E-F514-3FDE-28BB-7155D1B38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7" y="794967"/>
            <a:ext cx="942393" cy="942393"/>
          </a:xfrm>
          <a:prstGeom prst="rect">
            <a:avLst/>
          </a:prstGeom>
        </p:spPr>
      </p:pic>
    </p:spTree>
    <p:extLst>
      <p:ext uri="{BB962C8B-B14F-4D97-AF65-F5344CB8AC3E}">
        <p14:creationId xmlns:p14="http://schemas.microsoft.com/office/powerpoint/2010/main" val="314297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49B10-0D18-F50C-583C-A94492E85D90}"/>
              </a:ext>
            </a:extLst>
          </p:cNvPr>
          <p:cNvSpPr>
            <a:spLocks noGrp="1"/>
          </p:cNvSpPr>
          <p:nvPr>
            <p:ph sz="half" idx="1"/>
          </p:nvPr>
        </p:nvSpPr>
        <p:spPr>
          <a:xfrm>
            <a:off x="1026160" y="1812132"/>
            <a:ext cx="4012685" cy="2353468"/>
          </a:xfrm>
        </p:spPr>
        <p:txBody>
          <a:bodyPr>
            <a:normAutofit/>
          </a:bodyPr>
          <a:lstStyle/>
          <a:p>
            <a:pPr>
              <a:buFont typeface="Wingdings" panose="05000000000000000000" pitchFamily="2" charset="2"/>
              <a:buChar char="Ø"/>
            </a:pPr>
            <a:r>
              <a:rPr lang="en-US" dirty="0"/>
              <a:t>Here in the case of Casual Riders, we can see that there is incline in number of rides on Sunday and Saturday.</a:t>
            </a:r>
          </a:p>
          <a:p>
            <a:pPr>
              <a:buFont typeface="Wingdings" panose="05000000000000000000" pitchFamily="2" charset="2"/>
              <a:buChar char="Ø"/>
            </a:pPr>
            <a:r>
              <a:rPr lang="en-US" dirty="0"/>
              <a:t>While for the Member Riders, there is a decline in a number of rides on Sunday and Saturday.</a:t>
            </a:r>
          </a:p>
          <a:p>
            <a:pPr>
              <a:buFont typeface="Wingdings" panose="05000000000000000000" pitchFamily="2" charset="2"/>
              <a:buChar char="Ø"/>
            </a:pPr>
            <a:endParaRPr lang="en-US" dirty="0"/>
          </a:p>
        </p:txBody>
      </p:sp>
      <p:sp>
        <p:nvSpPr>
          <p:cNvPr id="6" name="Title 1">
            <a:extLst>
              <a:ext uri="{FF2B5EF4-FFF2-40B4-BE49-F238E27FC236}">
                <a16:creationId xmlns:a16="http://schemas.microsoft.com/office/drawing/2014/main" id="{371B98F8-8F76-30F6-0C04-CD34FBDD341A}"/>
              </a:ext>
            </a:extLst>
          </p:cNvPr>
          <p:cNvSpPr txBox="1">
            <a:spLocks/>
          </p:cNvSpPr>
          <p:nvPr/>
        </p:nvSpPr>
        <p:spPr>
          <a:xfrm>
            <a:off x="1223767" y="25951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Analysis</a:t>
            </a:r>
          </a:p>
        </p:txBody>
      </p:sp>
      <p:sp>
        <p:nvSpPr>
          <p:cNvPr id="8" name="Rectangle 7">
            <a:extLst>
              <a:ext uri="{FF2B5EF4-FFF2-40B4-BE49-F238E27FC236}">
                <a16:creationId xmlns:a16="http://schemas.microsoft.com/office/drawing/2014/main" id="{97573644-7D92-2AFD-9CFE-7FFE19FCFECA}"/>
              </a:ext>
            </a:extLst>
          </p:cNvPr>
          <p:cNvSpPr/>
          <p:nvPr/>
        </p:nvSpPr>
        <p:spPr>
          <a:xfrm>
            <a:off x="146807" y="4267465"/>
            <a:ext cx="2153920"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Conclusion :-</a:t>
            </a:r>
          </a:p>
        </p:txBody>
      </p:sp>
      <p:sp>
        <p:nvSpPr>
          <p:cNvPr id="11" name="TextBox 10">
            <a:extLst>
              <a:ext uri="{FF2B5EF4-FFF2-40B4-BE49-F238E27FC236}">
                <a16:creationId xmlns:a16="http://schemas.microsoft.com/office/drawing/2014/main" id="{CB17DDBF-4BC7-7267-7C5B-BD9C2111C9A5}"/>
              </a:ext>
            </a:extLst>
          </p:cNvPr>
          <p:cNvSpPr txBox="1"/>
          <p:nvPr/>
        </p:nvSpPr>
        <p:spPr>
          <a:xfrm>
            <a:off x="503433" y="4688820"/>
            <a:ext cx="4846319" cy="923330"/>
          </a:xfrm>
          <a:prstGeom prst="rect">
            <a:avLst/>
          </a:prstGeom>
          <a:noFill/>
        </p:spPr>
        <p:txBody>
          <a:bodyPr wrap="square" rtlCol="0">
            <a:spAutoFit/>
          </a:bodyPr>
          <a:lstStyle/>
          <a:p>
            <a:r>
              <a:rPr lang="en-US" dirty="0"/>
              <a:t>Member Riders using the service are using it for the Occupational purposes and the Casual Riders using it for the Recreational purposes.</a:t>
            </a:r>
          </a:p>
        </p:txBody>
      </p:sp>
      <p:pic>
        <p:nvPicPr>
          <p:cNvPr id="13" name="Picture 12">
            <a:extLst>
              <a:ext uri="{FF2B5EF4-FFF2-40B4-BE49-F238E27FC236}">
                <a16:creationId xmlns:a16="http://schemas.microsoft.com/office/drawing/2014/main" id="{7EE17115-F5D9-CC00-D243-285327727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4" y="839102"/>
            <a:ext cx="1158233" cy="899620"/>
          </a:xfrm>
          <a:prstGeom prst="rect">
            <a:avLst/>
          </a:prstGeom>
        </p:spPr>
      </p:pic>
      <p:pic>
        <p:nvPicPr>
          <p:cNvPr id="9" name="Picture 8">
            <a:extLst>
              <a:ext uri="{FF2B5EF4-FFF2-40B4-BE49-F238E27FC236}">
                <a16:creationId xmlns:a16="http://schemas.microsoft.com/office/drawing/2014/main" id="{0CECE336-1CAB-D72D-A2BA-BD00DA4A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439" y="1812132"/>
            <a:ext cx="6517128" cy="4022918"/>
          </a:xfrm>
          <a:prstGeom prst="rect">
            <a:avLst/>
          </a:prstGeom>
        </p:spPr>
      </p:pic>
    </p:spTree>
    <p:extLst>
      <p:ext uri="{BB962C8B-B14F-4D97-AF65-F5344CB8AC3E}">
        <p14:creationId xmlns:p14="http://schemas.microsoft.com/office/powerpoint/2010/main" val="188161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49B10-0D18-F50C-583C-A94492E85D90}"/>
              </a:ext>
            </a:extLst>
          </p:cNvPr>
          <p:cNvSpPr>
            <a:spLocks noGrp="1"/>
          </p:cNvSpPr>
          <p:nvPr>
            <p:ph sz="half" idx="1"/>
          </p:nvPr>
        </p:nvSpPr>
        <p:spPr>
          <a:xfrm>
            <a:off x="1026160" y="1812132"/>
            <a:ext cx="4012685" cy="2353468"/>
          </a:xfrm>
        </p:spPr>
        <p:txBody>
          <a:bodyPr>
            <a:normAutofit/>
          </a:bodyPr>
          <a:lstStyle/>
          <a:p>
            <a:pPr>
              <a:buFont typeface="Wingdings" panose="05000000000000000000" pitchFamily="2" charset="2"/>
              <a:buChar char="Ø"/>
            </a:pPr>
            <a:r>
              <a:rPr lang="en-US" dirty="0"/>
              <a:t>In the case of Member Riders, Classic Bikes are used more than Electric Bikes.</a:t>
            </a:r>
          </a:p>
          <a:p>
            <a:pPr>
              <a:buFont typeface="Wingdings" panose="05000000000000000000" pitchFamily="2" charset="2"/>
              <a:buChar char="Ø"/>
            </a:pPr>
            <a:r>
              <a:rPr lang="en-US" dirty="0"/>
              <a:t>But for the Casual Riders, the use of Electric Bikes are comparatively more than Classic Bikes.</a:t>
            </a:r>
          </a:p>
          <a:p>
            <a:pPr>
              <a:buFont typeface="Wingdings" panose="05000000000000000000" pitchFamily="2" charset="2"/>
              <a:buChar char="Ø"/>
            </a:pPr>
            <a:endParaRPr lang="en-US" dirty="0"/>
          </a:p>
        </p:txBody>
      </p:sp>
      <p:sp>
        <p:nvSpPr>
          <p:cNvPr id="6" name="Title 1">
            <a:extLst>
              <a:ext uri="{FF2B5EF4-FFF2-40B4-BE49-F238E27FC236}">
                <a16:creationId xmlns:a16="http://schemas.microsoft.com/office/drawing/2014/main" id="{371B98F8-8F76-30F6-0C04-CD34FBDD341A}"/>
              </a:ext>
            </a:extLst>
          </p:cNvPr>
          <p:cNvSpPr txBox="1">
            <a:spLocks/>
          </p:cNvSpPr>
          <p:nvPr/>
        </p:nvSpPr>
        <p:spPr>
          <a:xfrm>
            <a:off x="1223767" y="25951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Analysis</a:t>
            </a:r>
          </a:p>
        </p:txBody>
      </p:sp>
      <p:pic>
        <p:nvPicPr>
          <p:cNvPr id="7" name="Picture 6">
            <a:extLst>
              <a:ext uri="{FF2B5EF4-FFF2-40B4-BE49-F238E27FC236}">
                <a16:creationId xmlns:a16="http://schemas.microsoft.com/office/drawing/2014/main" id="{5882DADB-1774-ED29-D382-53BE51312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439" y="1812132"/>
            <a:ext cx="6563875" cy="4023360"/>
          </a:xfrm>
          <a:prstGeom prst="rect">
            <a:avLst/>
          </a:prstGeom>
        </p:spPr>
      </p:pic>
      <p:sp>
        <p:nvSpPr>
          <p:cNvPr id="8" name="Rectangle 7">
            <a:extLst>
              <a:ext uri="{FF2B5EF4-FFF2-40B4-BE49-F238E27FC236}">
                <a16:creationId xmlns:a16="http://schemas.microsoft.com/office/drawing/2014/main" id="{97573644-7D92-2AFD-9CFE-7FFE19FCFECA}"/>
              </a:ext>
            </a:extLst>
          </p:cNvPr>
          <p:cNvSpPr/>
          <p:nvPr/>
        </p:nvSpPr>
        <p:spPr>
          <a:xfrm>
            <a:off x="146807" y="4267465"/>
            <a:ext cx="2153920"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Conclusion :-</a:t>
            </a:r>
          </a:p>
        </p:txBody>
      </p:sp>
      <p:sp>
        <p:nvSpPr>
          <p:cNvPr id="11" name="TextBox 10">
            <a:extLst>
              <a:ext uri="{FF2B5EF4-FFF2-40B4-BE49-F238E27FC236}">
                <a16:creationId xmlns:a16="http://schemas.microsoft.com/office/drawing/2014/main" id="{CB17DDBF-4BC7-7267-7C5B-BD9C2111C9A5}"/>
              </a:ext>
            </a:extLst>
          </p:cNvPr>
          <p:cNvSpPr txBox="1"/>
          <p:nvPr/>
        </p:nvSpPr>
        <p:spPr>
          <a:xfrm>
            <a:off x="503433" y="4688820"/>
            <a:ext cx="4846319" cy="1200329"/>
          </a:xfrm>
          <a:prstGeom prst="rect">
            <a:avLst/>
          </a:prstGeom>
          <a:noFill/>
        </p:spPr>
        <p:txBody>
          <a:bodyPr wrap="square" rtlCol="0">
            <a:spAutoFit/>
          </a:bodyPr>
          <a:lstStyle/>
          <a:p>
            <a:r>
              <a:rPr lang="en-US" dirty="0"/>
              <a:t>Majority of the Annual Membership Riders uses it for the fitness purposes and majority of the Casual Riders uses it for travel and exploring purpose.</a:t>
            </a:r>
          </a:p>
        </p:txBody>
      </p:sp>
      <p:pic>
        <p:nvPicPr>
          <p:cNvPr id="13" name="Picture 12">
            <a:extLst>
              <a:ext uri="{FF2B5EF4-FFF2-40B4-BE49-F238E27FC236}">
                <a16:creationId xmlns:a16="http://schemas.microsoft.com/office/drawing/2014/main" id="{7EE17115-F5D9-CC00-D243-285327727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 y="839102"/>
            <a:ext cx="1158233" cy="899620"/>
          </a:xfrm>
          <a:prstGeom prst="rect">
            <a:avLst/>
          </a:prstGeom>
        </p:spPr>
      </p:pic>
    </p:spTree>
    <p:extLst>
      <p:ext uri="{BB962C8B-B14F-4D97-AF65-F5344CB8AC3E}">
        <p14:creationId xmlns:p14="http://schemas.microsoft.com/office/powerpoint/2010/main" val="345583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49B10-0D18-F50C-583C-A94492E85D90}"/>
              </a:ext>
            </a:extLst>
          </p:cNvPr>
          <p:cNvSpPr>
            <a:spLocks noGrp="1"/>
          </p:cNvSpPr>
          <p:nvPr>
            <p:ph sz="half" idx="1"/>
          </p:nvPr>
        </p:nvSpPr>
        <p:spPr>
          <a:xfrm>
            <a:off x="1026160" y="1812132"/>
            <a:ext cx="4012685" cy="2353468"/>
          </a:xfrm>
        </p:spPr>
        <p:txBody>
          <a:bodyPr>
            <a:normAutofit/>
          </a:bodyPr>
          <a:lstStyle/>
          <a:p>
            <a:pPr>
              <a:buFont typeface="Wingdings" panose="05000000000000000000" pitchFamily="2" charset="2"/>
              <a:buChar char="Ø"/>
            </a:pPr>
            <a:r>
              <a:rPr lang="en-US" dirty="0"/>
              <a:t>In case of the Casual Riders, there is much decline in the number of rides for the month of November, December, January, February, March.</a:t>
            </a:r>
          </a:p>
          <a:p>
            <a:pPr>
              <a:buFont typeface="Wingdings" panose="05000000000000000000" pitchFamily="2" charset="2"/>
              <a:buChar char="Ø"/>
            </a:pPr>
            <a:r>
              <a:rPr lang="en-US" dirty="0"/>
              <a:t>For Member Riders, there’s also a similar decline for the same months.</a:t>
            </a:r>
          </a:p>
        </p:txBody>
      </p:sp>
      <p:sp>
        <p:nvSpPr>
          <p:cNvPr id="6" name="Title 1">
            <a:extLst>
              <a:ext uri="{FF2B5EF4-FFF2-40B4-BE49-F238E27FC236}">
                <a16:creationId xmlns:a16="http://schemas.microsoft.com/office/drawing/2014/main" id="{371B98F8-8F76-30F6-0C04-CD34FBDD341A}"/>
              </a:ext>
            </a:extLst>
          </p:cNvPr>
          <p:cNvSpPr txBox="1">
            <a:spLocks/>
          </p:cNvSpPr>
          <p:nvPr/>
        </p:nvSpPr>
        <p:spPr>
          <a:xfrm>
            <a:off x="1223767" y="25951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Analysis</a:t>
            </a:r>
          </a:p>
        </p:txBody>
      </p:sp>
      <p:sp>
        <p:nvSpPr>
          <p:cNvPr id="8" name="Rectangle 7">
            <a:extLst>
              <a:ext uri="{FF2B5EF4-FFF2-40B4-BE49-F238E27FC236}">
                <a16:creationId xmlns:a16="http://schemas.microsoft.com/office/drawing/2014/main" id="{97573644-7D92-2AFD-9CFE-7FFE19FCFECA}"/>
              </a:ext>
            </a:extLst>
          </p:cNvPr>
          <p:cNvSpPr/>
          <p:nvPr/>
        </p:nvSpPr>
        <p:spPr>
          <a:xfrm>
            <a:off x="146807" y="4267465"/>
            <a:ext cx="2153920"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Conclusion :-</a:t>
            </a:r>
          </a:p>
        </p:txBody>
      </p:sp>
      <p:sp>
        <p:nvSpPr>
          <p:cNvPr id="11" name="TextBox 10">
            <a:extLst>
              <a:ext uri="{FF2B5EF4-FFF2-40B4-BE49-F238E27FC236}">
                <a16:creationId xmlns:a16="http://schemas.microsoft.com/office/drawing/2014/main" id="{CB17DDBF-4BC7-7267-7C5B-BD9C2111C9A5}"/>
              </a:ext>
            </a:extLst>
          </p:cNvPr>
          <p:cNvSpPr txBox="1"/>
          <p:nvPr/>
        </p:nvSpPr>
        <p:spPr>
          <a:xfrm>
            <a:off x="503433" y="4688820"/>
            <a:ext cx="4846319" cy="923330"/>
          </a:xfrm>
          <a:prstGeom prst="rect">
            <a:avLst/>
          </a:prstGeom>
          <a:noFill/>
        </p:spPr>
        <p:txBody>
          <a:bodyPr wrap="square" rtlCol="0">
            <a:spAutoFit/>
          </a:bodyPr>
          <a:lstStyle/>
          <a:p>
            <a:r>
              <a:rPr lang="en-US" dirty="0"/>
              <a:t>There is a great decline on the months from November to March as in Chicago, winters are going on.</a:t>
            </a:r>
          </a:p>
        </p:txBody>
      </p:sp>
      <p:pic>
        <p:nvPicPr>
          <p:cNvPr id="13" name="Picture 12">
            <a:extLst>
              <a:ext uri="{FF2B5EF4-FFF2-40B4-BE49-F238E27FC236}">
                <a16:creationId xmlns:a16="http://schemas.microsoft.com/office/drawing/2014/main" id="{7EE17115-F5D9-CC00-D243-285327727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4" y="839102"/>
            <a:ext cx="1158233" cy="899620"/>
          </a:xfrm>
          <a:prstGeom prst="rect">
            <a:avLst/>
          </a:prstGeom>
        </p:spPr>
      </p:pic>
      <p:pic>
        <p:nvPicPr>
          <p:cNvPr id="9" name="Picture 8">
            <a:extLst>
              <a:ext uri="{FF2B5EF4-FFF2-40B4-BE49-F238E27FC236}">
                <a16:creationId xmlns:a16="http://schemas.microsoft.com/office/drawing/2014/main" id="{EECCA570-99F6-3D5B-5C31-439D3A53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25" y="1812132"/>
            <a:ext cx="6416042" cy="4114808"/>
          </a:xfrm>
          <a:prstGeom prst="rect">
            <a:avLst/>
          </a:prstGeom>
        </p:spPr>
      </p:pic>
      <p:sp>
        <p:nvSpPr>
          <p:cNvPr id="2" name="TextBox 1">
            <a:extLst>
              <a:ext uri="{FF2B5EF4-FFF2-40B4-BE49-F238E27FC236}">
                <a16:creationId xmlns:a16="http://schemas.microsoft.com/office/drawing/2014/main" id="{0346BA6F-C37A-9F16-1BE1-BC1DCC403E79}"/>
              </a:ext>
            </a:extLst>
          </p:cNvPr>
          <p:cNvSpPr txBox="1"/>
          <p:nvPr/>
        </p:nvSpPr>
        <p:spPr>
          <a:xfrm>
            <a:off x="96837" y="5978963"/>
            <a:ext cx="11877650" cy="369332"/>
          </a:xfrm>
          <a:prstGeom prst="rect">
            <a:avLst/>
          </a:prstGeom>
          <a:noFill/>
        </p:spPr>
        <p:txBody>
          <a:bodyPr wrap="square" rtlCol="0">
            <a:spAutoFit/>
          </a:bodyPr>
          <a:lstStyle/>
          <a:p>
            <a:r>
              <a:rPr lang="en-US" dirty="0">
                <a:solidFill>
                  <a:srgbClr val="FF0000"/>
                </a:solidFill>
              </a:rPr>
              <a:t>Note</a:t>
            </a:r>
            <a:r>
              <a:rPr lang="en-US" dirty="0"/>
              <a:t> :- No conclusion for this analysis as it’s not relevant to our business task but this finding can help in Marketing Strategies.</a:t>
            </a:r>
          </a:p>
        </p:txBody>
      </p:sp>
    </p:spTree>
    <p:extLst>
      <p:ext uri="{BB962C8B-B14F-4D97-AF65-F5344CB8AC3E}">
        <p14:creationId xmlns:p14="http://schemas.microsoft.com/office/powerpoint/2010/main" val="404786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49B10-0D18-F50C-583C-A94492E85D90}"/>
              </a:ext>
            </a:extLst>
          </p:cNvPr>
          <p:cNvSpPr>
            <a:spLocks noGrp="1"/>
          </p:cNvSpPr>
          <p:nvPr>
            <p:ph sz="half" idx="1"/>
          </p:nvPr>
        </p:nvSpPr>
        <p:spPr>
          <a:xfrm>
            <a:off x="1026160" y="1812132"/>
            <a:ext cx="4012685" cy="2353468"/>
          </a:xfrm>
        </p:spPr>
        <p:txBody>
          <a:bodyPr>
            <a:normAutofit/>
          </a:bodyPr>
          <a:lstStyle/>
          <a:p>
            <a:pPr>
              <a:buFont typeface="Wingdings" panose="05000000000000000000" pitchFamily="2" charset="2"/>
              <a:buChar char="Ø"/>
            </a:pPr>
            <a:r>
              <a:rPr lang="en-US" dirty="0"/>
              <a:t>Overall Casual Riders are using more hours of time to ride bicycle and on Saturday, Sunday it reaches to the peak.</a:t>
            </a:r>
          </a:p>
          <a:p>
            <a:pPr>
              <a:buFont typeface="Wingdings" panose="05000000000000000000" pitchFamily="2" charset="2"/>
              <a:buChar char="Ø"/>
            </a:pPr>
            <a:r>
              <a:rPr lang="en-US" dirty="0"/>
              <a:t>For the Member Riders, there’s consistency in the hours of ride and small decline on the Sunday.</a:t>
            </a:r>
          </a:p>
        </p:txBody>
      </p:sp>
      <p:sp>
        <p:nvSpPr>
          <p:cNvPr id="6" name="Title 1">
            <a:extLst>
              <a:ext uri="{FF2B5EF4-FFF2-40B4-BE49-F238E27FC236}">
                <a16:creationId xmlns:a16="http://schemas.microsoft.com/office/drawing/2014/main" id="{371B98F8-8F76-30F6-0C04-CD34FBDD341A}"/>
              </a:ext>
            </a:extLst>
          </p:cNvPr>
          <p:cNvSpPr txBox="1">
            <a:spLocks/>
          </p:cNvSpPr>
          <p:nvPr/>
        </p:nvSpPr>
        <p:spPr>
          <a:xfrm>
            <a:off x="1223767" y="25951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Analysis</a:t>
            </a:r>
          </a:p>
        </p:txBody>
      </p:sp>
      <p:sp>
        <p:nvSpPr>
          <p:cNvPr id="8" name="Rectangle 7">
            <a:extLst>
              <a:ext uri="{FF2B5EF4-FFF2-40B4-BE49-F238E27FC236}">
                <a16:creationId xmlns:a16="http://schemas.microsoft.com/office/drawing/2014/main" id="{97573644-7D92-2AFD-9CFE-7FFE19FCFECA}"/>
              </a:ext>
            </a:extLst>
          </p:cNvPr>
          <p:cNvSpPr/>
          <p:nvPr/>
        </p:nvSpPr>
        <p:spPr>
          <a:xfrm>
            <a:off x="146807" y="4267465"/>
            <a:ext cx="2153920"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Conclusion :-</a:t>
            </a:r>
          </a:p>
        </p:txBody>
      </p:sp>
      <p:sp>
        <p:nvSpPr>
          <p:cNvPr id="11" name="TextBox 10">
            <a:extLst>
              <a:ext uri="{FF2B5EF4-FFF2-40B4-BE49-F238E27FC236}">
                <a16:creationId xmlns:a16="http://schemas.microsoft.com/office/drawing/2014/main" id="{CB17DDBF-4BC7-7267-7C5B-BD9C2111C9A5}"/>
              </a:ext>
            </a:extLst>
          </p:cNvPr>
          <p:cNvSpPr txBox="1"/>
          <p:nvPr/>
        </p:nvSpPr>
        <p:spPr>
          <a:xfrm>
            <a:off x="503434" y="4688820"/>
            <a:ext cx="4535412" cy="1477328"/>
          </a:xfrm>
          <a:prstGeom prst="rect">
            <a:avLst/>
          </a:prstGeom>
          <a:noFill/>
        </p:spPr>
        <p:txBody>
          <a:bodyPr wrap="square" rtlCol="0">
            <a:spAutoFit/>
          </a:bodyPr>
          <a:lstStyle/>
          <a:p>
            <a:r>
              <a:rPr lang="en-US" dirty="0"/>
              <a:t>This again proves our previous conclusion that the Members uses the service for fitness and occupational purpose and Casual Riders uses it for travel on Weekdays and on Weekends for recreation.</a:t>
            </a:r>
          </a:p>
        </p:txBody>
      </p:sp>
      <p:pic>
        <p:nvPicPr>
          <p:cNvPr id="13" name="Picture 12">
            <a:extLst>
              <a:ext uri="{FF2B5EF4-FFF2-40B4-BE49-F238E27FC236}">
                <a16:creationId xmlns:a16="http://schemas.microsoft.com/office/drawing/2014/main" id="{7EE17115-F5D9-CC00-D243-285327727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4" y="839102"/>
            <a:ext cx="1158233" cy="899620"/>
          </a:xfrm>
          <a:prstGeom prst="rect">
            <a:avLst/>
          </a:prstGeom>
        </p:spPr>
      </p:pic>
      <p:pic>
        <p:nvPicPr>
          <p:cNvPr id="7" name="Picture 6">
            <a:extLst>
              <a:ext uri="{FF2B5EF4-FFF2-40B4-BE49-F238E27FC236}">
                <a16:creationId xmlns:a16="http://schemas.microsoft.com/office/drawing/2014/main" id="{D1A632CD-A296-0B42-C2ED-4BA421279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845" y="1812132"/>
            <a:ext cx="6649722" cy="4104766"/>
          </a:xfrm>
          <a:prstGeom prst="rect">
            <a:avLst/>
          </a:prstGeom>
        </p:spPr>
      </p:pic>
    </p:spTree>
    <p:extLst>
      <p:ext uri="{BB962C8B-B14F-4D97-AF65-F5344CB8AC3E}">
        <p14:creationId xmlns:p14="http://schemas.microsoft.com/office/powerpoint/2010/main" val="27132569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3711</TotalTime>
  <Words>1006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Courier New</vt:lpstr>
      <vt:lpstr>Source Sans Pro</vt:lpstr>
      <vt:lpstr>Wingdings</vt:lpstr>
      <vt:lpstr>Retrospect</vt:lpstr>
      <vt:lpstr>Google Data Analytics </vt:lpstr>
      <vt:lpstr>Content:</vt:lpstr>
      <vt:lpstr>Identify the Business Task</vt:lpstr>
      <vt:lpstr>Data Sources</vt:lpstr>
      <vt:lpstr>Cleaning or Manipulation of Data</vt:lpstr>
      <vt:lpstr>PowerPoint Presentation</vt:lpstr>
      <vt:lpstr>PowerPoint Presentation</vt:lpstr>
      <vt:lpstr>PowerPoint Presentation</vt:lpstr>
      <vt:lpstr>PowerPoint Presentation</vt:lpstr>
      <vt:lpstr>Key Findings </vt:lpstr>
      <vt:lpstr>Applying the Insights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dc:title>
  <dc:creator>Meet Kotadiya</dc:creator>
  <cp:lastModifiedBy>Meet Kotadiya</cp:lastModifiedBy>
  <cp:revision>26</cp:revision>
  <dcterms:created xsi:type="dcterms:W3CDTF">2023-04-01T02:40:15Z</dcterms:created>
  <dcterms:modified xsi:type="dcterms:W3CDTF">2023-04-10T21:12:51Z</dcterms:modified>
</cp:coreProperties>
</file>