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7" d="100"/>
          <a:sy n="77" d="100"/>
        </p:scale>
        <p:origin x="13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12/8/2023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941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0094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12/8/2023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8379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0826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6607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2380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66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8752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5739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8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12/8/2023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051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12/8/2023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8054256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994D2-1E37-0B7C-885C-F57F735CC354}"/>
              </a:ext>
            </a:extLst>
          </p:cNvPr>
          <p:cNvSpPr>
            <a:spLocks noGrp="1"/>
          </p:cNvSpPr>
          <p:nvPr>
            <p:ph type="ctrTitle"/>
          </p:nvPr>
        </p:nvSpPr>
        <p:spPr>
          <a:xfrm>
            <a:off x="5300814" y="1482634"/>
            <a:ext cx="5928018" cy="3046798"/>
          </a:xfrm>
        </p:spPr>
        <p:txBody>
          <a:bodyPr>
            <a:normAutofit/>
          </a:bodyPr>
          <a:lstStyle/>
          <a:p>
            <a:pPr algn="l"/>
            <a:r>
              <a:rPr lang="en-CA" sz="6200">
                <a:solidFill>
                  <a:schemeClr val="bg1"/>
                </a:solidFill>
              </a:rPr>
              <a:t>Cannabis Usage in Canada Post-Legalization</a:t>
            </a:r>
          </a:p>
        </p:txBody>
      </p:sp>
      <p:sp>
        <p:nvSpPr>
          <p:cNvPr id="3" name="Subtitle 2">
            <a:extLst>
              <a:ext uri="{FF2B5EF4-FFF2-40B4-BE49-F238E27FC236}">
                <a16:creationId xmlns:a16="http://schemas.microsoft.com/office/drawing/2014/main" id="{09061754-FB75-37D9-CCF8-8171A9BB4C7D}"/>
              </a:ext>
            </a:extLst>
          </p:cNvPr>
          <p:cNvSpPr>
            <a:spLocks noGrp="1"/>
          </p:cNvSpPr>
          <p:nvPr>
            <p:ph type="subTitle" idx="1"/>
          </p:nvPr>
        </p:nvSpPr>
        <p:spPr>
          <a:xfrm>
            <a:off x="5300814" y="4686300"/>
            <a:ext cx="5928018" cy="1057276"/>
          </a:xfrm>
        </p:spPr>
        <p:txBody>
          <a:bodyPr>
            <a:normAutofit/>
          </a:bodyPr>
          <a:lstStyle/>
          <a:p>
            <a:pPr algn="l"/>
            <a:r>
              <a:rPr lang="en-CA" dirty="0"/>
              <a:t>Alex Natis</a:t>
            </a:r>
            <a:endParaRPr lang="en-CA"/>
          </a:p>
        </p:txBody>
      </p:sp>
      <p:pic>
        <p:nvPicPr>
          <p:cNvPr id="4" name="Picture 3" descr="A colorful wave of paint&#10;&#10;Description automatically generated">
            <a:extLst>
              <a:ext uri="{FF2B5EF4-FFF2-40B4-BE49-F238E27FC236}">
                <a16:creationId xmlns:a16="http://schemas.microsoft.com/office/drawing/2014/main" id="{9C7DACC0-0F49-7172-BF94-A3F1CC5765DC}"/>
              </a:ext>
            </a:extLst>
          </p:cNvPr>
          <p:cNvPicPr>
            <a:picLocks noChangeAspect="1"/>
          </p:cNvPicPr>
          <p:nvPr/>
        </p:nvPicPr>
        <p:blipFill rotWithShape="1">
          <a:blip r:embed="rId2"/>
          <a:srcRect l="28781" r="7216" b="1"/>
          <a:stretch/>
        </p:blipFill>
        <p:spPr>
          <a:xfrm>
            <a:off x="20" y="736600"/>
            <a:ext cx="4657328" cy="5384798"/>
          </a:xfrm>
          <a:prstGeom prst="rect">
            <a:avLst/>
          </a:prstGeom>
        </p:spPr>
      </p:pic>
    </p:spTree>
    <p:extLst>
      <p:ext uri="{BB962C8B-B14F-4D97-AF65-F5344CB8AC3E}">
        <p14:creationId xmlns:p14="http://schemas.microsoft.com/office/powerpoint/2010/main" val="224111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3094-2661-0EAA-FC9C-FB39F78B350E}"/>
              </a:ext>
            </a:extLst>
          </p:cNvPr>
          <p:cNvSpPr>
            <a:spLocks noGrp="1"/>
          </p:cNvSpPr>
          <p:nvPr>
            <p:ph type="title"/>
          </p:nvPr>
        </p:nvSpPr>
        <p:spPr/>
        <p:txBody>
          <a:bodyPr>
            <a:normAutofit/>
          </a:bodyPr>
          <a:lstStyle/>
          <a:p>
            <a:r>
              <a:rPr lang="en-CA" dirty="0"/>
              <a:t>References</a:t>
            </a:r>
          </a:p>
        </p:txBody>
      </p:sp>
      <p:sp>
        <p:nvSpPr>
          <p:cNvPr id="3" name="Content Placeholder 2">
            <a:extLst>
              <a:ext uri="{FF2B5EF4-FFF2-40B4-BE49-F238E27FC236}">
                <a16:creationId xmlns:a16="http://schemas.microsoft.com/office/drawing/2014/main" id="{9B7E18CD-843D-9EBC-53F4-09AF433DBB6F}"/>
              </a:ext>
            </a:extLst>
          </p:cNvPr>
          <p:cNvSpPr>
            <a:spLocks noGrp="1"/>
          </p:cNvSpPr>
          <p:nvPr>
            <p:ph idx="1"/>
          </p:nvPr>
        </p:nvSpPr>
        <p:spPr/>
        <p:txBody>
          <a:bodyPr>
            <a:normAutofit lnSpcReduction="10000"/>
          </a:bodyPr>
          <a:lstStyle/>
          <a:p>
            <a:r>
              <a:rPr lang="en-US" b="0" i="0" dirty="0">
                <a:effectLst/>
                <a:latin typeface="Arial" panose="020B0604020202020204" pitchFamily="34" charset="0"/>
              </a:rPr>
              <a:t>“Prevalence of Cannabis Use in the Past Three Months, Self-Reported.” Government of</a:t>
            </a:r>
            <a:br>
              <a:rPr lang="en-US" dirty="0"/>
            </a:br>
            <a:r>
              <a:rPr lang="en-US" b="0" i="0" dirty="0">
                <a:effectLst/>
                <a:latin typeface="Arial" panose="020B0604020202020204" pitchFamily="34" charset="0"/>
              </a:rPr>
              <a:t>Canada, Statistics Canada, Government of Canada, Statistics Canada, 21 Apr. 2021, </a:t>
            </a:r>
            <a:r>
              <a:rPr lang="en-US" b="0" i="0" dirty="0">
                <a:effectLst/>
                <a:latin typeface="Courier New" panose="02070309020205020404" pitchFamily="49" charset="0"/>
              </a:rPr>
              <a:t>www150.</a:t>
            </a:r>
            <a:br>
              <a:rPr lang="en-US" dirty="0"/>
            </a:br>
            <a:r>
              <a:rPr lang="en-US" b="0" i="0" dirty="0">
                <a:effectLst/>
                <a:latin typeface="Courier New" panose="02070309020205020404" pitchFamily="49" charset="0"/>
              </a:rPr>
              <a:t>statcan.gc.ca/t1/tbl1/</a:t>
            </a:r>
            <a:r>
              <a:rPr lang="en-US" b="0" i="0" dirty="0" err="1">
                <a:effectLst/>
                <a:latin typeface="Courier New" panose="02070309020205020404" pitchFamily="49" charset="0"/>
              </a:rPr>
              <a:t>en</a:t>
            </a:r>
            <a:r>
              <a:rPr lang="en-US" b="0" i="0" dirty="0">
                <a:effectLst/>
                <a:latin typeface="Courier New" panose="02070309020205020404" pitchFamily="49" charset="0"/>
              </a:rPr>
              <a:t>/</a:t>
            </a:r>
            <a:r>
              <a:rPr lang="en-US" b="0" i="0" dirty="0" err="1">
                <a:effectLst/>
                <a:latin typeface="Courier New" panose="02070309020205020404" pitchFamily="49" charset="0"/>
              </a:rPr>
              <a:t>tv.action?pid</a:t>
            </a:r>
            <a:r>
              <a:rPr lang="en-US" b="0" i="0" dirty="0">
                <a:effectLst/>
                <a:latin typeface="Courier New" panose="02070309020205020404" pitchFamily="49" charset="0"/>
              </a:rPr>
              <a:t>=1310038301&amp;cubeTimeFrame.startMonth=01&amp;</a:t>
            </a:r>
            <a:br>
              <a:rPr lang="en-US" dirty="0"/>
            </a:br>
            <a:r>
              <a:rPr lang="en-US" b="0" i="0" dirty="0" err="1">
                <a:effectLst/>
                <a:latin typeface="Courier New" panose="02070309020205020404" pitchFamily="49" charset="0"/>
              </a:rPr>
              <a:t>cubeTimeFrame.startYear</a:t>
            </a:r>
            <a:r>
              <a:rPr lang="en-US" b="0" i="0" dirty="0">
                <a:effectLst/>
                <a:latin typeface="Courier New" panose="02070309020205020404" pitchFamily="49" charset="0"/>
              </a:rPr>
              <a:t>=2018&amp;cubeTimeFrame.endMonth=10&amp;cubeTimeFrame.endYear=</a:t>
            </a:r>
            <a:br>
              <a:rPr lang="en-US" dirty="0"/>
            </a:br>
            <a:r>
              <a:rPr lang="en-US" b="0" i="0" dirty="0">
                <a:effectLst/>
                <a:latin typeface="Courier New" panose="02070309020205020404" pitchFamily="49" charset="0"/>
              </a:rPr>
              <a:t>2020&amp;referencePeriods=20180101%2C20201001.</a:t>
            </a:r>
            <a:endParaRPr lang="en-US" dirty="0"/>
          </a:p>
        </p:txBody>
      </p:sp>
    </p:spTree>
    <p:extLst>
      <p:ext uri="{BB962C8B-B14F-4D97-AF65-F5344CB8AC3E}">
        <p14:creationId xmlns:p14="http://schemas.microsoft.com/office/powerpoint/2010/main" val="281044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C912-75F4-1619-A216-BCD92D388A85}"/>
              </a:ext>
            </a:extLst>
          </p:cNvPr>
          <p:cNvSpPr>
            <a:spLocks noGrp="1"/>
          </p:cNvSpPr>
          <p:nvPr>
            <p:ph type="title"/>
          </p:nvPr>
        </p:nvSpPr>
        <p:spPr/>
        <p:txBody>
          <a:bodyPr/>
          <a:lstStyle/>
          <a:p>
            <a:r>
              <a:rPr lang="en-CA" dirty="0"/>
              <a:t>Abstract</a:t>
            </a:r>
          </a:p>
        </p:txBody>
      </p:sp>
      <p:sp>
        <p:nvSpPr>
          <p:cNvPr id="3" name="Content Placeholder 2">
            <a:extLst>
              <a:ext uri="{FF2B5EF4-FFF2-40B4-BE49-F238E27FC236}">
                <a16:creationId xmlns:a16="http://schemas.microsoft.com/office/drawing/2014/main" id="{D4EF59DF-3162-406A-1498-84CA3D4A9FC0}"/>
              </a:ext>
            </a:extLst>
          </p:cNvPr>
          <p:cNvSpPr>
            <a:spLocks noGrp="1"/>
          </p:cNvSpPr>
          <p:nvPr>
            <p:ph idx="1"/>
          </p:nvPr>
        </p:nvSpPr>
        <p:spPr/>
        <p:txBody>
          <a:bodyPr>
            <a:normAutofit lnSpcReduction="10000"/>
          </a:bodyPr>
          <a:lstStyle/>
          <a:p>
            <a:r>
              <a:rPr lang="en-US" dirty="0"/>
              <a:t>This project will assess the impact of the legalization of cannabis in Canada on cannabis usage patterns in the population. Cannabis was legalized in Canada in October of 2018. Specifically, we are looking to see if there was a surge in cannabis users immediately following legalization and determine if there are any trends regarding cannabis usage following legalization. This analysis will provide insights into the long-term effects of cannabis legalization on usage trends and help inform public policy and healthcare strategies related to cannabis consumption going forward.</a:t>
            </a:r>
            <a:endParaRPr lang="en-CA" dirty="0"/>
          </a:p>
        </p:txBody>
      </p:sp>
    </p:spTree>
    <p:extLst>
      <p:ext uri="{BB962C8B-B14F-4D97-AF65-F5344CB8AC3E}">
        <p14:creationId xmlns:p14="http://schemas.microsoft.com/office/powerpoint/2010/main" val="20125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3D88-A3ED-0DD1-5F49-322A943F6657}"/>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D8C4E399-FEEB-2251-77C2-2E4CFCB920EE}"/>
              </a:ext>
            </a:extLst>
          </p:cNvPr>
          <p:cNvSpPr>
            <a:spLocks noGrp="1"/>
          </p:cNvSpPr>
          <p:nvPr>
            <p:ph idx="1"/>
          </p:nvPr>
        </p:nvSpPr>
        <p:spPr>
          <a:xfrm>
            <a:off x="609601" y="2587752"/>
            <a:ext cx="10892588" cy="3952434"/>
          </a:xfrm>
        </p:spPr>
        <p:txBody>
          <a:bodyPr>
            <a:normAutofit fontScale="85000" lnSpcReduction="20000"/>
          </a:bodyPr>
          <a:lstStyle/>
          <a:p>
            <a:r>
              <a:rPr lang="en-US" dirty="0"/>
              <a:t>- Data was retrieved from Statistics Canada pertaining to cannabis usage across Canada. </a:t>
            </a:r>
          </a:p>
          <a:p>
            <a:r>
              <a:rPr lang="en-US" dirty="0"/>
              <a:t>- The data is collected via a survey, asking participants if they have consumed cannabis in the previous 3 months, meaning the data is self-reported and may not be entirely accurate. </a:t>
            </a:r>
          </a:p>
          <a:p>
            <a:r>
              <a:rPr lang="en-US" dirty="0"/>
              <a:t>- The data timeline spans from 2018 Q1 to 2020 Q4 with data missing from the first, second, and third quarter of 2020. </a:t>
            </a:r>
          </a:p>
          <a:p>
            <a:r>
              <a:rPr lang="en-US" dirty="0"/>
              <a:t>- The data is segmented by province, sex, and age allowing for analysis from a variety of perspectives.</a:t>
            </a:r>
          </a:p>
          <a:p>
            <a:r>
              <a:rPr lang="en-US" dirty="0"/>
              <a:t>- The data for Canadian territories (Yukon, Northwest Territories, and Nunavut) is sparse so these locations will not be included in the analysis.</a:t>
            </a:r>
            <a:endParaRPr lang="en-CA" dirty="0"/>
          </a:p>
        </p:txBody>
      </p:sp>
    </p:spTree>
    <p:extLst>
      <p:ext uri="{BB962C8B-B14F-4D97-AF65-F5344CB8AC3E}">
        <p14:creationId xmlns:p14="http://schemas.microsoft.com/office/powerpoint/2010/main" val="105807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41D5-E10B-625F-F402-F4BAB92EA455}"/>
              </a:ext>
            </a:extLst>
          </p:cNvPr>
          <p:cNvSpPr>
            <a:spLocks noGrp="1"/>
          </p:cNvSpPr>
          <p:nvPr>
            <p:ph type="title"/>
          </p:nvPr>
        </p:nvSpPr>
        <p:spPr/>
        <p:txBody>
          <a:bodyPr/>
          <a:lstStyle/>
          <a:p>
            <a:r>
              <a:rPr lang="en-CA" dirty="0"/>
              <a:t>Business Questions</a:t>
            </a:r>
          </a:p>
        </p:txBody>
      </p:sp>
      <p:sp>
        <p:nvSpPr>
          <p:cNvPr id="3" name="Content Placeholder 2">
            <a:extLst>
              <a:ext uri="{FF2B5EF4-FFF2-40B4-BE49-F238E27FC236}">
                <a16:creationId xmlns:a16="http://schemas.microsoft.com/office/drawing/2014/main" id="{E1BEB858-F7A4-86A4-85B0-57B8B623797A}"/>
              </a:ext>
            </a:extLst>
          </p:cNvPr>
          <p:cNvSpPr>
            <a:spLocks noGrp="1"/>
          </p:cNvSpPr>
          <p:nvPr>
            <p:ph idx="1"/>
          </p:nvPr>
        </p:nvSpPr>
        <p:spPr/>
        <p:txBody>
          <a:bodyPr/>
          <a:lstStyle/>
          <a:p>
            <a:r>
              <a:rPr lang="en-US" dirty="0"/>
              <a:t>• Did cannabis usage surge immediately following legalization? </a:t>
            </a:r>
          </a:p>
          <a:p>
            <a:r>
              <a:rPr lang="en-US" dirty="0"/>
              <a:t>• If there was a surge, was it sustained, or did it gradually decrease over time? </a:t>
            </a:r>
          </a:p>
          <a:p>
            <a:r>
              <a:rPr lang="en-US" dirty="0"/>
              <a:t>• Were specific demographics disproportionately affected by legalization </a:t>
            </a:r>
          </a:p>
          <a:p>
            <a:r>
              <a:rPr lang="en-US" dirty="0"/>
              <a:t>• What are the potential long-term implications of cannabis legalization on usage trends?</a:t>
            </a:r>
            <a:endParaRPr lang="en-CA" dirty="0"/>
          </a:p>
        </p:txBody>
      </p:sp>
    </p:spTree>
    <p:extLst>
      <p:ext uri="{BB962C8B-B14F-4D97-AF65-F5344CB8AC3E}">
        <p14:creationId xmlns:p14="http://schemas.microsoft.com/office/powerpoint/2010/main" val="238862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0E8D-873B-C536-DF67-230E2ADF2DA7}"/>
              </a:ext>
            </a:extLst>
          </p:cNvPr>
          <p:cNvSpPr>
            <a:spLocks noGrp="1"/>
          </p:cNvSpPr>
          <p:nvPr>
            <p:ph type="title"/>
          </p:nvPr>
        </p:nvSpPr>
        <p:spPr/>
        <p:txBody>
          <a:bodyPr>
            <a:normAutofit fontScale="90000"/>
          </a:bodyPr>
          <a:lstStyle/>
          <a:p>
            <a:r>
              <a:rPr lang="en-CA" dirty="0"/>
              <a:t>Changes at the Provincial Level</a:t>
            </a:r>
          </a:p>
        </p:txBody>
      </p:sp>
      <p:pic>
        <p:nvPicPr>
          <p:cNvPr id="5" name="Content Placeholder 4" descr="A graph of different colored lines&#10;&#10;Description automatically generated">
            <a:extLst>
              <a:ext uri="{FF2B5EF4-FFF2-40B4-BE49-F238E27FC236}">
                <a16:creationId xmlns:a16="http://schemas.microsoft.com/office/drawing/2014/main" id="{0FED5041-2FF6-3674-310C-B17F032EA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321" y="2587625"/>
            <a:ext cx="5499406" cy="3594100"/>
          </a:xfrm>
        </p:spPr>
      </p:pic>
      <p:sp>
        <p:nvSpPr>
          <p:cNvPr id="7" name="TextBox 6">
            <a:extLst>
              <a:ext uri="{FF2B5EF4-FFF2-40B4-BE49-F238E27FC236}">
                <a16:creationId xmlns:a16="http://schemas.microsoft.com/office/drawing/2014/main" id="{577B3CB3-380D-1655-6CF9-D577540C0171}"/>
              </a:ext>
            </a:extLst>
          </p:cNvPr>
          <p:cNvSpPr txBox="1"/>
          <p:nvPr/>
        </p:nvSpPr>
        <p:spPr>
          <a:xfrm>
            <a:off x="438410" y="2755726"/>
            <a:ext cx="4960307" cy="3693319"/>
          </a:xfrm>
          <a:prstGeom prst="rect">
            <a:avLst/>
          </a:prstGeom>
          <a:noFill/>
        </p:spPr>
        <p:txBody>
          <a:bodyPr wrap="square" rtlCol="0">
            <a:spAutoFit/>
          </a:bodyPr>
          <a:lstStyle/>
          <a:p>
            <a:r>
              <a:rPr lang="en-CA" sz="2400" dirty="0"/>
              <a:t>- Cannabis usage rate is increasing across the country</a:t>
            </a:r>
          </a:p>
          <a:p>
            <a:endParaRPr lang="en-CA" sz="2400" dirty="0"/>
          </a:p>
          <a:p>
            <a:r>
              <a:rPr lang="en-CA" sz="2400" dirty="0"/>
              <a:t>- Some provinces saw a surge in users post-legalization, but not all</a:t>
            </a:r>
          </a:p>
          <a:p>
            <a:endParaRPr lang="en-CA" sz="2400" dirty="0"/>
          </a:p>
          <a:p>
            <a:r>
              <a:rPr lang="en-CA" sz="2400" dirty="0"/>
              <a:t>- Some provinces have seen a pull-back after the surge while others have continued to rise</a:t>
            </a:r>
          </a:p>
          <a:p>
            <a:endParaRPr lang="en-CA" dirty="0"/>
          </a:p>
        </p:txBody>
      </p:sp>
    </p:spTree>
    <p:extLst>
      <p:ext uri="{BB962C8B-B14F-4D97-AF65-F5344CB8AC3E}">
        <p14:creationId xmlns:p14="http://schemas.microsoft.com/office/powerpoint/2010/main" val="10110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0E8D-873B-C536-DF67-230E2ADF2DA7}"/>
              </a:ext>
            </a:extLst>
          </p:cNvPr>
          <p:cNvSpPr>
            <a:spLocks noGrp="1"/>
          </p:cNvSpPr>
          <p:nvPr>
            <p:ph type="title"/>
          </p:nvPr>
        </p:nvSpPr>
        <p:spPr/>
        <p:txBody>
          <a:bodyPr>
            <a:normAutofit/>
          </a:bodyPr>
          <a:lstStyle/>
          <a:p>
            <a:r>
              <a:rPr lang="en-CA" dirty="0"/>
              <a:t>Age Bracket Influence</a:t>
            </a:r>
          </a:p>
        </p:txBody>
      </p:sp>
      <p:sp>
        <p:nvSpPr>
          <p:cNvPr id="7" name="TextBox 6">
            <a:extLst>
              <a:ext uri="{FF2B5EF4-FFF2-40B4-BE49-F238E27FC236}">
                <a16:creationId xmlns:a16="http://schemas.microsoft.com/office/drawing/2014/main" id="{577B3CB3-380D-1655-6CF9-D577540C0171}"/>
              </a:ext>
            </a:extLst>
          </p:cNvPr>
          <p:cNvSpPr txBox="1"/>
          <p:nvPr/>
        </p:nvSpPr>
        <p:spPr>
          <a:xfrm>
            <a:off x="418851" y="3329128"/>
            <a:ext cx="4960307" cy="2246769"/>
          </a:xfrm>
          <a:prstGeom prst="rect">
            <a:avLst/>
          </a:prstGeom>
          <a:noFill/>
        </p:spPr>
        <p:txBody>
          <a:bodyPr wrap="square" rtlCol="0">
            <a:spAutoFit/>
          </a:bodyPr>
          <a:lstStyle/>
          <a:p>
            <a:r>
              <a:rPr lang="en-CA" sz="2800" dirty="0"/>
              <a:t>- All age brackets have seen an increase in users</a:t>
            </a:r>
          </a:p>
          <a:p>
            <a:endParaRPr lang="en-CA" sz="2800" dirty="0"/>
          </a:p>
          <a:p>
            <a:r>
              <a:rPr lang="en-CA" sz="2800" dirty="0"/>
              <a:t>- The majority of users are below the age of 45</a:t>
            </a:r>
          </a:p>
        </p:txBody>
      </p:sp>
      <p:pic>
        <p:nvPicPr>
          <p:cNvPr id="8" name="Content Placeholder 7" descr="A graph of a graph showing the number of marijuana&#10;&#10;Description automatically generated">
            <a:extLst>
              <a:ext uri="{FF2B5EF4-FFF2-40B4-BE49-F238E27FC236}">
                <a16:creationId xmlns:a16="http://schemas.microsoft.com/office/drawing/2014/main" id="{DAD947D1-BC6C-8B2D-2530-4FCC93C33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8565" y="2655463"/>
            <a:ext cx="5490267" cy="3594100"/>
          </a:xfrm>
        </p:spPr>
      </p:pic>
    </p:spTree>
    <p:extLst>
      <p:ext uri="{BB962C8B-B14F-4D97-AF65-F5344CB8AC3E}">
        <p14:creationId xmlns:p14="http://schemas.microsoft.com/office/powerpoint/2010/main" val="316382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0E8D-873B-C536-DF67-230E2ADF2DA7}"/>
              </a:ext>
            </a:extLst>
          </p:cNvPr>
          <p:cNvSpPr>
            <a:spLocks noGrp="1"/>
          </p:cNvSpPr>
          <p:nvPr>
            <p:ph type="title"/>
          </p:nvPr>
        </p:nvSpPr>
        <p:spPr/>
        <p:txBody>
          <a:bodyPr>
            <a:normAutofit/>
          </a:bodyPr>
          <a:lstStyle/>
          <a:p>
            <a:r>
              <a:rPr lang="en-CA" dirty="0"/>
              <a:t>Sex as an Indicator</a:t>
            </a:r>
          </a:p>
        </p:txBody>
      </p:sp>
      <p:sp>
        <p:nvSpPr>
          <p:cNvPr id="7" name="TextBox 6">
            <a:extLst>
              <a:ext uri="{FF2B5EF4-FFF2-40B4-BE49-F238E27FC236}">
                <a16:creationId xmlns:a16="http://schemas.microsoft.com/office/drawing/2014/main" id="{577B3CB3-380D-1655-6CF9-D577540C0171}"/>
              </a:ext>
            </a:extLst>
          </p:cNvPr>
          <p:cNvSpPr txBox="1"/>
          <p:nvPr/>
        </p:nvSpPr>
        <p:spPr>
          <a:xfrm>
            <a:off x="416873" y="3284068"/>
            <a:ext cx="4960307" cy="2246769"/>
          </a:xfrm>
          <a:prstGeom prst="rect">
            <a:avLst/>
          </a:prstGeom>
          <a:noFill/>
        </p:spPr>
        <p:txBody>
          <a:bodyPr wrap="square" rtlCol="0">
            <a:spAutoFit/>
          </a:bodyPr>
          <a:lstStyle/>
          <a:p>
            <a:r>
              <a:rPr lang="en-CA" sz="2800" dirty="0"/>
              <a:t>- Both sexes show similar levels of growth since legalization</a:t>
            </a:r>
          </a:p>
          <a:p>
            <a:endParaRPr lang="en-CA" sz="2800" dirty="0"/>
          </a:p>
          <a:p>
            <a:r>
              <a:rPr lang="en-CA" sz="2800" dirty="0"/>
              <a:t>- Males experimented sooner than females post-legalization</a:t>
            </a:r>
          </a:p>
        </p:txBody>
      </p:sp>
      <p:pic>
        <p:nvPicPr>
          <p:cNvPr id="6" name="Content Placeholder 5" descr="A graph showing the number of marijuana in the us&#10;&#10;Description automatically generated">
            <a:extLst>
              <a:ext uri="{FF2B5EF4-FFF2-40B4-BE49-F238E27FC236}">
                <a16:creationId xmlns:a16="http://schemas.microsoft.com/office/drawing/2014/main" id="{4E95CD93-E38F-50AC-6A04-67E23315A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0766" y="2732003"/>
            <a:ext cx="5508066" cy="3594100"/>
          </a:xfrm>
        </p:spPr>
      </p:pic>
    </p:spTree>
    <p:extLst>
      <p:ext uri="{BB962C8B-B14F-4D97-AF65-F5344CB8AC3E}">
        <p14:creationId xmlns:p14="http://schemas.microsoft.com/office/powerpoint/2010/main" val="381394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3094-2661-0EAA-FC9C-FB39F78B350E}"/>
              </a:ext>
            </a:extLst>
          </p:cNvPr>
          <p:cNvSpPr>
            <a:spLocks noGrp="1"/>
          </p:cNvSpPr>
          <p:nvPr>
            <p:ph type="title"/>
          </p:nvPr>
        </p:nvSpPr>
        <p:spPr/>
        <p:txBody>
          <a:bodyPr>
            <a:normAutofit fontScale="90000"/>
          </a:bodyPr>
          <a:lstStyle/>
          <a:p>
            <a:r>
              <a:rPr lang="en-CA" dirty="0"/>
              <a:t>Business </a:t>
            </a:r>
            <a:r>
              <a:rPr lang="en-CA" dirty="0" err="1"/>
              <a:t>QuEstion</a:t>
            </a:r>
            <a:r>
              <a:rPr lang="en-CA" dirty="0"/>
              <a:t> Answers</a:t>
            </a:r>
          </a:p>
        </p:txBody>
      </p:sp>
      <p:sp>
        <p:nvSpPr>
          <p:cNvPr id="3" name="Content Placeholder 2">
            <a:extLst>
              <a:ext uri="{FF2B5EF4-FFF2-40B4-BE49-F238E27FC236}">
                <a16:creationId xmlns:a16="http://schemas.microsoft.com/office/drawing/2014/main" id="{9B7E18CD-843D-9EBC-53F4-09AF433DBB6F}"/>
              </a:ext>
            </a:extLst>
          </p:cNvPr>
          <p:cNvSpPr>
            <a:spLocks noGrp="1"/>
          </p:cNvSpPr>
          <p:nvPr>
            <p:ph idx="1"/>
          </p:nvPr>
        </p:nvSpPr>
        <p:spPr/>
        <p:txBody>
          <a:bodyPr>
            <a:normAutofit fontScale="70000" lnSpcReduction="20000"/>
          </a:bodyPr>
          <a:lstStyle/>
          <a:p>
            <a:r>
              <a:rPr lang="en-US" dirty="0"/>
              <a:t>• Did cannabis usage surge immediately following legalization? </a:t>
            </a:r>
          </a:p>
          <a:p>
            <a:r>
              <a:rPr lang="en-US" dirty="0"/>
              <a:t>	</a:t>
            </a:r>
            <a:r>
              <a:rPr lang="en-US" dirty="0">
                <a:solidFill>
                  <a:srgbClr val="FF0000"/>
                </a:solidFill>
              </a:rPr>
              <a:t>- Yes, particularly among males.</a:t>
            </a:r>
          </a:p>
          <a:p>
            <a:r>
              <a:rPr lang="en-US" dirty="0"/>
              <a:t>• If there was a surge, was it sustained, or did it gradually decrease</a:t>
            </a:r>
            <a:r>
              <a:rPr lang="en-US" dirty="0">
                <a:solidFill>
                  <a:srgbClr val="FF0000"/>
                </a:solidFill>
              </a:rPr>
              <a:t> over time?</a:t>
            </a:r>
          </a:p>
          <a:p>
            <a:r>
              <a:rPr lang="en-US" dirty="0">
                <a:solidFill>
                  <a:srgbClr val="FF0000"/>
                </a:solidFill>
              </a:rPr>
              <a:t>	- Large surges experienced pull back but there are signs for sustained long-term growth.</a:t>
            </a:r>
          </a:p>
          <a:p>
            <a:r>
              <a:rPr lang="en-US" dirty="0"/>
              <a:t>• Were specific demographics disproportionately affected by legalization</a:t>
            </a:r>
          </a:p>
          <a:p>
            <a:r>
              <a:rPr lang="en-US" dirty="0">
                <a:solidFill>
                  <a:srgbClr val="FF0000"/>
                </a:solidFill>
              </a:rPr>
              <a:t>	- Youth were already partial to cannabis, legalization opened the floodgates.</a:t>
            </a:r>
          </a:p>
          <a:p>
            <a:r>
              <a:rPr lang="en-US" dirty="0"/>
              <a:t>• What are the potential long-term implications of cannabis legalization on usage trends?</a:t>
            </a:r>
          </a:p>
          <a:p>
            <a:r>
              <a:rPr lang="en-US" dirty="0">
                <a:solidFill>
                  <a:srgbClr val="FF0000"/>
                </a:solidFill>
              </a:rPr>
              <a:t>	- Cannabis usage is expected to continue to rise as it becomes more widely accepted</a:t>
            </a:r>
            <a:endParaRPr lang="en-CA" dirty="0">
              <a:solidFill>
                <a:srgbClr val="FF0000"/>
              </a:solidFill>
            </a:endParaRPr>
          </a:p>
          <a:p>
            <a:endParaRPr lang="en-CA" dirty="0"/>
          </a:p>
        </p:txBody>
      </p:sp>
    </p:spTree>
    <p:extLst>
      <p:ext uri="{BB962C8B-B14F-4D97-AF65-F5344CB8AC3E}">
        <p14:creationId xmlns:p14="http://schemas.microsoft.com/office/powerpoint/2010/main" val="126584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3094-2661-0EAA-FC9C-FB39F78B350E}"/>
              </a:ext>
            </a:extLst>
          </p:cNvPr>
          <p:cNvSpPr>
            <a:spLocks noGrp="1"/>
          </p:cNvSpPr>
          <p:nvPr>
            <p:ph type="title"/>
          </p:nvPr>
        </p:nvSpPr>
        <p:spPr/>
        <p:txBody>
          <a:bodyPr>
            <a:normAutofit/>
          </a:bodyPr>
          <a:lstStyle/>
          <a:p>
            <a:r>
              <a:rPr lang="en-CA" dirty="0"/>
              <a:t>Conclusions</a:t>
            </a:r>
          </a:p>
        </p:txBody>
      </p:sp>
      <p:sp>
        <p:nvSpPr>
          <p:cNvPr id="3" name="Content Placeholder 2">
            <a:extLst>
              <a:ext uri="{FF2B5EF4-FFF2-40B4-BE49-F238E27FC236}">
                <a16:creationId xmlns:a16="http://schemas.microsoft.com/office/drawing/2014/main" id="{9B7E18CD-843D-9EBC-53F4-09AF433DBB6F}"/>
              </a:ext>
            </a:extLst>
          </p:cNvPr>
          <p:cNvSpPr>
            <a:spLocks noGrp="1"/>
          </p:cNvSpPr>
          <p:nvPr>
            <p:ph idx="1"/>
          </p:nvPr>
        </p:nvSpPr>
        <p:spPr/>
        <p:txBody>
          <a:bodyPr>
            <a:normAutofit/>
          </a:bodyPr>
          <a:lstStyle/>
          <a:p>
            <a:r>
              <a:rPr lang="en-US" dirty="0"/>
              <a:t>• Cannabis usage is on the rise across the country</a:t>
            </a:r>
          </a:p>
          <a:p>
            <a:r>
              <a:rPr lang="en-US" dirty="0"/>
              <a:t>• Sex and age appear to be more influential than geography in how users approach cannabis</a:t>
            </a:r>
          </a:p>
          <a:p>
            <a:r>
              <a:rPr lang="en-US" dirty="0"/>
              <a:t>• Cannabis users tend to be younger than 45 years of age</a:t>
            </a:r>
          </a:p>
          <a:p>
            <a:r>
              <a:rPr lang="en-US" dirty="0"/>
              <a:t>• The proportion of cannabis users among Males and Females has grown equally since legalization</a:t>
            </a:r>
          </a:p>
        </p:txBody>
      </p:sp>
    </p:spTree>
    <p:extLst>
      <p:ext uri="{BB962C8B-B14F-4D97-AF65-F5344CB8AC3E}">
        <p14:creationId xmlns:p14="http://schemas.microsoft.com/office/powerpoint/2010/main" val="921481048"/>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311C1C"/>
      </a:dk2>
      <a:lt2>
        <a:srgbClr val="F2F0F3"/>
      </a:lt2>
      <a:accent1>
        <a:srgbClr val="4FB720"/>
      </a:accent1>
      <a:accent2>
        <a:srgbClr val="84B013"/>
      </a:accent2>
      <a:accent3>
        <a:srgbClr val="B5A020"/>
      </a:accent3>
      <a:accent4>
        <a:srgbClr val="D56B17"/>
      </a:accent4>
      <a:accent5>
        <a:srgbClr val="E72E29"/>
      </a:accent5>
      <a:accent6>
        <a:srgbClr val="D51761"/>
      </a:accent6>
      <a:hlink>
        <a:srgbClr val="9B45C1"/>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19</TotalTime>
  <Words>613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Franklin Gothic Demi Cond</vt:lpstr>
      <vt:lpstr>Franklin Gothic Medium</vt:lpstr>
      <vt:lpstr>Wingdings</vt:lpstr>
      <vt:lpstr>JuxtaposeVTI</vt:lpstr>
      <vt:lpstr>Cannabis Usage in Canada Post-Legalization</vt:lpstr>
      <vt:lpstr>Abstract</vt:lpstr>
      <vt:lpstr>Data Sources</vt:lpstr>
      <vt:lpstr>Business Questions</vt:lpstr>
      <vt:lpstr>Changes at the Provincial Level</vt:lpstr>
      <vt:lpstr>Age Bracket Influence</vt:lpstr>
      <vt:lpstr>Sex as an Indicator</vt:lpstr>
      <vt:lpstr>Business QuEstion Answers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Usage in Canada Post-Legalization</dc:title>
  <dc:creator>Alex Natis</dc:creator>
  <cp:lastModifiedBy>Alex Natis</cp:lastModifiedBy>
  <cp:revision>2</cp:revision>
  <dcterms:created xsi:type="dcterms:W3CDTF">2023-12-08T06:45:12Z</dcterms:created>
  <dcterms:modified xsi:type="dcterms:W3CDTF">2023-12-08T07:04:40Z</dcterms:modified>
</cp:coreProperties>
</file>