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3891200" cy="32918400"/>
  <p:notesSz cx="7315200" cy="9601200"/>
  <p:defaultTextStyle>
    <a:defPPr>
      <a:defRPr lang="en-US"/>
    </a:defPPr>
    <a:lvl1pPr algn="l" rtl="0" fontAlgn="base">
      <a:spcBef>
        <a:spcPct val="0"/>
      </a:spcBef>
      <a:spcAft>
        <a:spcPct val="0"/>
      </a:spcAft>
      <a:defRPr sz="2900" kern="1200">
        <a:solidFill>
          <a:schemeClr val="tx1"/>
        </a:solidFill>
        <a:latin typeface="Arial Narrow" pitchFamily="34" charset="0"/>
        <a:ea typeface="+mn-ea"/>
        <a:cs typeface="+mn-cs"/>
      </a:defRPr>
    </a:lvl1pPr>
    <a:lvl2pPr marL="457200" algn="l" rtl="0" fontAlgn="base">
      <a:spcBef>
        <a:spcPct val="0"/>
      </a:spcBef>
      <a:spcAft>
        <a:spcPct val="0"/>
      </a:spcAft>
      <a:defRPr sz="2900" kern="1200">
        <a:solidFill>
          <a:schemeClr val="tx1"/>
        </a:solidFill>
        <a:latin typeface="Arial Narrow" pitchFamily="34" charset="0"/>
        <a:ea typeface="+mn-ea"/>
        <a:cs typeface="+mn-cs"/>
      </a:defRPr>
    </a:lvl2pPr>
    <a:lvl3pPr marL="914400" algn="l" rtl="0" fontAlgn="base">
      <a:spcBef>
        <a:spcPct val="0"/>
      </a:spcBef>
      <a:spcAft>
        <a:spcPct val="0"/>
      </a:spcAft>
      <a:defRPr sz="2900" kern="1200">
        <a:solidFill>
          <a:schemeClr val="tx1"/>
        </a:solidFill>
        <a:latin typeface="Arial Narrow" pitchFamily="34" charset="0"/>
        <a:ea typeface="+mn-ea"/>
        <a:cs typeface="+mn-cs"/>
      </a:defRPr>
    </a:lvl3pPr>
    <a:lvl4pPr marL="1371600" algn="l" rtl="0" fontAlgn="base">
      <a:spcBef>
        <a:spcPct val="0"/>
      </a:spcBef>
      <a:spcAft>
        <a:spcPct val="0"/>
      </a:spcAft>
      <a:defRPr sz="2900" kern="1200">
        <a:solidFill>
          <a:schemeClr val="tx1"/>
        </a:solidFill>
        <a:latin typeface="Arial Narrow" pitchFamily="34" charset="0"/>
        <a:ea typeface="+mn-ea"/>
        <a:cs typeface="+mn-cs"/>
      </a:defRPr>
    </a:lvl4pPr>
    <a:lvl5pPr marL="1828800" algn="l" rtl="0" fontAlgn="base">
      <a:spcBef>
        <a:spcPct val="0"/>
      </a:spcBef>
      <a:spcAft>
        <a:spcPct val="0"/>
      </a:spcAft>
      <a:defRPr sz="2900" kern="1200">
        <a:solidFill>
          <a:schemeClr val="tx1"/>
        </a:solidFill>
        <a:latin typeface="Arial Narrow" pitchFamily="34" charset="0"/>
        <a:ea typeface="+mn-ea"/>
        <a:cs typeface="+mn-cs"/>
      </a:defRPr>
    </a:lvl5pPr>
    <a:lvl6pPr marL="2286000" algn="l" defTabSz="914400" rtl="0" eaLnBrk="1" latinLnBrk="0" hangingPunct="1">
      <a:defRPr sz="2900" kern="1200">
        <a:solidFill>
          <a:schemeClr val="tx1"/>
        </a:solidFill>
        <a:latin typeface="Arial Narrow" pitchFamily="34" charset="0"/>
        <a:ea typeface="+mn-ea"/>
        <a:cs typeface="+mn-cs"/>
      </a:defRPr>
    </a:lvl6pPr>
    <a:lvl7pPr marL="2743200" algn="l" defTabSz="914400" rtl="0" eaLnBrk="1" latinLnBrk="0" hangingPunct="1">
      <a:defRPr sz="2900" kern="1200">
        <a:solidFill>
          <a:schemeClr val="tx1"/>
        </a:solidFill>
        <a:latin typeface="Arial Narrow" pitchFamily="34" charset="0"/>
        <a:ea typeface="+mn-ea"/>
        <a:cs typeface="+mn-cs"/>
      </a:defRPr>
    </a:lvl7pPr>
    <a:lvl8pPr marL="3200400" algn="l" defTabSz="914400" rtl="0" eaLnBrk="1" latinLnBrk="0" hangingPunct="1">
      <a:defRPr sz="2900" kern="1200">
        <a:solidFill>
          <a:schemeClr val="tx1"/>
        </a:solidFill>
        <a:latin typeface="Arial Narrow" pitchFamily="34" charset="0"/>
        <a:ea typeface="+mn-ea"/>
        <a:cs typeface="+mn-cs"/>
      </a:defRPr>
    </a:lvl8pPr>
    <a:lvl9pPr marL="3657600" algn="l" defTabSz="914400" rtl="0" eaLnBrk="1" latinLnBrk="0" hangingPunct="1">
      <a:defRPr sz="29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66FF"/>
    <a:srgbClr val="009900"/>
    <a:srgbClr val="F2B800"/>
    <a:srgbClr val="993300"/>
    <a:srgbClr val="CC0000"/>
    <a:srgbClr val="FFFFFF"/>
    <a:srgbClr val="FF9900"/>
    <a:srgbClr val="3399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91" autoAdjust="0"/>
    <p:restoredTop sz="99458" autoAdjust="0"/>
  </p:normalViewPr>
  <p:slideViewPr>
    <p:cSldViewPr snapToGrid="0" snapToObjects="1">
      <p:cViewPr varScale="1">
        <p:scale>
          <a:sx n="28" d="100"/>
          <a:sy n="28" d="100"/>
        </p:scale>
        <p:origin x="192" y="126"/>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atin typeface="Arial" charset="0"/>
              </a:defRPr>
            </a:lvl1pPr>
          </a:lstStyle>
          <a:p>
            <a:endParaRPr lang="en-US"/>
          </a:p>
        </p:txBody>
      </p:sp>
      <p:sp>
        <p:nvSpPr>
          <p:cNvPr id="15053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atin typeface="Arial" charset="0"/>
              </a:defRPr>
            </a:lvl1pPr>
          </a:lstStyle>
          <a:p>
            <a:endParaRPr lang="en-US"/>
          </a:p>
        </p:txBody>
      </p:sp>
      <p:sp>
        <p:nvSpPr>
          <p:cNvPr id="5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atin typeface="Arial" charset="0"/>
              </a:defRPr>
            </a:lvl1pPr>
          </a:lstStyle>
          <a:p>
            <a:endParaRPr lang="en-US"/>
          </a:p>
        </p:txBody>
      </p:sp>
      <p:sp>
        <p:nvSpPr>
          <p:cNvPr id="15053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atin typeface="Arial" charset="0"/>
              </a:defRPr>
            </a:lvl1pPr>
          </a:lstStyle>
          <a:p>
            <a:fld id="{D37A9257-5390-46F8-AF7E-B3F547F6D668}" type="slidenum">
              <a:rPr lang="en-US"/>
              <a:pPr/>
              <a:t>‹#›</a:t>
            </a:fld>
            <a:endParaRPr lang="en-US"/>
          </a:p>
        </p:txBody>
      </p:sp>
    </p:spTree>
    <p:extLst>
      <p:ext uri="{BB962C8B-B14F-4D97-AF65-F5344CB8AC3E}">
        <p14:creationId xmlns:p14="http://schemas.microsoft.com/office/powerpoint/2010/main" val="4018164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409899A1-15E7-48C9-B300-DF209FC54116}" type="slidenum">
              <a:rPr lang="en-US"/>
              <a:pPr/>
              <a:t>1</a:t>
            </a:fld>
            <a:endParaRPr 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6049" name="Rectangle 3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6025" name="Rectangle 9"/>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lstStyle/>
          <a:p>
            <a:endParaRPr lang="en-US"/>
          </a:p>
        </p:txBody>
      </p:sp>
      <p:sp>
        <p:nvSpPr>
          <p:cNvPr id="2053" name="Rectangle 15"/>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2054" name="Rectangle 16"/>
          <p:cNvSpPr>
            <a:spLocks noGrp="1" noChangeArrowheads="1"/>
          </p:cNvSpPr>
          <p:nvPr>
            <p:ph type="body" idx="1"/>
          </p:nvPr>
        </p:nvSpPr>
        <p:spPr bwMode="auto">
          <a:xfrm>
            <a:off x="693738" y="5638800"/>
            <a:ext cx="9974262" cy="26563638"/>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86041"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lstStyle/>
          <a:p>
            <a:endParaRPr lang="en-US"/>
          </a:p>
        </p:txBody>
      </p:sp>
      <p:sp>
        <p:nvSpPr>
          <p:cNvPr id="86048" name="Rectangle 32"/>
          <p:cNvSpPr>
            <a:spLocks noChangeArrowheads="1"/>
          </p:cNvSpPr>
          <p:nvPr userDrawn="1"/>
        </p:nvSpPr>
        <p:spPr bwMode="auto">
          <a:xfrm>
            <a:off x="11490325" y="5638800"/>
            <a:ext cx="9982200" cy="2656363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6050" name="Rectangle 34"/>
          <p:cNvSpPr>
            <a:spLocks noChangeArrowheads="1"/>
          </p:cNvSpPr>
          <p:nvPr userDrawn="1"/>
        </p:nvSpPr>
        <p:spPr bwMode="auto">
          <a:xfrm>
            <a:off x="22272625" y="5638800"/>
            <a:ext cx="9982200" cy="2656363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6051" name="Rectangle 35"/>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0227"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0228" name="Rectangle 4"/>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lstStyle/>
          <a:p>
            <a:endParaRPr lang="en-US"/>
          </a:p>
        </p:txBody>
      </p:sp>
      <p:sp>
        <p:nvSpPr>
          <p:cNvPr id="180229" name="Text Box 5"/>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spAutoFit/>
          </a:bodyPr>
          <a:lstStyle/>
          <a:p>
            <a:pPr eaLnBrk="0" hangingPunct="0">
              <a:lnSpc>
                <a:spcPct val="65000"/>
              </a:lnSpc>
              <a:spcBef>
                <a:spcPct val="50000"/>
              </a:spcBef>
              <a:defRPr/>
            </a:pPr>
            <a:r>
              <a:rPr lang="en-US" sz="500" b="1">
                <a:solidFill>
                  <a:schemeClr val="bg2"/>
                </a:solidFill>
                <a:latin typeface="Arial" charset="0"/>
              </a:rPr>
              <a:t>POSTER TEMPLATE BY:</a:t>
            </a:r>
          </a:p>
          <a:p>
            <a:pPr eaLnBrk="0" hangingPunct="0">
              <a:lnSpc>
                <a:spcPct val="65000"/>
              </a:lnSpc>
              <a:spcBef>
                <a:spcPct val="50000"/>
              </a:spcBef>
              <a:defRPr/>
            </a:pPr>
            <a:r>
              <a:rPr lang="en-US" sz="1000" b="1">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3079" name="Rectangle 7"/>
          <p:cNvSpPr>
            <a:spLocks noGrp="1" noChangeArrowheads="1"/>
          </p:cNvSpPr>
          <p:nvPr>
            <p:ph type="body" idx="1"/>
          </p:nvPr>
        </p:nvSpPr>
        <p:spPr bwMode="auto">
          <a:xfrm>
            <a:off x="693738" y="5638800"/>
            <a:ext cx="9974262" cy="26563638"/>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lstStyle/>
          <a:p>
            <a:endParaRPr lang="en-US"/>
          </a:p>
        </p:txBody>
      </p:sp>
      <p:sp>
        <p:nvSpPr>
          <p:cNvPr id="180233"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0235"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1251"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1252" name="Rectangle 4"/>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lstStyle/>
          <a:p>
            <a:endParaRPr lang="en-US"/>
          </a:p>
        </p:txBody>
      </p:sp>
      <p:sp>
        <p:nvSpPr>
          <p:cNvPr id="4101" name="Rectangle 6"/>
          <p:cNvSpPr>
            <a:spLocks noGrp="1" noChangeArrowheads="1"/>
          </p:cNvSpPr>
          <p:nvPr>
            <p:ph type="title"/>
          </p:nvPr>
        </p:nvSpPr>
        <p:spPr bwMode="auto">
          <a:xfrm>
            <a:off x="960438" y="1273175"/>
            <a:ext cx="41924287" cy="2201863"/>
          </a:xfrm>
          <a:prstGeom prst="rect">
            <a:avLst/>
          </a:prstGeom>
          <a:noFill/>
          <a:ln w="9525">
            <a:noFill/>
            <a:miter lim="800000"/>
            <a:headEnd/>
            <a:tailEnd/>
          </a:ln>
        </p:spPr>
        <p:txBody>
          <a:bodyPr vert="horz" wrap="square" lIns="91267" tIns="45624" rIns="91267" bIns="45624" numCol="1" anchor="ctr" anchorCtr="0" compatLnSpc="1">
            <a:prstTxWarp prst="textNoShape">
              <a:avLst/>
            </a:prstTxWarp>
          </a:bodyPr>
          <a:lstStyle/>
          <a:p>
            <a:pPr lvl="0"/>
            <a:r>
              <a:rPr lang="en-US"/>
              <a:t>Click to edit Master title style</a:t>
            </a:r>
          </a:p>
        </p:txBody>
      </p:sp>
      <p:sp>
        <p:nvSpPr>
          <p:cNvPr id="4102" name="Rectangle 7"/>
          <p:cNvSpPr>
            <a:spLocks noGrp="1" noChangeArrowheads="1"/>
          </p:cNvSpPr>
          <p:nvPr>
            <p:ph type="body" idx="1"/>
          </p:nvPr>
        </p:nvSpPr>
        <p:spPr bwMode="auto">
          <a:xfrm>
            <a:off x="693738" y="5638800"/>
            <a:ext cx="42190987" cy="26563638"/>
          </a:xfrm>
          <a:prstGeom prst="rect">
            <a:avLst/>
          </a:prstGeom>
          <a:noFill/>
          <a:ln w="9525">
            <a:noFill/>
            <a:miter lim="800000"/>
            <a:headEnd/>
            <a:tailEnd/>
          </a:ln>
        </p:spPr>
        <p:txBody>
          <a:bodyPr vert="horz" wrap="square" lIns="456408" tIns="456408" rIns="456408" bIns="456408"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5"/>
          <p:cNvSpPr>
            <a:spLocks noChangeArrowheads="1"/>
          </p:cNvSpPr>
          <p:nvPr/>
        </p:nvSpPr>
        <p:spPr bwMode="auto">
          <a:xfrm>
            <a:off x="3658604" y="1767230"/>
            <a:ext cx="35277425" cy="1446336"/>
          </a:xfrm>
          <a:prstGeom prst="rect">
            <a:avLst/>
          </a:prstGeom>
          <a:noFill/>
          <a:ln w="9525">
            <a:noFill/>
            <a:miter lim="800000"/>
            <a:headEnd/>
            <a:tailEnd/>
          </a:ln>
        </p:spPr>
        <p:txBody>
          <a:bodyPr wrap="square" lIns="91243" tIns="45614" rIns="91243" bIns="45614">
            <a:spAutoFit/>
          </a:bodyPr>
          <a:lstStyle/>
          <a:p>
            <a:pPr algn="ctr">
              <a:spcBef>
                <a:spcPct val="50000"/>
              </a:spcBef>
            </a:pPr>
            <a:r>
              <a:rPr lang="en-US" sz="8800" dirty="0">
                <a:latin typeface="Times New Roman"/>
                <a:cs typeface="Times New Roman"/>
              </a:rPr>
              <a:t>Analyzing Reactions to Donald Trump’s Facebook Updates (2009-2016)</a:t>
            </a:r>
          </a:p>
        </p:txBody>
      </p:sp>
      <p:sp>
        <p:nvSpPr>
          <p:cNvPr id="1032" name="Text Box 7"/>
          <p:cNvSpPr txBox="1">
            <a:spLocks noChangeArrowheads="1"/>
          </p:cNvSpPr>
          <p:nvPr/>
        </p:nvSpPr>
        <p:spPr bwMode="auto">
          <a:xfrm>
            <a:off x="685800" y="5638800"/>
            <a:ext cx="9982200" cy="1015469"/>
          </a:xfrm>
          <a:prstGeom prst="rect">
            <a:avLst/>
          </a:prstGeom>
          <a:solidFill>
            <a:schemeClr val="accent2"/>
          </a:solidFill>
          <a:ln w="9525">
            <a:noFill/>
            <a:miter lim="800000"/>
            <a:headEnd/>
            <a:tailEnd/>
          </a:ln>
        </p:spPr>
        <p:txBody>
          <a:bodyPr lIns="91267" tIns="45624" rIns="91267" bIns="45624">
            <a:spAutoFit/>
          </a:bodyPr>
          <a:lstStyle/>
          <a:p>
            <a:pPr algn="ctr" eaLnBrk="0" hangingPunct="0">
              <a:spcBef>
                <a:spcPct val="50000"/>
              </a:spcBef>
            </a:pPr>
            <a:r>
              <a:rPr lang="en-US" sz="6000" b="1" dirty="0">
                <a:solidFill>
                  <a:srgbClr val="F8F8F8"/>
                </a:solidFill>
                <a:latin typeface="Times New Roman" pitchFamily="18" charset="0"/>
                <a:cs typeface="Times New Roman" pitchFamily="18" charset="0"/>
              </a:rPr>
              <a:t>Abstract</a:t>
            </a:r>
          </a:p>
        </p:txBody>
      </p:sp>
      <p:sp>
        <p:nvSpPr>
          <p:cNvPr id="1035" name="Text Box 405"/>
          <p:cNvSpPr txBox="1">
            <a:spLocks noChangeArrowheads="1"/>
          </p:cNvSpPr>
          <p:nvPr/>
        </p:nvSpPr>
        <p:spPr bwMode="auto">
          <a:xfrm>
            <a:off x="11490325" y="5626100"/>
            <a:ext cx="9982200" cy="1015469"/>
          </a:xfrm>
          <a:prstGeom prst="rect">
            <a:avLst/>
          </a:prstGeom>
          <a:solidFill>
            <a:schemeClr val="accent2"/>
          </a:solidFill>
          <a:ln w="9525">
            <a:noFill/>
            <a:miter lim="800000"/>
            <a:headEnd/>
            <a:tailEnd/>
          </a:ln>
        </p:spPr>
        <p:txBody>
          <a:bodyPr lIns="91267" tIns="45624" rIns="91267" bIns="45624">
            <a:spAutoFit/>
          </a:bodyPr>
          <a:lstStyle/>
          <a:p>
            <a:pPr algn="ctr" eaLnBrk="0" hangingPunct="0">
              <a:spcBef>
                <a:spcPct val="50000"/>
              </a:spcBef>
            </a:pPr>
            <a:r>
              <a:rPr lang="en-US" sz="6000" b="1" dirty="0">
                <a:solidFill>
                  <a:srgbClr val="F8F8F8"/>
                </a:solidFill>
                <a:latin typeface="Times New Roman" pitchFamily="18" charset="0"/>
                <a:cs typeface="Times New Roman" pitchFamily="18" charset="0"/>
              </a:rPr>
              <a:t>Challenges</a:t>
            </a:r>
          </a:p>
        </p:txBody>
      </p:sp>
      <p:sp>
        <p:nvSpPr>
          <p:cNvPr id="1047" name="Text Box 478"/>
          <p:cNvSpPr txBox="1">
            <a:spLocks noChangeArrowheads="1"/>
          </p:cNvSpPr>
          <p:nvPr/>
        </p:nvSpPr>
        <p:spPr bwMode="auto">
          <a:xfrm>
            <a:off x="33078738" y="5638800"/>
            <a:ext cx="9982200" cy="923136"/>
          </a:xfrm>
          <a:prstGeom prst="rect">
            <a:avLst/>
          </a:prstGeom>
          <a:solidFill>
            <a:schemeClr val="accent2"/>
          </a:solidFill>
          <a:ln w="9525">
            <a:noFill/>
            <a:miter lim="800000"/>
            <a:headEnd/>
            <a:tailEnd/>
          </a:ln>
        </p:spPr>
        <p:txBody>
          <a:bodyPr lIns="91267" tIns="45624" rIns="91267" bIns="45624">
            <a:spAutoFit/>
          </a:bodyPr>
          <a:lstStyle/>
          <a:p>
            <a:pPr algn="ctr" eaLnBrk="0" hangingPunct="0">
              <a:spcBef>
                <a:spcPct val="50000"/>
              </a:spcBef>
            </a:pPr>
            <a:r>
              <a:rPr lang="en-CA" sz="5400" b="1" dirty="0">
                <a:solidFill>
                  <a:srgbClr val="F8F8F8"/>
                </a:solidFill>
                <a:latin typeface="Times New Roman" pitchFamily="18" charset="0"/>
                <a:cs typeface="Times New Roman" pitchFamily="18" charset="0"/>
              </a:rPr>
              <a:t>Evaluations</a:t>
            </a:r>
            <a:endParaRPr lang="en-US" sz="5400" b="1" dirty="0">
              <a:solidFill>
                <a:srgbClr val="F8F8F8"/>
              </a:solidFill>
              <a:latin typeface="Times New Roman" pitchFamily="18" charset="0"/>
              <a:cs typeface="Times New Roman" pitchFamily="18" charset="0"/>
            </a:endParaRPr>
          </a:p>
        </p:txBody>
      </p:sp>
      <p:sp>
        <p:nvSpPr>
          <p:cNvPr id="86" name="Text Box 7"/>
          <p:cNvSpPr txBox="1">
            <a:spLocks noChangeArrowheads="1"/>
          </p:cNvSpPr>
          <p:nvPr/>
        </p:nvSpPr>
        <p:spPr bwMode="auto">
          <a:xfrm>
            <a:off x="685800" y="18100198"/>
            <a:ext cx="9982200" cy="1015469"/>
          </a:xfrm>
          <a:prstGeom prst="rect">
            <a:avLst/>
          </a:prstGeom>
          <a:solidFill>
            <a:schemeClr val="accent2"/>
          </a:solidFill>
          <a:ln w="9525">
            <a:noFill/>
            <a:miter lim="800000"/>
            <a:headEnd/>
            <a:tailEnd/>
          </a:ln>
        </p:spPr>
        <p:txBody>
          <a:bodyPr lIns="91267" tIns="45624" rIns="91267" bIns="45624">
            <a:spAutoFit/>
          </a:bodyPr>
          <a:lstStyle/>
          <a:p>
            <a:pPr algn="ctr" eaLnBrk="0" hangingPunct="0">
              <a:spcBef>
                <a:spcPct val="50000"/>
              </a:spcBef>
            </a:pPr>
            <a:r>
              <a:rPr lang="en-US" sz="6000" b="1" dirty="0">
                <a:solidFill>
                  <a:srgbClr val="F8F8F8"/>
                </a:solidFill>
                <a:latin typeface="Times New Roman" pitchFamily="18" charset="0"/>
                <a:cs typeface="Times New Roman" pitchFamily="18" charset="0"/>
              </a:rPr>
              <a:t>Objective</a:t>
            </a:r>
          </a:p>
        </p:txBody>
      </p:sp>
      <p:sp>
        <p:nvSpPr>
          <p:cNvPr id="94" name="Text Box 405"/>
          <p:cNvSpPr txBox="1">
            <a:spLocks noChangeArrowheads="1"/>
          </p:cNvSpPr>
          <p:nvPr/>
        </p:nvSpPr>
        <p:spPr bwMode="auto">
          <a:xfrm>
            <a:off x="11490325" y="13851293"/>
            <a:ext cx="9982200" cy="923136"/>
          </a:xfrm>
          <a:prstGeom prst="rect">
            <a:avLst/>
          </a:prstGeom>
          <a:solidFill>
            <a:schemeClr val="accent2"/>
          </a:solidFill>
          <a:ln w="9525">
            <a:noFill/>
            <a:miter lim="800000"/>
            <a:headEnd/>
            <a:tailEnd/>
          </a:ln>
        </p:spPr>
        <p:txBody>
          <a:bodyPr lIns="91267" tIns="45624" rIns="91267" bIns="45624">
            <a:spAutoFit/>
          </a:bodyPr>
          <a:lstStyle/>
          <a:p>
            <a:pPr algn="ctr" eaLnBrk="0" hangingPunct="0">
              <a:spcBef>
                <a:spcPct val="50000"/>
              </a:spcBef>
            </a:pPr>
            <a:r>
              <a:rPr lang="en-CA" sz="5400" b="1" dirty="0">
                <a:solidFill>
                  <a:srgbClr val="F8F8F8"/>
                </a:solidFill>
                <a:latin typeface="Times New Roman" pitchFamily="18" charset="0"/>
                <a:cs typeface="Times New Roman" pitchFamily="18" charset="0"/>
              </a:rPr>
              <a:t>Framework </a:t>
            </a:r>
            <a:endParaRPr lang="en-US" sz="5400" b="1" dirty="0">
              <a:solidFill>
                <a:srgbClr val="F8F8F8"/>
              </a:solidFill>
              <a:latin typeface="Times New Roman" pitchFamily="18" charset="0"/>
              <a:cs typeface="Times New Roman" pitchFamily="18" charset="0"/>
            </a:endParaRPr>
          </a:p>
        </p:txBody>
      </p:sp>
      <p:sp>
        <p:nvSpPr>
          <p:cNvPr id="280" name="Text Box 479"/>
          <p:cNvSpPr txBox="1">
            <a:spLocks noChangeArrowheads="1"/>
          </p:cNvSpPr>
          <p:nvPr/>
        </p:nvSpPr>
        <p:spPr bwMode="auto">
          <a:xfrm>
            <a:off x="33107366" y="18100198"/>
            <a:ext cx="9982200" cy="1015469"/>
          </a:xfrm>
          <a:prstGeom prst="rect">
            <a:avLst/>
          </a:prstGeom>
          <a:solidFill>
            <a:schemeClr val="accent2"/>
          </a:solidFill>
          <a:ln w="9525">
            <a:noFill/>
            <a:miter lim="800000"/>
            <a:headEnd/>
            <a:tailEnd/>
          </a:ln>
        </p:spPr>
        <p:txBody>
          <a:bodyPr lIns="91267" tIns="45624" rIns="91267" bIns="45624">
            <a:spAutoFit/>
          </a:bodyPr>
          <a:lstStyle/>
          <a:p>
            <a:pPr algn="ctr" eaLnBrk="0" hangingPunct="0">
              <a:spcBef>
                <a:spcPct val="50000"/>
              </a:spcBef>
            </a:pPr>
            <a:r>
              <a:rPr lang="en-US" sz="6000" b="1" dirty="0">
                <a:solidFill>
                  <a:srgbClr val="F8F8F8"/>
                </a:solidFill>
                <a:latin typeface="Times New Roman" pitchFamily="18" charset="0"/>
                <a:cs typeface="Times New Roman" pitchFamily="18" charset="0"/>
              </a:rPr>
              <a:t>Conclusions </a:t>
            </a:r>
          </a:p>
        </p:txBody>
      </p:sp>
      <p:sp>
        <p:nvSpPr>
          <p:cNvPr id="47" name="Text Box 424"/>
          <p:cNvSpPr txBox="1">
            <a:spLocks noChangeArrowheads="1"/>
          </p:cNvSpPr>
          <p:nvPr/>
        </p:nvSpPr>
        <p:spPr bwMode="auto">
          <a:xfrm>
            <a:off x="22282150" y="5664200"/>
            <a:ext cx="9982200" cy="830803"/>
          </a:xfrm>
          <a:prstGeom prst="rect">
            <a:avLst/>
          </a:prstGeom>
          <a:solidFill>
            <a:schemeClr val="accent2"/>
          </a:solidFill>
          <a:ln w="9525">
            <a:noFill/>
            <a:miter lim="800000"/>
            <a:headEnd/>
            <a:tailEnd/>
          </a:ln>
        </p:spPr>
        <p:txBody>
          <a:bodyPr lIns="91267" tIns="45624" rIns="91267" bIns="45624">
            <a:spAutoFit/>
          </a:bodyPr>
          <a:lstStyle/>
          <a:p>
            <a:pPr algn="ctr" eaLnBrk="0" hangingPunct="0">
              <a:spcBef>
                <a:spcPct val="50000"/>
              </a:spcBef>
            </a:pPr>
            <a:r>
              <a:rPr lang="en-US" sz="4800" b="1" dirty="0">
                <a:solidFill>
                  <a:srgbClr val="F8F8F8"/>
                </a:solidFill>
                <a:latin typeface="Times New Roman" pitchFamily="18" charset="0"/>
                <a:cs typeface="Times New Roman" pitchFamily="18" charset="0"/>
              </a:rPr>
              <a:t>Examples</a:t>
            </a:r>
            <a:endParaRPr lang="en-US" sz="4400" b="1" dirty="0">
              <a:solidFill>
                <a:srgbClr val="F8F8F8"/>
              </a:solidFill>
              <a:latin typeface="Times New Roman" pitchFamily="18" charset="0"/>
              <a:cs typeface="Times New Roman" pitchFamily="18" charset="0"/>
            </a:endParaRPr>
          </a:p>
        </p:txBody>
      </p:sp>
      <p:sp>
        <p:nvSpPr>
          <p:cNvPr id="36" name="Text Box 479"/>
          <p:cNvSpPr txBox="1">
            <a:spLocks noChangeArrowheads="1"/>
          </p:cNvSpPr>
          <p:nvPr/>
        </p:nvSpPr>
        <p:spPr bwMode="auto">
          <a:xfrm>
            <a:off x="33107366" y="28659102"/>
            <a:ext cx="9982200" cy="1015469"/>
          </a:xfrm>
          <a:prstGeom prst="rect">
            <a:avLst/>
          </a:prstGeom>
          <a:solidFill>
            <a:schemeClr val="accent2"/>
          </a:solidFill>
          <a:ln w="9525">
            <a:noFill/>
            <a:miter lim="800000"/>
            <a:headEnd/>
            <a:tailEnd/>
          </a:ln>
        </p:spPr>
        <p:txBody>
          <a:bodyPr lIns="91267" tIns="45624" rIns="91267" bIns="45624">
            <a:spAutoFit/>
          </a:bodyPr>
          <a:lstStyle/>
          <a:p>
            <a:pPr algn="ctr" eaLnBrk="0" hangingPunct="0">
              <a:spcBef>
                <a:spcPct val="50000"/>
              </a:spcBef>
            </a:pPr>
            <a:r>
              <a:rPr lang="en-US" sz="6000" b="1" dirty="0">
                <a:solidFill>
                  <a:srgbClr val="F8F8F8"/>
                </a:solidFill>
                <a:latin typeface="Times New Roman" pitchFamily="18" charset="0"/>
                <a:cs typeface="Times New Roman" pitchFamily="18" charset="0"/>
              </a:rPr>
              <a:t>References </a:t>
            </a:r>
          </a:p>
        </p:txBody>
      </p:sp>
      <p:sp>
        <p:nvSpPr>
          <p:cNvPr id="51" name="Down Arrow 50"/>
          <p:cNvSpPr/>
          <p:nvPr/>
        </p:nvSpPr>
        <p:spPr bwMode="auto">
          <a:xfrm>
            <a:off x="29220901" y="10087412"/>
            <a:ext cx="822960" cy="822960"/>
          </a:xfrm>
          <a:prstGeom prst="downArrow">
            <a:avLst/>
          </a:prstGeom>
          <a:noFill/>
          <a:ln w="9525" cap="flat" cmpd="sng" algn="ctr">
            <a:noFill/>
            <a:prstDash val="solid"/>
            <a:round/>
            <a:headEnd type="none" w="med" len="med"/>
            <a:tailEnd type="none" w="med" len="med"/>
          </a:ln>
          <a:effectLst/>
        </p:spPr>
        <p:txBody>
          <a:bodyPr/>
          <a:lstStyle/>
          <a:p>
            <a:endParaRPr lang="en-US"/>
          </a:p>
        </p:txBody>
      </p:sp>
      <p:sp>
        <p:nvSpPr>
          <p:cNvPr id="2" name="Text Box 481">
            <a:extLst>
              <a:ext uri="{FF2B5EF4-FFF2-40B4-BE49-F238E27FC236}">
                <a16:creationId xmlns:a16="http://schemas.microsoft.com/office/drawing/2014/main" id="{BCC9983F-D588-301A-4788-1D7AD2510D82}"/>
              </a:ext>
            </a:extLst>
          </p:cNvPr>
          <p:cNvSpPr txBox="1">
            <a:spLocks noChangeArrowheads="1"/>
          </p:cNvSpPr>
          <p:nvPr/>
        </p:nvSpPr>
        <p:spPr bwMode="auto">
          <a:xfrm>
            <a:off x="33078738" y="29674571"/>
            <a:ext cx="9982200" cy="2800767"/>
          </a:xfrm>
          <a:prstGeom prst="rect">
            <a:avLst/>
          </a:prstGeom>
          <a:noFill/>
          <a:ln w="9525">
            <a:noFill/>
            <a:miter lim="800000"/>
            <a:headEnd/>
            <a:tailEnd/>
          </a:ln>
        </p:spPr>
        <p:txBody>
          <a:bodyPr lIns="457200" tIns="457200" rIns="457200" bIns="457200">
            <a:spAutoFit/>
          </a:bodyPr>
          <a:lstStyle/>
          <a:p>
            <a:pPr defTabSz="4389438"/>
            <a:r>
              <a:rPr lang="en-CA" sz="3200" dirty="0">
                <a:effectLst/>
                <a:latin typeface="Calibri" panose="020F0502020204030204" pitchFamily="34" charset="0"/>
                <a:ea typeface="Calibri" panose="020F0502020204030204" pitchFamily="34" charset="0"/>
                <a:cs typeface="Calibri" panose="020F0502020204030204" pitchFamily="34" charset="0"/>
              </a:rPr>
              <a:t>Delpisheh, E. (2023, March 25) Donald Trumps Facebook Statuses [Dataset].</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a:p>
            <a:pPr defTabSz="4389438"/>
            <a:endParaRPr lang="en-US" dirty="0"/>
          </a:p>
          <a:p>
            <a:pPr defTabSz="4389438"/>
            <a:endParaRPr lang="en-US" dirty="0"/>
          </a:p>
        </p:txBody>
      </p:sp>
      <p:sp>
        <p:nvSpPr>
          <p:cNvPr id="3" name="Text Box 481">
            <a:extLst>
              <a:ext uri="{FF2B5EF4-FFF2-40B4-BE49-F238E27FC236}">
                <a16:creationId xmlns:a16="http://schemas.microsoft.com/office/drawing/2014/main" id="{04B69A64-7CE6-E494-1CE9-0E0644713601}"/>
              </a:ext>
            </a:extLst>
          </p:cNvPr>
          <p:cNvSpPr txBox="1">
            <a:spLocks noChangeArrowheads="1"/>
          </p:cNvSpPr>
          <p:nvPr/>
        </p:nvSpPr>
        <p:spPr bwMode="auto">
          <a:xfrm>
            <a:off x="685800" y="6794623"/>
            <a:ext cx="9982200" cy="11233845"/>
          </a:xfrm>
          <a:prstGeom prst="rect">
            <a:avLst/>
          </a:prstGeom>
          <a:noFill/>
          <a:ln w="9525">
            <a:noFill/>
            <a:miter lim="800000"/>
            <a:headEnd/>
            <a:tailEnd/>
          </a:ln>
        </p:spPr>
        <p:txBody>
          <a:bodyPr lIns="457200" tIns="457200" rIns="457200" bIns="457200">
            <a:spAutoFit/>
          </a:bodyPr>
          <a:lstStyle/>
          <a:p>
            <a:pPr indent="457200"/>
            <a:r>
              <a:rPr lang="en-CA" sz="3600" dirty="0">
                <a:effectLst/>
                <a:latin typeface="Calibri" panose="020F0502020204030204" pitchFamily="34" charset="0"/>
                <a:ea typeface="Calibri" panose="020F0502020204030204" pitchFamily="34" charset="0"/>
                <a:cs typeface="Calibri" panose="020F0502020204030204" pitchFamily="34" charset="0"/>
              </a:rPr>
              <a:t>The purpose of this project was to perform topic analysis on Donald Trump's Facebook status updates to gain insights into the content that resonated with his audience. The content of Trump’s Facebook status updates was analyzed to create coherent topics using LDA topic modeling. The top 10 most frequent topics were analyzed to determine whether respondents reacted positively or negatively. Additionally, the topics that generated the most shares and reactions were analyzed to gain a better understanding of the content that was most effective in engaging Trump's audience on Facebook. Overall, the project provides valuable insights into the content that resonated with Trump's audience on Facebook and can be used to inform future social media strategies.</a:t>
            </a:r>
            <a:endParaRPr lang="en-CA" sz="3600" dirty="0">
              <a:effectLst/>
              <a:latin typeface="Calibri" panose="020F0502020204030204" pitchFamily="34" charset="0"/>
              <a:ea typeface="Calibri" panose="020F0502020204030204" pitchFamily="34" charset="0"/>
              <a:cs typeface="Times New Roman" panose="02020603050405020304" pitchFamily="18" charset="0"/>
            </a:endParaRPr>
          </a:p>
          <a:p>
            <a:pPr defTabSz="4389438"/>
            <a:endParaRPr lang="en-US" dirty="0"/>
          </a:p>
          <a:p>
            <a:pPr defTabSz="4389438"/>
            <a:endParaRPr lang="en-US" dirty="0"/>
          </a:p>
        </p:txBody>
      </p:sp>
      <p:sp>
        <p:nvSpPr>
          <p:cNvPr id="4" name="Text Box 481">
            <a:extLst>
              <a:ext uri="{FF2B5EF4-FFF2-40B4-BE49-F238E27FC236}">
                <a16:creationId xmlns:a16="http://schemas.microsoft.com/office/drawing/2014/main" id="{17F9BE76-713F-268C-1C5E-B43CA5982BBE}"/>
              </a:ext>
            </a:extLst>
          </p:cNvPr>
          <p:cNvSpPr txBox="1">
            <a:spLocks noChangeArrowheads="1"/>
          </p:cNvSpPr>
          <p:nvPr/>
        </p:nvSpPr>
        <p:spPr bwMode="auto">
          <a:xfrm>
            <a:off x="685800" y="19115667"/>
            <a:ext cx="9982200" cy="9818072"/>
          </a:xfrm>
          <a:prstGeom prst="rect">
            <a:avLst/>
          </a:prstGeom>
          <a:noFill/>
          <a:ln w="9525">
            <a:noFill/>
            <a:miter lim="800000"/>
            <a:headEnd/>
            <a:tailEnd/>
          </a:ln>
        </p:spPr>
        <p:txBody>
          <a:bodyPr lIns="457200" tIns="457200" rIns="457200" bIns="457200">
            <a:spAutoFit/>
          </a:bodyPr>
          <a:lstStyle/>
          <a:p>
            <a:pPr indent="457200"/>
            <a:r>
              <a:rPr lang="en-CA" sz="4000" dirty="0">
                <a:effectLst/>
                <a:latin typeface="Calibri" panose="020F0502020204030204" pitchFamily="34" charset="0"/>
                <a:ea typeface="Calibri" panose="020F0502020204030204" pitchFamily="34" charset="0"/>
                <a:cs typeface="Calibri" panose="020F0502020204030204" pitchFamily="34" charset="0"/>
              </a:rPr>
              <a:t>This project analyzes a dataset of Donald Trump's Facebook status updates to determine the sentiment and topics that generated the most engagement from his audience. The dataset includes various metrics such as the number of reactions (likes, loves, </a:t>
            </a:r>
            <a:r>
              <a:rPr lang="en-CA" sz="4000" dirty="0" err="1">
                <a:effectLst/>
                <a:latin typeface="Calibri" panose="020F0502020204030204" pitchFamily="34" charset="0"/>
                <a:ea typeface="Calibri" panose="020F0502020204030204" pitchFamily="34" charset="0"/>
                <a:cs typeface="Calibri" panose="020F0502020204030204" pitchFamily="34" charset="0"/>
              </a:rPr>
              <a:t>sads</a:t>
            </a:r>
            <a:r>
              <a:rPr lang="en-CA" sz="4000" dirty="0">
                <a:effectLst/>
                <a:latin typeface="Calibri" panose="020F0502020204030204" pitchFamily="34" charset="0"/>
                <a:ea typeface="Calibri" panose="020F0502020204030204" pitchFamily="34" charset="0"/>
                <a:cs typeface="Calibri" panose="020F0502020204030204" pitchFamily="34" charset="0"/>
              </a:rPr>
              <a:t>, and </a:t>
            </a:r>
            <a:r>
              <a:rPr lang="en-CA" sz="4000" dirty="0" err="1">
                <a:effectLst/>
                <a:latin typeface="Calibri" panose="020F0502020204030204" pitchFamily="34" charset="0"/>
                <a:ea typeface="Calibri" panose="020F0502020204030204" pitchFamily="34" charset="0"/>
                <a:cs typeface="Calibri" panose="020F0502020204030204" pitchFamily="34" charset="0"/>
              </a:rPr>
              <a:t>angrys</a:t>
            </a:r>
            <a:r>
              <a:rPr lang="en-CA" sz="4000" dirty="0">
                <a:effectLst/>
                <a:latin typeface="Calibri" panose="020F0502020204030204" pitchFamily="34" charset="0"/>
                <a:ea typeface="Calibri" panose="020F0502020204030204" pitchFamily="34" charset="0"/>
                <a:cs typeface="Calibri" panose="020F0502020204030204" pitchFamily="34" charset="0"/>
              </a:rPr>
              <a:t>), shares, and comments for each post. LDA was used to extract coherent topics from Trump’s status updates so that various charts and analysis techniques could be applied to visualize the data and draw insights into the audience's reactions to Trump's posts.</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a:p>
            <a:pPr defTabSz="4389438"/>
            <a:endParaRPr lang="en-US" dirty="0"/>
          </a:p>
          <a:p>
            <a:pPr defTabSz="4389438"/>
            <a:endParaRPr lang="en-US" dirty="0"/>
          </a:p>
        </p:txBody>
      </p:sp>
      <p:sp>
        <p:nvSpPr>
          <p:cNvPr id="5" name="Text Box 481">
            <a:extLst>
              <a:ext uri="{FF2B5EF4-FFF2-40B4-BE49-F238E27FC236}">
                <a16:creationId xmlns:a16="http://schemas.microsoft.com/office/drawing/2014/main" id="{8F4898C4-6811-D343-B121-37D3BD626BE7}"/>
              </a:ext>
            </a:extLst>
          </p:cNvPr>
          <p:cNvSpPr txBox="1">
            <a:spLocks noChangeArrowheads="1"/>
          </p:cNvSpPr>
          <p:nvPr/>
        </p:nvSpPr>
        <p:spPr bwMode="auto">
          <a:xfrm>
            <a:off x="11490325" y="6479240"/>
            <a:ext cx="9840911" cy="7325082"/>
          </a:xfrm>
          <a:prstGeom prst="rect">
            <a:avLst/>
          </a:prstGeom>
          <a:noFill/>
          <a:ln w="9525">
            <a:noFill/>
            <a:miter lim="800000"/>
            <a:headEnd/>
            <a:tailEnd/>
          </a:ln>
        </p:spPr>
        <p:txBody>
          <a:bodyPr wrap="square" lIns="457200" tIns="457200" rIns="457200" bIns="457200">
            <a:spAutoFit/>
          </a:bodyPr>
          <a:lstStyle/>
          <a:p>
            <a:r>
              <a:rPr lang="en-CA" sz="3200" dirty="0">
                <a:latin typeface="Calibri" panose="020F0502020204030204" pitchFamily="34" charset="0"/>
                <a:ea typeface="Calibri" panose="020F0502020204030204" pitchFamily="34" charset="0"/>
                <a:cs typeface="Calibri" panose="020F0502020204030204" pitchFamily="34" charset="0"/>
              </a:rPr>
              <a:t>    </a:t>
            </a:r>
            <a:r>
              <a:rPr lang="en-CA" sz="3200" dirty="0">
                <a:effectLst/>
                <a:latin typeface="Calibri" panose="020F0502020204030204" pitchFamily="34" charset="0"/>
                <a:ea typeface="Calibri" panose="020F0502020204030204" pitchFamily="34" charset="0"/>
                <a:cs typeface="Calibri" panose="020F0502020204030204" pitchFamily="34" charset="0"/>
              </a:rPr>
              <a:t>One of the challenges was determining the optimal number of topics to model. I am happy with my results using 24 topics however I believe there is still room to fine tune the results for more optimal coherence.</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a:p>
            <a:r>
              <a:rPr lang="en-CA" sz="3200" dirty="0">
                <a:effectLst/>
                <a:latin typeface="Calibri" panose="020F0502020204030204" pitchFamily="34" charset="0"/>
                <a:ea typeface="Calibri" panose="020F0502020204030204" pitchFamily="34" charset="0"/>
                <a:cs typeface="Calibri" panose="020F0502020204030204" pitchFamily="34" charset="0"/>
              </a:rPr>
              <a:t> </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a:p>
            <a:r>
              <a:rPr lang="en-CA" sz="3200" dirty="0">
                <a:effectLst/>
                <a:latin typeface="Calibri" panose="020F0502020204030204" pitchFamily="34" charset="0"/>
                <a:ea typeface="Calibri" panose="020F0502020204030204" pitchFamily="34" charset="0"/>
              </a:rPr>
              <a:t>    Another challenge was determining how to handle how positive and negative reactions were calculated. Due to the nature of the data, the number of </a:t>
            </a:r>
            <a:r>
              <a:rPr lang="en-CA" sz="3200" dirty="0">
                <a:latin typeface="Calibri" panose="020F0502020204030204" pitchFamily="34" charset="0"/>
                <a:ea typeface="Calibri" panose="020F0502020204030204" pitchFamily="34" charset="0"/>
              </a:rPr>
              <a:t>variables composing each measure were imbalanced. </a:t>
            </a:r>
            <a:r>
              <a:rPr lang="en-CA" sz="3200" dirty="0">
                <a:effectLst/>
                <a:latin typeface="Calibri" panose="020F0502020204030204" pitchFamily="34" charset="0"/>
                <a:ea typeface="Calibri" panose="020F0502020204030204" pitchFamily="34" charset="0"/>
              </a:rPr>
              <a:t>In order to maximize readability of the heat map, the number of laughing reactions were not included in the final positive score.</a:t>
            </a:r>
            <a:endParaRPr lang="en-US" sz="3200" dirty="0"/>
          </a:p>
        </p:txBody>
      </p:sp>
      <p:sp>
        <p:nvSpPr>
          <p:cNvPr id="6" name="Text Box 481">
            <a:extLst>
              <a:ext uri="{FF2B5EF4-FFF2-40B4-BE49-F238E27FC236}">
                <a16:creationId xmlns:a16="http://schemas.microsoft.com/office/drawing/2014/main" id="{942C0028-FD12-D906-5460-654E1DE89DB2}"/>
              </a:ext>
            </a:extLst>
          </p:cNvPr>
          <p:cNvSpPr txBox="1">
            <a:spLocks noChangeArrowheads="1"/>
          </p:cNvSpPr>
          <p:nvPr/>
        </p:nvSpPr>
        <p:spPr bwMode="auto">
          <a:xfrm>
            <a:off x="32936023" y="18993737"/>
            <a:ext cx="9840911" cy="9787295"/>
          </a:xfrm>
          <a:prstGeom prst="rect">
            <a:avLst/>
          </a:prstGeom>
          <a:noFill/>
          <a:ln w="9525">
            <a:noFill/>
            <a:miter lim="800000"/>
            <a:headEnd/>
            <a:tailEnd/>
          </a:ln>
        </p:spPr>
        <p:txBody>
          <a:bodyPr wrap="square" lIns="457200" tIns="457200" rIns="457200" bIns="457200">
            <a:spAutoFit/>
          </a:bodyPr>
          <a:lstStyle/>
          <a:p>
            <a:r>
              <a:rPr lang="en-CA" sz="3600" dirty="0">
                <a:latin typeface="Calibri" panose="020F0502020204030204" pitchFamily="34" charset="0"/>
                <a:ea typeface="Calibri" panose="020F0502020204030204" pitchFamily="34" charset="0"/>
              </a:rPr>
              <a:t>	</a:t>
            </a:r>
            <a:r>
              <a:rPr lang="en-CA" sz="3600" dirty="0">
                <a:effectLst/>
                <a:latin typeface="Calibri" panose="020F0502020204030204" pitchFamily="34" charset="0"/>
                <a:ea typeface="Calibri" panose="020F0502020204030204" pitchFamily="34" charset="0"/>
              </a:rPr>
              <a:t>After analyzing the dataset, I’ve concluded that Trump’s </a:t>
            </a:r>
            <a:r>
              <a:rPr lang="en-CA" sz="3600" dirty="0">
                <a:latin typeface="Calibri" panose="020F0502020204030204" pitchFamily="34" charset="0"/>
                <a:ea typeface="Calibri" panose="020F0502020204030204" pitchFamily="34" charset="0"/>
              </a:rPr>
              <a:t>F</a:t>
            </a:r>
            <a:r>
              <a:rPr lang="en-CA" sz="3600" dirty="0">
                <a:effectLst/>
                <a:latin typeface="Calibri" panose="020F0502020204030204" pitchFamily="34" charset="0"/>
                <a:ea typeface="Calibri" panose="020F0502020204030204" pitchFamily="34" charset="0"/>
              </a:rPr>
              <a:t>acebook statuses are largely reacted to by people who like him. Topics that had negative connotations such as terrorism in topic 7 or Hillary Clinton in topic 21, had lower total reaction levels than topics that had positive connotations such as topic 22 (Trump winning the election). Despite its negative connotation, topic 7 (terrorism), was the second most shared topic. It also had the 3</a:t>
            </a:r>
            <a:r>
              <a:rPr lang="en-CA" sz="3600" baseline="30000" dirty="0">
                <a:effectLst/>
                <a:latin typeface="Calibri" panose="020F0502020204030204" pitchFamily="34" charset="0"/>
                <a:ea typeface="Calibri" panose="020F0502020204030204" pitchFamily="34" charset="0"/>
              </a:rPr>
              <a:t>rd</a:t>
            </a:r>
            <a:r>
              <a:rPr lang="en-CA" sz="3600" dirty="0">
                <a:effectLst/>
                <a:latin typeface="Calibri" panose="020F0502020204030204" pitchFamily="34" charset="0"/>
                <a:ea typeface="Calibri" panose="020F0502020204030204" pitchFamily="34" charset="0"/>
              </a:rPr>
              <a:t> most positive reactions on average. However, it did not make it into the top 5 reacted to topics. This suggests that although status updates regarding terrorism were less frequent than other topics, the response was zealous when they appeared.</a:t>
            </a:r>
            <a:endParaRPr lang="en-US" sz="3600" dirty="0"/>
          </a:p>
        </p:txBody>
      </p:sp>
      <p:sp>
        <p:nvSpPr>
          <p:cNvPr id="7" name="Text Box 481">
            <a:extLst>
              <a:ext uri="{FF2B5EF4-FFF2-40B4-BE49-F238E27FC236}">
                <a16:creationId xmlns:a16="http://schemas.microsoft.com/office/drawing/2014/main" id="{F20570CA-FD04-4F0D-3F10-E7933364B3CE}"/>
              </a:ext>
            </a:extLst>
          </p:cNvPr>
          <p:cNvSpPr txBox="1">
            <a:spLocks noChangeArrowheads="1"/>
          </p:cNvSpPr>
          <p:nvPr/>
        </p:nvSpPr>
        <p:spPr bwMode="auto">
          <a:xfrm>
            <a:off x="11456406" y="14683878"/>
            <a:ext cx="9840911" cy="10279737"/>
          </a:xfrm>
          <a:prstGeom prst="rect">
            <a:avLst/>
          </a:prstGeom>
          <a:noFill/>
          <a:ln w="9525">
            <a:noFill/>
            <a:miter lim="800000"/>
            <a:headEnd/>
            <a:tailEnd/>
          </a:ln>
        </p:spPr>
        <p:txBody>
          <a:bodyPr wrap="square" lIns="457200" tIns="457200" rIns="457200" bIns="457200">
            <a:spAutoFit/>
          </a:bodyPr>
          <a:lstStyle/>
          <a:p>
            <a:r>
              <a:rPr lang="en-CA" sz="3200" dirty="0">
                <a:effectLst/>
                <a:latin typeface="Calibri" panose="020F0502020204030204" pitchFamily="34" charset="0"/>
                <a:ea typeface="Calibri" panose="020F0502020204030204" pitchFamily="34" charset="0"/>
                <a:cs typeface="Times New Roman" panose="02020603050405020304" pitchFamily="18" charset="0"/>
              </a:rPr>
              <a:t>    Once the data was processed, the first step of topic extraction was to determine a convergence baseline for the number of passes. After the initial optimal value for the passes parameter was determined, multiple models were created to test the optimal number of topics to maximize topic coherence. The results were plotted and analyzed.</a:t>
            </a:r>
          </a:p>
          <a:p>
            <a:endParaRPr lang="en-CA" sz="3200" dirty="0">
              <a:latin typeface="Calibri" panose="020F0502020204030204" pitchFamily="34" charset="0"/>
              <a:cs typeface="Times New Roman" panose="02020603050405020304" pitchFamily="18" charset="0"/>
            </a:endParaRPr>
          </a:p>
          <a:p>
            <a:r>
              <a:rPr lang="en-CA" sz="3200" dirty="0">
                <a:effectLst/>
                <a:latin typeface="Calibri" panose="020F0502020204030204" pitchFamily="34" charset="0"/>
                <a:ea typeface="Calibri" panose="020F0502020204030204" pitchFamily="34" charset="0"/>
                <a:cs typeface="Times New Roman" panose="02020603050405020304" pitchFamily="18" charset="0"/>
              </a:rPr>
              <a:t>    The most notable coherence spikes were seen at 8, 12, 20, and 24 topics. New optimal pass parameters were determined using convergence for each number of topics and models were trained. The keywords of the topics were analyzed by hand to determine which ones had the most coherence to the human eye. The lower topic-count models appeared to encapsulate multiple topics within one which suggests more topics would be ideal. Ultimately, the 24-topic model was chosen to be used for further analysis. The top 10 keywords for each topic can be seen below. </a:t>
            </a:r>
            <a:endParaRPr lang="en-US" sz="3200" dirty="0"/>
          </a:p>
        </p:txBody>
      </p:sp>
      <p:pic>
        <p:nvPicPr>
          <p:cNvPr id="10" name="Picture 9" descr="Chart&#10;&#10;Description automatically generated">
            <a:extLst>
              <a:ext uri="{FF2B5EF4-FFF2-40B4-BE49-F238E27FC236}">
                <a16:creationId xmlns:a16="http://schemas.microsoft.com/office/drawing/2014/main" id="{B6EF52D2-F3D9-13FA-251B-64EC91A47C96}"/>
              </a:ext>
            </a:extLst>
          </p:cNvPr>
          <p:cNvPicPr>
            <a:picLocks noChangeAspect="1"/>
          </p:cNvPicPr>
          <p:nvPr/>
        </p:nvPicPr>
        <p:blipFill>
          <a:blip r:embed="rId3"/>
          <a:stretch>
            <a:fillRect/>
          </a:stretch>
        </p:blipFill>
        <p:spPr>
          <a:xfrm>
            <a:off x="22560255" y="6570057"/>
            <a:ext cx="9425990" cy="6002019"/>
          </a:xfrm>
          <a:prstGeom prst="rect">
            <a:avLst/>
          </a:prstGeom>
        </p:spPr>
      </p:pic>
      <p:pic>
        <p:nvPicPr>
          <p:cNvPr id="12" name="Picture 11" descr="Chart, bar chart&#10;&#10;Description automatically generated">
            <a:extLst>
              <a:ext uri="{FF2B5EF4-FFF2-40B4-BE49-F238E27FC236}">
                <a16:creationId xmlns:a16="http://schemas.microsoft.com/office/drawing/2014/main" id="{5FF8AE48-62F3-2F9B-5088-714ADECC6736}"/>
              </a:ext>
            </a:extLst>
          </p:cNvPr>
          <p:cNvPicPr>
            <a:picLocks noChangeAspect="1"/>
          </p:cNvPicPr>
          <p:nvPr/>
        </p:nvPicPr>
        <p:blipFill>
          <a:blip r:embed="rId4"/>
          <a:stretch>
            <a:fillRect/>
          </a:stretch>
        </p:blipFill>
        <p:spPr>
          <a:xfrm>
            <a:off x="24208833" y="19406272"/>
            <a:ext cx="6128834" cy="6280491"/>
          </a:xfrm>
          <a:prstGeom prst="rect">
            <a:avLst/>
          </a:prstGeom>
        </p:spPr>
      </p:pic>
      <p:pic>
        <p:nvPicPr>
          <p:cNvPr id="15" name="Picture 14">
            <a:extLst>
              <a:ext uri="{FF2B5EF4-FFF2-40B4-BE49-F238E27FC236}">
                <a16:creationId xmlns:a16="http://schemas.microsoft.com/office/drawing/2014/main" id="{90E3E24E-D7A7-516E-CFCA-12DE7184DDFD}"/>
              </a:ext>
            </a:extLst>
          </p:cNvPr>
          <p:cNvPicPr>
            <a:picLocks noChangeAspect="1"/>
          </p:cNvPicPr>
          <p:nvPr/>
        </p:nvPicPr>
        <p:blipFill>
          <a:blip r:embed="rId5"/>
          <a:stretch>
            <a:fillRect/>
          </a:stretch>
        </p:blipFill>
        <p:spPr>
          <a:xfrm>
            <a:off x="11621414" y="24686750"/>
            <a:ext cx="9731877" cy="7140143"/>
          </a:xfrm>
          <a:prstGeom prst="rect">
            <a:avLst/>
          </a:prstGeom>
        </p:spPr>
      </p:pic>
      <p:sp>
        <p:nvSpPr>
          <p:cNvPr id="16" name="Text Box 481">
            <a:extLst>
              <a:ext uri="{FF2B5EF4-FFF2-40B4-BE49-F238E27FC236}">
                <a16:creationId xmlns:a16="http://schemas.microsoft.com/office/drawing/2014/main" id="{992EDBAF-071F-8BE5-DA13-1423931F0426}"/>
              </a:ext>
            </a:extLst>
          </p:cNvPr>
          <p:cNvSpPr txBox="1">
            <a:spLocks noChangeArrowheads="1"/>
          </p:cNvSpPr>
          <p:nvPr/>
        </p:nvSpPr>
        <p:spPr bwMode="auto">
          <a:xfrm>
            <a:off x="33107366" y="6356315"/>
            <a:ext cx="9763613" cy="13449836"/>
          </a:xfrm>
          <a:prstGeom prst="rect">
            <a:avLst/>
          </a:prstGeom>
          <a:noFill/>
          <a:ln w="9525">
            <a:noFill/>
            <a:miter lim="800000"/>
            <a:headEnd/>
            <a:tailEnd/>
          </a:ln>
        </p:spPr>
        <p:txBody>
          <a:bodyPr wrap="square" lIns="457200" tIns="457200" rIns="457200" bIns="457200">
            <a:spAutoFit/>
          </a:bodyPr>
          <a:lstStyle/>
          <a:p>
            <a:pPr marL="457200" indent="-457200">
              <a:buFontTx/>
              <a:buChar char="-"/>
            </a:pPr>
            <a:r>
              <a:rPr lang="en-CA" sz="3600" dirty="0">
                <a:effectLst/>
                <a:latin typeface="Calibri" panose="020F0502020204030204" pitchFamily="34" charset="0"/>
                <a:ea typeface="Calibri" panose="020F0502020204030204" pitchFamily="34" charset="0"/>
              </a:rPr>
              <a:t>Trump’s Facebook status update engagement levels increased dramatically from near zero to tens of thousands after he announced his bid in the presidential election</a:t>
            </a:r>
          </a:p>
          <a:p>
            <a:pPr marL="457200" indent="-457200">
              <a:buFontTx/>
              <a:buChar char="-"/>
            </a:pPr>
            <a:endParaRPr lang="en-CA" sz="3600" dirty="0">
              <a:latin typeface="Calibri" panose="020F0502020204030204" pitchFamily="34" charset="0"/>
            </a:endParaRPr>
          </a:p>
          <a:p>
            <a:pPr marL="457200" indent="-457200">
              <a:buFontTx/>
              <a:buChar char="-"/>
            </a:pPr>
            <a:r>
              <a:rPr lang="en-CA" sz="3600" dirty="0">
                <a:latin typeface="Calibri" panose="020F0502020204030204" pitchFamily="34" charset="0"/>
              </a:rPr>
              <a:t>Reactions to Trump’s status updates were vastly positive, typically outnumbering the negative reactions by well over 70:1</a:t>
            </a:r>
          </a:p>
          <a:p>
            <a:pPr marL="457200" indent="-457200">
              <a:buFontTx/>
              <a:buChar char="-"/>
            </a:pPr>
            <a:endParaRPr lang="en-CA" sz="3600" dirty="0">
              <a:latin typeface="Calibri" panose="020F0502020204030204" pitchFamily="34" charset="0"/>
            </a:endParaRPr>
          </a:p>
          <a:p>
            <a:pPr marL="457200" indent="-457200">
              <a:buFontTx/>
              <a:buChar char="-"/>
            </a:pPr>
            <a:r>
              <a:rPr lang="en-CA" sz="3600" dirty="0">
                <a:latin typeface="Calibri" panose="020F0502020204030204" pitchFamily="34" charset="0"/>
              </a:rPr>
              <a:t>The majority of the “most frequent topics” received roughly 60,000 to 70,000 positive reactions per status update</a:t>
            </a:r>
          </a:p>
          <a:p>
            <a:pPr marL="457200" indent="-457200">
              <a:buFontTx/>
              <a:buChar char="-"/>
            </a:pPr>
            <a:endParaRPr lang="en-CA" sz="3600" dirty="0">
              <a:latin typeface="Calibri" panose="020F0502020204030204" pitchFamily="34" charset="0"/>
            </a:endParaRPr>
          </a:p>
          <a:p>
            <a:pPr marL="457200" indent="-457200">
              <a:buFontTx/>
              <a:buChar char="-"/>
            </a:pPr>
            <a:r>
              <a:rPr lang="en-CA" sz="3600" dirty="0">
                <a:latin typeface="Calibri" panose="020F0502020204030204" pitchFamily="34" charset="0"/>
              </a:rPr>
              <a:t>Positive topics were more frequently posted than negative topics except for “Terrorism” which was one of the top 10 most frequently posted topics</a:t>
            </a:r>
          </a:p>
          <a:p>
            <a:pPr marL="457200" indent="-457200">
              <a:buFontTx/>
              <a:buChar char="-"/>
            </a:pPr>
            <a:endParaRPr lang="en-CA" sz="3600" dirty="0">
              <a:latin typeface="Calibri" panose="020F0502020204030204" pitchFamily="34" charset="0"/>
            </a:endParaRPr>
          </a:p>
          <a:p>
            <a:pPr marL="457200" indent="-457200">
              <a:buFontTx/>
              <a:buChar char="-"/>
            </a:pPr>
            <a:r>
              <a:rPr lang="en-CA" sz="3600" dirty="0">
                <a:latin typeface="Calibri" panose="020F0502020204030204" pitchFamily="34" charset="0"/>
              </a:rPr>
              <a:t>The second most shared topic after “Trump Wins Election” was “Terrorism”</a:t>
            </a:r>
          </a:p>
          <a:p>
            <a:pPr marL="457200" indent="-457200">
              <a:buFontTx/>
              <a:buChar char="-"/>
            </a:pPr>
            <a:endParaRPr lang="en-CA" sz="3600" dirty="0">
              <a:latin typeface="Calibri" panose="020F0502020204030204" pitchFamily="34" charset="0"/>
            </a:endParaRPr>
          </a:p>
          <a:p>
            <a:pPr marL="457200" indent="-457200">
              <a:buFontTx/>
              <a:buChar char="-"/>
            </a:pPr>
            <a:endParaRPr lang="en-CA" dirty="0">
              <a:latin typeface="Calibri" panose="020F0502020204030204" pitchFamily="34" charset="0"/>
            </a:endParaRPr>
          </a:p>
          <a:p>
            <a:pPr marL="457200" indent="-457200">
              <a:buFontTx/>
              <a:buChar char="-"/>
            </a:pPr>
            <a:endParaRPr lang="en-US" dirty="0"/>
          </a:p>
        </p:txBody>
      </p:sp>
      <p:pic>
        <p:nvPicPr>
          <p:cNvPr id="9" name="Picture 8">
            <a:extLst>
              <a:ext uri="{FF2B5EF4-FFF2-40B4-BE49-F238E27FC236}">
                <a16:creationId xmlns:a16="http://schemas.microsoft.com/office/drawing/2014/main" id="{0B645617-12FA-FE8B-13FC-C2C621040E3F}"/>
              </a:ext>
            </a:extLst>
          </p:cNvPr>
          <p:cNvPicPr>
            <a:picLocks noChangeAspect="1"/>
          </p:cNvPicPr>
          <p:nvPr/>
        </p:nvPicPr>
        <p:blipFill>
          <a:blip r:embed="rId6"/>
          <a:stretch>
            <a:fillRect/>
          </a:stretch>
        </p:blipFill>
        <p:spPr>
          <a:xfrm>
            <a:off x="23209634" y="12679584"/>
            <a:ext cx="8127231" cy="6615536"/>
          </a:xfrm>
          <a:prstGeom prst="rect">
            <a:avLst/>
          </a:prstGeom>
        </p:spPr>
      </p:pic>
      <p:pic>
        <p:nvPicPr>
          <p:cNvPr id="17" name="Picture 16">
            <a:extLst>
              <a:ext uri="{FF2B5EF4-FFF2-40B4-BE49-F238E27FC236}">
                <a16:creationId xmlns:a16="http://schemas.microsoft.com/office/drawing/2014/main" id="{B29635DA-F91E-BAB4-44F5-1C0A5A8F68A9}"/>
              </a:ext>
            </a:extLst>
          </p:cNvPr>
          <p:cNvPicPr>
            <a:picLocks noChangeAspect="1"/>
          </p:cNvPicPr>
          <p:nvPr/>
        </p:nvPicPr>
        <p:blipFill>
          <a:blip r:embed="rId7"/>
          <a:stretch>
            <a:fillRect/>
          </a:stretch>
        </p:blipFill>
        <p:spPr>
          <a:xfrm>
            <a:off x="24196729" y="25797914"/>
            <a:ext cx="6128833" cy="6357711"/>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15238</TotalTime>
  <Words>742</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Arial Narrow</vt:lpstr>
      <vt:lpstr>Calibri</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Alex Natis</cp:lastModifiedBy>
  <cp:revision>560</cp:revision>
  <cp:lastPrinted>2014-03-04T05:03:24Z</cp:lastPrinted>
  <dcterms:created xsi:type="dcterms:W3CDTF">2005-05-18T01:24:28Z</dcterms:created>
  <dcterms:modified xsi:type="dcterms:W3CDTF">2024-03-06T18:28:57Z</dcterms:modified>
  <cp:category>Powerpoint poster templates</cp:category>
</cp:coreProperties>
</file>