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ulslaids">
  <p:cSld name="1_Titulslaid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1" y="0"/>
            <a:ext cx="121872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body"/>
          </p:nvPr>
        </p:nvSpPr>
        <p:spPr>
          <a:xfrm>
            <a:off x="874185" y="3314700"/>
            <a:ext cx="10619316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5551"/>
              </a:buClr>
              <a:buSzPts val="2700"/>
              <a:buFont typeface="Arial"/>
              <a:buNone/>
              <a:defRPr sz="27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2" type="body"/>
          </p:nvPr>
        </p:nvSpPr>
        <p:spPr>
          <a:xfrm>
            <a:off x="846667" y="4162426"/>
            <a:ext cx="10619316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None/>
              <a:defRPr sz="14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3" type="body"/>
          </p:nvPr>
        </p:nvSpPr>
        <p:spPr>
          <a:xfrm>
            <a:off x="846667" y="4438650"/>
            <a:ext cx="10619316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None/>
              <a:defRPr sz="14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4" type="body"/>
          </p:nvPr>
        </p:nvSpPr>
        <p:spPr>
          <a:xfrm>
            <a:off x="874185" y="1362075"/>
            <a:ext cx="10619316" cy="180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Clr>
                <a:srgbClr val="005551"/>
              </a:buClr>
              <a:buSzPts val="5500"/>
              <a:buNone/>
              <a:defRPr b="1" sz="55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5" type="body"/>
          </p:nvPr>
        </p:nvSpPr>
        <p:spPr>
          <a:xfrm>
            <a:off x="846667" y="5057776"/>
            <a:ext cx="10619316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None/>
              <a:defRPr sz="14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8341" y="5057776"/>
            <a:ext cx="1726083" cy="180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609600" y="2540000"/>
            <a:ext cx="5386917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Font typeface="Noto Sans Symbols"/>
              <a:buChar char="▪"/>
              <a:defRPr sz="18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Char char="–"/>
              <a:defRPr sz="1800">
                <a:solidFill>
                  <a:srgbClr val="005551"/>
                </a:solidFill>
              </a:defRPr>
            </a:lvl2pPr>
            <a:lvl3pPr indent="-295275" lvl="2" marL="13716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050"/>
              <a:buFont typeface="Noto Sans Symbols"/>
              <a:buChar char="▪"/>
              <a:defRPr sz="1400">
                <a:solidFill>
                  <a:srgbClr val="005551"/>
                </a:solidFill>
              </a:defRPr>
            </a:lvl3pPr>
            <a:lvl4pPr indent="-295275" lvl="3" marL="18288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050"/>
              <a:buChar char="–"/>
              <a:defRPr sz="1400">
                <a:solidFill>
                  <a:srgbClr val="005551"/>
                </a:solidFill>
              </a:defRPr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700"/>
              <a:buFont typeface="Noto Sans Symbols"/>
              <a:buChar char="▪"/>
              <a:defRPr sz="1400">
                <a:solidFill>
                  <a:srgbClr val="00555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6193368" y="2539999"/>
            <a:ext cx="5389033" cy="358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Font typeface="Noto Sans Symbols"/>
              <a:buChar char="▪"/>
              <a:defRPr sz="18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Char char="–"/>
              <a:defRPr sz="1800">
                <a:solidFill>
                  <a:srgbClr val="005551"/>
                </a:solidFill>
              </a:defRPr>
            </a:lvl2pPr>
            <a:lvl3pPr indent="-295275" lvl="2" marL="13716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050"/>
              <a:buFont typeface="Noto Sans Symbols"/>
              <a:buChar char="▪"/>
              <a:defRPr sz="1400">
                <a:solidFill>
                  <a:srgbClr val="005551"/>
                </a:solidFill>
              </a:defRPr>
            </a:lvl3pPr>
            <a:lvl4pPr indent="-295275" lvl="3" marL="18288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050"/>
              <a:buChar char="–"/>
              <a:defRPr sz="1400">
                <a:solidFill>
                  <a:srgbClr val="005551"/>
                </a:solidFill>
              </a:defRPr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700"/>
              <a:buFont typeface="Noto Sans Symbols"/>
              <a:buChar char="▪"/>
              <a:defRPr sz="1400">
                <a:solidFill>
                  <a:srgbClr val="00555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idx="3" type="body"/>
          </p:nvPr>
        </p:nvSpPr>
        <p:spPr>
          <a:xfrm>
            <a:off x="620655" y="1146908"/>
            <a:ext cx="5375863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32323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323232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32323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4" type="body"/>
          </p:nvPr>
        </p:nvSpPr>
        <p:spPr>
          <a:xfrm>
            <a:off x="6193367" y="1146908"/>
            <a:ext cx="5375863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32323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323232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32323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1"/>
          <p:cNvSpPr txBox="1"/>
          <p:nvPr>
            <p:ph type="title"/>
          </p:nvPr>
        </p:nvSpPr>
        <p:spPr>
          <a:xfrm>
            <a:off x="609600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/>
        </p:nvSpPr>
        <p:spPr>
          <a:xfrm>
            <a:off x="266095" y="656771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>
              <a:solidFill>
                <a:srgbClr val="A5A5A5"/>
              </a:solidFill>
            </a:endParaRPr>
          </a:p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ākums 1">
  <p:cSld name="1_Sākums 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766733" y="1130328"/>
            <a:ext cx="6815667" cy="499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Char char="•"/>
              <a:defRPr sz="18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Char char="–"/>
              <a:defRPr sz="1800">
                <a:solidFill>
                  <a:srgbClr val="005551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Char char="•"/>
              <a:defRPr sz="1400">
                <a:solidFill>
                  <a:srgbClr val="005551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Char char="–"/>
              <a:defRPr sz="1400">
                <a:solidFill>
                  <a:srgbClr val="005551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Char char="»"/>
              <a:defRPr sz="1400">
                <a:solidFill>
                  <a:srgbClr val="005551"/>
                </a:solidFill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609601" y="2657231"/>
            <a:ext cx="4011084" cy="3468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None/>
              <a:defRPr sz="1400">
                <a:solidFill>
                  <a:srgbClr val="005551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32323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323232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32323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3"/>
          <p:cNvSpPr txBox="1"/>
          <p:nvPr>
            <p:ph idx="3" type="body"/>
          </p:nvPr>
        </p:nvSpPr>
        <p:spPr>
          <a:xfrm>
            <a:off x="609601" y="1130328"/>
            <a:ext cx="4011084" cy="143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005551"/>
              </a:buClr>
              <a:buSzPts val="3600"/>
              <a:buNone/>
              <a:defRPr sz="3600">
                <a:solidFill>
                  <a:srgbClr val="005551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32323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323232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32323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609600" y="156860"/>
            <a:ext cx="10972800" cy="86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2800"/>
              <a:buFont typeface="Arial"/>
              <a:buNone/>
              <a:defRPr sz="2800">
                <a:solidFill>
                  <a:srgbClr val="0055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>
              <a:solidFill>
                <a:srgbClr val="A5A5A5"/>
              </a:solidFill>
            </a:endParaRPr>
          </a:p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tēli 1">
  <p:cSld name="Attēli 1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>
            <p:ph idx="2" type="pic"/>
          </p:nvPr>
        </p:nvSpPr>
        <p:spPr>
          <a:xfrm>
            <a:off x="643468" y="1182076"/>
            <a:ext cx="10938933" cy="5015523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609600" y="156860"/>
            <a:ext cx="10972800" cy="86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3600"/>
              <a:buFont typeface="Arial"/>
              <a:buNone/>
              <a:defRPr sz="3600">
                <a:solidFill>
                  <a:srgbClr val="0055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>
              <a:solidFill>
                <a:srgbClr val="A5A5A5"/>
              </a:solidFill>
            </a:endParaRPr>
          </a:p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tēli 2">
  <p:cSld name="Attēli 2"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>
            <p:ph idx="2" type="pic"/>
          </p:nvPr>
        </p:nvSpPr>
        <p:spPr>
          <a:xfrm>
            <a:off x="647004" y="1182078"/>
            <a:ext cx="5471573" cy="2370665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5"/>
          <p:cNvSpPr/>
          <p:nvPr>
            <p:ph idx="3" type="pic"/>
          </p:nvPr>
        </p:nvSpPr>
        <p:spPr>
          <a:xfrm>
            <a:off x="6242755" y="1182077"/>
            <a:ext cx="5339644" cy="482132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5"/>
          <p:cNvSpPr/>
          <p:nvPr>
            <p:ph idx="4" type="pic"/>
          </p:nvPr>
        </p:nvSpPr>
        <p:spPr>
          <a:xfrm>
            <a:off x="647004" y="3632731"/>
            <a:ext cx="5471573" cy="2370665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609600" y="156860"/>
            <a:ext cx="10972800" cy="86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3600"/>
              <a:buFont typeface="Arial"/>
              <a:buNone/>
              <a:defRPr sz="3600">
                <a:solidFill>
                  <a:srgbClr val="0055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>
              <a:solidFill>
                <a:srgbClr val="A5A5A5"/>
              </a:solidFill>
            </a:endParaRPr>
          </a:p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tēli 5">
  <p:cSld name="Attēli 5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>
            <p:ph idx="2" type="pic"/>
          </p:nvPr>
        </p:nvSpPr>
        <p:spPr>
          <a:xfrm>
            <a:off x="6810541" y="3669503"/>
            <a:ext cx="4145439" cy="2001761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6"/>
          <p:cNvSpPr/>
          <p:nvPr>
            <p:ph idx="3" type="pic"/>
          </p:nvPr>
        </p:nvSpPr>
        <p:spPr>
          <a:xfrm>
            <a:off x="8970314" y="1523278"/>
            <a:ext cx="1977913" cy="1995032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6"/>
          <p:cNvSpPr/>
          <p:nvPr>
            <p:ph idx="4" type="pic"/>
          </p:nvPr>
        </p:nvSpPr>
        <p:spPr>
          <a:xfrm>
            <a:off x="6811364" y="1523278"/>
            <a:ext cx="1977913" cy="1995032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09601" y="1182079"/>
            <a:ext cx="4712305" cy="480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</a:defRPr>
            </a:lvl2pPr>
            <a:lvl3pPr indent="-295275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3pPr>
            <a:lvl4pPr indent="-295275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050"/>
              <a:buChar char="–"/>
              <a:defRPr sz="1400">
                <a:solidFill>
                  <a:schemeClr val="dk1"/>
                </a:solidFill>
              </a:defRPr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609600" y="156860"/>
            <a:ext cx="10972800" cy="86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3600"/>
              <a:buFont typeface="Arial"/>
              <a:buNone/>
              <a:defRPr sz="3600">
                <a:solidFill>
                  <a:srgbClr val="0055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>
              <a:solidFill>
                <a:srgbClr val="A5A5A5"/>
              </a:solidFill>
            </a:endParaRPr>
          </a:p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igas 2">
  <p:cSld name="Beigas 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926327" y="1271077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1840727" y="2883357"/>
            <a:ext cx="8534400" cy="1345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None/>
              <a:defRPr sz="1400">
                <a:solidFill>
                  <a:srgbClr val="00555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9796"/>
              </a:buClr>
              <a:buSzPts val="2800"/>
              <a:buNone/>
              <a:defRPr>
                <a:solidFill>
                  <a:srgbClr val="889796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9796"/>
              </a:buClr>
              <a:buSzPts val="2400"/>
              <a:buNone/>
              <a:defRPr>
                <a:solidFill>
                  <a:srgbClr val="889796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9pPr>
          </a:lstStyle>
          <a:p/>
        </p:txBody>
      </p:sp>
      <p:sp>
        <p:nvSpPr>
          <p:cNvPr id="112" name="Google Shape;112;p17"/>
          <p:cNvSpPr/>
          <p:nvPr/>
        </p:nvSpPr>
        <p:spPr>
          <a:xfrm>
            <a:off x="3241526" y="2741102"/>
            <a:ext cx="5773460" cy="709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>
              <a:solidFill>
                <a:srgbClr val="A5A5A5"/>
              </a:solidFill>
            </a:endParaRPr>
          </a:p>
        </p:txBody>
      </p:sp>
      <p:sp>
        <p:nvSpPr>
          <p:cNvPr id="114" name="Google Shape;114;p17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odalu_slaids_1">
  <p:cSld name="1_Nodalu_slaid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1" y="0"/>
            <a:ext cx="121872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ctrTitle"/>
          </p:nvPr>
        </p:nvSpPr>
        <p:spPr>
          <a:xfrm>
            <a:off x="977900" y="2547427"/>
            <a:ext cx="10236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5500"/>
              <a:buFont typeface="Arial"/>
              <a:buNone/>
              <a:defRPr b="1" i="0" sz="5500">
                <a:solidFill>
                  <a:srgbClr val="0055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09600" y="1453932"/>
            <a:ext cx="10972800" cy="2789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>
                <a:solidFill>
                  <a:schemeClr val="accent1"/>
                </a:solidFill>
              </a:defRPr>
            </a:lvl2pPr>
            <a:lvl3pPr indent="-295275" lvl="2" marL="137160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400">
                <a:solidFill>
                  <a:schemeClr val="accent1"/>
                </a:solidFill>
              </a:defRPr>
            </a:lvl3pPr>
            <a:lvl4pPr indent="-295275" lvl="3" marL="182880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Char char="–"/>
              <a:defRPr sz="1400">
                <a:solidFill>
                  <a:schemeClr val="accent1"/>
                </a:solidFill>
              </a:defRPr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sz="1400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609600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1" i="0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>
              <a:solidFill>
                <a:srgbClr val="A5A5A5"/>
              </a:solidFill>
            </a:endParaRPr>
          </a:p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10938933" y="6272743"/>
            <a:ext cx="643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Nodalu_slaids_1">
  <p:cSld name="2_Nodalu_slaid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1" y="0"/>
            <a:ext cx="121872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type="ctrTitle"/>
          </p:nvPr>
        </p:nvSpPr>
        <p:spPr>
          <a:xfrm>
            <a:off x="977900" y="2547427"/>
            <a:ext cx="10236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5500"/>
              <a:buFont typeface="Arial"/>
              <a:buNone/>
              <a:defRPr b="1" i="0" sz="5500">
                <a:solidFill>
                  <a:srgbClr val="0055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slaids">
  <p:cSld name="Titulslaid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69"/>
            <a:ext cx="12192000" cy="685666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>
            <p:ph idx="1" type="body"/>
          </p:nvPr>
        </p:nvSpPr>
        <p:spPr>
          <a:xfrm>
            <a:off x="874185" y="3314700"/>
            <a:ext cx="10619316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5551"/>
              </a:buClr>
              <a:buSzPts val="2700"/>
              <a:buFont typeface="Arial"/>
              <a:buNone/>
              <a:defRPr sz="27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846667" y="4162426"/>
            <a:ext cx="10619316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None/>
              <a:defRPr sz="14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3" type="body"/>
          </p:nvPr>
        </p:nvSpPr>
        <p:spPr>
          <a:xfrm>
            <a:off x="846667" y="4438650"/>
            <a:ext cx="10619316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None/>
              <a:defRPr sz="14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4" type="body"/>
          </p:nvPr>
        </p:nvSpPr>
        <p:spPr>
          <a:xfrm>
            <a:off x="874185" y="1362075"/>
            <a:ext cx="10619316" cy="180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Clr>
                <a:srgbClr val="005551"/>
              </a:buClr>
              <a:buSzPts val="5500"/>
              <a:buNone/>
              <a:defRPr b="1" sz="55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5" type="body"/>
          </p:nvPr>
        </p:nvSpPr>
        <p:spPr>
          <a:xfrm>
            <a:off x="846667" y="5057776"/>
            <a:ext cx="10619316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None/>
              <a:defRPr sz="14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saukums">
  <p:cSld name="Nosaukum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1840727" y="2883357"/>
            <a:ext cx="8534400" cy="1197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9796"/>
              </a:buClr>
              <a:buSzPts val="2800"/>
              <a:buNone/>
              <a:defRPr>
                <a:solidFill>
                  <a:srgbClr val="889796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9796"/>
              </a:buClr>
              <a:buSzPts val="2400"/>
              <a:buNone/>
              <a:defRPr>
                <a:solidFill>
                  <a:srgbClr val="889796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1840727" y="4354824"/>
            <a:ext cx="8534400" cy="134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rgbClr val="323232"/>
              </a:buClr>
              <a:buSzPts val="2800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rgbClr val="323232"/>
              </a:buClr>
              <a:buSzPts val="24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3221198" y="2741101"/>
            <a:ext cx="5773460" cy="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6"/>
          <p:cNvCxnSpPr/>
          <p:nvPr/>
        </p:nvCxnSpPr>
        <p:spPr>
          <a:xfrm>
            <a:off x="3747523" y="4238143"/>
            <a:ext cx="47208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>
              <a:solidFill>
                <a:srgbClr val="A5A5A5"/>
              </a:solidFill>
            </a:endParaRPr>
          </a:p>
        </p:txBody>
      </p:sp>
      <p:sp>
        <p:nvSpPr>
          <p:cNvPr id="51" name="Google Shape;51;p6"/>
          <p:cNvSpPr txBox="1"/>
          <p:nvPr>
            <p:ph type="title"/>
          </p:nvPr>
        </p:nvSpPr>
        <p:spPr>
          <a:xfrm>
            <a:off x="598315" y="14202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dalu_slaids_1">
  <p:cSld name="Nodalu_slaid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1" y="0"/>
            <a:ext cx="121872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/>
          <p:nvPr>
            <p:ph type="ctrTitle"/>
          </p:nvPr>
        </p:nvSpPr>
        <p:spPr>
          <a:xfrm>
            <a:off x="914400" y="2547427"/>
            <a:ext cx="10236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5500"/>
              <a:buFont typeface="Arial"/>
              <a:buNone/>
              <a:defRPr b="1" i="0" sz="5500">
                <a:solidFill>
                  <a:srgbClr val="0055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609600" y="361949"/>
            <a:ext cx="10972800" cy="77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/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609600" y="1453932"/>
            <a:ext cx="10972800" cy="2789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>
                <a:solidFill>
                  <a:schemeClr val="accent1"/>
                </a:solidFill>
              </a:defRPr>
            </a:lvl2pPr>
            <a:lvl3pPr indent="-295275" lvl="2" marL="137160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400">
                <a:solidFill>
                  <a:schemeClr val="accent1"/>
                </a:solidFill>
              </a:defRPr>
            </a:lvl3pPr>
            <a:lvl4pPr indent="-295275" lvl="3" marL="182880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Char char="–"/>
              <a:defRPr sz="1400">
                <a:solidFill>
                  <a:schemeClr val="accent1"/>
                </a:solidFill>
              </a:defRPr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sz="1400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09600" y="361949"/>
            <a:ext cx="10972800" cy="77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/>
          </a:p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1453932"/>
            <a:ext cx="10972800" cy="2789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>
                <a:solidFill>
                  <a:schemeClr val="accent1"/>
                </a:solidFill>
              </a:defRPr>
            </a:lvl2pPr>
            <a:lvl3pPr indent="-295275" lvl="2" marL="137160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400">
                <a:solidFill>
                  <a:schemeClr val="accent1"/>
                </a:solidFill>
              </a:defRPr>
            </a:lvl3pPr>
            <a:lvl4pPr indent="-295275" lvl="3" marL="182880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Char char="–"/>
              <a:defRPr sz="1400">
                <a:solidFill>
                  <a:schemeClr val="accent1"/>
                </a:solidFill>
              </a:defRPr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sz="1400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Font typeface="Noto Sans Symbols"/>
              <a:buChar char="▪"/>
              <a:defRPr sz="18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Char char="–"/>
              <a:defRPr sz="1800">
                <a:solidFill>
                  <a:srgbClr val="005551"/>
                </a:solidFill>
              </a:defRPr>
            </a:lvl2pPr>
            <a:lvl3pPr indent="-295275" lvl="2" marL="13716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050"/>
              <a:buFont typeface="Noto Sans Symbols"/>
              <a:buChar char="▪"/>
              <a:defRPr sz="1400">
                <a:solidFill>
                  <a:srgbClr val="005551"/>
                </a:solidFill>
              </a:defRPr>
            </a:lvl3pPr>
            <a:lvl4pPr indent="-295275" lvl="3" marL="18288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050"/>
              <a:buChar char="–"/>
              <a:defRPr sz="1400">
                <a:solidFill>
                  <a:srgbClr val="005551"/>
                </a:solidFill>
              </a:defRPr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700"/>
              <a:buFont typeface="Noto Sans Symbols"/>
              <a:buChar char="▪"/>
              <a:defRPr sz="1400">
                <a:solidFill>
                  <a:srgbClr val="00555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Font typeface="Noto Sans Symbols"/>
              <a:buChar char="▪"/>
              <a:defRPr sz="18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Char char="–"/>
              <a:defRPr sz="1800">
                <a:solidFill>
                  <a:srgbClr val="005551"/>
                </a:solidFill>
              </a:defRPr>
            </a:lvl2pPr>
            <a:lvl3pPr indent="-295275" lvl="2" marL="13716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050"/>
              <a:buFont typeface="Noto Sans Symbols"/>
              <a:buChar char="▪"/>
              <a:defRPr sz="1400">
                <a:solidFill>
                  <a:srgbClr val="005551"/>
                </a:solidFill>
              </a:defRPr>
            </a:lvl3pPr>
            <a:lvl4pPr indent="-295275" lvl="3" marL="18288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050"/>
              <a:buChar char="–"/>
              <a:defRPr sz="1400">
                <a:solidFill>
                  <a:srgbClr val="005551"/>
                </a:solidFill>
              </a:defRPr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700"/>
              <a:buFont typeface="Noto Sans Symbols"/>
              <a:buChar char="▪"/>
              <a:defRPr sz="1400">
                <a:solidFill>
                  <a:srgbClr val="00555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>
              <a:solidFill>
                <a:srgbClr val="A5A5A5"/>
              </a:solidFill>
            </a:endParaRPr>
          </a:p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3" type="body"/>
          </p:nvPr>
        </p:nvSpPr>
        <p:spPr>
          <a:xfrm>
            <a:off x="609600" y="4191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880"/>
              </a:spcBef>
              <a:spcAft>
                <a:spcPts val="0"/>
              </a:spcAft>
              <a:buClr>
                <a:srgbClr val="005551"/>
              </a:buClr>
              <a:buSzPts val="4400"/>
              <a:buNone/>
              <a:defRPr b="1" sz="44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3196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4517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2323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2323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2323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-4553185" y="27940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5164742" y="688622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10938933" y="6272743"/>
            <a:ext cx="643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u="non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4" type="body"/>
          </p:nvPr>
        </p:nvSpPr>
        <p:spPr>
          <a:xfrm>
            <a:off x="874185" y="1362075"/>
            <a:ext cx="10619316" cy="994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5500"/>
              <a:buNone/>
            </a:pPr>
            <a:r>
              <a:rPr lang="en-US"/>
              <a:t>Gym! Latvia Chatbot AI</a:t>
            </a:r>
            <a:endParaRPr/>
          </a:p>
        </p:txBody>
      </p:sp>
      <p:sp>
        <p:nvSpPr>
          <p:cNvPr id="123" name="Google Shape;123;p19"/>
          <p:cNvSpPr txBox="1"/>
          <p:nvPr>
            <p:ph idx="5" type="body"/>
          </p:nvPr>
        </p:nvSpPr>
        <p:spPr>
          <a:xfrm>
            <a:off x="846667" y="5057776"/>
            <a:ext cx="10619316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1400"/>
              <a:buNone/>
            </a:pPr>
            <a:r>
              <a:rPr lang="en-US"/>
              <a:t>Date: 26.05.2025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846667" y="4362450"/>
            <a:ext cx="10619316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5551"/>
                </a:solidFill>
                <a:latin typeface="Arial"/>
                <a:ea typeface="Arial"/>
                <a:cs typeface="Arial"/>
                <a:sym typeface="Arial"/>
              </a:rPr>
              <a:t>GitHub link: https://github.com/Cookkkkie/DIP392-AI_Chatbot_Gym-_Latvia</a:t>
            </a:r>
            <a:endParaRPr sz="2000">
              <a:solidFill>
                <a:srgbClr val="005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846668" y="2556364"/>
            <a:ext cx="5924522" cy="145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5551"/>
                </a:solidFill>
                <a:latin typeface="Arial"/>
                <a:ea typeface="Arial"/>
                <a:cs typeface="Arial"/>
                <a:sym typeface="Arial"/>
              </a:rPr>
              <a:t>AI-powered multilingual chatbot for Gym Latvia that answers FAQs and supports customer engagement 24/7 via the website.</a:t>
            </a:r>
            <a:endParaRPr sz="2000">
              <a:solidFill>
                <a:srgbClr val="0055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ym Latvija"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0611" y="5334001"/>
            <a:ext cx="1273051" cy="127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609600" y="1453932"/>
            <a:ext cx="10972800" cy="2789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Unit tests with Mockito including Redis and HTML scraper tests.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Using code stubbing.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Integration tests: Simulated chatbot + Redis flow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Manual UI testing</a:t>
            </a:r>
            <a:endParaRPr/>
          </a:p>
        </p:txBody>
      </p:sp>
      <p:sp>
        <p:nvSpPr>
          <p:cNvPr id="195" name="Google Shape;195;p28"/>
          <p:cNvSpPr txBox="1"/>
          <p:nvPr>
            <p:ph type="title"/>
          </p:nvPr>
        </p:nvSpPr>
        <p:spPr>
          <a:xfrm>
            <a:off x="609600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Testing Strategy</a:t>
            </a:r>
            <a:endParaRPr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609600" y="1453932"/>
            <a:ext cx="10972800" cy="2789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Code coverage: 100% of service and controller layers.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Redis tests confirmed the ability to save, get and auto delete history based on set time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Response validations are referred to Gym! Latvia only avoiding answering not related question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In case of any errors or incomplete reply user is asked to reach support Gym! Latvia team using the email:  info@gymlatvia.lv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609600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Test Results and Validation</a:t>
            </a:r>
            <a:endParaRPr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609600" y="2034435"/>
            <a:ext cx="10972800" cy="4085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Squarespace is not ideal for complex interactive apps—early architectural decisions impact future flexibility. Moreover, it is not a free solution.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We should also try to find a balance or a trade off between price and functionality available.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Without a structured SDLC like Agile, it was harder to track progress, assign roles, or maintain a timeline.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Having well-separated services (chat handling, storage, parsing) made debugging and testing manageable.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Proper logging in both backend and frontend is vital for tracing issues quickly.</a:t>
            </a:r>
            <a:endParaRPr/>
          </a:p>
        </p:txBody>
      </p:sp>
      <p:sp>
        <p:nvSpPr>
          <p:cNvPr id="209" name="Google Shape;209;p30"/>
          <p:cNvSpPr txBox="1"/>
          <p:nvPr>
            <p:ph type="title"/>
          </p:nvPr>
        </p:nvSpPr>
        <p:spPr>
          <a:xfrm>
            <a:off x="609600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Process Challenges and Lessons Learned</a:t>
            </a:r>
            <a:endParaRPr/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545" y="1283189"/>
            <a:ext cx="9782909" cy="4762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>
            <p:ph type="title"/>
          </p:nvPr>
        </p:nvSpPr>
        <p:spPr>
          <a:xfrm>
            <a:off x="609600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Demo Overview</a:t>
            </a:r>
            <a:endParaRPr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609600" y="2034435"/>
            <a:ext cx="10972800" cy="2789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We successfully developed a functional AI-powered chatbot using: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Java Spring Boot (backend logic)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Ollama (LLM responses)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Redis (for storing chat history)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Modular widget with JavaScript, HTML and CSS that can be integrated to Squarespace.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The chatbot can understand user messages, respond intelligently, and maintain conversation history per user.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 txBox="1"/>
          <p:nvPr>
            <p:ph type="title"/>
          </p:nvPr>
        </p:nvSpPr>
        <p:spPr>
          <a:xfrm>
            <a:off x="609600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609600" y="2034435"/>
            <a:ext cx="10972800" cy="2789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The expansion of Ollama Gym! Latvia knowledge base will enhance AI replies. FAQ is only initial version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Automated HTML can happen when Gym! Latvia admins change the page. For now, they should manually click the button.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Introducing CI/CD pipelines for enhancing deployments </a:t>
            </a:r>
            <a:endParaRPr/>
          </a:p>
        </p:txBody>
      </p:sp>
      <p:sp>
        <p:nvSpPr>
          <p:cNvPr id="230" name="Google Shape;230;p33"/>
          <p:cNvSpPr txBox="1"/>
          <p:nvPr>
            <p:ph type="title"/>
          </p:nvPr>
        </p:nvSpPr>
        <p:spPr>
          <a:xfrm>
            <a:off x="609600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609600" y="2034435"/>
            <a:ext cx="10972800" cy="2789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Demo recording is done but the customer has not responded yet to our progress.</a:t>
            </a:r>
            <a:endParaRPr/>
          </a:p>
        </p:txBody>
      </p:sp>
      <p:sp>
        <p:nvSpPr>
          <p:cNvPr id="237" name="Google Shape;237;p34"/>
          <p:cNvSpPr txBox="1"/>
          <p:nvPr>
            <p:ph type="title"/>
          </p:nvPr>
        </p:nvSpPr>
        <p:spPr>
          <a:xfrm>
            <a:off x="609600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Q&amp;A / Feedback</a:t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ctrTitle"/>
          </p:nvPr>
        </p:nvSpPr>
        <p:spPr>
          <a:xfrm>
            <a:off x="977900" y="2547427"/>
            <a:ext cx="969632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5500"/>
              <a:buFont typeface="Arial"/>
              <a:buNone/>
            </a:pPr>
            <a:r>
              <a:rPr lang="en-US"/>
              <a:t>Thank you for your attention!</a:t>
            </a: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609600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Project Overview and Motivation</a:t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09600" y="1453932"/>
            <a:ext cx="10972800" cy="2789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Gym! Latvia support team are often busy as according to customer description each around 10k users can attend the website. It leads to delays in answering common questions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Some questions are repetitive across Latvian, English and Russian.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Motivation is to provide instant, human-like support without manual overhead.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Chatbot is a widget and can be applied modularly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609600" y="1453932"/>
            <a:ext cx="10972800" cy="2789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We chose Waterfall methodology for this project.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Initially we defined and gathered all </a:t>
            </a:r>
            <a:r>
              <a:rPr lang="en-US"/>
              <a:t>requirements</a:t>
            </a:r>
            <a:r>
              <a:rPr lang="en-US"/>
              <a:t>, carefully planned the work and </a:t>
            </a:r>
            <a:r>
              <a:rPr lang="en-US"/>
              <a:t>split</a:t>
            </a:r>
            <a:r>
              <a:rPr lang="en-US"/>
              <a:t> between team members.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This linearity seemed easier as this software is not so big and does not require active collaboration with rapid releases. </a:t>
            </a:r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609600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SDLC Methodology</a:t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609600" y="1453932"/>
            <a:ext cx="5486400" cy="4818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Outlook was a main tool in communication between customer and developer team. From given screenshot: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Moreover, Mykyta has met Armands personally in Gym! Latvia and had a very productive talk where the following points has been conducted: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609599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Requirements Gathering &amp; Analysis</a:t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068" y="1134650"/>
            <a:ext cx="5293692" cy="4461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609599" y="1453932"/>
            <a:ext cx="10478947" cy="4818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FAQ section chatbot answers is what customer expects to see in initial version.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Default answer should give an option to contact support team.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Chatbot must support three languages: Latvian, English and Russian.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Around 6-10k users visit website per week.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Gym Latvia uses Squarespace website constructor instead of standard web development tools.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Gym! Latvia has no access to testing environments as main company location is in Poland and Gym! Latvia as a child company of Perfect Gym S.A.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The history of user conversation with the chatbot should be temporary saved.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Customer is not aware of Gym! Latvia backend hosting. Cloud or On-Premise.</a:t>
            </a:r>
            <a:endParaRPr/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609599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Requirements Gathering &amp; Analysis</a:t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609600" y="1453932"/>
            <a:ext cx="10972800" cy="2789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b="1" lang="en-US"/>
              <a:t>Functional requirements: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Accept user messages and return AI response in three languages: LV, EN, RU.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Store conversation history temporary.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Default welcome message.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Reference user to support team.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b="1" lang="en-US"/>
              <a:t>Non-Functional requirements: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Scrape updated FAQs for system context.</a:t>
            </a:r>
            <a:endParaRPr/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609600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Software Requirements Specification</a:t>
            </a:r>
            <a:endParaRPr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computer program&#10;&#10;AI-generated content may be incorrect." id="167" name="Google Shape;16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249" y="1373126"/>
            <a:ext cx="9925536" cy="4731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type="title"/>
          </p:nvPr>
        </p:nvSpPr>
        <p:spPr>
          <a:xfrm>
            <a:off x="609600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System and Software Design</a:t>
            </a:r>
            <a:endParaRPr/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609600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System and Software Design</a:t>
            </a:r>
            <a:endParaRPr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/>
          </a:p>
        </p:txBody>
      </p:sp>
      <p:pic>
        <p:nvPicPr>
          <p:cNvPr descr="A diagram of a company&#10;&#10;AI-generated content may be incorrect." id="176" name="Google Shape;176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59" y="1318846"/>
            <a:ext cx="9188177" cy="44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579448" y="1228365"/>
            <a:ext cx="10972800" cy="2789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Java 21 + Spring boot 3.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UserId (guid) generation in secure cookies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Ollama integration: system + user prompt chaining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Redis template with Dict&lt;string, string&gt;, userId -&gt; conversation history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Constants used for configurable values such as origins, messages and URLs.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GitHub for version controlling.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/>
              <a:t>Since Squarespace is not free and we have no access, the decision of using standard web development has been chosen. </a:t>
            </a:r>
            <a:endParaRPr/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609600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Implementation Phase</a:t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Riga Technical University</a:t>
            </a:r>
            <a:endParaRPr/>
          </a:p>
        </p:txBody>
      </p:sp>
      <p:pic>
        <p:nvPicPr>
          <p:cNvPr descr="Java — Википедия" id="184" name="Google Shape;1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309" y="4324503"/>
            <a:ext cx="896199" cy="16412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ring Boot - Wikipedia" id="185" name="Google Shape;18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5068" y="4437412"/>
            <a:ext cx="1059839" cy="1059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llama Open Source AI Logo&quot; Sticker for Sale by ContTraders | Redbubble" id="186" name="Google Shape;18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0390" y="4324503"/>
            <a:ext cx="1300162" cy="13001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roducing Redis Cache Cluster Support" id="187" name="Google Shape;18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49307" y="4461428"/>
            <a:ext cx="1233082" cy="105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97872" y="4438803"/>
            <a:ext cx="1071562" cy="1071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n HTML, CSS and JavaScript create a website? | UltimateWB Blog | Web  Design Tips, News &amp; Insights" id="189" name="Google Shape;189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19281" y="4305126"/>
            <a:ext cx="28765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_Ekspresis_PPT_pamatne">
  <a:themeElements>
    <a:clrScheme name="Custom 6">
      <a:dk1>
        <a:srgbClr val="005551"/>
      </a:dk1>
      <a:lt1>
        <a:srgbClr val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