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harts/chart6.xml" ContentType="application/vnd.openxmlformats-officedocument.drawingml.chart+xml"/>
  <Override PartName="/ppt/charts/chart5.xml" ContentType="application/vnd.openxmlformats-officedocument.drawingml.chart+xml"/>
  <Override PartName="/ppt/charts/chart4.xml" ContentType="application/vnd.openxmlformats-officedocument.drawingml.chart+xml"/>
  <Override PartName="/ppt/charts/chart3.xml" ContentType="application/vnd.openxmlformats-officedocument.drawingml.chart+xml"/>
  <Override PartName="/ppt/charts/chart1.xml" ContentType="application/vnd.openxmlformats-officedocument.drawingml.chart+xml"/>
  <Override PartName="/ppt/charts/chart2.xml" ContentType="application/vnd.openxmlformats-officedocument.drawingml.chart+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hdphoto1.wdp" ContentType="image/vnd.ms-photo"/>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000000"/>
                </a:solidFill>
                <a:latin typeface="Calibri"/>
              </a:defRPr>
            </a:pPr>
            <a:r>
              <a:rPr b="1" sz="1800" spc="-1" strike="noStrike">
                <a:solidFill>
                  <a:srgbClr val="000000"/>
                </a:solidFill>
                <a:latin typeface="Calibri"/>
              </a:rPr>
              <a:t>Sum of Product_Supermarket_Sales</a:t>
            </a:r>
          </a:p>
        </c:rich>
      </c:tx>
      <c:overlay val="0"/>
      <c:spPr>
        <a:noFill/>
        <a:ln>
          <a:noFill/>
        </a:ln>
      </c:spPr>
    </c:title>
    <c:autoTitleDeleted val="0"/>
    <c:view3D>
      <c:rotX val="15"/>
      <c:rotY val="20"/>
      <c:rAngAx val="1"/>
      <c:perspective val="30"/>
    </c:view3D>
    <c:floor>
      <c:spPr>
        <a:noFill/>
        <a:ln w="6480">
          <a:solidFill>
            <a:srgbClr val="8b8b8b"/>
          </a:solidFill>
          <a:round/>
        </a:ln>
      </c:spPr>
    </c:floor>
    <c:sideWall>
      <c:spPr>
        <a:noFill/>
        <a:ln w="6480">
          <a:solidFill>
            <a:srgbClr val="8b8b8b"/>
          </a:solidFill>
          <a:round/>
        </a:ln>
      </c:spPr>
    </c:sideWall>
    <c:backWall>
      <c:spPr>
        <a:noFill/>
        <a:ln w="6480">
          <a:solidFill>
            <a:srgbClr val="8b8b8b"/>
          </a:solidFill>
          <a:round/>
        </a:ln>
      </c:spPr>
    </c:backWall>
    <c:plotArea>
      <c:bar3DChart>
        <c:barDir val="bar"/>
        <c:grouping val="stacked"/>
        <c:varyColors val="0"/>
        <c:ser>
          <c:idx val="0"/>
          <c:order val="0"/>
          <c:tx>
            <c:strRef>
              <c:f>label 0</c:f>
              <c:strCache>
                <c:ptCount val="1"/>
                <c:pt idx="0">
                  <c:v>Sum of Product_Supermarket_Sales</c:v>
                </c:pt>
              </c:strCache>
            </c:strRef>
          </c:tx>
          <c:spPr>
            <a:solidFill>
              <a:srgbClr val="4472c4"/>
            </a:solidFill>
            <a:ln>
              <a:noFill/>
            </a:ln>
          </c:spPr>
          <c:invertIfNegative val="0"/>
          <c:dLbls>
            <c:numFmt formatCode="General" sourceLinked="1"/>
            <c:txPr>
              <a:bodyPr/>
              <a:lstStyle/>
              <a:p>
                <a:pPr>
                  <a:defRPr b="0" sz="1000" spc="-1" strike="noStrike">
                    <a:solidFill>
                      <a:srgbClr val="000000"/>
                    </a:solidFill>
                    <a:latin typeface="Calibri"/>
                  </a:defRPr>
                </a:pPr>
              </a:p>
            </c:txPr>
            <c:showLegendKey val="0"/>
            <c:showVal val="1"/>
            <c:showCatName val="0"/>
            <c:showSerName val="0"/>
            <c:showPercent val="0"/>
            <c:showLeaderLines val="0"/>
          </c:dLbls>
          <c:cat>
            <c:strRef>
              <c:f>categories</c:f>
              <c:strCache>
                <c:ptCount val="4"/>
                <c:pt idx="0">
                  <c:v>Grocery Store</c:v>
                </c:pt>
                <c:pt idx="1">
                  <c:v>Supermarket Type1</c:v>
                </c:pt>
                <c:pt idx="2">
                  <c:v>Supermarket Type2</c:v>
                </c:pt>
                <c:pt idx="3">
                  <c:v>Supermarket Type3</c:v>
                </c:pt>
              </c:strCache>
            </c:strRef>
          </c:cat>
          <c:val>
            <c:numRef>
              <c:f>0</c:f>
              <c:numCache>
                <c:formatCode>General</c:formatCode>
                <c:ptCount val="13"/>
                <c:pt idx="0">
                  <c:v>598482.920000001</c:v>
                </c:pt>
                <c:pt idx="1">
                  <c:v>21284502.22</c:v>
                </c:pt>
                <c:pt idx="2">
                  <c:v>2770310.84</c:v>
                </c:pt>
                <c:pt idx="3">
                  <c:v>5803269.64</c:v>
                </c:pt>
                <c:pt idx="4">
                  <c:v/>
                </c:pt>
                <c:pt idx="5">
                  <c:v/>
                </c:pt>
                <c:pt idx="6">
                  <c:v/>
                </c:pt>
                <c:pt idx="7">
                  <c:v/>
                </c:pt>
                <c:pt idx="8">
                  <c:v/>
                </c:pt>
                <c:pt idx="9">
                  <c:v/>
                </c:pt>
                <c:pt idx="10">
                  <c:v/>
                </c:pt>
                <c:pt idx="11">
                  <c:v/>
                </c:pt>
                <c:pt idx="12">
                  <c:v/>
                </c:pt>
              </c:numCache>
            </c:numRef>
          </c:val>
        </c:ser>
        <c:gapWidth val="150"/>
        <c:shape val="box"/>
        <c:axId val="87304511"/>
        <c:axId val="32164533"/>
        <c:axId val="0"/>
      </c:bar3DChart>
      <c:catAx>
        <c:axId val="87304511"/>
        <c:scaling>
          <c:orientation val="minMax"/>
        </c:scaling>
        <c:delete val="0"/>
        <c:axPos val="b"/>
        <c:numFmt formatCode="MM/DD/YYYY" sourceLinked="1"/>
        <c:majorTickMark val="out"/>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32164533"/>
        <c:crosses val="autoZero"/>
        <c:auto val="1"/>
        <c:lblAlgn val="ctr"/>
        <c:lblOffset val="100"/>
      </c:catAx>
      <c:valAx>
        <c:axId val="32164533"/>
        <c:scaling>
          <c:orientation val="minMax"/>
        </c:scaling>
        <c:delete val="1"/>
        <c:axPos val="l"/>
        <c:majorGridlines>
          <c:spPr>
            <a:ln w="6480">
              <a:solidFill>
                <a:srgbClr val="8b8b8b"/>
              </a:solidFill>
              <a:round/>
            </a:ln>
          </c:spPr>
        </c:majorGridlines>
        <c:numFmt formatCode="General" sourceLinked="0"/>
        <c:majorTickMark val="out"/>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87304511"/>
        <c:crosses val="autoZero"/>
      </c:valAx>
    </c:plotArea>
    <c:legend>
      <c:legendPos val="r"/>
      <c:overlay val="0"/>
      <c:spPr>
        <a:noFill/>
        <a:ln>
          <a:noFill/>
        </a:ln>
      </c:spPr>
      <c:txPr>
        <a:bodyPr/>
        <a:lstStyle/>
        <a:p>
          <a:pPr>
            <a:defRPr b="0" sz="1000" spc="-1" strike="noStrike">
              <a:solidFill>
                <a:srgbClr val="000000"/>
              </a:solidFill>
              <a:latin typeface="Calibri"/>
            </a:defRPr>
          </a:pPr>
        </a:p>
      </c:txPr>
    </c:legend>
    <c:plotVisOnly val="1"/>
    <c:dispBlanksAs val="gap"/>
  </c:chart>
  <c:spPr>
    <a:solidFill>
      <a:srgbClr val="ffc000"/>
    </a:solid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000000"/>
                </a:solidFill>
                <a:latin typeface="Calibri"/>
              </a:defRPr>
            </a:pPr>
            <a:r>
              <a:rPr b="1" sz="1800" spc="-1" strike="noStrike">
                <a:solidFill>
                  <a:srgbClr val="000000"/>
                </a:solidFill>
                <a:latin typeface="Calibri"/>
              </a:rPr>
              <a:t>Sum of Product_Supermarket_Sales</a:t>
            </a:r>
          </a:p>
        </c:rich>
      </c:tx>
      <c:overlay val="0"/>
      <c:spPr>
        <a:noFill/>
        <a:ln>
          <a:noFill/>
        </a:ln>
      </c:spPr>
    </c:title>
    <c:autoTitleDeleted val="0"/>
    <c:plotArea>
      <c:pieChart>
        <c:varyColors val="1"/>
        <c:ser>
          <c:idx val="0"/>
          <c:order val="0"/>
          <c:tx>
            <c:strRef>
              <c:f>label 0</c:f>
              <c:strCache>
                <c:ptCount val="1"/>
                <c:pt idx="0">
                  <c:v>Sum of Product_Supermarket_Sales</c:v>
                </c:pt>
              </c:strCache>
            </c:strRef>
          </c:tx>
          <c:spPr>
            <a:solidFill>
              <a:srgbClr val="4472c4"/>
            </a:solidFill>
            <a:ln>
              <a:noFill/>
            </a:ln>
          </c:spPr>
          <c:explosion val="0"/>
          <c:dPt>
            <c:idx val="0"/>
            <c:spPr>
              <a:solidFill>
                <a:srgbClr val="2c4b81"/>
              </a:solidFill>
              <a:ln>
                <a:noFill/>
              </a:ln>
            </c:spPr>
          </c:dPt>
          <c:dPt>
            <c:idx val="1"/>
            <c:spPr>
              <a:solidFill>
                <a:srgbClr val="9c5220"/>
              </a:solidFill>
              <a:ln>
                <a:noFill/>
              </a:ln>
            </c:spPr>
          </c:dPt>
          <c:dPt>
            <c:idx val="2"/>
            <c:spPr>
              <a:solidFill>
                <a:srgbClr val="6c6c6c"/>
              </a:solidFill>
              <a:ln>
                <a:noFill/>
              </a:ln>
            </c:spPr>
          </c:dPt>
          <c:dPt>
            <c:idx val="3"/>
            <c:spPr>
              <a:solidFill>
                <a:srgbClr val="a77e00"/>
              </a:solidFill>
              <a:ln>
                <a:noFill/>
              </a:ln>
            </c:spPr>
          </c:dPt>
          <c:dPt>
            <c:idx val="4"/>
            <c:spPr>
              <a:solidFill>
                <a:srgbClr val="3b668c"/>
              </a:solidFill>
              <a:ln>
                <a:noFill/>
              </a:ln>
            </c:spPr>
          </c:dPt>
          <c:dPt>
            <c:idx val="5"/>
            <c:spPr>
              <a:solidFill>
                <a:srgbClr val="49712e"/>
              </a:solidFill>
              <a:ln>
                <a:noFill/>
              </a:ln>
            </c:spPr>
          </c:dPt>
          <c:dPt>
            <c:idx val="6"/>
            <c:spPr>
              <a:solidFill>
                <a:srgbClr val="30518c"/>
              </a:solidFill>
              <a:ln>
                <a:noFill/>
              </a:ln>
            </c:spPr>
          </c:dPt>
          <c:dPt>
            <c:idx val="7"/>
            <c:spPr>
              <a:solidFill>
                <a:srgbClr val="a95923"/>
              </a:solidFill>
              <a:ln>
                <a:noFill/>
              </a:ln>
            </c:spPr>
          </c:dPt>
          <c:dPt>
            <c:idx val="8"/>
            <c:spPr>
              <a:solidFill>
                <a:srgbClr val="767676"/>
              </a:solidFill>
              <a:ln>
                <a:noFill/>
              </a:ln>
            </c:spPr>
          </c:dPt>
          <c:dPt>
            <c:idx val="9"/>
            <c:spPr>
              <a:solidFill>
                <a:srgbClr val="b68900"/>
              </a:solidFill>
              <a:ln>
                <a:noFill/>
              </a:ln>
            </c:spPr>
          </c:dPt>
          <c:dPt>
            <c:idx val="10"/>
            <c:spPr>
              <a:solidFill>
                <a:srgbClr val="416f98"/>
              </a:solidFill>
              <a:ln>
                <a:noFill/>
              </a:ln>
            </c:spPr>
          </c:dPt>
          <c:dPt>
            <c:idx val="11"/>
            <c:spPr>
              <a:solidFill>
                <a:srgbClr val="507b32"/>
              </a:solidFill>
              <a:ln>
                <a:noFill/>
              </a:ln>
            </c:spPr>
          </c:dPt>
          <c:dPt>
            <c:idx val="12"/>
            <c:spPr>
              <a:solidFill>
                <a:srgbClr val="345796"/>
              </a:solidFill>
              <a:ln>
                <a:noFill/>
              </a:ln>
            </c:spPr>
          </c:dPt>
          <c:dPt>
            <c:idx val="13"/>
            <c:spPr>
              <a:solidFill>
                <a:srgbClr val="b66025"/>
              </a:solidFill>
              <a:ln>
                <a:noFill/>
              </a:ln>
            </c:spPr>
          </c:dPt>
          <c:dPt>
            <c:idx val="14"/>
            <c:spPr>
              <a:solidFill>
                <a:srgbClr val="7e7e7e"/>
              </a:solidFill>
              <a:ln>
                <a:noFill/>
              </a:ln>
            </c:spPr>
          </c:dPt>
          <c:dPt>
            <c:idx val="15"/>
            <c:spPr>
              <a:solidFill>
                <a:srgbClr val="c49300"/>
              </a:solidFill>
              <a:ln>
                <a:noFill/>
              </a:ln>
            </c:spPr>
          </c:dPt>
          <c:dPt>
            <c:idx val="16"/>
            <c:spPr>
              <a:solidFill>
                <a:srgbClr val="4677a3"/>
              </a:solidFill>
              <a:ln>
                <a:noFill/>
              </a:ln>
            </c:spPr>
          </c:dPt>
          <c:dPt>
            <c:idx val="17"/>
            <c:spPr>
              <a:solidFill>
                <a:srgbClr val="568536"/>
              </a:solidFill>
              <a:ln>
                <a:noFill/>
              </a:ln>
            </c:spPr>
          </c:dPt>
          <c:dPt>
            <c:idx val="18"/>
            <c:spPr>
              <a:solidFill>
                <a:srgbClr val="375da0"/>
              </a:solidFill>
              <a:ln>
                <a:noFill/>
              </a:ln>
            </c:spPr>
          </c:dPt>
          <c:dPt>
            <c:idx val="19"/>
            <c:spPr>
              <a:solidFill>
                <a:srgbClr val="c16628"/>
              </a:solidFill>
              <a:ln>
                <a:noFill/>
              </a:ln>
            </c:spPr>
          </c:dPt>
          <c:dPt>
            <c:idx val="20"/>
            <c:spPr>
              <a:solidFill>
                <a:srgbClr val="868686"/>
              </a:solidFill>
              <a:ln>
                <a:noFill/>
              </a:ln>
            </c:spPr>
          </c:dPt>
          <c:dPt>
            <c:idx val="21"/>
            <c:spPr>
              <a:solidFill>
                <a:srgbClr val="d09c00"/>
              </a:solidFill>
              <a:ln>
                <a:noFill/>
              </a:ln>
            </c:spPr>
          </c:dPt>
          <c:dPt>
            <c:idx val="22"/>
            <c:spPr>
              <a:solidFill>
                <a:srgbClr val="4a7eae"/>
              </a:solidFill>
              <a:ln>
                <a:noFill/>
              </a:ln>
            </c:spPr>
          </c:dPt>
          <c:dPt>
            <c:idx val="23"/>
            <c:spPr>
              <a:solidFill>
                <a:srgbClr val="5b8d3a"/>
              </a:solidFill>
              <a:ln>
                <a:noFill/>
              </a:ln>
            </c:spPr>
          </c:dPt>
          <c:dPt>
            <c:idx val="24"/>
            <c:spPr>
              <a:solidFill>
                <a:srgbClr val="3a62a9"/>
              </a:solidFill>
              <a:ln>
                <a:noFill/>
              </a:ln>
            </c:spPr>
          </c:dPt>
          <c:dPt>
            <c:idx val="25"/>
            <c:spPr>
              <a:solidFill>
                <a:srgbClr val="cc6b2a"/>
              </a:solidFill>
              <a:ln>
                <a:noFill/>
              </a:ln>
            </c:spPr>
          </c:dPt>
          <c:dPt>
            <c:idx val="26"/>
            <c:spPr>
              <a:solidFill>
                <a:srgbClr val="8e8e8e"/>
              </a:solidFill>
              <a:ln>
                <a:noFill/>
              </a:ln>
            </c:spPr>
          </c:dPt>
          <c:dPt>
            <c:idx val="27"/>
            <c:spPr>
              <a:solidFill>
                <a:srgbClr val="dba500"/>
              </a:solidFill>
              <a:ln>
                <a:noFill/>
              </a:ln>
            </c:spPr>
          </c:dPt>
          <c:dPt>
            <c:idx val="28"/>
            <c:spPr>
              <a:solidFill>
                <a:srgbClr val="4e85b7"/>
              </a:solidFill>
              <a:ln>
                <a:noFill/>
              </a:ln>
            </c:spPr>
          </c:dPt>
          <c:dPt>
            <c:idx val="29"/>
            <c:spPr>
              <a:solidFill>
                <a:srgbClr val="60953d"/>
              </a:solidFill>
              <a:ln>
                <a:noFill/>
              </a:ln>
            </c:spPr>
          </c:dPt>
          <c:dPt>
            <c:idx val="30"/>
            <c:spPr>
              <a:solidFill>
                <a:srgbClr val="3d67b1"/>
              </a:solidFill>
              <a:ln>
                <a:noFill/>
              </a:ln>
            </c:spPr>
          </c:dPt>
          <c:dPt>
            <c:idx val="31"/>
            <c:spPr>
              <a:solidFill>
                <a:srgbClr val="d6712c"/>
              </a:solidFill>
              <a:ln>
                <a:noFill/>
              </a:ln>
            </c:spPr>
          </c:dPt>
          <c:dPt>
            <c:idx val="32"/>
            <c:spPr>
              <a:solidFill>
                <a:srgbClr val="959595"/>
              </a:solidFill>
              <a:ln>
                <a:noFill/>
              </a:ln>
            </c:spPr>
          </c:dPt>
          <c:dPt>
            <c:idx val="33"/>
            <c:spPr>
              <a:solidFill>
                <a:srgbClr val="e6ad00"/>
              </a:solidFill>
              <a:ln>
                <a:noFill/>
              </a:ln>
            </c:spPr>
          </c:dPt>
          <c:dPt>
            <c:idx val="34"/>
            <c:spPr>
              <a:solidFill>
                <a:srgbClr val="528cc0"/>
              </a:solidFill>
              <a:ln>
                <a:noFill/>
              </a:ln>
            </c:spPr>
          </c:dPt>
          <c:dPt>
            <c:idx val="35"/>
            <c:spPr>
              <a:solidFill>
                <a:srgbClr val="659c40"/>
              </a:solidFill>
              <a:ln>
                <a:noFill/>
              </a:ln>
            </c:spPr>
          </c:dPt>
          <c:dPt>
            <c:idx val="36"/>
            <c:spPr>
              <a:solidFill>
                <a:srgbClr val="406bb9"/>
              </a:solidFill>
              <a:ln>
                <a:noFill/>
              </a:ln>
            </c:spPr>
          </c:dPt>
          <c:dPt>
            <c:idx val="37"/>
            <c:spPr>
              <a:solidFill>
                <a:srgbClr val="df762e"/>
              </a:solidFill>
              <a:ln>
                <a:noFill/>
              </a:ln>
            </c:spPr>
          </c:dPt>
          <c:dPt>
            <c:idx val="38"/>
            <c:spPr>
              <a:solidFill>
                <a:srgbClr val="9b9b9b"/>
              </a:solidFill>
              <a:ln>
                <a:noFill/>
              </a:ln>
            </c:spPr>
          </c:dPt>
          <c:dPt>
            <c:idx val="39"/>
            <c:spPr>
              <a:solidFill>
                <a:srgbClr val="f0b500"/>
              </a:solidFill>
              <a:ln>
                <a:noFill/>
              </a:ln>
            </c:spPr>
          </c:dPt>
          <c:dPt>
            <c:idx val="40"/>
            <c:spPr>
              <a:solidFill>
                <a:srgbClr val="5592c9"/>
              </a:solidFill>
              <a:ln>
                <a:noFill/>
              </a:ln>
            </c:spPr>
          </c:dPt>
          <c:dPt>
            <c:idx val="41"/>
            <c:spPr>
              <a:solidFill>
                <a:srgbClr val="69a343"/>
              </a:solidFill>
              <a:ln>
                <a:noFill/>
              </a:ln>
            </c:spPr>
          </c:dPt>
          <c:dPt>
            <c:idx val="42"/>
            <c:spPr>
              <a:solidFill>
                <a:srgbClr val="426fc0"/>
              </a:solidFill>
              <a:ln>
                <a:noFill/>
              </a:ln>
            </c:spPr>
          </c:dPt>
          <c:dPt>
            <c:idx val="43"/>
            <c:spPr>
              <a:solidFill>
                <a:srgbClr val="e87a30"/>
              </a:solidFill>
              <a:ln>
                <a:noFill/>
              </a:ln>
            </c:spPr>
          </c:dPt>
          <c:dPt>
            <c:idx val="44"/>
            <c:spPr>
              <a:solidFill>
                <a:srgbClr val="a2a2a2"/>
              </a:solidFill>
              <a:ln>
                <a:noFill/>
              </a:ln>
            </c:spPr>
          </c:dPt>
          <c:dPt>
            <c:idx val="45"/>
            <c:spPr>
              <a:solidFill>
                <a:srgbClr val="fabc00"/>
              </a:solidFill>
              <a:ln>
                <a:noFill/>
              </a:ln>
            </c:spPr>
          </c:dPt>
          <c:dPt>
            <c:idx val="46"/>
            <c:spPr>
              <a:solidFill>
                <a:srgbClr val="5998d1"/>
              </a:solidFill>
              <a:ln>
                <a:noFill/>
              </a:ln>
            </c:spPr>
          </c:dPt>
          <c:dPt>
            <c:idx val="47"/>
            <c:spPr>
              <a:solidFill>
                <a:srgbClr val="6da945"/>
              </a:solidFill>
              <a:ln>
                <a:noFill/>
              </a:ln>
            </c:spPr>
          </c:dPt>
          <c:dPt>
            <c:idx val="48"/>
            <c:spPr>
              <a:solidFill>
                <a:srgbClr val="587cc6"/>
              </a:solidFill>
              <a:ln>
                <a:noFill/>
              </a:ln>
            </c:spPr>
          </c:dPt>
          <c:dPt>
            <c:idx val="49"/>
            <c:spPr>
              <a:solidFill>
                <a:srgbClr val="ed854c"/>
              </a:solidFill>
              <a:ln>
                <a:noFill/>
              </a:ln>
            </c:spPr>
          </c:dPt>
          <c:dPt>
            <c:idx val="50"/>
            <c:spPr>
              <a:solidFill>
                <a:srgbClr val="a9a9a9"/>
              </a:solidFill>
              <a:ln>
                <a:noFill/>
              </a:ln>
            </c:spPr>
          </c:dPt>
          <c:dPt>
            <c:idx val="51"/>
            <c:spPr>
              <a:solidFill>
                <a:srgbClr val="ffc33f"/>
              </a:solidFill>
              <a:ln>
                <a:noFill/>
              </a:ln>
            </c:spPr>
          </c:dPt>
          <c:dPt>
            <c:idx val="52"/>
            <c:spPr>
              <a:solidFill>
                <a:srgbClr val="69a0d6"/>
              </a:solidFill>
              <a:ln>
                <a:noFill/>
              </a:ln>
            </c:spPr>
          </c:dPt>
          <c:dPt>
            <c:idx val="53"/>
            <c:spPr>
              <a:solidFill>
                <a:srgbClr val="7ab15a"/>
              </a:solidFill>
              <a:ln>
                <a:noFill/>
              </a:ln>
            </c:spPr>
          </c:dPt>
          <c:dPt>
            <c:idx val="54"/>
            <c:spPr>
              <a:solidFill>
                <a:srgbClr val="748ecc"/>
              </a:solidFill>
              <a:ln>
                <a:noFill/>
              </a:ln>
            </c:spPr>
          </c:dPt>
          <c:dPt>
            <c:idx val="55"/>
            <c:spPr>
              <a:solidFill>
                <a:srgbClr val="ef956d"/>
              </a:solidFill>
              <a:ln>
                <a:noFill/>
              </a:ln>
            </c:spPr>
          </c:dPt>
          <c:dPt>
            <c:idx val="56"/>
            <c:spPr>
              <a:solidFill>
                <a:srgbClr val="b3b3b3"/>
              </a:solidFill>
              <a:ln>
                <a:noFill/>
              </a:ln>
            </c:spPr>
          </c:dPt>
          <c:dPt>
            <c:idx val="57"/>
            <c:spPr>
              <a:solidFill>
                <a:srgbClr val="ffc966"/>
              </a:solidFill>
              <a:ln>
                <a:noFill/>
              </a:ln>
            </c:spPr>
          </c:dPt>
          <c:dPt>
            <c:idx val="58"/>
            <c:spPr>
              <a:solidFill>
                <a:srgbClr val="80abda"/>
              </a:solidFill>
              <a:ln>
                <a:noFill/>
              </a:ln>
            </c:spPr>
          </c:dPt>
          <c:dPt>
            <c:idx val="59"/>
            <c:spPr>
              <a:solidFill>
                <a:srgbClr val="8cb975"/>
              </a:solidFill>
              <a:ln>
                <a:noFill/>
              </a:ln>
            </c:spPr>
          </c:dPt>
          <c:dPt>
            <c:idx val="60"/>
            <c:spPr>
              <a:solidFill>
                <a:srgbClr val="8a9dd1"/>
              </a:solidFill>
              <a:ln>
                <a:noFill/>
              </a:ln>
            </c:spPr>
          </c:dPt>
          <c:dPt>
            <c:idx val="61"/>
            <c:spPr>
              <a:solidFill>
                <a:srgbClr val="f0a384"/>
              </a:solidFill>
              <a:ln>
                <a:noFill/>
              </a:ln>
            </c:spPr>
          </c:dPt>
          <c:dPt>
            <c:idx val="62"/>
            <c:spPr>
              <a:solidFill>
                <a:srgbClr val="bcbcbc"/>
              </a:solidFill>
              <a:ln>
                <a:noFill/>
              </a:ln>
            </c:spPr>
          </c:dPt>
          <c:dPt>
            <c:idx val="63"/>
            <c:spPr>
              <a:solidFill>
                <a:srgbClr val="ffcf80"/>
              </a:solidFill>
              <a:ln>
                <a:noFill/>
              </a:ln>
            </c:spPr>
          </c:dPt>
          <c:dPt>
            <c:idx val="64"/>
            <c:spPr>
              <a:solidFill>
                <a:srgbClr val="92b5de"/>
              </a:solidFill>
              <a:ln>
                <a:noFill/>
              </a:ln>
            </c:spPr>
          </c:dPt>
          <c:dPt>
            <c:idx val="65"/>
            <c:spPr>
              <a:solidFill>
                <a:srgbClr val="9cc18b"/>
              </a:solidFill>
              <a:ln>
                <a:noFill/>
              </a:ln>
            </c:spPr>
          </c:dPt>
          <c:dPt>
            <c:idx val="66"/>
            <c:spPr>
              <a:solidFill>
                <a:srgbClr val="9babd7"/>
              </a:solidFill>
              <a:ln>
                <a:noFill/>
              </a:ln>
            </c:spPr>
          </c:dPt>
          <c:dPt>
            <c:idx val="67"/>
            <c:spPr>
              <a:solidFill>
                <a:srgbClr val="f2b098"/>
              </a:solidFill>
              <a:ln>
                <a:noFill/>
              </a:ln>
            </c:spPr>
          </c:dPt>
          <c:dPt>
            <c:idx val="68"/>
            <c:spPr>
              <a:solidFill>
                <a:srgbClr val="c4c4c4"/>
              </a:solidFill>
              <a:ln>
                <a:noFill/>
              </a:ln>
            </c:spPr>
          </c:dPt>
          <c:dPt>
            <c:idx val="69"/>
            <c:spPr>
              <a:solidFill>
                <a:srgbClr val="ffd494"/>
              </a:solidFill>
              <a:ln>
                <a:noFill/>
              </a:ln>
            </c:spPr>
          </c:dPt>
          <c:dPt>
            <c:idx val="70"/>
            <c:spPr>
              <a:solidFill>
                <a:srgbClr val="a2bfe2"/>
              </a:solidFill>
              <a:ln>
                <a:noFill/>
              </a:ln>
            </c:spPr>
          </c:dPt>
          <c:dPt>
            <c:idx val="71"/>
            <c:spPr>
              <a:solidFill>
                <a:srgbClr val="aac99c"/>
              </a:solidFill>
              <a:ln>
                <a:noFill/>
              </a:ln>
            </c:spPr>
          </c:dPt>
          <c:dPt>
            <c:idx val="72"/>
            <c:spPr>
              <a:solidFill>
                <a:srgbClr val="abb7dc"/>
              </a:solidFill>
              <a:ln>
                <a:noFill/>
              </a:ln>
            </c:spPr>
          </c:dPt>
          <c:dPt>
            <c:idx val="73"/>
            <c:spPr>
              <a:solidFill>
                <a:srgbClr val="f3bba8"/>
              </a:solidFill>
              <a:ln>
                <a:noFill/>
              </a:ln>
            </c:spPr>
          </c:dPt>
          <c:dPt>
            <c:idx val="74"/>
            <c:spPr>
              <a:solidFill>
                <a:srgbClr val="cccccc"/>
              </a:solidFill>
              <a:ln>
                <a:noFill/>
              </a:ln>
            </c:spPr>
          </c:dPt>
          <c:dPt>
            <c:idx val="75"/>
            <c:spPr>
              <a:solidFill>
                <a:srgbClr val="ffdaa5"/>
              </a:solidFill>
              <a:ln>
                <a:noFill/>
              </a:ln>
            </c:spPr>
          </c:dPt>
          <c:dPt>
            <c:idx val="76"/>
            <c:spPr>
              <a:solidFill>
                <a:srgbClr val="b0c7e5"/>
              </a:solidFill>
              <a:ln>
                <a:noFill/>
              </a:ln>
            </c:spPr>
          </c:dPt>
          <c:dPt>
            <c:idx val="77"/>
            <c:spPr>
              <a:solidFill>
                <a:srgbClr val="b6d0ab"/>
              </a:solidFill>
              <a:ln>
                <a:noFill/>
              </a:ln>
            </c:spPr>
          </c:dPt>
          <c:dPt>
            <c:idx val="78"/>
            <c:spPr>
              <a:solidFill>
                <a:srgbClr val="b9c2e1"/>
              </a:solidFill>
              <a:ln>
                <a:noFill/>
              </a:ln>
            </c:spPr>
          </c:dPt>
          <c:dPt>
            <c:idx val="79"/>
            <c:spPr>
              <a:solidFill>
                <a:srgbClr val="f5c6b6"/>
              </a:solidFill>
              <a:ln>
                <a:noFill/>
              </a:ln>
            </c:spPr>
          </c:dPt>
          <c:dPt>
            <c:idx val="80"/>
            <c:spPr>
              <a:solidFill>
                <a:srgbClr val="d4d4d4"/>
              </a:solidFill>
              <a:ln>
                <a:noFill/>
              </a:ln>
            </c:spPr>
          </c:dPt>
          <c:dPt>
            <c:idx val="81"/>
            <c:spPr>
              <a:solidFill>
                <a:srgbClr val="ffdfb4"/>
              </a:solidFill>
              <a:ln>
                <a:noFill/>
              </a:ln>
            </c:spPr>
          </c:dPt>
          <c:dPt>
            <c:idx val="82"/>
            <c:spPr>
              <a:solidFill>
                <a:srgbClr val="bdd0e9"/>
              </a:solidFill>
              <a:ln>
                <a:noFill/>
              </a:ln>
            </c:spPr>
          </c:dPt>
          <c:dPt>
            <c:idx val="83"/>
            <c:spPr>
              <a:solidFill>
                <a:srgbClr val="c2d7b9"/>
              </a:solidFill>
              <a:ln>
                <a:noFill/>
              </a:ln>
            </c:spPr>
          </c:dPt>
          <c:dPt>
            <c:idx val="84"/>
            <c:spPr>
              <a:solidFill>
                <a:srgbClr val="c5cde6"/>
              </a:solidFill>
              <a:ln>
                <a:noFill/>
              </a:ln>
            </c:spPr>
          </c:dPt>
          <c:dPt>
            <c:idx val="85"/>
            <c:spPr>
              <a:solidFill>
                <a:srgbClr val="f6cfc3"/>
              </a:solidFill>
              <a:ln>
                <a:noFill/>
              </a:ln>
            </c:spPr>
          </c:dPt>
          <c:dPt>
            <c:idx val="86"/>
            <c:spPr>
              <a:solidFill>
                <a:srgbClr val="dbdbdb"/>
              </a:solidFill>
              <a:ln>
                <a:noFill/>
              </a:ln>
            </c:spPr>
          </c:dPt>
          <c:dPt>
            <c:idx val="87"/>
            <c:spPr>
              <a:solidFill>
                <a:srgbClr val="ffe4c2"/>
              </a:solidFill>
              <a:ln>
                <a:noFill/>
              </a:ln>
            </c:spPr>
          </c:dPt>
          <c:dPt>
            <c:idx val="88"/>
            <c:spPr>
              <a:solidFill>
                <a:srgbClr val="c9d8ec"/>
              </a:solidFill>
              <a:ln>
                <a:noFill/>
              </a:ln>
            </c:spPr>
          </c:dPt>
          <c:dPt>
            <c:idx val="89"/>
            <c:spPr>
              <a:solidFill>
                <a:srgbClr val="ccddc6"/>
              </a:solidFill>
              <a:ln>
                <a:noFill/>
              </a:ln>
            </c:spPr>
          </c:dPt>
          <c:dPt>
            <c:idx val="90"/>
            <c:spPr>
              <a:solidFill>
                <a:srgbClr val="d1d7ea"/>
              </a:solidFill>
              <a:ln>
                <a:noFill/>
              </a:ln>
            </c:spPr>
          </c:dPt>
          <c:dPt>
            <c:idx val="91"/>
            <c:spPr>
              <a:solidFill>
                <a:srgbClr val="f8d9d0"/>
              </a:solidFill>
              <a:ln>
                <a:noFill/>
              </a:ln>
            </c:spPr>
          </c:dPt>
          <c:dPt>
            <c:idx val="92"/>
            <c:spPr>
              <a:solidFill>
                <a:srgbClr val="548235"/>
              </a:solidFill>
              <a:ln>
                <a:noFill/>
              </a:ln>
            </c:spPr>
          </c:dPt>
          <c:dLbls>
            <c:numFmt formatCode="General" sourceLinked="1"/>
            <c:dLbl>
              <c:idx val="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9"/>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2"/>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3"/>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4"/>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5"/>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6"/>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7"/>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8"/>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19"/>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2"/>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3"/>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4"/>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5"/>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6"/>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7"/>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8"/>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29"/>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2"/>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3"/>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4"/>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5"/>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6"/>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7"/>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8"/>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39"/>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2"/>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3"/>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4"/>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5"/>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6"/>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7"/>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8"/>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49"/>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2"/>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3"/>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4"/>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5"/>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6"/>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7"/>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8"/>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59"/>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2"/>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3"/>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4"/>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5"/>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6"/>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7"/>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8"/>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69"/>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2"/>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3"/>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4"/>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5"/>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6"/>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7"/>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8"/>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79"/>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2"/>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3"/>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4"/>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5"/>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6"/>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7"/>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8"/>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89"/>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90"/>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91"/>
              <c:txPr>
                <a:bodyPr/>
                <a:lstStyle/>
                <a:p>
                  <a:pPr>
                    <a:defRPr b="0" sz="1000" spc="-1" strike="noStrike">
                      <a:solidFill>
                        <a:srgbClr val="000000"/>
                      </a:solidFill>
                      <a:latin typeface="Calibri"/>
                    </a:defRPr>
                  </a:pPr>
                </a:p>
              </c:txPr>
              <c:dLblPos val="bestFit"/>
              <c:showLegendKey val="0"/>
              <c:showVal val="0"/>
              <c:showCatName val="1"/>
              <c:showSerName val="0"/>
              <c:showPercent val="1"/>
            </c:dLbl>
            <c:dLbl>
              <c:idx val="92"/>
              <c:txPr>
                <a:bodyPr/>
                <a:lstStyle/>
                <a:p>
                  <a:pPr>
                    <a:defRPr b="0" sz="1000" spc="-1" strike="noStrike">
                      <a:solidFill>
                        <a:srgbClr val="000000"/>
                      </a:solidFill>
                      <a:latin typeface="Calibri"/>
                    </a:defRPr>
                  </a:pPr>
                </a:p>
              </c:txPr>
              <c:dLblPos val="bestFit"/>
              <c:showLegendKey val="0"/>
              <c:showVal val="0"/>
              <c:showCatName val="1"/>
              <c:showSerName val="0"/>
              <c:showPercent val="1"/>
            </c:dLbl>
            <c:txPr>
              <a:bodyPr/>
              <a:lstStyle/>
              <a:p>
                <a:pPr>
                  <a:defRPr b="0" sz="1000" spc="-1" strike="noStrike">
                    <a:solidFill>
                      <a:srgbClr val="000000"/>
                    </a:solidFill>
                    <a:latin typeface="Calibri"/>
                  </a:defRPr>
                </a:pPr>
              </a:p>
            </c:txPr>
            <c:dLblPos val="bestFit"/>
            <c:showLegendKey val="0"/>
            <c:showVal val="0"/>
            <c:showCatName val="1"/>
            <c:showSerName val="0"/>
            <c:showPercent val="1"/>
            <c:showLeaderLines val="0"/>
          </c:dLbls>
          <c:cat>
            <c:strRef>
              <c:f>categories</c:f>
              <c:strCache>
                <c:ptCount val="4"/>
                <c:pt idx="0">
                  <c:v>Grocery Store</c:v>
                </c:pt>
                <c:pt idx="1">
                  <c:v>Supermarket Type1</c:v>
                </c:pt>
                <c:pt idx="2">
                  <c:v>Supermarket Type2</c:v>
                </c:pt>
                <c:pt idx="3">
                  <c:v>Supermarket Type3</c:v>
                </c:pt>
              </c:strCache>
            </c:strRef>
          </c:cat>
          <c:val>
            <c:numRef>
              <c:f>0</c:f>
              <c:numCache>
                <c:formatCode>General</c:formatCode>
                <c:ptCount val="93"/>
                <c:pt idx="0">
                  <c:v>598482.920000001</c:v>
                </c:pt>
                <c:pt idx="1">
                  <c:v>21284502.22</c:v>
                </c:pt>
                <c:pt idx="2">
                  <c:v>2770310.84</c:v>
                </c:pt>
                <c:pt idx="3">
                  <c:v>5803269.64</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
                </c:pt>
                <c:pt idx="37">
                  <c:v/>
                </c:pt>
                <c:pt idx="38">
                  <c:v/>
                </c:pt>
                <c:pt idx="39">
                  <c:v/>
                </c:pt>
                <c:pt idx="40">
                  <c:v/>
                </c:pt>
                <c:pt idx="41">
                  <c:v/>
                </c:pt>
                <c:pt idx="42">
                  <c:v/>
                </c:pt>
                <c:pt idx="43">
                  <c:v/>
                </c:pt>
                <c:pt idx="44">
                  <c:v/>
                </c:pt>
                <c:pt idx="45">
                  <c:v/>
                </c:pt>
                <c:pt idx="46">
                  <c:v/>
                </c:pt>
                <c:pt idx="47">
                  <c:v/>
                </c:pt>
                <c:pt idx="48">
                  <c:v/>
                </c:pt>
                <c:pt idx="49">
                  <c:v/>
                </c:pt>
                <c:pt idx="50">
                  <c:v/>
                </c:pt>
                <c:pt idx="51">
                  <c:v/>
                </c:pt>
                <c:pt idx="52">
                  <c:v/>
                </c:pt>
                <c:pt idx="53">
                  <c:v/>
                </c:pt>
                <c:pt idx="54">
                  <c:v/>
                </c:pt>
                <c:pt idx="55">
                  <c:v/>
                </c:pt>
                <c:pt idx="56">
                  <c:v/>
                </c:pt>
                <c:pt idx="57">
                  <c:v/>
                </c:pt>
                <c:pt idx="58">
                  <c:v/>
                </c:pt>
                <c:pt idx="59">
                  <c:v/>
                </c:pt>
                <c:pt idx="60">
                  <c:v/>
                </c:pt>
                <c:pt idx="61">
                  <c:v/>
                </c:pt>
                <c:pt idx="62">
                  <c:v/>
                </c:pt>
                <c:pt idx="63">
                  <c:v/>
                </c:pt>
                <c:pt idx="64">
                  <c:v/>
                </c:pt>
                <c:pt idx="65">
                  <c:v/>
                </c:pt>
                <c:pt idx="66">
                  <c:v/>
                </c:pt>
                <c:pt idx="67">
                  <c:v/>
                </c:pt>
                <c:pt idx="68">
                  <c:v/>
                </c:pt>
                <c:pt idx="69">
                  <c:v/>
                </c:pt>
                <c:pt idx="70">
                  <c:v/>
                </c:pt>
                <c:pt idx="71">
                  <c:v/>
                </c:pt>
                <c:pt idx="72">
                  <c:v/>
                </c:pt>
                <c:pt idx="73">
                  <c:v/>
                </c:pt>
                <c:pt idx="74">
                  <c:v/>
                </c:pt>
                <c:pt idx="75">
                  <c:v/>
                </c:pt>
                <c:pt idx="76">
                  <c:v/>
                </c:pt>
                <c:pt idx="77">
                  <c:v/>
                </c:pt>
                <c:pt idx="78">
                  <c:v/>
                </c:pt>
                <c:pt idx="79">
                  <c:v/>
                </c:pt>
                <c:pt idx="80">
                  <c:v/>
                </c:pt>
                <c:pt idx="81">
                  <c:v/>
                </c:pt>
                <c:pt idx="82">
                  <c:v/>
                </c:pt>
                <c:pt idx="83">
                  <c:v/>
                </c:pt>
                <c:pt idx="84">
                  <c:v/>
                </c:pt>
                <c:pt idx="85">
                  <c:v/>
                </c:pt>
                <c:pt idx="86">
                  <c:v/>
                </c:pt>
                <c:pt idx="87">
                  <c:v/>
                </c:pt>
                <c:pt idx="88">
                  <c:v/>
                </c:pt>
                <c:pt idx="89">
                  <c:v/>
                </c:pt>
                <c:pt idx="90">
                  <c:v/>
                </c:pt>
                <c:pt idx="91">
                  <c:v/>
                </c:pt>
                <c:pt idx="92">
                  <c:v/>
                </c:pt>
              </c:numCache>
            </c:numRef>
          </c:val>
        </c:ser>
        <c:firstSliceAng val="0"/>
      </c:pieChart>
      <c:spPr>
        <a:solidFill>
          <a:srgbClr val="ffffff"/>
        </a:solidFill>
        <a:ln>
          <a:noFill/>
        </a:ln>
      </c:spPr>
    </c:plotArea>
    <c:plotVisOnly val="1"/>
    <c:dispBlanksAs val="gap"/>
  </c:chart>
  <c:spPr>
    <a:solidFill>
      <a:srgbClr val="385623"/>
    </a:solid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000000"/>
                </a:solidFill>
                <a:latin typeface="Calibri"/>
              </a:defRPr>
            </a:pPr>
            <a:r>
              <a:rPr b="1" sz="1800" spc="-1" strike="noStrike">
                <a:solidFill>
                  <a:srgbClr val="000000"/>
                </a:solidFill>
                <a:latin typeface="Calibri"/>
              </a:rPr>
              <a:t>Sum of Product_Supermarket_Sales</a:t>
            </a:r>
          </a:p>
        </c:rich>
      </c:tx>
      <c:overlay val="0"/>
      <c:spPr>
        <a:noFill/>
        <a:ln>
          <a:noFill/>
        </a:ln>
      </c:spPr>
    </c:title>
    <c:autoTitleDeleted val="0"/>
    <c:view3D>
      <c:rotX val="15"/>
      <c:rotY val="20"/>
      <c:rAngAx val="1"/>
      <c:perspective val="30"/>
    </c:view3D>
    <c:floor>
      <c:spPr>
        <a:noFill/>
        <a:ln w="6480">
          <a:solidFill>
            <a:srgbClr val="8b8b8b"/>
          </a:solidFill>
          <a:round/>
        </a:ln>
      </c:spPr>
    </c:floor>
    <c:sideWall>
      <c:spPr>
        <a:noFill/>
        <a:ln w="6480">
          <a:solidFill>
            <a:srgbClr val="8b8b8b"/>
          </a:solidFill>
          <a:round/>
        </a:ln>
      </c:spPr>
    </c:sideWall>
    <c:backWall>
      <c:spPr>
        <a:noFill/>
        <a:ln w="6480">
          <a:solidFill>
            <a:srgbClr val="8b8b8b"/>
          </a:solidFill>
          <a:round/>
        </a:ln>
      </c:spPr>
    </c:backWall>
    <c:plotArea>
      <c:bar3DChart>
        <c:barDir val="col"/>
        <c:grouping val="stacked"/>
        <c:varyColors val="0"/>
        <c:ser>
          <c:idx val="0"/>
          <c:order val="0"/>
          <c:tx>
            <c:strRef>
              <c:f>label 0</c:f>
              <c:strCache>
                <c:ptCount val="1"/>
                <c:pt idx="0">
                  <c:v>Sum of Product_Supermarket_Sales</c:v>
                </c:pt>
              </c:strCache>
            </c:strRef>
          </c:tx>
          <c:spPr>
            <a:solidFill>
              <a:srgbClr val="4472c4"/>
            </a:solidFill>
            <a:ln>
              <a:noFill/>
            </a:ln>
          </c:spPr>
          <c:invertIfNegative val="0"/>
          <c:dLbls>
            <c:numFmt formatCode="General" sourceLinked="1"/>
            <c:txPr>
              <a:bodyPr/>
              <a:lstStyle/>
              <a:p>
                <a:pPr>
                  <a:defRPr b="0" sz="1000" spc="-1" strike="noStrike">
                    <a:solidFill>
                      <a:srgbClr val="000000"/>
                    </a:solidFill>
                    <a:latin typeface="Calibri"/>
                  </a:defRPr>
                </a:pPr>
              </a:p>
            </c:txPr>
            <c:showLegendKey val="0"/>
            <c:showVal val="1"/>
            <c:showCatName val="0"/>
            <c:showSerName val="0"/>
            <c:showPercent val="0"/>
            <c:showLeaderLines val="0"/>
          </c:dLbls>
          <c:cat>
            <c:strRef>
              <c:f>categories</c:f>
              <c:strCache>
                <c:ptCount val="4"/>
                <c:pt idx="0">
                  <c:v>Grocery Store</c:v>
                </c:pt>
                <c:pt idx="1">
                  <c:v>Supermarket Type1</c:v>
                </c:pt>
                <c:pt idx="2">
                  <c:v>Supermarket Type2</c:v>
                </c:pt>
                <c:pt idx="3">
                  <c:v>Supermarket Type3</c:v>
                </c:pt>
              </c:strCache>
            </c:strRef>
          </c:cat>
          <c:val>
            <c:numRef>
              <c:f>0</c:f>
              <c:numCache>
                <c:formatCode>General</c:formatCode>
                <c:ptCount val="16"/>
                <c:pt idx="0">
                  <c:v>598482.920000001</c:v>
                </c:pt>
                <c:pt idx="1">
                  <c:v>21284502.22</c:v>
                </c:pt>
                <c:pt idx="2">
                  <c:v>2770310.84</c:v>
                </c:pt>
                <c:pt idx="3">
                  <c:v>5803269.64</c:v>
                </c:pt>
                <c:pt idx="4">
                  <c:v/>
                </c:pt>
                <c:pt idx="5">
                  <c:v/>
                </c:pt>
                <c:pt idx="6">
                  <c:v/>
                </c:pt>
                <c:pt idx="7">
                  <c:v/>
                </c:pt>
                <c:pt idx="8">
                  <c:v/>
                </c:pt>
                <c:pt idx="9">
                  <c:v/>
                </c:pt>
                <c:pt idx="10">
                  <c:v/>
                </c:pt>
                <c:pt idx="11">
                  <c:v/>
                </c:pt>
                <c:pt idx="12">
                  <c:v/>
                </c:pt>
                <c:pt idx="13">
                  <c:v/>
                </c:pt>
                <c:pt idx="14">
                  <c:v/>
                </c:pt>
                <c:pt idx="15">
                  <c:v/>
                </c:pt>
              </c:numCache>
            </c:numRef>
          </c:val>
        </c:ser>
        <c:gapWidth val="150"/>
        <c:shape val="box"/>
        <c:axId val="23475933"/>
        <c:axId val="96002731"/>
        <c:axId val="0"/>
      </c:bar3DChart>
      <c:catAx>
        <c:axId val="23475933"/>
        <c:scaling>
          <c:orientation val="minMax"/>
        </c:scaling>
        <c:delete val="0"/>
        <c:axPos val="b"/>
        <c:numFmt formatCode="MM/DD/YYYY" sourceLinked="1"/>
        <c:majorTickMark val="out"/>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96002731"/>
        <c:crosses val="autoZero"/>
        <c:auto val="1"/>
        <c:lblAlgn val="ctr"/>
        <c:lblOffset val="100"/>
      </c:catAx>
      <c:valAx>
        <c:axId val="96002731"/>
        <c:scaling>
          <c:orientation val="minMax"/>
        </c:scaling>
        <c:delete val="0"/>
        <c:axPos val="l"/>
        <c:majorGridlines>
          <c:spPr>
            <a:ln w="6480">
              <a:solidFill>
                <a:srgbClr val="8b8b8b"/>
              </a:solidFill>
              <a:round/>
            </a:ln>
          </c:spPr>
        </c:majorGridlines>
        <c:numFmt formatCode="General" sourceLinked="0"/>
        <c:majorTickMark val="out"/>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23475933"/>
        <c:crosses val="autoZero"/>
      </c:valAx>
    </c:plotArea>
    <c:legend>
      <c:legendPos val="r"/>
      <c:overlay val="0"/>
      <c:spPr>
        <a:noFill/>
        <a:ln>
          <a:noFill/>
        </a:ln>
      </c:spPr>
      <c:txPr>
        <a:bodyPr/>
        <a:lstStyle/>
        <a:p>
          <a:pPr>
            <a:defRPr b="0" sz="1000" spc="-1" strike="noStrike">
              <a:solidFill>
                <a:srgbClr val="000000"/>
              </a:solidFill>
              <a:latin typeface="Calibri"/>
            </a:defRPr>
          </a:pPr>
        </a:p>
      </c:txPr>
    </c:legend>
    <c:plotVisOnly val="1"/>
    <c:dispBlanksAs val="gap"/>
  </c:chart>
  <c:spPr>
    <a:solidFill>
      <a:srgbClr val="ffff00"/>
    </a:solid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000000"/>
                </a:solidFill>
                <a:latin typeface="Calibri"/>
              </a:defRPr>
            </a:pPr>
            <a:r>
              <a:rPr b="1" sz="1800" spc="-1" strike="noStrike">
                <a:solidFill>
                  <a:srgbClr val="000000"/>
                </a:solidFill>
                <a:latin typeface="Calibri"/>
              </a:rPr>
              <a:t>Sum of Product_Supermarket_Sales</a:t>
            </a:r>
          </a:p>
        </c:rich>
      </c:tx>
      <c:overlay val="0"/>
      <c:spPr>
        <a:noFill/>
        <a:ln>
          <a:noFill/>
        </a:ln>
      </c:spPr>
    </c:title>
    <c:autoTitleDeleted val="0"/>
    <c:view3D>
      <c:rotX val="15"/>
      <c:rotY val="20"/>
      <c:rAngAx val="1"/>
      <c:perspective val="30"/>
    </c:view3D>
    <c:floor>
      <c:spPr>
        <a:noFill/>
        <a:ln w="6480">
          <a:solidFill>
            <a:srgbClr val="8b8b8b"/>
          </a:solidFill>
          <a:round/>
        </a:ln>
      </c:spPr>
    </c:floor>
    <c:sideWall>
      <c:spPr>
        <a:noFill/>
        <a:ln w="6480">
          <a:solidFill>
            <a:srgbClr val="8b8b8b"/>
          </a:solidFill>
          <a:round/>
        </a:ln>
      </c:spPr>
    </c:sideWall>
    <c:backWall>
      <c:spPr>
        <a:noFill/>
        <a:ln w="6480">
          <a:solidFill>
            <a:srgbClr val="8b8b8b"/>
          </a:solidFill>
          <a:round/>
        </a:ln>
      </c:spPr>
    </c:backWall>
    <c:plotArea>
      <c:bar3DChart>
        <c:barDir val="col"/>
        <c:grouping val="stacked"/>
        <c:varyColors val="0"/>
        <c:ser>
          <c:idx val="0"/>
          <c:order val="0"/>
          <c:tx>
            <c:strRef>
              <c:f>label 0</c:f>
              <c:strCache>
                <c:ptCount val="1"/>
                <c:pt idx="0">
                  <c:v>Sum of Product_Supermarket_Sales</c:v>
                </c:pt>
              </c:strCache>
            </c:strRef>
          </c:tx>
          <c:spPr>
            <a:solidFill>
              <a:srgbClr val="2f5597"/>
            </a:solidFill>
            <a:ln>
              <a:noFill/>
            </a:ln>
          </c:spPr>
          <c:invertIfNegative val="0"/>
          <c:dLbls>
            <c:numFmt formatCode="General" sourceLinked="1"/>
            <c:txPr>
              <a:bodyPr/>
              <a:lstStyle/>
              <a:p>
                <a:pPr>
                  <a:defRPr b="0" sz="1000" spc="-1" strike="noStrike">
                    <a:solidFill>
                      <a:srgbClr val="000000"/>
                    </a:solidFill>
                    <a:latin typeface="Calibri"/>
                  </a:defRPr>
                </a:pPr>
              </a:p>
            </c:txPr>
            <c:showLegendKey val="0"/>
            <c:showVal val="1"/>
            <c:showCatName val="0"/>
            <c:showSerName val="0"/>
            <c:showPercent val="0"/>
            <c:showLeaderLines val="0"/>
          </c:dLbls>
          <c:cat>
            <c:strRef>
              <c:f>categories</c:f>
              <c:strCache>
                <c:ptCount val="4"/>
                <c:pt idx="0">
                  <c:v>Grocery Store</c:v>
                </c:pt>
                <c:pt idx="1">
                  <c:v>Supermarket Type1</c:v>
                </c:pt>
                <c:pt idx="2">
                  <c:v>Supermarket Type2</c:v>
                </c:pt>
                <c:pt idx="3">
                  <c:v>Supermarket Type3</c:v>
                </c:pt>
              </c:strCache>
            </c:strRef>
          </c:cat>
          <c:val>
            <c:numRef>
              <c:f>0</c:f>
              <c:numCache>
                <c:formatCode>General</c:formatCode>
                <c:ptCount val="13"/>
                <c:pt idx="0">
                  <c:v>598482.920000001</c:v>
                </c:pt>
                <c:pt idx="1">
                  <c:v>21284502.22</c:v>
                </c:pt>
                <c:pt idx="2">
                  <c:v>2770310.84</c:v>
                </c:pt>
                <c:pt idx="3">
                  <c:v>5803269.64</c:v>
                </c:pt>
                <c:pt idx="4">
                  <c:v/>
                </c:pt>
                <c:pt idx="5">
                  <c:v/>
                </c:pt>
                <c:pt idx="6">
                  <c:v/>
                </c:pt>
                <c:pt idx="7">
                  <c:v/>
                </c:pt>
                <c:pt idx="8">
                  <c:v/>
                </c:pt>
                <c:pt idx="9">
                  <c:v/>
                </c:pt>
                <c:pt idx="10">
                  <c:v/>
                </c:pt>
                <c:pt idx="11">
                  <c:v/>
                </c:pt>
                <c:pt idx="12">
                  <c:v/>
                </c:pt>
              </c:numCache>
            </c:numRef>
          </c:val>
        </c:ser>
        <c:gapWidth val="150"/>
        <c:shape val="box"/>
        <c:axId val="50557642"/>
        <c:axId val="33662051"/>
        <c:axId val="0"/>
      </c:bar3DChart>
      <c:catAx>
        <c:axId val="50557642"/>
        <c:scaling>
          <c:orientation val="minMax"/>
        </c:scaling>
        <c:delete val="0"/>
        <c:axPos val="b"/>
        <c:numFmt formatCode="MM/DD/YYYY" sourceLinked="1"/>
        <c:majorTickMark val="out"/>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33662051"/>
        <c:crosses val="autoZero"/>
        <c:auto val="1"/>
        <c:lblAlgn val="ctr"/>
        <c:lblOffset val="100"/>
      </c:catAx>
      <c:valAx>
        <c:axId val="33662051"/>
        <c:scaling>
          <c:orientation val="minMax"/>
        </c:scaling>
        <c:delete val="0"/>
        <c:axPos val="l"/>
        <c:majorGridlines>
          <c:spPr>
            <a:ln w="6480">
              <a:solidFill>
                <a:srgbClr val="8b8b8b"/>
              </a:solidFill>
              <a:round/>
            </a:ln>
          </c:spPr>
        </c:majorGridlines>
        <c:numFmt formatCode="General" sourceLinked="0"/>
        <c:majorTickMark val="out"/>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50557642"/>
        <c:crosses val="autoZero"/>
      </c:valAx>
    </c:plotArea>
    <c:legend>
      <c:legendPos val="r"/>
      <c:overlay val="0"/>
      <c:spPr>
        <a:noFill/>
        <a:ln>
          <a:noFill/>
        </a:ln>
      </c:spPr>
      <c:txPr>
        <a:bodyPr/>
        <a:lstStyle/>
        <a:p>
          <a:pPr>
            <a:defRPr b="0" sz="1000" spc="-1" strike="noStrike">
              <a:solidFill>
                <a:srgbClr val="000000"/>
              </a:solidFill>
              <a:latin typeface="Calibri"/>
            </a:defRPr>
          </a:pPr>
        </a:p>
      </c:txPr>
    </c:legend>
    <c:plotVisOnly val="1"/>
    <c:dispBlanksAs val="gap"/>
  </c:chart>
  <c:spPr>
    <a:solidFill>
      <a:srgbClr val="92d050"/>
    </a:solidFill>
    <a:ln>
      <a:noFill/>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view3D>
      <c:rotX val="15"/>
      <c:rotY val="20"/>
      <c:rAngAx val="1"/>
      <c:perspective val="30"/>
    </c:view3D>
    <c:floor>
      <c:spPr>
        <a:noFill/>
        <a:ln w="6480">
          <a:solidFill>
            <a:srgbClr val="8b8b8b"/>
          </a:solidFill>
          <a:round/>
        </a:ln>
      </c:spPr>
    </c:floor>
    <c:sideWall>
      <c:spPr>
        <a:noFill/>
        <a:ln w="6480">
          <a:solidFill>
            <a:srgbClr val="8b8b8b"/>
          </a:solidFill>
          <a:round/>
        </a:ln>
      </c:spPr>
    </c:sideWall>
    <c:backWall>
      <c:spPr>
        <a:noFill/>
        <a:ln w="6480">
          <a:solidFill>
            <a:srgbClr val="8b8b8b"/>
          </a:solidFill>
          <a:round/>
        </a:ln>
      </c:spPr>
    </c:backWall>
    <c:plotArea>
      <c:bar3DChart>
        <c:barDir val="col"/>
        <c:grouping val="stacked"/>
        <c:varyColors val="0"/>
        <c:ser>
          <c:idx val="0"/>
          <c:order val="0"/>
          <c:spPr>
            <a:solidFill>
              <a:srgbClr val="4472c4"/>
            </a:solidFill>
            <a:ln>
              <a:noFill/>
            </a:ln>
          </c:spPr>
          <c:invertIfNegative val="0"/>
          <c:dLbls>
            <c:numFmt formatCode="General" sourceLinked="1"/>
            <c:txPr>
              <a:bodyPr/>
              <a:lstStyle/>
              <a:p>
                <a:pPr>
                  <a:defRPr b="0" sz="1000" spc="-1" strike="noStrike">
                    <a:solidFill>
                      <a:srgbClr val="000000"/>
                    </a:solidFill>
                    <a:latin typeface="Calibri"/>
                  </a:defRPr>
                </a:pPr>
              </a:p>
            </c:txPr>
            <c:showLegendKey val="0"/>
            <c:showVal val="1"/>
            <c:showCatName val="0"/>
            <c:showSerName val="0"/>
            <c:showPercent val="0"/>
            <c:showLeaderLines val="0"/>
          </c:dLbls>
          <c:cat>
            <c:strRef>
              <c:f>categories</c:f>
              <c:strCache>
                <c:ptCount val="4"/>
                <c:pt idx="0">
                  <c:v>Grocery Store</c:v>
                </c:pt>
                <c:pt idx="1">
                  <c:v>Supermarket Type1</c:v>
                </c:pt>
                <c:pt idx="2">
                  <c:v>Supermarket Type2</c:v>
                </c:pt>
                <c:pt idx="3">
                  <c:v>Supermarket Type3</c:v>
                </c:pt>
              </c:strCache>
            </c:strRef>
          </c:cat>
          <c:val>
            <c:numRef>
              <c:f>0</c:f>
              <c:numCache>
                <c:formatCode>General</c:formatCode>
                <c:ptCount val="4"/>
                <c:pt idx="0">
                  <c:v>598482.920000001</c:v>
                </c:pt>
                <c:pt idx="1">
                  <c:v>21284502.22</c:v>
                </c:pt>
                <c:pt idx="2">
                  <c:v>2770310.84</c:v>
                </c:pt>
                <c:pt idx="3">
                  <c:v>5803269.64</c:v>
                </c:pt>
              </c:numCache>
            </c:numRef>
          </c:val>
        </c:ser>
        <c:gapWidth val="150"/>
        <c:shape val="box"/>
        <c:axId val="16722665"/>
        <c:axId val="96962993"/>
        <c:axId val="0"/>
      </c:bar3DChart>
      <c:catAx>
        <c:axId val="16722665"/>
        <c:scaling>
          <c:orientation val="minMax"/>
        </c:scaling>
        <c:delete val="0"/>
        <c:axPos val="b"/>
        <c:numFmt formatCode="MM/DD/YYYY" sourceLinked="1"/>
        <c:majorTickMark val="out"/>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96962993"/>
        <c:crosses val="autoZero"/>
        <c:auto val="1"/>
        <c:lblAlgn val="ctr"/>
        <c:lblOffset val="100"/>
      </c:catAx>
      <c:valAx>
        <c:axId val="96962993"/>
        <c:scaling>
          <c:orientation val="minMax"/>
        </c:scaling>
        <c:delete val="0"/>
        <c:axPos val="l"/>
        <c:majorGridlines>
          <c:spPr>
            <a:ln w="6480">
              <a:solidFill>
                <a:srgbClr val="8b8b8b"/>
              </a:solidFill>
              <a:round/>
            </a:ln>
          </c:spPr>
        </c:majorGridlines>
        <c:numFmt formatCode="General" sourceLinked="0"/>
        <c:majorTickMark val="out"/>
        <c:minorTickMark val="none"/>
        <c:tickLblPos val="nextTo"/>
        <c:spPr>
          <a:ln w="6480">
            <a:solidFill>
              <a:srgbClr val="8b8b8b"/>
            </a:solidFill>
            <a:round/>
          </a:ln>
        </c:spPr>
        <c:txPr>
          <a:bodyPr/>
          <a:lstStyle/>
          <a:p>
            <a:pPr>
              <a:defRPr b="0" sz="1000" spc="-1" strike="noStrike">
                <a:solidFill>
                  <a:srgbClr val="000000"/>
                </a:solidFill>
                <a:latin typeface="Calibri"/>
              </a:defRPr>
            </a:pPr>
          </a:p>
        </c:txPr>
        <c:crossAx val="16722665"/>
        <c:crosses val="autoZero"/>
      </c:valAx>
    </c:plotArea>
    <c:legend>
      <c:legendPos val="r"/>
      <c:overlay val="0"/>
      <c:spPr>
        <a:noFill/>
        <a:ln>
          <a:noFill/>
        </a:ln>
      </c:spPr>
      <c:txPr>
        <a:bodyPr/>
        <a:lstStyle/>
        <a:p>
          <a:pPr>
            <a:defRPr b="0" sz="1000" spc="-1" strike="noStrike">
              <a:solidFill>
                <a:srgbClr val="000000"/>
              </a:solidFill>
              <a:latin typeface="Calibri"/>
            </a:defRPr>
          </a:pPr>
        </a:p>
      </c:txPr>
    </c:legend>
    <c:plotVisOnly val="1"/>
    <c:dispBlanksAs val="gap"/>
  </c:chart>
  <c:spPr>
    <a:solidFill>
      <a:srgbClr val="c55a11"/>
    </a:solidFill>
    <a:ln>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ffffff"/>
                </a:solidFill>
                <a:latin typeface="Calibri"/>
              </a:defRPr>
            </a:pPr>
            <a:r>
              <a:rPr b="1" sz="1800" spc="-1" strike="noStrike">
                <a:solidFill>
                  <a:srgbClr val="ffffff"/>
                </a:solidFill>
                <a:latin typeface="Calibri"/>
              </a:rPr>
              <a:t>Sum of Product_Supermarket_Sales</a:t>
            </a:r>
          </a:p>
        </c:rich>
      </c:tx>
      <c:overlay val="0"/>
      <c:spPr>
        <a:noFill/>
        <a:ln>
          <a:noFill/>
        </a:ln>
      </c:spPr>
    </c:title>
    <c:autoTitleDeleted val="0"/>
    <c:plotArea>
      <c:pieChart>
        <c:varyColors val="1"/>
        <c:ser>
          <c:idx val="0"/>
          <c:order val="0"/>
          <c:tx>
            <c:strRef>
              <c:f>label 0</c:f>
              <c:strCache>
                <c:ptCount val="1"/>
                <c:pt idx="0">
                  <c:v>Sum of Product_Supermarket_Sales</c:v>
                </c:pt>
              </c:strCache>
            </c:strRef>
          </c:tx>
          <c:spPr>
            <a:gradFill>
              <a:gsLst>
                <a:gs pos="0">
                  <a:srgbClr val="fefefe"/>
                </a:gs>
                <a:gs pos="100000">
                  <a:srgbClr val="f8f8f8"/>
                </a:gs>
              </a:gsLst>
              <a:lin ang="5400000"/>
            </a:gradFill>
            <a:ln>
              <a:noFill/>
            </a:ln>
          </c:spPr>
          <c:explosion val="0"/>
          <c:dPt>
            <c:idx val="0"/>
            <c:spPr>
              <a:gradFill>
                <a:gsLst>
                  <a:gs pos="0">
                    <a:srgbClr val="fefefe"/>
                  </a:gs>
                  <a:gs pos="100000">
                    <a:srgbClr val="f8f8f8"/>
                  </a:gs>
                </a:gsLst>
                <a:lin ang="5400000"/>
              </a:gradFill>
              <a:ln>
                <a:noFill/>
              </a:ln>
            </c:spPr>
          </c:dPt>
          <c:dPt>
            <c:idx val="1"/>
            <c:spPr>
              <a:gradFill>
                <a:gsLst>
                  <a:gs pos="0">
                    <a:srgbClr val="bdbdbd"/>
                  </a:gs>
                  <a:gs pos="100000">
                    <a:srgbClr val="b3b3b3"/>
                  </a:gs>
                </a:gsLst>
                <a:lin ang="5400000"/>
              </a:gradFill>
              <a:ln>
                <a:noFill/>
              </a:ln>
            </c:spPr>
          </c:dPt>
          <c:dPt>
            <c:idx val="2"/>
            <c:spPr>
              <a:gradFill>
                <a:gsLst>
                  <a:gs pos="0">
                    <a:srgbClr val="929292"/>
                  </a:gs>
                  <a:gs pos="100000">
                    <a:srgbClr val="838383"/>
                  </a:gs>
                </a:gsLst>
                <a:lin ang="5400000"/>
              </a:gradFill>
              <a:ln>
                <a:noFill/>
              </a:ln>
            </c:spPr>
          </c:dPt>
          <c:dLbls>
            <c:numFmt formatCode="_(* #,##0.00_);_(* \(#,##0.00\);_(* \-??_);_(@_)" sourceLinked="1"/>
            <c:dLbl>
              <c:idx val="0"/>
              <c:txPr>
                <a:bodyPr/>
                <a:lstStyle/>
                <a:p>
                  <a:pPr>
                    <a:defRPr b="0" sz="1000" spc="-1" strike="noStrike">
                      <a:solidFill>
                        <a:srgbClr val="ffffff"/>
                      </a:solidFill>
                      <a:latin typeface="Calibri"/>
                    </a:defRPr>
                  </a:pPr>
                </a:p>
              </c:txPr>
              <c:dLblPos val="bestFit"/>
              <c:showLegendKey val="0"/>
              <c:showVal val="0"/>
              <c:showCatName val="1"/>
              <c:showSerName val="0"/>
              <c:showPercent val="1"/>
            </c:dLbl>
            <c:dLbl>
              <c:idx val="1"/>
              <c:txPr>
                <a:bodyPr/>
                <a:lstStyle/>
                <a:p>
                  <a:pPr>
                    <a:defRPr b="0" sz="1000" spc="-1" strike="noStrike">
                      <a:solidFill>
                        <a:srgbClr val="ffffff"/>
                      </a:solidFill>
                      <a:latin typeface="Calibri"/>
                    </a:defRPr>
                  </a:pPr>
                </a:p>
              </c:txPr>
              <c:dLblPos val="bestFit"/>
              <c:showLegendKey val="0"/>
              <c:showVal val="0"/>
              <c:showCatName val="1"/>
              <c:showSerName val="0"/>
              <c:showPercent val="1"/>
            </c:dLbl>
            <c:dLbl>
              <c:idx val="2"/>
              <c:txPr>
                <a:bodyPr/>
                <a:lstStyle/>
                <a:p>
                  <a:pPr>
                    <a:defRPr b="0" sz="1000" spc="-1" strike="noStrike">
                      <a:solidFill>
                        <a:srgbClr val="ffffff"/>
                      </a:solidFill>
                      <a:latin typeface="Calibri"/>
                    </a:defRPr>
                  </a:pPr>
                </a:p>
              </c:txPr>
              <c:dLblPos val="bestFit"/>
              <c:showLegendKey val="0"/>
              <c:showVal val="0"/>
              <c:showCatName val="1"/>
              <c:showSerName val="0"/>
              <c:showPercent val="1"/>
            </c:dLbl>
            <c:txPr>
              <a:bodyPr/>
              <a:lstStyle/>
              <a:p>
                <a:pPr>
                  <a:defRPr b="0" sz="1000" spc="-1" strike="noStrike">
                    <a:solidFill>
                      <a:srgbClr val="ffffff"/>
                    </a:solidFill>
                    <a:latin typeface="Calibri"/>
                  </a:defRPr>
                </a:pPr>
              </a:p>
            </c:txPr>
            <c:dLblPos val="bestFit"/>
            <c:showLegendKey val="0"/>
            <c:showVal val="0"/>
            <c:showCatName val="1"/>
            <c:showSerName val="0"/>
            <c:showPercent val="1"/>
            <c:showLeaderLines val="0"/>
          </c:dLbls>
          <c:cat>
            <c:strRef>
              <c:f>categories</c:f>
              <c:strCache>
                <c:ptCount val="3"/>
                <c:pt idx="0">
                  <c:v>High</c:v>
                </c:pt>
                <c:pt idx="1">
                  <c:v>Medium</c:v>
                </c:pt>
                <c:pt idx="2">
                  <c:v>Small</c:v>
                </c:pt>
              </c:strCache>
            </c:strRef>
          </c:cat>
          <c:val>
            <c:numRef>
              <c:f>0</c:f>
              <c:numCache>
                <c:formatCode>General</c:formatCode>
                <c:ptCount val="3"/>
                <c:pt idx="0">
                  <c:v>2444508.14</c:v>
                </c:pt>
                <c:pt idx="1">
                  <c:v>20634257.28</c:v>
                </c:pt>
                <c:pt idx="2">
                  <c:v>7377800.19999999</c:v>
                </c:pt>
              </c:numCache>
            </c:numRef>
          </c:val>
        </c:ser>
        <c:firstSliceAng val="0"/>
      </c:pieChart>
      <c:spPr>
        <a:solidFill>
          <a:srgbClr val="454545"/>
        </a:solidFill>
        <a:ln>
          <a:noFill/>
        </a:ln>
      </c:spPr>
    </c:plotArea>
    <c:plotVisOnly val="1"/>
    <c:dispBlanksAs val="gap"/>
  </c:chart>
  <c:spPr>
    <a:solidFill>
      <a:srgbClr val="203864"/>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FE4B6E26-C4CB-4855-BF87-6871E7413A37}" type="datetime1">
              <a:rPr b="0" lang="en-US" sz="1200" spc="-1" strike="noStrike">
                <a:solidFill>
                  <a:srgbClr val="8b8b8b"/>
                </a:solidFill>
                <a:latin typeface="Calibri"/>
              </a:rPr>
              <a:t>08/08/2020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A9A1425-9763-4135-ACAF-CA759860874F}" type="slidenum">
              <a:rPr b="0" lang="en-US" sz="1200" spc="-1" strike="noStrike">
                <a:solidFill>
                  <a:srgbClr val="8b8b8b"/>
                </a:solidFill>
                <a:latin typeface="Calibri"/>
              </a:rPr>
              <a:t>7</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4D69B9DB-E01E-442A-A6E8-495758E1DC3B}" type="datetime1">
              <a:rPr b="0" lang="en-US" sz="1200" spc="-1" strike="noStrike">
                <a:solidFill>
                  <a:srgbClr val="8b8b8b"/>
                </a:solidFill>
                <a:latin typeface="Calibri"/>
              </a:rPr>
              <a:t>08/08/2020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1B83B85-AD3C-4D57-8D8C-95F1468655ED}"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image" Target="../media/image2.png"/><Relationship Id="rId4"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chart" Target="../charts/chart1.xm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chart" Target="../charts/chart2.xm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chart" Target="../charts/chart3.xm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chart" Target="../charts/chart4.xm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chart" Target="../charts/chart5.xml"/><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chart" Target="../charts/chart6.xml"/><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icture 3" descr=""/>
          <p:cNvPicPr/>
          <p:nvPr/>
        </p:nvPicPr>
        <p:blipFill>
          <a:blip r:embed="rId1">
            <a:extLst>
              <a:ext uri="{BEBA8EAE-BF5A-486C-A8C5-ECC9F3942E4B}">
                <a14:imgProps xmlns:a14="http://schemas.microsoft.com/office/drawing/2010/main">
                  <a14:imgLayer r:embed="rId2">
                    <a14:imgEffect>
                      <a14:brightnessContrast contrast="-20000"/>
                    </a14:imgEffect>
                  </a14:imgLayer>
                </a14:imgProps>
              </a:ext>
            </a:extLst>
          </a:blip>
          <a:srcRect l="0" t="0" r="0" b="7407"/>
          <a:stretch/>
        </p:blipFill>
        <p:spPr>
          <a:xfrm>
            <a:off x="0" y="0"/>
            <a:ext cx="12191760" cy="6857640"/>
          </a:xfrm>
          <a:prstGeom prst="rect">
            <a:avLst/>
          </a:prstGeom>
          <a:ln>
            <a:noFill/>
          </a:ln>
        </p:spPr>
      </p:pic>
      <p:sp>
        <p:nvSpPr>
          <p:cNvPr id="83" name="CustomShape 1"/>
          <p:cNvSpPr/>
          <p:nvPr/>
        </p:nvSpPr>
        <p:spPr>
          <a:xfrm>
            <a:off x="7488720" y="2277720"/>
            <a:ext cx="4703040" cy="4579920"/>
          </a:xfrm>
          <a:custGeom>
            <a:avLst/>
            <a:gdLst/>
            <a:ahLst/>
            <a:rect l="l" t="t"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760">
            <a:noFill/>
          </a:ln>
        </p:spPr>
        <p:style>
          <a:lnRef idx="0"/>
          <a:fillRef idx="0"/>
          <a:effectRef idx="0"/>
          <a:fontRef idx="minor"/>
        </p:style>
      </p:sp>
      <p:sp>
        <p:nvSpPr>
          <p:cNvPr id="84" name="Line 2"/>
          <p:cNvSpPr/>
          <p:nvPr/>
        </p:nvSpPr>
        <p:spPr>
          <a:xfrm>
            <a:off x="9480240" y="5123520"/>
            <a:ext cx="935280" cy="360"/>
          </a:xfrm>
          <a:prstGeom prst="line">
            <a:avLst/>
          </a:prstGeom>
          <a:ln w="25560">
            <a:solidFill>
              <a:schemeClr val="tx1">
                <a:lumMod val="85000"/>
                <a:lumOff val="15000"/>
              </a:schemeClr>
            </a:solidFill>
            <a:bevel/>
          </a:ln>
        </p:spPr>
        <p:style>
          <a:lnRef idx="1">
            <a:schemeClr val="accent1"/>
          </a:lnRef>
          <a:fillRef idx="0">
            <a:schemeClr val="accent1"/>
          </a:fillRef>
          <a:effectRef idx="0">
            <a:schemeClr val="accent1"/>
          </a:effectRef>
          <a:fontRef idx="minor"/>
        </p:style>
      </p:sp>
      <p:pic>
        <p:nvPicPr>
          <p:cNvPr id="85" name="Picture 7" descr=""/>
          <p:cNvPicPr/>
          <p:nvPr/>
        </p:nvPicPr>
        <p:blipFill>
          <a:blip r:embed="rId3"/>
          <a:stretch/>
        </p:blipFill>
        <p:spPr>
          <a:xfrm>
            <a:off x="8720640" y="1676880"/>
            <a:ext cx="2454480" cy="2421720"/>
          </a:xfrm>
          <a:prstGeom prst="rect">
            <a:avLst/>
          </a:prstGeom>
          <a:ln>
            <a:noFill/>
          </a:ln>
        </p:spPr>
      </p:pic>
      <p:sp>
        <p:nvSpPr>
          <p:cNvPr id="86" name="TextShape 3"/>
          <p:cNvSpPr txBox="1"/>
          <p:nvPr/>
        </p:nvSpPr>
        <p:spPr>
          <a:xfrm>
            <a:off x="8181000" y="3429000"/>
            <a:ext cx="3851640" cy="1833840"/>
          </a:xfrm>
          <a:prstGeom prst="rect">
            <a:avLst/>
          </a:prstGeom>
          <a:noFill/>
          <a:ln>
            <a:noFill/>
          </a:ln>
        </p:spPr>
        <p:txBody>
          <a:bodyPr anchor="b">
            <a:normAutofit/>
          </a:bodyPr>
          <a:p>
            <a:pPr algn="ctr">
              <a:lnSpc>
                <a:spcPct val="90000"/>
              </a:lnSpc>
            </a:pPr>
            <a:r>
              <a:rPr b="0" lang="en-US" sz="4000" spc="-1" strike="noStrike">
                <a:solidFill>
                  <a:srgbClr val="000000"/>
                </a:solidFill>
                <a:latin typeface="Arial Rounded MT Bold"/>
              </a:rPr>
              <a:t>Descriptive Analysis</a:t>
            </a:r>
            <a:endParaRPr b="0" lang="en-US" sz="4000" spc="-1" strike="noStrike">
              <a:solidFill>
                <a:srgbClr val="000000"/>
              </a:solidFill>
              <a:latin typeface="Calibri"/>
            </a:endParaRPr>
          </a:p>
        </p:txBody>
      </p:sp>
      <p:sp>
        <p:nvSpPr>
          <p:cNvPr id="87" name="CustomShape 4"/>
          <p:cNvSpPr/>
          <p:nvPr/>
        </p:nvSpPr>
        <p:spPr>
          <a:xfrm>
            <a:off x="9057240" y="3544920"/>
            <a:ext cx="2163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000000"/>
                </a:solidFill>
                <a:uFillTx/>
                <a:latin typeface="Arial"/>
              </a:rPr>
              <a:t>DATA-1-ACADEMY</a:t>
            </a:r>
            <a:endParaRPr b="0" lang="en-US" sz="1800" spc="-1" strike="noStrike">
              <a:latin typeface="Arial"/>
            </a:endParaRPr>
          </a:p>
        </p:txBody>
      </p:sp>
      <p:sp>
        <p:nvSpPr>
          <p:cNvPr id="88" name="CustomShape 5"/>
          <p:cNvSpPr/>
          <p:nvPr/>
        </p:nvSpPr>
        <p:spPr>
          <a:xfrm>
            <a:off x="8021880" y="5263200"/>
            <a:ext cx="3851640" cy="600480"/>
          </a:xfrm>
          <a:prstGeom prst="rect">
            <a:avLst/>
          </a:prstGeom>
          <a:noFill/>
          <a:ln>
            <a:noFill/>
          </a:ln>
        </p:spPr>
        <p:style>
          <a:lnRef idx="0"/>
          <a:fillRef idx="0"/>
          <a:effectRef idx="0"/>
          <a:fontRef idx="minor"/>
        </p:style>
        <p:txBody>
          <a:bodyPr anchor="b">
            <a:normAutofit fontScale="59000"/>
          </a:bodyPr>
          <a:p>
            <a:pPr algn="ctr">
              <a:lnSpc>
                <a:spcPct val="90000"/>
              </a:lnSpc>
            </a:pPr>
            <a:r>
              <a:rPr b="0" lang="en-US" sz="1800" spc="-1" strike="noStrike">
                <a:solidFill>
                  <a:srgbClr val="c00000"/>
                </a:solidFill>
                <a:latin typeface="Arial Rounded MT Bold"/>
              </a:rPr>
              <a:t>Module1: </a:t>
            </a:r>
            <a:endParaRPr b="0" lang="en-US" sz="1800" spc="-1" strike="noStrike">
              <a:latin typeface="Arial"/>
            </a:endParaRPr>
          </a:p>
          <a:p>
            <a:pPr algn="ctr">
              <a:lnSpc>
                <a:spcPct val="90000"/>
              </a:lnSpc>
            </a:pPr>
            <a:r>
              <a:rPr b="0" lang="en-US" sz="1800" spc="-1" strike="noStrike">
                <a:solidFill>
                  <a:srgbClr val="c00000"/>
                </a:solidFill>
                <a:latin typeface="Arial Rounded MT Bold"/>
              </a:rPr>
              <a:t>Data Discovery &amp; Data Exploration</a:t>
            </a:r>
            <a:endParaRPr b="0" lang="en-US" sz="1800" spc="-1" strike="noStrike">
              <a:latin typeface="Arial"/>
            </a:endParaRPr>
          </a:p>
        </p:txBody>
      </p:sp>
      <p:sp>
        <p:nvSpPr>
          <p:cNvPr id="89" name="CustomShape 6"/>
          <p:cNvSpPr/>
          <p:nvPr/>
        </p:nvSpPr>
        <p:spPr>
          <a:xfrm>
            <a:off x="8726760" y="6260400"/>
            <a:ext cx="24944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u="sng">
                <a:solidFill>
                  <a:srgbClr val="316d91"/>
                </a:solidFill>
                <a:uFillTx/>
                <a:latin typeface="Arial"/>
              </a:rPr>
              <a:t>©www.everythingondata.com</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0" name="Group 1"/>
          <p:cNvGrpSpPr/>
          <p:nvPr/>
        </p:nvGrpSpPr>
        <p:grpSpPr>
          <a:xfrm>
            <a:off x="556560" y="1476360"/>
            <a:ext cx="11210400" cy="5248080"/>
            <a:chOff x="556560" y="1476360"/>
            <a:chExt cx="11210400" cy="5248080"/>
          </a:xfrm>
        </p:grpSpPr>
        <p:pic>
          <p:nvPicPr>
            <p:cNvPr id="91" name="Picture 7" descr=""/>
            <p:cNvPicPr/>
            <p:nvPr/>
          </p:nvPicPr>
          <p:blipFill>
            <a:blip r:embed="rId1"/>
            <a:stretch/>
          </p:blipFill>
          <p:spPr>
            <a:xfrm>
              <a:off x="556560" y="1476360"/>
              <a:ext cx="11210400" cy="5248080"/>
            </a:xfrm>
            <a:prstGeom prst="rect">
              <a:avLst/>
            </a:prstGeom>
            <a:ln>
              <a:noFill/>
            </a:ln>
          </p:spPr>
        </p:pic>
        <p:sp>
          <p:nvSpPr>
            <p:cNvPr id="92" name="CustomShape 2"/>
            <p:cNvSpPr/>
            <p:nvPr/>
          </p:nvSpPr>
          <p:spPr>
            <a:xfrm>
              <a:off x="657000" y="1527480"/>
              <a:ext cx="5377680" cy="5016960"/>
            </a:xfrm>
            <a:prstGeom prst="roundRect">
              <a:avLst>
                <a:gd name="adj" fmla="val 16667"/>
              </a:avLst>
            </a:prstGeom>
            <a:noFill/>
            <a:ln w="28440">
              <a:solidFill>
                <a:schemeClr val="bg1"/>
              </a:solidFill>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93" name="CustomShape 3"/>
            <p:cNvSpPr/>
            <p:nvPr/>
          </p:nvSpPr>
          <p:spPr>
            <a:xfrm>
              <a:off x="3026520" y="5664240"/>
              <a:ext cx="2691360" cy="766440"/>
            </a:xfrm>
            <a:prstGeom prst="leftArrow">
              <a:avLst>
                <a:gd name="adj1" fmla="val 50000"/>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0000"/>
                  </a:solidFill>
                  <a:latin typeface="Verdana"/>
                  <a:ea typeface="Verdana"/>
                </a:rPr>
                <a:t>INTERMEDIATE</a:t>
              </a:r>
              <a:endParaRPr b="0" lang="en-US" sz="1800" spc="-1" strike="noStrike">
                <a:latin typeface="Arial"/>
              </a:endParaRPr>
            </a:p>
          </p:txBody>
        </p:sp>
        <p:sp>
          <p:nvSpPr>
            <p:cNvPr id="94" name="CustomShape 4"/>
            <p:cNvSpPr/>
            <p:nvPr/>
          </p:nvSpPr>
          <p:spPr>
            <a:xfrm flipH="1">
              <a:off x="6049080" y="2120400"/>
              <a:ext cx="2533680" cy="766440"/>
            </a:xfrm>
            <a:prstGeom prst="leftArrow">
              <a:avLst>
                <a:gd name="adj1" fmla="val 50000"/>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0000"/>
                  </a:solidFill>
                  <a:latin typeface="Verdana"/>
                  <a:ea typeface="Verdana"/>
                </a:rPr>
                <a:t>ADVANCED</a:t>
              </a:r>
              <a:endParaRPr b="0" lang="en-US" sz="1800" spc="-1" strike="noStrike">
                <a:latin typeface="Arial"/>
              </a:endParaRPr>
            </a:p>
          </p:txBody>
        </p:sp>
      </p:grpSp>
      <p:sp>
        <p:nvSpPr>
          <p:cNvPr id="95" name="CustomShape 5"/>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6" name="TextShape 6"/>
          <p:cNvSpPr txBox="1"/>
          <p:nvPr/>
        </p:nvSpPr>
        <p:spPr>
          <a:xfrm>
            <a:off x="556560" y="643320"/>
            <a:ext cx="11210400" cy="744480"/>
          </a:xfrm>
          <a:prstGeom prst="rect">
            <a:avLst/>
          </a:prstGeom>
          <a:solidFill>
            <a:srgbClr val="316d91"/>
          </a:solidFill>
          <a:ln>
            <a:noFill/>
          </a:ln>
        </p:spPr>
        <p:txBody>
          <a:bodyPr anchor="ctr">
            <a:normAutofit/>
          </a:bodyPr>
          <a:p>
            <a:pPr algn="ctr">
              <a:lnSpc>
                <a:spcPct val="90000"/>
              </a:lnSpc>
            </a:pPr>
            <a:r>
              <a:rPr b="1" lang="en-US" sz="3200" spc="-1" strike="noStrike">
                <a:solidFill>
                  <a:srgbClr val="ffffff"/>
                </a:solidFill>
                <a:latin typeface="Arial Nova"/>
              </a:rPr>
              <a:t>	</a:t>
            </a:r>
            <a:r>
              <a:rPr b="1" lang="en-US" sz="3200" spc="-1" strike="noStrike">
                <a:solidFill>
                  <a:srgbClr val="ffffff"/>
                </a:solidFill>
                <a:latin typeface="Arial Nova"/>
              </a:rPr>
              <a:t>OUR ROADMAP- </a:t>
            </a:r>
            <a:r>
              <a:rPr b="0" lang="en-US" sz="2000" spc="-1" strike="noStrike">
                <a:solidFill>
                  <a:srgbClr val="ffffff"/>
                </a:solidFill>
                <a:latin typeface="Arial Nova"/>
              </a:rPr>
              <a:t>The</a:t>
            </a:r>
            <a:r>
              <a:rPr b="1" lang="en-US" sz="3200" spc="-1" strike="noStrike">
                <a:solidFill>
                  <a:srgbClr val="ffffff"/>
                </a:solidFill>
                <a:latin typeface="Arial Nova"/>
              </a:rPr>
              <a:t> </a:t>
            </a:r>
            <a:r>
              <a:rPr b="0" lang="en-US" sz="2000" spc="-1" strike="noStrike">
                <a:solidFill>
                  <a:srgbClr val="ffff00"/>
                </a:solidFill>
                <a:latin typeface="Arial Nova"/>
              </a:rPr>
              <a:t>4 Phased </a:t>
            </a:r>
            <a:r>
              <a:rPr b="0" lang="en-US" sz="2000" spc="-1" strike="noStrike">
                <a:solidFill>
                  <a:srgbClr val="ffffff"/>
                </a:solidFill>
                <a:latin typeface="Arial Nova"/>
              </a:rPr>
              <a:t>Approach to Advanced Analytics</a:t>
            </a:r>
            <a:endParaRPr b="0" lang="en-US" sz="2000" spc="-1" strike="noStrike">
              <a:solidFill>
                <a:srgbClr val="000000"/>
              </a:solidFill>
              <a:latin typeface="Calibri"/>
            </a:endParaRPr>
          </a:p>
        </p:txBody>
      </p:sp>
      <p:pic>
        <p:nvPicPr>
          <p:cNvPr id="97" name="Picture 4" descr=""/>
          <p:cNvPicPr/>
          <p:nvPr/>
        </p:nvPicPr>
        <p:blipFill>
          <a:blip r:embed="rId2"/>
          <a:stretch/>
        </p:blipFill>
        <p:spPr>
          <a:xfrm>
            <a:off x="739440" y="137880"/>
            <a:ext cx="1418760" cy="1399680"/>
          </a:xfrm>
          <a:prstGeom prst="rect">
            <a:avLst/>
          </a:prstGeom>
          <a:ln>
            <a:noFill/>
          </a:ln>
        </p:spPr>
      </p:pic>
      <p:sp>
        <p:nvSpPr>
          <p:cNvPr id="98" name="TextShape 7"/>
          <p:cNvSpPr txBox="1"/>
          <p:nvPr/>
        </p:nvSpPr>
        <p:spPr>
          <a:xfrm>
            <a:off x="8610480" y="6356520"/>
            <a:ext cx="2742840" cy="364680"/>
          </a:xfrm>
          <a:prstGeom prst="rect">
            <a:avLst/>
          </a:prstGeom>
          <a:noFill/>
          <a:ln>
            <a:noFill/>
          </a:ln>
        </p:spPr>
        <p:txBody>
          <a:bodyPr anchor="ctr">
            <a:noAutofit/>
          </a:bodyPr>
          <a:p>
            <a:pPr algn="r">
              <a:lnSpc>
                <a:spcPct val="100000"/>
              </a:lnSpc>
            </a:pPr>
            <a:fld id="{2381BDCF-8F16-4A5E-88F8-AD7A976BB9EC}" type="slidenum">
              <a:rPr b="0" lang="en-US" sz="1200" spc="-1" strike="noStrike">
                <a:solidFill>
                  <a:srgbClr val="8b8b8b"/>
                </a:solidFill>
                <a:latin typeface="Calibri"/>
              </a:rPr>
              <a:t>&lt;number&gt;</a:t>
            </a:fld>
            <a:endParaRPr b="0" lang="en-US" sz="1200" spc="-1" strike="noStrike">
              <a:latin typeface="Times New Roman"/>
            </a:endParaRPr>
          </a:p>
        </p:txBody>
      </p:sp>
      <p:sp>
        <p:nvSpPr>
          <p:cNvPr id="99" name="CustomShape 8"/>
          <p:cNvSpPr/>
          <p:nvPr/>
        </p:nvSpPr>
        <p:spPr>
          <a:xfrm>
            <a:off x="8726760" y="6260400"/>
            <a:ext cx="24944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u="sng">
                <a:solidFill>
                  <a:srgbClr val="316d91"/>
                </a:solidFill>
                <a:uFillTx/>
                <a:latin typeface="Arial"/>
              </a:rPr>
              <a:t>©www.everythingondata.com</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1" name="TextShape 2"/>
          <p:cNvSpPr txBox="1"/>
          <p:nvPr/>
        </p:nvSpPr>
        <p:spPr>
          <a:xfrm>
            <a:off x="556560" y="643320"/>
            <a:ext cx="11210400" cy="744480"/>
          </a:xfrm>
          <a:prstGeom prst="rect">
            <a:avLst/>
          </a:prstGeom>
          <a:solidFill>
            <a:srgbClr val="316d91"/>
          </a:solidFill>
          <a:ln>
            <a:noFill/>
          </a:ln>
        </p:spPr>
        <p:txBody>
          <a:bodyPr anchor="ctr">
            <a:normAutofit/>
          </a:bodyPr>
          <a:p>
            <a:pPr algn="ctr">
              <a:lnSpc>
                <a:spcPct val="90000"/>
              </a:lnSpc>
            </a:pPr>
            <a:r>
              <a:rPr b="1" lang="en-US" sz="3200" spc="-1" strike="noStrike">
                <a:solidFill>
                  <a:srgbClr val="ffffff"/>
                </a:solidFill>
                <a:latin typeface="Arial Nova"/>
              </a:rPr>
              <a:t>	</a:t>
            </a:r>
            <a:r>
              <a:rPr b="1" lang="en-US" sz="3200" spc="-1" strike="noStrike">
                <a:solidFill>
                  <a:srgbClr val="ffffff"/>
                </a:solidFill>
                <a:latin typeface="Arial Nova"/>
              </a:rPr>
              <a:t>ASSESSMENT 1: DATA EXPLORATION</a:t>
            </a:r>
            <a:endParaRPr b="0" lang="en-US" sz="3200" spc="-1" strike="noStrike">
              <a:solidFill>
                <a:srgbClr val="000000"/>
              </a:solidFill>
              <a:latin typeface="Calibri"/>
            </a:endParaRPr>
          </a:p>
        </p:txBody>
      </p:sp>
      <p:pic>
        <p:nvPicPr>
          <p:cNvPr id="102" name="Picture 4" descr=""/>
          <p:cNvPicPr/>
          <p:nvPr/>
        </p:nvPicPr>
        <p:blipFill>
          <a:blip r:embed="rId1"/>
          <a:stretch/>
        </p:blipFill>
        <p:spPr>
          <a:xfrm>
            <a:off x="266040" y="18720"/>
            <a:ext cx="2454480" cy="2421720"/>
          </a:xfrm>
          <a:prstGeom prst="rect">
            <a:avLst/>
          </a:prstGeom>
          <a:ln>
            <a:noFill/>
          </a:ln>
        </p:spPr>
      </p:pic>
      <p:sp>
        <p:nvSpPr>
          <p:cNvPr id="103" name="CustomShape 3"/>
          <p:cNvSpPr/>
          <p:nvPr/>
        </p:nvSpPr>
        <p:spPr>
          <a:xfrm>
            <a:off x="1365120" y="2078280"/>
            <a:ext cx="10402200" cy="4227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Verdana"/>
                <a:ea typeface="Verdana"/>
              </a:rPr>
              <a:t>If you are reading this, that means that you have completed the Beginners Class and are on the Intermediate Journey.</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Verdana"/>
                <a:ea typeface="Verdana"/>
              </a:rPr>
              <a:t>CONGRATULATIONS!!!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ea typeface="Verdana"/>
              </a:rPr>
              <a:t>Next is the Core of Descriptive Analysis: </a:t>
            </a:r>
            <a:r>
              <a:rPr b="1" lang="en-US" sz="1600" spc="-1" strike="noStrike">
                <a:solidFill>
                  <a:srgbClr val="000000"/>
                </a:solidFill>
                <a:latin typeface="Verdana"/>
                <a:ea typeface="Verdana"/>
              </a:rPr>
              <a:t>DATA DISCOVERY AND DATA EXPLORATION</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Verdana"/>
                <a:ea typeface="Verdana"/>
              </a:rPr>
              <a:t>EXERCISE:</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Verdana"/>
                <a:ea typeface="Verdana"/>
              </a:rPr>
              <a:t>You are expected to explore the Sample Sales data on Mr Chukwudi Stores with knowledge &amp; wisdom (insights) narratives on discoveries.</a:t>
            </a:r>
            <a:endParaRPr b="0" lang="en-US"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Verdana"/>
                <a:ea typeface="Verdana"/>
              </a:rPr>
              <a:t>Use your excel sheets to plot your charts and post same on this slide.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Verdana"/>
                <a:ea typeface="Verdana"/>
              </a:rPr>
              <a:t>Minimum no of pages: 10</a:t>
            </a:r>
            <a:endParaRPr b="0" lang="en-US" sz="1600" spc="-1" strike="noStrike">
              <a:latin typeface="Arial"/>
            </a:endParaRPr>
          </a:p>
          <a:p>
            <a:pPr>
              <a:lnSpc>
                <a:spcPct val="100000"/>
              </a:lnSpc>
            </a:pPr>
            <a:r>
              <a:rPr b="1" lang="en-US" sz="1600" spc="-1" strike="noStrike">
                <a:solidFill>
                  <a:srgbClr val="000000"/>
                </a:solidFill>
                <a:latin typeface="Verdana"/>
                <a:ea typeface="Verdana"/>
              </a:rPr>
              <a:t>Maximum no of pages:20</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ea typeface="Verdana"/>
              </a:rPr>
              <a:t>GOODLUCK!</a:t>
            </a:r>
            <a:endParaRPr b="0" lang="en-US" sz="1600" spc="-1" strike="noStrike">
              <a:latin typeface="Arial"/>
            </a:endParaRPr>
          </a:p>
        </p:txBody>
      </p:sp>
      <p:sp>
        <p:nvSpPr>
          <p:cNvPr id="104" name="TextShape 4"/>
          <p:cNvSpPr txBox="1"/>
          <p:nvPr/>
        </p:nvSpPr>
        <p:spPr>
          <a:xfrm>
            <a:off x="8610480" y="6356520"/>
            <a:ext cx="2742840" cy="364680"/>
          </a:xfrm>
          <a:prstGeom prst="rect">
            <a:avLst/>
          </a:prstGeom>
          <a:noFill/>
          <a:ln>
            <a:noFill/>
          </a:ln>
        </p:spPr>
        <p:txBody>
          <a:bodyPr anchor="ctr">
            <a:noAutofit/>
          </a:bodyPr>
          <a:p>
            <a:pPr algn="r">
              <a:lnSpc>
                <a:spcPct val="100000"/>
              </a:lnSpc>
            </a:pPr>
            <a:fld id="{4D158355-E32F-4DA6-B82B-10C148EC526C}" type="slidenum">
              <a:rPr b="0" lang="en-US" sz="1200" spc="-1" strike="noStrike">
                <a:solidFill>
                  <a:srgbClr val="8b8b8b"/>
                </a:solidFill>
                <a:latin typeface="Calibri"/>
              </a:rPr>
              <a:t>&lt;number&gt;</a:t>
            </a:fld>
            <a:endParaRPr b="0" lang="en-US" sz="1200" spc="-1" strike="noStrike">
              <a:latin typeface="Times New Roman"/>
            </a:endParaRPr>
          </a:p>
        </p:txBody>
      </p:sp>
      <p:sp>
        <p:nvSpPr>
          <p:cNvPr id="105" name="CustomShape 5"/>
          <p:cNvSpPr/>
          <p:nvPr/>
        </p:nvSpPr>
        <p:spPr>
          <a:xfrm>
            <a:off x="8726760" y="6260400"/>
            <a:ext cx="24944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u="sng">
                <a:solidFill>
                  <a:srgbClr val="316d91"/>
                </a:solidFill>
                <a:uFillTx/>
                <a:latin typeface="Arial"/>
              </a:rPr>
              <a:t>©www.everythingondata.com</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07" name="TextShape 2"/>
          <p:cNvSpPr txBox="1"/>
          <p:nvPr/>
        </p:nvSpPr>
        <p:spPr>
          <a:xfrm>
            <a:off x="556560" y="643320"/>
            <a:ext cx="11210400" cy="744480"/>
          </a:xfrm>
          <a:prstGeom prst="rect">
            <a:avLst/>
          </a:prstGeom>
          <a:solidFill>
            <a:srgbClr val="316d91"/>
          </a:solidFill>
          <a:ln>
            <a:noFill/>
          </a:ln>
        </p:spPr>
        <p:txBody>
          <a:bodyPr anchor="ctr">
            <a:normAutofit/>
          </a:bodyPr>
          <a:p>
            <a:pPr algn="ctr">
              <a:lnSpc>
                <a:spcPct val="90000"/>
              </a:lnSpc>
            </a:pPr>
            <a:r>
              <a:rPr b="1" lang="en-US" sz="3200" spc="-1" strike="noStrike">
                <a:solidFill>
                  <a:srgbClr val="ffffff"/>
                </a:solidFill>
                <a:latin typeface="Arial Nova"/>
              </a:rPr>
              <a:t>TITLE: Sales by Location</a:t>
            </a:r>
            <a:endParaRPr b="0" lang="en-US" sz="3200" spc="-1" strike="noStrike">
              <a:solidFill>
                <a:srgbClr val="000000"/>
              </a:solidFill>
              <a:latin typeface="Calibri"/>
            </a:endParaRPr>
          </a:p>
        </p:txBody>
      </p:sp>
      <p:pic>
        <p:nvPicPr>
          <p:cNvPr id="108" name="Picture 4" descr=""/>
          <p:cNvPicPr/>
          <p:nvPr/>
        </p:nvPicPr>
        <p:blipFill>
          <a:blip r:embed="rId1"/>
          <a:stretch/>
        </p:blipFill>
        <p:spPr>
          <a:xfrm>
            <a:off x="424440" y="231480"/>
            <a:ext cx="1583640" cy="1562400"/>
          </a:xfrm>
          <a:prstGeom prst="rect">
            <a:avLst/>
          </a:prstGeom>
          <a:ln>
            <a:noFill/>
          </a:ln>
        </p:spPr>
      </p:pic>
      <p:sp>
        <p:nvSpPr>
          <p:cNvPr id="109"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EA184A41-C4DA-4632-A426-2F5C07127568}" type="slidenum">
              <a:rPr b="0" lang="en-US" sz="1200" spc="-1" strike="noStrike">
                <a:solidFill>
                  <a:srgbClr val="8b8b8b"/>
                </a:solidFill>
                <a:latin typeface="Calibri"/>
              </a:rPr>
              <a:t>&lt;number&gt;</a:t>
            </a:fld>
            <a:endParaRPr b="0" lang="en-US" sz="1200" spc="-1" strike="noStrike">
              <a:latin typeface="Times New Roman"/>
            </a:endParaRPr>
          </a:p>
        </p:txBody>
      </p:sp>
      <p:sp>
        <p:nvSpPr>
          <p:cNvPr id="110" name="CustomShape 4"/>
          <p:cNvSpPr/>
          <p:nvPr/>
        </p:nvSpPr>
        <p:spPr>
          <a:xfrm>
            <a:off x="8726760" y="6260400"/>
            <a:ext cx="24944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u="sng">
                <a:solidFill>
                  <a:srgbClr val="316d91"/>
                </a:solidFill>
                <a:uFillTx/>
                <a:latin typeface="Arial"/>
              </a:rPr>
              <a:t>©www.everythingondata.com</a:t>
            </a:r>
            <a:endParaRPr b="0" lang="en-US" sz="1400" spc="-1" strike="noStrike">
              <a:latin typeface="Arial"/>
            </a:endParaRPr>
          </a:p>
        </p:txBody>
      </p:sp>
      <p:sp>
        <p:nvSpPr>
          <p:cNvPr id="111" name="CustomShape 5"/>
          <p:cNvSpPr/>
          <p:nvPr/>
        </p:nvSpPr>
        <p:spPr>
          <a:xfrm>
            <a:off x="2157840" y="1719000"/>
            <a:ext cx="882648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Reason for Analysis: To advice Mr Chukwudi on the best location</a:t>
            </a:r>
            <a:endParaRPr b="0" lang="en-US" sz="1600" spc="-1" strike="noStrike">
              <a:latin typeface="Arial"/>
            </a:endParaRPr>
          </a:p>
        </p:txBody>
      </p:sp>
      <p:sp>
        <p:nvSpPr>
          <p:cNvPr id="112" name="CustomShape 6"/>
          <p:cNvSpPr/>
          <p:nvPr/>
        </p:nvSpPr>
        <p:spPr>
          <a:xfrm>
            <a:off x="1389960" y="5864400"/>
            <a:ext cx="858276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Insights: </a:t>
            </a:r>
            <a:r>
              <a:rPr b="0" lang="en-US" sz="1400" spc="-1" strike="noStrike">
                <a:solidFill>
                  <a:srgbClr val="000000"/>
                </a:solidFill>
                <a:latin typeface="Calibri"/>
              </a:rPr>
              <a:t>The chart shows that Kebbi state has the highest sales figure with 57.0% of the total sales.</a:t>
            </a:r>
            <a:endParaRPr b="0" lang="en-US" sz="1400" spc="-1" strike="noStrike">
              <a:latin typeface="Arial"/>
            </a:endParaRPr>
          </a:p>
          <a:p>
            <a:pPr>
              <a:lnSpc>
                <a:spcPct val="100000"/>
              </a:lnSpc>
            </a:pPr>
            <a:r>
              <a:rPr b="1" lang="en-US" sz="1400" spc="-1" strike="noStrike">
                <a:solidFill>
                  <a:srgbClr val="000000"/>
                </a:solidFill>
                <a:latin typeface="Calibri"/>
              </a:rPr>
              <a:t>Recommendation: </a:t>
            </a:r>
            <a:r>
              <a:rPr b="0" lang="en-US" sz="1400" spc="-1" strike="noStrike">
                <a:solidFill>
                  <a:srgbClr val="000000"/>
                </a:solidFill>
                <a:latin typeface="Calibri"/>
              </a:rPr>
              <a:t>It is advisable to</a:t>
            </a:r>
            <a:r>
              <a:rPr b="0" lang="en-US" sz="1800" spc="-1" strike="noStrike">
                <a:solidFill>
                  <a:srgbClr val="000000"/>
                </a:solidFill>
                <a:latin typeface="Calibri"/>
              </a:rPr>
              <a:t> </a:t>
            </a:r>
            <a:r>
              <a:rPr b="0" lang="en-US" sz="1400" spc="-1" strike="noStrike">
                <a:solidFill>
                  <a:srgbClr val="000000"/>
                </a:solidFill>
                <a:latin typeface="Calibri"/>
              </a:rPr>
              <a:t>have more establishment in Kebbi State.</a:t>
            </a:r>
            <a:endParaRPr b="0" lang="en-US" sz="1400" spc="-1" strike="noStrike">
              <a:latin typeface="Arial"/>
            </a:endParaRPr>
          </a:p>
        </p:txBody>
      </p:sp>
      <p:graphicFrame>
        <p:nvGraphicFramePr>
          <p:cNvPr id="113" name="Chart 10"/>
          <p:cNvGraphicFramePr/>
          <p:nvPr/>
        </p:nvGraphicFramePr>
        <p:xfrm>
          <a:off x="1560600" y="2057400"/>
          <a:ext cx="6820920" cy="366012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5" name="TextShape 2"/>
          <p:cNvSpPr txBox="1"/>
          <p:nvPr/>
        </p:nvSpPr>
        <p:spPr>
          <a:xfrm>
            <a:off x="556560" y="643320"/>
            <a:ext cx="11210400" cy="744480"/>
          </a:xfrm>
          <a:prstGeom prst="rect">
            <a:avLst/>
          </a:prstGeom>
          <a:solidFill>
            <a:srgbClr val="316d91"/>
          </a:solidFill>
          <a:ln>
            <a:noFill/>
          </a:ln>
        </p:spPr>
        <p:txBody>
          <a:bodyPr anchor="ctr">
            <a:normAutofit/>
          </a:bodyPr>
          <a:p>
            <a:pPr algn="ctr">
              <a:lnSpc>
                <a:spcPct val="90000"/>
              </a:lnSpc>
            </a:pPr>
            <a:r>
              <a:rPr b="1" lang="en-US" sz="3200" spc="-1" strike="noStrike">
                <a:solidFill>
                  <a:srgbClr val="ffffff"/>
                </a:solidFill>
                <a:latin typeface="Arial Nova"/>
              </a:rPr>
              <a:t>TITLE: Sales by People Who Buy His Goods</a:t>
            </a:r>
            <a:endParaRPr b="0" lang="en-US" sz="3200" spc="-1" strike="noStrike">
              <a:solidFill>
                <a:srgbClr val="000000"/>
              </a:solidFill>
              <a:latin typeface="Calibri"/>
            </a:endParaRPr>
          </a:p>
        </p:txBody>
      </p:sp>
      <p:pic>
        <p:nvPicPr>
          <p:cNvPr id="116" name="Picture 4" descr=""/>
          <p:cNvPicPr/>
          <p:nvPr/>
        </p:nvPicPr>
        <p:blipFill>
          <a:blip r:embed="rId1"/>
          <a:stretch/>
        </p:blipFill>
        <p:spPr>
          <a:xfrm>
            <a:off x="424440" y="231480"/>
            <a:ext cx="1583640" cy="1562400"/>
          </a:xfrm>
          <a:prstGeom prst="rect">
            <a:avLst/>
          </a:prstGeom>
          <a:ln>
            <a:noFill/>
          </a:ln>
        </p:spPr>
      </p:pic>
      <p:sp>
        <p:nvSpPr>
          <p:cNvPr id="117"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5BCA7350-2478-4849-B8E5-8219950F2747}" type="slidenum">
              <a:rPr b="0" lang="en-US" sz="1200" spc="-1" strike="noStrike">
                <a:solidFill>
                  <a:srgbClr val="8b8b8b"/>
                </a:solidFill>
                <a:latin typeface="Calibri"/>
              </a:rPr>
              <a:t>&lt;number&gt;</a:t>
            </a:fld>
            <a:endParaRPr b="0" lang="en-US" sz="1200" spc="-1" strike="noStrike">
              <a:latin typeface="Times New Roman"/>
            </a:endParaRPr>
          </a:p>
        </p:txBody>
      </p:sp>
      <p:sp>
        <p:nvSpPr>
          <p:cNvPr id="118" name="CustomShape 4"/>
          <p:cNvSpPr/>
          <p:nvPr/>
        </p:nvSpPr>
        <p:spPr>
          <a:xfrm>
            <a:off x="8726760" y="6260400"/>
            <a:ext cx="24944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u="sng">
                <a:solidFill>
                  <a:srgbClr val="316d91"/>
                </a:solidFill>
                <a:uFillTx/>
                <a:latin typeface="Arial"/>
              </a:rPr>
              <a:t>©www.everythingondata.com</a:t>
            </a:r>
            <a:endParaRPr b="0" lang="en-US" sz="1400" spc="-1" strike="noStrike">
              <a:latin typeface="Arial"/>
            </a:endParaRPr>
          </a:p>
        </p:txBody>
      </p:sp>
      <p:sp>
        <p:nvSpPr>
          <p:cNvPr id="119" name="CustomShape 5"/>
          <p:cNvSpPr/>
          <p:nvPr/>
        </p:nvSpPr>
        <p:spPr>
          <a:xfrm>
            <a:off x="2097000" y="1426320"/>
            <a:ext cx="722952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400" spc="-1" strike="noStrike">
                <a:solidFill>
                  <a:srgbClr val="000000"/>
                </a:solidFill>
                <a:latin typeface="Calibri"/>
              </a:rPr>
              <a:t>Reason for Analysis: To advice Mr. Chukwudi on the set of customers to focus more on.</a:t>
            </a:r>
            <a:endParaRPr b="0" lang="en-US" sz="1400" spc="-1" strike="noStrike">
              <a:latin typeface="Arial"/>
            </a:endParaRPr>
          </a:p>
          <a:p>
            <a:pPr>
              <a:lnSpc>
                <a:spcPct val="100000"/>
              </a:lnSpc>
            </a:pPr>
            <a:endParaRPr b="0" lang="en-US" sz="1400" spc="-1" strike="noStrike">
              <a:latin typeface="Arial"/>
            </a:endParaRPr>
          </a:p>
        </p:txBody>
      </p:sp>
      <p:sp>
        <p:nvSpPr>
          <p:cNvPr id="120" name="CustomShape 6"/>
          <p:cNvSpPr/>
          <p:nvPr/>
        </p:nvSpPr>
        <p:spPr>
          <a:xfrm>
            <a:off x="1024200" y="5669280"/>
            <a:ext cx="7680600" cy="13690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600" spc="-1" strike="noStrike">
                <a:solidFill>
                  <a:srgbClr val="000000"/>
                </a:solidFill>
                <a:latin typeface="Calibri"/>
              </a:rPr>
              <a:t>Insights: </a:t>
            </a:r>
            <a:r>
              <a:rPr b="0" lang="en-US" sz="1600" spc="-1" strike="noStrike">
                <a:solidFill>
                  <a:srgbClr val="000000"/>
                </a:solidFill>
                <a:latin typeface="Calibri"/>
              </a:rPr>
              <a:t>The chart shows that majority of the customers for the organization are entrepreneur with the highest figure with 52.0% of the total sales from all customers.</a:t>
            </a:r>
            <a:endParaRPr b="0" lang="en-US" sz="1600" spc="-1" strike="noStrike">
              <a:latin typeface="Arial"/>
            </a:endParaRPr>
          </a:p>
          <a:p>
            <a:pPr algn="just">
              <a:lnSpc>
                <a:spcPct val="100000"/>
              </a:lnSpc>
            </a:pPr>
            <a:r>
              <a:rPr b="1" lang="en-US" sz="1600" spc="-1" strike="noStrike">
                <a:solidFill>
                  <a:srgbClr val="000000"/>
                </a:solidFill>
                <a:latin typeface="Calibri"/>
              </a:rPr>
              <a:t>Recommendation: </a:t>
            </a:r>
            <a:r>
              <a:rPr b="0" lang="en-US" sz="1600" spc="-1" strike="noStrike">
                <a:solidFill>
                  <a:srgbClr val="000000"/>
                </a:solidFill>
                <a:latin typeface="Calibri"/>
              </a:rPr>
              <a:t>It is advisable to focus more on entrepreneur products and source for more entrepreneur</a:t>
            </a:r>
            <a:r>
              <a:rPr b="0" lang="en-US" sz="1800" spc="-1" strike="noStrike">
                <a:solidFill>
                  <a:srgbClr val="000000"/>
                </a:solidFill>
                <a:latin typeface="Calibri"/>
              </a:rPr>
              <a:t>.</a:t>
            </a:r>
            <a:endParaRPr b="0" lang="en-US" sz="1800" spc="-1" strike="noStrike">
              <a:latin typeface="Arial"/>
            </a:endParaRPr>
          </a:p>
          <a:p>
            <a:pPr>
              <a:lnSpc>
                <a:spcPct val="100000"/>
              </a:lnSpc>
            </a:pPr>
            <a:endParaRPr b="0" lang="en-US" sz="1800" spc="-1" strike="noStrike">
              <a:latin typeface="Arial"/>
            </a:endParaRPr>
          </a:p>
        </p:txBody>
      </p:sp>
      <p:graphicFrame>
        <p:nvGraphicFramePr>
          <p:cNvPr id="121" name="Chart 10"/>
          <p:cNvGraphicFramePr/>
          <p:nvPr/>
        </p:nvGraphicFramePr>
        <p:xfrm>
          <a:off x="2475000" y="2057400"/>
          <a:ext cx="5906520" cy="357480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3" name="TextShape 2"/>
          <p:cNvSpPr txBox="1"/>
          <p:nvPr/>
        </p:nvSpPr>
        <p:spPr>
          <a:xfrm>
            <a:off x="556560" y="643320"/>
            <a:ext cx="11210400" cy="744480"/>
          </a:xfrm>
          <a:prstGeom prst="rect">
            <a:avLst/>
          </a:prstGeom>
          <a:solidFill>
            <a:srgbClr val="316d91"/>
          </a:solidFill>
          <a:ln>
            <a:noFill/>
          </a:ln>
        </p:spPr>
        <p:txBody>
          <a:bodyPr anchor="ctr">
            <a:normAutofit/>
          </a:bodyPr>
          <a:p>
            <a:pPr algn="ctr">
              <a:lnSpc>
                <a:spcPct val="90000"/>
              </a:lnSpc>
            </a:pPr>
            <a:r>
              <a:rPr b="1" lang="en-US" sz="3200" spc="-1" strike="noStrike">
                <a:solidFill>
                  <a:srgbClr val="ffffff"/>
                </a:solidFill>
                <a:latin typeface="Arial Nova"/>
              </a:rPr>
              <a:t>TITLE: Sales by Products People Buys</a:t>
            </a:r>
            <a:endParaRPr b="0" lang="en-US" sz="3200" spc="-1" strike="noStrike">
              <a:solidFill>
                <a:srgbClr val="000000"/>
              </a:solidFill>
              <a:latin typeface="Calibri"/>
            </a:endParaRPr>
          </a:p>
        </p:txBody>
      </p:sp>
      <p:pic>
        <p:nvPicPr>
          <p:cNvPr id="124" name="Picture 4" descr=""/>
          <p:cNvPicPr/>
          <p:nvPr/>
        </p:nvPicPr>
        <p:blipFill>
          <a:blip r:embed="rId1"/>
          <a:stretch/>
        </p:blipFill>
        <p:spPr>
          <a:xfrm>
            <a:off x="424440" y="231480"/>
            <a:ext cx="1583640" cy="1562400"/>
          </a:xfrm>
          <a:prstGeom prst="rect">
            <a:avLst/>
          </a:prstGeom>
          <a:ln>
            <a:noFill/>
          </a:ln>
        </p:spPr>
      </p:pic>
      <p:sp>
        <p:nvSpPr>
          <p:cNvPr id="125"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3A04D803-BFD8-4F36-B673-832BABC82EDE}" type="slidenum">
              <a:rPr b="0" lang="en-US" sz="1200" spc="-1" strike="noStrike">
                <a:solidFill>
                  <a:srgbClr val="8b8b8b"/>
                </a:solidFill>
                <a:latin typeface="Calibri"/>
              </a:rPr>
              <a:t>&lt;number&gt;</a:t>
            </a:fld>
            <a:endParaRPr b="0" lang="en-US" sz="1200" spc="-1" strike="noStrike">
              <a:latin typeface="Times New Roman"/>
            </a:endParaRPr>
          </a:p>
        </p:txBody>
      </p:sp>
      <p:sp>
        <p:nvSpPr>
          <p:cNvPr id="126" name="CustomShape 4"/>
          <p:cNvSpPr/>
          <p:nvPr/>
        </p:nvSpPr>
        <p:spPr>
          <a:xfrm>
            <a:off x="8726760" y="6260400"/>
            <a:ext cx="24944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u="sng">
                <a:solidFill>
                  <a:srgbClr val="316d91"/>
                </a:solidFill>
                <a:uFillTx/>
                <a:latin typeface="Arial"/>
              </a:rPr>
              <a:t>©www.everythingondata.com</a:t>
            </a:r>
            <a:endParaRPr b="0" lang="en-US" sz="1400" spc="-1" strike="noStrike">
              <a:latin typeface="Arial"/>
            </a:endParaRPr>
          </a:p>
        </p:txBody>
      </p:sp>
      <p:sp>
        <p:nvSpPr>
          <p:cNvPr id="127" name="CustomShape 5"/>
          <p:cNvSpPr/>
          <p:nvPr/>
        </p:nvSpPr>
        <p:spPr>
          <a:xfrm>
            <a:off x="2072520" y="1536120"/>
            <a:ext cx="85096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Reason for Analysis: To advice Mr. Chukwudi on the products people buys most</a:t>
            </a:r>
            <a:endParaRPr b="0" lang="en-US" sz="1800" spc="-1" strike="noStrike">
              <a:latin typeface="Arial"/>
            </a:endParaRPr>
          </a:p>
          <a:p>
            <a:pPr>
              <a:lnSpc>
                <a:spcPct val="100000"/>
              </a:lnSpc>
            </a:pPr>
            <a:endParaRPr b="0" lang="en-US" sz="1800" spc="-1" strike="noStrike">
              <a:latin typeface="Arial"/>
            </a:endParaRPr>
          </a:p>
        </p:txBody>
      </p:sp>
      <p:sp>
        <p:nvSpPr>
          <p:cNvPr id="128" name="CustomShape 6"/>
          <p:cNvSpPr/>
          <p:nvPr/>
        </p:nvSpPr>
        <p:spPr>
          <a:xfrm>
            <a:off x="1158120" y="5644800"/>
            <a:ext cx="10265400" cy="7297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400" spc="-1" strike="noStrike">
                <a:solidFill>
                  <a:srgbClr val="000000"/>
                </a:solidFill>
                <a:latin typeface="Calibri"/>
              </a:rPr>
              <a:t>Insights: </a:t>
            </a:r>
            <a:r>
              <a:rPr b="0" lang="en-US" sz="1400" spc="-1" strike="noStrike">
                <a:solidFill>
                  <a:srgbClr val="000000"/>
                </a:solidFill>
                <a:latin typeface="Calibri"/>
              </a:rPr>
              <a:t>The chart shows that the products or goods customers buys  much are fruits and vegetables also snacks foods with 16.0% respectively; after which household products takes 11.0% </a:t>
            </a:r>
            <a:endParaRPr b="0" lang="en-US" sz="1400" spc="-1" strike="noStrike">
              <a:latin typeface="Arial"/>
            </a:endParaRPr>
          </a:p>
          <a:p>
            <a:pPr algn="just">
              <a:lnSpc>
                <a:spcPct val="100000"/>
              </a:lnSpc>
            </a:pPr>
            <a:r>
              <a:rPr b="1" lang="en-US" sz="1400" spc="-1" strike="noStrike">
                <a:solidFill>
                  <a:srgbClr val="000000"/>
                </a:solidFill>
                <a:latin typeface="Calibri"/>
              </a:rPr>
              <a:t>Recommendation: </a:t>
            </a:r>
            <a:r>
              <a:rPr b="0" lang="en-US" sz="1400" spc="-1" strike="noStrike">
                <a:solidFill>
                  <a:srgbClr val="000000"/>
                </a:solidFill>
                <a:latin typeface="Calibri"/>
              </a:rPr>
              <a:t>It is advisable to focus more on these products that customers patronize more than others.</a:t>
            </a:r>
            <a:endParaRPr b="0" lang="en-US" sz="1400" spc="-1" strike="noStrike">
              <a:latin typeface="Arial"/>
            </a:endParaRPr>
          </a:p>
        </p:txBody>
      </p:sp>
      <p:graphicFrame>
        <p:nvGraphicFramePr>
          <p:cNvPr id="129" name="Chart 10"/>
          <p:cNvGraphicFramePr/>
          <p:nvPr/>
        </p:nvGraphicFramePr>
        <p:xfrm>
          <a:off x="1901880" y="2057400"/>
          <a:ext cx="7643880" cy="347724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1" name="TextShape 2"/>
          <p:cNvSpPr txBox="1"/>
          <p:nvPr/>
        </p:nvSpPr>
        <p:spPr>
          <a:xfrm>
            <a:off x="556560" y="643320"/>
            <a:ext cx="11210400" cy="744480"/>
          </a:xfrm>
          <a:prstGeom prst="rect">
            <a:avLst/>
          </a:prstGeom>
          <a:solidFill>
            <a:srgbClr val="316d91"/>
          </a:solidFill>
          <a:ln>
            <a:noFill/>
          </a:ln>
        </p:spPr>
        <p:txBody>
          <a:bodyPr anchor="ctr">
            <a:normAutofit/>
          </a:bodyPr>
          <a:p>
            <a:pPr algn="ctr">
              <a:lnSpc>
                <a:spcPct val="90000"/>
              </a:lnSpc>
            </a:pPr>
            <a:r>
              <a:rPr b="1" lang="en-US" sz="2400" spc="-1" strike="noStrike">
                <a:solidFill>
                  <a:srgbClr val="ffffff"/>
                </a:solidFill>
                <a:latin typeface="Arial Nova"/>
              </a:rPr>
              <a:t>TITLE: Sales by Times the Products Have High Sales</a:t>
            </a:r>
            <a:endParaRPr b="0" lang="en-US" sz="2400" spc="-1" strike="noStrike">
              <a:solidFill>
                <a:srgbClr val="000000"/>
              </a:solidFill>
              <a:latin typeface="Calibri"/>
            </a:endParaRPr>
          </a:p>
        </p:txBody>
      </p:sp>
      <p:pic>
        <p:nvPicPr>
          <p:cNvPr id="132" name="Picture 4" descr=""/>
          <p:cNvPicPr/>
          <p:nvPr/>
        </p:nvPicPr>
        <p:blipFill>
          <a:blip r:embed="rId1"/>
          <a:stretch/>
        </p:blipFill>
        <p:spPr>
          <a:xfrm>
            <a:off x="424440" y="231480"/>
            <a:ext cx="1583640" cy="1562400"/>
          </a:xfrm>
          <a:prstGeom prst="rect">
            <a:avLst/>
          </a:prstGeom>
          <a:ln>
            <a:noFill/>
          </a:ln>
        </p:spPr>
      </p:pic>
      <p:sp>
        <p:nvSpPr>
          <p:cNvPr id="133"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BD572181-AFD5-48D5-A517-07C631471235}" type="slidenum">
              <a:rPr b="0" lang="en-US" sz="1200" spc="-1" strike="noStrike">
                <a:solidFill>
                  <a:srgbClr val="8b8b8b"/>
                </a:solidFill>
                <a:latin typeface="Calibri"/>
              </a:rPr>
              <a:t>&lt;number&gt;</a:t>
            </a:fld>
            <a:endParaRPr b="0" lang="en-US" sz="1200" spc="-1" strike="noStrike">
              <a:latin typeface="Times New Roman"/>
            </a:endParaRPr>
          </a:p>
        </p:txBody>
      </p:sp>
      <p:sp>
        <p:nvSpPr>
          <p:cNvPr id="134" name="CustomShape 4"/>
          <p:cNvSpPr/>
          <p:nvPr/>
        </p:nvSpPr>
        <p:spPr>
          <a:xfrm>
            <a:off x="8726760" y="6260400"/>
            <a:ext cx="24944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u="sng">
                <a:solidFill>
                  <a:srgbClr val="316d91"/>
                </a:solidFill>
                <a:uFillTx/>
                <a:latin typeface="Arial"/>
              </a:rPr>
              <a:t>©www.everythingondata.com</a:t>
            </a:r>
            <a:endParaRPr b="0" lang="en-US" sz="1400" spc="-1" strike="noStrike">
              <a:latin typeface="Arial"/>
            </a:endParaRPr>
          </a:p>
        </p:txBody>
      </p:sp>
      <p:sp>
        <p:nvSpPr>
          <p:cNvPr id="135" name="CustomShape 5"/>
          <p:cNvSpPr/>
          <p:nvPr/>
        </p:nvSpPr>
        <p:spPr>
          <a:xfrm>
            <a:off x="2036160" y="1572840"/>
            <a:ext cx="77173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rPr>
              <a:t>Reason for Analysis: To advice Mr. Chukwudi on when products sales changes</a:t>
            </a:r>
            <a:endParaRPr b="0" lang="en-US" sz="1800" spc="-1" strike="noStrike">
              <a:latin typeface="Arial"/>
            </a:endParaRPr>
          </a:p>
          <a:p>
            <a:pPr>
              <a:lnSpc>
                <a:spcPct val="100000"/>
              </a:lnSpc>
            </a:pPr>
            <a:endParaRPr b="0" lang="en-US" sz="1800" spc="-1" strike="noStrike">
              <a:latin typeface="Arial"/>
            </a:endParaRPr>
          </a:p>
        </p:txBody>
      </p:sp>
      <p:sp>
        <p:nvSpPr>
          <p:cNvPr id="136" name="CustomShape 6"/>
          <p:cNvSpPr/>
          <p:nvPr/>
        </p:nvSpPr>
        <p:spPr>
          <a:xfrm>
            <a:off x="658440" y="5303520"/>
            <a:ext cx="9960480" cy="15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600" spc="-1" strike="noStrike">
                <a:solidFill>
                  <a:srgbClr val="000000"/>
                </a:solidFill>
                <a:latin typeface="Calibri"/>
              </a:rPr>
              <a:t>Insights: </a:t>
            </a:r>
            <a:r>
              <a:rPr b="0" lang="en-US" sz="1600" spc="-1" strike="noStrike">
                <a:solidFill>
                  <a:srgbClr val="000000"/>
                </a:solidFill>
                <a:latin typeface="Calibri"/>
              </a:rPr>
              <a:t>The chart shows that the year product sales go up and down. This is to estimate when decline in sales started. It was seen that the lowest sales was recorded in the year 2015 and the highest was recorded in the year 1992. There was a fluctuation in total sales across the years.</a:t>
            </a:r>
            <a:endParaRPr b="0" lang="en-US" sz="1600" spc="-1" strike="noStrike">
              <a:latin typeface="Arial"/>
            </a:endParaRPr>
          </a:p>
          <a:p>
            <a:pPr algn="just">
              <a:lnSpc>
                <a:spcPct val="100000"/>
              </a:lnSpc>
            </a:pPr>
            <a:r>
              <a:rPr b="1" lang="en-US" sz="1600" spc="-1" strike="noStrike">
                <a:solidFill>
                  <a:srgbClr val="000000"/>
                </a:solidFill>
                <a:latin typeface="Calibri"/>
              </a:rPr>
              <a:t>Recommendation: </a:t>
            </a:r>
            <a:r>
              <a:rPr b="0" lang="en-US" sz="1600" spc="-1" strike="noStrike">
                <a:solidFill>
                  <a:srgbClr val="000000"/>
                </a:solidFill>
                <a:latin typeface="Calibri"/>
              </a:rPr>
              <a:t>It is advisable to study the cause of decline in sales in the respective years where there was decline; also what are the things done differently during the years of high sales recorded.</a:t>
            </a:r>
            <a:endParaRPr b="0" lang="en-US" sz="1600" spc="-1" strike="noStrike">
              <a:latin typeface="Arial"/>
            </a:endParaRPr>
          </a:p>
          <a:p>
            <a:pPr>
              <a:lnSpc>
                <a:spcPct val="100000"/>
              </a:lnSpc>
            </a:pPr>
            <a:endParaRPr b="0" lang="en-US" sz="1600" spc="-1" strike="noStrike">
              <a:latin typeface="Arial"/>
            </a:endParaRPr>
          </a:p>
        </p:txBody>
      </p:sp>
      <p:graphicFrame>
        <p:nvGraphicFramePr>
          <p:cNvPr id="137" name="Chart 10"/>
          <p:cNvGraphicFramePr/>
          <p:nvPr/>
        </p:nvGraphicFramePr>
        <p:xfrm>
          <a:off x="1194840" y="2057400"/>
          <a:ext cx="8680320" cy="318492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9" name="TextShape 2"/>
          <p:cNvSpPr txBox="1"/>
          <p:nvPr/>
        </p:nvSpPr>
        <p:spPr>
          <a:xfrm>
            <a:off x="556560" y="643320"/>
            <a:ext cx="11210400" cy="744480"/>
          </a:xfrm>
          <a:prstGeom prst="rect">
            <a:avLst/>
          </a:prstGeom>
          <a:solidFill>
            <a:srgbClr val="316d91"/>
          </a:solidFill>
          <a:ln>
            <a:noFill/>
          </a:ln>
        </p:spPr>
        <p:txBody>
          <a:bodyPr anchor="ctr">
            <a:normAutofit/>
          </a:bodyPr>
          <a:p>
            <a:pPr algn="ctr">
              <a:lnSpc>
                <a:spcPct val="90000"/>
              </a:lnSpc>
            </a:pPr>
            <a:r>
              <a:rPr b="1" lang="en-US" sz="2000" spc="-1" strike="noStrike">
                <a:solidFill>
                  <a:srgbClr val="ffffff"/>
                </a:solidFill>
                <a:latin typeface="Arial Nova"/>
              </a:rPr>
              <a:t>TITLE: Sales by Supermarket Type</a:t>
            </a:r>
            <a:endParaRPr b="0" lang="en-US" sz="2000" spc="-1" strike="noStrike">
              <a:solidFill>
                <a:srgbClr val="000000"/>
              </a:solidFill>
              <a:latin typeface="Calibri"/>
            </a:endParaRPr>
          </a:p>
        </p:txBody>
      </p:sp>
      <p:pic>
        <p:nvPicPr>
          <p:cNvPr id="140" name="Picture 4" descr=""/>
          <p:cNvPicPr/>
          <p:nvPr/>
        </p:nvPicPr>
        <p:blipFill>
          <a:blip r:embed="rId1"/>
          <a:stretch/>
        </p:blipFill>
        <p:spPr>
          <a:xfrm>
            <a:off x="424440" y="231480"/>
            <a:ext cx="1583640" cy="1562400"/>
          </a:xfrm>
          <a:prstGeom prst="rect">
            <a:avLst/>
          </a:prstGeom>
          <a:ln>
            <a:noFill/>
          </a:ln>
        </p:spPr>
      </p:pic>
      <p:sp>
        <p:nvSpPr>
          <p:cNvPr id="141"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F39EDC35-2E1E-4B59-8C29-E932624BCAC9}" type="slidenum">
              <a:rPr b="0" lang="en-US" sz="1200" spc="-1" strike="noStrike">
                <a:solidFill>
                  <a:srgbClr val="8b8b8b"/>
                </a:solidFill>
                <a:latin typeface="Calibri"/>
              </a:rPr>
              <a:t>&lt;number&gt;</a:t>
            </a:fld>
            <a:endParaRPr b="0" lang="en-US" sz="1200" spc="-1" strike="noStrike">
              <a:latin typeface="Times New Roman"/>
            </a:endParaRPr>
          </a:p>
        </p:txBody>
      </p:sp>
      <p:sp>
        <p:nvSpPr>
          <p:cNvPr id="142" name="CustomShape 4"/>
          <p:cNvSpPr/>
          <p:nvPr/>
        </p:nvSpPr>
        <p:spPr>
          <a:xfrm>
            <a:off x="8726760" y="6260400"/>
            <a:ext cx="24944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u="sng">
                <a:solidFill>
                  <a:srgbClr val="316d91"/>
                </a:solidFill>
                <a:uFillTx/>
                <a:latin typeface="Arial"/>
              </a:rPr>
              <a:t>©www.everythingondata.com</a:t>
            </a:r>
            <a:endParaRPr b="0" lang="en-US" sz="1400" spc="-1" strike="noStrike">
              <a:latin typeface="Arial"/>
            </a:endParaRPr>
          </a:p>
        </p:txBody>
      </p:sp>
      <p:sp>
        <p:nvSpPr>
          <p:cNvPr id="143" name="CustomShape 5"/>
          <p:cNvSpPr/>
          <p:nvPr/>
        </p:nvSpPr>
        <p:spPr>
          <a:xfrm>
            <a:off x="2133720" y="1414440"/>
            <a:ext cx="672948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Calibri"/>
              </a:rPr>
              <a:t>Reason for Analysis: To advice Mr. Chukwudi on the type of supermarket to establish</a:t>
            </a:r>
            <a:endParaRPr b="0" lang="en-US" sz="1800" spc="-1" strike="noStrike">
              <a:latin typeface="Arial"/>
            </a:endParaRPr>
          </a:p>
          <a:p>
            <a:pPr>
              <a:lnSpc>
                <a:spcPct val="100000"/>
              </a:lnSpc>
            </a:pPr>
            <a:endParaRPr b="0" lang="en-US" sz="1800" spc="-1" strike="noStrike">
              <a:latin typeface="Arial"/>
            </a:endParaRPr>
          </a:p>
        </p:txBody>
      </p:sp>
      <p:sp>
        <p:nvSpPr>
          <p:cNvPr id="144" name="CustomShape 6"/>
          <p:cNvSpPr/>
          <p:nvPr/>
        </p:nvSpPr>
        <p:spPr>
          <a:xfrm>
            <a:off x="731520" y="5413320"/>
            <a:ext cx="9826560" cy="8204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600" spc="-1" strike="noStrike">
                <a:solidFill>
                  <a:srgbClr val="000000"/>
                </a:solidFill>
                <a:latin typeface="Calibri"/>
              </a:rPr>
              <a:t>Insights: </a:t>
            </a:r>
            <a:r>
              <a:rPr b="0" lang="en-US" sz="1600" spc="-1" strike="noStrike">
                <a:solidFill>
                  <a:srgbClr val="000000"/>
                </a:solidFill>
                <a:latin typeface="Calibri"/>
              </a:rPr>
              <a:t>The chart shows that the among the supermarket types that have good sales, Supermarket Type 1 brings more sales than other types of supermarket. It shows 70% of total sales is from Supermarket Type 1. </a:t>
            </a:r>
            <a:endParaRPr b="0" lang="en-US" sz="1600" spc="-1" strike="noStrike">
              <a:latin typeface="Arial"/>
            </a:endParaRPr>
          </a:p>
          <a:p>
            <a:pPr algn="just">
              <a:lnSpc>
                <a:spcPct val="100000"/>
              </a:lnSpc>
            </a:pPr>
            <a:r>
              <a:rPr b="1" lang="en-US" sz="1600" spc="-1" strike="noStrike">
                <a:solidFill>
                  <a:srgbClr val="000000"/>
                </a:solidFill>
                <a:latin typeface="Calibri"/>
              </a:rPr>
              <a:t>Recommendation: </a:t>
            </a:r>
            <a:r>
              <a:rPr b="0" lang="en-US" sz="1600" spc="-1" strike="noStrike">
                <a:solidFill>
                  <a:srgbClr val="000000"/>
                </a:solidFill>
                <a:latin typeface="Calibri"/>
              </a:rPr>
              <a:t>It is advisable to focus more on establishing more Supermarket Type 1</a:t>
            </a:r>
            <a:endParaRPr b="0" lang="en-US" sz="1600" spc="-1" strike="noStrike">
              <a:latin typeface="Arial"/>
            </a:endParaRPr>
          </a:p>
        </p:txBody>
      </p:sp>
      <p:graphicFrame>
        <p:nvGraphicFramePr>
          <p:cNvPr id="145" name="Chart 10"/>
          <p:cNvGraphicFramePr/>
          <p:nvPr/>
        </p:nvGraphicFramePr>
        <p:xfrm>
          <a:off x="1755720" y="2057400"/>
          <a:ext cx="7339320" cy="330660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0" y="651600"/>
            <a:ext cx="12191760" cy="73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7" name="TextShape 2"/>
          <p:cNvSpPr txBox="1"/>
          <p:nvPr/>
        </p:nvSpPr>
        <p:spPr>
          <a:xfrm>
            <a:off x="556560" y="643320"/>
            <a:ext cx="11210400" cy="744480"/>
          </a:xfrm>
          <a:prstGeom prst="rect">
            <a:avLst/>
          </a:prstGeom>
          <a:solidFill>
            <a:srgbClr val="316d91"/>
          </a:solidFill>
          <a:ln>
            <a:noFill/>
          </a:ln>
        </p:spPr>
        <p:txBody>
          <a:bodyPr anchor="ctr">
            <a:normAutofit/>
          </a:bodyPr>
          <a:p>
            <a:pPr algn="ctr">
              <a:lnSpc>
                <a:spcPct val="90000"/>
              </a:lnSpc>
            </a:pPr>
            <a:r>
              <a:rPr b="1" lang="en-US" sz="2400" spc="-1" strike="noStrike">
                <a:solidFill>
                  <a:srgbClr val="ffffff"/>
                </a:solidFill>
                <a:latin typeface="Arial Nova"/>
              </a:rPr>
              <a:t>TITLE: Sales by Supermarket Size</a:t>
            </a:r>
            <a:endParaRPr b="0" lang="en-US" sz="2400" spc="-1" strike="noStrike">
              <a:solidFill>
                <a:srgbClr val="000000"/>
              </a:solidFill>
              <a:latin typeface="Calibri"/>
            </a:endParaRPr>
          </a:p>
        </p:txBody>
      </p:sp>
      <p:pic>
        <p:nvPicPr>
          <p:cNvPr id="148" name="Picture 4" descr=""/>
          <p:cNvPicPr/>
          <p:nvPr/>
        </p:nvPicPr>
        <p:blipFill>
          <a:blip r:embed="rId1"/>
          <a:stretch/>
        </p:blipFill>
        <p:spPr>
          <a:xfrm>
            <a:off x="424440" y="231480"/>
            <a:ext cx="1583640" cy="1562400"/>
          </a:xfrm>
          <a:prstGeom prst="rect">
            <a:avLst/>
          </a:prstGeom>
          <a:ln>
            <a:noFill/>
          </a:ln>
        </p:spPr>
      </p:pic>
      <p:sp>
        <p:nvSpPr>
          <p:cNvPr id="149"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09AE89DC-D357-4B10-B950-CF615D1551E4}" type="slidenum">
              <a:rPr b="0" lang="en-US" sz="1200" spc="-1" strike="noStrike">
                <a:solidFill>
                  <a:srgbClr val="8b8b8b"/>
                </a:solidFill>
                <a:latin typeface="Calibri"/>
              </a:rPr>
              <a:t>&lt;number&gt;</a:t>
            </a:fld>
            <a:endParaRPr b="0" lang="en-US" sz="1200" spc="-1" strike="noStrike">
              <a:latin typeface="Times New Roman"/>
            </a:endParaRPr>
          </a:p>
        </p:txBody>
      </p:sp>
      <p:sp>
        <p:nvSpPr>
          <p:cNvPr id="150" name="CustomShape 4"/>
          <p:cNvSpPr/>
          <p:nvPr/>
        </p:nvSpPr>
        <p:spPr>
          <a:xfrm>
            <a:off x="8726760" y="6260400"/>
            <a:ext cx="249444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u="sng">
                <a:solidFill>
                  <a:srgbClr val="316d91"/>
                </a:solidFill>
                <a:uFillTx/>
                <a:latin typeface="Arial"/>
              </a:rPr>
              <a:t>©www.everythingondata.com</a:t>
            </a:r>
            <a:endParaRPr b="0" lang="en-US" sz="1400" spc="-1" strike="noStrike">
              <a:latin typeface="Arial"/>
            </a:endParaRPr>
          </a:p>
        </p:txBody>
      </p:sp>
      <p:graphicFrame>
        <p:nvGraphicFramePr>
          <p:cNvPr id="151" name="Chart 6"/>
          <p:cNvGraphicFramePr/>
          <p:nvPr/>
        </p:nvGraphicFramePr>
        <p:xfrm>
          <a:off x="2706480" y="1877400"/>
          <a:ext cx="6485760" cy="3303720"/>
        </p:xfrm>
        <a:graphic>
          <a:graphicData uri="http://schemas.openxmlformats.org/drawingml/2006/chart">
            <c:chart xmlns:c="http://schemas.openxmlformats.org/drawingml/2006/chart" xmlns:r="http://schemas.openxmlformats.org/officeDocument/2006/relationships" r:id="rId2"/>
          </a:graphicData>
        </a:graphic>
      </p:graphicFrame>
      <p:sp>
        <p:nvSpPr>
          <p:cNvPr id="152" name="CustomShape 5"/>
          <p:cNvSpPr/>
          <p:nvPr/>
        </p:nvSpPr>
        <p:spPr>
          <a:xfrm>
            <a:off x="2023920" y="1450800"/>
            <a:ext cx="896076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Calibri"/>
              </a:rPr>
              <a:t>Reason for Analysis: To advice Mr. Chukwudi on the supermarket size that brings more sales</a:t>
            </a:r>
            <a:endParaRPr b="0" lang="en-US" sz="1800" spc="-1" strike="noStrike">
              <a:latin typeface="Arial"/>
            </a:endParaRPr>
          </a:p>
          <a:p>
            <a:pPr algn="ctr">
              <a:lnSpc>
                <a:spcPct val="100000"/>
              </a:lnSpc>
            </a:pPr>
            <a:endParaRPr b="0" lang="en-US" sz="1800" spc="-1" strike="noStrike">
              <a:latin typeface="Arial"/>
            </a:endParaRPr>
          </a:p>
        </p:txBody>
      </p:sp>
      <p:sp>
        <p:nvSpPr>
          <p:cNvPr id="153" name="CustomShape 6"/>
          <p:cNvSpPr/>
          <p:nvPr/>
        </p:nvSpPr>
        <p:spPr>
          <a:xfrm>
            <a:off x="975240" y="5254920"/>
            <a:ext cx="9729000" cy="11257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000000"/>
                </a:solidFill>
                <a:latin typeface="Calibri"/>
              </a:rPr>
              <a:t>Insights: </a:t>
            </a:r>
            <a:r>
              <a:rPr b="0" lang="en-US" sz="1800" spc="-1" strike="noStrike">
                <a:solidFill>
                  <a:srgbClr val="000000"/>
                </a:solidFill>
                <a:latin typeface="Calibri"/>
              </a:rPr>
              <a:t>The c</a:t>
            </a:r>
            <a:r>
              <a:rPr b="0" lang="en-US" sz="1600" spc="-1" strike="noStrike">
                <a:solidFill>
                  <a:srgbClr val="000000"/>
                </a:solidFill>
                <a:latin typeface="Calibri"/>
              </a:rPr>
              <a:t>hart shows that among all the supermarket size, medium Supermarket size has highest sales than other supermarket sizes which account for 68% of total sales is from medium size Supermarket . </a:t>
            </a:r>
            <a:endParaRPr b="0" lang="en-US" sz="1600" spc="-1" strike="noStrike">
              <a:latin typeface="Arial"/>
            </a:endParaRPr>
          </a:p>
          <a:p>
            <a:pPr algn="just">
              <a:lnSpc>
                <a:spcPct val="100000"/>
              </a:lnSpc>
            </a:pPr>
            <a:r>
              <a:rPr b="1" lang="en-US" sz="1600" spc="-1" strike="noStrike">
                <a:solidFill>
                  <a:srgbClr val="000000"/>
                </a:solidFill>
                <a:latin typeface="Calibri"/>
              </a:rPr>
              <a:t>Recommendation: </a:t>
            </a:r>
            <a:r>
              <a:rPr b="0" lang="en-US" sz="1600" spc="-1" strike="noStrike">
                <a:solidFill>
                  <a:srgbClr val="000000"/>
                </a:solidFill>
                <a:latin typeface="Calibri"/>
              </a:rPr>
              <a:t>It is advisable to focus more on establishing more medium size Supermarket.</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951</TotalTime>
  <Application>LibreOffice/6.1.5.2$Linux_X86_64 LibreOffice_project/10$Build-2</Application>
  <Words>633</Words>
  <Paragraphs>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2019-04-24T10:44:47Z</dcterms:created>
  <dc:creator>Mojisola Olawepo</dc:creator>
  <dc:description/>
  <dc:language>en-US</dc:language>
  <cp:lastModifiedBy/>
  <dcterms:modified xsi:type="dcterms:W3CDTF">2020-08-08T22:37:29Z</dcterms:modified>
  <cp:revision>43</cp:revision>
  <dc:subject/>
  <dc:title>Descriptive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