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6"/>
  </p:notesMasterIdLst>
  <p:sldIdLst>
    <p:sldId id="271" r:id="rId2"/>
    <p:sldId id="272" r:id="rId3"/>
    <p:sldId id="273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88"/>
    <p:restoredTop sz="79462" autoAdjust="0"/>
  </p:normalViewPr>
  <p:slideViewPr>
    <p:cSldViewPr snapToGrid="0">
      <p:cViewPr varScale="1">
        <p:scale>
          <a:sx n="72" d="100"/>
          <a:sy n="72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C54BDA-AAE7-4C9B-95BB-4B8080D64CD2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22CC20-22AC-4223-AF73-73CC963686E9}">
      <dgm:prSet phldrT="[Text]"/>
      <dgm:spPr/>
      <dgm:t>
        <a:bodyPr/>
        <a:lstStyle/>
        <a:p>
          <a:r>
            <a:rPr lang="en-IN" dirty="0"/>
            <a:t>Time</a:t>
          </a:r>
          <a:endParaRPr lang="en-US" dirty="0"/>
        </a:p>
      </dgm:t>
    </dgm:pt>
    <dgm:pt modelId="{7A614C4D-467B-4947-B68C-7349A7A43CEC}" type="parTrans" cxnId="{4E4C619E-ACEA-46F1-8AFB-1B12F8CF3BF4}">
      <dgm:prSet/>
      <dgm:spPr/>
      <dgm:t>
        <a:bodyPr/>
        <a:lstStyle/>
        <a:p>
          <a:endParaRPr lang="en-US"/>
        </a:p>
      </dgm:t>
    </dgm:pt>
    <dgm:pt modelId="{12FC59ED-38B6-4B50-85D0-650BCDB5237C}" type="sibTrans" cxnId="{4E4C619E-ACEA-46F1-8AFB-1B12F8CF3BF4}">
      <dgm:prSet/>
      <dgm:spPr/>
      <dgm:t>
        <a:bodyPr/>
        <a:lstStyle/>
        <a:p>
          <a:endParaRPr lang="en-US"/>
        </a:p>
      </dgm:t>
    </dgm:pt>
    <dgm:pt modelId="{635DA4EC-BB50-4817-9C88-2A149425F9AA}">
      <dgm:prSet phldrT="[Text]"/>
      <dgm:spPr/>
      <dgm:t>
        <a:bodyPr/>
        <a:lstStyle/>
        <a:p>
          <a:r>
            <a:rPr lang="en-IN" dirty="0"/>
            <a:t>Visibility</a:t>
          </a:r>
          <a:endParaRPr lang="en-US" dirty="0"/>
        </a:p>
      </dgm:t>
    </dgm:pt>
    <dgm:pt modelId="{2A2C4BEC-D7D8-491E-BF36-651C82F1D5F5}" type="parTrans" cxnId="{6CE807D5-7545-4841-B95C-8E02FDB59CD0}">
      <dgm:prSet/>
      <dgm:spPr/>
      <dgm:t>
        <a:bodyPr/>
        <a:lstStyle/>
        <a:p>
          <a:endParaRPr lang="en-US"/>
        </a:p>
      </dgm:t>
    </dgm:pt>
    <dgm:pt modelId="{642E8E8A-17EB-4A07-AC86-722B08B3FA4D}" type="sibTrans" cxnId="{6CE807D5-7545-4841-B95C-8E02FDB59CD0}">
      <dgm:prSet/>
      <dgm:spPr/>
      <dgm:t>
        <a:bodyPr/>
        <a:lstStyle/>
        <a:p>
          <a:endParaRPr lang="en-US"/>
        </a:p>
      </dgm:t>
    </dgm:pt>
    <dgm:pt modelId="{8655B920-A351-43C9-9FF5-A367BB71F4E5}">
      <dgm:prSet phldrT="[Text]"/>
      <dgm:spPr/>
      <dgm:t>
        <a:bodyPr/>
        <a:lstStyle/>
        <a:p>
          <a:r>
            <a:rPr lang="en-IN" dirty="0"/>
            <a:t>Resources</a:t>
          </a:r>
          <a:endParaRPr lang="en-US" dirty="0"/>
        </a:p>
      </dgm:t>
    </dgm:pt>
    <dgm:pt modelId="{6F32B434-4A71-4425-B8AA-9215C40AA0AE}" type="parTrans" cxnId="{84373ADC-70D9-444B-A32E-44B439404964}">
      <dgm:prSet/>
      <dgm:spPr/>
      <dgm:t>
        <a:bodyPr/>
        <a:lstStyle/>
        <a:p>
          <a:endParaRPr lang="en-US"/>
        </a:p>
      </dgm:t>
    </dgm:pt>
    <dgm:pt modelId="{385E84C1-4817-4D7A-B455-C532598B1E4E}" type="sibTrans" cxnId="{84373ADC-70D9-444B-A32E-44B439404964}">
      <dgm:prSet/>
      <dgm:spPr/>
      <dgm:t>
        <a:bodyPr/>
        <a:lstStyle/>
        <a:p>
          <a:endParaRPr lang="en-US"/>
        </a:p>
      </dgm:t>
    </dgm:pt>
    <dgm:pt modelId="{0435E685-7575-49F0-A1B2-6547DBAC3773}">
      <dgm:prSet phldrT="[Text]"/>
      <dgm:spPr/>
      <dgm:t>
        <a:bodyPr/>
        <a:lstStyle/>
        <a:p>
          <a:r>
            <a:rPr lang="en-IN" dirty="0"/>
            <a:t>Management</a:t>
          </a:r>
          <a:endParaRPr lang="en-US" dirty="0"/>
        </a:p>
      </dgm:t>
    </dgm:pt>
    <dgm:pt modelId="{99FC6586-6B11-43AE-A2D7-2B37A12B600C}" type="parTrans" cxnId="{B6CD1EBB-E7D5-45E4-A338-0CC99090789A}">
      <dgm:prSet/>
      <dgm:spPr/>
      <dgm:t>
        <a:bodyPr/>
        <a:lstStyle/>
        <a:p>
          <a:endParaRPr lang="en-US"/>
        </a:p>
      </dgm:t>
    </dgm:pt>
    <dgm:pt modelId="{091AFDFF-1C30-45EA-B2FF-6CB0CFB7236C}" type="sibTrans" cxnId="{B6CD1EBB-E7D5-45E4-A338-0CC99090789A}">
      <dgm:prSet/>
      <dgm:spPr/>
      <dgm:t>
        <a:bodyPr/>
        <a:lstStyle/>
        <a:p>
          <a:endParaRPr lang="en-US"/>
        </a:p>
      </dgm:t>
    </dgm:pt>
    <dgm:pt modelId="{DB6B3D09-F0F4-41C0-8A4E-4E16DB07D090}" type="pres">
      <dgm:prSet presAssocID="{87C54BDA-AAE7-4C9B-95BB-4B8080D64CD2}" presName="matrix" presStyleCnt="0">
        <dgm:presLayoutVars>
          <dgm:chMax val="1"/>
          <dgm:dir/>
          <dgm:resizeHandles val="exact"/>
        </dgm:presLayoutVars>
      </dgm:prSet>
      <dgm:spPr/>
    </dgm:pt>
    <dgm:pt modelId="{880E9D98-B36A-41DD-9ACF-AA30C8CDE5E8}" type="pres">
      <dgm:prSet presAssocID="{87C54BDA-AAE7-4C9B-95BB-4B8080D64CD2}" presName="axisShape" presStyleLbl="bgShp" presStyleIdx="0" presStyleCnt="1"/>
      <dgm:spPr/>
    </dgm:pt>
    <dgm:pt modelId="{1314EA84-6768-4E53-8E51-F53F6A299B77}" type="pres">
      <dgm:prSet presAssocID="{87C54BDA-AAE7-4C9B-95BB-4B8080D64CD2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612205F-94D1-451A-8BAB-53A58F7DA267}" type="pres">
      <dgm:prSet presAssocID="{87C54BDA-AAE7-4C9B-95BB-4B8080D64CD2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606CC3D-14C9-44E1-9213-1E0D28E21F51}" type="pres">
      <dgm:prSet presAssocID="{87C54BDA-AAE7-4C9B-95BB-4B8080D64CD2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2093330-DDEB-4628-B037-E5F6F7330508}" type="pres">
      <dgm:prSet presAssocID="{87C54BDA-AAE7-4C9B-95BB-4B8080D64CD2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4373ADC-70D9-444B-A32E-44B439404964}" srcId="{87C54BDA-AAE7-4C9B-95BB-4B8080D64CD2}" destId="{8655B920-A351-43C9-9FF5-A367BB71F4E5}" srcOrd="2" destOrd="0" parTransId="{6F32B434-4A71-4425-B8AA-9215C40AA0AE}" sibTransId="{385E84C1-4817-4D7A-B455-C532598B1E4E}"/>
    <dgm:cxn modelId="{4E4C619E-ACEA-46F1-8AFB-1B12F8CF3BF4}" srcId="{87C54BDA-AAE7-4C9B-95BB-4B8080D64CD2}" destId="{6322CC20-22AC-4223-AF73-73CC963686E9}" srcOrd="0" destOrd="0" parTransId="{7A614C4D-467B-4947-B68C-7349A7A43CEC}" sibTransId="{12FC59ED-38B6-4B50-85D0-650BCDB5237C}"/>
    <dgm:cxn modelId="{AC63A16F-A8AA-4B4E-8C9B-F139EECF0767}" type="presOf" srcId="{635DA4EC-BB50-4817-9C88-2A149425F9AA}" destId="{F612205F-94D1-451A-8BAB-53A58F7DA267}" srcOrd="0" destOrd="0" presId="urn:microsoft.com/office/officeart/2005/8/layout/matrix2"/>
    <dgm:cxn modelId="{DD9546B6-B152-4824-8AAE-D240F3E075F4}" type="presOf" srcId="{6322CC20-22AC-4223-AF73-73CC963686E9}" destId="{1314EA84-6768-4E53-8E51-F53F6A299B77}" srcOrd="0" destOrd="0" presId="urn:microsoft.com/office/officeart/2005/8/layout/matrix2"/>
    <dgm:cxn modelId="{59A2EF67-23C0-46DE-9154-946BB825B180}" type="presOf" srcId="{0435E685-7575-49F0-A1B2-6547DBAC3773}" destId="{42093330-DDEB-4628-B037-E5F6F7330508}" srcOrd="0" destOrd="0" presId="urn:microsoft.com/office/officeart/2005/8/layout/matrix2"/>
    <dgm:cxn modelId="{B6CD1EBB-E7D5-45E4-A338-0CC99090789A}" srcId="{87C54BDA-AAE7-4C9B-95BB-4B8080D64CD2}" destId="{0435E685-7575-49F0-A1B2-6547DBAC3773}" srcOrd="3" destOrd="0" parTransId="{99FC6586-6B11-43AE-A2D7-2B37A12B600C}" sibTransId="{091AFDFF-1C30-45EA-B2FF-6CB0CFB7236C}"/>
    <dgm:cxn modelId="{E55A968E-56E8-402C-9732-CBB000F74590}" type="presOf" srcId="{87C54BDA-AAE7-4C9B-95BB-4B8080D64CD2}" destId="{DB6B3D09-F0F4-41C0-8A4E-4E16DB07D090}" srcOrd="0" destOrd="0" presId="urn:microsoft.com/office/officeart/2005/8/layout/matrix2"/>
    <dgm:cxn modelId="{6CE807D5-7545-4841-B95C-8E02FDB59CD0}" srcId="{87C54BDA-AAE7-4C9B-95BB-4B8080D64CD2}" destId="{635DA4EC-BB50-4817-9C88-2A149425F9AA}" srcOrd="1" destOrd="0" parTransId="{2A2C4BEC-D7D8-491E-BF36-651C82F1D5F5}" sibTransId="{642E8E8A-17EB-4A07-AC86-722B08B3FA4D}"/>
    <dgm:cxn modelId="{FFABBDB6-CE8A-4A71-88BA-1F85F6B82BA1}" type="presOf" srcId="{8655B920-A351-43C9-9FF5-A367BB71F4E5}" destId="{6606CC3D-14C9-44E1-9213-1E0D28E21F51}" srcOrd="0" destOrd="0" presId="urn:microsoft.com/office/officeart/2005/8/layout/matrix2"/>
    <dgm:cxn modelId="{67C8EE62-AF12-4F59-9465-D5ECFDBD475D}" type="presParOf" srcId="{DB6B3D09-F0F4-41C0-8A4E-4E16DB07D090}" destId="{880E9D98-B36A-41DD-9ACF-AA30C8CDE5E8}" srcOrd="0" destOrd="0" presId="urn:microsoft.com/office/officeart/2005/8/layout/matrix2"/>
    <dgm:cxn modelId="{62ACA75A-27BD-4FAF-926F-FE2B3C793840}" type="presParOf" srcId="{DB6B3D09-F0F4-41C0-8A4E-4E16DB07D090}" destId="{1314EA84-6768-4E53-8E51-F53F6A299B77}" srcOrd="1" destOrd="0" presId="urn:microsoft.com/office/officeart/2005/8/layout/matrix2"/>
    <dgm:cxn modelId="{B34157D1-87F8-4E31-B85F-2C52A08CC5A2}" type="presParOf" srcId="{DB6B3D09-F0F4-41C0-8A4E-4E16DB07D090}" destId="{F612205F-94D1-451A-8BAB-53A58F7DA267}" srcOrd="2" destOrd="0" presId="urn:microsoft.com/office/officeart/2005/8/layout/matrix2"/>
    <dgm:cxn modelId="{9F17BB26-FCCF-4A8A-B08D-BD2BA671C5A7}" type="presParOf" srcId="{DB6B3D09-F0F4-41C0-8A4E-4E16DB07D090}" destId="{6606CC3D-14C9-44E1-9213-1E0D28E21F51}" srcOrd="3" destOrd="0" presId="urn:microsoft.com/office/officeart/2005/8/layout/matrix2"/>
    <dgm:cxn modelId="{B3E6BC4B-6A95-433D-A0C4-DB24F27F7F25}" type="presParOf" srcId="{DB6B3D09-F0F4-41C0-8A4E-4E16DB07D090}" destId="{42093330-DDEB-4628-B037-E5F6F733050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E9D98-B36A-41DD-9ACF-AA30C8CDE5E8}">
      <dsp:nvSpPr>
        <dsp:cNvPr id="0" name=""/>
        <dsp:cNvSpPr/>
      </dsp:nvSpPr>
      <dsp:spPr>
        <a:xfrm>
          <a:off x="2318883" y="0"/>
          <a:ext cx="2938059" cy="2938059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4EA84-6768-4E53-8E51-F53F6A299B77}">
      <dsp:nvSpPr>
        <dsp:cNvPr id="0" name=""/>
        <dsp:cNvSpPr/>
      </dsp:nvSpPr>
      <dsp:spPr>
        <a:xfrm>
          <a:off x="2509857" y="190973"/>
          <a:ext cx="1175223" cy="11752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Time</a:t>
          </a:r>
          <a:endParaRPr lang="en-US" sz="1400" kern="1200" dirty="0"/>
        </a:p>
      </dsp:txBody>
      <dsp:txXfrm>
        <a:off x="2567227" y="248343"/>
        <a:ext cx="1060483" cy="1060483"/>
      </dsp:txXfrm>
    </dsp:sp>
    <dsp:sp modelId="{F612205F-94D1-451A-8BAB-53A58F7DA267}">
      <dsp:nvSpPr>
        <dsp:cNvPr id="0" name=""/>
        <dsp:cNvSpPr/>
      </dsp:nvSpPr>
      <dsp:spPr>
        <a:xfrm>
          <a:off x="3890745" y="190973"/>
          <a:ext cx="1175223" cy="11752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Visibility</a:t>
          </a:r>
          <a:endParaRPr lang="en-US" sz="1400" kern="1200" dirty="0"/>
        </a:p>
      </dsp:txBody>
      <dsp:txXfrm>
        <a:off x="3948115" y="248343"/>
        <a:ext cx="1060483" cy="1060483"/>
      </dsp:txXfrm>
    </dsp:sp>
    <dsp:sp modelId="{6606CC3D-14C9-44E1-9213-1E0D28E21F51}">
      <dsp:nvSpPr>
        <dsp:cNvPr id="0" name=""/>
        <dsp:cNvSpPr/>
      </dsp:nvSpPr>
      <dsp:spPr>
        <a:xfrm>
          <a:off x="2509857" y="1571861"/>
          <a:ext cx="1175223" cy="11752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Resources</a:t>
          </a:r>
          <a:endParaRPr lang="en-US" sz="1400" kern="1200" dirty="0"/>
        </a:p>
      </dsp:txBody>
      <dsp:txXfrm>
        <a:off x="2567227" y="1629231"/>
        <a:ext cx="1060483" cy="1060483"/>
      </dsp:txXfrm>
    </dsp:sp>
    <dsp:sp modelId="{42093330-DDEB-4628-B037-E5F6F7330508}">
      <dsp:nvSpPr>
        <dsp:cNvPr id="0" name=""/>
        <dsp:cNvSpPr/>
      </dsp:nvSpPr>
      <dsp:spPr>
        <a:xfrm>
          <a:off x="3890745" y="1571861"/>
          <a:ext cx="1175223" cy="11752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Management</a:t>
          </a:r>
          <a:endParaRPr lang="en-US" sz="1400" kern="1200" dirty="0"/>
        </a:p>
      </dsp:txBody>
      <dsp:txXfrm>
        <a:off x="3948115" y="1629231"/>
        <a:ext cx="1060483" cy="1060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81BEB-64FF-4307-9581-3E128CE31EB2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2DE29-B079-4FC6-AB13-B969DB9C0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2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1609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565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29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1" y="802300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6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189" indent="0" algn="ctr">
              <a:buNone/>
              <a:defRPr sz="18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4286-B904-48C5-AEC7-CE9F2148102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1" y="329309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5" y="798973"/>
            <a:ext cx="811019" cy="503578"/>
          </a:xfrm>
        </p:spPr>
        <p:txBody>
          <a:bodyPr/>
          <a:lstStyle/>
          <a:p>
            <a:fld id="{9204FCFE-95DD-43E2-8E39-CF8AE35BF08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56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4286-B904-48C5-AEC7-CE9F2148102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FCFE-95DD-43E2-8E39-CF8AE35BF08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3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5"/>
            <a:ext cx="1615743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3" y="798975"/>
            <a:ext cx="7828831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4286-B904-48C5-AEC7-CE9F2148102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FCFE-95DD-43E2-8E39-CF8AE35BF08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5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69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4286-B904-48C5-AEC7-CE9F2148102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FCFE-95DD-43E2-8E39-CF8AE35BF08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53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5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7"/>
            <a:ext cx="8630447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4286-B904-48C5-AEC7-CE9F2148102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FCFE-95DD-43E2-8E39-CF8AE35BF08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44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91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9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4286-B904-48C5-AEC7-CE9F2148102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FCFE-95DD-43E2-8E39-CF8AE35BF08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1208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2" y="804165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51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71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3" y="2023005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3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4286-B904-48C5-AEC7-CE9F2148102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FCFE-95DD-43E2-8E39-CF8AE35BF08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31974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4286-B904-48C5-AEC7-CE9F2148102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FCFE-95DD-43E2-8E39-CF8AE35BF08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15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4286-B904-48C5-AEC7-CE9F2148102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FCFE-95DD-43E2-8E39-CF8AE35BF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1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2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1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2" y="3205493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4286-B904-48C5-AEC7-CE9F2148102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FCFE-95DD-43E2-8E39-CF8AE35BF08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9982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8" y="482172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7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4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30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3" y="5469858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E774286-B904-48C5-AEC7-CE9F2148102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3" y="318642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FCFE-95DD-43E2-8E39-CF8AE35BF08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3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39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8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80" y="804521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80" y="2015734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74286-B904-48C5-AEC7-CE9F2148102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9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1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204FCFE-95DD-43E2-8E39-CF8AE35BF08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54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5272%20Group%20Project/Swimlane%20AS%20IS-%20Final.vsd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../Desktop/Swimlane%20AS%20IS-%20Final.vsd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5272%20Group%20Project/Swimlane%20TO%20BE-Final.vsd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Swimlane%20TO%20BE%20V3.vsd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23407"/>
            <a:ext cx="12714515" cy="1613817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/>
              <a:t>Computer Sciences Corporation</a:t>
            </a:r>
            <a:endParaRPr lang="zh-CN" altLang="en-US" sz="4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451579" y="2257793"/>
            <a:ext cx="93749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600" dirty="0"/>
              <a:t>American multinational corporation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600" dirty="0"/>
              <a:t>Provides information technology (IT)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r>
              <a:rPr lang="en-US" altLang="zh-CN" sz="3600" dirty="0"/>
              <a:t>       Project </a:t>
            </a:r>
            <a:r>
              <a:rPr lang="zh-CN" altLang="en-US" sz="3600" dirty="0"/>
              <a:t>：</a:t>
            </a:r>
            <a:r>
              <a:rPr lang="en-US" altLang="zh-CN" sz="3600" dirty="0"/>
              <a:t>Royal Mail Group</a:t>
            </a:r>
            <a:r>
              <a:rPr lang="zh-CN" altLang="en-US" sz="3600" dirty="0"/>
              <a:t>（</a:t>
            </a:r>
            <a:r>
              <a:rPr lang="en-US" altLang="zh-CN" sz="3600" dirty="0"/>
              <a:t>RMG</a:t>
            </a:r>
            <a:r>
              <a:rPr lang="zh-CN" altLang="en-US" sz="3600" dirty="0"/>
              <a:t>）</a:t>
            </a:r>
            <a:endParaRPr lang="en-US" altLang="zh-CN" sz="3600" dirty="0"/>
          </a:p>
          <a:p>
            <a:r>
              <a:rPr lang="en-US" altLang="zh-CN" sz="3600" dirty="0"/>
              <a:t>       Process</a:t>
            </a:r>
            <a:r>
              <a:rPr lang="zh-CN" altLang="en-US" sz="3600" dirty="0"/>
              <a:t>： </a:t>
            </a:r>
            <a:r>
              <a:rPr lang="en-US" altLang="zh-CN" sz="3600" i="1" dirty="0"/>
              <a:t>Enhancement Process</a:t>
            </a:r>
          </a:p>
          <a:p>
            <a:endParaRPr lang="en-US" altLang="zh-CN" sz="2400" dirty="0"/>
          </a:p>
          <a:p>
            <a:r>
              <a:rPr lang="zh-CN" altLang="en-US" sz="2400" dirty="0"/>
              <a:t>   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3" name="Isosceles Triangle 2"/>
          <p:cNvSpPr/>
          <p:nvPr/>
        </p:nvSpPr>
        <p:spPr>
          <a:xfrm>
            <a:off x="1632856" y="3871610"/>
            <a:ext cx="408215" cy="328623"/>
          </a:xfrm>
          <a:prstGeom prst="triangle">
            <a:avLst/>
          </a:prstGeom>
          <a:gradFill>
            <a:gsLst>
              <a:gs pos="100000">
                <a:schemeClr val="accent2"/>
              </a:gs>
              <a:gs pos="100000">
                <a:schemeClr val="accent3">
                  <a:shade val="88000"/>
                  <a:satMod val="130000"/>
                  <a:lumMod val="92000"/>
                </a:schemeClr>
              </a:gs>
              <a:gs pos="100000">
                <a:schemeClr val="accent3">
                  <a:shade val="78000"/>
                  <a:satMod val="130000"/>
                  <a:lumMod val="92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1632856" y="4399567"/>
            <a:ext cx="408215" cy="328623"/>
          </a:xfrm>
          <a:prstGeom prst="triangle">
            <a:avLst/>
          </a:prstGeom>
          <a:gradFill>
            <a:gsLst>
              <a:gs pos="100000">
                <a:srgbClr val="FF0000"/>
              </a:gs>
              <a:gs pos="99000">
                <a:schemeClr val="accent2"/>
              </a:gs>
              <a:gs pos="100000">
                <a:schemeClr val="accent3">
                  <a:shade val="78000"/>
                  <a:satMod val="130000"/>
                  <a:lumMod val="92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2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8"/>
          <p:cNvCxnSpPr/>
          <p:nvPr/>
        </p:nvCxnSpPr>
        <p:spPr>
          <a:xfrm>
            <a:off x="2418248" y="834564"/>
            <a:ext cx="9425331" cy="2389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769817" y="143038"/>
            <a:ext cx="8652369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77">
              <a:lnSpc>
                <a:spcPct val="90000"/>
              </a:lnSpc>
              <a:spcBef>
                <a:spcPct val="0"/>
              </a:spcBef>
            </a:pPr>
            <a:r>
              <a:rPr lang="en-US" altLang="zh-CN" sz="4800" b="1" cap="all" dirty="0">
                <a:latin typeface="+mj-lt"/>
                <a:ea typeface="+mj-ea"/>
                <a:cs typeface="+mj-cs"/>
              </a:rPr>
              <a:t>           “AS-IS”</a:t>
            </a:r>
            <a:r>
              <a:rPr lang="zh-CN" altLang="en-US" sz="4800" b="1" cap="all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800" b="1" cap="all" dirty="0">
                <a:latin typeface="+mj-lt"/>
                <a:ea typeface="+mj-ea"/>
                <a:cs typeface="+mj-cs"/>
              </a:rPr>
              <a:t>workflow</a:t>
            </a:r>
            <a:r>
              <a:rPr lang="zh-CN" altLang="en-US" sz="4800" b="1" cap="all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" name="TextBox 1">
            <a:hlinkClick r:id="rId3"/>
          </p:cNvPr>
          <p:cNvSpPr txBox="1"/>
          <p:nvPr/>
        </p:nvSpPr>
        <p:spPr>
          <a:xfrm>
            <a:off x="634364" y="6312023"/>
            <a:ext cx="286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4" action="ppaction://hlinkfile"/>
              </a:rPr>
              <a:t>As-Is Swimlane Diagram</a:t>
            </a:r>
            <a:endParaRPr lang="zh-CN" altLang="en-US" dirty="0"/>
          </a:p>
        </p:txBody>
      </p:sp>
      <p:sp>
        <p:nvSpPr>
          <p:cNvPr id="51" name="Rectangle: Rounded Corners 50"/>
          <p:cNvSpPr/>
          <p:nvPr/>
        </p:nvSpPr>
        <p:spPr>
          <a:xfrm>
            <a:off x="0" y="331553"/>
            <a:ext cx="2100099" cy="753275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Proposes a New Enhancement Request 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52" name="Rectangle: Rounded Corners 51"/>
          <p:cNvSpPr/>
          <p:nvPr/>
        </p:nvSpPr>
        <p:spPr>
          <a:xfrm>
            <a:off x="44431" y="3595401"/>
            <a:ext cx="2067339" cy="1303040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 Managers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Analyze Requirements-Technical Competencies</a:t>
            </a:r>
          </a:p>
        </p:txBody>
      </p:sp>
      <p:sp>
        <p:nvSpPr>
          <p:cNvPr id="53" name="Rectangle: Rounded Corners 52"/>
          <p:cNvSpPr/>
          <p:nvPr/>
        </p:nvSpPr>
        <p:spPr>
          <a:xfrm>
            <a:off x="8086353" y="1062035"/>
            <a:ext cx="2067339" cy="927304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Create the Enhancement</a:t>
            </a:r>
          </a:p>
        </p:txBody>
      </p:sp>
      <p:sp>
        <p:nvSpPr>
          <p:cNvPr id="54" name="Rectangle: Rounded Corners 53"/>
          <p:cNvSpPr/>
          <p:nvPr/>
        </p:nvSpPr>
        <p:spPr>
          <a:xfrm>
            <a:off x="44431" y="5299270"/>
            <a:ext cx="2067339" cy="743777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Prepare the Efforts Estimates</a:t>
            </a:r>
          </a:p>
        </p:txBody>
      </p:sp>
      <p:sp>
        <p:nvSpPr>
          <p:cNvPr id="55" name="Rectangle: Rounded Corners 54"/>
          <p:cNvSpPr/>
          <p:nvPr/>
        </p:nvSpPr>
        <p:spPr>
          <a:xfrm>
            <a:off x="8078669" y="2929394"/>
            <a:ext cx="2067339" cy="526774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Notify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5428544" y="5580673"/>
            <a:ext cx="1636275" cy="873630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Collate Efforts</a:t>
            </a:r>
          </a:p>
        </p:txBody>
      </p:sp>
      <p:sp>
        <p:nvSpPr>
          <p:cNvPr id="57" name="Diamond 56"/>
          <p:cNvSpPr/>
          <p:nvPr/>
        </p:nvSpPr>
        <p:spPr>
          <a:xfrm>
            <a:off x="2545008" y="5020442"/>
            <a:ext cx="2368458" cy="1556501"/>
          </a:xfrm>
          <a:prstGeom prst="diamond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Approve/Reject-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Managers</a:t>
            </a:r>
          </a:p>
        </p:txBody>
      </p:sp>
      <p:cxnSp>
        <p:nvCxnSpPr>
          <p:cNvPr id="59" name="Straight Arrow Connector 58"/>
          <p:cNvCxnSpPr>
            <a:stCxn id="51" idx="2"/>
            <a:endCxn id="91" idx="0"/>
          </p:cNvCxnSpPr>
          <p:nvPr/>
        </p:nvCxnSpPr>
        <p:spPr>
          <a:xfrm>
            <a:off x="1050050" y="1084828"/>
            <a:ext cx="9297" cy="54976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0" name="Straight Arrow Connector 59"/>
          <p:cNvCxnSpPr>
            <a:stCxn id="91" idx="2"/>
            <a:endCxn id="52" idx="0"/>
          </p:cNvCxnSpPr>
          <p:nvPr/>
        </p:nvCxnSpPr>
        <p:spPr>
          <a:xfrm>
            <a:off x="1059347" y="3188799"/>
            <a:ext cx="18754" cy="40660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Straight Arrow Connector 60"/>
          <p:cNvCxnSpPr>
            <a:stCxn id="52" idx="2"/>
            <a:endCxn id="54" idx="0"/>
          </p:cNvCxnSpPr>
          <p:nvPr/>
        </p:nvCxnSpPr>
        <p:spPr>
          <a:xfrm>
            <a:off x="1078101" y="4898441"/>
            <a:ext cx="0" cy="40082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2" name="Straight Arrow Connector 61"/>
          <p:cNvCxnSpPr>
            <a:stCxn id="54" idx="3"/>
            <a:endCxn id="57" idx="1"/>
          </p:cNvCxnSpPr>
          <p:nvPr/>
        </p:nvCxnSpPr>
        <p:spPr>
          <a:xfrm>
            <a:off x="2111770" y="5671159"/>
            <a:ext cx="433238" cy="12753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3255426" y="4681176"/>
            <a:ext cx="9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        NO</a:t>
            </a:r>
          </a:p>
        </p:txBody>
      </p:sp>
      <p:cxnSp>
        <p:nvCxnSpPr>
          <p:cNvPr id="64" name="Straight Arrow Connector 63"/>
          <p:cNvCxnSpPr>
            <a:stCxn id="57" idx="3"/>
            <a:endCxn id="56" idx="1"/>
          </p:cNvCxnSpPr>
          <p:nvPr/>
        </p:nvCxnSpPr>
        <p:spPr>
          <a:xfrm>
            <a:off x="4913466" y="5798693"/>
            <a:ext cx="515078" cy="21879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4728748" y="5510158"/>
            <a:ext cx="90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   YES</a:t>
            </a:r>
          </a:p>
        </p:txBody>
      </p:sp>
      <p:cxnSp>
        <p:nvCxnSpPr>
          <p:cNvPr id="66" name="Straight Arrow Connector 65"/>
          <p:cNvCxnSpPr>
            <a:stCxn id="56" idx="0"/>
            <a:endCxn id="67" idx="2"/>
          </p:cNvCxnSpPr>
          <p:nvPr/>
        </p:nvCxnSpPr>
        <p:spPr>
          <a:xfrm flipH="1" flipV="1">
            <a:off x="6245383" y="5245996"/>
            <a:ext cx="1299" cy="33467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7" name="Diamond 66"/>
          <p:cNvSpPr/>
          <p:nvPr/>
        </p:nvSpPr>
        <p:spPr>
          <a:xfrm>
            <a:off x="4577380" y="2576741"/>
            <a:ext cx="3336006" cy="2669255"/>
          </a:xfrm>
          <a:prstGeom prst="diamond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Approve/Reject-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Management Office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9910" y="4075577"/>
            <a:ext cx="118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NO</a:t>
            </a:r>
          </a:p>
        </p:txBody>
      </p:sp>
      <p:sp>
        <p:nvSpPr>
          <p:cNvPr id="70" name="Diamond 69"/>
          <p:cNvSpPr/>
          <p:nvPr/>
        </p:nvSpPr>
        <p:spPr>
          <a:xfrm>
            <a:off x="5169790" y="950090"/>
            <a:ext cx="2099733" cy="1185751"/>
          </a:xfrm>
          <a:prstGeom prst="diamond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Approve/Reject-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</a:t>
            </a:r>
          </a:p>
        </p:txBody>
      </p:sp>
      <p:cxnSp>
        <p:nvCxnSpPr>
          <p:cNvPr id="71" name="Straight Arrow Connector 70"/>
          <p:cNvCxnSpPr>
            <a:stCxn id="67" idx="0"/>
            <a:endCxn id="70" idx="2"/>
          </p:cNvCxnSpPr>
          <p:nvPr/>
        </p:nvCxnSpPr>
        <p:spPr>
          <a:xfrm flipH="1" flipV="1">
            <a:off x="6219657" y="2135841"/>
            <a:ext cx="25726" cy="44090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2" name="Oval 71"/>
          <p:cNvSpPr/>
          <p:nvPr/>
        </p:nvSpPr>
        <p:spPr>
          <a:xfrm>
            <a:off x="3171546" y="1109447"/>
            <a:ext cx="942008" cy="867509"/>
          </a:xfrm>
          <a:prstGeom prst="ellipse">
            <a:avLst/>
          </a:prstGeom>
          <a:solidFill>
            <a:srgbClr val="70AD47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</a:p>
        </p:txBody>
      </p:sp>
      <p:cxnSp>
        <p:nvCxnSpPr>
          <p:cNvPr id="73" name="Straight Arrow Connector 72"/>
          <p:cNvCxnSpPr>
            <a:stCxn id="70" idx="1"/>
            <a:endCxn id="72" idx="6"/>
          </p:cNvCxnSpPr>
          <p:nvPr/>
        </p:nvCxnSpPr>
        <p:spPr>
          <a:xfrm flipH="1">
            <a:off x="4113554" y="1542966"/>
            <a:ext cx="1056236" cy="23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4331387" y="1090859"/>
            <a:ext cx="118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NO</a:t>
            </a:r>
          </a:p>
        </p:txBody>
      </p:sp>
      <p:sp>
        <p:nvSpPr>
          <p:cNvPr id="75" name="Diamond 74"/>
          <p:cNvSpPr/>
          <p:nvPr/>
        </p:nvSpPr>
        <p:spPr>
          <a:xfrm>
            <a:off x="7816214" y="3654795"/>
            <a:ext cx="2525814" cy="1891945"/>
          </a:xfrm>
          <a:prstGeom prst="diamond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Acceptance Testing</a:t>
            </a:r>
          </a:p>
        </p:txBody>
      </p:sp>
      <p:cxnSp>
        <p:nvCxnSpPr>
          <p:cNvPr id="76" name="Straight Arrow Connector 75"/>
          <p:cNvCxnSpPr>
            <a:stCxn id="53" idx="2"/>
            <a:endCxn id="55" idx="0"/>
          </p:cNvCxnSpPr>
          <p:nvPr/>
        </p:nvCxnSpPr>
        <p:spPr>
          <a:xfrm flipH="1">
            <a:off x="9112339" y="1989339"/>
            <a:ext cx="7684" cy="9400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7" name="Straight Arrow Connector 76"/>
          <p:cNvCxnSpPr>
            <a:endCxn id="75" idx="0"/>
          </p:cNvCxnSpPr>
          <p:nvPr/>
        </p:nvCxnSpPr>
        <p:spPr>
          <a:xfrm flipH="1">
            <a:off x="9079121" y="3297033"/>
            <a:ext cx="33218" cy="35776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8" name="Rectangle: Rounded Corners 77"/>
          <p:cNvSpPr/>
          <p:nvPr/>
        </p:nvSpPr>
        <p:spPr>
          <a:xfrm>
            <a:off x="8309573" y="5782830"/>
            <a:ext cx="1636275" cy="1031627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Teams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Fix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Bugs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9" name="Straight Arrow Connector 78"/>
          <p:cNvCxnSpPr>
            <a:stCxn id="75" idx="2"/>
            <a:endCxn id="78" idx="0"/>
          </p:cNvCxnSpPr>
          <p:nvPr/>
        </p:nvCxnSpPr>
        <p:spPr>
          <a:xfrm>
            <a:off x="9079121" y="5546740"/>
            <a:ext cx="48590" cy="23609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0" name="Straight Arrow Connector 79"/>
          <p:cNvCxnSpPr>
            <a:stCxn id="70" idx="3"/>
            <a:endCxn id="53" idx="1"/>
          </p:cNvCxnSpPr>
          <p:nvPr/>
        </p:nvCxnSpPr>
        <p:spPr>
          <a:xfrm flipV="1">
            <a:off x="7269523" y="1525687"/>
            <a:ext cx="816830" cy="1727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1" name="TextBox 80"/>
          <p:cNvSpPr txBox="1"/>
          <p:nvPr/>
        </p:nvSpPr>
        <p:spPr>
          <a:xfrm>
            <a:off x="7197173" y="1634593"/>
            <a:ext cx="90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   YES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275785" y="5476895"/>
            <a:ext cx="118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FAIL</a:t>
            </a:r>
          </a:p>
        </p:txBody>
      </p:sp>
      <p:sp>
        <p:nvSpPr>
          <p:cNvPr id="83" name="Rectangle: Rounded Corners 82"/>
          <p:cNvSpPr/>
          <p:nvPr/>
        </p:nvSpPr>
        <p:spPr>
          <a:xfrm>
            <a:off x="10572933" y="3911369"/>
            <a:ext cx="1619068" cy="1294146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Teams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 it in Live Environment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4" name="Straight Arrow Connector 83"/>
          <p:cNvCxnSpPr>
            <a:stCxn id="75" idx="3"/>
            <a:endCxn id="83" idx="1"/>
          </p:cNvCxnSpPr>
          <p:nvPr/>
        </p:nvCxnSpPr>
        <p:spPr>
          <a:xfrm flipV="1">
            <a:off x="10342028" y="4558442"/>
            <a:ext cx="230905" cy="4232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0140672" y="4109359"/>
            <a:ext cx="118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PASS</a:t>
            </a:r>
          </a:p>
        </p:txBody>
      </p:sp>
      <p:sp>
        <p:nvSpPr>
          <p:cNvPr id="86" name="Oval 85"/>
          <p:cNvSpPr/>
          <p:nvPr/>
        </p:nvSpPr>
        <p:spPr>
          <a:xfrm>
            <a:off x="10911463" y="5813846"/>
            <a:ext cx="942008" cy="867509"/>
          </a:xfrm>
          <a:prstGeom prst="ellipse">
            <a:avLst/>
          </a:prstGeom>
          <a:solidFill>
            <a:srgbClr val="70AD47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</a:p>
        </p:txBody>
      </p:sp>
      <p:cxnSp>
        <p:nvCxnSpPr>
          <p:cNvPr id="87" name="Straight Arrow Connector 86"/>
          <p:cNvCxnSpPr>
            <a:stCxn id="83" idx="2"/>
            <a:endCxn id="86" idx="0"/>
          </p:cNvCxnSpPr>
          <p:nvPr/>
        </p:nvCxnSpPr>
        <p:spPr>
          <a:xfrm>
            <a:off x="11382467" y="5205515"/>
            <a:ext cx="0" cy="60833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8" name="Connector: Elbow 87"/>
          <p:cNvCxnSpPr>
            <a:stCxn id="78" idx="1"/>
            <a:endCxn id="55" idx="0"/>
          </p:cNvCxnSpPr>
          <p:nvPr/>
        </p:nvCxnSpPr>
        <p:spPr>
          <a:xfrm rot="10800000" flipH="1">
            <a:off x="8309573" y="2929394"/>
            <a:ext cx="802766" cy="3369250"/>
          </a:xfrm>
          <a:prstGeom prst="bentConnector4">
            <a:avLst>
              <a:gd name="adj1" fmla="val -57240"/>
              <a:gd name="adj2" fmla="val 10678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9" name="Connector: Elbow 88"/>
          <p:cNvCxnSpPr>
            <a:stCxn id="57" idx="0"/>
          </p:cNvCxnSpPr>
          <p:nvPr/>
        </p:nvCxnSpPr>
        <p:spPr>
          <a:xfrm rot="16200000" flipH="1" flipV="1">
            <a:off x="2171491" y="3927052"/>
            <a:ext cx="464356" cy="2651136"/>
          </a:xfrm>
          <a:prstGeom prst="bentConnector4">
            <a:avLst>
              <a:gd name="adj1" fmla="val -9275"/>
              <a:gd name="adj2" fmla="val 9982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6096002" y="2066379"/>
            <a:ext cx="90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   YES</a:t>
            </a:r>
          </a:p>
        </p:txBody>
      </p:sp>
      <p:sp>
        <p:nvSpPr>
          <p:cNvPr id="91" name="Diamond 90"/>
          <p:cNvSpPr/>
          <p:nvPr/>
        </p:nvSpPr>
        <p:spPr>
          <a:xfrm>
            <a:off x="6923" y="1634593"/>
            <a:ext cx="2104848" cy="1554206"/>
          </a:xfrm>
          <a:prstGeom prst="diamond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Manager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Analyzes Requirement -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Scope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32907" y="3207434"/>
            <a:ext cx="163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        IN SCOPE</a:t>
            </a:r>
          </a:p>
        </p:txBody>
      </p:sp>
      <p:sp>
        <p:nvSpPr>
          <p:cNvPr id="93" name="TextBox 92"/>
          <p:cNvSpPr txBox="1"/>
          <p:nvPr/>
        </p:nvSpPr>
        <p:spPr>
          <a:xfrm rot="19985144">
            <a:off x="1216315" y="2426711"/>
            <a:ext cx="252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        	OUT OF SCOPE</a:t>
            </a:r>
          </a:p>
        </p:txBody>
      </p:sp>
      <p:cxnSp>
        <p:nvCxnSpPr>
          <p:cNvPr id="95" name="Straight Arrow Connector 94"/>
          <p:cNvCxnSpPr>
            <a:stCxn id="91" idx="3"/>
            <a:endCxn id="72" idx="3"/>
          </p:cNvCxnSpPr>
          <p:nvPr/>
        </p:nvCxnSpPr>
        <p:spPr>
          <a:xfrm flipV="1">
            <a:off x="2111771" y="1849912"/>
            <a:ext cx="1197729" cy="56178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0" name="Connector: Elbow 99"/>
          <p:cNvCxnSpPr>
            <a:stCxn id="67" idx="1"/>
          </p:cNvCxnSpPr>
          <p:nvPr/>
        </p:nvCxnSpPr>
        <p:spPr>
          <a:xfrm rot="10800000" flipV="1">
            <a:off x="1093098" y="3911369"/>
            <a:ext cx="3484282" cy="107855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915940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8"/>
          <p:cNvCxnSpPr/>
          <p:nvPr/>
        </p:nvCxnSpPr>
        <p:spPr>
          <a:xfrm>
            <a:off x="1517050" y="846222"/>
            <a:ext cx="9589476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/>
        </p:nvSpPr>
        <p:spPr>
          <a:xfrm>
            <a:off x="933924" y="165225"/>
            <a:ext cx="10755728" cy="7115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b="1" dirty="0">
                <a:ea typeface="PMingLiU" panose="02020500000000000000" pitchFamily="18" charset="-120"/>
              </a:rPr>
              <a:t>Issues &amp; Proposed solution</a:t>
            </a:r>
            <a:r>
              <a:rPr lang="zh-CN" altLang="en-US" sz="4800" b="1" dirty="0">
                <a:ea typeface="PMingLiU" panose="02020500000000000000" pitchFamily="18" charset="-120"/>
              </a:rPr>
              <a:t> </a:t>
            </a:r>
            <a:endParaRPr lang="en-US" sz="4800" b="1" dirty="0"/>
          </a:p>
        </p:txBody>
      </p:sp>
      <p:sp>
        <p:nvSpPr>
          <p:cNvPr id="8" name="Text Placeholder 8"/>
          <p:cNvSpPr>
            <a:spLocks noGrp="1"/>
          </p:cNvSpPr>
          <p:nvPr/>
        </p:nvSpPr>
        <p:spPr>
          <a:xfrm>
            <a:off x="817165" y="907458"/>
            <a:ext cx="4514851" cy="761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5943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dirty="0"/>
              <a:t>      issues</a:t>
            </a:r>
            <a:endParaRPr lang="en-US" sz="3600" dirty="0"/>
          </a:p>
        </p:txBody>
      </p:sp>
      <p:sp>
        <p:nvSpPr>
          <p:cNvPr id="9" name="Content Placeholder 10"/>
          <p:cNvSpPr>
            <a:spLocks noGrp="1"/>
          </p:cNvSpPr>
          <p:nvPr/>
        </p:nvSpPr>
        <p:spPr>
          <a:xfrm>
            <a:off x="6069496" y="1699760"/>
            <a:ext cx="5544749" cy="2826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Implementation of Centralized Requirement System (CRS)</a:t>
            </a:r>
          </a:p>
          <a:p>
            <a:pPr lvl="1"/>
            <a:r>
              <a:rPr lang="en-US" altLang="zh-CN" sz="2600" dirty="0"/>
              <a:t>Automation of Repetitive Tasks</a:t>
            </a:r>
          </a:p>
          <a:p>
            <a:pPr lvl="1"/>
            <a:r>
              <a:rPr lang="en-IN" altLang="zh-CN" sz="2600" dirty="0"/>
              <a:t>Reduction of Manual Efforts</a:t>
            </a:r>
          </a:p>
          <a:p>
            <a:pPr lvl="1"/>
            <a:r>
              <a:rPr lang="en-IN" altLang="zh-CN" sz="2600" dirty="0"/>
              <a:t>Proper Data Management</a:t>
            </a:r>
            <a:endParaRPr lang="en-US" altLang="zh-CN" sz="2600" dirty="0"/>
          </a:p>
          <a:p>
            <a:r>
              <a:rPr lang="en-US" sz="2800" dirty="0"/>
              <a:t>Removal of Redundant Layers from the Process</a:t>
            </a:r>
            <a:endParaRPr lang="en-US" altLang="zh-CN" sz="2800" dirty="0"/>
          </a:p>
        </p:txBody>
      </p:sp>
      <p:sp>
        <p:nvSpPr>
          <p:cNvPr id="13" name="Text Placeholder 9"/>
          <p:cNvSpPr txBox="1">
            <a:spLocks/>
          </p:cNvSpPr>
          <p:nvPr/>
        </p:nvSpPr>
        <p:spPr>
          <a:xfrm>
            <a:off x="6311788" y="1046515"/>
            <a:ext cx="4645152" cy="802237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zh-CN" sz="3600" cap="all" dirty="0">
                <a:solidFill>
                  <a:schemeClr val="accent1"/>
                </a:solidFill>
              </a:rPr>
              <a:t> solution</a:t>
            </a:r>
            <a:endParaRPr lang="en-US" sz="3600" cap="all" dirty="0">
              <a:solidFill>
                <a:schemeClr val="accent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57785955"/>
              </p:ext>
            </p:extLst>
          </p:nvPr>
        </p:nvGraphicFramePr>
        <p:xfrm>
          <a:off x="-240292" y="1699760"/>
          <a:ext cx="7575826" cy="2938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091659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8"/>
          <p:cNvCxnSpPr/>
          <p:nvPr/>
        </p:nvCxnSpPr>
        <p:spPr>
          <a:xfrm>
            <a:off x="946709" y="857763"/>
            <a:ext cx="9589476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2195144" y="178542"/>
            <a:ext cx="6987683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77">
              <a:lnSpc>
                <a:spcPct val="90000"/>
              </a:lnSpc>
              <a:spcBef>
                <a:spcPct val="0"/>
              </a:spcBef>
            </a:pPr>
            <a:r>
              <a:rPr lang="en-US" altLang="zh-CN" sz="4800" b="1" cap="all" dirty="0"/>
              <a:t>“TO-BE”</a:t>
            </a:r>
            <a:r>
              <a:rPr lang="zh-CN" altLang="en-US" sz="4800" b="1" cap="all" dirty="0"/>
              <a:t> </a:t>
            </a:r>
            <a:r>
              <a:rPr lang="en-US" altLang="zh-CN" sz="4800" b="1" cap="all" dirty="0"/>
              <a:t>workflow</a:t>
            </a:r>
            <a:endParaRPr lang="zh-CN" altLang="en-US" sz="4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hlinkClick r:id="rId3"/>
          </p:cNvPr>
          <p:cNvSpPr txBox="1"/>
          <p:nvPr/>
        </p:nvSpPr>
        <p:spPr>
          <a:xfrm>
            <a:off x="634364" y="6312023"/>
            <a:ext cx="286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4" action="ppaction://hlinkfile"/>
              </a:rPr>
              <a:t>To-Be Swimlane Diagram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84651" y="2101755"/>
            <a:ext cx="1317266" cy="5459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Client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proposes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requirement</a:t>
            </a:r>
            <a:endParaRPr kumimoji="1"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384651" y="1068983"/>
            <a:ext cx="1317266" cy="5459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CRS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updates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requirement</a:t>
            </a:r>
            <a:endParaRPr kumimoji="1"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2451790" y="2101755"/>
            <a:ext cx="1560651" cy="5459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CRS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sends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requirement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notification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to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teams</a:t>
            </a:r>
            <a:endParaRPr kumimoji="1" lang="zh-CN" altLang="en-US" sz="1200" dirty="0"/>
          </a:p>
        </p:txBody>
      </p:sp>
      <p:sp>
        <p:nvSpPr>
          <p:cNvPr id="3" name="菱形 2"/>
          <p:cNvSpPr/>
          <p:nvPr/>
        </p:nvSpPr>
        <p:spPr>
          <a:xfrm>
            <a:off x="4895286" y="2009632"/>
            <a:ext cx="1587401" cy="730155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Approved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by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teams?</a:t>
            </a:r>
            <a:endParaRPr kumimoji="1" lang="zh-CN" altLang="en-US" sz="1200" dirty="0"/>
          </a:p>
        </p:txBody>
      </p:sp>
      <p:sp>
        <p:nvSpPr>
          <p:cNvPr id="4" name="椭圆 3"/>
          <p:cNvSpPr/>
          <p:nvPr/>
        </p:nvSpPr>
        <p:spPr>
          <a:xfrm>
            <a:off x="4478344" y="2780202"/>
            <a:ext cx="600502" cy="491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End</a:t>
            </a:r>
            <a:endParaRPr kumimoji="1"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6944178" y="2101754"/>
            <a:ext cx="1560651" cy="5459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Teams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assign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requirement</a:t>
            </a:r>
            <a:endParaRPr kumimoji="1"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6916883" y="1091819"/>
            <a:ext cx="1560651" cy="5459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dirty="0"/>
              <a:t>CRS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records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how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to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assign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requirement</a:t>
            </a:r>
            <a:endParaRPr kumimoji="1"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8975535" y="2101754"/>
            <a:ext cx="1287582" cy="5459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Teams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create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effort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estimate</a:t>
            </a:r>
            <a:endParaRPr kumimoji="1"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8861588" y="1101005"/>
            <a:ext cx="1401529" cy="52307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dirty="0"/>
              <a:t>CRS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updates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the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effort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estimate</a:t>
            </a:r>
            <a:endParaRPr kumimoji="1"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8975535" y="3334772"/>
            <a:ext cx="1301287" cy="52307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dirty="0"/>
              <a:t>CRS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collates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efforts</a:t>
            </a:r>
            <a:endParaRPr kumimoji="1" lang="zh-CN" altLang="en-US" sz="1200" dirty="0"/>
          </a:p>
        </p:txBody>
      </p:sp>
      <p:sp>
        <p:nvSpPr>
          <p:cNvPr id="15" name="菱形 14"/>
          <p:cNvSpPr/>
          <p:nvPr/>
        </p:nvSpPr>
        <p:spPr>
          <a:xfrm>
            <a:off x="6890133" y="3219815"/>
            <a:ext cx="1587401" cy="730155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Approved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by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PMO?</a:t>
            </a:r>
            <a:endParaRPr kumimoji="1"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5281683" y="3311937"/>
            <a:ext cx="996610" cy="5459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PMO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sends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plan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to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client</a:t>
            </a:r>
            <a:endParaRPr kumimoji="1" lang="zh-CN" altLang="en-US" sz="1200" dirty="0"/>
          </a:p>
        </p:txBody>
      </p:sp>
      <p:sp>
        <p:nvSpPr>
          <p:cNvPr id="17" name="菱形 16"/>
          <p:cNvSpPr/>
          <p:nvPr/>
        </p:nvSpPr>
        <p:spPr>
          <a:xfrm>
            <a:off x="2811727" y="3219814"/>
            <a:ext cx="1587401" cy="730155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Approved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by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client?</a:t>
            </a:r>
            <a:endParaRPr kumimoji="1"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396510" y="3311937"/>
            <a:ext cx="1317266" cy="5459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Teams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create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enhancement</a:t>
            </a:r>
            <a:endParaRPr kumimoji="1"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243347" y="4539025"/>
            <a:ext cx="1317266" cy="5459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CRS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updates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enhancement</a:t>
            </a:r>
            <a:endParaRPr kumimoji="1"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2066083" y="4374844"/>
            <a:ext cx="1431719" cy="6931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CRS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notifies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client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to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make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user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acceptance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testing</a:t>
            </a:r>
            <a:endParaRPr kumimoji="1"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2213802" y="5606296"/>
            <a:ext cx="1018313" cy="4819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CRS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updates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about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testing</a:t>
            </a:r>
            <a:endParaRPr kumimoji="1" lang="zh-CN" altLang="en-US" sz="1200" dirty="0"/>
          </a:p>
        </p:txBody>
      </p:sp>
      <p:sp>
        <p:nvSpPr>
          <p:cNvPr id="22" name="菱形 21"/>
          <p:cNvSpPr/>
          <p:nvPr/>
        </p:nvSpPr>
        <p:spPr>
          <a:xfrm>
            <a:off x="4324716" y="4365279"/>
            <a:ext cx="1587401" cy="730155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Approved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by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client?</a:t>
            </a:r>
            <a:endParaRPr kumimoji="1"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4438698" y="5590244"/>
            <a:ext cx="1359436" cy="4980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Teams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deploy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enhancement</a:t>
            </a:r>
            <a:endParaRPr kumimoji="1" lang="zh-CN" altLang="en-US" sz="1200" dirty="0"/>
          </a:p>
        </p:txBody>
      </p:sp>
      <p:sp>
        <p:nvSpPr>
          <p:cNvPr id="24" name="椭圆 23"/>
          <p:cNvSpPr/>
          <p:nvPr/>
        </p:nvSpPr>
        <p:spPr>
          <a:xfrm>
            <a:off x="6890133" y="5613009"/>
            <a:ext cx="600502" cy="491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End</a:t>
            </a:r>
            <a:endParaRPr kumimoji="1"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6914970" y="4434898"/>
            <a:ext cx="1260040" cy="6331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CRS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notifies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teams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to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fix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bugs</a:t>
            </a:r>
            <a:endParaRPr kumimoji="1" lang="zh-CN" altLang="en-US" sz="1200" dirty="0"/>
          </a:p>
        </p:txBody>
      </p:sp>
      <p:cxnSp>
        <p:nvCxnSpPr>
          <p:cNvPr id="9" name="直线箭头连接符 8"/>
          <p:cNvCxnSpPr>
            <a:stCxn id="2" idx="3"/>
            <a:endCxn id="7" idx="1"/>
          </p:cNvCxnSpPr>
          <p:nvPr/>
        </p:nvCxnSpPr>
        <p:spPr>
          <a:xfrm>
            <a:off x="1701917" y="2374710"/>
            <a:ext cx="749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7" idx="3"/>
            <a:endCxn id="3" idx="1"/>
          </p:cNvCxnSpPr>
          <p:nvPr/>
        </p:nvCxnSpPr>
        <p:spPr>
          <a:xfrm>
            <a:off x="4012441" y="2374710"/>
            <a:ext cx="882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3" idx="3"/>
            <a:endCxn id="10" idx="1"/>
          </p:cNvCxnSpPr>
          <p:nvPr/>
        </p:nvCxnSpPr>
        <p:spPr>
          <a:xfrm flipV="1">
            <a:off x="6482687" y="2374709"/>
            <a:ext cx="4614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10" idx="3"/>
            <a:endCxn id="12" idx="1"/>
          </p:cNvCxnSpPr>
          <p:nvPr/>
        </p:nvCxnSpPr>
        <p:spPr>
          <a:xfrm>
            <a:off x="8504829" y="2374709"/>
            <a:ext cx="470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12" idx="2"/>
            <a:endCxn id="14" idx="0"/>
          </p:cNvCxnSpPr>
          <p:nvPr/>
        </p:nvCxnSpPr>
        <p:spPr>
          <a:xfrm>
            <a:off x="9619326" y="2647664"/>
            <a:ext cx="6853" cy="68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14" idx="1"/>
            <a:endCxn id="15" idx="3"/>
          </p:cNvCxnSpPr>
          <p:nvPr/>
        </p:nvCxnSpPr>
        <p:spPr>
          <a:xfrm flipH="1" flipV="1">
            <a:off x="8477534" y="3584893"/>
            <a:ext cx="498001" cy="1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15" idx="1"/>
            <a:endCxn id="16" idx="3"/>
          </p:cNvCxnSpPr>
          <p:nvPr/>
        </p:nvCxnSpPr>
        <p:spPr>
          <a:xfrm flipH="1" flipV="1">
            <a:off x="6278293" y="3584892"/>
            <a:ext cx="6118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16" idx="1"/>
            <a:endCxn id="17" idx="3"/>
          </p:cNvCxnSpPr>
          <p:nvPr/>
        </p:nvCxnSpPr>
        <p:spPr>
          <a:xfrm flipH="1">
            <a:off x="4399128" y="3584892"/>
            <a:ext cx="882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18" idx="1"/>
            <a:endCxn id="20" idx="0"/>
          </p:cNvCxnSpPr>
          <p:nvPr/>
        </p:nvCxnSpPr>
        <p:spPr>
          <a:xfrm rot="10800000" flipH="1" flipV="1">
            <a:off x="396509" y="3584892"/>
            <a:ext cx="2385433" cy="789952"/>
          </a:xfrm>
          <a:prstGeom prst="bentConnector4">
            <a:avLst>
              <a:gd name="adj1" fmla="val -9583"/>
              <a:gd name="adj2" fmla="val 672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3" idx="2"/>
            <a:endCxn id="4" idx="6"/>
          </p:cNvCxnSpPr>
          <p:nvPr/>
        </p:nvCxnSpPr>
        <p:spPr>
          <a:xfrm rot="5400000">
            <a:off x="5240880" y="2577754"/>
            <a:ext cx="286075" cy="6101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17" idx="0"/>
            <a:endCxn id="4" idx="2"/>
          </p:cNvCxnSpPr>
          <p:nvPr/>
        </p:nvCxnSpPr>
        <p:spPr>
          <a:xfrm rot="5400000" flipH="1" flipV="1">
            <a:off x="3944910" y="2686380"/>
            <a:ext cx="193952" cy="872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>
            <a:stCxn id="20" idx="3"/>
            <a:endCxn id="22" idx="1"/>
          </p:cNvCxnSpPr>
          <p:nvPr/>
        </p:nvCxnSpPr>
        <p:spPr>
          <a:xfrm>
            <a:off x="3497802" y="4721437"/>
            <a:ext cx="826914" cy="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>
            <a:stCxn id="22" idx="3"/>
            <a:endCxn id="25" idx="1"/>
          </p:cNvCxnSpPr>
          <p:nvPr/>
        </p:nvCxnSpPr>
        <p:spPr>
          <a:xfrm>
            <a:off x="5912117" y="4730357"/>
            <a:ext cx="1002853" cy="2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22" idx="2"/>
            <a:endCxn id="23" idx="0"/>
          </p:cNvCxnSpPr>
          <p:nvPr/>
        </p:nvCxnSpPr>
        <p:spPr>
          <a:xfrm flipH="1">
            <a:off x="5118416" y="5095434"/>
            <a:ext cx="1" cy="49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>
            <a:stCxn id="23" idx="3"/>
            <a:endCxn id="24" idx="2"/>
          </p:cNvCxnSpPr>
          <p:nvPr/>
        </p:nvCxnSpPr>
        <p:spPr>
          <a:xfrm>
            <a:off x="5798134" y="5839260"/>
            <a:ext cx="1091999" cy="1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/>
          <p:cNvCxnSpPr/>
          <p:nvPr/>
        </p:nvCxnSpPr>
        <p:spPr>
          <a:xfrm>
            <a:off x="946709" y="1614891"/>
            <a:ext cx="0" cy="486861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/>
          <p:cNvCxnSpPr/>
          <p:nvPr/>
        </p:nvCxnSpPr>
        <p:spPr>
          <a:xfrm>
            <a:off x="1240785" y="1614892"/>
            <a:ext cx="0" cy="48686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/>
          <p:cNvCxnSpPr/>
          <p:nvPr/>
        </p:nvCxnSpPr>
        <p:spPr>
          <a:xfrm>
            <a:off x="7490635" y="1637729"/>
            <a:ext cx="0" cy="48686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/>
          <p:cNvCxnSpPr/>
          <p:nvPr/>
        </p:nvCxnSpPr>
        <p:spPr>
          <a:xfrm>
            <a:off x="7881071" y="1637729"/>
            <a:ext cx="0" cy="48686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/>
          <p:cNvCxnSpPr/>
          <p:nvPr/>
        </p:nvCxnSpPr>
        <p:spPr>
          <a:xfrm>
            <a:off x="9288956" y="1614893"/>
            <a:ext cx="0" cy="48686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/>
          <p:cNvCxnSpPr/>
          <p:nvPr/>
        </p:nvCxnSpPr>
        <p:spPr>
          <a:xfrm>
            <a:off x="9626178" y="1624203"/>
            <a:ext cx="0" cy="48686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/>
          <p:cNvCxnSpPr/>
          <p:nvPr/>
        </p:nvCxnSpPr>
        <p:spPr>
          <a:xfrm flipH="1">
            <a:off x="603073" y="3857846"/>
            <a:ext cx="10793" cy="68117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/>
          <p:cNvCxnSpPr>
            <a:endCxn id="19" idx="0"/>
          </p:cNvCxnSpPr>
          <p:nvPr/>
        </p:nvCxnSpPr>
        <p:spPr>
          <a:xfrm>
            <a:off x="901980" y="3889820"/>
            <a:ext cx="0" cy="64920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/>
          <p:cNvCxnSpPr/>
          <p:nvPr/>
        </p:nvCxnSpPr>
        <p:spPr>
          <a:xfrm>
            <a:off x="2444346" y="5072138"/>
            <a:ext cx="7444" cy="54087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/>
          <p:cNvCxnSpPr/>
          <p:nvPr/>
        </p:nvCxnSpPr>
        <p:spPr>
          <a:xfrm>
            <a:off x="2811727" y="5095434"/>
            <a:ext cx="0" cy="48686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535088" y="2097710"/>
            <a:ext cx="390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Yes</a:t>
            </a:r>
            <a:endParaRPr kumimoji="1" lang="zh-CN" altLang="en-US" sz="1200" dirty="0"/>
          </a:p>
        </p:txBody>
      </p:sp>
      <p:sp>
        <p:nvSpPr>
          <p:cNvPr id="54" name="文本框 53"/>
          <p:cNvSpPr txBox="1"/>
          <p:nvPr/>
        </p:nvSpPr>
        <p:spPr>
          <a:xfrm>
            <a:off x="6458375" y="3286784"/>
            <a:ext cx="390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Yes</a:t>
            </a:r>
            <a:endParaRPr kumimoji="1" lang="zh-CN" altLang="en-US" sz="1200" dirty="0"/>
          </a:p>
        </p:txBody>
      </p:sp>
      <p:sp>
        <p:nvSpPr>
          <p:cNvPr id="55" name="文本框 54"/>
          <p:cNvSpPr txBox="1"/>
          <p:nvPr/>
        </p:nvSpPr>
        <p:spPr>
          <a:xfrm>
            <a:off x="2400924" y="3330169"/>
            <a:ext cx="390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200" dirty="0"/>
              <a:t>Yes</a:t>
            </a:r>
            <a:endParaRPr kumimoji="1" lang="zh-CN" altLang="en-US" sz="1200" dirty="0"/>
          </a:p>
        </p:txBody>
      </p:sp>
      <p:sp>
        <p:nvSpPr>
          <p:cNvPr id="56" name="文本框 55"/>
          <p:cNvSpPr txBox="1"/>
          <p:nvPr/>
        </p:nvSpPr>
        <p:spPr>
          <a:xfrm>
            <a:off x="5167964" y="277041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200" dirty="0"/>
              <a:t>No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3814354" y="3026785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200"/>
              <a:t>No</a:t>
            </a:r>
            <a:endParaRPr kumimoji="1" lang="zh-CN" altLang="en-US" sz="1200" dirty="0"/>
          </a:p>
        </p:txBody>
      </p:sp>
      <p:cxnSp>
        <p:nvCxnSpPr>
          <p:cNvPr id="49" name="肘形连接符 48"/>
          <p:cNvCxnSpPr>
            <a:stCxn id="15" idx="0"/>
            <a:endCxn id="10" idx="3"/>
          </p:cNvCxnSpPr>
          <p:nvPr/>
        </p:nvCxnSpPr>
        <p:spPr>
          <a:xfrm rot="5400000" flipH="1" flipV="1">
            <a:off x="7671778" y="2386765"/>
            <a:ext cx="845106" cy="820995"/>
          </a:xfrm>
          <a:prstGeom prst="bentConnector4">
            <a:avLst>
              <a:gd name="adj1" fmla="val 33851"/>
              <a:gd name="adj2" fmla="val 1278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7881071" y="290496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200"/>
              <a:t>No</a:t>
            </a:r>
            <a:endParaRPr kumimoji="1" lang="zh-CN" altLang="en-US" sz="1200" dirty="0"/>
          </a:p>
        </p:txBody>
      </p:sp>
      <p:sp>
        <p:nvSpPr>
          <p:cNvPr id="83" name="文本框 82"/>
          <p:cNvSpPr txBox="1"/>
          <p:nvPr/>
        </p:nvSpPr>
        <p:spPr>
          <a:xfrm>
            <a:off x="6180282" y="4463911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200"/>
              <a:t>No</a:t>
            </a:r>
            <a:endParaRPr kumimoji="1" lang="zh-CN" altLang="en-US" sz="1200" dirty="0"/>
          </a:p>
        </p:txBody>
      </p:sp>
      <p:sp>
        <p:nvSpPr>
          <p:cNvPr id="84" name="文本框 83"/>
          <p:cNvSpPr txBox="1"/>
          <p:nvPr/>
        </p:nvSpPr>
        <p:spPr>
          <a:xfrm>
            <a:off x="5068758" y="5209058"/>
            <a:ext cx="390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200" dirty="0"/>
              <a:t>Yes</a:t>
            </a:r>
            <a:endParaRPr kumimoji="1" lang="zh-CN" altLang="en-US" sz="1200" dirty="0"/>
          </a:p>
        </p:txBody>
      </p:sp>
      <p:cxnSp>
        <p:nvCxnSpPr>
          <p:cNvPr id="51" name="肘形连接符 50"/>
          <p:cNvCxnSpPr>
            <a:stCxn id="25" idx="0"/>
            <a:endCxn id="18" idx="2"/>
          </p:cNvCxnSpPr>
          <p:nvPr/>
        </p:nvCxnSpPr>
        <p:spPr>
          <a:xfrm rot="16200000" flipV="1">
            <a:off x="4011542" y="901449"/>
            <a:ext cx="577051" cy="6489847"/>
          </a:xfrm>
          <a:prstGeom prst="bentConnector3">
            <a:avLst>
              <a:gd name="adj1" fmla="val 783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17" idx="1"/>
            <a:endCxn id="18" idx="0"/>
          </p:cNvCxnSpPr>
          <p:nvPr/>
        </p:nvCxnSpPr>
        <p:spPr>
          <a:xfrm rot="10800000">
            <a:off x="1055143" y="3311938"/>
            <a:ext cx="1756584" cy="272955"/>
          </a:xfrm>
          <a:prstGeom prst="bentConnector4">
            <a:avLst>
              <a:gd name="adj1" fmla="val 25036"/>
              <a:gd name="adj2" fmla="val 183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26501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1090</TotalTime>
  <Words>245</Words>
  <Application>Microsoft Office PowerPoint</Application>
  <PresentationFormat>Widescreen</PresentationFormat>
  <Paragraphs>81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等线</vt:lpstr>
      <vt:lpstr>等线 Light</vt:lpstr>
      <vt:lpstr>Gill Sans MT</vt:lpstr>
      <vt:lpstr>PMingLiU</vt:lpstr>
      <vt:lpstr>Gallery</vt:lpstr>
      <vt:lpstr>Computer Sciences Corporation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</dc:title>
  <dc:creator>Scarlett</dc:creator>
  <cp:lastModifiedBy>Anil</cp:lastModifiedBy>
  <cp:revision>83</cp:revision>
  <dcterms:created xsi:type="dcterms:W3CDTF">2016-10-04T18:37:54Z</dcterms:created>
  <dcterms:modified xsi:type="dcterms:W3CDTF">2016-10-24T05:56:07Z</dcterms:modified>
</cp:coreProperties>
</file>