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5610" y="503244"/>
            <a:ext cx="4462239" cy="56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B6534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33927" y="2215777"/>
            <a:ext cx="113030" cy="1068705"/>
          </a:xfrm>
          <a:custGeom>
            <a:avLst/>
            <a:gdLst/>
            <a:ahLst/>
            <a:cxnLst/>
            <a:rect l="l" t="t" r="r" b="b"/>
            <a:pathLst>
              <a:path w="113029" h="1068704">
                <a:moveTo>
                  <a:pt x="112644" y="0"/>
                </a:moveTo>
                <a:lnTo>
                  <a:pt x="0" y="0"/>
                </a:lnTo>
                <a:lnTo>
                  <a:pt x="0" y="1068573"/>
                </a:lnTo>
                <a:lnTo>
                  <a:pt x="112644" y="1068573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12" y="9"/>
            <a:ext cx="4230370" cy="113030"/>
          </a:xfrm>
          <a:custGeom>
            <a:avLst/>
            <a:gdLst/>
            <a:ahLst/>
            <a:cxnLst/>
            <a:rect l="l" t="t" r="r" b="b"/>
            <a:pathLst>
              <a:path w="4230370" h="113030">
                <a:moveTo>
                  <a:pt x="4229952" y="0"/>
                </a:moveTo>
                <a:lnTo>
                  <a:pt x="0" y="0"/>
                </a:lnTo>
                <a:lnTo>
                  <a:pt x="0" y="112644"/>
                </a:lnTo>
                <a:lnTo>
                  <a:pt x="4229952" y="112644"/>
                </a:lnTo>
                <a:lnTo>
                  <a:pt x="4229952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456782"/>
            <a:ext cx="2922611" cy="23746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2421890" marR="5080" indent="-562610">
              <a:lnSpc>
                <a:spcPts val="1920"/>
              </a:lnSpc>
              <a:spcBef>
                <a:spcPts val="480"/>
              </a:spcBef>
            </a:pPr>
            <a:r>
              <a:rPr dirty="0" sz="1900" spc="195">
                <a:solidFill>
                  <a:srgbClr val="424242"/>
                </a:solidFill>
              </a:rPr>
              <a:t>CANCER</a:t>
            </a:r>
            <a:r>
              <a:rPr dirty="0" sz="1900" spc="70">
                <a:solidFill>
                  <a:srgbClr val="424242"/>
                </a:solidFill>
              </a:rPr>
              <a:t> </a:t>
            </a:r>
            <a:r>
              <a:rPr dirty="0" sz="1900" spc="155">
                <a:solidFill>
                  <a:srgbClr val="424242"/>
                </a:solidFill>
              </a:rPr>
              <a:t>DETECTION </a:t>
            </a:r>
            <a:r>
              <a:rPr dirty="0" sz="1900" spc="190">
                <a:solidFill>
                  <a:srgbClr val="424242"/>
                </a:solidFill>
              </a:rPr>
              <a:t>USING</a:t>
            </a:r>
            <a:r>
              <a:rPr dirty="0" sz="1900" spc="55">
                <a:solidFill>
                  <a:srgbClr val="424242"/>
                </a:solidFill>
              </a:rPr>
              <a:t> </a:t>
            </a:r>
            <a:r>
              <a:rPr dirty="0" sz="1900" spc="270">
                <a:solidFill>
                  <a:srgbClr val="424242"/>
                </a:solidFill>
              </a:rPr>
              <a:t>CNN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33135" y="1648445"/>
            <a:ext cx="113030" cy="1638300"/>
          </a:xfrm>
          <a:custGeom>
            <a:avLst/>
            <a:gdLst/>
            <a:ahLst/>
            <a:cxnLst/>
            <a:rect l="l" t="t" r="r" b="b"/>
            <a:pathLst>
              <a:path w="113029" h="1638300">
                <a:moveTo>
                  <a:pt x="112644" y="0"/>
                </a:moveTo>
                <a:lnTo>
                  <a:pt x="0" y="0"/>
                </a:lnTo>
                <a:lnTo>
                  <a:pt x="0" y="1637882"/>
                </a:lnTo>
                <a:lnTo>
                  <a:pt x="112644" y="1637882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12" y="0"/>
            <a:ext cx="113030" cy="1035685"/>
          </a:xfrm>
          <a:custGeom>
            <a:avLst/>
            <a:gdLst/>
            <a:ahLst/>
            <a:cxnLst/>
            <a:rect l="l" t="t" r="r" b="b"/>
            <a:pathLst>
              <a:path w="113030" h="1035685">
                <a:moveTo>
                  <a:pt x="112644" y="0"/>
                </a:moveTo>
                <a:lnTo>
                  <a:pt x="0" y="0"/>
                </a:lnTo>
                <a:lnTo>
                  <a:pt x="0" y="1035094"/>
                </a:lnTo>
                <a:lnTo>
                  <a:pt x="112644" y="1035094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056" y="952737"/>
            <a:ext cx="2465950" cy="18783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355" y="693329"/>
            <a:ext cx="2313940" cy="175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130">
                <a:solidFill>
                  <a:srgbClr val="424242"/>
                </a:solidFill>
              </a:rPr>
              <a:t>WELCOME</a:t>
            </a:r>
            <a:r>
              <a:rPr dirty="0" sz="950" spc="40">
                <a:solidFill>
                  <a:srgbClr val="424242"/>
                </a:solidFill>
              </a:rPr>
              <a:t> </a:t>
            </a:r>
            <a:r>
              <a:rPr dirty="0" sz="950" spc="70">
                <a:solidFill>
                  <a:srgbClr val="424242"/>
                </a:solidFill>
              </a:rPr>
              <a:t>TO</a:t>
            </a:r>
            <a:r>
              <a:rPr dirty="0" sz="950" spc="40">
                <a:solidFill>
                  <a:srgbClr val="424242"/>
                </a:solidFill>
              </a:rPr>
              <a:t> </a:t>
            </a:r>
            <a:r>
              <a:rPr dirty="0" sz="950" spc="80">
                <a:solidFill>
                  <a:srgbClr val="424242"/>
                </a:solidFill>
              </a:rPr>
              <a:t>THE</a:t>
            </a:r>
            <a:r>
              <a:rPr dirty="0" sz="950" spc="40">
                <a:solidFill>
                  <a:srgbClr val="424242"/>
                </a:solidFill>
              </a:rPr>
              <a:t> </a:t>
            </a:r>
            <a:r>
              <a:rPr dirty="0" sz="950" spc="120">
                <a:solidFill>
                  <a:srgbClr val="424242"/>
                </a:solidFill>
              </a:rPr>
              <a:t>WORLD</a:t>
            </a:r>
            <a:r>
              <a:rPr dirty="0" sz="950" spc="40">
                <a:solidFill>
                  <a:srgbClr val="424242"/>
                </a:solidFill>
              </a:rPr>
              <a:t> </a:t>
            </a:r>
            <a:r>
              <a:rPr dirty="0" sz="950" spc="100">
                <a:solidFill>
                  <a:srgbClr val="424242"/>
                </a:solidFill>
              </a:rPr>
              <a:t>OF</a:t>
            </a:r>
            <a:r>
              <a:rPr dirty="0" sz="950" spc="45">
                <a:solidFill>
                  <a:srgbClr val="424242"/>
                </a:solidFill>
              </a:rPr>
              <a:t> </a:t>
            </a:r>
            <a:r>
              <a:rPr dirty="0" sz="950" spc="135">
                <a:solidFill>
                  <a:srgbClr val="424242"/>
                </a:solidFill>
              </a:rPr>
              <a:t>CNN</a:t>
            </a:r>
            <a:endParaRPr sz="95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4445" y="1344738"/>
            <a:ext cx="354470" cy="6504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141" y="1455206"/>
            <a:ext cx="481404" cy="8853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17818" y="1016212"/>
            <a:ext cx="1918970" cy="82994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9690" marR="5080" indent="-47625">
              <a:lnSpc>
                <a:spcPts val="1050"/>
              </a:lnSpc>
              <a:spcBef>
                <a:spcPts val="140"/>
              </a:spcBef>
            </a:pPr>
            <a:r>
              <a:rPr dirty="0" sz="850" spc="-1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dirty="0" sz="850" spc="1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this</a:t>
            </a:r>
            <a:r>
              <a:rPr dirty="0" sz="850" spc="1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presentation,</a:t>
            </a:r>
            <a:r>
              <a:rPr dirty="0" sz="850" spc="1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we'll</a:t>
            </a:r>
            <a:r>
              <a:rPr dirty="0" sz="850" spc="13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explore</a:t>
            </a:r>
            <a:r>
              <a:rPr dirty="0" sz="850" spc="1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potential</a:t>
            </a:r>
            <a:r>
              <a:rPr dirty="0" sz="850" spc="1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of</a:t>
            </a:r>
            <a:r>
              <a:rPr dirty="0" sz="850" spc="13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900" spc="-55" i="1">
                <a:solidFill>
                  <a:srgbClr val="B65341"/>
                </a:solidFill>
                <a:latin typeface="Verdana"/>
                <a:cs typeface="Verdana"/>
              </a:rPr>
              <a:t>Convolutional</a:t>
            </a:r>
            <a:r>
              <a:rPr dirty="0" sz="900" spc="85" i="1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900" spc="-10" i="1">
                <a:solidFill>
                  <a:srgbClr val="B65341"/>
                </a:solidFill>
                <a:latin typeface="Verdana"/>
                <a:cs typeface="Verdana"/>
              </a:rPr>
              <a:t>Neural </a:t>
            </a:r>
            <a:r>
              <a:rPr dirty="0" sz="900" spc="-50" i="1">
                <a:solidFill>
                  <a:srgbClr val="B65341"/>
                </a:solidFill>
                <a:latin typeface="Verdana"/>
                <a:cs typeface="Verdana"/>
              </a:rPr>
              <a:t>Networks</a:t>
            </a:r>
            <a:r>
              <a:rPr dirty="0" sz="900" spc="-30" i="1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in</a:t>
            </a:r>
            <a:r>
              <a:rPr dirty="0" sz="850" spc="2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Tahoma"/>
                <a:cs typeface="Tahoma"/>
              </a:rPr>
              <a:t>revolutionizing</a:t>
            </a:r>
            <a:endParaRPr sz="850">
              <a:latin typeface="Tahoma"/>
              <a:cs typeface="Tahoma"/>
            </a:endParaRPr>
          </a:p>
          <a:p>
            <a:pPr marL="156845" marR="26034" indent="365760">
              <a:lnSpc>
                <a:spcPts val="1050"/>
              </a:lnSpc>
              <a:spcBef>
                <a:spcPts val="15"/>
              </a:spcBef>
            </a:pPr>
            <a:r>
              <a:rPr dirty="0" sz="850" spc="-90">
                <a:solidFill>
                  <a:srgbClr val="B65341"/>
                </a:solidFill>
                <a:latin typeface="Tahoma"/>
                <a:cs typeface="Tahoma"/>
              </a:rPr>
              <a:t>.</a:t>
            </a:r>
            <a:r>
              <a:rPr dirty="0" sz="850" spc="7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Get</a:t>
            </a:r>
            <a:r>
              <a:rPr dirty="0" sz="850" spc="8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55">
                <a:solidFill>
                  <a:srgbClr val="B65341"/>
                </a:solidFill>
                <a:latin typeface="Tahoma"/>
                <a:cs typeface="Tahoma"/>
              </a:rPr>
              <a:t>ready</a:t>
            </a:r>
            <a:r>
              <a:rPr dirty="0" sz="850" spc="7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to</a:t>
            </a:r>
            <a:r>
              <a:rPr dirty="0" sz="850" spc="8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uncover</a:t>
            </a:r>
            <a:r>
              <a:rPr dirty="0" sz="850" spc="75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Tahoma"/>
                <a:cs typeface="Tahoma"/>
              </a:rPr>
              <a:t>the </a:t>
            </a:r>
            <a:r>
              <a:rPr dirty="0" sz="850">
                <a:solidFill>
                  <a:srgbClr val="B65341"/>
                </a:solidFill>
                <a:latin typeface="Tahoma"/>
                <a:cs typeface="Tahoma"/>
              </a:rPr>
              <a:t>cutting-edge</a:t>
            </a:r>
            <a:r>
              <a:rPr dirty="0" sz="850" spc="20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B65341"/>
                </a:solidFill>
                <a:latin typeface="Tahoma"/>
                <a:cs typeface="Tahoma"/>
              </a:rPr>
              <a:t>technology</a:t>
            </a:r>
            <a:r>
              <a:rPr dirty="0" sz="850" spc="20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Tahoma"/>
                <a:cs typeface="Tahoma"/>
              </a:rPr>
              <a:t>that's</a:t>
            </a:r>
            <a:endParaRPr sz="850">
              <a:latin typeface="Tahoma"/>
              <a:cs typeface="Tahoma"/>
            </a:endParaRPr>
          </a:p>
          <a:p>
            <a:pPr marL="240665">
              <a:lnSpc>
                <a:spcPct val="100000"/>
              </a:lnSpc>
            </a:pP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reshaping</a:t>
            </a:r>
            <a:r>
              <a:rPr dirty="0" sz="850" spc="11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the</a:t>
            </a:r>
            <a:r>
              <a:rPr dirty="0" sz="850" spc="114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B65341"/>
                </a:solidFill>
                <a:latin typeface="Tahoma"/>
                <a:cs typeface="Tahoma"/>
              </a:rPr>
              <a:t>medical</a:t>
            </a:r>
            <a:r>
              <a:rPr dirty="0" sz="850" spc="110">
                <a:solidFill>
                  <a:srgbClr val="B65341"/>
                </a:solidFill>
                <a:latin typeface="Tahoma"/>
                <a:cs typeface="Tahom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Tahoma"/>
                <a:cs typeface="Tahoma"/>
              </a:rPr>
              <a:t>ﬁeld.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6154" y="1126735"/>
            <a:ext cx="354451" cy="65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7364" y="1237201"/>
            <a:ext cx="481401" cy="8852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80031" y="1066110"/>
            <a:ext cx="2131060" cy="82994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Let's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dive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into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the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complexities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of</a:t>
            </a:r>
            <a:endParaRPr sz="850">
              <a:latin typeface="Verdana"/>
              <a:cs typeface="Verdana"/>
            </a:endParaRPr>
          </a:p>
          <a:p>
            <a:pPr marL="70485" marR="5080" indent="471805">
              <a:lnSpc>
                <a:spcPct val="103400"/>
              </a:lnSpc>
            </a:pP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r>
              <a:rPr dirty="0" sz="850" spc="-5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how</a:t>
            </a:r>
            <a:r>
              <a:rPr dirty="0" sz="850" spc="-5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CNN</a:t>
            </a:r>
            <a:r>
              <a:rPr dirty="0" sz="850" spc="-5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deep</a:t>
            </a:r>
            <a:r>
              <a:rPr dirty="0" sz="850" spc="-5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learning</a:t>
            </a:r>
            <a:r>
              <a:rPr dirty="0" sz="850" spc="-5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is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enhancing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accuracy. 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We'll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unravel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the intricacies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of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tumor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identiﬁcation</a:t>
            </a:r>
            <a:r>
              <a:rPr dirty="0" sz="850" spc="-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and 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the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role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of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deep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learning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in 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this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critical</a:t>
            </a:r>
            <a:endParaRPr sz="850">
              <a:latin typeface="Verdana"/>
              <a:cs typeface="Verdana"/>
            </a:endParaRPr>
          </a:p>
          <a:p>
            <a:pPr marL="860425">
              <a:lnSpc>
                <a:spcPct val="100000"/>
              </a:lnSpc>
              <a:spcBef>
                <a:spcPts val="35"/>
              </a:spcBef>
            </a:pP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domain.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075" rIns="0" bIns="0" rtlCol="0" vert="horz">
            <a:spAutoFit/>
          </a:bodyPr>
          <a:lstStyle/>
          <a:p>
            <a:pPr marL="2921635" marR="5080" indent="-520065">
              <a:lnSpc>
                <a:spcPts val="1050"/>
              </a:lnSpc>
              <a:spcBef>
                <a:spcPts val="320"/>
              </a:spcBef>
            </a:pPr>
            <a:r>
              <a:rPr dirty="0" sz="1050" spc="100">
                <a:solidFill>
                  <a:srgbClr val="424242"/>
                </a:solidFill>
              </a:rPr>
              <a:t>UNDERSTANDING</a:t>
            </a:r>
            <a:r>
              <a:rPr dirty="0" sz="1050" spc="75">
                <a:solidFill>
                  <a:srgbClr val="424242"/>
                </a:solidFill>
              </a:rPr>
              <a:t> </a:t>
            </a:r>
            <a:r>
              <a:rPr dirty="0" sz="1050" spc="95">
                <a:solidFill>
                  <a:srgbClr val="424242"/>
                </a:solidFill>
              </a:rPr>
              <a:t>CANCER </a:t>
            </a:r>
            <a:r>
              <a:rPr dirty="0" sz="1050" spc="75">
                <a:solidFill>
                  <a:srgbClr val="424242"/>
                </a:solidFill>
              </a:rPr>
              <a:t>DETECTION</a:t>
            </a:r>
            <a:endParaRPr sz="1050"/>
          </a:p>
        </p:txBody>
      </p:sp>
      <p:sp>
        <p:nvSpPr>
          <p:cNvPr id="6" name="object 6" descr="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075" y="825672"/>
            <a:ext cx="2828239" cy="1777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9555" y="1260680"/>
            <a:ext cx="354451" cy="65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6363" y="1371158"/>
            <a:ext cx="489325" cy="10977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78240" y="1066110"/>
            <a:ext cx="2144395" cy="8299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0645" marR="152400" indent="79375">
              <a:lnSpc>
                <a:spcPct val="103400"/>
              </a:lnSpc>
              <a:spcBef>
                <a:spcPts val="95"/>
              </a:spcBef>
            </a:pP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Discover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how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CNN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deep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learning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is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transforming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the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landscape</a:t>
            </a:r>
            <a:r>
              <a:rPr dirty="0" sz="850" spc="-1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of</a:t>
            </a:r>
            <a:endParaRPr sz="850">
              <a:latin typeface="Verdana"/>
              <a:cs typeface="Verdana"/>
            </a:endParaRPr>
          </a:p>
          <a:p>
            <a:pPr marL="223520" marR="115570" indent="393700">
              <a:lnSpc>
                <a:spcPct val="103400"/>
              </a:lnSpc>
            </a:pPr>
            <a:r>
              <a:rPr dirty="0" sz="850" spc="-140">
                <a:solidFill>
                  <a:srgbClr val="B65341"/>
                </a:solidFill>
                <a:latin typeface="Verdana"/>
                <a:cs typeface="Verdana"/>
              </a:rPr>
              <a:t>.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We'll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delve</a:t>
            </a:r>
            <a:r>
              <a:rPr dirty="0" sz="850" spc="-3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into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real-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world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applications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B65341"/>
                </a:solidFill>
                <a:latin typeface="Verdana"/>
                <a:cs typeface="Verdana"/>
              </a:rPr>
              <a:t>and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the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potential</a:t>
            </a:r>
            <a:r>
              <a:rPr dirty="0" sz="850" spc="-45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to</a:t>
            </a:r>
            <a:endParaRPr sz="850">
              <a:latin typeface="Verdana"/>
              <a:cs typeface="Verdana"/>
            </a:endParaRPr>
          </a:p>
          <a:p>
            <a:pPr marL="760730" marR="5080" indent="-748665">
              <a:lnSpc>
                <a:spcPct val="103400"/>
              </a:lnSpc>
            </a:pPr>
            <a:r>
              <a:rPr dirty="0" sz="850" spc="-25">
                <a:solidFill>
                  <a:srgbClr val="B65341"/>
                </a:solidFill>
                <a:latin typeface="Verdana"/>
                <a:cs typeface="Verdana"/>
              </a:rPr>
              <a:t>improve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early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detection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rates,</a:t>
            </a:r>
            <a:r>
              <a:rPr dirty="0" sz="850" spc="-3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ultimately </a:t>
            </a:r>
            <a:r>
              <a:rPr dirty="0" sz="850" spc="-20">
                <a:solidFill>
                  <a:srgbClr val="B65341"/>
                </a:solidFill>
                <a:latin typeface="Verdana"/>
                <a:cs typeface="Verdana"/>
              </a:rPr>
              <a:t>saving</a:t>
            </a:r>
            <a:r>
              <a:rPr dirty="0" sz="850" spc="-40">
                <a:solidFill>
                  <a:srgbClr val="B65341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B65341"/>
                </a:solidFill>
                <a:latin typeface="Verdana"/>
                <a:cs typeface="Verdana"/>
              </a:rPr>
              <a:t>lives.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075" rIns="0" bIns="0" rtlCol="0" vert="horz">
            <a:spAutoFit/>
          </a:bodyPr>
          <a:lstStyle/>
          <a:p>
            <a:pPr marL="3164205" marR="5080" indent="-864869">
              <a:lnSpc>
                <a:spcPts val="1050"/>
              </a:lnSpc>
              <a:spcBef>
                <a:spcPts val="320"/>
              </a:spcBef>
            </a:pPr>
            <a:r>
              <a:rPr dirty="0" sz="1050" spc="110">
                <a:solidFill>
                  <a:srgbClr val="424242"/>
                </a:solidFill>
              </a:rPr>
              <a:t>UNLEASHING</a:t>
            </a:r>
            <a:r>
              <a:rPr dirty="0" sz="1050" spc="35">
                <a:solidFill>
                  <a:srgbClr val="424242"/>
                </a:solidFill>
              </a:rPr>
              <a:t> </a:t>
            </a:r>
            <a:r>
              <a:rPr dirty="0" sz="1050" spc="70">
                <a:solidFill>
                  <a:srgbClr val="424242"/>
                </a:solidFill>
              </a:rPr>
              <a:t>THE</a:t>
            </a:r>
            <a:r>
              <a:rPr dirty="0" sz="1050" spc="40">
                <a:solidFill>
                  <a:srgbClr val="424242"/>
                </a:solidFill>
              </a:rPr>
              <a:t> </a:t>
            </a:r>
            <a:r>
              <a:rPr dirty="0" sz="1050" spc="95">
                <a:solidFill>
                  <a:srgbClr val="424242"/>
                </a:solidFill>
              </a:rPr>
              <a:t>POWER</a:t>
            </a:r>
            <a:r>
              <a:rPr dirty="0" sz="1050" spc="40">
                <a:solidFill>
                  <a:srgbClr val="424242"/>
                </a:solidFill>
              </a:rPr>
              <a:t> </a:t>
            </a:r>
            <a:r>
              <a:rPr dirty="0" sz="1050" spc="60">
                <a:solidFill>
                  <a:srgbClr val="424242"/>
                </a:solidFill>
              </a:rPr>
              <a:t>OF </a:t>
            </a:r>
            <a:r>
              <a:rPr dirty="0" sz="1050" spc="135">
                <a:solidFill>
                  <a:srgbClr val="424242"/>
                </a:solidFill>
              </a:rPr>
              <a:t>CNN</a:t>
            </a:r>
            <a:endParaRPr sz="1050"/>
          </a:p>
        </p:txBody>
      </p:sp>
      <p:sp>
        <p:nvSpPr>
          <p:cNvPr id="6" name="object 6" descr=""/>
          <p:cNvSpPr/>
          <p:nvPr/>
        </p:nvSpPr>
        <p:spPr>
          <a:xfrm>
            <a:off x="-285" y="-94"/>
            <a:ext cx="113030" cy="1217930"/>
          </a:xfrm>
          <a:custGeom>
            <a:avLst/>
            <a:gdLst/>
            <a:ahLst/>
            <a:cxnLst/>
            <a:rect l="l" t="t" r="r" b="b"/>
            <a:pathLst>
              <a:path w="113030" h="1217930">
                <a:moveTo>
                  <a:pt x="112633" y="0"/>
                </a:moveTo>
                <a:lnTo>
                  <a:pt x="0" y="0"/>
                </a:lnTo>
                <a:lnTo>
                  <a:pt x="0" y="1217758"/>
                </a:lnTo>
                <a:lnTo>
                  <a:pt x="112633" y="1217758"/>
                </a:lnTo>
                <a:lnTo>
                  <a:pt x="112633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075" y="825672"/>
            <a:ext cx="2828239" cy="1777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10" y="9"/>
            <a:ext cx="5836285" cy="113030"/>
          </a:xfrm>
          <a:custGeom>
            <a:avLst/>
            <a:gdLst/>
            <a:ahLst/>
            <a:cxnLst/>
            <a:rect l="l" t="t" r="r" b="b"/>
            <a:pathLst>
              <a:path w="5836285" h="113030">
                <a:moveTo>
                  <a:pt x="5836096" y="0"/>
                </a:moveTo>
                <a:lnTo>
                  <a:pt x="0" y="0"/>
                </a:lnTo>
                <a:lnTo>
                  <a:pt x="0" y="112644"/>
                </a:lnTo>
                <a:lnTo>
                  <a:pt x="5836096" y="112644"/>
                </a:lnTo>
                <a:lnTo>
                  <a:pt x="5836096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12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30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735513" y="2829449"/>
            <a:ext cx="113030" cy="459740"/>
          </a:xfrm>
          <a:custGeom>
            <a:avLst/>
            <a:gdLst/>
            <a:ahLst/>
            <a:cxnLst/>
            <a:rect l="l" t="t" r="r" b="b"/>
            <a:pathLst>
              <a:path w="113029" h="459739">
                <a:moveTo>
                  <a:pt x="112644" y="0"/>
                </a:moveTo>
                <a:lnTo>
                  <a:pt x="0" y="0"/>
                </a:lnTo>
                <a:lnTo>
                  <a:pt x="0" y="459699"/>
                </a:lnTo>
                <a:lnTo>
                  <a:pt x="112644" y="459699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589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5"/>
              <a:t>EMBRACING</a:t>
            </a:r>
            <a:r>
              <a:rPr dirty="0" spc="45"/>
              <a:t> </a:t>
            </a:r>
            <a:r>
              <a:rPr dirty="0" spc="80"/>
              <a:t>THE</a:t>
            </a:r>
            <a:r>
              <a:rPr dirty="0" spc="45"/>
              <a:t> </a:t>
            </a:r>
            <a:r>
              <a:rPr dirty="0" spc="65"/>
              <a:t>FUTURE</a:t>
            </a:r>
            <a:r>
              <a:rPr dirty="0" spc="50"/>
              <a:t> </a:t>
            </a:r>
            <a:r>
              <a:rPr dirty="0" spc="100"/>
              <a:t>OF</a:t>
            </a:r>
            <a:r>
              <a:rPr dirty="0" spc="45"/>
              <a:t> </a:t>
            </a:r>
            <a:r>
              <a:rPr dirty="0" spc="114"/>
              <a:t>CANCER</a:t>
            </a:r>
            <a:r>
              <a:rPr dirty="0" spc="45"/>
              <a:t> </a:t>
            </a:r>
            <a:r>
              <a:rPr dirty="0" spc="85"/>
              <a:t>DETECTION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1910" y="1422105"/>
            <a:ext cx="868448" cy="8853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28098" y="1251009"/>
            <a:ext cx="3392804" cy="561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3400"/>
              </a:lnSpc>
              <a:spcBef>
                <a:spcPts val="95"/>
              </a:spcBef>
              <a:tabLst>
                <a:tab pos="2134870" algn="l"/>
              </a:tabLst>
            </a:pP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As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we </a:t>
            </a:r>
            <a:r>
              <a:rPr dirty="0" sz="850" spc="-30">
                <a:solidFill>
                  <a:srgbClr val="424242"/>
                </a:solidFill>
                <a:latin typeface="Verdana"/>
                <a:cs typeface="Verdana"/>
              </a:rPr>
              <a:t>conclude,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it's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clear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that</a:t>
            </a:r>
            <a:r>
              <a:rPr dirty="0" sz="850" spc="-3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CNN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deep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learning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holds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immense </a:t>
            </a:r>
            <a:r>
              <a:rPr dirty="0" sz="850" spc="-25">
                <a:solidFill>
                  <a:srgbClr val="424242"/>
                </a:solidFill>
                <a:latin typeface="Verdana"/>
                <a:cs typeface="Verdana"/>
              </a:rPr>
              <a:t>promise</a:t>
            </a:r>
            <a:r>
              <a:rPr dirty="0" sz="850" spc="-4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35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424242"/>
                </a:solidFill>
                <a:latin typeface="Verdana"/>
                <a:cs typeface="Verdana"/>
              </a:rPr>
              <a:t>the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realm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424242"/>
                </a:solidFill>
                <a:latin typeface="Verdana"/>
                <a:cs typeface="Verdana"/>
              </a:rPr>
              <a:t>of</a:t>
            </a:r>
            <a:r>
              <a:rPr dirty="0" sz="850">
                <a:solidFill>
                  <a:srgbClr val="424242"/>
                </a:solidFill>
                <a:latin typeface="Verdana"/>
                <a:cs typeface="Verdana"/>
              </a:rPr>
              <a:t>	</a:t>
            </a:r>
            <a:r>
              <a:rPr dirty="0" sz="850" spc="-140">
                <a:solidFill>
                  <a:srgbClr val="424242"/>
                </a:solidFill>
                <a:latin typeface="Verdana"/>
                <a:cs typeface="Verdana"/>
              </a:rPr>
              <a:t>.</a:t>
            </a:r>
            <a:r>
              <a:rPr dirty="0" sz="850" spc="-4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424242"/>
                </a:solidFill>
                <a:latin typeface="Verdana"/>
                <a:cs typeface="Verdana"/>
              </a:rPr>
              <a:t>Let's</a:t>
            </a:r>
            <a:r>
              <a:rPr dirty="0" sz="850" spc="-4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embrace</a:t>
            </a:r>
            <a:r>
              <a:rPr dirty="0" sz="850" spc="-4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this </a:t>
            </a:r>
            <a:r>
              <a:rPr dirty="0" sz="850" spc="-25">
                <a:solidFill>
                  <a:srgbClr val="424242"/>
                </a:solidFill>
                <a:latin typeface="Verdana"/>
                <a:cs typeface="Verdana"/>
              </a:rPr>
              <a:t>innovative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technology</a:t>
            </a:r>
            <a:r>
              <a:rPr dirty="0" sz="850" spc="-3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424242"/>
                </a:solidFill>
                <a:latin typeface="Verdana"/>
                <a:cs typeface="Verdana"/>
              </a:rPr>
              <a:t>and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work</a:t>
            </a:r>
            <a:r>
              <a:rPr dirty="0" sz="850" spc="-3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424242"/>
                </a:solidFill>
                <a:latin typeface="Verdana"/>
                <a:cs typeface="Verdana"/>
              </a:rPr>
              <a:t>towards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424242"/>
                </a:solidFill>
                <a:latin typeface="Verdana"/>
                <a:cs typeface="Verdana"/>
              </a:rPr>
              <a:t>a</a:t>
            </a:r>
            <a:r>
              <a:rPr dirty="0" sz="850" spc="-3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25">
                <a:solidFill>
                  <a:srgbClr val="424242"/>
                </a:solidFill>
                <a:latin typeface="Verdana"/>
                <a:cs typeface="Verdana"/>
              </a:rPr>
              <a:t>future</a:t>
            </a:r>
            <a:r>
              <a:rPr dirty="0" sz="850" spc="-3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40">
                <a:solidFill>
                  <a:srgbClr val="424242"/>
                </a:solidFill>
                <a:latin typeface="Verdana"/>
                <a:cs typeface="Verdana"/>
              </a:rPr>
              <a:t>with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enhanced diagnostic</a:t>
            </a:r>
            <a:r>
              <a:rPr dirty="0" sz="850" spc="-65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424242"/>
                </a:solidFill>
                <a:latin typeface="Verdana"/>
                <a:cs typeface="Verdana"/>
              </a:rPr>
              <a:t>capabilities.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2" y="-2392"/>
            <a:ext cx="113030" cy="831215"/>
          </a:xfrm>
          <a:custGeom>
            <a:avLst/>
            <a:gdLst/>
            <a:ahLst/>
            <a:cxnLst/>
            <a:rect l="l" t="t" r="r" b="b"/>
            <a:pathLst>
              <a:path w="113030" h="831215">
                <a:moveTo>
                  <a:pt x="112644" y="0"/>
                </a:moveTo>
                <a:lnTo>
                  <a:pt x="0" y="0"/>
                </a:lnTo>
                <a:lnTo>
                  <a:pt x="0" y="831116"/>
                </a:lnTo>
                <a:lnTo>
                  <a:pt x="112644" y="831116"/>
                </a:lnTo>
                <a:lnTo>
                  <a:pt x="112644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46518" y="3175432"/>
            <a:ext cx="1300480" cy="113030"/>
          </a:xfrm>
          <a:custGeom>
            <a:avLst/>
            <a:gdLst/>
            <a:ahLst/>
            <a:cxnLst/>
            <a:rect l="l" t="t" r="r" b="b"/>
            <a:pathLst>
              <a:path w="1300479" h="113029">
                <a:moveTo>
                  <a:pt x="1299947" y="0"/>
                </a:moveTo>
                <a:lnTo>
                  <a:pt x="0" y="0"/>
                </a:lnTo>
                <a:lnTo>
                  <a:pt x="0" y="112644"/>
                </a:lnTo>
                <a:lnTo>
                  <a:pt x="1299947" y="112644"/>
                </a:lnTo>
                <a:lnTo>
                  <a:pt x="1299947" y="0"/>
                </a:lnTo>
                <a:close/>
              </a:path>
            </a:pathLst>
          </a:custGeom>
          <a:solidFill>
            <a:srgbClr val="DB7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5303" y="1283609"/>
            <a:ext cx="1280160" cy="4457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90">
                <a:solidFill>
                  <a:srgbClr val="424242"/>
                </a:solidFill>
                <a:latin typeface="Arial"/>
                <a:cs typeface="Arial"/>
              </a:rPr>
              <a:t>Thanks!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2024-01-21T06:48:39Z</dcterms:created>
  <dcterms:modified xsi:type="dcterms:W3CDTF">2024-01-21T06:48:39Z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2024-01-21T00:00:00Z</vt:filetime>
  </property>
  <property fmtid="{D5CDD505-2E9C-101B-9397-08002B2CF9AE}" pid="3" name="LastSaved">
    <vt:filetime>2024-01-21T00:00:00Z</vt:filetime>
  </property>
  <property fmtid="{D5CDD505-2E9C-101B-9397-08002B2CF9AE}" pid="4" name="Producer">
    <vt:lpwstr>GPL Ghostscript 10.02.0</vt:lpwstr>
  </property>
</Properties>
</file>