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ousin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usine-bold.fntdata"/><Relationship Id="rId12" Type="http://schemas.openxmlformats.org/officeDocument/2006/relationships/font" Target="fonts/Cousi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usine-boldItalic.fntdata"/><Relationship Id="rId14" Type="http://schemas.openxmlformats.org/officeDocument/2006/relationships/font" Target="fonts/Cousin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28f87de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28f87de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28f87de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28f87de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7fbea85e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7fbea85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28f87de1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28f87de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7fbea85e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7fbea85e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500">
                <a:latin typeface="Cousine"/>
                <a:ea typeface="Cousine"/>
                <a:cs typeface="Cousine"/>
                <a:sym typeface="Cousine"/>
              </a:rPr>
              <a:t>Анализ данных о странах мира</a:t>
            </a:r>
            <a:endParaRPr sz="6500"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ousine"/>
                <a:ea typeface="Cousine"/>
                <a:cs typeface="Cousine"/>
                <a:sym typeface="Cousine"/>
              </a:rPr>
              <a:t>Презентация Дастана Мусрепова, </a:t>
            </a:r>
            <a:r>
              <a:rPr lang="ru" sz="2000">
                <a:latin typeface="Cousine"/>
                <a:ea typeface="Cousine"/>
                <a:cs typeface="Cousine"/>
                <a:sym typeface="Cousine"/>
              </a:rPr>
              <a:t>о п</a:t>
            </a:r>
            <a:r>
              <a:rPr lang="ru" sz="2000">
                <a:latin typeface="Cousine"/>
                <a:ea typeface="Cousine"/>
                <a:cs typeface="Cousine"/>
                <a:sym typeface="Cousine"/>
              </a:rPr>
              <a:t>роверке теорий о зависимости данных из датасета о странах мира.</a:t>
            </a:r>
            <a:endParaRPr sz="2000"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sine"/>
                <a:ea typeface="Cousine"/>
                <a:cs typeface="Cousine"/>
                <a:sym typeface="Cousine"/>
              </a:rPr>
              <a:t>Мой код - Начало</a:t>
            </a:r>
            <a:endParaRPr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C586C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import</a:t>
            </a:r>
            <a:r>
              <a:rPr lang="ru" sz="2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ru" sz="2000">
                <a:solidFill>
                  <a:srgbClr val="4EC9B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pandas</a:t>
            </a:r>
            <a:endParaRPr sz="2000">
              <a:solidFill>
                <a:srgbClr val="4EC9B0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C586C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import</a:t>
            </a:r>
            <a:r>
              <a:rPr lang="ru" sz="2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ru" sz="2000">
                <a:solidFill>
                  <a:srgbClr val="4EC9B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matplotlib</a:t>
            </a:r>
            <a:r>
              <a:rPr lang="ru" sz="2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.</a:t>
            </a:r>
            <a:r>
              <a:rPr lang="ru" sz="2000">
                <a:solidFill>
                  <a:srgbClr val="4EC9B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pyplot</a:t>
            </a:r>
            <a:endParaRPr sz="2000">
              <a:solidFill>
                <a:srgbClr val="4EC9B0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2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2000">
                <a:solidFill>
                  <a:srgbClr val="4EC9B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pandas</a:t>
            </a:r>
            <a:r>
              <a:rPr lang="ru" sz="2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.</a:t>
            </a:r>
            <a:r>
              <a:rPr lang="ru" sz="2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read_csv</a:t>
            </a:r>
            <a:r>
              <a:rPr lang="ru" sz="2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</a:t>
            </a:r>
            <a:r>
              <a:rPr lang="ru" sz="2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'countries of the world.csv'</a:t>
            </a:r>
            <a:r>
              <a:rPr lang="ru" sz="2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)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2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2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2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.</a:t>
            </a:r>
            <a:r>
              <a:rPr lang="ru" sz="2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dropna</a:t>
            </a:r>
            <a:r>
              <a:rPr lang="ru" sz="2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()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latin typeface="Cousine"/>
                <a:ea typeface="Cousine"/>
                <a:cs typeface="Cousine"/>
                <a:sym typeface="Cousine"/>
              </a:rPr>
              <a:t>В этой части кода я импортирую библиотеки, читаю датасет и делаю ‘dropna’ - это очень удобно.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ru" sz="2018">
                <a:latin typeface="Cousine"/>
                <a:ea typeface="Cousine"/>
                <a:cs typeface="Cousine"/>
                <a:sym typeface="Cousine"/>
              </a:rPr>
              <a:t>Мой код - Зависимость рождаемости от образованности</a:t>
            </a:r>
            <a:endParaRPr sz="2018"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000">
                <a:solidFill>
                  <a:srgbClr val="4EC9B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matplotlib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.</a:t>
            </a:r>
            <a:r>
              <a:rPr lang="ru" sz="1000">
                <a:solidFill>
                  <a:srgbClr val="4EC9B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pyplot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.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title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'Зависимость рождаемости от образованности (грамотность)'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000">
                <a:solidFill>
                  <a:srgbClr val="569CD6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def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literacy_apply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literacy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):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    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literacy</a:t>
            </a:r>
            <a:r>
              <a:rPr lang="ru" sz="1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literacy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.replace(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','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,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'.'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    </a:t>
            </a:r>
            <a:r>
              <a:rPr lang="ru" sz="1000">
                <a:solidFill>
                  <a:srgbClr val="C586C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return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ru" sz="1000">
                <a:solidFill>
                  <a:srgbClr val="4EC9B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float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literacy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'Literacy (%)'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</a:t>
            </a:r>
            <a:r>
              <a:rPr lang="ru" sz="1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'Literacy (%)'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].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apply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literacy_apply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000">
                <a:solidFill>
                  <a:srgbClr val="569CD6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def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birthrate_apply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birthrate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):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    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birthrate</a:t>
            </a:r>
            <a:r>
              <a:rPr lang="ru" sz="1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birthrate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.replace(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','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,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'.'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    </a:t>
            </a:r>
            <a:r>
              <a:rPr lang="ru" sz="1000">
                <a:solidFill>
                  <a:srgbClr val="C586C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return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ru" sz="1000">
                <a:solidFill>
                  <a:srgbClr val="4EC9B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float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birthrate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'Birthrate'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</a:t>
            </a:r>
            <a:r>
              <a:rPr lang="ru" sz="1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'Birthrate'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].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apply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literacy_apply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high_lb</a:t>
            </a:r>
            <a:r>
              <a:rPr lang="ru" sz="1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'Literacy (%)'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&gt;=</a:t>
            </a:r>
            <a:r>
              <a:rPr lang="ru" sz="1000">
                <a:solidFill>
                  <a:srgbClr val="B5CEA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95.0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][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'Birthrate'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].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mean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medium_lb</a:t>
            </a:r>
            <a:r>
              <a:rPr lang="ru" sz="1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'Literacy (%)'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&gt;=</a:t>
            </a:r>
            <a:r>
              <a:rPr lang="ru" sz="1000">
                <a:solidFill>
                  <a:srgbClr val="B5CEA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85.0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][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'Birthrate'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].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mean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low_lb</a:t>
            </a:r>
            <a:r>
              <a:rPr lang="ru" sz="1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'Literacy (%)'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&lt;</a:t>
            </a:r>
            <a:r>
              <a:rPr lang="ru" sz="1000">
                <a:solidFill>
                  <a:srgbClr val="B5CEA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85.0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][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'Birthrate'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].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mean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lb</a:t>
            </a:r>
            <a:r>
              <a:rPr lang="ru" sz="1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1000">
                <a:solidFill>
                  <a:srgbClr val="4EC9B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pandas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.</a:t>
            </a:r>
            <a:r>
              <a:rPr lang="ru" sz="1000">
                <a:solidFill>
                  <a:srgbClr val="4EC9B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Series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data</a:t>
            </a:r>
            <a:r>
              <a:rPr lang="ru" sz="1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high_lb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,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medium_lb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,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low_lb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],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index</a:t>
            </a:r>
            <a:r>
              <a:rPr lang="ru" sz="1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'Высокая'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,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'Средняя'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,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'Низкая'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lb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.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plot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kind</a:t>
            </a:r>
            <a:r>
              <a:rPr lang="ru" sz="1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'pie'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000">
                <a:solidFill>
                  <a:srgbClr val="4EC9B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matplotlib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.</a:t>
            </a:r>
            <a:r>
              <a:rPr lang="ru" sz="1000">
                <a:solidFill>
                  <a:srgbClr val="4EC9B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pyplot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.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show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000">
                <a:latin typeface="Cousine"/>
                <a:ea typeface="Cousine"/>
                <a:cs typeface="Cousine"/>
                <a:sym typeface="Cousine"/>
              </a:rPr>
              <a:t>В этой части кода я сделал первую диаграмму, точнее в ‘Literacy’ и ‘Birthrate’ все запятые заменил на точки, нашел среднюю рождаемость среди стран с высокой, средней и низкой грамотностью, создал диаграмму, дал ей форму круга и показал.</a:t>
            </a:r>
            <a:endParaRPr sz="1000"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705" y="-125"/>
            <a:ext cx="59882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Общая рождаемость</a:t>
            </a:r>
            <a:endParaRPr sz="2000">
              <a:solidFill>
                <a:schemeClr val="dk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Cousine"/>
                <a:ea typeface="Cousine"/>
                <a:cs typeface="Cousine"/>
                <a:sym typeface="Cousine"/>
              </a:rPr>
              <a:t>Теория </a:t>
            </a:r>
            <a:r>
              <a:rPr lang="ru" sz="5000">
                <a:solidFill>
                  <a:srgbClr val="00FF00"/>
                </a:solidFill>
                <a:latin typeface="Cousine"/>
                <a:ea typeface="Cousine"/>
                <a:cs typeface="Cousine"/>
                <a:sym typeface="Cousine"/>
              </a:rPr>
              <a:t>доказана</a:t>
            </a:r>
            <a:endParaRPr sz="5000">
              <a:solidFill>
                <a:srgbClr val="00FF00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ousine"/>
                <a:ea typeface="Cousine"/>
                <a:cs typeface="Cousine"/>
                <a:sym typeface="Cousine"/>
              </a:rPr>
              <a:t>Теория о том, что чем ниже грамотность - тем выше рождаемость подтверждена</a:t>
            </a:r>
            <a:endParaRPr sz="2000"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sine"/>
                <a:ea typeface="Cousine"/>
                <a:cs typeface="Cousine"/>
                <a:sym typeface="Cousine"/>
              </a:rPr>
              <a:t>Мой код - Зависимость индустриализаций</a:t>
            </a:r>
            <a:endParaRPr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4EC9B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matplotlib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.</a:t>
            </a:r>
            <a:r>
              <a:rPr lang="ru" sz="1000">
                <a:solidFill>
                  <a:srgbClr val="4EC9B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pyplot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.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title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'Зависимость индустриализаций от уровня сервиса (индустриализация)'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569CD6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def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industry_apply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industry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):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    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industry</a:t>
            </a:r>
            <a:r>
              <a:rPr lang="ru" sz="1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industry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.replace(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','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,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'.'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    </a:t>
            </a:r>
            <a:r>
              <a:rPr lang="ru" sz="1000">
                <a:solidFill>
                  <a:srgbClr val="C586C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return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ru" sz="1000">
                <a:solidFill>
                  <a:srgbClr val="4EC9B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float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industry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'Industry'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</a:t>
            </a:r>
            <a:r>
              <a:rPr lang="ru" sz="1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'Industry'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].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apply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industry_apply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569CD6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def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service_apply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service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):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    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service</a:t>
            </a:r>
            <a:r>
              <a:rPr lang="ru" sz="1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service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.replace(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','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,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'.'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    </a:t>
            </a:r>
            <a:r>
              <a:rPr lang="ru" sz="1000">
                <a:solidFill>
                  <a:srgbClr val="C586C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return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ru" sz="1000">
                <a:solidFill>
                  <a:srgbClr val="4EC9B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float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service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'Service'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</a:t>
            </a:r>
            <a:r>
              <a:rPr lang="ru" sz="1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'Service'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].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apply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service_apply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high_si</a:t>
            </a:r>
            <a:r>
              <a:rPr lang="ru" sz="1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'Service'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&gt;=</a:t>
            </a:r>
            <a:r>
              <a:rPr lang="ru" sz="1000">
                <a:solidFill>
                  <a:srgbClr val="B5CEA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0.6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][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'Industry'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].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mean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medium_si</a:t>
            </a:r>
            <a:r>
              <a:rPr lang="ru" sz="1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'Service'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&gt;=</a:t>
            </a:r>
            <a:r>
              <a:rPr lang="ru" sz="1000">
                <a:solidFill>
                  <a:srgbClr val="B5CEA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0.5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][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'Industry'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].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mean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low_si</a:t>
            </a:r>
            <a:r>
              <a:rPr lang="ru" sz="1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df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'Service'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&lt;</a:t>
            </a:r>
            <a:r>
              <a:rPr lang="ru" sz="1000">
                <a:solidFill>
                  <a:srgbClr val="B5CEA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0.5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][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'Industry'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].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mean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si</a:t>
            </a:r>
            <a:r>
              <a:rPr lang="ru" sz="1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1000">
                <a:solidFill>
                  <a:srgbClr val="4EC9B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pandas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.</a:t>
            </a:r>
            <a:r>
              <a:rPr lang="ru" sz="1000">
                <a:solidFill>
                  <a:srgbClr val="4EC9B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Series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data</a:t>
            </a:r>
            <a:r>
              <a:rPr lang="ru" sz="1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high_si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,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medium_si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,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low_si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],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index</a:t>
            </a:r>
            <a:r>
              <a:rPr lang="ru" sz="1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'Высокая'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,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'Средняя'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,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'Низкая'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])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si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.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plot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</a:t>
            </a:r>
            <a:r>
              <a:rPr lang="ru" sz="1000">
                <a:solidFill>
                  <a:srgbClr val="9CDCFE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kind</a:t>
            </a:r>
            <a:r>
              <a:rPr lang="ru" sz="1000">
                <a:solidFill>
                  <a:srgbClr val="D4D4D4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=</a:t>
            </a:r>
            <a:r>
              <a:rPr lang="ru" sz="1000">
                <a:solidFill>
                  <a:srgbClr val="CE9178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'pie'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EC9B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matplotlib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.</a:t>
            </a:r>
            <a:r>
              <a:rPr lang="ru" sz="1000">
                <a:solidFill>
                  <a:srgbClr val="4EC9B0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pyplot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.</a:t>
            </a:r>
            <a:r>
              <a:rPr lang="ru" sz="1000">
                <a:solidFill>
                  <a:srgbClr val="DCDCAA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show</a:t>
            </a:r>
            <a:r>
              <a:rPr lang="ru" sz="1000">
                <a:solidFill>
                  <a:srgbClr val="CCCCCC"/>
                </a:solidFill>
                <a:highlight>
                  <a:srgbClr val="1F1F1F"/>
                </a:highlight>
                <a:latin typeface="Cousine"/>
                <a:ea typeface="Cousine"/>
                <a:cs typeface="Cousine"/>
                <a:sym typeface="Cousine"/>
              </a:rPr>
              <a:t>()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000">
                <a:latin typeface="Cousine"/>
                <a:ea typeface="Cousine"/>
                <a:cs typeface="Cousine"/>
                <a:sym typeface="Cousine"/>
              </a:rPr>
              <a:t>В этой части кода я сделал вторую диаграмму, точнее в ‘Industry’ и ‘Service’ все запятые заменил на точки, нашел средний уровень индустриализаций среди стран с высоким, средним и низким уровнем сервиса, создал диаграмму, дал ей форму круга и показал.</a:t>
            </a:r>
            <a:endParaRPr sz="1000"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705" y="0"/>
            <a:ext cx="59882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Cousine"/>
                <a:ea typeface="Cousine"/>
                <a:cs typeface="Cousine"/>
                <a:sym typeface="Cousine"/>
              </a:rPr>
              <a:t>Теория </a:t>
            </a:r>
            <a:r>
              <a:rPr lang="ru" sz="4000">
                <a:solidFill>
                  <a:srgbClr val="FF0000"/>
                </a:solidFill>
                <a:latin typeface="Cousine"/>
                <a:ea typeface="Cousine"/>
                <a:cs typeface="Cousine"/>
                <a:sym typeface="Cousine"/>
              </a:rPr>
              <a:t>опровергнута</a:t>
            </a:r>
            <a:endParaRPr sz="4000">
              <a:solidFill>
                <a:srgbClr val="FF0000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8735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Общий уровень сервиса</a:t>
            </a:r>
            <a:endParaRPr sz="2500">
              <a:solidFill>
                <a:schemeClr val="dk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ousine"/>
                <a:ea typeface="Cousine"/>
                <a:cs typeface="Cousine"/>
                <a:sym typeface="Cousine"/>
              </a:rPr>
              <a:t>Теория о том, что чем выше индустриализация - тем выше уровень сервиса опровергнута.</a:t>
            </a:r>
            <a:endParaRPr sz="2000"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