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24" r:id="rId2"/>
    <p:sldId id="325" r:id="rId3"/>
    <p:sldId id="346" r:id="rId4"/>
    <p:sldId id="352" r:id="rId5"/>
    <p:sldId id="354" r:id="rId6"/>
    <p:sldId id="355" r:id="rId7"/>
    <p:sldId id="357" r:id="rId8"/>
    <p:sldId id="351" r:id="rId9"/>
    <p:sldId id="259" r:id="rId10"/>
    <p:sldId id="347" r:id="rId11"/>
    <p:sldId id="356" r:id="rId12"/>
    <p:sldId id="350" r:id="rId13"/>
    <p:sldId id="360" r:id="rId14"/>
    <p:sldId id="358" r:id="rId15"/>
    <p:sldId id="359" r:id="rId16"/>
    <p:sldId id="361" r:id="rId17"/>
    <p:sldId id="362" r:id="rId18"/>
    <p:sldId id="363" r:id="rId19"/>
    <p:sldId id="364" r:id="rId20"/>
    <p:sldId id="365" r:id="rId21"/>
    <p:sldId id="348" r:id="rId22"/>
    <p:sldId id="366" r:id="rId23"/>
    <p:sldId id="367" r:id="rId24"/>
    <p:sldId id="370" r:id="rId25"/>
    <p:sldId id="368" r:id="rId26"/>
    <p:sldId id="371" r:id="rId27"/>
    <p:sldId id="372" r:id="rId28"/>
    <p:sldId id="344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062"/>
    <a:srgbClr val="FEFEFE"/>
    <a:srgbClr val="787878"/>
    <a:srgbClr val="537285"/>
    <a:srgbClr val="FFFFFF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2" autoAdjust="0"/>
    <p:restoredTop sz="93269" autoAdjust="0"/>
  </p:normalViewPr>
  <p:slideViewPr>
    <p:cSldViewPr snapToGrid="0">
      <p:cViewPr varScale="1">
        <p:scale>
          <a:sx n="59" d="100"/>
          <a:sy n="59" d="100"/>
        </p:scale>
        <p:origin x="83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5CAC1-9625-4378-942F-06327CAF8CD8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532B1-D51B-4065-979B-CDD6B4075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2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27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110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938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575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562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47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901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75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692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495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478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61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709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155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http://www.bioconductor.org/developers/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195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http://www.bioconductor.org/developers/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656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http://www.bioconductor.org/developers/</a:t>
            </a:r>
          </a:p>
          <a:p>
            <a:r>
              <a:rPr lang="en-US" altLang="zh-CN" dirty="0"/>
              <a:t>http://bioconductor.org/developers/package-guidelines/</a:t>
            </a:r>
          </a:p>
          <a:p>
            <a:r>
              <a:rPr lang="en-US" altLang="zh-CN" dirty="0"/>
              <a:t>https://github.com/Bioconductor/Contributions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039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http://www.bioconductor.org/developers/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978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8910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626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589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生信内部也有非常多的分类，数据分析和工具算法开发是两个大块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560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91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558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193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8313-25DA-484C-BA3F-76A5C67ECC0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642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834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4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6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042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74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40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9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45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39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66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68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95CA-CB87-42F5-AD11-A63647B25AC0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9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495CA-CB87-42F5-AD11-A63647B25AC0}" type="datetimeFigureOut">
              <a:rPr lang="zh-CN" altLang="en-US" smtClean="0"/>
              <a:t>2019/8/25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3C9F-EFB6-4360-A5D6-81DD839FD7B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79586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1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tm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limma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tm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2429859" y="3673716"/>
            <a:ext cx="6167845" cy="0"/>
          </a:xfrm>
          <a:prstGeom prst="line">
            <a:avLst/>
          </a:prstGeom>
          <a:noFill/>
          <a:ln w="5715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sp>
        <p:nvSpPr>
          <p:cNvPr id="20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870092" y="2044005"/>
            <a:ext cx="8451815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                  生信分享会第二期</a:t>
            </a:r>
            <a:endParaRPr lang="en-US" altLang="zh-CN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 defTabSz="685783" fontAlgn="base">
              <a:spcBef>
                <a:spcPct val="0"/>
              </a:spcBef>
              <a:spcAft>
                <a:spcPct val="0"/>
              </a:spcAft>
            </a:pPr>
            <a:endParaRPr lang="en-US" altLang="zh-CN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如何作为开发者在</a:t>
            </a:r>
            <a:r>
              <a:rPr lang="en-US" altLang="zh-CN" sz="28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Bioconductor</a:t>
            </a:r>
            <a:r>
              <a:rPr lang="zh-CN" altLang="en-US" sz="28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平台发布一个</a:t>
            </a:r>
            <a:r>
              <a:rPr lang="en-US" altLang="zh-CN" sz="28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R</a:t>
            </a:r>
            <a:r>
              <a:rPr lang="zh-CN" altLang="en-US" sz="28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包</a:t>
            </a:r>
            <a:endParaRPr lang="en-US" altLang="zh-CN" sz="28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40223" y="4191833"/>
            <a:ext cx="5511552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dirty="0">
                <a:solidFill>
                  <a:srgbClr val="537285"/>
                </a:solidFill>
                <a:latin typeface="+mj-lt"/>
                <a:ea typeface="微软雅黑" panose="020B0503020204020204" charset="-122"/>
                <a:sym typeface="Calibri" panose="020F0502020204030204" pitchFamily="34" charset="0"/>
              </a:rPr>
              <a:t>向宇嘉  中国科学院动物研究所 </a:t>
            </a:r>
            <a:endParaRPr lang="en-US" altLang="zh-CN" sz="2667" dirty="0">
              <a:solidFill>
                <a:srgbClr val="537285"/>
              </a:solidFill>
              <a:latin typeface="+mj-lt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628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2019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1B4F3B8-4BB1-4009-AD47-FA0A1FA83538}"/>
              </a:ext>
            </a:extLst>
          </p:cNvPr>
          <p:cNvSpPr txBox="1"/>
          <p:nvPr/>
        </p:nvSpPr>
        <p:spPr>
          <a:xfrm>
            <a:off x="2261297" y="372957"/>
            <a:ext cx="834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use R in bioinformatics ?</a:t>
            </a:r>
            <a:endParaRPr lang="zh-CN" altLang="en-US" sz="36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16E5EF-6190-41FB-8ACD-4DBDCC097EE0}"/>
              </a:ext>
            </a:extLst>
          </p:cNvPr>
          <p:cNvSpPr txBox="1"/>
          <p:nvPr/>
        </p:nvSpPr>
        <p:spPr>
          <a:xfrm>
            <a:off x="338824" y="1654613"/>
            <a:ext cx="36239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操作简单</a:t>
            </a: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作图好看</a:t>
            </a: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统计分析方便</a:t>
            </a: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可以快速入门成为“生信调包侠“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2F94CC-6EED-4442-BF89-296933596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883" y="1481610"/>
            <a:ext cx="3826771" cy="2196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F6268F-09C7-4930-89B5-3AA189EA30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578"/>
          <a:stretch/>
        </p:blipFill>
        <p:spPr>
          <a:xfrm>
            <a:off x="7966364" y="1319685"/>
            <a:ext cx="3593418" cy="23587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001C32-56C1-43BE-8BBF-FF88D6508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8824" y="3932424"/>
            <a:ext cx="4661508" cy="18165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404D3EF-27CE-4801-A895-3E1B45AC74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451" y="3898047"/>
            <a:ext cx="2646331" cy="176926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B260774-61FE-4401-B47C-061945886A5A}"/>
              </a:ext>
            </a:extLst>
          </p:cNvPr>
          <p:cNvSpPr txBox="1"/>
          <p:nvPr/>
        </p:nvSpPr>
        <p:spPr>
          <a:xfrm>
            <a:off x="338824" y="5079593"/>
            <a:ext cx="7364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热图，火山图，曼哈顿图，等等</a:t>
            </a:r>
            <a:endParaRPr lang="en-US" altLang="zh-CN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差异分析，</a:t>
            </a:r>
            <a:r>
              <a:rPr lang="en-US" altLang="zh-CN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GO</a:t>
            </a:r>
            <a:r>
              <a:rPr lang="zh-CN" altLang="en-US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富集，</a:t>
            </a:r>
            <a:r>
              <a:rPr lang="en-US" altLang="zh-CN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KEGG</a:t>
            </a:r>
            <a:r>
              <a:rPr lang="zh-CN" altLang="en-US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通路富集，单细胞数据分析，等等</a:t>
            </a:r>
          </a:p>
        </p:txBody>
      </p:sp>
    </p:spTree>
    <p:extLst>
      <p:ext uri="{BB962C8B-B14F-4D97-AF65-F5344CB8AC3E}">
        <p14:creationId xmlns:p14="http://schemas.microsoft.com/office/powerpoint/2010/main" val="127681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40"/>
          <p:cNvCxnSpPr/>
          <p:nvPr/>
        </p:nvCxnSpPr>
        <p:spPr>
          <a:xfrm flipV="1">
            <a:off x="8663296" y="547216"/>
            <a:ext cx="2699901" cy="1393271"/>
          </a:xfrm>
          <a:prstGeom prst="line">
            <a:avLst/>
          </a:prstGeom>
          <a:ln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9060299" y="61571"/>
            <a:ext cx="2699901" cy="1393271"/>
          </a:xfrm>
          <a:prstGeom prst="line">
            <a:avLst/>
          </a:prstGeom>
          <a:ln w="3175"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10226984" y="239377"/>
            <a:ext cx="2699901" cy="1393271"/>
          </a:xfrm>
          <a:prstGeom prst="line">
            <a:avLst/>
          </a:prstGeom>
          <a:ln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10623987" y="-246268"/>
            <a:ext cx="2699901" cy="1393271"/>
          </a:xfrm>
          <a:prstGeom prst="line">
            <a:avLst/>
          </a:prstGeom>
          <a:ln w="3175">
            <a:gradFill>
              <a:gsLst>
                <a:gs pos="0">
                  <a:srgbClr val="FCF873">
                    <a:alpha val="50000"/>
                  </a:srgbClr>
                </a:gs>
                <a:gs pos="100000">
                  <a:srgbClr val="DCAA1F">
                    <a:alpha val="50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6">
            <a:extLst>
              <a:ext uri="{FF2B5EF4-FFF2-40B4-BE49-F238E27FC236}">
                <a16:creationId xmlns:a16="http://schemas.microsoft.com/office/drawing/2014/main" id="{24ECCE21-E113-436E-B10A-8CD74704D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5866" y="3044279"/>
            <a:ext cx="426871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/>
            <a:r>
              <a:rPr lang="zh-CN" altLang="en-US" sz="4400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如何写一个</a:t>
            </a:r>
            <a:r>
              <a:rPr lang="en-US" altLang="zh-CN" sz="4400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4400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包</a:t>
            </a:r>
          </a:p>
        </p:txBody>
      </p:sp>
    </p:spTree>
    <p:extLst>
      <p:ext uri="{BB962C8B-B14F-4D97-AF65-F5344CB8AC3E}">
        <p14:creationId xmlns:p14="http://schemas.microsoft.com/office/powerpoint/2010/main" val="162574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2019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378437" y="415034"/>
            <a:ext cx="6867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一个</a:t>
            </a:r>
            <a:r>
              <a:rPr lang="en-US" altLang="zh-CN" sz="3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R</a:t>
            </a:r>
            <a:r>
              <a:rPr lang="zh-CN" altLang="en-US" sz="3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包由哪些部分组成</a:t>
            </a:r>
            <a:r>
              <a:rPr lang="en-US" altLang="zh-CN" sz="3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(</a:t>
            </a:r>
            <a:r>
              <a:rPr lang="zh-CN" altLang="en-US" sz="3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基础版</a:t>
            </a:r>
            <a:r>
              <a:rPr lang="en-US" altLang="zh-CN" sz="3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)</a:t>
            </a:r>
            <a:endParaRPr lang="zh-CN" altLang="en-US" sz="36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6E02C7-8EAF-4757-9D5B-57880E6752D3}"/>
              </a:ext>
            </a:extLst>
          </p:cNvPr>
          <p:cNvSpPr/>
          <p:nvPr/>
        </p:nvSpPr>
        <p:spPr>
          <a:xfrm>
            <a:off x="1308315" y="3245319"/>
            <a:ext cx="95753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http://www.bioconductor.org/packages/release/bioc/html/limma.html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629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2019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378437" y="415034"/>
            <a:ext cx="6867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一个</a:t>
            </a:r>
            <a:r>
              <a:rPr lang="en-US" altLang="zh-CN" sz="3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R</a:t>
            </a:r>
            <a:r>
              <a:rPr lang="zh-CN" altLang="en-US" sz="3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包由哪些部分组成</a:t>
            </a:r>
            <a:r>
              <a:rPr lang="en-US" altLang="zh-CN" sz="3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(</a:t>
            </a:r>
            <a:r>
              <a:rPr lang="zh-CN" altLang="en-US" sz="3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基础版</a:t>
            </a:r>
            <a:r>
              <a:rPr lang="en-US" altLang="zh-CN" sz="3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)</a:t>
            </a:r>
            <a:endParaRPr lang="zh-CN" altLang="en-US" sz="36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AC2B58-35A6-4793-9DD5-CBB1E210EB6C}"/>
              </a:ext>
            </a:extLst>
          </p:cNvPr>
          <p:cNvSpPr txBox="1"/>
          <p:nvPr/>
        </p:nvSpPr>
        <p:spPr>
          <a:xfrm>
            <a:off x="712620" y="1842655"/>
            <a:ext cx="4742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代码所编写的功能函数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DF4B94-C45A-4804-BDB1-D1B6677B03E1}"/>
              </a:ext>
            </a:extLst>
          </p:cNvPr>
          <p:cNvSpPr txBox="1"/>
          <p:nvPr/>
        </p:nvSpPr>
        <p:spPr>
          <a:xfrm>
            <a:off x="712620" y="2626443"/>
            <a:ext cx="538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Description(</a:t>
            </a: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描述文件</a:t>
            </a:r>
            <a:r>
              <a:rPr lang="en-US" altLang="zh-CN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FBBDE7-9D36-4D1D-8ECA-D6A5E0C35518}"/>
              </a:ext>
            </a:extLst>
          </p:cNvPr>
          <p:cNvSpPr txBox="1"/>
          <p:nvPr/>
        </p:nvSpPr>
        <p:spPr>
          <a:xfrm>
            <a:off x="712620" y="4194019"/>
            <a:ext cx="538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数据集文件夹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96A8CE-1621-48A8-8CCF-3DF079239328}"/>
              </a:ext>
            </a:extLst>
          </p:cNvPr>
          <p:cNvSpPr txBox="1"/>
          <p:nvPr/>
        </p:nvSpPr>
        <p:spPr>
          <a:xfrm>
            <a:off x="712620" y="3410231"/>
            <a:ext cx="538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en-US" altLang="zh-CN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函数等对象的注释文档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745C2AB-1D2C-4B83-9501-C49D9C330E78}"/>
              </a:ext>
            </a:extLst>
          </p:cNvPr>
          <p:cNvSpPr txBox="1"/>
          <p:nvPr/>
        </p:nvSpPr>
        <p:spPr>
          <a:xfrm>
            <a:off x="712620" y="5015094"/>
            <a:ext cx="538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Vignette(</a:t>
            </a: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使用指南</a:t>
            </a:r>
            <a:r>
              <a:rPr lang="en-US" altLang="zh-CN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71B5534-E192-4AD9-AFE2-AE8093BE7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598" y="1802741"/>
            <a:ext cx="4751671" cy="44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67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2019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378437" y="415034"/>
            <a:ext cx="5564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3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3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代码所编写的功能函数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8A02F3-46CD-4234-BFBB-6AF770FACFF5}"/>
              </a:ext>
            </a:extLst>
          </p:cNvPr>
          <p:cNvSpPr txBox="1"/>
          <p:nvPr/>
        </p:nvSpPr>
        <p:spPr>
          <a:xfrm>
            <a:off x="961062" y="1704814"/>
            <a:ext cx="38279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以函数形式存在</a:t>
            </a:r>
            <a:endParaRPr lang="en-US" altLang="zh-CN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函数命名要易懂简单</a:t>
            </a:r>
            <a:endParaRPr lang="en-US" altLang="zh-CN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代码风格优雅整洁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31A747-ACE0-4F3A-A049-944A1EC78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09" y="1578008"/>
            <a:ext cx="6353637" cy="36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99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2019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378437" y="415034"/>
            <a:ext cx="4703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Description</a:t>
            </a:r>
            <a:r>
              <a:rPr lang="zh-CN" altLang="en-US" sz="3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描述文件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39CCD5-FC2D-4D50-8465-34E429325010}"/>
              </a:ext>
            </a:extLst>
          </p:cNvPr>
          <p:cNvSpPr txBox="1"/>
          <p:nvPr/>
        </p:nvSpPr>
        <p:spPr>
          <a:xfrm>
            <a:off x="712621" y="1643429"/>
            <a:ext cx="4742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定义了包的特征和属性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DB6DDA7-52BB-4CF5-A2A8-4F73425F2415}"/>
              </a:ext>
            </a:extLst>
          </p:cNvPr>
          <p:cNvSpPr txBox="1"/>
          <p:nvPr/>
        </p:nvSpPr>
        <p:spPr>
          <a:xfrm>
            <a:off x="712620" y="2427217"/>
            <a:ext cx="41303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包的名字和功能是什么</a:t>
            </a:r>
            <a:endParaRPr lang="en-US" altLang="zh-CN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包的作者以及维护者的信息，邮箱</a:t>
            </a:r>
            <a:endParaRPr lang="en-US" altLang="zh-CN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开发的包依赖于什么样的</a:t>
            </a:r>
            <a:r>
              <a:rPr lang="en-US" altLang="zh-CN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版本，需要导入哪些包</a:t>
            </a:r>
            <a:endParaRPr lang="en-US" altLang="zh-CN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其它必备信息</a:t>
            </a:r>
            <a:endParaRPr lang="en-US" altLang="zh-CN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DF9D83-2239-402A-9E2D-E860CBC3E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405" y="1578008"/>
            <a:ext cx="5639817" cy="518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71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2019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378437" y="415034"/>
            <a:ext cx="6383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en-US" altLang="zh-CN" sz="3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函数等对象的注释文档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C60384-4F57-49B4-AA18-23594D33B6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77"/>
          <a:stretch/>
        </p:blipFill>
        <p:spPr>
          <a:xfrm>
            <a:off x="6237774" y="1601353"/>
            <a:ext cx="5048283" cy="484161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C8553EB-E437-4391-BF65-E156888853EF}"/>
              </a:ext>
            </a:extLst>
          </p:cNvPr>
          <p:cNvSpPr txBox="1"/>
          <p:nvPr/>
        </p:nvSpPr>
        <p:spPr>
          <a:xfrm>
            <a:off x="712619" y="1643429"/>
            <a:ext cx="504828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Roxygen</a:t>
            </a: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 </a:t>
            </a:r>
            <a:r>
              <a:rPr lang="en-US" altLang="zh-CN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#’</a:t>
            </a: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</a:t>
            </a:r>
            <a:r>
              <a:rPr lang="en-US" altLang="zh-CN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函数的名称</a:t>
            </a:r>
            <a:endParaRPr lang="en-US" altLang="zh-CN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基本功能信息</a:t>
            </a:r>
            <a:endParaRPr lang="en-US" altLang="zh-CN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参数定义</a:t>
            </a:r>
            <a:endParaRPr lang="en-US" altLang="zh-CN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返回值定义</a:t>
            </a:r>
            <a:endParaRPr lang="en-US" altLang="zh-CN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引用了其它包中的哪些函数</a:t>
            </a:r>
          </a:p>
        </p:txBody>
      </p:sp>
    </p:spTree>
    <p:extLst>
      <p:ext uri="{BB962C8B-B14F-4D97-AF65-F5344CB8AC3E}">
        <p14:creationId xmlns:p14="http://schemas.microsoft.com/office/powerpoint/2010/main" val="2026543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2019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378437" y="415034"/>
            <a:ext cx="6383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en-US" altLang="zh-CN" sz="3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函数等对象的注释文档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C60384-4F57-49B4-AA18-23594D33B6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77"/>
          <a:stretch/>
        </p:blipFill>
        <p:spPr>
          <a:xfrm>
            <a:off x="449296" y="1601353"/>
            <a:ext cx="5048283" cy="48416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F163ACF-C537-405C-85E4-90009A5FA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57" y="2053295"/>
            <a:ext cx="6112663" cy="372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74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2019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378437" y="41503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数据集文件夹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E35C65-564D-49A7-8F1C-B6BEE247E423}"/>
              </a:ext>
            </a:extLst>
          </p:cNvPr>
          <p:cNvSpPr txBox="1"/>
          <p:nvPr/>
        </p:nvSpPr>
        <p:spPr>
          <a:xfrm>
            <a:off x="456421" y="1999281"/>
            <a:ext cx="46735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存放示例数据</a:t>
            </a: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如果是数据库包，数据可以存入</a:t>
            </a:r>
            <a:r>
              <a:rPr lang="en-US" altLang="zh-CN" sz="2400" b="1" dirty="0" err="1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数据集也要加注释</a:t>
            </a: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描述数据的格式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(format)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提供数据来源的细节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8A3B25-5D3C-436B-B586-5AEC2F056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596" y="1918319"/>
            <a:ext cx="6375801" cy="34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61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2019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378437" y="41503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使用指南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826D33-8116-4186-A3AD-1BEAF86AB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938" y="1481610"/>
            <a:ext cx="6789360" cy="513299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2FFDD91-3B56-47C2-9C29-AC8801788FBA}"/>
              </a:ext>
            </a:extLst>
          </p:cNvPr>
          <p:cNvSpPr txBox="1"/>
          <p:nvPr/>
        </p:nvSpPr>
        <p:spPr>
          <a:xfrm>
            <a:off x="456421" y="1999281"/>
            <a:ext cx="46735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用户的快速入门手册</a:t>
            </a: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描述软件的使用方法和细节事项</a:t>
            </a: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内容通俗易懂详细</a:t>
            </a: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重要！</a:t>
            </a: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04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69231" y="450795"/>
            <a:ext cx="3345605" cy="748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267" dirty="0">
                <a:solidFill>
                  <a:srgbClr val="124062"/>
                </a:solidFill>
                <a:latin typeface="+mj-lt"/>
                <a:ea typeface="+mn-ea"/>
                <a:sym typeface="Calibri" panose="020F0502020204030204" pitchFamily="34" charset="0"/>
              </a:rPr>
              <a:t>CONTENTS</a:t>
            </a:r>
            <a:endParaRPr lang="en-US" altLang="zh-CN" sz="3733" dirty="0">
              <a:solidFill>
                <a:srgbClr val="124062"/>
              </a:solidFill>
              <a:latin typeface="+mj-lt"/>
              <a:ea typeface="+mn-ea"/>
              <a:sym typeface="Calibri" panose="020F050202020403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25865" y="1219345"/>
            <a:ext cx="421359" cy="0"/>
          </a:xfrm>
          <a:prstGeom prst="line">
            <a:avLst/>
          </a:prstGeom>
          <a:ln w="28575">
            <a:solidFill>
              <a:srgbClr val="537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024599" y="1632648"/>
            <a:ext cx="624189" cy="736484"/>
            <a:chOff x="2521038" y="2206761"/>
            <a:chExt cx="624189" cy="736484"/>
          </a:xfrm>
        </p:grpSpPr>
        <p:sp>
          <p:nvSpPr>
            <p:cNvPr id="21" name="任意多边形 20"/>
            <p:cNvSpPr/>
            <p:nvPr/>
          </p:nvSpPr>
          <p:spPr>
            <a:xfrm>
              <a:off x="2521038" y="2206761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548803" y="2342077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01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24599" y="3794911"/>
            <a:ext cx="624189" cy="736484"/>
            <a:chOff x="2503751" y="5406695"/>
            <a:chExt cx="624189" cy="736484"/>
          </a:xfrm>
        </p:grpSpPr>
        <p:sp>
          <p:nvSpPr>
            <p:cNvPr id="24" name="任意多边形 23"/>
            <p:cNvSpPr/>
            <p:nvPr/>
          </p:nvSpPr>
          <p:spPr>
            <a:xfrm>
              <a:off x="2503751" y="5406695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531516" y="5542011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03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24599" y="2692516"/>
            <a:ext cx="624189" cy="736484"/>
            <a:chOff x="2521038" y="3806728"/>
            <a:chExt cx="624189" cy="736484"/>
          </a:xfrm>
        </p:grpSpPr>
        <p:sp>
          <p:nvSpPr>
            <p:cNvPr id="27" name="任意多边形 26"/>
            <p:cNvSpPr/>
            <p:nvPr/>
          </p:nvSpPr>
          <p:spPr>
            <a:xfrm>
              <a:off x="2521038" y="3806728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548803" y="3942044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02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87795" y="4897306"/>
            <a:ext cx="624189" cy="736484"/>
            <a:chOff x="6854649" y="2984810"/>
            <a:chExt cx="624189" cy="736484"/>
          </a:xfrm>
        </p:grpSpPr>
        <p:sp>
          <p:nvSpPr>
            <p:cNvPr id="31" name="任意多边形 30"/>
            <p:cNvSpPr/>
            <p:nvPr/>
          </p:nvSpPr>
          <p:spPr>
            <a:xfrm>
              <a:off x="6854649" y="2984810"/>
              <a:ext cx="624189" cy="736484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  <a:gd name="connsiteX0-1" fmla="*/ 761425 w 1506470"/>
                <a:gd name="connsiteY0-2" fmla="*/ 0 h 1359090"/>
                <a:gd name="connsiteX1-3" fmla="*/ 1506469 w 1506470"/>
                <a:gd name="connsiteY1-4" fmla="*/ 333523 h 1359090"/>
                <a:gd name="connsiteX2-5" fmla="*/ 1506469 w 1506470"/>
                <a:gd name="connsiteY2-6" fmla="*/ 1074028 h 1359090"/>
                <a:gd name="connsiteX3-7" fmla="*/ 753235 w 1506470"/>
                <a:gd name="connsiteY3-8" fmla="*/ 1359090 h 1359090"/>
                <a:gd name="connsiteX4-9" fmla="*/ 0 w 1506470"/>
                <a:gd name="connsiteY4-10" fmla="*/ 1074028 h 1359090"/>
                <a:gd name="connsiteX5-11" fmla="*/ 0 w 1506470"/>
                <a:gd name="connsiteY5-12" fmla="*/ 333523 h 1359090"/>
                <a:gd name="connsiteX6-13" fmla="*/ 761425 w 1506470"/>
                <a:gd name="connsiteY6-14" fmla="*/ 0 h 1359090"/>
                <a:gd name="connsiteX0-15" fmla="*/ 761425 w 1506469"/>
                <a:gd name="connsiteY0-16" fmla="*/ 0 h 1365148"/>
                <a:gd name="connsiteX1-17" fmla="*/ 1506469 w 1506469"/>
                <a:gd name="connsiteY1-18" fmla="*/ 333523 h 1365148"/>
                <a:gd name="connsiteX2-19" fmla="*/ 1506469 w 1506469"/>
                <a:gd name="connsiteY2-20" fmla="*/ 1074028 h 1365148"/>
                <a:gd name="connsiteX3-21" fmla="*/ 753235 w 1506469"/>
                <a:gd name="connsiteY3-22" fmla="*/ 1365148 h 1365148"/>
                <a:gd name="connsiteX4-23" fmla="*/ 0 w 1506469"/>
                <a:gd name="connsiteY4-24" fmla="*/ 1074028 h 1365148"/>
                <a:gd name="connsiteX5-25" fmla="*/ 0 w 1506469"/>
                <a:gd name="connsiteY5-26" fmla="*/ 333523 h 1365148"/>
                <a:gd name="connsiteX6-27" fmla="*/ 761425 w 1506469"/>
                <a:gd name="connsiteY6-28" fmla="*/ 0 h 136514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506469" h="1365148">
                  <a:moveTo>
                    <a:pt x="761425" y="0"/>
                  </a:moveTo>
                  <a:lnTo>
                    <a:pt x="1506469" y="333523"/>
                  </a:lnTo>
                  <a:lnTo>
                    <a:pt x="1506469" y="1074028"/>
                  </a:lnTo>
                  <a:lnTo>
                    <a:pt x="753235" y="1365148"/>
                  </a:lnTo>
                  <a:lnTo>
                    <a:pt x="0" y="1074028"/>
                  </a:lnTo>
                  <a:lnTo>
                    <a:pt x="0" y="333523"/>
                  </a:lnTo>
                  <a:lnTo>
                    <a:pt x="761425" y="0"/>
                  </a:lnTo>
                  <a:close/>
                </a:path>
              </a:pathLst>
            </a:custGeom>
            <a:noFill/>
            <a:ln w="28575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2320" tIns="313012" rIns="272321" bIns="313011" numCol="1" spcCol="1270" anchor="ctr" anchorCtr="0">
              <a:noAutofit/>
            </a:bodyPr>
            <a:lstStyle/>
            <a:p>
              <a:pPr algn="ctr" defTabSz="213354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480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882414" y="3120126"/>
              <a:ext cx="566181" cy="502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67" b="1" dirty="0">
                  <a:solidFill>
                    <a:srgbClr val="124062"/>
                  </a:solidFill>
                  <a:latin typeface="Arial" panose="020B0604020202020204"/>
                  <a:ea typeface="微软雅黑" panose="020B0503020204020204" charset="-122"/>
                  <a:sym typeface="Calibri" panose="020F0502020204030204" pitchFamily="34" charset="0"/>
                </a:rPr>
                <a:t>04</a:t>
              </a:r>
              <a:endParaRPr lang="zh-CN" altLang="en-US" sz="2400" b="1" dirty="0">
                <a:solidFill>
                  <a:srgbClr val="124062"/>
                </a:solidFill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 flipV="1">
            <a:off x="8663296" y="547216"/>
            <a:ext cx="2699901" cy="1393271"/>
          </a:xfrm>
          <a:prstGeom prst="line">
            <a:avLst/>
          </a:prstGeom>
          <a:ln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9060299" y="61571"/>
            <a:ext cx="2699901" cy="1393271"/>
          </a:xfrm>
          <a:prstGeom prst="line">
            <a:avLst/>
          </a:prstGeom>
          <a:ln w="3175"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10226984" y="239377"/>
            <a:ext cx="2699901" cy="1393271"/>
          </a:xfrm>
          <a:prstGeom prst="line">
            <a:avLst/>
          </a:prstGeom>
          <a:ln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10623987" y="-246268"/>
            <a:ext cx="2699901" cy="1393271"/>
          </a:xfrm>
          <a:prstGeom prst="line">
            <a:avLst/>
          </a:prstGeom>
          <a:ln w="3175">
            <a:gradFill>
              <a:gsLst>
                <a:gs pos="0">
                  <a:srgbClr val="FCF873">
                    <a:alpha val="50000"/>
                  </a:srgbClr>
                </a:gs>
                <a:gs pos="100000">
                  <a:srgbClr val="DCAA1F">
                    <a:alpha val="50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6"/>
          <p:cNvSpPr txBox="1">
            <a:spLocks noChangeArrowheads="1"/>
          </p:cNvSpPr>
          <p:nvPr/>
        </p:nvSpPr>
        <p:spPr bwMode="auto">
          <a:xfrm>
            <a:off x="2074702" y="2834020"/>
            <a:ext cx="406286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/>
            <a:r>
              <a:rPr lang="en-US" altLang="zh-CN" sz="2667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Bioconductor</a:t>
            </a:r>
            <a:r>
              <a:rPr lang="zh-CN" altLang="en-US" sz="2667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667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endParaRPr lang="zh-CN" altLang="en-US" sz="2667" dirty="0">
              <a:solidFill>
                <a:srgbClr val="12406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24ECCE21-E113-436E-B10A-8CD74704D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702" y="3922045"/>
            <a:ext cx="3208379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/>
            <a:r>
              <a:rPr lang="zh-CN" altLang="en-US" sz="2667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如何写一个</a:t>
            </a:r>
            <a:r>
              <a:rPr lang="en-US" altLang="zh-CN" sz="2667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667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包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C047866D-90DF-416D-A89B-A5A3B31D5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692" y="5075143"/>
            <a:ext cx="6057419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/>
            <a:r>
              <a:rPr lang="zh-CN" altLang="en-US" sz="2667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如何在</a:t>
            </a:r>
            <a:r>
              <a:rPr lang="en-US" altLang="zh-CN" sz="2667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Bioconductor</a:t>
            </a:r>
            <a:r>
              <a:rPr lang="zh-CN" altLang="en-US" sz="2667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平台发布一个</a:t>
            </a:r>
            <a:r>
              <a:rPr lang="en-US" altLang="zh-CN" sz="2667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667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包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A4D7D273-BDD4-4796-9B5A-485DDDD1E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6205" y="1729599"/>
            <a:ext cx="406286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/>
            <a:r>
              <a:rPr lang="zh-CN" altLang="en-US" sz="2667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3286851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40"/>
          <p:cNvCxnSpPr/>
          <p:nvPr/>
        </p:nvCxnSpPr>
        <p:spPr>
          <a:xfrm flipV="1">
            <a:off x="8663296" y="547216"/>
            <a:ext cx="2699901" cy="1393271"/>
          </a:xfrm>
          <a:prstGeom prst="line">
            <a:avLst/>
          </a:prstGeom>
          <a:ln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9060299" y="61571"/>
            <a:ext cx="2699901" cy="1393271"/>
          </a:xfrm>
          <a:prstGeom prst="line">
            <a:avLst/>
          </a:prstGeom>
          <a:ln w="3175"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10226984" y="239377"/>
            <a:ext cx="2699901" cy="1393271"/>
          </a:xfrm>
          <a:prstGeom prst="line">
            <a:avLst/>
          </a:prstGeom>
          <a:ln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10623987" y="-246268"/>
            <a:ext cx="2699901" cy="1393271"/>
          </a:xfrm>
          <a:prstGeom prst="line">
            <a:avLst/>
          </a:prstGeom>
          <a:ln w="3175">
            <a:gradFill>
              <a:gsLst>
                <a:gs pos="0">
                  <a:srgbClr val="FCF873">
                    <a:alpha val="50000"/>
                  </a:srgbClr>
                </a:gs>
                <a:gs pos="100000">
                  <a:srgbClr val="DCAA1F">
                    <a:alpha val="50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6">
            <a:extLst>
              <a:ext uri="{FF2B5EF4-FFF2-40B4-BE49-F238E27FC236}">
                <a16:creationId xmlns:a16="http://schemas.microsoft.com/office/drawing/2014/main" id="{24ECCE21-E113-436E-B10A-8CD74704D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0622" y="3044279"/>
            <a:ext cx="1000309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/>
            <a:r>
              <a:rPr lang="zh-CN" altLang="en-US" sz="4400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如何在</a:t>
            </a:r>
            <a:r>
              <a:rPr lang="en-US" altLang="zh-CN" sz="4400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Bioconductor</a:t>
            </a:r>
            <a:r>
              <a:rPr lang="zh-CN" altLang="en-US" sz="4400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平台发布一个</a:t>
            </a:r>
            <a:r>
              <a:rPr lang="en-US" altLang="zh-CN" sz="4400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4400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包</a:t>
            </a:r>
          </a:p>
        </p:txBody>
      </p:sp>
    </p:spTree>
    <p:extLst>
      <p:ext uri="{BB962C8B-B14F-4D97-AF65-F5344CB8AC3E}">
        <p14:creationId xmlns:p14="http://schemas.microsoft.com/office/powerpoint/2010/main" val="1054973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2019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方法是通用的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586FE9-DE88-43C2-AEB3-19E0126EA0C4}"/>
              </a:ext>
            </a:extLst>
          </p:cNvPr>
          <p:cNvSpPr txBox="1"/>
          <p:nvPr/>
        </p:nvSpPr>
        <p:spPr>
          <a:xfrm>
            <a:off x="449295" y="1801091"/>
            <a:ext cx="112855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无论是向</a:t>
            </a:r>
            <a:r>
              <a:rPr lang="en-US" altLang="zh-CN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Bioconductor</a:t>
            </a: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还是其它平台发布我们自己的软件包，都要遵守平台规范</a:t>
            </a:r>
            <a:endParaRPr lang="en-US" altLang="zh-CN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：开源吗</a:t>
            </a:r>
            <a:endParaRPr lang="en-US" altLang="zh-CN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：代码优雅吗</a:t>
            </a:r>
            <a:endParaRPr lang="en-US" altLang="zh-CN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Q3</a:t>
            </a: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：是否包含平台所需的最小组件</a:t>
            </a:r>
            <a:endParaRPr lang="en-US" altLang="zh-CN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4700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2019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方法是通用的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1606F35-8906-40B5-9173-AB126124AD5E}"/>
              </a:ext>
            </a:extLst>
          </p:cNvPr>
          <p:cNvGrpSpPr/>
          <p:nvPr/>
        </p:nvGrpSpPr>
        <p:grpSpPr>
          <a:xfrm>
            <a:off x="4841892" y="1526919"/>
            <a:ext cx="7350108" cy="5081236"/>
            <a:chOff x="449296" y="1526919"/>
            <a:chExt cx="7350108" cy="508123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3826B89-DDD8-4B51-8F85-7620F6F98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296" y="1526919"/>
              <a:ext cx="7350108" cy="5081236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0B3DF85-C7FA-44FD-9268-23B437F1C5FB}"/>
                </a:ext>
              </a:extLst>
            </p:cNvPr>
            <p:cNvSpPr/>
            <p:nvPr/>
          </p:nvSpPr>
          <p:spPr>
            <a:xfrm>
              <a:off x="484545" y="3642102"/>
              <a:ext cx="1957194" cy="226275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979D3DF-BC61-4BFF-AB9B-42A1C2C4D398}"/>
              </a:ext>
            </a:extLst>
          </p:cNvPr>
          <p:cNvSpPr txBox="1"/>
          <p:nvPr/>
        </p:nvSpPr>
        <p:spPr>
          <a:xfrm>
            <a:off x="449296" y="1749870"/>
            <a:ext cx="42001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Developers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详细给出了贡献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包的注意事项和细节</a:t>
            </a: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由两部分组成</a:t>
            </a: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包开发过程的代码规范和提交方法</a:t>
            </a: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包发布后的维护措施</a:t>
            </a: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153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2019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规范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79D3DF-BC61-4BFF-AB9B-42A1C2C4D398}"/>
              </a:ext>
            </a:extLst>
          </p:cNvPr>
          <p:cNvSpPr txBox="1"/>
          <p:nvPr/>
        </p:nvSpPr>
        <p:spPr>
          <a:xfrm>
            <a:off x="449296" y="1632506"/>
            <a:ext cx="11205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Bioconductor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的包分为三类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69805EE-CE9B-46BE-9327-5EC5A0D2DB8F}"/>
              </a:ext>
            </a:extLst>
          </p:cNvPr>
          <p:cNvSpPr txBox="1"/>
          <p:nvPr/>
        </p:nvSpPr>
        <p:spPr>
          <a:xfrm>
            <a:off x="511288" y="2257081"/>
            <a:ext cx="11479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</a:t>
            </a:r>
          </a:p>
          <a:p>
            <a:r>
              <a:rPr lang="en-US" altLang="zh-CN" sz="2400" dirty="0">
                <a:solidFill>
                  <a:srgbClr val="124062"/>
                </a:solidFill>
              </a:rPr>
              <a:t> Software packages provide implementation of algorithms (e.g. statistical analysis), access to resources (e.g. </a:t>
            </a:r>
            <a:r>
              <a:rPr lang="en-US" altLang="zh-CN" sz="2400" dirty="0" err="1">
                <a:solidFill>
                  <a:srgbClr val="124062"/>
                </a:solidFill>
              </a:rPr>
              <a:t>biomart</a:t>
            </a:r>
            <a:r>
              <a:rPr lang="en-US" altLang="zh-CN" sz="2400" dirty="0">
                <a:solidFill>
                  <a:srgbClr val="124062"/>
                </a:solidFill>
              </a:rPr>
              <a:t>, or NCBI) or visualizations (e.g. volcano plots, pathways plots).</a:t>
            </a:r>
          </a:p>
          <a:p>
            <a:pPr marL="342900" indent="-342900">
              <a:buAutoNum type="arabicParenBoth"/>
            </a:pP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 Data</a:t>
            </a:r>
          </a:p>
          <a:p>
            <a:r>
              <a:rPr lang="en-US" altLang="zh-CN" sz="2400" dirty="0">
                <a:solidFill>
                  <a:srgbClr val="124062"/>
                </a:solidFill>
              </a:rPr>
              <a:t>Experimental data packages contain data specific </a:t>
            </a:r>
            <a:r>
              <a:rPr lang="en-US" altLang="zh-CN" sz="2400" b="1" dirty="0">
                <a:solidFill>
                  <a:srgbClr val="124062"/>
                </a:solidFill>
              </a:rPr>
              <a:t>to a particular analysis or experiment</a:t>
            </a:r>
            <a:r>
              <a:rPr lang="en-US" altLang="zh-CN" sz="2400" dirty="0">
                <a:solidFill>
                  <a:srgbClr val="124062"/>
                </a:solidFill>
              </a:rPr>
              <a:t>. They often accompany a software package for use in the examples and vignettes and in general are </a:t>
            </a:r>
            <a:r>
              <a:rPr lang="en-US" altLang="zh-CN" sz="2400" b="1" dirty="0">
                <a:solidFill>
                  <a:srgbClr val="124062"/>
                </a:solidFill>
              </a:rPr>
              <a:t>not updated regularly</a:t>
            </a:r>
            <a:r>
              <a:rPr lang="en-US" altLang="zh-CN" sz="2400" dirty="0">
                <a:solidFill>
                  <a:srgbClr val="124062"/>
                </a:solidFill>
              </a:rPr>
              <a:t>.</a:t>
            </a: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Annotation</a:t>
            </a:r>
          </a:p>
          <a:p>
            <a:r>
              <a:rPr lang="en-US" altLang="zh-CN" sz="2400" dirty="0">
                <a:solidFill>
                  <a:srgbClr val="124062"/>
                </a:solidFill>
              </a:rPr>
              <a:t>Annotation packages contain lightly or non-curated data from a public source and are updated with each Bioconductor release (every 6 months)</a:t>
            </a:r>
            <a:endParaRPr lang="zh-CN" altLang="en-US" sz="2400" dirty="0">
              <a:solidFill>
                <a:srgbClr val="1240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606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2019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步骤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79D3DF-BC61-4BFF-AB9B-42A1C2C4D398}"/>
              </a:ext>
            </a:extLst>
          </p:cNvPr>
          <p:cNvSpPr txBox="1"/>
          <p:nvPr/>
        </p:nvSpPr>
        <p:spPr>
          <a:xfrm>
            <a:off x="449296" y="1632506"/>
            <a:ext cx="112054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Step1 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根据官方发布的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guideline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，确保自己开发的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包是符合代码规范的</a:t>
            </a: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 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将自己的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包放置在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上，并确保自己的包未发布在其它平台</a:t>
            </a: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 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Bioconductor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提示提交一份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</a:p>
          <a:p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Step4 Bioconductor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官方收到请求后会进行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 (2-5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其它：</a:t>
            </a: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加入开发者邮件组</a:t>
            </a: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Bioconductor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站点的账号</a:t>
            </a: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包的更新维护</a:t>
            </a: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等等</a:t>
            </a: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705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3000748" y="2394069"/>
            <a:ext cx="4597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成功进阶开发者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3F4B0A-7DC2-4FA2-9D94-8CB349BCCE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841" y="1788284"/>
            <a:ext cx="1925099" cy="1704435"/>
          </a:xfrm>
          <a:prstGeom prst="rect">
            <a:avLst/>
          </a:prstGeom>
        </p:spPr>
      </p:pic>
      <p:sp>
        <p:nvSpPr>
          <p:cNvPr id="14" name="文本框 1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id="{96FFA435-2224-4E12-9DDB-C64C6849774D}"/>
              </a:ext>
            </a:extLst>
          </p:cNvPr>
          <p:cNvSpPr txBox="1"/>
          <p:nvPr/>
        </p:nvSpPr>
        <p:spPr>
          <a:xfrm>
            <a:off x="4259723" y="3818783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但是 </a:t>
            </a:r>
            <a:r>
              <a:rPr lang="en-US" altLang="zh-CN" sz="4800" b="1" dirty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… …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8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2019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关于一些僵尸软件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79D3DF-BC61-4BFF-AB9B-42A1C2C4D398}"/>
              </a:ext>
            </a:extLst>
          </p:cNvPr>
          <p:cNvSpPr txBox="1"/>
          <p:nvPr/>
        </p:nvSpPr>
        <p:spPr>
          <a:xfrm>
            <a:off x="449295" y="1749870"/>
            <a:ext cx="8028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有一些软件</a:t>
            </a:r>
            <a:r>
              <a:rPr lang="en-US" altLang="zh-CN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 是为发文章而生的</a:t>
            </a:r>
            <a:endParaRPr lang="en-US" altLang="zh-CN" sz="28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FD3593-4CF6-4D8E-ACF9-AFD7828C2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95" y="2488231"/>
            <a:ext cx="6159597" cy="26484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86EAE4-248E-471E-B6C5-C819ACEAE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22311"/>
            <a:ext cx="5782443" cy="227549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5EB3164-D745-419D-97BF-AD01EE92A63C}"/>
              </a:ext>
            </a:extLst>
          </p:cNvPr>
          <p:cNvSpPr txBox="1"/>
          <p:nvPr/>
        </p:nvSpPr>
        <p:spPr>
          <a:xfrm>
            <a:off x="855406" y="5442155"/>
            <a:ext cx="2920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Bioinformatics</a:t>
            </a:r>
          </a:p>
          <a:p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2016.10</a:t>
            </a:r>
            <a:endParaRPr lang="zh-CN" altLang="en-US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76DC3B3-162D-473E-BC2C-EFAAE826D533}"/>
              </a:ext>
            </a:extLst>
          </p:cNvPr>
          <p:cNvSpPr txBox="1"/>
          <p:nvPr/>
        </p:nvSpPr>
        <p:spPr>
          <a:xfrm>
            <a:off x="7538825" y="5481483"/>
            <a:ext cx="3581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BMC Bioinformatics</a:t>
            </a:r>
          </a:p>
          <a:p>
            <a:r>
              <a:rPr lang="en-US" altLang="zh-CN" sz="24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2018.09</a:t>
            </a:r>
            <a:endParaRPr lang="zh-CN" altLang="en-US" sz="2400" b="1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633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141963" y="2965413"/>
            <a:ext cx="616427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不要无意义的重复别人的轮子</a:t>
            </a:r>
            <a:endParaRPr lang="en-US" altLang="zh-CN" sz="36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91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4956013" y="2921168"/>
            <a:ext cx="2279973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谢谢！</a:t>
            </a:r>
            <a:endParaRPr lang="en-US" altLang="zh-CN" sz="60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70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2019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id="{D105BA95-D692-4012-B131-4C67876EBCB2}"/>
              </a:ext>
            </a:extLst>
          </p:cNvPr>
          <p:cNvSpPr txBox="1"/>
          <p:nvPr/>
        </p:nvSpPr>
        <p:spPr>
          <a:xfrm>
            <a:off x="2406490" y="249845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生信流派分类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4A864F-8529-459B-839E-6DF15080EB35}"/>
              </a:ext>
            </a:extLst>
          </p:cNvPr>
          <p:cNvSpPr txBox="1"/>
          <p:nvPr/>
        </p:nvSpPr>
        <p:spPr>
          <a:xfrm>
            <a:off x="449296" y="1558531"/>
            <a:ext cx="1068832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总的来说可以分为以下几个研究流派：</a:t>
            </a:r>
          </a:p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分子物理流、建模与统计流、算法流、应用生物流、实用工具流、数据库流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0F60ED-F688-4C2A-8279-8B64C3E902F5}"/>
              </a:ext>
            </a:extLst>
          </p:cNvPr>
          <p:cNvSpPr txBox="1"/>
          <p:nvPr/>
        </p:nvSpPr>
        <p:spPr>
          <a:xfrm>
            <a:off x="541371" y="2940926"/>
            <a:ext cx="98063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分子物理流：使用量子力学等手段对蛋白质/RNA等生物分子建模，预测结构、相互作用。这个方向的基础课程是物理、数学系列+简单的生化/分子生物学知识。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9E322A-15F7-4147-8D79-E41ECC0C273E}"/>
              </a:ext>
            </a:extLst>
          </p:cNvPr>
          <p:cNvSpPr txBox="1"/>
          <p:nvPr/>
        </p:nvSpPr>
        <p:spPr>
          <a:xfrm>
            <a:off x="541371" y="4080751"/>
            <a:ext cx="98063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与统计流：这个方向应该叫做生物数学（生物统计）、计算生物学。此方向倾向使用数学工具来模拟生物过程（如心房心室血流量建模）或者开创某些新的统计挖掘方法。基础课程：高数（数分）、高代、概统、多元统计等数学课程，以及一两门统计语言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EAE7F4-0C9D-4AAF-86BE-5CFA2F442CEE}"/>
              </a:ext>
            </a:extLst>
          </p:cNvPr>
          <p:cNvSpPr txBox="1"/>
          <p:nvPr/>
        </p:nvSpPr>
        <p:spPr>
          <a:xfrm>
            <a:off x="541371" y="5836526"/>
            <a:ext cx="9806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数据库流：查文章，针对某一特定的领域收集数据，完善生物数据库。</a:t>
            </a:r>
          </a:p>
        </p:txBody>
      </p:sp>
    </p:spTree>
    <p:extLst>
      <p:ext uri="{BB962C8B-B14F-4D97-AF65-F5344CB8AC3E}">
        <p14:creationId xmlns:p14="http://schemas.microsoft.com/office/powerpoint/2010/main" val="89310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2019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id="{D105BA95-D692-4012-B131-4C67876EBCB2}"/>
              </a:ext>
            </a:extLst>
          </p:cNvPr>
          <p:cNvSpPr txBox="1"/>
          <p:nvPr/>
        </p:nvSpPr>
        <p:spPr>
          <a:xfrm>
            <a:off x="2406490" y="249845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生信流派分类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DADB0E-116C-43A9-B1EA-7DDB48E82D17}"/>
              </a:ext>
            </a:extLst>
          </p:cNvPr>
          <p:cNvSpPr txBox="1"/>
          <p:nvPr/>
        </p:nvSpPr>
        <p:spPr>
          <a:xfrm>
            <a:off x="712620" y="1850679"/>
            <a:ext cx="1054354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算法流：专门为某些生物问题设计算法。比如BLAST、DAVID、PHYLIP等。基础课程：数据结构与算法分析、编程语言。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应用生物流：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这个方向目前是生信里面做的人最多的</a:t>
            </a:r>
            <a:r>
              <a:rPr lang="zh-CN" altLang="en-US" sz="20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个方向一般从具体的生物问题出发，采用一系列软件、数据库，从宏观上理解生物学（比如各种组学）。如果是在其中用到了预测工具，最后很有可能还要回归到生物，用实验验证预测的可靠度。基础课程：生物系列（生化、分子、遗传，根据方向不同也有免疫、植物、生理等）+一两门编程语言+统计语言。在这个方向，比较流行的语言是perl/python，统计语言是R。</a:t>
            </a:r>
            <a:r>
              <a:rPr lang="zh-CN" altLang="en-US" sz="20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总而言之，就是结合具体生物学问题的测序数据分析师。</a:t>
            </a:r>
            <a:endParaRPr lang="zh-CN" altLang="en-US" sz="20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实用工具流：做分子物理/建模/统计/算法/数据库的小伙伴终于有一天完成了自己的课题，想让其他做生物的小伙伴使用自己的成果……于是就专门有一批小伙伴去做软件/web server。基本是学计算机的小伙伴入坑 。</a:t>
            </a:r>
          </a:p>
        </p:txBody>
      </p:sp>
    </p:spTree>
    <p:extLst>
      <p:ext uri="{BB962C8B-B14F-4D97-AF65-F5344CB8AC3E}">
        <p14:creationId xmlns:p14="http://schemas.microsoft.com/office/powerpoint/2010/main" val="96663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2019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id="{D105BA95-D692-4012-B131-4C67876EBCB2}"/>
              </a:ext>
            </a:extLst>
          </p:cNvPr>
          <p:cNvSpPr txBox="1"/>
          <p:nvPr/>
        </p:nvSpPr>
        <p:spPr>
          <a:xfrm>
            <a:off x="2406490" y="249845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不可替代性的生信工程师？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DADB0E-116C-43A9-B1EA-7DDB48E82D17}"/>
              </a:ext>
            </a:extLst>
          </p:cNvPr>
          <p:cNvSpPr txBox="1"/>
          <p:nvPr/>
        </p:nvSpPr>
        <p:spPr>
          <a:xfrm>
            <a:off x="1611179" y="3136612"/>
            <a:ext cx="9314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从单纯的</a:t>
            </a:r>
            <a:r>
              <a:rPr lang="en-US" altLang="zh-CN" sz="32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NGS</a:t>
            </a:r>
            <a:r>
              <a:rPr lang="zh-CN" altLang="en-US" sz="32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 </a:t>
            </a:r>
            <a:r>
              <a:rPr lang="en-US" altLang="zh-CN" sz="32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sz="32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算法建模，软件开发</a:t>
            </a:r>
          </a:p>
        </p:txBody>
      </p:sp>
    </p:spTree>
    <p:extLst>
      <p:ext uri="{BB962C8B-B14F-4D97-AF65-F5344CB8AC3E}">
        <p14:creationId xmlns:p14="http://schemas.microsoft.com/office/powerpoint/2010/main" val="329600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2019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id="{D105BA95-D692-4012-B131-4C67876EBCB2}"/>
              </a:ext>
            </a:extLst>
          </p:cNvPr>
          <p:cNvSpPr txBox="1"/>
          <p:nvPr/>
        </p:nvSpPr>
        <p:spPr>
          <a:xfrm>
            <a:off x="2331952" y="32873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生信开源软件平台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7CFFEF-D783-4189-9C1F-EC986457D3D0}"/>
              </a:ext>
            </a:extLst>
          </p:cNvPr>
          <p:cNvSpPr txBox="1"/>
          <p:nvPr/>
        </p:nvSpPr>
        <p:spPr>
          <a:xfrm>
            <a:off x="338824" y="4511726"/>
            <a:ext cx="1533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27E63F-DA22-460C-B80A-40E82BF37F55}"/>
              </a:ext>
            </a:extLst>
          </p:cNvPr>
          <p:cNvSpPr txBox="1"/>
          <p:nvPr/>
        </p:nvSpPr>
        <p:spPr>
          <a:xfrm>
            <a:off x="2459509" y="4511725"/>
            <a:ext cx="1533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254B55-CF30-464F-8E7F-CF85F6EE1F9D}"/>
              </a:ext>
            </a:extLst>
          </p:cNvPr>
          <p:cNvSpPr txBox="1"/>
          <p:nvPr/>
        </p:nvSpPr>
        <p:spPr>
          <a:xfrm>
            <a:off x="4322459" y="4511724"/>
            <a:ext cx="258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Bioconductor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EEFA50-4969-4430-B0A4-69F51A8A9540}"/>
              </a:ext>
            </a:extLst>
          </p:cNvPr>
          <p:cNvSpPr txBox="1"/>
          <p:nvPr/>
        </p:nvSpPr>
        <p:spPr>
          <a:xfrm>
            <a:off x="6907439" y="4511722"/>
            <a:ext cx="258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Biopython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972A5B-47D1-44AC-9F01-E7774AAE4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24" y="2724442"/>
            <a:ext cx="1353083" cy="11915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415F86E-6B12-447F-9153-56BDA2831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17" y="2979842"/>
            <a:ext cx="1831462" cy="68072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7107A52-AF25-4B29-866C-2DEFA31A46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87" b="80395"/>
          <a:stretch/>
        </p:blipFill>
        <p:spPr>
          <a:xfrm>
            <a:off x="4324303" y="2894888"/>
            <a:ext cx="2265510" cy="78135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F16E326-16BE-40EF-B3BE-2B6B8EA0AA9D}"/>
              </a:ext>
            </a:extLst>
          </p:cNvPr>
          <p:cNvSpPr txBox="1"/>
          <p:nvPr/>
        </p:nvSpPr>
        <p:spPr>
          <a:xfrm>
            <a:off x="9732491" y="4525651"/>
            <a:ext cx="1881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Cytoscape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7DDACD2-D4FC-4A19-AF11-ABB3F3AA87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364" y="2905652"/>
            <a:ext cx="1547383" cy="10035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50EC550-F951-4497-A903-C1344A8C5A1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209" y="3159413"/>
            <a:ext cx="2569552" cy="53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连接符 40"/>
          <p:cNvCxnSpPr/>
          <p:nvPr/>
        </p:nvCxnSpPr>
        <p:spPr>
          <a:xfrm flipV="1">
            <a:off x="8663296" y="547216"/>
            <a:ext cx="2699901" cy="1393271"/>
          </a:xfrm>
          <a:prstGeom prst="line">
            <a:avLst/>
          </a:prstGeom>
          <a:ln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9060299" y="61571"/>
            <a:ext cx="2699901" cy="1393271"/>
          </a:xfrm>
          <a:prstGeom prst="line">
            <a:avLst/>
          </a:prstGeom>
          <a:ln w="3175"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10226984" y="239377"/>
            <a:ext cx="2699901" cy="1393271"/>
          </a:xfrm>
          <a:prstGeom prst="line">
            <a:avLst/>
          </a:prstGeom>
          <a:ln>
            <a:solidFill>
              <a:srgbClr val="1240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10623987" y="-246268"/>
            <a:ext cx="2699901" cy="1393271"/>
          </a:xfrm>
          <a:prstGeom prst="line">
            <a:avLst/>
          </a:prstGeom>
          <a:ln w="3175">
            <a:gradFill>
              <a:gsLst>
                <a:gs pos="0">
                  <a:srgbClr val="FCF873">
                    <a:alpha val="50000"/>
                  </a:srgbClr>
                </a:gs>
                <a:gs pos="100000">
                  <a:srgbClr val="DCAA1F">
                    <a:alpha val="50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6">
            <a:extLst>
              <a:ext uri="{FF2B5EF4-FFF2-40B4-BE49-F238E27FC236}">
                <a16:creationId xmlns:a16="http://schemas.microsoft.com/office/drawing/2014/main" id="{24ECCE21-E113-436E-B10A-8CD74704D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5866" y="3044279"/>
            <a:ext cx="512112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/>
            <a:r>
              <a:rPr lang="en-US" altLang="zh-CN" sz="4400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4400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4400" dirty="0">
                <a:solidFill>
                  <a:srgbClr val="124062"/>
                </a:solidFill>
                <a:latin typeface="微软雅黑" pitchFamily="34" charset="-122"/>
                <a:ea typeface="微软雅黑" pitchFamily="34" charset="-122"/>
              </a:rPr>
              <a:t>Bioconductor</a:t>
            </a:r>
            <a:endParaRPr lang="zh-CN" altLang="en-US" sz="4400" dirty="0">
              <a:solidFill>
                <a:srgbClr val="12406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970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2019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>
            <a:extLst>
              <a:ext uri="{FF2B5EF4-FFF2-40B4-BE49-F238E27FC236}">
                <a16:creationId xmlns:a16="http://schemas.microsoft.com/office/drawing/2014/main" id="{D105BA95-D692-4012-B131-4C67876EBCB2}"/>
              </a:ext>
            </a:extLst>
          </p:cNvPr>
          <p:cNvSpPr txBox="1"/>
          <p:nvPr/>
        </p:nvSpPr>
        <p:spPr>
          <a:xfrm>
            <a:off x="2406490" y="249845"/>
            <a:ext cx="3956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R language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660559-BB92-43DE-81A8-75BBF2537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72" y="1643430"/>
            <a:ext cx="7173806" cy="381392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CD2A094-1038-46CC-AE85-E630C89B2DB3}"/>
              </a:ext>
            </a:extLst>
          </p:cNvPr>
          <p:cNvSpPr txBox="1"/>
          <p:nvPr/>
        </p:nvSpPr>
        <p:spPr>
          <a:xfrm>
            <a:off x="7716982" y="2274838"/>
            <a:ext cx="26600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编程语言</a:t>
            </a: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生信</a:t>
            </a:r>
            <a:r>
              <a:rPr lang="en-US" altLang="zh-CN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统计常用</a:t>
            </a: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免费开源共享</a:t>
            </a: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96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319686"/>
            <a:ext cx="7200000" cy="0"/>
          </a:xfrm>
          <a:prstGeom prst="line">
            <a:avLst/>
          </a:prstGeom>
          <a:ln w="12700">
            <a:solidFill>
              <a:srgbClr val="53728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 rot="2700000">
            <a:off x="1162000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2700000">
            <a:off x="635353" y="216167"/>
            <a:ext cx="898359" cy="898359"/>
          </a:xfrm>
          <a:prstGeom prst="roundRect">
            <a:avLst>
              <a:gd name="adj" fmla="val 0"/>
            </a:avLst>
          </a:prstGeom>
          <a:solidFill>
            <a:srgbClr val="53728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 rot="2700000">
            <a:off x="898677" y="216166"/>
            <a:ext cx="898359" cy="898359"/>
          </a:xfrm>
          <a:prstGeom prst="roundRect">
            <a:avLst>
              <a:gd name="adj" fmla="val 0"/>
            </a:avLst>
          </a:prstGeom>
          <a:solidFill>
            <a:srgbClr val="12406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961062" y="372957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FF"/>
                </a:solidFill>
                <a:latin typeface="Agency FB" panose="020B0503020202020204" pitchFamily="34" charset="0"/>
                <a:ea typeface="华文宋体" panose="02010600040101010101" pitchFamily="2" charset="-122"/>
              </a:rPr>
              <a:t>2019</a:t>
            </a:r>
            <a:endParaRPr lang="zh-CN" altLang="en-US" sz="3200" dirty="0">
              <a:solidFill>
                <a:srgbClr val="FFFFFF"/>
              </a:solidFill>
              <a:latin typeface="Agency FB" panose="020B0503020202020204" pitchFamily="34" charset="0"/>
              <a:ea typeface="华文宋体" panose="02010600040101010101" pitchFamily="2" charset="-122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CxnSpPr/>
          <p:nvPr/>
        </p:nvCxnSpPr>
        <p:spPr>
          <a:xfrm flipH="1">
            <a:off x="338824" y="1400648"/>
            <a:ext cx="7200000" cy="0"/>
          </a:xfrm>
          <a:prstGeom prst="line">
            <a:avLst/>
          </a:prstGeom>
          <a:ln w="38100">
            <a:solidFill>
              <a:srgbClr val="12406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/>
        </p:nvSpPr>
        <p:spPr>
          <a:xfrm>
            <a:off x="2406490" y="249845"/>
            <a:ext cx="4697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124062"/>
                </a:solidFill>
                <a:latin typeface="Arial Black" panose="020B0A04020102020204" pitchFamily="34" charset="0"/>
                <a:ea typeface="创艺简细圆" pitchFamily="2" charset="-122"/>
                <a:cs typeface="Kartika" panose="02020503030404060203" pitchFamily="18" charset="0"/>
              </a:rPr>
              <a:t>Bioconductor</a:t>
            </a:r>
            <a:endParaRPr lang="zh-CN" altLang="en-US" sz="4800" b="1" dirty="0">
              <a:solidFill>
                <a:srgbClr val="124062"/>
              </a:solidFill>
              <a:latin typeface="Arial Black" panose="020B0A04020102020204" pitchFamily="34" charset="0"/>
              <a:ea typeface="创艺简细圆" pitchFamily="2" charset="-122"/>
              <a:cs typeface="Kartika" panose="020205030304040602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EEBE63-6A7E-4D90-AD1D-7667FA194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24" y="1558531"/>
            <a:ext cx="5961179" cy="48569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177207F-9412-48C6-8FE1-425CB32CD5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52"/>
          <a:stretch/>
        </p:blipFill>
        <p:spPr>
          <a:xfrm>
            <a:off x="6300003" y="1558531"/>
            <a:ext cx="2282845" cy="496341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1731AA4-5D40-41C3-81D6-E69C11542EC7}"/>
              </a:ext>
            </a:extLst>
          </p:cNvPr>
          <p:cNvSpPr txBox="1"/>
          <p:nvPr/>
        </p:nvSpPr>
        <p:spPr>
          <a:xfrm>
            <a:off x="8936182" y="2832837"/>
            <a:ext cx="26600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最大平台</a:t>
            </a: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生信必备</a:t>
            </a: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124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免费开源共享</a:t>
            </a:r>
            <a:endParaRPr lang="en-US" altLang="zh-CN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124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97835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941</Words>
  <Application>Microsoft Office PowerPoint</Application>
  <PresentationFormat>宽屏</PresentationFormat>
  <Paragraphs>221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微软雅黑</vt:lpstr>
      <vt:lpstr>Agency FB</vt:lpstr>
      <vt:lpstr>Arial</vt:lpstr>
      <vt:lpstr>Arial Black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Administrator</cp:lastModifiedBy>
  <cp:revision>564</cp:revision>
  <dcterms:created xsi:type="dcterms:W3CDTF">2017-02-19T15:11:46Z</dcterms:created>
  <dcterms:modified xsi:type="dcterms:W3CDTF">2019-08-25T05:35:50Z</dcterms:modified>
</cp:coreProperties>
</file>