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55"/>
  </p:notesMasterIdLst>
  <p:handoutMasterIdLst>
    <p:handoutMasterId r:id="rId56"/>
  </p:handoutMasterIdLst>
  <p:sldIdLst>
    <p:sldId id="923" r:id="rId2"/>
    <p:sldId id="1205" r:id="rId3"/>
    <p:sldId id="1272" r:id="rId4"/>
    <p:sldId id="1210" r:id="rId5"/>
    <p:sldId id="1258" r:id="rId6"/>
    <p:sldId id="1211" r:id="rId7"/>
    <p:sldId id="1212" r:id="rId8"/>
    <p:sldId id="1260" r:id="rId9"/>
    <p:sldId id="1259" r:id="rId10"/>
    <p:sldId id="1285" r:id="rId11"/>
    <p:sldId id="1284" r:id="rId12"/>
    <p:sldId id="1290" r:id="rId13"/>
    <p:sldId id="1291" r:id="rId14"/>
    <p:sldId id="1292" r:id="rId15"/>
    <p:sldId id="1293" r:id="rId16"/>
    <p:sldId id="1294" r:id="rId17"/>
    <p:sldId id="1295" r:id="rId18"/>
    <p:sldId id="1296" r:id="rId19"/>
    <p:sldId id="1297" r:id="rId20"/>
    <p:sldId id="1274" r:id="rId21"/>
    <p:sldId id="1298" r:id="rId22"/>
    <p:sldId id="1305" r:id="rId23"/>
    <p:sldId id="1299" r:id="rId24"/>
    <p:sldId id="1339" r:id="rId25"/>
    <p:sldId id="1300" r:id="rId26"/>
    <p:sldId id="1309" r:id="rId27"/>
    <p:sldId id="1310" r:id="rId28"/>
    <p:sldId id="1311" r:id="rId29"/>
    <p:sldId id="1312" r:id="rId30"/>
    <p:sldId id="1313" r:id="rId31"/>
    <p:sldId id="1314" r:id="rId32"/>
    <p:sldId id="1315" r:id="rId33"/>
    <p:sldId id="1316" r:id="rId34"/>
    <p:sldId id="1317" r:id="rId35"/>
    <p:sldId id="1318" r:id="rId36"/>
    <p:sldId id="1319" r:id="rId37"/>
    <p:sldId id="1240" r:id="rId38"/>
    <p:sldId id="1321" r:id="rId39"/>
    <p:sldId id="1322" r:id="rId40"/>
    <p:sldId id="1325" r:id="rId41"/>
    <p:sldId id="1320" r:id="rId42"/>
    <p:sldId id="1328" r:id="rId43"/>
    <p:sldId id="1330" r:id="rId44"/>
    <p:sldId id="1331" r:id="rId45"/>
    <p:sldId id="1332" r:id="rId46"/>
    <p:sldId id="1335" r:id="rId47"/>
    <p:sldId id="1334" r:id="rId48"/>
    <p:sldId id="1253" r:id="rId49"/>
    <p:sldId id="1337" r:id="rId50"/>
    <p:sldId id="1255" r:id="rId51"/>
    <p:sldId id="1336" r:id="rId52"/>
    <p:sldId id="1257" r:id="rId53"/>
    <p:sldId id="1206" r:id="rId54"/>
  </p:sldIdLst>
  <p:sldSz cx="9144000" cy="6858000" type="screen4x3"/>
  <p:notesSz cx="7315200" cy="9601200"/>
  <p:custDataLst>
    <p:tags r:id="rId57"/>
  </p:custDataLst>
  <p:defaultTextStyle>
    <a:defPPr>
      <a:defRPr lang="ko-KR"/>
    </a:defPPr>
    <a:lvl1pPr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3300"/>
    <a:srgbClr val="B9251B"/>
    <a:srgbClr val="9C3C1A"/>
    <a:srgbClr val="33CC33"/>
    <a:srgbClr val="3333CC"/>
    <a:srgbClr val="3366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794" autoAdjust="0"/>
  </p:normalViewPr>
  <p:slideViewPr>
    <p:cSldViewPr>
      <p:cViewPr varScale="1">
        <p:scale>
          <a:sx n="43" d="100"/>
          <a:sy n="43" d="100"/>
        </p:scale>
        <p:origin x="1984" y="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0" d="100"/>
          <a:sy n="50" d="100"/>
        </p:scale>
        <p:origin x="2636" y="2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p>
        </p:txBody>
      </p:sp>
      <p:sp>
        <p:nvSpPr>
          <p:cNvPr id="57347"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endParaRPr lang="en-US"/>
          </a:p>
        </p:txBody>
      </p:sp>
      <p:sp>
        <p:nvSpPr>
          <p:cNvPr id="57348"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p>
        </p:txBody>
      </p:sp>
      <p:sp>
        <p:nvSpPr>
          <p:cNvPr id="57349"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fld id="{AA046A55-1468-42C4-82D9-EDDF495AF890}" type="slidenum">
              <a:rPr lang="en-US" altLang="zh-CN"/>
              <a:pPr>
                <a:defRPr/>
              </a:pPr>
              <a:t>‹#›</a:t>
            </a:fld>
            <a:endParaRPr lang="en-US" altLang="zh-CN"/>
          </a:p>
        </p:txBody>
      </p:sp>
    </p:spTree>
    <p:extLst>
      <p:ext uri="{BB962C8B-B14F-4D97-AF65-F5344CB8AC3E}">
        <p14:creationId xmlns:p14="http://schemas.microsoft.com/office/powerpoint/2010/main" val="20221582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44035"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1331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730250" y="4560888"/>
            <a:ext cx="5854700" cy="4321175"/>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44038"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44039"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fld id="{664D4173-57ED-437D-91B8-619767E9CBB8}" type="slidenum">
              <a:rPr lang="en-US" altLang="ko-KR"/>
              <a:pPr>
                <a:defRPr/>
              </a:pPr>
              <a:t>‹#›</a:t>
            </a:fld>
            <a:endParaRPr lang="en-US" altLang="ko-KR"/>
          </a:p>
        </p:txBody>
      </p:sp>
    </p:spTree>
    <p:extLst>
      <p:ext uri="{BB962C8B-B14F-4D97-AF65-F5344CB8AC3E}">
        <p14:creationId xmlns:p14="http://schemas.microsoft.com/office/powerpoint/2010/main" val="1676745994"/>
      </p:ext>
    </p:extLst>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kumimoji="1" sz="1200" kern="1200">
        <a:solidFill>
          <a:schemeClr val="tx1"/>
        </a:solidFill>
        <a:latin typeface="Gulim" charset="0"/>
        <a:ea typeface="MS PGothic" pitchFamily="34" charset="-128"/>
        <a:cs typeface="Gulim" charset="0"/>
      </a:defRPr>
    </a:lvl1pPr>
    <a:lvl2pPr marL="4572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2pPr>
    <a:lvl3pPr marL="9144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3pPr>
    <a:lvl4pPr marL="13716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4pPr>
    <a:lvl5pPr marL="18288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39F2BB3C-212C-4497-AB7E-5AD22F93BE7E}" type="slidenum">
              <a:rPr lang="en-US" altLang="ko-KR" smtClean="0">
                <a:ea typeface="Gulim" pitchFamily="34" charset="-127"/>
              </a:rPr>
              <a:pPr>
                <a:spcBef>
                  <a:spcPct val="0"/>
                </a:spcBef>
              </a:pPr>
              <a:t>1</a:t>
            </a:fld>
            <a:endParaRPr lang="en-US" altLang="ko-KR">
              <a:ea typeface="Gulim" pitchFamily="34" charset="-127"/>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1" hangingPunct="1">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Good morning everyone. I am </a:t>
            </a:r>
            <a:r>
              <a:rPr kumimoji="1" lang="en-US" altLang="zh-CN" sz="1200" kern="1200" dirty="0" err="1">
                <a:solidFill>
                  <a:schemeClr val="tx1"/>
                </a:solidFill>
                <a:effectLst/>
                <a:latin typeface="Gulim" charset="0"/>
                <a:ea typeface="MS PGothic" pitchFamily="34" charset="-128"/>
                <a:cs typeface="Gulim" charset="0"/>
              </a:rPr>
              <a:t>Yongxin</a:t>
            </a:r>
            <a:r>
              <a:rPr kumimoji="1" lang="en-US" altLang="zh-CN" sz="1200" kern="1200" dirty="0">
                <a:solidFill>
                  <a:schemeClr val="tx1"/>
                </a:solidFill>
                <a:effectLst/>
                <a:latin typeface="Gulim" charset="0"/>
                <a:ea typeface="MS PGothic" pitchFamily="34" charset="-128"/>
                <a:cs typeface="Gulim" charset="0"/>
              </a:rPr>
              <a:t> Tong from </a:t>
            </a:r>
            <a:r>
              <a:rPr kumimoji="1" lang="en-US" altLang="zh-CN" sz="1200" kern="1200" dirty="0" err="1">
                <a:solidFill>
                  <a:schemeClr val="tx1"/>
                </a:solidFill>
                <a:effectLst/>
                <a:latin typeface="Gulim" charset="0"/>
                <a:ea typeface="MS PGothic" pitchFamily="34" charset="-128"/>
                <a:cs typeface="Gulim" charset="0"/>
              </a:rPr>
              <a:t>Beihang</a:t>
            </a:r>
            <a:r>
              <a:rPr kumimoji="1" lang="en-US" altLang="zh-CN" sz="1200" kern="1200" dirty="0">
                <a:solidFill>
                  <a:schemeClr val="tx1"/>
                </a:solidFill>
                <a:effectLst/>
                <a:latin typeface="Gulim" charset="0"/>
                <a:ea typeface="MS PGothic" pitchFamily="34" charset="-128"/>
                <a:cs typeface="Gulim" charset="0"/>
              </a:rPr>
              <a:t> University. Today I’ll present our work online mobile micro-task allocation in spatial crowdsourcing. This is a collaborative work with </a:t>
            </a:r>
            <a:r>
              <a:rPr kumimoji="1" lang="en-US" altLang="zh-CN" sz="1200" kern="1200" dirty="0" err="1">
                <a:solidFill>
                  <a:schemeClr val="tx1"/>
                </a:solidFill>
                <a:effectLst/>
                <a:latin typeface="Gulim" charset="0"/>
                <a:ea typeface="MS PGothic" pitchFamily="34" charset="-128"/>
                <a:cs typeface="Gulim" charset="0"/>
              </a:rPr>
              <a:t>Jieying</a:t>
            </a:r>
            <a:r>
              <a:rPr kumimoji="1" lang="en-US" altLang="zh-CN" sz="1200" kern="1200" dirty="0">
                <a:solidFill>
                  <a:schemeClr val="tx1"/>
                </a:solidFill>
                <a:effectLst/>
                <a:latin typeface="Gulim" charset="0"/>
                <a:ea typeface="MS PGothic" pitchFamily="34" charset="-128"/>
                <a:cs typeface="Gulim" charset="0"/>
              </a:rPr>
              <a:t> and Lei from HKUST and Bolin from</a:t>
            </a:r>
            <a:r>
              <a:rPr kumimoji="1" lang="en-US" altLang="zh-CN" sz="1200" kern="1200" baseline="0" dirty="0">
                <a:solidFill>
                  <a:schemeClr val="tx1"/>
                </a:solidFill>
                <a:effectLst/>
                <a:latin typeface="Gulim" charset="0"/>
                <a:ea typeface="MS PGothic" pitchFamily="34" charset="-128"/>
                <a:cs typeface="Gulim" charset="0"/>
              </a:rPr>
              <a:t> </a:t>
            </a:r>
            <a:r>
              <a:rPr kumimoji="1" lang="en-US" altLang="zh-CN" sz="1200" kern="1200" dirty="0">
                <a:solidFill>
                  <a:schemeClr val="tx1"/>
                </a:solidFill>
                <a:effectLst/>
                <a:latin typeface="Gulim" charset="0"/>
                <a:ea typeface="MS PGothic" pitchFamily="34" charset="-128"/>
                <a:cs typeface="Gulim" charset="0"/>
              </a:rPr>
              <a:t>Microsoft research.</a:t>
            </a:r>
            <a:endParaRPr kumimoji="1" lang="zh-CN" altLang="zh-CN" sz="1200" kern="1200" dirty="0">
              <a:solidFill>
                <a:schemeClr val="tx1"/>
              </a:solidFill>
              <a:effectLst/>
              <a:latin typeface="Gulim" charset="0"/>
              <a:ea typeface="MS PGothic" pitchFamily="34" charset="-128"/>
              <a:cs typeface="Gulim" charset="0"/>
            </a:endParaRPr>
          </a:p>
          <a:p>
            <a:pPr eaLnBrk="1" hangingPunct="1"/>
            <a:endParaRPr lang="en-US" altLang="zh-CN" dirty="0">
              <a:latin typeface="Gulim" pitchFamily="34" charset="-127"/>
              <a:cs typeface="Gulim" pitchFamily="34" charset="-127"/>
            </a:endParaRPr>
          </a:p>
        </p:txBody>
      </p:sp>
    </p:spTree>
    <p:extLst>
      <p:ext uri="{BB962C8B-B14F-4D97-AF65-F5344CB8AC3E}">
        <p14:creationId xmlns:p14="http://schemas.microsoft.com/office/powerpoint/2010/main" val="421689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Suppose in the online scenario, a crowd worker u3 arrives first.</a:t>
            </a:r>
            <a:endParaRPr lang="zh-CN" altLang="en-US" dirty="0">
              <a:latin typeface="Gulim" pitchFamily="34" charset="-127"/>
              <a:cs typeface="Gulim" pitchFamily="34" charset="-127"/>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85981BD6-EA02-47EF-B151-59D578468706}" type="slidenum">
              <a:rPr lang="zh-CN" altLang="en-US" smtClean="0">
                <a:ea typeface="Gulim" pitchFamily="34" charset="-127"/>
              </a:rPr>
              <a:pPr>
                <a:spcBef>
                  <a:spcPct val="0"/>
                </a:spcBef>
              </a:pPr>
              <a:t>12</a:t>
            </a:fld>
            <a:endParaRPr lang="en-US" altLang="zh-CN">
              <a:ea typeface="Gulim" pitchFamily="34" charset="-127"/>
            </a:endParaRPr>
          </a:p>
        </p:txBody>
      </p:sp>
    </p:spTree>
    <p:extLst>
      <p:ext uri="{BB962C8B-B14F-4D97-AF65-F5344CB8AC3E}">
        <p14:creationId xmlns:p14="http://schemas.microsoft.com/office/powerpoint/2010/main" val="1792749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Then a task v1 arrives afterwards.</a:t>
            </a:r>
            <a:r>
              <a:rPr kumimoji="1" lang="en-US" altLang="zh-CN" sz="1200" kern="1200" baseline="0" dirty="0">
                <a:solidFill>
                  <a:schemeClr val="tx1"/>
                </a:solidFill>
                <a:effectLst/>
                <a:latin typeface="Gulim" charset="0"/>
                <a:ea typeface="MS PGothic" pitchFamily="34" charset="-128"/>
                <a:cs typeface="Gulim" charset="0"/>
              </a:rPr>
              <a:t> U</a:t>
            </a:r>
            <a:r>
              <a:rPr kumimoji="1" lang="en-US" altLang="zh-CN" sz="1200" kern="1200" dirty="0">
                <a:solidFill>
                  <a:schemeClr val="tx1"/>
                </a:solidFill>
                <a:effectLst/>
                <a:latin typeface="Gulim" charset="0"/>
                <a:ea typeface="MS PGothic" pitchFamily="34" charset="-128"/>
                <a:cs typeface="Gulim" charset="0"/>
              </a:rPr>
              <a:t>ntil now, only v1 and u3 are on the platform. </a:t>
            </a:r>
          </a:p>
          <a:p>
            <a:pPr marL="0" marR="0" indent="0" algn="l" defTabSz="914400" rtl="0" eaLnBrk="0" fontAlgn="base" latinLnBrk="1" hangingPunct="0">
              <a:lnSpc>
                <a:spcPct val="100000"/>
              </a:lnSpc>
              <a:spcBef>
                <a:spcPct val="30000"/>
              </a:spcBef>
              <a:spcAft>
                <a:spcPct val="0"/>
              </a:spcAft>
              <a:buClrTx/>
              <a:buSzTx/>
              <a:buFontTx/>
              <a:buNone/>
              <a:tabLst/>
              <a:defRPr/>
            </a:pPr>
            <a:endParaRPr kumimoji="1" lang="en-US" altLang="zh-CN" sz="1200" kern="1200" dirty="0">
              <a:solidFill>
                <a:schemeClr val="tx1"/>
              </a:solidFill>
              <a:effectLst/>
              <a:latin typeface="Gulim" charset="0"/>
              <a:ea typeface="MS PGothic" pitchFamily="34" charset="-128"/>
              <a:cs typeface="Gulim" charset="0"/>
            </a:endParaRPr>
          </a:p>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Although</a:t>
            </a:r>
            <a:r>
              <a:rPr kumimoji="1" lang="en-US" altLang="zh-CN" sz="1200" kern="1200" baseline="0" dirty="0">
                <a:solidFill>
                  <a:schemeClr val="tx1"/>
                </a:solidFill>
                <a:effectLst/>
                <a:latin typeface="Gulim" charset="0"/>
                <a:ea typeface="MS PGothic" pitchFamily="34" charset="-128"/>
                <a:cs typeface="Gulim" charset="0"/>
              </a:rPr>
              <a:t> </a:t>
            </a:r>
            <a:r>
              <a:rPr kumimoji="1" lang="en-US" altLang="zh-CN" sz="1200" kern="1200" dirty="0">
                <a:solidFill>
                  <a:schemeClr val="tx1"/>
                </a:solidFill>
                <a:effectLst/>
                <a:latin typeface="Gulim" charset="0"/>
                <a:ea typeface="MS PGothic" pitchFamily="34" charset="-128"/>
                <a:cs typeface="Gulim" charset="0"/>
              </a:rPr>
              <a:t>we cannot know the full bipartite graph as in the offline scenario on the left,</a:t>
            </a:r>
            <a:r>
              <a:rPr kumimoji="1" lang="en-US" altLang="zh-CN" sz="1200" kern="1200" baseline="0" dirty="0">
                <a:solidFill>
                  <a:schemeClr val="tx1"/>
                </a:solidFill>
                <a:effectLst/>
                <a:latin typeface="Gulim" charset="0"/>
                <a:ea typeface="MS PGothic" pitchFamily="34" charset="-128"/>
                <a:cs typeface="Gulim" charset="0"/>
              </a:rPr>
              <a:t> </a:t>
            </a:r>
            <a:r>
              <a:rPr kumimoji="1" lang="en-US" altLang="zh-CN" sz="1200" kern="1200" dirty="0">
                <a:solidFill>
                  <a:schemeClr val="tx1"/>
                </a:solidFill>
                <a:effectLst/>
                <a:latin typeface="Gulim" charset="0"/>
                <a:ea typeface="MS PGothic" pitchFamily="34" charset="-128"/>
                <a:cs typeface="Gulim" charset="0"/>
              </a:rPr>
              <a:t>we have to make assignment based on such partial graph.</a:t>
            </a:r>
            <a:endParaRPr kumimoji="1" lang="zh-CN" altLang="zh-CN" sz="1200" kern="1200" dirty="0">
              <a:solidFill>
                <a:schemeClr val="tx1"/>
              </a:solidFill>
              <a:effectLst/>
              <a:latin typeface="Gulim" charset="0"/>
              <a:ea typeface="MS PGothic" pitchFamily="34" charset="-128"/>
              <a:cs typeface="Gulim" charset="0"/>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85981BD6-EA02-47EF-B151-59D578468706}" type="slidenum">
              <a:rPr lang="zh-CN" altLang="en-US" smtClean="0">
                <a:ea typeface="Gulim" pitchFamily="34" charset="-127"/>
              </a:rPr>
              <a:pPr>
                <a:spcBef>
                  <a:spcPct val="0"/>
                </a:spcBef>
              </a:pPr>
              <a:t>13</a:t>
            </a:fld>
            <a:endParaRPr lang="en-US" altLang="zh-CN">
              <a:ea typeface="Gulim" pitchFamily="34" charset="-127"/>
            </a:endParaRPr>
          </a:p>
        </p:txBody>
      </p:sp>
    </p:spTree>
    <p:extLst>
      <p:ext uri="{BB962C8B-B14F-4D97-AF65-F5344CB8AC3E}">
        <p14:creationId xmlns:p14="http://schemas.microsoft.com/office/powerpoint/2010/main" val="1689972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Therefore, v1 can only be assigned to u3.</a:t>
            </a:r>
            <a:endParaRPr kumimoji="1" lang="zh-CN" altLang="zh-CN" sz="1200" kern="1200" dirty="0">
              <a:solidFill>
                <a:schemeClr val="tx1"/>
              </a:solidFill>
              <a:effectLst/>
              <a:latin typeface="Gulim" charset="0"/>
              <a:ea typeface="MS PGothic" pitchFamily="34" charset="-128"/>
              <a:cs typeface="Gulim" charset="0"/>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85981BD6-EA02-47EF-B151-59D578468706}" type="slidenum">
              <a:rPr lang="zh-CN" altLang="en-US" smtClean="0">
                <a:ea typeface="Gulim" pitchFamily="34" charset="-127"/>
              </a:rPr>
              <a:pPr>
                <a:spcBef>
                  <a:spcPct val="0"/>
                </a:spcBef>
              </a:pPr>
              <a:t>14</a:t>
            </a:fld>
            <a:endParaRPr lang="en-US" altLang="zh-CN">
              <a:ea typeface="Gulim" pitchFamily="34" charset="-127"/>
            </a:endParaRPr>
          </a:p>
        </p:txBody>
      </p:sp>
    </p:spTree>
    <p:extLst>
      <p:ext uri="{BB962C8B-B14F-4D97-AF65-F5344CB8AC3E}">
        <p14:creationId xmlns:p14="http://schemas.microsoft.com/office/powerpoint/2010/main" val="590738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After that, another task v2 appears. </a:t>
            </a:r>
          </a:p>
          <a:p>
            <a:pPr marL="0" marR="0" indent="0" algn="l" defTabSz="914400" rtl="0" eaLnBrk="0" fontAlgn="base" latinLnBrk="1" hangingPunct="0">
              <a:lnSpc>
                <a:spcPct val="100000"/>
              </a:lnSpc>
              <a:spcBef>
                <a:spcPct val="30000"/>
              </a:spcBef>
              <a:spcAft>
                <a:spcPct val="0"/>
              </a:spcAft>
              <a:buClrTx/>
              <a:buSzTx/>
              <a:buFontTx/>
              <a:buNone/>
              <a:tabLst/>
              <a:defRPr/>
            </a:pPr>
            <a:endParaRPr kumimoji="1" lang="en-US" altLang="zh-CN" sz="1200" kern="1200" dirty="0">
              <a:solidFill>
                <a:schemeClr val="tx1"/>
              </a:solidFill>
              <a:effectLst/>
              <a:latin typeface="Gulim" charset="0"/>
              <a:ea typeface="MS PGothic" pitchFamily="34" charset="-128"/>
              <a:cs typeface="Gulim" charset="0"/>
            </a:endParaRPr>
          </a:p>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Since there</a:t>
            </a:r>
            <a:r>
              <a:rPr kumimoji="1" lang="en-US" altLang="zh-CN" sz="1200" kern="1200" baseline="0" dirty="0">
                <a:solidFill>
                  <a:schemeClr val="tx1"/>
                </a:solidFill>
                <a:effectLst/>
                <a:latin typeface="Gulim" charset="0"/>
                <a:ea typeface="MS PGothic" pitchFamily="34" charset="-128"/>
                <a:cs typeface="Gulim" charset="0"/>
              </a:rPr>
              <a:t> is no edge between v2 and u3, we do nothing.</a:t>
            </a: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85981BD6-EA02-47EF-B151-59D578468706}" type="slidenum">
              <a:rPr lang="zh-CN" altLang="en-US" smtClean="0">
                <a:ea typeface="Gulim" pitchFamily="34" charset="-127"/>
              </a:rPr>
              <a:pPr>
                <a:spcBef>
                  <a:spcPct val="0"/>
                </a:spcBef>
              </a:pPr>
              <a:t>15</a:t>
            </a:fld>
            <a:endParaRPr lang="en-US" altLang="zh-CN">
              <a:ea typeface="Gulim" pitchFamily="34" charset="-127"/>
            </a:endParaRPr>
          </a:p>
        </p:txBody>
      </p:sp>
    </p:spTree>
    <p:extLst>
      <p:ext uri="{BB962C8B-B14F-4D97-AF65-F5344CB8AC3E}">
        <p14:creationId xmlns:p14="http://schemas.microsoft.com/office/powerpoint/2010/main" val="2075215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Then u4 arrives afterwards. </a:t>
            </a:r>
          </a:p>
          <a:p>
            <a:endParaRPr kumimoji="1" lang="en-US"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Though assigning v1 to u4 will result in larger utility, v1 has been assigned to u3 so we can only assign v2 to u4.</a:t>
            </a:r>
            <a:endParaRPr kumimoji="1" lang="zh-CN" altLang="zh-CN" sz="1200" kern="1200" dirty="0">
              <a:solidFill>
                <a:schemeClr val="tx1"/>
              </a:solidFill>
              <a:effectLst/>
              <a:latin typeface="Gulim" charset="0"/>
              <a:ea typeface="MS PGothic" pitchFamily="34" charset="-128"/>
              <a:cs typeface="Gulim" charset="0"/>
            </a:endParaRPr>
          </a:p>
          <a:p>
            <a:endParaRPr lang="zh-CN" altLang="en-US" dirty="0">
              <a:latin typeface="Gulim" pitchFamily="34" charset="-127"/>
              <a:cs typeface="Gulim" pitchFamily="34" charset="-127"/>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85981BD6-EA02-47EF-B151-59D578468706}" type="slidenum">
              <a:rPr lang="zh-CN" altLang="en-US" smtClean="0">
                <a:ea typeface="Gulim" pitchFamily="34" charset="-127"/>
              </a:rPr>
              <a:pPr>
                <a:spcBef>
                  <a:spcPct val="0"/>
                </a:spcBef>
              </a:pPr>
              <a:t>16</a:t>
            </a:fld>
            <a:endParaRPr lang="en-US" altLang="zh-CN">
              <a:ea typeface="Gulim" pitchFamily="34" charset="-127"/>
            </a:endParaRPr>
          </a:p>
        </p:txBody>
      </p:sp>
    </p:spTree>
    <p:extLst>
      <p:ext uri="{BB962C8B-B14F-4D97-AF65-F5344CB8AC3E}">
        <p14:creationId xmlns:p14="http://schemas.microsoft.com/office/powerpoint/2010/main" val="328578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Then workers u1 and u2 arrive, but no task can be assigned to them as v1 has been unavailable.</a:t>
            </a:r>
            <a:endParaRPr kumimoji="1" lang="zh-CN" altLang="zh-CN" sz="1200" kern="1200" dirty="0">
              <a:solidFill>
                <a:schemeClr val="tx1"/>
              </a:solidFill>
              <a:effectLst/>
              <a:latin typeface="Gulim" charset="0"/>
              <a:ea typeface="MS PGothic" pitchFamily="34" charset="-128"/>
              <a:cs typeface="Gulim" charset="0"/>
            </a:endParaRPr>
          </a:p>
          <a:p>
            <a:endParaRPr lang="zh-CN" altLang="en-US" dirty="0">
              <a:latin typeface="Gulim" pitchFamily="34" charset="-127"/>
              <a:cs typeface="Gulim" pitchFamily="34" charset="-127"/>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85981BD6-EA02-47EF-B151-59D578468706}" type="slidenum">
              <a:rPr lang="zh-CN" altLang="en-US" smtClean="0">
                <a:ea typeface="Gulim" pitchFamily="34" charset="-127"/>
              </a:rPr>
              <a:pPr>
                <a:spcBef>
                  <a:spcPct val="0"/>
                </a:spcBef>
              </a:pPr>
              <a:t>17</a:t>
            </a:fld>
            <a:endParaRPr lang="en-US" altLang="zh-CN">
              <a:ea typeface="Gulim" pitchFamily="34" charset="-127"/>
            </a:endParaRPr>
          </a:p>
        </p:txBody>
      </p:sp>
    </p:spTree>
    <p:extLst>
      <p:ext uri="{BB962C8B-B14F-4D97-AF65-F5344CB8AC3E}">
        <p14:creationId xmlns:p14="http://schemas.microsoft.com/office/powerpoint/2010/main" val="2598515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Then v3 arrives and cannot be assigned to u4 since u4 has been allocated to the task v2.</a:t>
            </a:r>
            <a:endParaRPr kumimoji="1" lang="zh-CN" altLang="zh-CN" sz="1200" kern="1200" dirty="0">
              <a:solidFill>
                <a:schemeClr val="tx1"/>
              </a:solidFill>
              <a:effectLst/>
              <a:latin typeface="Gulim" charset="0"/>
              <a:ea typeface="MS PGothic" pitchFamily="34" charset="-128"/>
              <a:cs typeface="Gulim" charset="0"/>
            </a:endParaRPr>
          </a:p>
          <a:p>
            <a:endParaRPr lang="zh-CN" altLang="en-US" dirty="0">
              <a:latin typeface="Gulim" pitchFamily="34" charset="-127"/>
              <a:cs typeface="Gulim" pitchFamily="34" charset="-127"/>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85981BD6-EA02-47EF-B151-59D578468706}" type="slidenum">
              <a:rPr lang="zh-CN" altLang="en-US" smtClean="0">
                <a:ea typeface="Gulim" pitchFamily="34" charset="-127"/>
              </a:rPr>
              <a:pPr>
                <a:spcBef>
                  <a:spcPct val="0"/>
                </a:spcBef>
              </a:pPr>
              <a:t>18</a:t>
            </a:fld>
            <a:endParaRPr lang="en-US" altLang="zh-CN">
              <a:ea typeface="Gulim" pitchFamily="34" charset="-127"/>
            </a:endParaRPr>
          </a:p>
        </p:txBody>
      </p:sp>
    </p:spTree>
    <p:extLst>
      <p:ext uri="{BB962C8B-B14F-4D97-AF65-F5344CB8AC3E}">
        <p14:creationId xmlns:p14="http://schemas.microsoft.com/office/powerpoint/2010/main" val="4057024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Finally, worker u5 arrives and is allocated to task v3. As a result, this online matching only has total utility of 6.</a:t>
            </a:r>
          </a:p>
          <a:p>
            <a:endParaRPr kumimoji="1" lang="en-US"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Therefore, the online scenario is called a two-sided online bipartite matching, where two-side means that both tasks and workers appear</a:t>
            </a:r>
            <a:r>
              <a:rPr kumimoji="1" lang="en-US" altLang="zh-CN" sz="1200" kern="1200" baseline="0" dirty="0">
                <a:solidFill>
                  <a:schemeClr val="tx1"/>
                </a:solidFill>
                <a:effectLst/>
                <a:latin typeface="Gulim" charset="0"/>
                <a:ea typeface="MS PGothic" pitchFamily="34" charset="-128"/>
                <a:cs typeface="Gulim" charset="0"/>
              </a:rPr>
              <a:t> dynamically</a:t>
            </a:r>
            <a:r>
              <a:rPr kumimoji="1" lang="en-US" altLang="zh-CN" sz="1200" kern="1200" dirty="0">
                <a:solidFill>
                  <a:schemeClr val="tx1"/>
                </a:solidFill>
                <a:effectLst/>
                <a:latin typeface="Gulim" charset="0"/>
                <a:ea typeface="MS PGothic" pitchFamily="34" charset="-128"/>
                <a:cs typeface="Gulim" charset="0"/>
              </a:rPr>
              <a:t>.</a:t>
            </a:r>
            <a:endParaRPr kumimoji="1" lang="zh-CN" altLang="zh-CN" sz="1200" kern="1200" dirty="0">
              <a:solidFill>
                <a:schemeClr val="tx1"/>
              </a:solidFill>
              <a:effectLst/>
              <a:latin typeface="Gulim" charset="0"/>
              <a:ea typeface="MS PGothic" pitchFamily="34" charset="-128"/>
              <a:cs typeface="Gulim" charset="0"/>
            </a:endParaRPr>
          </a:p>
          <a:p>
            <a:endParaRPr lang="zh-CN" altLang="en-US" dirty="0">
              <a:latin typeface="Gulim" pitchFamily="34" charset="-127"/>
              <a:cs typeface="Gulim" pitchFamily="34" charset="-127"/>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85981BD6-EA02-47EF-B151-59D578468706}" type="slidenum">
              <a:rPr lang="zh-CN" altLang="en-US" smtClean="0">
                <a:ea typeface="Gulim" pitchFamily="34" charset="-127"/>
              </a:rPr>
              <a:pPr>
                <a:spcBef>
                  <a:spcPct val="0"/>
                </a:spcBef>
              </a:pPr>
              <a:t>19</a:t>
            </a:fld>
            <a:endParaRPr lang="en-US" altLang="zh-CN">
              <a:ea typeface="Gulim" pitchFamily="34" charset="-127"/>
            </a:endParaRPr>
          </a:p>
        </p:txBody>
      </p:sp>
    </p:spTree>
    <p:extLst>
      <p:ext uri="{BB962C8B-B14F-4D97-AF65-F5344CB8AC3E}">
        <p14:creationId xmlns:p14="http://schemas.microsoft.com/office/powerpoint/2010/main" val="2124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We then formally define our problem.</a:t>
            </a:r>
            <a:endParaRPr kumimoji="1" lang="zh-CN" altLang="zh-CN" sz="1200" kern="1200" dirty="0">
              <a:solidFill>
                <a:schemeClr val="tx1"/>
              </a:solidFill>
              <a:effectLst/>
              <a:latin typeface="Gulim" charset="0"/>
              <a:ea typeface="MS PGothic" pitchFamily="34" charset="-128"/>
              <a:cs typeface="Gulim" charset="0"/>
            </a:endParaRPr>
          </a:p>
          <a:p>
            <a:endParaRPr kumimoji="1" lang="zh-CN"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20</a:t>
            </a:fld>
            <a:endParaRPr lang="en-US" altLang="ko-KR"/>
          </a:p>
        </p:txBody>
      </p:sp>
    </p:spTree>
    <p:extLst>
      <p:ext uri="{BB962C8B-B14F-4D97-AF65-F5344CB8AC3E}">
        <p14:creationId xmlns:p14="http://schemas.microsoft.com/office/powerpoint/2010/main" val="1689112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Particularly, we study the global online micro-task allocation problem.</a:t>
            </a:r>
          </a:p>
          <a:p>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We are given a set of spatial tasks, each with … </a:t>
            </a:r>
          </a:p>
          <a:p>
            <a:endParaRPr kumimoji="1" lang="en-US"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We are also given a set of workers, each with ...</a:t>
            </a:r>
          </a:p>
          <a:p>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Our goal is to find an allocation to maximize.... </a:t>
            </a:r>
          </a:p>
          <a:p>
            <a:endParaRPr kumimoji="1" lang="en-US"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Particularly, the invariable constraint is only for online scenarios, which means that the allocation between a task and a worker cannot be revoked once it is made.</a:t>
            </a:r>
            <a:endParaRPr kumimoji="1" lang="zh-CN" altLang="zh-CN" sz="1200" kern="1200" dirty="0">
              <a:solidFill>
                <a:schemeClr val="tx1"/>
              </a:solidFill>
              <a:effectLst/>
              <a:latin typeface="Gulim" charset="0"/>
              <a:ea typeface="MS PGothic" pitchFamily="34" charset="-128"/>
              <a:cs typeface="Gulim" charset="0"/>
            </a:endParaRPr>
          </a:p>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21</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I think you have been pretty familiar with crowdsourcing. </a:t>
            </a:r>
          </a:p>
          <a:p>
            <a:endParaRPr kumimoji="1" lang="en-US"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Some famous traditional crowdsourcing</a:t>
            </a:r>
            <a:r>
              <a:rPr kumimoji="1" lang="en-US" altLang="zh-CN" sz="1200" kern="1200" baseline="0" dirty="0">
                <a:solidFill>
                  <a:schemeClr val="tx1"/>
                </a:solidFill>
                <a:effectLst/>
                <a:latin typeface="Gulim" charset="0"/>
                <a:ea typeface="MS PGothic" pitchFamily="34" charset="-128"/>
                <a:cs typeface="Gulim" charset="0"/>
              </a:rPr>
              <a:t> </a:t>
            </a:r>
            <a:r>
              <a:rPr kumimoji="1" lang="en-US" altLang="zh-CN" sz="1200" kern="1200" dirty="0">
                <a:solidFill>
                  <a:schemeClr val="tx1"/>
                </a:solidFill>
                <a:effectLst/>
                <a:latin typeface="Gulim" charset="0"/>
                <a:ea typeface="MS PGothic" pitchFamily="34" charset="-128"/>
                <a:cs typeface="Gulim" charset="0"/>
              </a:rPr>
              <a:t>platforms include Yahoo Answer,</a:t>
            </a:r>
            <a:r>
              <a:rPr kumimoji="1" lang="en-US" altLang="zh-CN" sz="1200" kern="1200" baseline="0" dirty="0">
                <a:solidFill>
                  <a:schemeClr val="tx1"/>
                </a:solidFill>
                <a:effectLst/>
                <a:latin typeface="Gulim" charset="0"/>
                <a:ea typeface="MS PGothic" pitchFamily="34" charset="-128"/>
                <a:cs typeface="Gulim" charset="0"/>
              </a:rPr>
              <a:t> </a:t>
            </a:r>
            <a:r>
              <a:rPr kumimoji="1" lang="en-US" altLang="zh-CN" sz="1200" kern="1200" dirty="0">
                <a:solidFill>
                  <a:schemeClr val="tx1"/>
                </a:solidFill>
                <a:effectLst/>
                <a:latin typeface="Gulim" charset="0"/>
                <a:ea typeface="MS PGothic" pitchFamily="34" charset="-128"/>
                <a:cs typeface="Gulim" charset="0"/>
              </a:rPr>
              <a:t>AMT, </a:t>
            </a:r>
            <a:r>
              <a:rPr kumimoji="1" lang="en-US" altLang="zh-CN" sz="1200" kern="1200" dirty="0" err="1">
                <a:solidFill>
                  <a:schemeClr val="tx1"/>
                </a:solidFill>
                <a:effectLst/>
                <a:latin typeface="Gulim" charset="0"/>
                <a:ea typeface="MS PGothic" pitchFamily="34" charset="-128"/>
                <a:cs typeface="Gulim" charset="0"/>
              </a:rPr>
              <a:t>oDesk</a:t>
            </a:r>
            <a:r>
              <a:rPr kumimoji="1" lang="en-US" altLang="zh-CN" sz="1200" kern="1200" dirty="0">
                <a:solidFill>
                  <a:schemeClr val="tx1"/>
                </a:solidFill>
                <a:effectLst/>
                <a:latin typeface="Gulim" charset="0"/>
                <a:ea typeface="MS PGothic" pitchFamily="34" charset="-128"/>
                <a:cs typeface="Gulim" charset="0"/>
              </a:rPr>
              <a:t>, etc.</a:t>
            </a:r>
            <a:endParaRPr lang="zh-CN" altLang="en-US" dirty="0">
              <a:latin typeface="Gulim" pitchFamily="34" charset="-127"/>
              <a:cs typeface="Gulim" pitchFamily="34" charset="-127"/>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E21FFB66-3024-487A-BE02-4DD6F1E7EC7B}" type="slidenum">
              <a:rPr lang="zh-CN" altLang="en-US" smtClean="0">
                <a:ea typeface="Gulim" pitchFamily="34" charset="-127"/>
              </a:rPr>
              <a:pPr>
                <a:spcBef>
                  <a:spcPct val="0"/>
                </a:spcBef>
              </a:pPr>
              <a:t>4</a:t>
            </a:fld>
            <a:endParaRPr lang="en-US" altLang="zh-CN">
              <a:ea typeface="Gulim" pitchFamily="34" charset="-127"/>
            </a:endParaRPr>
          </a:p>
        </p:txBody>
      </p:sp>
    </p:spTree>
    <p:extLst>
      <p:ext uri="{BB962C8B-B14F-4D97-AF65-F5344CB8AC3E}">
        <p14:creationId xmlns:p14="http://schemas.microsoft.com/office/powerpoint/2010/main" val="3483940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Here is our running example, where we summarize the utility scores and arrival time of tasks and workers in the two tables, and the locations of them are shown on the map. </a:t>
            </a:r>
          </a:p>
          <a:p>
            <a:endParaRPr kumimoji="1" lang="en-US" altLang="zh-CN" sz="1200" kern="1200" dirty="0">
              <a:solidFill>
                <a:schemeClr val="tx1"/>
              </a:solidFill>
              <a:effectLst/>
              <a:latin typeface="Gulim" charset="0"/>
              <a:ea typeface="MS PGothic" pitchFamily="34" charset="-128"/>
              <a:cs typeface="Gulim" charset="0"/>
            </a:endParaRPr>
          </a:p>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For each crowd worker, the workload capacity is shown in bracket and the limited range is shown as a dotted circle. This symbol means…</a:t>
            </a:r>
          </a:p>
          <a:p>
            <a:pPr marL="0" marR="0" indent="0" algn="l" defTabSz="914400" rtl="0" eaLnBrk="0" fontAlgn="base" latinLnBrk="1" hangingPunct="0">
              <a:lnSpc>
                <a:spcPct val="100000"/>
              </a:lnSpc>
              <a:spcBef>
                <a:spcPct val="30000"/>
              </a:spcBef>
              <a:spcAft>
                <a:spcPct val="0"/>
              </a:spcAft>
              <a:buClrTx/>
              <a:buSzTx/>
              <a:buFontTx/>
              <a:buNone/>
              <a:tabLst/>
              <a:defRPr/>
            </a:pPr>
            <a:endParaRPr kumimoji="1" lang="en-US" altLang="zh-CN" sz="1200" kern="1200" dirty="0">
              <a:solidFill>
                <a:schemeClr val="tx1"/>
              </a:solidFill>
              <a:effectLst/>
              <a:latin typeface="Gulim" charset="0"/>
              <a:ea typeface="MS PGothic" pitchFamily="34" charset="-128"/>
              <a:cs typeface="Gulim" charset="0"/>
            </a:endParaRPr>
          </a:p>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Moreover,</a:t>
            </a:r>
            <a:r>
              <a:rPr kumimoji="1" lang="en-US" altLang="zh-CN" sz="1200" kern="1200" baseline="0" dirty="0">
                <a:solidFill>
                  <a:schemeClr val="tx1"/>
                </a:solidFill>
                <a:effectLst/>
                <a:latin typeface="Gulim" charset="0"/>
                <a:ea typeface="MS PGothic" pitchFamily="34" charset="-128"/>
                <a:cs typeface="Gulim" charset="0"/>
              </a:rPr>
              <a:t> the deadlines for both the tasks and the workers are 20min. In other words, we first ignore the influence of deadlines, and it is easy to add in </a:t>
            </a:r>
            <a:r>
              <a:rPr kumimoji="1" lang="en-US" altLang="zh-CN" sz="1200" kern="1200" baseline="0">
                <a:solidFill>
                  <a:schemeClr val="tx1"/>
                </a:solidFill>
                <a:effectLst/>
                <a:latin typeface="Gulim" charset="0"/>
                <a:ea typeface="MS PGothic" pitchFamily="34" charset="-128"/>
                <a:cs typeface="Gulim" charset="0"/>
              </a:rPr>
              <a:t>our example.</a:t>
            </a:r>
            <a:endParaRPr kumimoji="1" lang="en-US" altLang="zh-CN" sz="1200" kern="1200" dirty="0">
              <a:solidFill>
                <a:schemeClr val="tx1"/>
              </a:solidFill>
              <a:effectLst/>
              <a:latin typeface="Gulim" charset="0"/>
              <a:ea typeface="MS PGothic" pitchFamily="34" charset="-128"/>
              <a:cs typeface="Gulim" charset="0"/>
            </a:endParaRPr>
          </a:p>
          <a:p>
            <a:endParaRPr kumimoji="1" lang="en-US"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In this example, the offline optimal matching result</a:t>
            </a:r>
            <a:r>
              <a:rPr kumimoji="1" lang="en-US" altLang="zh-CN" sz="1200" kern="1200" baseline="0" dirty="0">
                <a:solidFill>
                  <a:schemeClr val="tx1"/>
                </a:solidFill>
                <a:effectLst/>
                <a:latin typeface="Gulim" charset="0"/>
                <a:ea typeface="MS PGothic" pitchFamily="34" charset="-128"/>
                <a:cs typeface="Gulim" charset="0"/>
              </a:rPr>
              <a:t> </a:t>
            </a:r>
            <a:r>
              <a:rPr kumimoji="1" lang="en-US" altLang="zh-CN" sz="1200" kern="1200" dirty="0">
                <a:solidFill>
                  <a:schemeClr val="tx1"/>
                </a:solidFill>
                <a:effectLst/>
                <a:latin typeface="Gulim" charset="0"/>
                <a:ea typeface="MS PGothic" pitchFamily="34" charset="-128"/>
                <a:cs typeface="Gulim" charset="0"/>
              </a:rPr>
              <a:t>is shown in bold, the total utility is 27. </a:t>
            </a:r>
          </a:p>
          <a:p>
            <a:endParaRPr kumimoji="1" lang="en-US"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If we perform the simple greedy strategy, the utilities for the two arrival orders are 16 and 27, respectively. Therefore, the total utility for an online algorithm depends on different arrival orders</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22</a:t>
            </a:fld>
            <a:endParaRPr lang="en-US" altLang="ko-KR"/>
          </a:p>
        </p:txBody>
      </p:sp>
    </p:spTree>
    <p:extLst>
      <p:ext uri="{BB962C8B-B14F-4D97-AF65-F5344CB8AC3E}">
        <p14:creationId xmlns:p14="http://schemas.microsoft.com/office/powerpoint/2010/main" val="1910797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For online algorithms, competitive ratio is used to evaluate their performance. </a:t>
            </a:r>
          </a:p>
          <a:p>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And there are two input models for competitive analysis. The first is the adversarial model, which is used to analyze worst case. Particularly, the ratio means the online result over the offline one on the worst bipartite graph with the worst arrival order. </a:t>
            </a:r>
          </a:p>
          <a:p>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Another is the random order model, which is used to analyze average case.  Specifically, the ratio is the expected online result over the offline result on the worst bipartite graph. Note that the expected online result is taken over all possible arrival orders on a specific bipartite graph</a:t>
            </a:r>
            <a:endParaRPr kumimoji="1" lang="zh-CN" altLang="zh-CN" sz="1200" kern="1200" dirty="0">
              <a:solidFill>
                <a:schemeClr val="tx1"/>
              </a:solidFill>
              <a:effectLst/>
              <a:latin typeface="Gulim" charset="0"/>
              <a:ea typeface="MS PGothic" pitchFamily="34" charset="-128"/>
              <a:cs typeface="Gulim" charset="0"/>
            </a:endParaRPr>
          </a:p>
          <a:p>
            <a:endParaRPr kumimoji="1" lang="zh-CN" altLang="zh-CN" sz="1200" kern="1200" dirty="0">
              <a:solidFill>
                <a:schemeClr val="tx1"/>
              </a:solidFill>
              <a:effectLst/>
              <a:latin typeface="Gulim" charset="0"/>
              <a:ea typeface="MS PGothic" pitchFamily="34" charset="-128"/>
              <a:cs typeface="Gulim" charset="0"/>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23</a:t>
            </a:fld>
            <a:endParaRPr lang="en-US" altLang="zh-CN">
              <a:ea typeface="Gulim" pitchFamily="34" charset="-127"/>
            </a:endParaRPr>
          </a:p>
        </p:txBody>
      </p:sp>
    </p:spTree>
    <p:extLst>
      <p:ext uri="{BB962C8B-B14F-4D97-AF65-F5344CB8AC3E}">
        <p14:creationId xmlns:p14="http://schemas.microsoft.com/office/powerpoint/2010/main" val="3293920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We summarize the theoretical results under different mentioned models of analysis for online matching. </a:t>
            </a:r>
          </a:p>
          <a:p>
            <a:pPr marL="0" marR="0" indent="0" algn="l" defTabSz="914400" rtl="0" eaLnBrk="0" fontAlgn="base" latinLnBrk="1" hangingPunct="0">
              <a:lnSpc>
                <a:spcPct val="100000"/>
              </a:lnSpc>
              <a:spcBef>
                <a:spcPct val="30000"/>
              </a:spcBef>
              <a:spcAft>
                <a:spcPct val="0"/>
              </a:spcAft>
              <a:buClrTx/>
              <a:buSzTx/>
              <a:buFontTx/>
              <a:buNone/>
              <a:tabLst/>
              <a:defRPr/>
            </a:pPr>
            <a:endParaRPr kumimoji="1" lang="en-US" altLang="zh-CN" sz="1200" kern="1200" dirty="0">
              <a:solidFill>
                <a:schemeClr val="tx1"/>
              </a:solidFill>
              <a:effectLst/>
              <a:latin typeface="Gulim" charset="0"/>
              <a:ea typeface="MS PGothic" pitchFamily="34" charset="-128"/>
              <a:cs typeface="Gulim" charset="0"/>
            </a:endParaRPr>
          </a:p>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Note that compared to two-sided online matching, only one side of nodes appear dynamically is</a:t>
            </a:r>
            <a:r>
              <a:rPr kumimoji="1" lang="en-US" altLang="zh-CN" sz="1200" kern="1200" baseline="0" dirty="0">
                <a:solidFill>
                  <a:schemeClr val="tx1"/>
                </a:solidFill>
                <a:effectLst/>
                <a:latin typeface="Gulim" charset="0"/>
                <a:ea typeface="MS PGothic" pitchFamily="34" charset="-128"/>
                <a:cs typeface="Gulim" charset="0"/>
              </a:rPr>
              <a:t> called</a:t>
            </a:r>
            <a:r>
              <a:rPr kumimoji="1" lang="en-US" altLang="zh-CN" sz="1200" kern="1200" dirty="0">
                <a:solidFill>
                  <a:schemeClr val="tx1"/>
                </a:solidFill>
                <a:effectLst/>
                <a:latin typeface="Gulim" charset="0"/>
                <a:ea typeface="MS PGothic" pitchFamily="34" charset="-128"/>
                <a:cs typeface="Gulim" charset="0"/>
              </a:rPr>
              <a:t> one-sided online matching. </a:t>
            </a:r>
          </a:p>
          <a:p>
            <a:pPr marL="0" marR="0" indent="0" algn="l" defTabSz="914400" rtl="0" eaLnBrk="0" fontAlgn="base" latinLnBrk="1" hangingPunct="0">
              <a:lnSpc>
                <a:spcPct val="100000"/>
              </a:lnSpc>
              <a:spcBef>
                <a:spcPct val="30000"/>
              </a:spcBef>
              <a:spcAft>
                <a:spcPct val="0"/>
              </a:spcAft>
              <a:buClrTx/>
              <a:buSzTx/>
              <a:buFontTx/>
              <a:buNone/>
              <a:tabLst/>
              <a:defRPr/>
            </a:pPr>
            <a:endParaRPr kumimoji="1" lang="en-US" altLang="zh-CN" sz="1200" kern="1200" dirty="0">
              <a:solidFill>
                <a:schemeClr val="tx1"/>
              </a:solidFill>
              <a:effectLst/>
              <a:latin typeface="Gulim" charset="0"/>
              <a:ea typeface="MS PGothic" pitchFamily="34" charset="-128"/>
              <a:cs typeface="Gulim" charset="0"/>
            </a:endParaRPr>
          </a:p>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Our major contribution in this work is that we provide an</a:t>
            </a:r>
            <a:r>
              <a:rPr kumimoji="1" lang="en-US" altLang="zh-CN" sz="1200" kern="1200" baseline="0" dirty="0">
                <a:solidFill>
                  <a:schemeClr val="tx1"/>
                </a:solidFill>
                <a:effectLst/>
                <a:latin typeface="Gulim" charset="0"/>
                <a:ea typeface="MS PGothic" pitchFamily="34" charset="-128"/>
                <a:cs typeface="Gulim" charset="0"/>
              </a:rPr>
              <a:t> algorithm with </a:t>
            </a:r>
            <a:r>
              <a:rPr kumimoji="1" lang="en-US" altLang="zh-CN" sz="1200" kern="1200" dirty="0">
                <a:solidFill>
                  <a:schemeClr val="tx1"/>
                </a:solidFill>
                <a:effectLst/>
                <a:latin typeface="Gulim" charset="0"/>
                <a:ea typeface="MS PGothic" pitchFamily="34" charset="-128"/>
                <a:cs typeface="Gulim" charset="0"/>
              </a:rPr>
              <a:t>1/4 competitive ratio for two-sided online matching under the average-case analysis. </a:t>
            </a:r>
            <a:endParaRPr lang="zh-CN" altLang="en-US" dirty="0">
              <a:latin typeface="Gulim" pitchFamily="34" charset="-127"/>
              <a:cs typeface="Gulim" pitchFamily="34" charset="-127"/>
            </a:endParaRPr>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C0CE5569-468B-4CA3-A02A-89F9FBD6DA1E}" type="slidenum">
              <a:rPr lang="zh-CN" altLang="en-US" smtClean="0">
                <a:ea typeface="Gulim" pitchFamily="34" charset="-127"/>
              </a:rPr>
              <a:pPr>
                <a:spcBef>
                  <a:spcPct val="0"/>
                </a:spcBef>
              </a:pPr>
              <a:t>24</a:t>
            </a:fld>
            <a:endParaRPr lang="en-US" altLang="zh-CN">
              <a:ea typeface="Gulim" pitchFamily="34" charset="-127"/>
            </a:endParaRPr>
          </a:p>
        </p:txBody>
      </p:sp>
    </p:spTree>
    <p:extLst>
      <p:ext uri="{BB962C8B-B14F-4D97-AF65-F5344CB8AC3E}">
        <p14:creationId xmlns:p14="http://schemas.microsoft.com/office/powerpoint/2010/main" val="214551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next present our solutions</a:t>
            </a:r>
          </a:p>
        </p:txBody>
      </p:sp>
      <p:sp>
        <p:nvSpPr>
          <p:cNvPr id="4" name="Slide Number Placeholder 3"/>
          <p:cNvSpPr>
            <a:spLocks noGrp="1"/>
          </p:cNvSpPr>
          <p:nvPr>
            <p:ph type="sldNum" sz="quarter" idx="10"/>
          </p:nvPr>
        </p:nvSpPr>
        <p:spPr/>
        <p:txBody>
          <a:bodyPr/>
          <a:lstStyle/>
          <a:p>
            <a:pPr>
              <a:defRPr/>
            </a:pPr>
            <a:fld id="{664D4173-57ED-437D-91B8-619767E9CBB8}" type="slidenum">
              <a:rPr lang="en-US" altLang="ko-KR" smtClean="0"/>
              <a:pPr>
                <a:defRPr/>
              </a:pPr>
              <a:t>25</a:t>
            </a:fld>
            <a:endParaRPr lang="en-US" altLang="ko-KR"/>
          </a:p>
        </p:txBody>
      </p:sp>
    </p:spTree>
    <p:extLst>
      <p:ext uri="{BB962C8B-B14F-4D97-AF65-F5344CB8AC3E}">
        <p14:creationId xmlns:p14="http://schemas.microsoft.com/office/powerpoint/2010/main" val="4274610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The first is a baseline algorithm, which</a:t>
            </a:r>
            <a:r>
              <a:rPr lang="en-US" altLang="zh-CN" baseline="0" dirty="0">
                <a:latin typeface="Gulim" pitchFamily="34" charset="-127"/>
                <a:cs typeface="Gulim" pitchFamily="34" charset="-127"/>
              </a:rPr>
              <a:t> extends the state-of-the-art algorithm, greedy-</a:t>
            </a:r>
            <a:r>
              <a:rPr lang="en-US" altLang="zh-CN" baseline="0" dirty="0" err="1">
                <a:latin typeface="Gulim" pitchFamily="34" charset="-127"/>
                <a:cs typeface="Gulim" pitchFamily="34" charset="-127"/>
              </a:rPr>
              <a:t>rt</a:t>
            </a:r>
            <a:r>
              <a:rPr lang="en-US" altLang="zh-CN" baseline="0" dirty="0">
                <a:latin typeface="Gulim" pitchFamily="34" charset="-127"/>
                <a:cs typeface="Gulim" pitchFamily="34" charset="-127"/>
              </a:rPr>
              <a:t> algorithm.</a:t>
            </a:r>
          </a:p>
          <a:p>
            <a:endParaRPr lang="en-US" altLang="zh-CN" baseline="0" dirty="0">
              <a:latin typeface="Gulim" pitchFamily="34" charset="-127"/>
              <a:cs typeface="Gulim" pitchFamily="34" charset="-127"/>
            </a:endParaRPr>
          </a:p>
          <a:p>
            <a:r>
              <a:rPr lang="en-US" altLang="zh-CN" baseline="0" dirty="0">
                <a:latin typeface="Gulim" pitchFamily="34" charset="-127"/>
                <a:cs typeface="Gulim" pitchFamily="34" charset="-127"/>
              </a:rPr>
              <a:t>The basic idea is to first choose an integer k in the range of 0 to the formula randomly. </a:t>
            </a:r>
          </a:p>
          <a:p>
            <a:endParaRPr lang="en-US" altLang="zh-CN" baseline="0" dirty="0">
              <a:latin typeface="Gulim" pitchFamily="34" charset="-127"/>
              <a:cs typeface="Gulim" pitchFamily="34" charset="-127"/>
            </a:endParaRPr>
          </a:p>
          <a:p>
            <a:r>
              <a:rPr lang="en-US" altLang="zh-CN" baseline="0" dirty="0">
                <a:latin typeface="Gulim" pitchFamily="34" charset="-127"/>
                <a:cs typeface="Gulim" pitchFamily="34" charset="-127"/>
              </a:rPr>
              <a:t>We then use </a:t>
            </a:r>
            <a:r>
              <a:rPr lang="en-US" altLang="zh-CN" baseline="0" dirty="0" err="1">
                <a:latin typeface="Gulim" pitchFamily="34" charset="-127"/>
                <a:cs typeface="Gulim" pitchFamily="34" charset="-127"/>
              </a:rPr>
              <a:t>e^k</a:t>
            </a:r>
            <a:r>
              <a:rPr lang="en-US" altLang="zh-CN" baseline="0" dirty="0">
                <a:latin typeface="Gulim" pitchFamily="34" charset="-127"/>
                <a:cs typeface="Gulim" pitchFamily="34" charset="-127"/>
              </a:rPr>
              <a:t> as a threshold and ignore all the edges with weights lower than </a:t>
            </a:r>
            <a:r>
              <a:rPr lang="en-US" altLang="zh-CN" baseline="0" dirty="0" err="1">
                <a:latin typeface="Gulim" pitchFamily="34" charset="-127"/>
                <a:cs typeface="Gulim" pitchFamily="34" charset="-127"/>
              </a:rPr>
              <a:t>e^k</a:t>
            </a:r>
            <a:r>
              <a:rPr lang="en-US" altLang="zh-CN" baseline="0" dirty="0">
                <a:latin typeface="Gulim" pitchFamily="34" charset="-127"/>
                <a:cs typeface="Gulim" pitchFamily="34" charset="-127"/>
              </a:rPr>
              <a:t>. </a:t>
            </a:r>
          </a:p>
          <a:p>
            <a:endParaRPr lang="en-US" altLang="zh-CN" baseline="0" dirty="0">
              <a:latin typeface="Gulim" pitchFamily="34" charset="-127"/>
              <a:cs typeface="Gulim" pitchFamily="34" charset="-127"/>
            </a:endParaRPr>
          </a:p>
          <a:p>
            <a:r>
              <a:rPr lang="en-US" altLang="zh-CN" baseline="0" dirty="0">
                <a:latin typeface="Gulim" pitchFamily="34" charset="-127"/>
                <a:cs typeface="Gulim" pitchFamily="34" charset="-127"/>
              </a:rPr>
              <a:t>We finally use a greedy strategy on the remaining edges.</a:t>
            </a:r>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26</a:t>
            </a:fld>
            <a:endParaRPr lang="en-US" altLang="zh-CN">
              <a:ea typeface="Gulim" pitchFamily="34" charset="-127"/>
            </a:endParaRPr>
          </a:p>
        </p:txBody>
      </p:sp>
    </p:spTree>
    <p:extLst>
      <p:ext uri="{BB962C8B-B14F-4D97-AF65-F5344CB8AC3E}">
        <p14:creationId xmlns:p14="http://schemas.microsoft.com/office/powerpoint/2010/main" val="1461176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Here</a:t>
            </a:r>
            <a:r>
              <a:rPr lang="en-US" altLang="zh-CN" baseline="0" dirty="0">
                <a:latin typeface="Gulim" pitchFamily="34" charset="-127"/>
                <a:cs typeface="Gulim" pitchFamily="34" charset="-127"/>
              </a:rPr>
              <a:t> is a running example. Since the </a:t>
            </a:r>
            <a:r>
              <a:rPr lang="en-US" altLang="zh-CN" baseline="0" dirty="0" err="1">
                <a:latin typeface="Gulim" pitchFamily="34" charset="-127"/>
                <a:cs typeface="Gulim" pitchFamily="34" charset="-127"/>
              </a:rPr>
              <a:t>Umax</a:t>
            </a:r>
            <a:r>
              <a:rPr lang="en-US" altLang="zh-CN" baseline="0" dirty="0">
                <a:latin typeface="Gulim" pitchFamily="34" charset="-127"/>
                <a:cs typeface="Gulim" pitchFamily="34" charset="-127"/>
              </a:rPr>
              <a:t> is 11, we first sample the k as 0 and the threshold is 1. </a:t>
            </a:r>
          </a:p>
          <a:p>
            <a:endParaRPr lang="en-US" altLang="zh-CN" baseline="0" dirty="0">
              <a:latin typeface="Gulim" pitchFamily="34" charset="-127"/>
              <a:cs typeface="Gulim" pitchFamily="34" charset="-127"/>
            </a:endParaRPr>
          </a:p>
          <a:p>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27</a:t>
            </a:fld>
            <a:endParaRPr lang="en-US" altLang="zh-CN">
              <a:ea typeface="Gulim" pitchFamily="34" charset="-127"/>
            </a:endParaRPr>
          </a:p>
        </p:txBody>
      </p:sp>
    </p:spTree>
    <p:extLst>
      <p:ext uri="{BB962C8B-B14F-4D97-AF65-F5344CB8AC3E}">
        <p14:creationId xmlns:p14="http://schemas.microsoft.com/office/powerpoint/2010/main" val="4255880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We</a:t>
            </a:r>
            <a:r>
              <a:rPr lang="en-US" altLang="zh-CN" baseline="0" dirty="0">
                <a:latin typeface="Gulim" pitchFamily="34" charset="-127"/>
                <a:cs typeface="Gulim" pitchFamily="34" charset="-127"/>
              </a:rPr>
              <a:t> next adopt a greedy strategy to address the filtered edges.</a:t>
            </a:r>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28</a:t>
            </a:fld>
            <a:endParaRPr lang="en-US" altLang="zh-CN">
              <a:ea typeface="Gulim" pitchFamily="34" charset="-127"/>
            </a:endParaRPr>
          </a:p>
        </p:txBody>
      </p:sp>
    </p:spTree>
    <p:extLst>
      <p:ext uri="{BB962C8B-B14F-4D97-AF65-F5344CB8AC3E}">
        <p14:creationId xmlns:p14="http://schemas.microsoft.com/office/powerpoint/2010/main" val="923061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When w1 arrives, t1 is assigned </a:t>
            </a:r>
            <a:r>
              <a:rPr lang="en-US" altLang="zh-CN">
                <a:latin typeface="Gulim" pitchFamily="34" charset="-127"/>
                <a:cs typeface="Gulim" pitchFamily="34" charset="-127"/>
              </a:rPr>
              <a:t>to it.</a:t>
            </a:r>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29</a:t>
            </a:fld>
            <a:endParaRPr lang="en-US" altLang="zh-CN">
              <a:ea typeface="Gulim" pitchFamily="34" charset="-127"/>
            </a:endParaRPr>
          </a:p>
        </p:txBody>
      </p:sp>
    </p:spTree>
    <p:extLst>
      <p:ext uri="{BB962C8B-B14F-4D97-AF65-F5344CB8AC3E}">
        <p14:creationId xmlns:p14="http://schemas.microsoft.com/office/powerpoint/2010/main" val="2014698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Then t2 arrives.</a:t>
            </a:r>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30</a:t>
            </a:fld>
            <a:endParaRPr lang="en-US" altLang="zh-CN">
              <a:ea typeface="Gulim" pitchFamily="34" charset="-127"/>
            </a:endParaRPr>
          </a:p>
        </p:txBody>
      </p:sp>
    </p:spTree>
    <p:extLst>
      <p:ext uri="{BB962C8B-B14F-4D97-AF65-F5344CB8AC3E}">
        <p14:creationId xmlns:p14="http://schemas.microsoft.com/office/powerpoint/2010/main" val="13024753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When w2 arrives it</a:t>
            </a:r>
            <a:r>
              <a:rPr lang="en-US" altLang="zh-CN" baseline="0" dirty="0">
                <a:latin typeface="Gulim" pitchFamily="34" charset="-127"/>
                <a:cs typeface="Gulim" pitchFamily="34" charset="-127"/>
              </a:rPr>
              <a:t> is allocated to t2. </a:t>
            </a:r>
          </a:p>
          <a:p>
            <a:endParaRPr lang="en-US" altLang="zh-CN" baseline="0" dirty="0">
              <a:latin typeface="Gulim" pitchFamily="34" charset="-127"/>
              <a:cs typeface="Gulim" pitchFamily="34" charset="-127"/>
            </a:endParaRPr>
          </a:p>
          <a:p>
            <a:r>
              <a:rPr lang="en-US" altLang="zh-CN" baseline="0" dirty="0">
                <a:latin typeface="Gulim" pitchFamily="34" charset="-127"/>
                <a:cs typeface="Gulim" pitchFamily="34" charset="-127"/>
              </a:rPr>
              <a:t>Although (t1, w2) has a higher utility, t1 is unavailable.  </a:t>
            </a:r>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31</a:t>
            </a:fld>
            <a:endParaRPr lang="en-US" altLang="zh-CN">
              <a:ea typeface="Gulim" pitchFamily="34" charset="-127"/>
            </a:endParaRPr>
          </a:p>
        </p:txBody>
      </p:sp>
    </p:spTree>
    <p:extLst>
      <p:ext uri="{BB962C8B-B14F-4D97-AF65-F5344CB8AC3E}">
        <p14:creationId xmlns:p14="http://schemas.microsoft.com/office/powerpoint/2010/main" val="379668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In recent years, spatial crowdsourcing platforms have been more and more popular. </a:t>
            </a:r>
          </a:p>
          <a:p>
            <a:endParaRPr kumimoji="1" lang="en-US"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Different with traditional crowdsourcing applications where crowd workers just perform tasks on the platforms, spatial crowdsourcing platforms particularly help assign offline spatial tasks to online workers, such as some offline-to-online applications.</a:t>
            </a:r>
            <a:endParaRPr lang="zh-CN" altLang="en-US" dirty="0">
              <a:latin typeface="Gulim" pitchFamily="34" charset="-127"/>
              <a:cs typeface="Gulim" pitchFamily="34" charset="-127"/>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1B2E08B4-A52A-4F00-BBA2-318831EC011B}" type="slidenum">
              <a:rPr lang="zh-CN" altLang="en-US" smtClean="0">
                <a:ea typeface="Gulim" pitchFamily="34" charset="-127"/>
              </a:rPr>
              <a:pPr>
                <a:spcBef>
                  <a:spcPct val="0"/>
                </a:spcBef>
              </a:pPr>
              <a:t>5</a:t>
            </a:fld>
            <a:endParaRPr lang="en-US" altLang="zh-CN">
              <a:ea typeface="Gulim" pitchFamily="34" charset="-127"/>
            </a:endParaRPr>
          </a:p>
        </p:txBody>
      </p:sp>
    </p:spTree>
    <p:extLst>
      <p:ext uri="{BB962C8B-B14F-4D97-AF65-F5344CB8AC3E}">
        <p14:creationId xmlns:p14="http://schemas.microsoft.com/office/powerpoint/2010/main" val="923378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Then t3 comes. No</a:t>
            </a:r>
            <a:r>
              <a:rPr lang="en-US" altLang="zh-CN" baseline="0" dirty="0">
                <a:latin typeface="Gulim" pitchFamily="34" charset="-127"/>
                <a:cs typeface="Gulim" pitchFamily="34" charset="-127"/>
              </a:rPr>
              <a:t> work is available.</a:t>
            </a:r>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32</a:t>
            </a:fld>
            <a:endParaRPr lang="en-US" altLang="zh-CN">
              <a:ea typeface="Gulim" pitchFamily="34" charset="-127"/>
            </a:endParaRPr>
          </a:p>
        </p:txBody>
      </p:sp>
    </p:spTree>
    <p:extLst>
      <p:ext uri="{BB962C8B-B14F-4D97-AF65-F5344CB8AC3E}">
        <p14:creationId xmlns:p14="http://schemas.microsoft.com/office/powerpoint/2010/main" val="4217349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And w3</a:t>
            </a:r>
            <a:r>
              <a:rPr lang="en-US" altLang="zh-CN" baseline="0" dirty="0">
                <a:latin typeface="Gulim" pitchFamily="34" charset="-127"/>
                <a:cs typeface="Gulim" pitchFamily="34" charset="-127"/>
              </a:rPr>
              <a:t> is allocated to t3 when it arrives.</a:t>
            </a:r>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33</a:t>
            </a:fld>
            <a:endParaRPr lang="en-US" altLang="zh-CN">
              <a:ea typeface="Gulim" pitchFamily="34" charset="-127"/>
            </a:endParaRPr>
          </a:p>
        </p:txBody>
      </p:sp>
    </p:spTree>
    <p:extLst>
      <p:ext uri="{BB962C8B-B14F-4D97-AF65-F5344CB8AC3E}">
        <p14:creationId xmlns:p14="http://schemas.microsoft.com/office/powerpoint/2010/main" val="26402189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34</a:t>
            </a:fld>
            <a:endParaRPr lang="en-US" altLang="zh-CN">
              <a:ea typeface="Gulim" pitchFamily="34" charset="-127"/>
            </a:endParaRPr>
          </a:p>
        </p:txBody>
      </p:sp>
    </p:spTree>
    <p:extLst>
      <p:ext uri="{BB962C8B-B14F-4D97-AF65-F5344CB8AC3E}">
        <p14:creationId xmlns:p14="http://schemas.microsoft.com/office/powerpoint/2010/main" val="854364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t4</a:t>
            </a:r>
            <a:r>
              <a:rPr lang="en-US" altLang="zh-CN" baseline="0" dirty="0">
                <a:latin typeface="Gulim" pitchFamily="34" charset="-127"/>
                <a:cs typeface="Gulim" pitchFamily="34" charset="-127"/>
              </a:rPr>
              <a:t> and w4 are matched.</a:t>
            </a:r>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35</a:t>
            </a:fld>
            <a:endParaRPr lang="en-US" altLang="zh-CN">
              <a:ea typeface="Gulim" pitchFamily="34" charset="-127"/>
            </a:endParaRPr>
          </a:p>
        </p:txBody>
      </p:sp>
    </p:spTree>
    <p:extLst>
      <p:ext uri="{BB962C8B-B14F-4D97-AF65-F5344CB8AC3E}">
        <p14:creationId xmlns:p14="http://schemas.microsoft.com/office/powerpoint/2010/main" val="3671373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Finally, t5</a:t>
            </a:r>
            <a:r>
              <a:rPr lang="en-US" altLang="zh-CN" baseline="0" dirty="0">
                <a:latin typeface="Gulim" pitchFamily="34" charset="-127"/>
                <a:cs typeface="Gulim" pitchFamily="34" charset="-127"/>
              </a:rPr>
              <a:t> is also assigned to w4. Note that the capacity of w4 is 2, w4 can be assigned again.</a:t>
            </a:r>
          </a:p>
          <a:p>
            <a:endParaRPr lang="en-US" altLang="zh-CN" baseline="0" dirty="0">
              <a:latin typeface="Gulim" pitchFamily="34" charset="-127"/>
              <a:cs typeface="Gulim" pitchFamily="34" charset="-127"/>
            </a:endParaRPr>
          </a:p>
          <a:p>
            <a:r>
              <a:rPr lang="en-US" altLang="zh-CN" dirty="0">
                <a:latin typeface="Gulim" pitchFamily="34" charset="-127"/>
                <a:cs typeface="Gulim" pitchFamily="34" charset="-127"/>
              </a:rPr>
              <a:t>When k is 0, the total</a:t>
            </a:r>
            <a:r>
              <a:rPr lang="en-US" altLang="zh-CN" baseline="0" dirty="0">
                <a:latin typeface="Gulim" pitchFamily="34" charset="-127"/>
                <a:cs typeface="Gulim" pitchFamily="34" charset="-127"/>
              </a:rPr>
              <a:t> utility 16. </a:t>
            </a:r>
          </a:p>
          <a:p>
            <a:endParaRPr lang="en-US" altLang="zh-CN" baseline="0" dirty="0">
              <a:latin typeface="Gulim" pitchFamily="34" charset="-127"/>
              <a:cs typeface="Gulim" pitchFamily="34" charset="-127"/>
            </a:endParaRPr>
          </a:p>
          <a:p>
            <a:r>
              <a:rPr lang="en-US" altLang="zh-CN" baseline="0" dirty="0">
                <a:latin typeface="Gulim" pitchFamily="34" charset="-127"/>
                <a:cs typeface="Gulim" pitchFamily="34" charset="-127"/>
              </a:rPr>
              <a:t>When consider all possible k’s, the expected utility is 13.5.</a:t>
            </a:r>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36</a:t>
            </a:fld>
            <a:endParaRPr lang="en-US" altLang="zh-CN">
              <a:ea typeface="Gulim" pitchFamily="34" charset="-127"/>
            </a:endParaRPr>
          </a:p>
        </p:txBody>
      </p:sp>
    </p:spTree>
    <p:extLst>
      <p:ext uri="{BB962C8B-B14F-4D97-AF65-F5344CB8AC3E}">
        <p14:creationId xmlns:p14="http://schemas.microsoft.com/office/powerpoint/2010/main" val="4215880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Since the baseline algorithm mainly focus</a:t>
            </a:r>
            <a:r>
              <a:rPr lang="en-US" altLang="zh-CN" baseline="0" dirty="0">
                <a:latin typeface="Gulim" pitchFamily="34" charset="-127"/>
                <a:cs typeface="Gulim" pitchFamily="34" charset="-127"/>
              </a:rPr>
              <a:t>es on avoiding the worst case, its average performance is not good. </a:t>
            </a:r>
          </a:p>
          <a:p>
            <a:endParaRPr lang="en-US" altLang="zh-CN" baseline="0" dirty="0">
              <a:latin typeface="Gulim" pitchFamily="34" charset="-127"/>
              <a:cs typeface="Gulim" pitchFamily="34" charset="-127"/>
            </a:endParaRPr>
          </a:p>
          <a:p>
            <a:r>
              <a:rPr lang="en-US" altLang="zh-CN" baseline="0" dirty="0">
                <a:latin typeface="Gulim" pitchFamily="34" charset="-127"/>
                <a:cs typeface="Gulim" pitchFamily="34" charset="-127"/>
              </a:rPr>
              <a:t>To enhance the average performance, w</a:t>
            </a:r>
            <a:r>
              <a:rPr lang="en-US" altLang="zh-CN" dirty="0">
                <a:latin typeface="Gulim" pitchFamily="34" charset="-127"/>
                <a:cs typeface="Gulim" pitchFamily="34" charset="-127"/>
              </a:rPr>
              <a:t>e</a:t>
            </a:r>
            <a:r>
              <a:rPr lang="en-US" altLang="zh-CN" baseline="0" dirty="0">
                <a:latin typeface="Gulim" pitchFamily="34" charset="-127"/>
                <a:cs typeface="Gulim" pitchFamily="34" charset="-127"/>
              </a:rPr>
              <a:t> propose the TGOA algorithm. </a:t>
            </a:r>
          </a:p>
          <a:p>
            <a:endParaRPr lang="en-US" altLang="zh-CN" baseline="0" dirty="0">
              <a:latin typeface="Gulim" pitchFamily="34" charset="-127"/>
              <a:cs typeface="Gulim" pitchFamily="34" charset="-127"/>
            </a:endParaRPr>
          </a:p>
          <a:p>
            <a:r>
              <a:rPr lang="en-US" altLang="zh-CN" baseline="0" dirty="0">
                <a:latin typeface="Gulim" pitchFamily="34" charset="-127"/>
                <a:cs typeface="Gulim" pitchFamily="34" charset="-127"/>
              </a:rPr>
              <a:t>Our basic idea is to dispose greedily a fixed fraction of arriving objects. </a:t>
            </a:r>
          </a:p>
          <a:p>
            <a:endParaRPr lang="en-US" altLang="zh-CN" baseline="0" dirty="0">
              <a:latin typeface="Gulim" pitchFamily="34" charset="-127"/>
              <a:cs typeface="Gulim" pitchFamily="34" charset="-127"/>
            </a:endParaRPr>
          </a:p>
          <a:p>
            <a:r>
              <a:rPr lang="en-US" altLang="zh-CN" baseline="0" dirty="0">
                <a:latin typeface="Gulim" pitchFamily="34" charset="-127"/>
                <a:cs typeface="Gulim" pitchFamily="34" charset="-127"/>
              </a:rPr>
              <a:t>Then when a new object arrives, we compute a temporal offline optimal matching only on the current revealed graph and try to match the new object based on the temporal optimal matching.</a:t>
            </a:r>
            <a:endParaRPr lang="zh-CN" altLang="en-US" dirty="0">
              <a:latin typeface="Gulim" pitchFamily="34" charset="-127"/>
              <a:cs typeface="Gulim" pitchFamily="34" charset="-127"/>
            </a:endParaRPr>
          </a:p>
        </p:txBody>
      </p:sp>
      <p:sp>
        <p:nvSpPr>
          <p:cNvPr id="809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31AFC84A-B83E-4ABD-832A-D752EE9B0B88}" type="slidenum">
              <a:rPr lang="en-US" altLang="ko-KR" sz="1200" b="0" smtClean="0">
                <a:latin typeface="Gulim" pitchFamily="34" charset="-127"/>
                <a:ea typeface="Gulim" pitchFamily="34" charset="-127"/>
              </a:rPr>
              <a:pPr/>
              <a:t>37</a:t>
            </a:fld>
            <a:endParaRPr lang="en-US" altLang="ko-KR" sz="1200" b="0">
              <a:latin typeface="Gulim" pitchFamily="34" charset="-127"/>
              <a:ea typeface="Gulim" pitchFamily="34" charset="-127"/>
            </a:endParaRPr>
          </a:p>
        </p:txBody>
      </p:sp>
    </p:spTree>
    <p:extLst>
      <p:ext uri="{BB962C8B-B14F-4D97-AF65-F5344CB8AC3E}">
        <p14:creationId xmlns:p14="http://schemas.microsoft.com/office/powerpoint/2010/main" val="1727596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Back</a:t>
            </a:r>
            <a:r>
              <a:rPr lang="en-US" altLang="zh-CN" baseline="0" dirty="0">
                <a:latin typeface="Gulim" pitchFamily="34" charset="-127"/>
                <a:cs typeface="Gulim" pitchFamily="34" charset="-127"/>
              </a:rPr>
              <a:t> to our </a:t>
            </a:r>
            <a:r>
              <a:rPr lang="en-US" altLang="zh-CN" dirty="0">
                <a:latin typeface="Gulim" pitchFamily="34" charset="-127"/>
                <a:cs typeface="Gulim" pitchFamily="34" charset="-127"/>
              </a:rPr>
              <a:t>running example. We first filter out the first half of objects,</a:t>
            </a:r>
            <a:r>
              <a:rPr lang="en-US" altLang="zh-CN" baseline="0" dirty="0">
                <a:latin typeface="Gulim" pitchFamily="34" charset="-127"/>
                <a:cs typeface="Gulim" pitchFamily="34" charset="-127"/>
              </a:rPr>
              <a:t> on which we use a greedy strategy. </a:t>
            </a:r>
            <a:r>
              <a:rPr lang="en-US" altLang="zh-CN" dirty="0">
                <a:latin typeface="Gulim" pitchFamily="34" charset="-127"/>
                <a:cs typeface="Gulim" pitchFamily="34" charset="-127"/>
              </a:rPr>
              <a:t>W1 first arrives.</a:t>
            </a:r>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38</a:t>
            </a:fld>
            <a:endParaRPr lang="en-US" altLang="zh-CN">
              <a:ea typeface="Gulim" pitchFamily="34" charset="-127"/>
            </a:endParaRPr>
          </a:p>
        </p:txBody>
      </p:sp>
    </p:spTree>
    <p:extLst>
      <p:ext uri="{BB962C8B-B14F-4D97-AF65-F5344CB8AC3E}">
        <p14:creationId xmlns:p14="http://schemas.microsoft.com/office/powerpoint/2010/main" val="38799349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Then when t1 arrives, it is greedily matched to w1. </a:t>
            </a:r>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39</a:t>
            </a:fld>
            <a:endParaRPr lang="en-US" altLang="zh-CN">
              <a:ea typeface="Gulim" pitchFamily="34" charset="-127"/>
            </a:endParaRPr>
          </a:p>
        </p:txBody>
      </p:sp>
    </p:spTree>
    <p:extLst>
      <p:ext uri="{BB962C8B-B14F-4D97-AF65-F5344CB8AC3E}">
        <p14:creationId xmlns:p14="http://schemas.microsoft.com/office/powerpoint/2010/main" val="2643862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Then w2,</a:t>
            </a:r>
            <a:r>
              <a:rPr lang="en-US" altLang="zh-CN" baseline="0" dirty="0">
                <a:latin typeface="Gulim" pitchFamily="34" charset="-127"/>
                <a:cs typeface="Gulim" pitchFamily="34" charset="-127"/>
              </a:rPr>
              <a:t> t2 and t3 comes with the same order in the example of the baseline algorithm, and we get the same match t2 to w2.</a:t>
            </a:r>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40</a:t>
            </a:fld>
            <a:endParaRPr lang="en-US" altLang="zh-CN">
              <a:ea typeface="Gulim" pitchFamily="34" charset="-127"/>
            </a:endParaRPr>
          </a:p>
        </p:txBody>
      </p:sp>
    </p:spTree>
    <p:extLst>
      <p:ext uri="{BB962C8B-B14F-4D97-AF65-F5344CB8AC3E}">
        <p14:creationId xmlns:p14="http://schemas.microsoft.com/office/powerpoint/2010/main" val="30139666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Then for</a:t>
            </a:r>
            <a:r>
              <a:rPr lang="en-US" altLang="zh-CN" baseline="0" dirty="0">
                <a:latin typeface="Gulim" pitchFamily="34" charset="-127"/>
                <a:cs typeface="Gulim" pitchFamily="34" charset="-127"/>
              </a:rPr>
              <a:t> the second half of objects, we try to do temporal offline optimal matching when each new object arrives. </a:t>
            </a:r>
          </a:p>
          <a:p>
            <a:endParaRPr lang="en-US" altLang="zh-CN" baseline="0" dirty="0">
              <a:latin typeface="Gulim" pitchFamily="34" charset="-127"/>
              <a:cs typeface="Gulim" pitchFamily="34" charset="-127"/>
            </a:endParaRPr>
          </a:p>
          <a:p>
            <a:r>
              <a:rPr lang="en-US" altLang="zh-CN" baseline="0" dirty="0">
                <a:latin typeface="Gulim" pitchFamily="34" charset="-127"/>
                <a:cs typeface="Gulim" pitchFamily="34" charset="-127"/>
              </a:rPr>
              <a:t>In this example, when w3 arrives, the optimal matching on the revealed graph is show in blue. The current online matching is on the left. </a:t>
            </a:r>
          </a:p>
          <a:p>
            <a:endParaRPr lang="en-US" altLang="zh-CN" baseline="0" dirty="0">
              <a:latin typeface="Gulim" pitchFamily="34" charset="-127"/>
              <a:cs typeface="Gulim" pitchFamily="34" charset="-127"/>
            </a:endParaRPr>
          </a:p>
          <a:p>
            <a:r>
              <a:rPr lang="en-US" altLang="zh-CN" baseline="0" dirty="0">
                <a:latin typeface="Gulim" pitchFamily="34" charset="-127"/>
                <a:cs typeface="Gulim" pitchFamily="34" charset="-127"/>
              </a:rPr>
              <a:t>Note that the edge (w2, t3) is not included into the online matching because w2 has been already assigned to t2, and the existing allocation cannot be broken according to the invariable constraint.</a:t>
            </a:r>
          </a:p>
          <a:p>
            <a:endParaRPr lang="en-US" altLang="zh-CN" baseline="0" dirty="0">
              <a:latin typeface="Gulim" pitchFamily="34" charset="-127"/>
              <a:cs typeface="Gulim" pitchFamily="34" charset="-127"/>
            </a:endParaRPr>
          </a:p>
          <a:p>
            <a:r>
              <a:rPr lang="en-US" altLang="zh-CN" baseline="0" dirty="0">
                <a:latin typeface="Gulim" pitchFamily="34" charset="-127"/>
                <a:cs typeface="Gulim" pitchFamily="34" charset="-127"/>
              </a:rPr>
              <a:t>Therefore, no new edge is inserted.</a:t>
            </a:r>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41</a:t>
            </a:fld>
            <a:endParaRPr lang="en-US" altLang="zh-CN">
              <a:ea typeface="Gulim" pitchFamily="34" charset="-127"/>
            </a:endParaRPr>
          </a:p>
        </p:txBody>
      </p:sp>
    </p:spTree>
    <p:extLst>
      <p:ext uri="{BB962C8B-B14F-4D97-AF65-F5344CB8AC3E}">
        <p14:creationId xmlns:p14="http://schemas.microsoft.com/office/powerpoint/2010/main" val="73939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Here are some famous examples of spatial crowdsourcing platforms.</a:t>
            </a:r>
          </a:p>
          <a:p>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These two are real-time taxi-calling services, </a:t>
            </a:r>
            <a:r>
              <a:rPr kumimoji="1" lang="en-US" altLang="zh-CN" sz="1200" kern="1200" dirty="0" err="1">
                <a:solidFill>
                  <a:schemeClr val="tx1"/>
                </a:solidFill>
                <a:effectLst/>
                <a:latin typeface="Gulim" charset="0"/>
                <a:ea typeface="MS PGothic" pitchFamily="34" charset="-128"/>
                <a:cs typeface="Gulim" charset="0"/>
              </a:rPr>
              <a:t>uber</a:t>
            </a:r>
            <a:r>
              <a:rPr kumimoji="1" lang="en-US" altLang="zh-CN" sz="1200" kern="1200" dirty="0">
                <a:solidFill>
                  <a:schemeClr val="tx1"/>
                </a:solidFill>
                <a:effectLst/>
                <a:latin typeface="Gulim" charset="0"/>
                <a:ea typeface="MS PGothic" pitchFamily="34" charset="-128"/>
                <a:cs typeface="Gulim" charset="0"/>
              </a:rPr>
              <a:t> and the Chinese </a:t>
            </a:r>
            <a:r>
              <a:rPr kumimoji="1" lang="en-US" altLang="zh-CN" sz="1200" kern="1200" dirty="0" err="1">
                <a:solidFill>
                  <a:schemeClr val="tx1"/>
                </a:solidFill>
                <a:effectLst/>
                <a:latin typeface="Gulim" charset="0"/>
                <a:ea typeface="MS PGothic" pitchFamily="34" charset="-128"/>
                <a:cs typeface="Gulim" charset="0"/>
              </a:rPr>
              <a:t>uber</a:t>
            </a:r>
            <a:r>
              <a:rPr kumimoji="1" lang="en-US" altLang="zh-CN" sz="1200" kern="1200" dirty="0">
                <a:solidFill>
                  <a:schemeClr val="tx1"/>
                </a:solidFill>
                <a:effectLst/>
                <a:latin typeface="Gulim" charset="0"/>
                <a:ea typeface="MS PGothic" pitchFamily="34" charset="-128"/>
                <a:cs typeface="Gulim" charset="0"/>
              </a:rPr>
              <a:t> “</a:t>
            </a:r>
            <a:r>
              <a:rPr kumimoji="1" lang="en-US" altLang="zh-CN" sz="1200" kern="1200" dirty="0" err="1">
                <a:solidFill>
                  <a:schemeClr val="tx1"/>
                </a:solidFill>
                <a:effectLst/>
                <a:latin typeface="Gulim" charset="0"/>
                <a:ea typeface="MS PGothic" pitchFamily="34" charset="-128"/>
                <a:cs typeface="Gulim" charset="0"/>
              </a:rPr>
              <a:t>Shenzhou</a:t>
            </a:r>
            <a:r>
              <a:rPr kumimoji="1" lang="en-US" altLang="zh-CN" sz="1200" kern="1200" dirty="0">
                <a:solidFill>
                  <a:schemeClr val="tx1"/>
                </a:solidFill>
                <a:effectLst/>
                <a:latin typeface="Gulim" charset="0"/>
                <a:ea typeface="MS PGothic" pitchFamily="34" charset="-128"/>
                <a:cs typeface="Gulim" charset="0"/>
              </a:rPr>
              <a:t> Taxi”. </a:t>
            </a:r>
          </a:p>
          <a:p>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This one is </a:t>
            </a:r>
            <a:r>
              <a:rPr kumimoji="1" lang="en-US" altLang="zh-CN" sz="1200" kern="1200" dirty="0" err="1">
                <a:solidFill>
                  <a:schemeClr val="tx1"/>
                </a:solidFill>
                <a:effectLst/>
                <a:latin typeface="Gulim" charset="0"/>
                <a:ea typeface="MS PGothic" pitchFamily="34" charset="-128"/>
                <a:cs typeface="Gulim" charset="0"/>
              </a:rPr>
              <a:t>gigwalk</a:t>
            </a:r>
            <a:r>
              <a:rPr kumimoji="1" lang="en-US" altLang="zh-CN" sz="1200" kern="1200" dirty="0">
                <a:solidFill>
                  <a:schemeClr val="tx1"/>
                </a:solidFill>
                <a:effectLst/>
                <a:latin typeface="Gulim" charset="0"/>
                <a:ea typeface="MS PGothic" pitchFamily="34" charset="-128"/>
                <a:cs typeface="Gulim" charset="0"/>
              </a:rPr>
              <a:t>, where users send out tasks to nearby crowd workers </a:t>
            </a:r>
            <a:r>
              <a:rPr kumimoji="1" lang="en-US" altLang="zh-CN" sz="1200" u="none" kern="1200" dirty="0">
                <a:solidFill>
                  <a:schemeClr val="tx1"/>
                </a:solidFill>
                <a:effectLst/>
                <a:latin typeface="Gulim" charset="0"/>
                <a:ea typeface="MS PGothic" pitchFamily="34" charset="-128"/>
                <a:cs typeface="Gulim" charset="0"/>
              </a:rPr>
              <a:t>waiting for tasks</a:t>
            </a:r>
            <a:r>
              <a:rPr kumimoji="1" lang="en-US" altLang="zh-CN" sz="1200" kern="1200" dirty="0">
                <a:solidFill>
                  <a:schemeClr val="tx1"/>
                </a:solidFill>
                <a:effectLst/>
                <a:latin typeface="Gulim" charset="0"/>
                <a:ea typeface="MS PGothic" pitchFamily="34" charset="-128"/>
                <a:cs typeface="Gulim" charset="0"/>
              </a:rPr>
              <a:t>. We can see on the right that the tasks are tagged at different locations and have different prices. Other similar examples include </a:t>
            </a:r>
            <a:r>
              <a:rPr kumimoji="1" lang="en-US" altLang="zh-CN" sz="1200" kern="1200" dirty="0" err="1">
                <a:solidFill>
                  <a:schemeClr val="tx1"/>
                </a:solidFill>
                <a:effectLst/>
                <a:latin typeface="Gulim" charset="0"/>
                <a:ea typeface="MS PGothic" pitchFamily="34" charset="-128"/>
                <a:cs typeface="Gulim" charset="0"/>
              </a:rPr>
              <a:t>fieldagent</a:t>
            </a:r>
            <a:r>
              <a:rPr kumimoji="1" lang="en-US" altLang="zh-CN" sz="1200" kern="1200" dirty="0">
                <a:solidFill>
                  <a:schemeClr val="tx1"/>
                </a:solidFill>
                <a:effectLst/>
                <a:latin typeface="Gulim" charset="0"/>
                <a:ea typeface="MS PGothic" pitchFamily="34" charset="-128"/>
                <a:cs typeface="Gulim" charset="0"/>
              </a:rPr>
              <a:t> and </a:t>
            </a:r>
            <a:r>
              <a:rPr kumimoji="1" lang="en-US" altLang="zh-CN" sz="1200" kern="1200" dirty="0" err="1">
                <a:solidFill>
                  <a:schemeClr val="tx1"/>
                </a:solidFill>
                <a:effectLst/>
                <a:latin typeface="Gulim" charset="0"/>
                <a:ea typeface="MS PGothic" pitchFamily="34" charset="-128"/>
                <a:cs typeface="Gulim" charset="0"/>
              </a:rPr>
              <a:t>taskrabbit</a:t>
            </a:r>
            <a:r>
              <a:rPr kumimoji="1" lang="en-US" altLang="zh-CN" sz="1200" kern="1200" dirty="0">
                <a:solidFill>
                  <a:schemeClr val="tx1"/>
                </a:solidFill>
                <a:effectLst/>
                <a:latin typeface="Gulim" charset="0"/>
                <a:ea typeface="MS PGothic" pitchFamily="34" charset="-128"/>
                <a:cs typeface="Gulim" charset="0"/>
              </a:rPr>
              <a:t>. </a:t>
            </a:r>
          </a:p>
          <a:p>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Finally, </a:t>
            </a:r>
            <a:r>
              <a:rPr kumimoji="1" lang="en-US" altLang="zh-CN" sz="1200" kern="1200" dirty="0" err="1">
                <a:solidFill>
                  <a:schemeClr val="tx1"/>
                </a:solidFill>
                <a:effectLst/>
                <a:latin typeface="Gulim" charset="0"/>
                <a:ea typeface="MS PGothic" pitchFamily="34" charset="-128"/>
                <a:cs typeface="Gulim" charset="0"/>
              </a:rPr>
              <a:t>Openstreemap</a:t>
            </a:r>
            <a:r>
              <a:rPr kumimoji="1" lang="en-US" altLang="zh-CN" sz="1200" kern="1200" dirty="0">
                <a:solidFill>
                  <a:schemeClr val="tx1"/>
                </a:solidFill>
                <a:effectLst/>
                <a:latin typeface="Gulim" charset="0"/>
                <a:ea typeface="MS PGothic" pitchFamily="34" charset="-128"/>
                <a:cs typeface="Gulim" charset="0"/>
              </a:rPr>
              <a:t> and Waze encourage people to share nearby map information and live traffic report</a:t>
            </a:r>
            <a:endParaRPr lang="zh-CN" altLang="en-US" dirty="0">
              <a:latin typeface="Gulim" pitchFamily="34" charset="-127"/>
              <a:cs typeface="Gulim" pitchFamily="34" charset="-127"/>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AC20287E-1E5E-4CF2-823C-4CB12F523B11}" type="slidenum">
              <a:rPr lang="zh-CN" altLang="en-US" smtClean="0">
                <a:ea typeface="Gulim" pitchFamily="34" charset="-127"/>
              </a:rPr>
              <a:pPr>
                <a:spcBef>
                  <a:spcPct val="0"/>
                </a:spcBef>
              </a:pPr>
              <a:t>6</a:t>
            </a:fld>
            <a:endParaRPr lang="en-US" altLang="zh-CN">
              <a:ea typeface="Gulim" pitchFamily="34" charset="-127"/>
            </a:endParaRPr>
          </a:p>
        </p:txBody>
      </p:sp>
    </p:spTree>
    <p:extLst>
      <p:ext uri="{BB962C8B-B14F-4D97-AF65-F5344CB8AC3E}">
        <p14:creationId xmlns:p14="http://schemas.microsoft.com/office/powerpoint/2010/main" val="1258293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Then when</a:t>
            </a:r>
            <a:r>
              <a:rPr lang="en-US" altLang="zh-CN" baseline="0" dirty="0">
                <a:latin typeface="Gulim" pitchFamily="34" charset="-127"/>
                <a:cs typeface="Gulim" pitchFamily="34" charset="-127"/>
              </a:rPr>
              <a:t> t4 arrives, the offline optimal matching is shown on the right in blue. </a:t>
            </a:r>
          </a:p>
          <a:p>
            <a:endParaRPr lang="en-US" altLang="zh-CN" baseline="0" dirty="0">
              <a:latin typeface="Gulim" pitchFamily="34" charset="-127"/>
              <a:cs typeface="Gulim" pitchFamily="34" charset="-127"/>
            </a:endParaRPr>
          </a:p>
          <a:p>
            <a:r>
              <a:rPr lang="en-US" altLang="zh-CN" baseline="0" dirty="0">
                <a:latin typeface="Gulim" pitchFamily="34" charset="-127"/>
                <a:cs typeface="Gulim" pitchFamily="34" charset="-127"/>
              </a:rPr>
              <a:t>Note that in this optimal matching, w3 is matched to t4 and they are available in the online matching, so we also assign t4 to w3 in the online matching as on the left.</a:t>
            </a:r>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42</a:t>
            </a:fld>
            <a:endParaRPr lang="en-US" altLang="zh-CN">
              <a:ea typeface="Gulim" pitchFamily="34" charset="-127"/>
            </a:endParaRPr>
          </a:p>
        </p:txBody>
      </p:sp>
    </p:spTree>
    <p:extLst>
      <p:ext uri="{BB962C8B-B14F-4D97-AF65-F5344CB8AC3E}">
        <p14:creationId xmlns:p14="http://schemas.microsoft.com/office/powerpoint/2010/main" val="39033162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When w4 arrives, it</a:t>
            </a:r>
            <a:r>
              <a:rPr lang="en-US" altLang="zh-CN" baseline="0" dirty="0">
                <a:latin typeface="Gulim" pitchFamily="34" charset="-127"/>
                <a:cs typeface="Gulim" pitchFamily="34" charset="-127"/>
              </a:rPr>
              <a:t> is not matched in the offline optimal matching on the right, so we do nothing for w4.</a:t>
            </a:r>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43</a:t>
            </a:fld>
            <a:endParaRPr lang="en-US" altLang="zh-CN">
              <a:ea typeface="Gulim" pitchFamily="34" charset="-127"/>
            </a:endParaRPr>
          </a:p>
        </p:txBody>
      </p:sp>
    </p:spTree>
    <p:extLst>
      <p:ext uri="{BB962C8B-B14F-4D97-AF65-F5344CB8AC3E}">
        <p14:creationId xmlns:p14="http://schemas.microsoft.com/office/powerpoint/2010/main" val="21089172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Finally, when</a:t>
            </a:r>
            <a:r>
              <a:rPr lang="en-US" altLang="zh-CN" baseline="0" dirty="0">
                <a:latin typeface="Gulim" pitchFamily="34" charset="-127"/>
                <a:cs typeface="Gulim" pitchFamily="34" charset="-127"/>
              </a:rPr>
              <a:t> t5 arrives, w4 is assigned to t5 because it is matched to t5 in the offline optimal matching. </a:t>
            </a:r>
          </a:p>
          <a:p>
            <a:endParaRPr lang="en-US" altLang="zh-CN" baseline="0" dirty="0">
              <a:latin typeface="Gulim" pitchFamily="34" charset="-127"/>
              <a:cs typeface="Gulim" pitchFamily="34" charset="-127"/>
            </a:endParaRPr>
          </a:p>
          <a:p>
            <a:r>
              <a:rPr lang="en-US" altLang="zh-CN" baseline="0" dirty="0">
                <a:latin typeface="Gulim" pitchFamily="34" charset="-127"/>
                <a:cs typeface="Gulim" pitchFamily="34" charset="-127"/>
              </a:rPr>
              <a:t>And the total utility of TGOA is 22. Particularly, we prove that TGOA has competitive ratio of ¼ under the random order model. </a:t>
            </a: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44</a:t>
            </a:fld>
            <a:endParaRPr lang="en-US" altLang="zh-CN">
              <a:ea typeface="Gulim" pitchFamily="34" charset="-127"/>
            </a:endParaRPr>
          </a:p>
        </p:txBody>
      </p:sp>
    </p:spTree>
    <p:extLst>
      <p:ext uri="{BB962C8B-B14F-4D97-AF65-F5344CB8AC3E}">
        <p14:creationId xmlns:p14="http://schemas.microsoft.com/office/powerpoint/2010/main" val="486509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aseline="0" dirty="0">
                <a:latin typeface="Gulim" pitchFamily="34" charset="-127"/>
                <a:cs typeface="Gulim" pitchFamily="34" charset="-127"/>
              </a:rPr>
              <a:t>Although TGOA has a better competitive ratio, it also has high computation cost since it has to calculate an offline optimal matching whenever an object arrives. </a:t>
            </a:r>
          </a:p>
          <a:p>
            <a:endParaRPr lang="en-US" altLang="zh-CN" baseline="0" dirty="0">
              <a:latin typeface="Gulim" pitchFamily="34" charset="-127"/>
              <a:cs typeface="Gulim" pitchFamily="34" charset="-127"/>
            </a:endParaRPr>
          </a:p>
          <a:p>
            <a:r>
              <a:rPr lang="en-US" altLang="zh-CN" baseline="0" dirty="0">
                <a:latin typeface="Gulim" pitchFamily="34" charset="-127"/>
                <a:cs typeface="Gulim" pitchFamily="34" charset="-127"/>
              </a:rPr>
              <a:t>To further enhance the efficiency of TGOA, we propose a greedy optimization technique instead of the offline optimal matching algorithm, i.e. </a:t>
            </a:r>
            <a:r>
              <a:rPr lang="en-US" altLang="zh-CN" baseline="0" dirty="0" err="1">
                <a:latin typeface="Gulim" pitchFamily="34" charset="-127"/>
                <a:cs typeface="Gulim" pitchFamily="34" charset="-127"/>
              </a:rPr>
              <a:t>hungary</a:t>
            </a:r>
            <a:r>
              <a:rPr lang="en-US" altLang="zh-CN" baseline="0" dirty="0">
                <a:latin typeface="Gulim" pitchFamily="34" charset="-127"/>
                <a:cs typeface="Gulim" pitchFamily="34" charset="-127"/>
              </a:rPr>
              <a:t> algorithm in each step of the second phase. And we prove that using the greedy strategy in the second phase still guarantees a competitive ratio of 1/8 under the random order model.</a:t>
            </a:r>
            <a:endParaRPr lang="zh-CN" altLang="en-US" dirty="0">
              <a:latin typeface="Gulim" pitchFamily="34" charset="-127"/>
              <a:cs typeface="Gulim" pitchFamily="34" charset="-127"/>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45</a:t>
            </a:fld>
            <a:endParaRPr lang="en-US" altLang="zh-CN">
              <a:ea typeface="Gulim" pitchFamily="34" charset="-127"/>
            </a:endParaRPr>
          </a:p>
        </p:txBody>
      </p:sp>
    </p:spTree>
    <p:extLst>
      <p:ext uri="{BB962C8B-B14F-4D97-AF65-F5344CB8AC3E}">
        <p14:creationId xmlns:p14="http://schemas.microsoft.com/office/powerpoint/2010/main" val="36085652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show</a:t>
            </a:r>
            <a:r>
              <a:rPr lang="en-US" baseline="0" dirty="0"/>
              <a:t> some experiment results.</a:t>
            </a:r>
            <a:endParaRPr lang="en-US" dirty="0"/>
          </a:p>
        </p:txBody>
      </p:sp>
      <p:sp>
        <p:nvSpPr>
          <p:cNvPr id="4" name="Slide Number Placeholder 3"/>
          <p:cNvSpPr>
            <a:spLocks noGrp="1"/>
          </p:cNvSpPr>
          <p:nvPr>
            <p:ph type="sldNum" sz="quarter" idx="10"/>
          </p:nvPr>
        </p:nvSpPr>
        <p:spPr/>
        <p:txBody>
          <a:bodyPr/>
          <a:lstStyle/>
          <a:p>
            <a:pPr>
              <a:defRPr/>
            </a:pPr>
            <a:fld id="{664D4173-57ED-437D-91B8-619767E9CBB8}" type="slidenum">
              <a:rPr lang="en-US" altLang="ko-KR" smtClean="0"/>
              <a:pPr>
                <a:defRPr/>
              </a:pPr>
              <a:t>46</a:t>
            </a:fld>
            <a:endParaRPr lang="en-US" altLang="ko-KR"/>
          </a:p>
        </p:txBody>
      </p:sp>
    </p:spTree>
    <p:extLst>
      <p:ext uri="{BB962C8B-B14F-4D97-AF65-F5344CB8AC3E}">
        <p14:creationId xmlns:p14="http://schemas.microsoft.com/office/powerpoint/2010/main" val="33494825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We use two real datasets and a larger synthetic</a:t>
            </a:r>
            <a:r>
              <a:rPr lang="en-US" altLang="zh-CN" baseline="0" dirty="0">
                <a:latin typeface="Gulim" pitchFamily="34" charset="-127"/>
                <a:cs typeface="Gulim" pitchFamily="34" charset="-127"/>
              </a:rPr>
              <a:t> dataset </a:t>
            </a:r>
            <a:r>
              <a:rPr lang="zh-CN" altLang="en-US" baseline="0" dirty="0">
                <a:latin typeface="Gulim" pitchFamily="34" charset="-127"/>
                <a:cs typeface="Gulim" pitchFamily="34" charset="-127"/>
              </a:rPr>
              <a:t> </a:t>
            </a:r>
            <a:r>
              <a:rPr lang="en-US" altLang="zh-CN" baseline="0" dirty="0">
                <a:latin typeface="Gulim" pitchFamily="34" charset="-127"/>
                <a:cs typeface="Gulim" pitchFamily="34" charset="-127"/>
              </a:rPr>
              <a:t>and compare the three proposed algorithms.</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47</a:t>
            </a:fld>
            <a:endParaRPr lang="en-US" altLang="zh-CN">
              <a:ea typeface="Gulim" pitchFamily="34" charset="-127"/>
            </a:endParaRPr>
          </a:p>
        </p:txBody>
      </p:sp>
    </p:spTree>
    <p:extLst>
      <p:ext uri="{BB962C8B-B14F-4D97-AF65-F5344CB8AC3E}">
        <p14:creationId xmlns:p14="http://schemas.microsoft.com/office/powerpoint/2010/main" val="20560581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a:t>
            </a:r>
            <a:r>
              <a:rPr lang="en-US" baseline="0" dirty="0"/>
              <a:t> the results when varying the number of tasks. we compare the utility results of the online algorithms against the offline one. </a:t>
            </a:r>
          </a:p>
          <a:p>
            <a:endParaRPr lang="en-US" baseline="0" dirty="0"/>
          </a:p>
          <a:p>
            <a:r>
              <a:rPr lang="en-US" baseline="0" dirty="0"/>
              <a:t>We can see that TGOA is the most effective but most inefficient. </a:t>
            </a:r>
          </a:p>
          <a:p>
            <a:endParaRPr lang="en-US" baseline="0" dirty="0"/>
          </a:p>
          <a:p>
            <a:r>
              <a:rPr lang="en-US" baseline="0" dirty="0"/>
              <a:t>TGOA-greedy trades off well between effectiveness and efficiency.</a:t>
            </a:r>
          </a:p>
          <a:p>
            <a:endParaRPr lang="en-US" baseline="0" dirty="0"/>
          </a:p>
          <a:p>
            <a:r>
              <a:rPr lang="en-US" baseline="0" dirty="0"/>
              <a:t>Extended Greedy-RT is the fastest one, but its effectiveness is the lowest.</a:t>
            </a:r>
            <a:endParaRPr lang="en-US" dirty="0"/>
          </a:p>
        </p:txBody>
      </p:sp>
      <p:sp>
        <p:nvSpPr>
          <p:cNvPr id="4" name="Slide Number Placeholder 3"/>
          <p:cNvSpPr>
            <a:spLocks noGrp="1"/>
          </p:cNvSpPr>
          <p:nvPr>
            <p:ph type="sldNum" sz="quarter" idx="10"/>
          </p:nvPr>
        </p:nvSpPr>
        <p:spPr/>
        <p:txBody>
          <a:bodyPr/>
          <a:lstStyle/>
          <a:p>
            <a:pPr>
              <a:defRPr/>
            </a:pPr>
            <a:fld id="{664D4173-57ED-437D-91B8-619767E9CBB8}" type="slidenum">
              <a:rPr lang="en-US" altLang="ko-KR" smtClean="0"/>
              <a:pPr>
                <a:defRPr/>
              </a:pPr>
              <a:t>48</a:t>
            </a:fld>
            <a:endParaRPr lang="en-US" altLang="ko-KR"/>
          </a:p>
        </p:txBody>
      </p:sp>
    </p:spTree>
    <p:extLst>
      <p:ext uri="{BB962C8B-B14F-4D97-AF65-F5344CB8AC3E}">
        <p14:creationId xmlns:p14="http://schemas.microsoft.com/office/powerpoint/2010/main" val="28857093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Since T</a:t>
            </a:r>
            <a:r>
              <a:rPr kumimoji="1" lang="en-US" altLang="zh-CN" sz="1200" b="0" i="0" u="none" strike="noStrike" kern="1200" baseline="0" dirty="0">
                <a:solidFill>
                  <a:schemeClr val="tx1"/>
                </a:solidFill>
                <a:latin typeface="Gulim" charset="0"/>
                <a:ea typeface="MS PGothic" pitchFamily="34" charset="-128"/>
                <a:cs typeface="Gulim" charset="0"/>
              </a:rPr>
              <a:t>GOA is not efficient enough, we only study the scalability of TGOA-Greedy. </a:t>
            </a:r>
          </a:p>
          <a:p>
            <a:endParaRPr kumimoji="1" lang="en-US" sz="1200" b="0" i="0" u="none" strike="noStrike" kern="1200" baseline="0" dirty="0">
              <a:solidFill>
                <a:schemeClr val="tx1"/>
              </a:solidFill>
              <a:latin typeface="Gulim" charset="0"/>
              <a:ea typeface="MS PGothic" pitchFamily="34" charset="-128"/>
            </a:endParaRPr>
          </a:p>
          <a:p>
            <a:r>
              <a:rPr kumimoji="1" lang="en-US" altLang="zh-CN" sz="1200" b="0" i="0" u="none" strike="noStrike" kern="1200" baseline="0" dirty="0">
                <a:solidFill>
                  <a:schemeClr val="tx1"/>
                </a:solidFill>
                <a:latin typeface="Gulim" charset="0"/>
                <a:ea typeface="MS PGothic" pitchFamily="34" charset="-128"/>
                <a:cs typeface="Gulim" charset="0"/>
              </a:rPr>
              <a:t>With increasing the number of tasks and workers, w</a:t>
            </a:r>
            <a:r>
              <a:rPr lang="en-US" baseline="0" dirty="0"/>
              <a:t>e can see that </a:t>
            </a:r>
            <a:r>
              <a:rPr kumimoji="1" lang="en-US" altLang="zh-CN" sz="1200" b="0" i="0" u="none" strike="noStrike" kern="1200" baseline="0" dirty="0">
                <a:solidFill>
                  <a:schemeClr val="tx1"/>
                </a:solidFill>
                <a:latin typeface="Gulim" charset="0"/>
                <a:ea typeface="MS PGothic" pitchFamily="34" charset="-128"/>
                <a:cs typeface="Gulim" charset="0"/>
              </a:rPr>
              <a:t>TGOA-Greedy</a:t>
            </a:r>
            <a:r>
              <a:rPr lang="en-US" baseline="0" dirty="0"/>
              <a:t> are quite scalable.</a:t>
            </a:r>
            <a:endParaRPr lang="en-US" dirty="0"/>
          </a:p>
        </p:txBody>
      </p:sp>
      <p:sp>
        <p:nvSpPr>
          <p:cNvPr id="4" name="Slide Number Placeholder 3"/>
          <p:cNvSpPr>
            <a:spLocks noGrp="1"/>
          </p:cNvSpPr>
          <p:nvPr>
            <p:ph type="sldNum" sz="quarter" idx="10"/>
          </p:nvPr>
        </p:nvSpPr>
        <p:spPr/>
        <p:txBody>
          <a:bodyPr/>
          <a:lstStyle/>
          <a:p>
            <a:pPr>
              <a:defRPr/>
            </a:pPr>
            <a:fld id="{664D4173-57ED-437D-91B8-619767E9CBB8}" type="slidenum">
              <a:rPr lang="en-US" altLang="ko-KR" smtClean="0"/>
              <a:pPr>
                <a:defRPr/>
              </a:pPr>
              <a:t>49</a:t>
            </a:fld>
            <a:endParaRPr lang="en-US" altLang="ko-KR"/>
          </a:p>
        </p:txBody>
      </p:sp>
    </p:spTree>
    <p:extLst>
      <p:ext uri="{BB962C8B-B14F-4D97-AF65-F5344CB8AC3E}">
        <p14:creationId xmlns:p14="http://schemas.microsoft.com/office/powerpoint/2010/main" val="10407936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on real datasets.</a:t>
            </a:r>
            <a:r>
              <a:rPr lang="en-US" baseline="0" dirty="0"/>
              <a:t> </a:t>
            </a:r>
          </a:p>
          <a:p>
            <a:endParaRPr lang="en-US" baseline="0" dirty="0"/>
          </a:p>
          <a:p>
            <a:r>
              <a:rPr kumimoji="1" lang="en-US" altLang="zh-CN" sz="1200" b="0" i="0" u="none" strike="noStrike" kern="1200" baseline="0" dirty="0">
                <a:solidFill>
                  <a:schemeClr val="tx1"/>
                </a:solidFill>
                <a:latin typeface="Gulim" charset="0"/>
                <a:ea typeface="MS PGothic" pitchFamily="34" charset="-128"/>
                <a:cs typeface="Gulim" charset="0"/>
              </a:rPr>
              <a:t>With increasing the average workload capacity of workers, w</a:t>
            </a:r>
            <a:r>
              <a:rPr lang="en-US" baseline="0" dirty="0"/>
              <a:t>e can again observe that TGOA-greedy is both efficient and effective while TGOA is more effective but less efficient.</a:t>
            </a:r>
            <a:endParaRPr lang="en-US" dirty="0"/>
          </a:p>
        </p:txBody>
      </p:sp>
      <p:sp>
        <p:nvSpPr>
          <p:cNvPr id="4" name="Slide Number Placeholder 3"/>
          <p:cNvSpPr>
            <a:spLocks noGrp="1"/>
          </p:cNvSpPr>
          <p:nvPr>
            <p:ph type="sldNum" sz="quarter" idx="10"/>
          </p:nvPr>
        </p:nvSpPr>
        <p:spPr/>
        <p:txBody>
          <a:bodyPr/>
          <a:lstStyle/>
          <a:p>
            <a:pPr>
              <a:defRPr/>
            </a:pPr>
            <a:fld id="{664D4173-57ED-437D-91B8-619767E9CBB8}" type="slidenum">
              <a:rPr lang="en-US" altLang="ko-KR" smtClean="0"/>
              <a:pPr>
                <a:defRPr/>
              </a:pPr>
              <a:t>50</a:t>
            </a:fld>
            <a:endParaRPr lang="en-US" altLang="ko-KR"/>
          </a:p>
        </p:txBody>
      </p:sp>
    </p:spTree>
    <p:extLst>
      <p:ext uri="{BB962C8B-B14F-4D97-AF65-F5344CB8AC3E}">
        <p14:creationId xmlns:p14="http://schemas.microsoft.com/office/powerpoint/2010/main" val="4260964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finally conclude our</a:t>
            </a:r>
            <a:r>
              <a:rPr lang="en-US" baseline="0" dirty="0"/>
              <a:t> work.</a:t>
            </a:r>
            <a:endParaRPr lang="en-US" dirty="0"/>
          </a:p>
        </p:txBody>
      </p:sp>
      <p:sp>
        <p:nvSpPr>
          <p:cNvPr id="4" name="Slide Number Placeholder 3"/>
          <p:cNvSpPr>
            <a:spLocks noGrp="1"/>
          </p:cNvSpPr>
          <p:nvPr>
            <p:ph type="sldNum" sz="quarter" idx="10"/>
          </p:nvPr>
        </p:nvSpPr>
        <p:spPr/>
        <p:txBody>
          <a:bodyPr/>
          <a:lstStyle/>
          <a:p>
            <a:pPr>
              <a:defRPr/>
            </a:pPr>
            <a:fld id="{664D4173-57ED-437D-91B8-619767E9CBB8}" type="slidenum">
              <a:rPr lang="en-US" altLang="ko-KR" smtClean="0"/>
              <a:pPr>
                <a:defRPr/>
              </a:pPr>
              <a:t>51</a:t>
            </a:fld>
            <a:endParaRPr lang="en-US" altLang="ko-KR"/>
          </a:p>
        </p:txBody>
      </p:sp>
    </p:spTree>
    <p:extLst>
      <p:ext uri="{BB962C8B-B14F-4D97-AF65-F5344CB8AC3E}">
        <p14:creationId xmlns:p14="http://schemas.microsoft.com/office/powerpoint/2010/main" val="1372271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Particularly, for spatial crowdsourcing platforms, the core challenges include task allocation or assignment, quality control, privacy protection, etc.</a:t>
            </a:r>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Among them, the most important one is task allocation.</a:t>
            </a:r>
            <a:endParaRPr kumimoji="1" lang="zh-CN" altLang="zh-CN" sz="1200" kern="1200" dirty="0">
              <a:solidFill>
                <a:schemeClr val="tx1"/>
              </a:solidFill>
              <a:effectLst/>
              <a:latin typeface="Gulim" charset="0"/>
              <a:ea typeface="MS PGothic" pitchFamily="34" charset="-128"/>
              <a:cs typeface="Gulim" charset="0"/>
            </a:endParaRPr>
          </a:p>
        </p:txBody>
      </p:sp>
      <p:sp>
        <p:nvSpPr>
          <p:cNvPr id="286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3D14B0C2-8EA4-4011-829A-B86B239EB175}" type="slidenum">
              <a:rPr lang="zh-CN" altLang="en-US" smtClean="0">
                <a:ea typeface="Gulim" pitchFamily="34" charset="-127"/>
              </a:rPr>
              <a:pPr>
                <a:spcBef>
                  <a:spcPct val="0"/>
                </a:spcBef>
              </a:pPr>
              <a:t>7</a:t>
            </a:fld>
            <a:endParaRPr lang="en-US" altLang="zh-CN">
              <a:ea typeface="Gulim" pitchFamily="34" charset="-127"/>
            </a:endParaRPr>
          </a:p>
        </p:txBody>
      </p:sp>
    </p:spTree>
    <p:extLst>
      <p:ext uri="{BB962C8B-B14F-4D97-AF65-F5344CB8AC3E}">
        <p14:creationId xmlns:p14="http://schemas.microsoft.com/office/powerpoint/2010/main" val="567653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We identify</a:t>
            </a:r>
            <a:r>
              <a:rPr lang="en-US" altLang="zh-CN" baseline="0" dirty="0">
                <a:latin typeface="Gulim" pitchFamily="34" charset="-127"/>
                <a:cs typeface="Gulim" pitchFamily="34" charset="-127"/>
              </a:rPr>
              <a:t> a new two-sided online task allocation problem for crowdsourcing. </a:t>
            </a:r>
          </a:p>
          <a:p>
            <a:endParaRPr lang="en-US" altLang="zh-CN" baseline="0" dirty="0">
              <a:latin typeface="Gulim" pitchFamily="34" charset="-127"/>
              <a:cs typeface="Gulim" pitchFamily="34" charset="-127"/>
            </a:endParaRPr>
          </a:p>
          <a:p>
            <a:r>
              <a:rPr lang="en-US" altLang="zh-CN" baseline="0" dirty="0">
                <a:latin typeface="Gulim" pitchFamily="34" charset="-127"/>
                <a:cs typeface="Gulim" pitchFamily="34" charset="-127"/>
              </a:rPr>
              <a:t>We design a framework with a constant competitive ratio under the random order model. </a:t>
            </a:r>
          </a:p>
          <a:p>
            <a:endParaRPr lang="en-US" altLang="zh-CN" baseline="0" dirty="0">
              <a:latin typeface="Gulim" pitchFamily="34" charset="-127"/>
              <a:cs typeface="Gulim" pitchFamily="34" charset="-127"/>
            </a:endParaRPr>
          </a:p>
          <a:p>
            <a:r>
              <a:rPr lang="en-US" altLang="zh-CN" baseline="0" dirty="0">
                <a:latin typeface="Gulim" pitchFamily="34" charset="-127"/>
                <a:cs typeface="Gulim" pitchFamily="34" charset="-127"/>
              </a:rPr>
              <a:t>And we run extensive experiments on both real and synthetic datasets to verify our proposed solutions.</a:t>
            </a:r>
            <a:endParaRPr lang="zh-CN" altLang="en-US" dirty="0">
              <a:latin typeface="Gulim" pitchFamily="34" charset="-127"/>
              <a:cs typeface="Gulim" pitchFamily="34" charset="-127"/>
            </a:endParaRPr>
          </a:p>
        </p:txBody>
      </p:sp>
      <p:sp>
        <p:nvSpPr>
          <p:cNvPr id="1065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FF1BAD08-88B6-4268-884A-1B21DFA00E40}" type="slidenum">
              <a:rPr lang="zh-CN" altLang="en-US" smtClean="0">
                <a:ea typeface="Gulim" pitchFamily="34" charset="-127"/>
              </a:rPr>
              <a:pPr>
                <a:spcBef>
                  <a:spcPct val="0"/>
                </a:spcBef>
              </a:pPr>
              <a:t>52</a:t>
            </a:fld>
            <a:endParaRPr lang="en-US" altLang="zh-CN">
              <a:ea typeface="Gulim" pitchFamily="34" charset="-127"/>
            </a:endParaRPr>
          </a:p>
        </p:txBody>
      </p:sp>
    </p:spTree>
    <p:extLst>
      <p:ext uri="{BB962C8B-B14F-4D97-AF65-F5344CB8AC3E}">
        <p14:creationId xmlns:p14="http://schemas.microsoft.com/office/powerpoint/2010/main" val="2048641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Existing works on … usually regard the assignment problem as the classical maximum weighted bipartite graph matching problem.</a:t>
            </a:r>
          </a:p>
          <a:p>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Here is an example. The nodes on the left…, and the ones on…. Each edge between</a:t>
            </a:r>
            <a:r>
              <a:rPr kumimoji="1" lang="en-US" altLang="zh-CN" sz="1200" kern="1200" baseline="0" dirty="0">
                <a:solidFill>
                  <a:schemeClr val="tx1"/>
                </a:solidFill>
                <a:effectLst/>
                <a:latin typeface="Gulim" charset="0"/>
                <a:ea typeface="MS PGothic" pitchFamily="34" charset="-128"/>
                <a:cs typeface="Gulim" charset="0"/>
              </a:rPr>
              <a:t> … </a:t>
            </a:r>
            <a:r>
              <a:rPr kumimoji="1" lang="en-US" altLang="zh-CN" sz="1200" kern="1200" dirty="0">
                <a:solidFill>
                  <a:schemeClr val="tx1"/>
                </a:solidFill>
                <a:effectLst/>
                <a:latin typeface="Gulim" charset="0"/>
                <a:ea typeface="MS PGothic" pitchFamily="34" charset="-128"/>
                <a:cs typeface="Gulim" charset="0"/>
              </a:rPr>
              <a:t>has a weight, which is the utility score obtained when the worker successfully completes the task. </a:t>
            </a:r>
          </a:p>
          <a:p>
            <a:endParaRPr kumimoji="1" lang="en-US"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The task assignment problem is to find a … so that to maximize the total utility.</a:t>
            </a:r>
            <a:endParaRPr kumimoji="1" lang="zh-CN" altLang="zh-CN" sz="1200" kern="1200" dirty="0">
              <a:solidFill>
                <a:schemeClr val="tx1"/>
              </a:solidFill>
              <a:effectLst/>
              <a:latin typeface="Gulim" charset="0"/>
              <a:ea typeface="MS PGothic" pitchFamily="34" charset="-128"/>
              <a:cs typeface="Gulim" charset="0"/>
            </a:endParaRPr>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4C69CC4C-BEFA-451B-A261-0E23A7C92D3F}" type="slidenum">
              <a:rPr lang="zh-CN" altLang="en-US" smtClean="0">
                <a:ea typeface="Gulim" pitchFamily="34" charset="-127"/>
              </a:rPr>
              <a:pPr>
                <a:spcBef>
                  <a:spcPct val="0"/>
                </a:spcBef>
              </a:pPr>
              <a:t>8</a:t>
            </a:fld>
            <a:endParaRPr lang="en-US" altLang="zh-CN">
              <a:ea typeface="Gulim" pitchFamily="34" charset="-127"/>
            </a:endParaRPr>
          </a:p>
        </p:txBody>
      </p:sp>
    </p:spTree>
    <p:extLst>
      <p:ext uri="{BB962C8B-B14F-4D97-AF65-F5344CB8AC3E}">
        <p14:creationId xmlns:p14="http://schemas.microsoft.com/office/powerpoint/2010/main" val="3063842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Note that most … real-time. For example, a food … will appear on the platform dynamically and it needs to be responded immediately so that the customer will not wait too long. </a:t>
            </a:r>
          </a:p>
          <a:p>
            <a:endParaRPr kumimoji="1" lang="en-US" altLang="zh-CN" sz="1200" kern="1200" dirty="0">
              <a:solidFill>
                <a:schemeClr val="tx1"/>
              </a:solidFill>
              <a:effectLst/>
              <a:latin typeface="Gulim" charset="0"/>
              <a:ea typeface="MS PGothic" pitchFamily="34" charset="-128"/>
              <a:cs typeface="Gulim" charset="0"/>
            </a:endParaRPr>
          </a:p>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On the other hand, crowd workers, e.g. taxi drivers, may not always wait on the platform and they can also arrive at the platform dynamically.</a:t>
            </a:r>
          </a:p>
          <a:p>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Therefore, the previous mentioned maximum ...</a:t>
            </a:r>
          </a:p>
          <a:p>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First, as we mentioned, tasks and workers appear dynamically, and thus the full bipartite graph on all the tasks and workers cannot be known in advance.</a:t>
            </a:r>
          </a:p>
          <a:p>
            <a:endParaRPr kumimoji="1" lang="zh-CN"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Second, tasks and crowd workers cannot wait long time on the platform and their requests must be responded immediately based on the partial information available.</a:t>
            </a: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2D987338-B8BB-4924-89F1-B089CFFB6A84}" type="slidenum">
              <a:rPr lang="zh-CN" altLang="en-US" smtClean="0">
                <a:ea typeface="Gulim" pitchFamily="34" charset="-127"/>
              </a:rPr>
              <a:pPr>
                <a:spcBef>
                  <a:spcPct val="0"/>
                </a:spcBef>
              </a:pPr>
              <a:t>9</a:t>
            </a:fld>
            <a:endParaRPr lang="en-US" altLang="zh-CN">
              <a:ea typeface="Gulim" pitchFamily="34" charset="-127"/>
            </a:endParaRPr>
          </a:p>
        </p:txBody>
      </p:sp>
    </p:spTree>
    <p:extLst>
      <p:ext uri="{BB962C8B-B14F-4D97-AF65-F5344CB8AC3E}">
        <p14:creationId xmlns:p14="http://schemas.microsoft.com/office/powerpoint/2010/main" val="793050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We use an example to illustrate the dynamic, or called online scenario. </a:t>
            </a:r>
          </a:p>
          <a:p>
            <a:endParaRPr kumimoji="1" lang="en-US"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On the left is our previous maximum weighted bipartite graph matching example.</a:t>
            </a:r>
            <a:endParaRPr lang="zh-CN" altLang="en-US" dirty="0">
              <a:latin typeface="Gulim" pitchFamily="34" charset="-127"/>
              <a:cs typeface="Gulim" pitchFamily="34" charset="-127"/>
            </a:endParaRPr>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B56BEFE2-2565-443F-B6D2-B46BE56C95CA}" type="slidenum">
              <a:rPr lang="zh-CN" altLang="en-US" smtClean="0">
                <a:ea typeface="Gulim" pitchFamily="34" charset="-127"/>
              </a:rPr>
              <a:pPr>
                <a:spcBef>
                  <a:spcPct val="0"/>
                </a:spcBef>
              </a:pPr>
              <a:t>10</a:t>
            </a:fld>
            <a:endParaRPr lang="en-US" altLang="zh-CN">
              <a:ea typeface="Gulim" pitchFamily="34" charset="-127"/>
            </a:endParaRPr>
          </a:p>
        </p:txBody>
      </p:sp>
    </p:spTree>
    <p:extLst>
      <p:ext uri="{BB962C8B-B14F-4D97-AF65-F5344CB8AC3E}">
        <p14:creationId xmlns:p14="http://schemas.microsoft.com/office/powerpoint/2010/main" val="1751160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Here is the optimal solution, where we mark the matched edges in red. </a:t>
            </a:r>
          </a:p>
          <a:p>
            <a:pPr marL="0" marR="0" indent="0" algn="l" defTabSz="914400" rtl="0" eaLnBrk="0" fontAlgn="base" latinLnBrk="1" hangingPunct="0">
              <a:lnSpc>
                <a:spcPct val="100000"/>
              </a:lnSpc>
              <a:spcBef>
                <a:spcPct val="30000"/>
              </a:spcBef>
              <a:spcAft>
                <a:spcPct val="0"/>
              </a:spcAft>
              <a:buClrTx/>
              <a:buSzTx/>
              <a:buFontTx/>
              <a:buNone/>
              <a:tabLst/>
              <a:defRPr/>
            </a:pPr>
            <a:endParaRPr kumimoji="1" lang="en-US" altLang="zh-CN" sz="1200" kern="1200" dirty="0">
              <a:solidFill>
                <a:schemeClr val="tx1"/>
              </a:solidFill>
              <a:effectLst/>
              <a:latin typeface="Gulim" charset="0"/>
              <a:ea typeface="MS PGothic" pitchFamily="34" charset="-128"/>
              <a:cs typeface="Gulim" charset="0"/>
            </a:endParaRPr>
          </a:p>
          <a:p>
            <a:pPr marL="0" marR="0" indent="0" algn="l" defTabSz="914400" rtl="0" eaLnBrk="0" fontAlgn="base" latinLnBrk="1"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And the total utility is 20.</a:t>
            </a:r>
            <a:endParaRPr kumimoji="1" lang="zh-CN" altLang="zh-CN" sz="1200" kern="1200" dirty="0">
              <a:solidFill>
                <a:schemeClr val="tx1"/>
              </a:solidFill>
              <a:effectLst/>
              <a:latin typeface="Gulim" charset="0"/>
              <a:ea typeface="MS PGothic" pitchFamily="34" charset="-128"/>
              <a:cs typeface="Gulim" charset="0"/>
            </a:endParaRPr>
          </a:p>
          <a:p>
            <a:endParaRPr lang="zh-CN" altLang="en-US" dirty="0">
              <a:latin typeface="Gulim" pitchFamily="34" charset="-127"/>
              <a:cs typeface="Gulim" pitchFamily="34" charset="-127"/>
            </a:endParaRPr>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B56BEFE2-2565-443F-B6D2-B46BE56C95CA}" type="slidenum">
              <a:rPr lang="zh-CN" altLang="en-US" smtClean="0">
                <a:ea typeface="Gulim" pitchFamily="34" charset="-127"/>
              </a:rPr>
              <a:pPr>
                <a:spcBef>
                  <a:spcPct val="0"/>
                </a:spcBef>
              </a:pPr>
              <a:t>11</a:t>
            </a:fld>
            <a:endParaRPr lang="en-US" altLang="zh-CN">
              <a:ea typeface="Gulim" pitchFamily="34" charset="-127"/>
            </a:endParaRPr>
          </a:p>
        </p:txBody>
      </p:sp>
    </p:spTree>
    <p:extLst>
      <p:ext uri="{BB962C8B-B14F-4D97-AF65-F5344CB8AC3E}">
        <p14:creationId xmlns:p14="http://schemas.microsoft.com/office/powerpoint/2010/main" val="3225130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0"/>
          <p:cNvSpPr>
            <a:spLocks noChangeShapeType="1"/>
          </p:cNvSpPr>
          <p:nvPr/>
        </p:nvSpPr>
        <p:spPr bwMode="auto">
          <a:xfrm>
            <a:off x="457200" y="2852738"/>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07" name="Rectangle 3"/>
          <p:cNvSpPr>
            <a:spLocks noGrp="1" noChangeArrowheads="1"/>
          </p:cNvSpPr>
          <p:nvPr>
            <p:ph type="ctrTitle"/>
          </p:nvPr>
        </p:nvSpPr>
        <p:spPr>
          <a:xfrm>
            <a:off x="315913" y="466725"/>
            <a:ext cx="6781800" cy="2133600"/>
          </a:xfrm>
        </p:spPr>
        <p:txBody>
          <a:bodyPr/>
          <a:lstStyle>
            <a:lvl1pPr algn="r">
              <a:defRPr sz="4800"/>
            </a:lvl1pPr>
          </a:lstStyle>
          <a:p>
            <a:r>
              <a:rPr lang="ko-KR" altLang="en-US"/>
              <a:t>마스터 제목 스타일 편집</a:t>
            </a:r>
          </a:p>
        </p:txBody>
      </p:sp>
      <p:sp>
        <p:nvSpPr>
          <p:cNvPr id="12390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ko-KR" altLang="en-US"/>
              <a:t>마스터 부제목 스타일 편집</a:t>
            </a:r>
          </a:p>
        </p:txBody>
      </p:sp>
      <p:sp>
        <p:nvSpPr>
          <p:cNvPr id="5" name="Date Placeholder 5"/>
          <p:cNvSpPr>
            <a:spLocks noGrp="1" noChangeArrowheads="1"/>
          </p:cNvSpPr>
          <p:nvPr>
            <p:ph type="dt" sz="half" idx="10"/>
          </p:nvPr>
        </p:nvSpPr>
        <p:spPr>
          <a:xfrm>
            <a:off x="457200" y="6248400"/>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Footer Placeholder 6"/>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sz="1000" b="0">
                <a:solidFill>
                  <a:schemeClr val="tx1"/>
                </a:solidFill>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9"/>
          <p:cNvSpPr>
            <a:spLocks noGrp="1" noChangeArrowheads="1"/>
          </p:cNvSpPr>
          <p:nvPr>
            <p:ph type="sldNum" sz="quarter" idx="12"/>
          </p:nvPr>
        </p:nvSpPr>
        <p:spPr>
          <a:xfrm>
            <a:off x="6553200" y="6248400"/>
            <a:ext cx="2133600" cy="457200"/>
          </a:xfrm>
        </p:spPr>
        <p:txBody>
          <a:bodyPr/>
          <a:lstStyle>
            <a:lvl1pPr>
              <a:defRPr sz="1000">
                <a:solidFill>
                  <a:schemeClr val="tx1"/>
                </a:solidFill>
              </a:defRPr>
            </a:lvl1pPr>
          </a:lstStyle>
          <a:p>
            <a:pPr>
              <a:defRPr/>
            </a:pPr>
            <a:fld id="{BCDF0BC5-48E5-4C10-BF4B-3046714EDF67}" type="slidenum">
              <a:rPr lang="en-US" altLang="ko-KR"/>
              <a:pPr>
                <a:defRPr/>
              </a:pPr>
              <a:t>‹#›</a:t>
            </a:fld>
            <a:endParaRPr lang="en-US" altLang="ko-KR"/>
          </a:p>
        </p:txBody>
      </p:sp>
    </p:spTree>
    <p:extLst>
      <p:ext uri="{BB962C8B-B14F-4D97-AF65-F5344CB8AC3E}">
        <p14:creationId xmlns:p14="http://schemas.microsoft.com/office/powerpoint/2010/main" val="221418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7ED01459-823C-4BC6-AC10-AA078603345E}" type="slidenum">
              <a:rPr lang="en-US" altLang="ko-KR"/>
              <a:pPr>
                <a:defRPr/>
              </a:pPr>
              <a:t>‹#›</a:t>
            </a:fld>
            <a:endParaRPr lang="en-US" altLang="ko-KR"/>
          </a:p>
        </p:txBody>
      </p:sp>
    </p:spTree>
    <p:extLst>
      <p:ext uri="{BB962C8B-B14F-4D97-AF65-F5344CB8AC3E}">
        <p14:creationId xmlns:p14="http://schemas.microsoft.com/office/powerpoint/2010/main" val="405684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15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115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11BFFBBC-A286-4C9F-AAB9-F54AF1610789}" type="slidenum">
              <a:rPr lang="en-US" altLang="ko-KR"/>
              <a:pPr>
                <a:defRPr/>
              </a:pPr>
              <a:t>‹#›</a:t>
            </a:fld>
            <a:endParaRPr lang="en-US" altLang="ko-KR"/>
          </a:p>
        </p:txBody>
      </p:sp>
    </p:spTree>
    <p:extLst>
      <p:ext uri="{BB962C8B-B14F-4D97-AF65-F5344CB8AC3E}">
        <p14:creationId xmlns:p14="http://schemas.microsoft.com/office/powerpoint/2010/main" val="248306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73697CC5-BB9E-487E-AFF3-8F5506CF83B5}" type="slidenum">
              <a:rPr lang="en-US" altLang="ko-KR"/>
              <a:pPr>
                <a:defRPr/>
              </a:pPr>
              <a:t>‹#›</a:t>
            </a:fld>
            <a:endParaRPr lang="en-US" altLang="ko-KR"/>
          </a:p>
        </p:txBody>
      </p:sp>
    </p:spTree>
    <p:extLst>
      <p:ext uri="{BB962C8B-B14F-4D97-AF65-F5344CB8AC3E}">
        <p14:creationId xmlns:p14="http://schemas.microsoft.com/office/powerpoint/2010/main" val="173063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38A0E265-9AFB-4648-A5A7-8F28405024C1}" type="slidenum">
              <a:rPr lang="en-US" altLang="ko-KR"/>
              <a:pPr>
                <a:defRPr/>
              </a:pPr>
              <a:t>‹#›</a:t>
            </a:fld>
            <a:endParaRPr lang="en-US" altLang="ko-KR"/>
          </a:p>
        </p:txBody>
      </p:sp>
    </p:spTree>
    <p:extLst>
      <p:ext uri="{BB962C8B-B14F-4D97-AF65-F5344CB8AC3E}">
        <p14:creationId xmlns:p14="http://schemas.microsoft.com/office/powerpoint/2010/main" val="381521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25538"/>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5538"/>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11E4189D-17B3-421D-8C1C-DE4C83C15866}" type="slidenum">
              <a:rPr lang="en-US" altLang="ko-KR"/>
              <a:pPr>
                <a:defRPr/>
              </a:pPr>
              <a:t>‹#›</a:t>
            </a:fld>
            <a:endParaRPr lang="en-US" altLang="ko-KR"/>
          </a:p>
        </p:txBody>
      </p:sp>
    </p:spTree>
    <p:extLst>
      <p:ext uri="{BB962C8B-B14F-4D97-AF65-F5344CB8AC3E}">
        <p14:creationId xmlns:p14="http://schemas.microsoft.com/office/powerpoint/2010/main" val="1320743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8"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9"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D029A8A9-4D38-4C80-842F-C9C89A2AFF5B}" type="slidenum">
              <a:rPr lang="en-US" altLang="ko-KR"/>
              <a:pPr>
                <a:defRPr/>
              </a:pPr>
              <a:t>‹#›</a:t>
            </a:fld>
            <a:endParaRPr lang="en-US" altLang="ko-KR"/>
          </a:p>
        </p:txBody>
      </p:sp>
    </p:spTree>
    <p:extLst>
      <p:ext uri="{BB962C8B-B14F-4D97-AF65-F5344CB8AC3E}">
        <p14:creationId xmlns:p14="http://schemas.microsoft.com/office/powerpoint/2010/main" val="290328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4"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5"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B2D9E1CE-3C7F-4ACF-8753-53AB71A600F5}" type="slidenum">
              <a:rPr lang="en-US" altLang="ko-KR"/>
              <a:pPr>
                <a:defRPr/>
              </a:pPr>
              <a:t>‹#›</a:t>
            </a:fld>
            <a:endParaRPr lang="en-US" altLang="ko-KR"/>
          </a:p>
        </p:txBody>
      </p:sp>
    </p:spTree>
    <p:extLst>
      <p:ext uri="{BB962C8B-B14F-4D97-AF65-F5344CB8AC3E}">
        <p14:creationId xmlns:p14="http://schemas.microsoft.com/office/powerpoint/2010/main" val="187246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3"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4"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E9E343DE-ED20-4552-8388-FF9F68967707}" type="slidenum">
              <a:rPr lang="en-US" altLang="ko-KR"/>
              <a:pPr>
                <a:defRPr/>
              </a:pPr>
              <a:t>‹#›</a:t>
            </a:fld>
            <a:endParaRPr lang="en-US" altLang="ko-KR"/>
          </a:p>
        </p:txBody>
      </p:sp>
    </p:spTree>
    <p:extLst>
      <p:ext uri="{BB962C8B-B14F-4D97-AF65-F5344CB8AC3E}">
        <p14:creationId xmlns:p14="http://schemas.microsoft.com/office/powerpoint/2010/main" val="214543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21DF6AA5-9851-4F18-AB39-25A7490D3DB7}" type="slidenum">
              <a:rPr lang="en-US" altLang="ko-KR"/>
              <a:pPr>
                <a:defRPr/>
              </a:pPr>
              <a:t>‹#›</a:t>
            </a:fld>
            <a:endParaRPr lang="en-US" altLang="ko-KR"/>
          </a:p>
        </p:txBody>
      </p:sp>
    </p:spTree>
    <p:extLst>
      <p:ext uri="{BB962C8B-B14F-4D97-AF65-F5344CB8AC3E}">
        <p14:creationId xmlns:p14="http://schemas.microsoft.com/office/powerpoint/2010/main" val="169234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4A2A9ABC-2D89-40D8-9C8B-300734C3F646}" type="slidenum">
              <a:rPr lang="en-US" altLang="ko-KR"/>
              <a:pPr>
                <a:defRPr/>
              </a:pPr>
              <a:t>‹#›</a:t>
            </a:fld>
            <a:endParaRPr lang="en-US" altLang="ko-KR"/>
          </a:p>
        </p:txBody>
      </p:sp>
    </p:spTree>
    <p:extLst>
      <p:ext uri="{BB962C8B-B14F-4D97-AF65-F5344CB8AC3E}">
        <p14:creationId xmlns:p14="http://schemas.microsoft.com/office/powerpoint/2010/main" val="21716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custDataLst>
              <p:tags r:id="rId13"/>
            </p:custDataLst>
          </p:nvPr>
        </p:nvSpPr>
        <p:spPr bwMode="auto">
          <a:xfrm>
            <a:off x="457200" y="122238"/>
            <a:ext cx="8229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ko-KR" altLang="en-US"/>
              <a:t>마스터 제목 스타일 편집</a:t>
            </a:r>
          </a:p>
        </p:txBody>
      </p:sp>
      <p:sp>
        <p:nvSpPr>
          <p:cNvPr id="1027" name="Rectangle 4"/>
          <p:cNvSpPr>
            <a:spLocks noGrp="1" noChangeArrowheads="1"/>
          </p:cNvSpPr>
          <p:nvPr>
            <p:ph type="body" idx="1"/>
            <p:custDataLst>
              <p:tags r:id="rId14"/>
            </p:custDataLst>
          </p:nvPr>
        </p:nvSpPr>
        <p:spPr bwMode="auto">
          <a:xfrm>
            <a:off x="457200" y="908050"/>
            <a:ext cx="8229600"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22887" name="Rectangle 7"/>
          <p:cNvSpPr>
            <a:spLocks noGrp="1" noChangeArrowheads="1"/>
          </p:cNvSpPr>
          <p:nvPr>
            <p:ph type="sldNum" sz="quarter" idx="4"/>
            <p:custDataLst>
              <p:tags r:id="rId15"/>
            </p:custDataLst>
          </p:nvPr>
        </p:nvSpPr>
        <p:spPr bwMode="auto">
          <a:xfrm>
            <a:off x="6902450" y="115888"/>
            <a:ext cx="2133600"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bg1"/>
                </a:solidFill>
                <a:ea typeface="Gulim" pitchFamily="34" charset="-127"/>
              </a:defRPr>
            </a:lvl1pPr>
          </a:lstStyle>
          <a:p>
            <a:pPr>
              <a:defRPr/>
            </a:pPr>
            <a:endParaRPr lang="en-US" altLang="ko-KR"/>
          </a:p>
        </p:txBody>
      </p:sp>
      <p:cxnSp>
        <p:nvCxnSpPr>
          <p:cNvPr id="1029" name="Straight Connector 2"/>
          <p:cNvCxnSpPr>
            <a:cxnSpLocks noChangeShapeType="1"/>
          </p:cNvCxnSpPr>
          <p:nvPr userDrawn="1"/>
        </p:nvCxnSpPr>
        <p:spPr bwMode="auto">
          <a:xfrm>
            <a:off x="395288" y="836613"/>
            <a:ext cx="835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5868" r:id="rId1"/>
    <p:sldLayoutId id="2147485869" r:id="rId2"/>
    <p:sldLayoutId id="2147485870" r:id="rId3"/>
    <p:sldLayoutId id="2147485871" r:id="rId4"/>
    <p:sldLayoutId id="2147485872" r:id="rId5"/>
    <p:sldLayoutId id="2147485873" r:id="rId6"/>
    <p:sldLayoutId id="2147485874" r:id="rId7"/>
    <p:sldLayoutId id="2147485875" r:id="rId8"/>
    <p:sldLayoutId id="2147485876" r:id="rId9"/>
    <p:sldLayoutId id="2147485877" r:id="rId10"/>
    <p:sldLayoutId id="2147485878" r:id="rId11"/>
  </p:sldLayoutIdLst>
  <p:hf hdr="0" ftr="0" dt="0"/>
  <p:txStyles>
    <p:titleStyle>
      <a:lvl1pPr algn="l" rtl="0" eaLnBrk="0" fontAlgn="base" hangingPunct="0">
        <a:spcBef>
          <a:spcPct val="0"/>
        </a:spcBef>
        <a:spcAft>
          <a:spcPct val="0"/>
        </a:spcAft>
        <a:defRPr sz="3900" b="1">
          <a:solidFill>
            <a:srgbClr val="000000"/>
          </a:solidFill>
          <a:latin typeface="+mj-lt"/>
          <a:ea typeface="MS PGothic" pitchFamily="34" charset="-128"/>
          <a:cs typeface="ＭＳ Ｐゴシック" charset="-128"/>
        </a:defRPr>
      </a:lvl1pPr>
      <a:lvl2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2pPr>
      <a:lvl3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3pPr>
      <a:lvl4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4pPr>
      <a:lvl5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5pPr>
      <a:lvl6pPr marL="457200" algn="l" rtl="0" fontAlgn="base">
        <a:spcBef>
          <a:spcPct val="0"/>
        </a:spcBef>
        <a:spcAft>
          <a:spcPct val="0"/>
        </a:spcAft>
        <a:defRPr sz="3900" b="1">
          <a:solidFill>
            <a:schemeClr val="bg1"/>
          </a:solidFill>
          <a:latin typeface="Arial" charset="0"/>
        </a:defRPr>
      </a:lvl6pPr>
      <a:lvl7pPr marL="914400" algn="l" rtl="0" fontAlgn="base">
        <a:spcBef>
          <a:spcPct val="0"/>
        </a:spcBef>
        <a:spcAft>
          <a:spcPct val="0"/>
        </a:spcAft>
        <a:defRPr sz="3900" b="1">
          <a:solidFill>
            <a:schemeClr val="bg1"/>
          </a:solidFill>
          <a:latin typeface="Arial" charset="0"/>
        </a:defRPr>
      </a:lvl7pPr>
      <a:lvl8pPr marL="1371600" algn="l" rtl="0" fontAlgn="base">
        <a:spcBef>
          <a:spcPct val="0"/>
        </a:spcBef>
        <a:spcAft>
          <a:spcPct val="0"/>
        </a:spcAft>
        <a:defRPr sz="3900" b="1">
          <a:solidFill>
            <a:schemeClr val="bg1"/>
          </a:solidFill>
          <a:latin typeface="Arial" charset="0"/>
        </a:defRPr>
      </a:lvl8pPr>
      <a:lvl9pPr marL="1828800" algn="l" rtl="0" fontAlgn="base">
        <a:spcBef>
          <a:spcPct val="0"/>
        </a:spcBef>
        <a:spcAft>
          <a:spcPct val="0"/>
        </a:spcAft>
        <a:defRPr sz="3900" b="1">
          <a:solidFill>
            <a:schemeClr val="bg1"/>
          </a:solidFill>
          <a:latin typeface="Arial" charset="0"/>
        </a:defRPr>
      </a:lvl9pPr>
    </p:titleStyle>
    <p:bodyStyle>
      <a:lvl1pPr marL="342900" indent="-342900" algn="l" rtl="0" eaLnBrk="0" fontAlgn="base" hangingPunct="0">
        <a:spcBef>
          <a:spcPct val="20000"/>
        </a:spcBef>
        <a:spcAft>
          <a:spcPct val="0"/>
        </a:spcAft>
        <a:buClr>
          <a:srgbClr val="660033"/>
        </a:buClr>
        <a:buSzPct val="70000"/>
        <a:buFont typeface="Wingdings" panose="05000000000000000000" pitchFamily="2" charset="2"/>
        <a:buChar char="l"/>
        <a:defRPr sz="3000">
          <a:solidFill>
            <a:schemeClr val="tx1"/>
          </a:solidFill>
          <a:latin typeface="+mn-lt"/>
          <a:ea typeface="MS PGothic" pitchFamily="34"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S PGothic" pitchFamily="34" charset="-128"/>
        </a:defRPr>
      </a:lvl2pPr>
      <a:lvl3pPr marL="987425" indent="-293688" algn="l" rtl="0" eaLnBrk="0" fontAlgn="base" hangingPunct="0">
        <a:spcBef>
          <a:spcPct val="20000"/>
        </a:spcBef>
        <a:spcAft>
          <a:spcPct val="0"/>
        </a:spcAft>
        <a:buClr>
          <a:schemeClr val="accent2"/>
        </a:buClr>
        <a:buSzPct val="70000"/>
        <a:buChar char="o"/>
        <a:defRPr sz="2300">
          <a:solidFill>
            <a:schemeClr val="tx1"/>
          </a:solidFill>
          <a:latin typeface="+mn-lt"/>
          <a:ea typeface="MS PGothic" pitchFamily="34" charset="-128"/>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S PGothic" pitchFamily="34"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itchFamily="34"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jpe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20.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5.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5.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35.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35.png"/><Relationship Id="rId4" Type="http://schemas.openxmlformats.org/officeDocument/2006/relationships/image" Target="../media/image43.png"/><Relationship Id="rId9" Type="http://schemas.openxmlformats.org/officeDocument/2006/relationships/image" Target="../media/image44.png"/></Relationships>
</file>

<file path=ppt/slides/_rels/slide3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35.png"/><Relationship Id="rId10" Type="http://schemas.openxmlformats.org/officeDocument/2006/relationships/image" Target="../media/image44.png"/><Relationship Id="rId4" Type="http://schemas.openxmlformats.org/officeDocument/2006/relationships/image" Target="../media/image45.png"/><Relationship Id="rId9" Type="http://schemas.openxmlformats.org/officeDocument/2006/relationships/image" Target="../media/image40.png"/></Relationships>
</file>

<file path=ppt/slides/_rels/slide3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42.png"/><Relationship Id="rId11" Type="http://schemas.openxmlformats.org/officeDocument/2006/relationships/image" Target="../media/image48.png"/><Relationship Id="rId5" Type="http://schemas.openxmlformats.org/officeDocument/2006/relationships/image" Target="../media/image35.png"/><Relationship Id="rId10" Type="http://schemas.openxmlformats.org/officeDocument/2006/relationships/image" Target="../media/image44.png"/><Relationship Id="rId4" Type="http://schemas.openxmlformats.org/officeDocument/2006/relationships/image" Target="../media/image47.png"/><Relationship Id="rId9" Type="http://schemas.openxmlformats.org/officeDocument/2006/relationships/image" Target="../media/image40.png"/></Relationships>
</file>

<file path=ppt/slides/_rels/slide3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46.png"/><Relationship Id="rId12"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42.png"/><Relationship Id="rId11" Type="http://schemas.openxmlformats.org/officeDocument/2006/relationships/image" Target="../media/image48.png"/><Relationship Id="rId5" Type="http://schemas.openxmlformats.org/officeDocument/2006/relationships/image" Target="../media/image35.png"/><Relationship Id="rId10"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40.png"/></Relationships>
</file>

<file path=ppt/slides/_rels/slide36.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1.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49.png"/><Relationship Id="rId10" Type="http://schemas.openxmlformats.org/officeDocument/2006/relationships/image" Target="../media/image57.png"/><Relationship Id="rId4" Type="http://schemas.openxmlformats.org/officeDocument/2006/relationships/image" Target="../media/image52.png"/><Relationship Id="rId9" Type="http://schemas.openxmlformats.org/officeDocument/2006/relationships/image" Target="../media/image56.png"/><Relationship Id="rId14" Type="http://schemas.openxmlformats.org/officeDocument/2006/relationships/image" Target="../media/image54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490.png"/><Relationship Id="rId4" Type="http://schemas.openxmlformats.org/officeDocument/2006/relationships/image" Target="../media/image560.png"/></Relationships>
</file>

<file path=ppt/slides/_rels/slide39.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570.png"/><Relationship Id="rId5" Type="http://schemas.openxmlformats.org/officeDocument/2006/relationships/image" Target="../media/image590.png"/><Relationship Id="rId4" Type="http://schemas.openxmlformats.org/officeDocument/2006/relationships/image" Target="../media/image560.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600.png"/><Relationship Id="rId7" Type="http://schemas.openxmlformats.org/officeDocument/2006/relationships/image" Target="../media/image61.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590.png"/><Relationship Id="rId5" Type="http://schemas.openxmlformats.org/officeDocument/2006/relationships/image" Target="../media/image42.png"/><Relationship Id="rId4" Type="http://schemas.openxmlformats.org/officeDocument/2006/relationships/image" Target="../media/image560.png"/><Relationship Id="rId9" Type="http://schemas.openxmlformats.org/officeDocument/2006/relationships/image" Target="../media/image570.png"/></Relationships>
</file>

<file path=ppt/slides/_rels/slide41.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69.png"/><Relationship Id="rId3" Type="http://schemas.openxmlformats.org/officeDocument/2006/relationships/image" Target="../media/image63.png"/><Relationship Id="rId7" Type="http://schemas.openxmlformats.org/officeDocument/2006/relationships/image" Target="../media/image38.png"/><Relationship Id="rId12" Type="http://schemas.openxmlformats.org/officeDocument/2006/relationships/image" Target="../media/image68.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65.png"/><Relationship Id="rId11" Type="http://schemas.openxmlformats.org/officeDocument/2006/relationships/image" Target="../media/image67.png"/><Relationship Id="rId5" Type="http://schemas.openxmlformats.org/officeDocument/2006/relationships/image" Target="../media/image64.png"/><Relationship Id="rId15" Type="http://schemas.openxmlformats.org/officeDocument/2006/relationships/image" Target="../media/image62.png"/><Relationship Id="rId10" Type="http://schemas.openxmlformats.org/officeDocument/2006/relationships/image" Target="../media/image560.png"/><Relationship Id="rId4" Type="http://schemas.openxmlformats.org/officeDocument/2006/relationships/image" Target="../media/image35.png"/><Relationship Id="rId9" Type="http://schemas.openxmlformats.org/officeDocument/2006/relationships/image" Target="../media/image66.png"/><Relationship Id="rId14" Type="http://schemas.openxmlformats.org/officeDocument/2006/relationships/image" Target="../media/image70.png"/></Relationships>
</file>

<file path=ppt/slides/_rels/slide42.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75.png"/><Relationship Id="rId3" Type="http://schemas.openxmlformats.org/officeDocument/2006/relationships/image" Target="../media/image71.png"/><Relationship Id="rId7" Type="http://schemas.openxmlformats.org/officeDocument/2006/relationships/image" Target="../media/image38.png"/><Relationship Id="rId12" Type="http://schemas.openxmlformats.org/officeDocument/2006/relationships/image" Target="../media/image74.png"/><Relationship Id="rId17" Type="http://schemas.openxmlformats.org/officeDocument/2006/relationships/image" Target="../media/image77.png"/><Relationship Id="rId2" Type="http://schemas.openxmlformats.org/officeDocument/2006/relationships/notesSlide" Target="../notesSlides/notesSlide40.xml"/><Relationship Id="rId16" Type="http://schemas.openxmlformats.org/officeDocument/2006/relationships/image" Target="../media/image62.png"/><Relationship Id="rId1" Type="http://schemas.openxmlformats.org/officeDocument/2006/relationships/slideLayout" Target="../slideLayouts/slideLayout6.xml"/><Relationship Id="rId6" Type="http://schemas.openxmlformats.org/officeDocument/2006/relationships/image" Target="../media/image65.png"/><Relationship Id="rId11" Type="http://schemas.openxmlformats.org/officeDocument/2006/relationships/image" Target="../media/image560.png"/><Relationship Id="rId5" Type="http://schemas.openxmlformats.org/officeDocument/2006/relationships/image" Target="../media/image64.png"/><Relationship Id="rId15" Type="http://schemas.openxmlformats.org/officeDocument/2006/relationships/image" Target="../media/image61.png"/><Relationship Id="rId10" Type="http://schemas.openxmlformats.org/officeDocument/2006/relationships/image" Target="../media/image48.png"/><Relationship Id="rId4" Type="http://schemas.openxmlformats.org/officeDocument/2006/relationships/image" Target="../media/image72.png"/><Relationship Id="rId9" Type="http://schemas.openxmlformats.org/officeDocument/2006/relationships/image" Target="../media/image73.png"/><Relationship Id="rId14" Type="http://schemas.openxmlformats.org/officeDocument/2006/relationships/image" Target="../media/image76.png"/></Relationships>
</file>

<file path=ppt/slides/_rels/slide43.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83.png"/><Relationship Id="rId18" Type="http://schemas.openxmlformats.org/officeDocument/2006/relationships/image" Target="../media/image87.png"/><Relationship Id="rId3" Type="http://schemas.openxmlformats.org/officeDocument/2006/relationships/image" Target="../media/image78.png"/><Relationship Id="rId7" Type="http://schemas.openxmlformats.org/officeDocument/2006/relationships/image" Target="../media/image79.png"/><Relationship Id="rId12" Type="http://schemas.openxmlformats.org/officeDocument/2006/relationships/image" Target="../media/image82.png"/><Relationship Id="rId17" Type="http://schemas.openxmlformats.org/officeDocument/2006/relationships/image" Target="../media/image86.png"/><Relationship Id="rId2" Type="http://schemas.openxmlformats.org/officeDocument/2006/relationships/notesSlide" Target="../notesSlides/notesSlide41.xml"/><Relationship Id="rId16" Type="http://schemas.openxmlformats.org/officeDocument/2006/relationships/image" Target="../media/image85.png"/><Relationship Id="rId1" Type="http://schemas.openxmlformats.org/officeDocument/2006/relationships/slideLayout" Target="../slideLayouts/slideLayout6.xml"/><Relationship Id="rId6" Type="http://schemas.openxmlformats.org/officeDocument/2006/relationships/image" Target="../media/image68.png"/><Relationship Id="rId11" Type="http://schemas.openxmlformats.org/officeDocument/2006/relationships/image" Target="../media/image81.png"/><Relationship Id="rId5" Type="http://schemas.openxmlformats.org/officeDocument/2006/relationships/image" Target="../media/image67.png"/><Relationship Id="rId15" Type="http://schemas.openxmlformats.org/officeDocument/2006/relationships/image" Target="../media/image84.png"/><Relationship Id="rId10" Type="http://schemas.openxmlformats.org/officeDocument/2006/relationships/image" Target="../media/image80.png"/><Relationship Id="rId19" Type="http://schemas.openxmlformats.org/officeDocument/2006/relationships/image" Target="../media/image88.png"/><Relationship Id="rId4" Type="http://schemas.openxmlformats.org/officeDocument/2006/relationships/image" Target="../media/image560.png"/><Relationship Id="rId9" Type="http://schemas.openxmlformats.org/officeDocument/2006/relationships/image" Target="../media/image62.png"/><Relationship Id="rId14" Type="http://schemas.openxmlformats.org/officeDocument/2006/relationships/image" Target="../media/image75.png"/></Relationships>
</file>

<file path=ppt/slides/_rels/slide44.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83.png"/><Relationship Id="rId18" Type="http://schemas.openxmlformats.org/officeDocument/2006/relationships/image" Target="../media/image87.png"/><Relationship Id="rId3" Type="http://schemas.openxmlformats.org/officeDocument/2006/relationships/image" Target="../media/image89.png"/><Relationship Id="rId21" Type="http://schemas.openxmlformats.org/officeDocument/2006/relationships/image" Target="../media/image91.png"/><Relationship Id="rId7" Type="http://schemas.openxmlformats.org/officeDocument/2006/relationships/image" Target="../media/image79.png"/><Relationship Id="rId12" Type="http://schemas.openxmlformats.org/officeDocument/2006/relationships/image" Target="../media/image82.png"/><Relationship Id="rId17" Type="http://schemas.openxmlformats.org/officeDocument/2006/relationships/image" Target="../media/image86.png"/><Relationship Id="rId2" Type="http://schemas.openxmlformats.org/officeDocument/2006/relationships/notesSlide" Target="../notesSlides/notesSlide42.xml"/><Relationship Id="rId16" Type="http://schemas.openxmlformats.org/officeDocument/2006/relationships/image" Target="../media/image85.png"/><Relationship Id="rId20" Type="http://schemas.openxmlformats.org/officeDocument/2006/relationships/image" Target="../media/image90.png"/><Relationship Id="rId1" Type="http://schemas.openxmlformats.org/officeDocument/2006/relationships/slideLayout" Target="../slideLayouts/slideLayout6.xml"/><Relationship Id="rId6" Type="http://schemas.openxmlformats.org/officeDocument/2006/relationships/image" Target="../media/image68.png"/><Relationship Id="rId11" Type="http://schemas.openxmlformats.org/officeDocument/2006/relationships/image" Target="../media/image81.png"/><Relationship Id="rId5" Type="http://schemas.openxmlformats.org/officeDocument/2006/relationships/image" Target="../media/image67.png"/><Relationship Id="rId15" Type="http://schemas.openxmlformats.org/officeDocument/2006/relationships/image" Target="../media/image84.png"/><Relationship Id="rId10" Type="http://schemas.openxmlformats.org/officeDocument/2006/relationships/image" Target="../media/image80.png"/><Relationship Id="rId19" Type="http://schemas.openxmlformats.org/officeDocument/2006/relationships/image" Target="../media/image88.png"/><Relationship Id="rId4" Type="http://schemas.openxmlformats.org/officeDocument/2006/relationships/image" Target="../media/image560.png"/><Relationship Id="rId9" Type="http://schemas.openxmlformats.org/officeDocument/2006/relationships/image" Target="../media/image62.png"/><Relationship Id="rId14" Type="http://schemas.openxmlformats.org/officeDocument/2006/relationships/image" Target="../media/image75.png"/><Relationship Id="rId22" Type="http://schemas.openxmlformats.org/officeDocument/2006/relationships/image" Target="../media/image92.png"/></Relationships>
</file>

<file path=ppt/slides/_rels/slide4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95.emf"/></Relationships>
</file>

<file path=ppt/slides/_rels/slide48.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97.emf"/></Relationships>
</file>

<file path=ppt/slides/_rels/slide49.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99.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0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jpe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custDataLst>
              <p:tags r:id="rId1"/>
            </p:custDataLst>
          </p:nvPr>
        </p:nvSpPr>
        <p:spPr>
          <a:xfrm>
            <a:off x="328613" y="558800"/>
            <a:ext cx="8491537" cy="2222500"/>
          </a:xfrm>
        </p:spPr>
        <p:txBody>
          <a:bodyPr anchor="ctr"/>
          <a:lstStyle/>
          <a:p>
            <a:pPr algn="ctr" eaLnBrk="1" hangingPunct="1"/>
            <a:r>
              <a:rPr lang="en-US" altLang="zh-CN" sz="3800">
                <a:solidFill>
                  <a:srgbClr val="0000FF"/>
                </a:solidFill>
                <a:cs typeface="Arial" panose="020B0604020202020204" pitchFamily="34" charset="0"/>
              </a:rPr>
              <a:t>Online Mobile Micro-Task Allocation in Spatial Crowdsourcing</a:t>
            </a:r>
            <a:endParaRPr lang="en-US" altLang="ko-KR" sz="2800">
              <a:solidFill>
                <a:srgbClr val="0000FF"/>
              </a:solidFill>
              <a:cs typeface="Arial" panose="020B0604020202020204" pitchFamily="34" charset="0"/>
            </a:endParaRPr>
          </a:p>
        </p:txBody>
      </p:sp>
      <p:graphicFrame>
        <p:nvGraphicFramePr>
          <p:cNvPr id="2" name="Table 1"/>
          <p:cNvGraphicFramePr>
            <a:graphicFrameLocks noGrp="1"/>
          </p:cNvGraphicFramePr>
          <p:nvPr>
            <p:custDataLst>
              <p:tags r:id="rId2"/>
            </p:custDataLst>
            <p:extLst>
              <p:ext uri="{D42A27DB-BD31-4B8C-83A1-F6EECF244321}">
                <p14:modId xmlns:p14="http://schemas.microsoft.com/office/powerpoint/2010/main" val="2208500871"/>
              </p:ext>
            </p:extLst>
          </p:nvPr>
        </p:nvGraphicFramePr>
        <p:xfrm>
          <a:off x="250825" y="3213100"/>
          <a:ext cx="8642350" cy="2448482"/>
        </p:xfrm>
        <a:graphic>
          <a:graphicData uri="http://schemas.openxmlformats.org/drawingml/2006/table">
            <a:tbl>
              <a:tblPr/>
              <a:tblGrid>
                <a:gridCol w="8642350">
                  <a:extLst>
                    <a:ext uri="{9D8B030D-6E8A-4147-A177-3AD203B41FA5}">
                      <a16:colId xmlns:a16="http://schemas.microsoft.com/office/drawing/2014/main" val="20000"/>
                    </a:ext>
                  </a:extLst>
                </a:gridCol>
              </a:tblGrid>
              <a:tr h="2447925">
                <a:tc>
                  <a:txBody>
                    <a:bodyPr/>
                    <a:lstStyle/>
                    <a:p>
                      <a:pPr algn="ctr"/>
                      <a:r>
                        <a:rPr lang="en-US" altLang="zh-CN" sz="2800" b="1" dirty="0" err="1">
                          <a:solidFill>
                            <a:schemeClr val="tx1"/>
                          </a:solidFill>
                        </a:rPr>
                        <a:t>Yongxin</a:t>
                      </a:r>
                      <a:r>
                        <a:rPr lang="en-US" altLang="zh-CN" sz="2800" b="1" dirty="0">
                          <a:solidFill>
                            <a:schemeClr val="tx1"/>
                          </a:solidFill>
                        </a:rPr>
                        <a:t> Tong</a:t>
                      </a:r>
                      <a:r>
                        <a:rPr lang="en-US" altLang="zh-CN" sz="2800" b="1" baseline="30000" dirty="0">
                          <a:solidFill>
                            <a:schemeClr val="tx1"/>
                          </a:solidFill>
                        </a:rPr>
                        <a:t> 1</a:t>
                      </a:r>
                      <a:r>
                        <a:rPr lang="en-US" altLang="zh-CN" sz="2800" b="1" dirty="0">
                          <a:solidFill>
                            <a:schemeClr val="tx1"/>
                          </a:solidFill>
                        </a:rPr>
                        <a:t>, </a:t>
                      </a:r>
                      <a:r>
                        <a:rPr lang="en-US" altLang="zh-CN" sz="2800" b="1" dirty="0" err="1">
                          <a:solidFill>
                            <a:schemeClr val="tx1"/>
                          </a:solidFill>
                        </a:rPr>
                        <a:t>Jieying</a:t>
                      </a:r>
                      <a:r>
                        <a:rPr lang="en-US" altLang="zh-CN" sz="2800" b="1" dirty="0">
                          <a:solidFill>
                            <a:schemeClr val="tx1"/>
                          </a:solidFill>
                        </a:rPr>
                        <a:t> She</a:t>
                      </a:r>
                      <a:r>
                        <a:rPr lang="en-US" altLang="zh-CN" sz="2800" b="1" baseline="30000" dirty="0">
                          <a:solidFill>
                            <a:schemeClr val="tx1"/>
                          </a:solidFill>
                        </a:rPr>
                        <a:t> 2</a:t>
                      </a:r>
                      <a:r>
                        <a:rPr lang="en-US" altLang="zh-CN" sz="2800" b="1" dirty="0">
                          <a:solidFill>
                            <a:schemeClr val="tx1"/>
                          </a:solidFill>
                        </a:rPr>
                        <a:t>, Bolin Ding</a:t>
                      </a:r>
                      <a:r>
                        <a:rPr lang="en-US" altLang="zh-CN" sz="2800" b="1" baseline="30000" dirty="0">
                          <a:solidFill>
                            <a:schemeClr val="tx1"/>
                          </a:solidFill>
                        </a:rPr>
                        <a:t> 3</a:t>
                      </a:r>
                      <a:r>
                        <a:rPr lang="en-US" altLang="zh-CN" sz="2800" b="1" dirty="0">
                          <a:solidFill>
                            <a:schemeClr val="tx1"/>
                          </a:solidFill>
                        </a:rPr>
                        <a:t>, </a:t>
                      </a:r>
                    </a:p>
                    <a:p>
                      <a:pPr algn="ctr"/>
                      <a:r>
                        <a:rPr lang="en-US" altLang="zh-CN" sz="2800" b="1" dirty="0" err="1">
                          <a:solidFill>
                            <a:schemeClr val="tx1"/>
                          </a:solidFill>
                        </a:rPr>
                        <a:t>Libin</a:t>
                      </a:r>
                      <a:r>
                        <a:rPr lang="en-US" altLang="zh-CN" sz="2800" b="1" dirty="0">
                          <a:solidFill>
                            <a:schemeClr val="tx1"/>
                          </a:solidFill>
                        </a:rPr>
                        <a:t> Wang</a:t>
                      </a:r>
                      <a:r>
                        <a:rPr lang="en-US" altLang="zh-CN" sz="2800" b="1" baseline="30000" dirty="0">
                          <a:solidFill>
                            <a:schemeClr val="tx1"/>
                          </a:solidFill>
                        </a:rPr>
                        <a:t> 1</a:t>
                      </a:r>
                      <a:r>
                        <a:rPr lang="en-US" altLang="zh-CN" sz="2800" b="1" dirty="0">
                          <a:solidFill>
                            <a:schemeClr val="tx1"/>
                          </a:solidFill>
                        </a:rPr>
                        <a:t>, Lei Chen</a:t>
                      </a:r>
                      <a:r>
                        <a:rPr lang="en-US" altLang="zh-CN" sz="2800" b="1" baseline="30000" dirty="0">
                          <a:solidFill>
                            <a:schemeClr val="tx1"/>
                          </a:solidFill>
                        </a:rPr>
                        <a:t> 2</a:t>
                      </a:r>
                      <a:endParaRPr lang="en-US" altLang="zh-CN" sz="2800" b="1" dirty="0">
                        <a:solidFill>
                          <a:schemeClr val="tx1"/>
                        </a:solidFill>
                      </a:endParaRPr>
                    </a:p>
                    <a:p>
                      <a:pPr algn="ctr">
                        <a:spcBef>
                          <a:spcPts val="2000"/>
                        </a:spcBef>
                        <a:spcAft>
                          <a:spcPts val="600"/>
                        </a:spcAft>
                      </a:pPr>
                      <a:r>
                        <a:rPr lang="en-US" altLang="zh-CN" sz="2400" b="1" baseline="30000" dirty="0">
                          <a:solidFill>
                            <a:schemeClr val="tx1"/>
                          </a:solidFill>
                        </a:rPr>
                        <a:t>1 </a:t>
                      </a:r>
                      <a:r>
                        <a:rPr lang="en-US" altLang="zh-CN" sz="2400" b="1" dirty="0" err="1">
                          <a:solidFill>
                            <a:schemeClr val="tx1"/>
                          </a:solidFill>
                        </a:rPr>
                        <a:t>Beihang</a:t>
                      </a:r>
                      <a:r>
                        <a:rPr lang="en-US" altLang="zh-CN" sz="2400" b="1" dirty="0">
                          <a:solidFill>
                            <a:schemeClr val="tx1"/>
                          </a:solidFill>
                        </a:rPr>
                        <a:t> University</a:t>
                      </a:r>
                    </a:p>
                    <a:p>
                      <a:pPr algn="ctr">
                        <a:spcAft>
                          <a:spcPts val="600"/>
                        </a:spcAft>
                      </a:pPr>
                      <a:r>
                        <a:rPr lang="en-US" altLang="zh-CN" sz="2400" b="1" baseline="30000" dirty="0">
                          <a:solidFill>
                            <a:schemeClr val="tx1"/>
                          </a:solidFill>
                        </a:rPr>
                        <a:t>2 </a:t>
                      </a:r>
                      <a:r>
                        <a:rPr lang="en-US" altLang="zh-CN" sz="2400" b="1" dirty="0">
                          <a:solidFill>
                            <a:schemeClr val="tx1"/>
                          </a:solidFill>
                        </a:rPr>
                        <a:t>The Hong Kong University of Science and Technology</a:t>
                      </a:r>
                    </a:p>
                    <a:p>
                      <a:pPr algn="ctr">
                        <a:spcAft>
                          <a:spcPts val="600"/>
                        </a:spcAft>
                      </a:pPr>
                      <a:r>
                        <a:rPr lang="en-US" altLang="zh-CN" sz="2400" b="1" baseline="30000" dirty="0">
                          <a:solidFill>
                            <a:schemeClr val="tx1"/>
                          </a:solidFill>
                        </a:rPr>
                        <a:t>3 </a:t>
                      </a:r>
                      <a:r>
                        <a:rPr lang="en-US" altLang="zh-CN" sz="2400" b="1" dirty="0">
                          <a:solidFill>
                            <a:schemeClr val="tx1"/>
                          </a:solidFill>
                        </a:rPr>
                        <a:t>Microsoft Research</a:t>
                      </a:r>
                    </a:p>
                  </a:txBody>
                  <a:tcPr marL="91439" marR="91439" marT="45681" marB="4568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pic>
        <p:nvPicPr>
          <p:cNvPr id="15369" name="图片 4" descr="beihang-log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073775"/>
            <a:ext cx="3230562"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6021288"/>
            <a:ext cx="3327450" cy="81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图片 3" descr="image002.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32588" y="6148388"/>
            <a:ext cx="2159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22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0" y="98425"/>
            <a:ext cx="9144000" cy="738188"/>
          </a:xfrm>
        </p:spPr>
        <p:txBody>
          <a:bodyPr/>
          <a:lstStyle/>
          <a:p>
            <a:pPr algn="ctr" eaLnBrk="1" hangingPunct="1"/>
            <a:r>
              <a:rPr lang="en-US" altLang="zh-CN" sz="3200" dirty="0"/>
              <a:t>Online Maximum Weighted Bipartite Matching</a:t>
            </a:r>
            <a:endParaRPr lang="zh-CN" altLang="en-US" sz="3200" dirty="0"/>
          </a:p>
        </p:txBody>
      </p:sp>
      <p:grpSp>
        <p:nvGrpSpPr>
          <p:cNvPr id="2" name="组合 1"/>
          <p:cNvGrpSpPr/>
          <p:nvPr/>
        </p:nvGrpSpPr>
        <p:grpSpPr>
          <a:xfrm>
            <a:off x="539552" y="1052897"/>
            <a:ext cx="3191073" cy="4824375"/>
            <a:chOff x="539552" y="1052897"/>
            <a:chExt cx="3191073" cy="4824375"/>
          </a:xfrm>
        </p:grpSpPr>
        <p:sp>
          <p:nvSpPr>
            <p:cNvPr id="23" name="Oval 78"/>
            <p:cNvSpPr>
              <a:spLocks noRot="1" noChangeAspect="1" noMove="1" noResize="1" noEditPoints="1" noAdjustHandles="1" noChangeArrowheads="1" noChangeShapeType="1" noTextEdit="1"/>
            </p:cNvSpPr>
            <p:nvPr/>
          </p:nvSpPr>
          <p:spPr>
            <a:xfrm>
              <a:off x="539552" y="1776554"/>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24" name="Oval 79"/>
            <p:cNvSpPr>
              <a:spLocks noRot="1" noChangeAspect="1" noMove="1" noResize="1" noEditPoints="1" noAdjustHandles="1" noChangeArrowheads="1" noChangeShapeType="1" noTextEdit="1"/>
            </p:cNvSpPr>
            <p:nvPr/>
          </p:nvSpPr>
          <p:spPr>
            <a:xfrm>
              <a:off x="539552" y="3223865"/>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sp>
          <p:nvSpPr>
            <p:cNvPr id="25" name="Oval 80"/>
            <p:cNvSpPr>
              <a:spLocks noRot="1" noChangeAspect="1" noMove="1" noResize="1" noEditPoints="1" noAdjustHandles="1" noChangeArrowheads="1" noChangeShapeType="1" noTextEdit="1"/>
            </p:cNvSpPr>
            <p:nvPr/>
          </p:nvSpPr>
          <p:spPr>
            <a:xfrm>
              <a:off x="539552" y="4550569"/>
              <a:ext cx="590939" cy="603047"/>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26" name="Oval 81"/>
            <p:cNvSpPr>
              <a:spLocks noRot="1" noChangeAspect="1" noMove="1" noResize="1" noEditPoints="1" noAdjustHandles="1" noChangeArrowheads="1" noChangeShapeType="1" noTextEdit="1"/>
            </p:cNvSpPr>
            <p:nvPr/>
          </p:nvSpPr>
          <p:spPr>
            <a:xfrm>
              <a:off x="3139686" y="1052897"/>
              <a:ext cx="590939" cy="603047"/>
            </a:xfrm>
            <a:prstGeom prst="ellipse">
              <a:avLst/>
            </a:prstGeom>
            <a:blipFill>
              <a:blip r:embed="rId6"/>
              <a:stretch>
                <a:fillRect/>
              </a:stretch>
            </a:blipFill>
            <a:ln w="50800"/>
          </p:spPr>
          <p:txBody>
            <a:bodyPr/>
            <a:lstStyle/>
            <a:p>
              <a:pPr>
                <a:defRPr/>
              </a:pPr>
              <a:r>
                <a:rPr lang="zh-CN" altLang="en-US">
                  <a:noFill/>
                  <a:ea typeface="MS PGothic"/>
                  <a:cs typeface="MS PGothic"/>
                </a:rPr>
                <a:t> </a:t>
              </a:r>
            </a:p>
          </p:txBody>
        </p:sp>
        <p:sp>
          <p:nvSpPr>
            <p:cNvPr id="27" name="Oval 82"/>
            <p:cNvSpPr>
              <a:spLocks noRot="1" noChangeAspect="1" noMove="1" noResize="1" noEditPoints="1" noAdjustHandles="1" noChangeArrowheads="1" noChangeShapeType="1" noTextEdit="1"/>
            </p:cNvSpPr>
            <p:nvPr/>
          </p:nvSpPr>
          <p:spPr>
            <a:xfrm>
              <a:off x="3139686" y="2109790"/>
              <a:ext cx="590939" cy="603047"/>
            </a:xfrm>
            <a:prstGeom prst="ellipse">
              <a:avLst/>
            </a:prstGeom>
            <a:blipFill>
              <a:blip r:embed="rId7"/>
              <a:stretch>
                <a:fillRect/>
              </a:stretch>
            </a:blipFill>
            <a:ln w="50800"/>
          </p:spPr>
          <p:txBody>
            <a:bodyPr/>
            <a:lstStyle/>
            <a:p>
              <a:pPr>
                <a:defRPr/>
              </a:pPr>
              <a:r>
                <a:rPr lang="zh-CN" altLang="en-US">
                  <a:noFill/>
                  <a:ea typeface="MS PGothic"/>
                  <a:cs typeface="MS PGothic"/>
                </a:rPr>
                <a:t> </a:t>
              </a:r>
            </a:p>
          </p:txBody>
        </p:sp>
        <p:sp>
          <p:nvSpPr>
            <p:cNvPr id="28" name="Oval 83"/>
            <p:cNvSpPr>
              <a:spLocks noRot="1" noChangeAspect="1" noMove="1" noResize="1" noEditPoints="1" noAdjustHandles="1" noChangeArrowheads="1" noChangeShapeType="1" noTextEdit="1"/>
            </p:cNvSpPr>
            <p:nvPr/>
          </p:nvSpPr>
          <p:spPr>
            <a:xfrm>
              <a:off x="3139686" y="3223865"/>
              <a:ext cx="590939" cy="603047"/>
            </a:xfrm>
            <a:prstGeom prst="ellipse">
              <a:avLst/>
            </a:prstGeom>
            <a:blipFill>
              <a:blip r:embed="rId8"/>
              <a:stretch>
                <a:fillRect/>
              </a:stretch>
            </a:blipFill>
            <a:ln w="50800"/>
          </p:spPr>
          <p:txBody>
            <a:bodyPr/>
            <a:lstStyle/>
            <a:p>
              <a:pPr>
                <a:defRPr/>
              </a:pPr>
              <a:r>
                <a:rPr lang="zh-CN" altLang="en-US">
                  <a:noFill/>
                  <a:ea typeface="MS PGothic"/>
                  <a:cs typeface="MS PGothic"/>
                </a:rPr>
                <a:t> </a:t>
              </a:r>
            </a:p>
          </p:txBody>
        </p:sp>
        <p:sp>
          <p:nvSpPr>
            <p:cNvPr id="29" name="Oval 84"/>
            <p:cNvSpPr>
              <a:spLocks noRot="1" noChangeAspect="1" noMove="1" noResize="1" noEditPoints="1" noAdjustHandles="1" noChangeArrowheads="1" noChangeShapeType="1" noTextEdit="1"/>
            </p:cNvSpPr>
            <p:nvPr/>
          </p:nvSpPr>
          <p:spPr>
            <a:xfrm>
              <a:off x="3139686" y="4249044"/>
              <a:ext cx="590939" cy="603047"/>
            </a:xfrm>
            <a:prstGeom prst="ellipse">
              <a:avLst/>
            </a:prstGeom>
            <a:blipFill>
              <a:blip r:embed="rId9"/>
              <a:stretch>
                <a:fillRect/>
              </a:stretch>
            </a:blipFill>
            <a:ln w="50800"/>
          </p:spPr>
          <p:txBody>
            <a:bodyPr/>
            <a:lstStyle/>
            <a:p>
              <a:pPr>
                <a:defRPr/>
              </a:pPr>
              <a:r>
                <a:rPr lang="zh-CN" altLang="en-US">
                  <a:noFill/>
                  <a:ea typeface="MS PGothic"/>
                  <a:cs typeface="MS PGothic"/>
                </a:rPr>
                <a:t> </a:t>
              </a:r>
            </a:p>
          </p:txBody>
        </p:sp>
        <p:sp>
          <p:nvSpPr>
            <p:cNvPr id="30" name="Oval 85"/>
            <p:cNvSpPr>
              <a:spLocks noRot="1" noChangeAspect="1" noMove="1" noResize="1" noEditPoints="1" noAdjustHandles="1" noChangeArrowheads="1" noChangeShapeType="1" noTextEdit="1"/>
            </p:cNvSpPr>
            <p:nvPr/>
          </p:nvSpPr>
          <p:spPr>
            <a:xfrm>
              <a:off x="3139686" y="5274225"/>
              <a:ext cx="590939" cy="603047"/>
            </a:xfrm>
            <a:prstGeom prst="ellipse">
              <a:avLst/>
            </a:prstGeom>
            <a:blipFill>
              <a:blip r:embed="rId10"/>
              <a:stretch>
                <a:fillRect/>
              </a:stretch>
            </a:blipFill>
            <a:ln w="50800"/>
          </p:spPr>
          <p:txBody>
            <a:bodyPr/>
            <a:lstStyle/>
            <a:p>
              <a:pPr>
                <a:defRPr/>
              </a:pPr>
              <a:r>
                <a:rPr lang="zh-CN" altLang="en-US">
                  <a:noFill/>
                  <a:ea typeface="MS PGothic"/>
                  <a:cs typeface="MS PGothic"/>
                </a:rPr>
                <a:t> </a:t>
              </a:r>
            </a:p>
          </p:txBody>
        </p:sp>
        <p:cxnSp>
          <p:nvCxnSpPr>
            <p:cNvPr id="31" name="Straight Connector 86"/>
            <p:cNvCxnSpPr>
              <a:stCxn id="23" idx="6"/>
              <a:endCxn id="26" idx="2"/>
            </p:cNvCxnSpPr>
            <p:nvPr/>
          </p:nvCxnSpPr>
          <p:spPr>
            <a:xfrm flipV="1">
              <a:off x="1130780" y="1354072"/>
              <a:ext cx="2008429" cy="725175"/>
            </a:xfrm>
            <a:prstGeom prst="line">
              <a:avLst/>
            </a:prstGeom>
            <a:ln w="50800"/>
          </p:spPr>
          <p:style>
            <a:lnRef idx="1">
              <a:schemeClr val="dk1"/>
            </a:lnRef>
            <a:fillRef idx="0">
              <a:schemeClr val="dk1"/>
            </a:fillRef>
            <a:effectRef idx="0">
              <a:schemeClr val="dk1"/>
            </a:effectRef>
            <a:fontRef idx="minor">
              <a:schemeClr val="tx1"/>
            </a:fontRef>
          </p:style>
        </p:cxnSp>
        <p:cxnSp>
          <p:nvCxnSpPr>
            <p:cNvPr id="32" name="Straight Connector 88"/>
            <p:cNvCxnSpPr>
              <a:endCxn id="29" idx="2"/>
            </p:cNvCxnSpPr>
            <p:nvPr/>
          </p:nvCxnSpPr>
          <p:spPr>
            <a:xfrm>
              <a:off x="1130780" y="2110670"/>
              <a:ext cx="2008429" cy="2439005"/>
            </a:xfrm>
            <a:prstGeom prst="line">
              <a:avLst/>
            </a:prstGeom>
            <a:ln w="50800"/>
          </p:spPr>
          <p:style>
            <a:lnRef idx="1">
              <a:schemeClr val="dk1"/>
            </a:lnRef>
            <a:fillRef idx="0">
              <a:schemeClr val="dk1"/>
            </a:fillRef>
            <a:effectRef idx="0">
              <a:schemeClr val="dk1"/>
            </a:effectRef>
            <a:fontRef idx="minor">
              <a:schemeClr val="tx1"/>
            </a:fontRef>
          </p:style>
        </p:cxnSp>
        <p:cxnSp>
          <p:nvCxnSpPr>
            <p:cNvPr id="33" name="Straight Connector 89"/>
            <p:cNvCxnSpPr>
              <a:stCxn id="23" idx="6"/>
              <a:endCxn id="27" idx="2"/>
            </p:cNvCxnSpPr>
            <p:nvPr/>
          </p:nvCxnSpPr>
          <p:spPr>
            <a:xfrm>
              <a:off x="1130780" y="2079246"/>
              <a:ext cx="2008429" cy="331162"/>
            </a:xfrm>
            <a:prstGeom prst="line">
              <a:avLst/>
            </a:prstGeom>
            <a:ln w="50800"/>
          </p:spPr>
          <p:style>
            <a:lnRef idx="1">
              <a:schemeClr val="dk1"/>
            </a:lnRef>
            <a:fillRef idx="0">
              <a:schemeClr val="dk1"/>
            </a:fillRef>
            <a:effectRef idx="0">
              <a:schemeClr val="dk1"/>
            </a:effectRef>
            <a:fontRef idx="minor">
              <a:schemeClr val="tx1"/>
            </a:fontRef>
          </p:style>
        </p:cxnSp>
        <p:cxnSp>
          <p:nvCxnSpPr>
            <p:cNvPr id="34" name="Straight Connector 90"/>
            <p:cNvCxnSpPr>
              <a:stCxn id="24" idx="6"/>
              <a:endCxn id="29" idx="2"/>
            </p:cNvCxnSpPr>
            <p:nvPr/>
          </p:nvCxnSpPr>
          <p:spPr>
            <a:xfrm>
              <a:off x="1130780" y="3524761"/>
              <a:ext cx="2008429" cy="1024914"/>
            </a:xfrm>
            <a:prstGeom prst="line">
              <a:avLst/>
            </a:prstGeom>
            <a:ln w="50800"/>
          </p:spPr>
          <p:style>
            <a:lnRef idx="1">
              <a:schemeClr val="dk1"/>
            </a:lnRef>
            <a:fillRef idx="0">
              <a:schemeClr val="dk1"/>
            </a:fillRef>
            <a:effectRef idx="0">
              <a:schemeClr val="dk1"/>
            </a:effectRef>
            <a:fontRef idx="minor">
              <a:schemeClr val="tx1"/>
            </a:fontRef>
          </p:style>
        </p:cxnSp>
        <p:cxnSp>
          <p:nvCxnSpPr>
            <p:cNvPr id="35" name="Straight Connector 91"/>
            <p:cNvCxnSpPr>
              <a:stCxn id="24" idx="6"/>
              <a:endCxn id="30" idx="2"/>
            </p:cNvCxnSpPr>
            <p:nvPr/>
          </p:nvCxnSpPr>
          <p:spPr>
            <a:xfrm>
              <a:off x="1130780" y="3524761"/>
              <a:ext cx="2008429" cy="2049827"/>
            </a:xfrm>
            <a:prstGeom prst="line">
              <a:avLst/>
            </a:prstGeom>
            <a:ln w="50800"/>
          </p:spPr>
          <p:style>
            <a:lnRef idx="1">
              <a:schemeClr val="dk1"/>
            </a:lnRef>
            <a:fillRef idx="0">
              <a:schemeClr val="dk1"/>
            </a:fillRef>
            <a:effectRef idx="0">
              <a:schemeClr val="dk1"/>
            </a:effectRef>
            <a:fontRef idx="minor">
              <a:schemeClr val="tx1"/>
            </a:fontRef>
          </p:style>
        </p:cxnSp>
        <p:cxnSp>
          <p:nvCxnSpPr>
            <p:cNvPr id="36" name="Straight Connector 92"/>
            <p:cNvCxnSpPr>
              <a:stCxn id="25" idx="6"/>
              <a:endCxn id="30" idx="2"/>
            </p:cNvCxnSpPr>
            <p:nvPr/>
          </p:nvCxnSpPr>
          <p:spPr>
            <a:xfrm>
              <a:off x="1130780" y="4851830"/>
              <a:ext cx="2008429" cy="722758"/>
            </a:xfrm>
            <a:prstGeom prst="line">
              <a:avLst/>
            </a:prstGeom>
            <a:ln w="50800"/>
          </p:spPr>
          <p:style>
            <a:lnRef idx="1">
              <a:schemeClr val="dk1"/>
            </a:lnRef>
            <a:fillRef idx="0">
              <a:schemeClr val="dk1"/>
            </a:fillRef>
            <a:effectRef idx="0">
              <a:schemeClr val="dk1"/>
            </a:effectRef>
            <a:fontRef idx="minor">
              <a:schemeClr val="tx1"/>
            </a:fontRef>
          </p:style>
        </p:cxnSp>
        <p:cxnSp>
          <p:nvCxnSpPr>
            <p:cNvPr id="37" name="Straight Connector 102"/>
            <p:cNvCxnSpPr>
              <a:stCxn id="23" idx="6"/>
              <a:endCxn id="30" idx="2"/>
            </p:cNvCxnSpPr>
            <p:nvPr/>
          </p:nvCxnSpPr>
          <p:spPr>
            <a:xfrm>
              <a:off x="1130780" y="2079246"/>
              <a:ext cx="2008429" cy="3495342"/>
            </a:xfrm>
            <a:prstGeom prst="line">
              <a:avLst/>
            </a:prstGeom>
            <a:ln w="50800"/>
          </p:spPr>
          <p:style>
            <a:lnRef idx="1">
              <a:schemeClr val="dk1"/>
            </a:lnRef>
            <a:fillRef idx="0">
              <a:schemeClr val="dk1"/>
            </a:fillRef>
            <a:effectRef idx="0">
              <a:schemeClr val="dk1"/>
            </a:effectRef>
            <a:fontRef idx="minor">
              <a:schemeClr val="tx1"/>
            </a:fontRef>
          </p:style>
        </p:cxnSp>
        <p:cxnSp>
          <p:nvCxnSpPr>
            <p:cNvPr id="38" name="Straight Connector 105"/>
            <p:cNvCxnSpPr>
              <a:stCxn id="25" idx="6"/>
              <a:endCxn id="29" idx="2"/>
            </p:cNvCxnSpPr>
            <p:nvPr/>
          </p:nvCxnSpPr>
          <p:spPr>
            <a:xfrm flipV="1">
              <a:off x="1130780" y="4549675"/>
              <a:ext cx="2008429" cy="302155"/>
            </a:xfrm>
            <a:prstGeom prst="line">
              <a:avLst/>
            </a:prstGeom>
            <a:ln w="50800"/>
          </p:spPr>
          <p:style>
            <a:lnRef idx="1">
              <a:schemeClr val="dk1"/>
            </a:lnRef>
            <a:fillRef idx="0">
              <a:schemeClr val="dk1"/>
            </a:fillRef>
            <a:effectRef idx="0">
              <a:schemeClr val="dk1"/>
            </a:effectRef>
            <a:fontRef idx="minor">
              <a:schemeClr val="tx1"/>
            </a:fontRef>
          </p:style>
        </p:cxnSp>
        <p:cxnSp>
          <p:nvCxnSpPr>
            <p:cNvPr id="39" name="直接连接符 38"/>
            <p:cNvCxnSpPr>
              <a:stCxn id="23" idx="6"/>
              <a:endCxn id="28" idx="2"/>
            </p:cNvCxnSpPr>
            <p:nvPr/>
          </p:nvCxnSpPr>
          <p:spPr bwMode="auto">
            <a:xfrm>
              <a:off x="1130780" y="2079246"/>
              <a:ext cx="2008429" cy="1445515"/>
            </a:xfrm>
            <a:prstGeom prst="line">
              <a:avLst/>
            </a:prstGeom>
            <a:ln w="50800"/>
          </p:spPr>
          <p:style>
            <a:lnRef idx="1">
              <a:schemeClr val="dk1"/>
            </a:lnRef>
            <a:fillRef idx="0">
              <a:schemeClr val="dk1"/>
            </a:fillRef>
            <a:effectRef idx="0">
              <a:schemeClr val="dk1"/>
            </a:effectRef>
            <a:fontRef idx="minor">
              <a:schemeClr val="tx1"/>
            </a:fontRef>
          </p:style>
        </p:cxnSp>
        <p:sp>
          <p:nvSpPr>
            <p:cNvPr id="40" name="文本框 24"/>
            <p:cNvSpPr txBox="1">
              <a:spLocks noChangeArrowheads="1"/>
            </p:cNvSpPr>
            <p:nvPr/>
          </p:nvSpPr>
          <p:spPr bwMode="auto">
            <a:xfrm>
              <a:off x="2263370" y="2557862"/>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3</a:t>
              </a:r>
              <a:endParaRPr lang="zh-CN" altLang="en-US" sz="2000"/>
            </a:p>
          </p:txBody>
        </p:sp>
        <p:sp>
          <p:nvSpPr>
            <p:cNvPr id="41" name="文本框 27"/>
            <p:cNvSpPr txBox="1">
              <a:spLocks noChangeArrowheads="1"/>
            </p:cNvSpPr>
            <p:nvPr/>
          </p:nvSpPr>
          <p:spPr bwMode="auto">
            <a:xfrm>
              <a:off x="2263370" y="190037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5</a:t>
              </a:r>
              <a:endParaRPr lang="zh-CN" altLang="en-US" sz="2000"/>
            </a:p>
          </p:txBody>
        </p:sp>
        <p:sp>
          <p:nvSpPr>
            <p:cNvPr id="42" name="文本框 28"/>
            <p:cNvSpPr txBox="1">
              <a:spLocks noChangeArrowheads="1"/>
            </p:cNvSpPr>
            <p:nvPr/>
          </p:nvSpPr>
          <p:spPr bwMode="auto">
            <a:xfrm>
              <a:off x="2263370" y="1163108"/>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7</a:t>
              </a:r>
              <a:endParaRPr lang="zh-CN" altLang="en-US" sz="2000" dirty="0"/>
            </a:p>
          </p:txBody>
        </p:sp>
        <p:sp>
          <p:nvSpPr>
            <p:cNvPr id="43" name="文本框 29"/>
            <p:cNvSpPr txBox="1">
              <a:spLocks noChangeArrowheads="1"/>
            </p:cNvSpPr>
            <p:nvPr/>
          </p:nvSpPr>
          <p:spPr bwMode="auto">
            <a:xfrm>
              <a:off x="2263370" y="3215353"/>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9</a:t>
              </a:r>
              <a:endParaRPr lang="zh-CN" altLang="en-US" sz="2000"/>
            </a:p>
          </p:txBody>
        </p:sp>
        <p:sp>
          <p:nvSpPr>
            <p:cNvPr id="44" name="文本框 30"/>
            <p:cNvSpPr txBox="1">
              <a:spLocks noChangeArrowheads="1"/>
            </p:cNvSpPr>
            <p:nvPr/>
          </p:nvSpPr>
          <p:spPr bwMode="auto">
            <a:xfrm>
              <a:off x="2280168" y="5328029"/>
              <a:ext cx="779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2</a:t>
              </a:r>
              <a:endParaRPr lang="zh-CN" altLang="en-US" sz="2000"/>
            </a:p>
          </p:txBody>
        </p:sp>
        <p:sp>
          <p:nvSpPr>
            <p:cNvPr id="45" name="文本框 31"/>
            <p:cNvSpPr txBox="1">
              <a:spLocks noChangeArrowheads="1"/>
            </p:cNvSpPr>
            <p:nvPr/>
          </p:nvSpPr>
          <p:spPr bwMode="auto">
            <a:xfrm>
              <a:off x="2263370" y="379307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1</a:t>
              </a:r>
              <a:endParaRPr lang="zh-CN" altLang="en-US" sz="2000"/>
            </a:p>
          </p:txBody>
        </p:sp>
        <p:sp>
          <p:nvSpPr>
            <p:cNvPr id="46" name="文本框 32"/>
            <p:cNvSpPr txBox="1">
              <a:spLocks noChangeArrowheads="1"/>
            </p:cNvSpPr>
            <p:nvPr/>
          </p:nvSpPr>
          <p:spPr bwMode="auto">
            <a:xfrm>
              <a:off x="1199856" y="277783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11</a:t>
              </a:r>
              <a:endParaRPr lang="zh-CN" altLang="en-US" sz="2000" dirty="0"/>
            </a:p>
          </p:txBody>
        </p:sp>
        <p:sp>
          <p:nvSpPr>
            <p:cNvPr id="47" name="文本框 33"/>
            <p:cNvSpPr txBox="1">
              <a:spLocks noChangeArrowheads="1"/>
            </p:cNvSpPr>
            <p:nvPr/>
          </p:nvSpPr>
          <p:spPr bwMode="auto">
            <a:xfrm>
              <a:off x="1284351" y="442156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6</a:t>
              </a:r>
              <a:endParaRPr lang="zh-CN" altLang="en-US" sz="2000"/>
            </a:p>
          </p:txBody>
        </p:sp>
        <p:sp>
          <p:nvSpPr>
            <p:cNvPr id="48" name="文本框 34"/>
            <p:cNvSpPr txBox="1">
              <a:spLocks noChangeArrowheads="1"/>
            </p:cNvSpPr>
            <p:nvPr/>
          </p:nvSpPr>
          <p:spPr bwMode="auto">
            <a:xfrm>
              <a:off x="1284351" y="387284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7</a:t>
              </a:r>
              <a:endParaRPr lang="zh-CN" altLang="en-US" sz="2000"/>
            </a:p>
          </p:txBody>
        </p:sp>
      </p:grpSp>
      <p:sp>
        <p:nvSpPr>
          <p:cNvPr id="103" name="Rectangle 3"/>
          <p:cNvSpPr txBox="1">
            <a:spLocks noChangeArrowheads="1"/>
          </p:cNvSpPr>
          <p:nvPr/>
        </p:nvSpPr>
        <p:spPr bwMode="auto">
          <a:xfrm>
            <a:off x="611188" y="6376504"/>
            <a:ext cx="3119437" cy="41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lnSpc>
                <a:spcPct val="95000"/>
              </a:lnSpc>
              <a:spcBef>
                <a:spcPct val="25000"/>
              </a:spcBef>
              <a:spcAft>
                <a:spcPct val="10000"/>
              </a:spcAft>
              <a:buSzPct val="60000"/>
              <a:buFont typeface="Wingdings" panose="05000000000000000000" pitchFamily="2" charset="2"/>
              <a:buNone/>
              <a:defRPr/>
            </a:pPr>
            <a:r>
              <a:rPr lang="en-US" altLang="zh-CN" sz="2400" dirty="0">
                <a:latin typeface="+mn-lt"/>
                <a:cs typeface="ＭＳ Ｐゴシック" charset="-128"/>
              </a:rPr>
              <a:t>Offline Scenario</a:t>
            </a:r>
          </a:p>
        </p:txBody>
      </p:sp>
    </p:spTree>
    <p:extLst>
      <p:ext uri="{BB962C8B-B14F-4D97-AF65-F5344CB8AC3E}">
        <p14:creationId xmlns:p14="http://schemas.microsoft.com/office/powerpoint/2010/main" val="293098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标注 75"/>
          <p:cNvSpPr>
            <a:spLocks noChangeArrowheads="1"/>
          </p:cNvSpPr>
          <p:nvPr/>
        </p:nvSpPr>
        <p:spPr bwMode="auto">
          <a:xfrm>
            <a:off x="104215" y="5653746"/>
            <a:ext cx="2595577" cy="649865"/>
          </a:xfrm>
          <a:prstGeom prst="wedgeRectCallout">
            <a:avLst>
              <a:gd name="adj1" fmla="val 12929"/>
              <a:gd name="adj2" fmla="val -181494"/>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offline optimal total utility is 20</a:t>
            </a:r>
            <a:endParaRPr lang="zh-CN" altLang="en-US" sz="2000" dirty="0">
              <a:latin typeface="+mn-lt"/>
              <a:cs typeface="ＭＳ Ｐゴシック" charset="-128"/>
            </a:endParaRPr>
          </a:p>
        </p:txBody>
      </p:sp>
      <p:sp>
        <p:nvSpPr>
          <p:cNvPr id="40962" name="标题 1"/>
          <p:cNvSpPr>
            <a:spLocks noGrp="1"/>
          </p:cNvSpPr>
          <p:nvPr>
            <p:ph type="title"/>
          </p:nvPr>
        </p:nvSpPr>
        <p:spPr>
          <a:xfrm>
            <a:off x="0" y="98425"/>
            <a:ext cx="9144000" cy="738188"/>
          </a:xfrm>
        </p:spPr>
        <p:txBody>
          <a:bodyPr/>
          <a:lstStyle/>
          <a:p>
            <a:pPr algn="ctr" eaLnBrk="1" hangingPunct="1"/>
            <a:r>
              <a:rPr lang="en-US" altLang="zh-CN" sz="3200" dirty="0"/>
              <a:t>Online Maximum Weighted Bipartite Matching</a:t>
            </a:r>
            <a:endParaRPr lang="zh-CN" altLang="en-US" sz="3200" dirty="0"/>
          </a:p>
        </p:txBody>
      </p:sp>
      <p:sp>
        <p:nvSpPr>
          <p:cNvPr id="32771" name="Rectangle 3"/>
          <p:cNvSpPr txBox="1">
            <a:spLocks noChangeArrowheads="1"/>
          </p:cNvSpPr>
          <p:nvPr/>
        </p:nvSpPr>
        <p:spPr bwMode="auto">
          <a:xfrm>
            <a:off x="611188" y="6376504"/>
            <a:ext cx="3119437" cy="41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lnSpc>
                <a:spcPct val="95000"/>
              </a:lnSpc>
              <a:spcBef>
                <a:spcPct val="25000"/>
              </a:spcBef>
              <a:spcAft>
                <a:spcPct val="10000"/>
              </a:spcAft>
              <a:buSzPct val="60000"/>
              <a:buFont typeface="Wingdings" panose="05000000000000000000" pitchFamily="2" charset="2"/>
              <a:buNone/>
              <a:defRPr/>
            </a:pPr>
            <a:r>
              <a:rPr lang="en-US" altLang="zh-CN" sz="2400" dirty="0">
                <a:latin typeface="+mn-lt"/>
                <a:cs typeface="ＭＳ Ｐゴシック" charset="-128"/>
              </a:rPr>
              <a:t>Offline Scenario</a:t>
            </a:r>
          </a:p>
        </p:txBody>
      </p:sp>
      <p:sp>
        <p:nvSpPr>
          <p:cNvPr id="23" name="Oval 78"/>
          <p:cNvSpPr>
            <a:spLocks noRot="1" noChangeAspect="1" noMove="1" noResize="1" noEditPoints="1" noAdjustHandles="1" noChangeArrowheads="1" noChangeShapeType="1" noTextEdit="1"/>
          </p:cNvSpPr>
          <p:nvPr/>
        </p:nvSpPr>
        <p:spPr>
          <a:xfrm>
            <a:off x="539552" y="1776554"/>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24" name="Oval 79"/>
          <p:cNvSpPr>
            <a:spLocks noRot="1" noChangeAspect="1" noMove="1" noResize="1" noEditPoints="1" noAdjustHandles="1" noChangeArrowheads="1" noChangeShapeType="1" noTextEdit="1"/>
          </p:cNvSpPr>
          <p:nvPr/>
        </p:nvSpPr>
        <p:spPr>
          <a:xfrm>
            <a:off x="539552" y="3223865"/>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sp>
        <p:nvSpPr>
          <p:cNvPr id="25" name="Oval 80"/>
          <p:cNvSpPr>
            <a:spLocks noRot="1" noChangeAspect="1" noMove="1" noResize="1" noEditPoints="1" noAdjustHandles="1" noChangeArrowheads="1" noChangeShapeType="1" noTextEdit="1"/>
          </p:cNvSpPr>
          <p:nvPr/>
        </p:nvSpPr>
        <p:spPr>
          <a:xfrm>
            <a:off x="539552" y="4550569"/>
            <a:ext cx="590939" cy="603047"/>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26" name="Oval 81"/>
          <p:cNvSpPr>
            <a:spLocks noRot="1" noChangeAspect="1" noMove="1" noResize="1" noEditPoints="1" noAdjustHandles="1" noChangeArrowheads="1" noChangeShapeType="1" noTextEdit="1"/>
          </p:cNvSpPr>
          <p:nvPr/>
        </p:nvSpPr>
        <p:spPr>
          <a:xfrm>
            <a:off x="3139686" y="1052897"/>
            <a:ext cx="590939" cy="603047"/>
          </a:xfrm>
          <a:prstGeom prst="ellipse">
            <a:avLst/>
          </a:prstGeom>
          <a:blipFill>
            <a:blip r:embed="rId6"/>
            <a:stretch>
              <a:fillRect/>
            </a:stretch>
          </a:blipFill>
          <a:ln w="50800"/>
        </p:spPr>
        <p:txBody>
          <a:bodyPr/>
          <a:lstStyle/>
          <a:p>
            <a:pPr>
              <a:defRPr/>
            </a:pPr>
            <a:r>
              <a:rPr lang="zh-CN" altLang="en-US">
                <a:noFill/>
                <a:ea typeface="MS PGothic"/>
                <a:cs typeface="MS PGothic"/>
              </a:rPr>
              <a:t> </a:t>
            </a:r>
          </a:p>
        </p:txBody>
      </p:sp>
      <p:sp>
        <p:nvSpPr>
          <p:cNvPr id="27" name="Oval 82"/>
          <p:cNvSpPr>
            <a:spLocks noRot="1" noChangeAspect="1" noMove="1" noResize="1" noEditPoints="1" noAdjustHandles="1" noChangeArrowheads="1" noChangeShapeType="1" noTextEdit="1"/>
          </p:cNvSpPr>
          <p:nvPr/>
        </p:nvSpPr>
        <p:spPr>
          <a:xfrm>
            <a:off x="3139686" y="2109790"/>
            <a:ext cx="590939" cy="603047"/>
          </a:xfrm>
          <a:prstGeom prst="ellipse">
            <a:avLst/>
          </a:prstGeom>
          <a:blipFill>
            <a:blip r:embed="rId7"/>
            <a:stretch>
              <a:fillRect/>
            </a:stretch>
          </a:blipFill>
          <a:ln w="50800"/>
        </p:spPr>
        <p:txBody>
          <a:bodyPr/>
          <a:lstStyle/>
          <a:p>
            <a:pPr>
              <a:defRPr/>
            </a:pPr>
            <a:r>
              <a:rPr lang="zh-CN" altLang="en-US">
                <a:noFill/>
                <a:ea typeface="MS PGothic"/>
                <a:cs typeface="MS PGothic"/>
              </a:rPr>
              <a:t> </a:t>
            </a:r>
          </a:p>
        </p:txBody>
      </p:sp>
      <p:sp>
        <p:nvSpPr>
          <p:cNvPr id="28" name="Oval 83"/>
          <p:cNvSpPr>
            <a:spLocks noRot="1" noChangeAspect="1" noMove="1" noResize="1" noEditPoints="1" noAdjustHandles="1" noChangeArrowheads="1" noChangeShapeType="1" noTextEdit="1"/>
          </p:cNvSpPr>
          <p:nvPr/>
        </p:nvSpPr>
        <p:spPr>
          <a:xfrm>
            <a:off x="3139686" y="3223865"/>
            <a:ext cx="590939" cy="603047"/>
          </a:xfrm>
          <a:prstGeom prst="ellipse">
            <a:avLst/>
          </a:prstGeom>
          <a:blipFill>
            <a:blip r:embed="rId8"/>
            <a:stretch>
              <a:fillRect/>
            </a:stretch>
          </a:blipFill>
          <a:ln w="50800"/>
        </p:spPr>
        <p:txBody>
          <a:bodyPr/>
          <a:lstStyle/>
          <a:p>
            <a:pPr>
              <a:defRPr/>
            </a:pPr>
            <a:r>
              <a:rPr lang="zh-CN" altLang="en-US">
                <a:noFill/>
                <a:ea typeface="MS PGothic"/>
                <a:cs typeface="MS PGothic"/>
              </a:rPr>
              <a:t> </a:t>
            </a:r>
          </a:p>
        </p:txBody>
      </p:sp>
      <p:sp>
        <p:nvSpPr>
          <p:cNvPr id="29" name="Oval 84"/>
          <p:cNvSpPr>
            <a:spLocks noRot="1" noChangeAspect="1" noMove="1" noResize="1" noEditPoints="1" noAdjustHandles="1" noChangeArrowheads="1" noChangeShapeType="1" noTextEdit="1"/>
          </p:cNvSpPr>
          <p:nvPr/>
        </p:nvSpPr>
        <p:spPr>
          <a:xfrm>
            <a:off x="3139686" y="4249044"/>
            <a:ext cx="590939" cy="603047"/>
          </a:xfrm>
          <a:prstGeom prst="ellipse">
            <a:avLst/>
          </a:prstGeom>
          <a:blipFill>
            <a:blip r:embed="rId9"/>
            <a:stretch>
              <a:fillRect/>
            </a:stretch>
          </a:blipFill>
          <a:ln w="50800"/>
        </p:spPr>
        <p:txBody>
          <a:bodyPr/>
          <a:lstStyle/>
          <a:p>
            <a:pPr>
              <a:defRPr/>
            </a:pPr>
            <a:r>
              <a:rPr lang="zh-CN" altLang="en-US">
                <a:noFill/>
                <a:ea typeface="MS PGothic"/>
                <a:cs typeface="MS PGothic"/>
              </a:rPr>
              <a:t> </a:t>
            </a:r>
          </a:p>
        </p:txBody>
      </p:sp>
      <p:sp>
        <p:nvSpPr>
          <p:cNvPr id="30" name="Oval 85"/>
          <p:cNvSpPr>
            <a:spLocks noRot="1" noChangeAspect="1" noMove="1" noResize="1" noEditPoints="1" noAdjustHandles="1" noChangeArrowheads="1" noChangeShapeType="1" noTextEdit="1"/>
          </p:cNvSpPr>
          <p:nvPr/>
        </p:nvSpPr>
        <p:spPr>
          <a:xfrm>
            <a:off x="3139686" y="5274225"/>
            <a:ext cx="590939" cy="603047"/>
          </a:xfrm>
          <a:prstGeom prst="ellipse">
            <a:avLst/>
          </a:prstGeom>
          <a:blipFill>
            <a:blip r:embed="rId10"/>
            <a:stretch>
              <a:fillRect/>
            </a:stretch>
          </a:blipFill>
          <a:ln w="50800"/>
        </p:spPr>
        <p:txBody>
          <a:bodyPr/>
          <a:lstStyle/>
          <a:p>
            <a:pPr>
              <a:defRPr/>
            </a:pPr>
            <a:r>
              <a:rPr lang="zh-CN" altLang="en-US">
                <a:noFill/>
                <a:ea typeface="MS PGothic"/>
                <a:cs typeface="MS PGothic"/>
              </a:rPr>
              <a:t> </a:t>
            </a:r>
          </a:p>
        </p:txBody>
      </p:sp>
      <p:cxnSp>
        <p:nvCxnSpPr>
          <p:cNvPr id="31" name="Straight Connector 86"/>
          <p:cNvCxnSpPr>
            <a:stCxn id="23" idx="6"/>
            <a:endCxn id="26" idx="2"/>
          </p:cNvCxnSpPr>
          <p:nvPr/>
        </p:nvCxnSpPr>
        <p:spPr>
          <a:xfrm flipV="1">
            <a:off x="1130780" y="1354072"/>
            <a:ext cx="2008429" cy="72517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32" name="Straight Connector 88"/>
          <p:cNvCxnSpPr>
            <a:endCxn id="29" idx="2"/>
          </p:cNvCxnSpPr>
          <p:nvPr/>
        </p:nvCxnSpPr>
        <p:spPr>
          <a:xfrm>
            <a:off x="1130780" y="2110670"/>
            <a:ext cx="2008429" cy="2439005"/>
          </a:xfrm>
          <a:prstGeom prst="line">
            <a:avLst/>
          </a:prstGeom>
          <a:ln w="50800"/>
        </p:spPr>
        <p:style>
          <a:lnRef idx="1">
            <a:schemeClr val="dk1"/>
          </a:lnRef>
          <a:fillRef idx="0">
            <a:schemeClr val="dk1"/>
          </a:fillRef>
          <a:effectRef idx="0">
            <a:schemeClr val="dk1"/>
          </a:effectRef>
          <a:fontRef idx="minor">
            <a:schemeClr val="tx1"/>
          </a:fontRef>
        </p:style>
      </p:cxnSp>
      <p:cxnSp>
        <p:nvCxnSpPr>
          <p:cNvPr id="33" name="Straight Connector 89"/>
          <p:cNvCxnSpPr>
            <a:stCxn id="23" idx="6"/>
            <a:endCxn id="27" idx="2"/>
          </p:cNvCxnSpPr>
          <p:nvPr/>
        </p:nvCxnSpPr>
        <p:spPr>
          <a:xfrm>
            <a:off x="1130780" y="2079246"/>
            <a:ext cx="2008429" cy="331162"/>
          </a:xfrm>
          <a:prstGeom prst="line">
            <a:avLst/>
          </a:prstGeom>
          <a:ln w="50800"/>
        </p:spPr>
        <p:style>
          <a:lnRef idx="1">
            <a:schemeClr val="dk1"/>
          </a:lnRef>
          <a:fillRef idx="0">
            <a:schemeClr val="dk1"/>
          </a:fillRef>
          <a:effectRef idx="0">
            <a:schemeClr val="dk1"/>
          </a:effectRef>
          <a:fontRef idx="minor">
            <a:schemeClr val="tx1"/>
          </a:fontRef>
        </p:style>
      </p:cxnSp>
      <p:cxnSp>
        <p:nvCxnSpPr>
          <p:cNvPr id="34" name="Straight Connector 90"/>
          <p:cNvCxnSpPr>
            <a:stCxn id="24" idx="6"/>
            <a:endCxn id="29" idx="2"/>
          </p:cNvCxnSpPr>
          <p:nvPr/>
        </p:nvCxnSpPr>
        <p:spPr>
          <a:xfrm>
            <a:off x="1130780" y="3524761"/>
            <a:ext cx="2008429" cy="1024914"/>
          </a:xfrm>
          <a:prstGeom prst="line">
            <a:avLst/>
          </a:prstGeom>
          <a:ln w="50800"/>
        </p:spPr>
        <p:style>
          <a:lnRef idx="1">
            <a:schemeClr val="dk1"/>
          </a:lnRef>
          <a:fillRef idx="0">
            <a:schemeClr val="dk1"/>
          </a:fillRef>
          <a:effectRef idx="0">
            <a:schemeClr val="dk1"/>
          </a:effectRef>
          <a:fontRef idx="minor">
            <a:schemeClr val="tx1"/>
          </a:fontRef>
        </p:style>
      </p:cxnSp>
      <p:cxnSp>
        <p:nvCxnSpPr>
          <p:cNvPr id="35" name="Straight Connector 91"/>
          <p:cNvCxnSpPr>
            <a:stCxn id="24" idx="6"/>
            <a:endCxn id="30" idx="2"/>
          </p:cNvCxnSpPr>
          <p:nvPr/>
        </p:nvCxnSpPr>
        <p:spPr>
          <a:xfrm>
            <a:off x="1130780" y="3524761"/>
            <a:ext cx="2008429" cy="2049827"/>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36" name="Straight Connector 92"/>
          <p:cNvCxnSpPr>
            <a:stCxn id="25" idx="6"/>
            <a:endCxn id="30" idx="2"/>
          </p:cNvCxnSpPr>
          <p:nvPr/>
        </p:nvCxnSpPr>
        <p:spPr>
          <a:xfrm>
            <a:off x="1130780" y="4851830"/>
            <a:ext cx="2008429" cy="722758"/>
          </a:xfrm>
          <a:prstGeom prst="line">
            <a:avLst/>
          </a:prstGeom>
          <a:ln w="50800"/>
        </p:spPr>
        <p:style>
          <a:lnRef idx="1">
            <a:schemeClr val="dk1"/>
          </a:lnRef>
          <a:fillRef idx="0">
            <a:schemeClr val="dk1"/>
          </a:fillRef>
          <a:effectRef idx="0">
            <a:schemeClr val="dk1"/>
          </a:effectRef>
          <a:fontRef idx="minor">
            <a:schemeClr val="tx1"/>
          </a:fontRef>
        </p:style>
      </p:cxnSp>
      <p:cxnSp>
        <p:nvCxnSpPr>
          <p:cNvPr id="37" name="Straight Connector 102"/>
          <p:cNvCxnSpPr>
            <a:stCxn id="23" idx="6"/>
            <a:endCxn id="30" idx="2"/>
          </p:cNvCxnSpPr>
          <p:nvPr/>
        </p:nvCxnSpPr>
        <p:spPr>
          <a:xfrm>
            <a:off x="1130780" y="2079246"/>
            <a:ext cx="2008429" cy="3495342"/>
          </a:xfrm>
          <a:prstGeom prst="line">
            <a:avLst/>
          </a:prstGeom>
          <a:ln w="50800"/>
        </p:spPr>
        <p:style>
          <a:lnRef idx="1">
            <a:schemeClr val="dk1"/>
          </a:lnRef>
          <a:fillRef idx="0">
            <a:schemeClr val="dk1"/>
          </a:fillRef>
          <a:effectRef idx="0">
            <a:schemeClr val="dk1"/>
          </a:effectRef>
          <a:fontRef idx="minor">
            <a:schemeClr val="tx1"/>
          </a:fontRef>
        </p:style>
      </p:cxnSp>
      <p:cxnSp>
        <p:nvCxnSpPr>
          <p:cNvPr id="38" name="Straight Connector 105"/>
          <p:cNvCxnSpPr>
            <a:stCxn id="25" idx="6"/>
            <a:endCxn id="29" idx="2"/>
          </p:cNvCxnSpPr>
          <p:nvPr/>
        </p:nvCxnSpPr>
        <p:spPr>
          <a:xfrm flipV="1">
            <a:off x="1130780" y="4549675"/>
            <a:ext cx="2008429" cy="30215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39" name="直接连接符 38"/>
          <p:cNvCxnSpPr>
            <a:stCxn id="23" idx="6"/>
            <a:endCxn id="28" idx="2"/>
          </p:cNvCxnSpPr>
          <p:nvPr/>
        </p:nvCxnSpPr>
        <p:spPr bwMode="auto">
          <a:xfrm>
            <a:off x="1130780" y="2079246"/>
            <a:ext cx="2008429" cy="1445515"/>
          </a:xfrm>
          <a:prstGeom prst="line">
            <a:avLst/>
          </a:prstGeom>
          <a:ln w="50800"/>
        </p:spPr>
        <p:style>
          <a:lnRef idx="1">
            <a:schemeClr val="dk1"/>
          </a:lnRef>
          <a:fillRef idx="0">
            <a:schemeClr val="dk1"/>
          </a:fillRef>
          <a:effectRef idx="0">
            <a:schemeClr val="dk1"/>
          </a:effectRef>
          <a:fontRef idx="minor">
            <a:schemeClr val="tx1"/>
          </a:fontRef>
        </p:style>
      </p:cxnSp>
      <p:sp>
        <p:nvSpPr>
          <p:cNvPr id="40" name="文本框 24"/>
          <p:cNvSpPr txBox="1">
            <a:spLocks noChangeArrowheads="1"/>
          </p:cNvSpPr>
          <p:nvPr/>
        </p:nvSpPr>
        <p:spPr bwMode="auto">
          <a:xfrm>
            <a:off x="2263370" y="2557862"/>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3</a:t>
            </a:r>
            <a:endParaRPr lang="zh-CN" altLang="en-US" sz="2000"/>
          </a:p>
        </p:txBody>
      </p:sp>
      <p:sp>
        <p:nvSpPr>
          <p:cNvPr id="41" name="文本框 27"/>
          <p:cNvSpPr txBox="1">
            <a:spLocks noChangeArrowheads="1"/>
          </p:cNvSpPr>
          <p:nvPr/>
        </p:nvSpPr>
        <p:spPr bwMode="auto">
          <a:xfrm>
            <a:off x="2263370" y="190037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5</a:t>
            </a:r>
            <a:endParaRPr lang="zh-CN" altLang="en-US" sz="2000"/>
          </a:p>
        </p:txBody>
      </p:sp>
      <p:sp>
        <p:nvSpPr>
          <p:cNvPr id="42" name="文本框 28"/>
          <p:cNvSpPr txBox="1">
            <a:spLocks noChangeArrowheads="1"/>
          </p:cNvSpPr>
          <p:nvPr/>
        </p:nvSpPr>
        <p:spPr bwMode="auto">
          <a:xfrm>
            <a:off x="2263370" y="1163108"/>
            <a:ext cx="779856"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43" name="文本框 29"/>
          <p:cNvSpPr txBox="1">
            <a:spLocks noChangeArrowheads="1"/>
          </p:cNvSpPr>
          <p:nvPr/>
        </p:nvSpPr>
        <p:spPr bwMode="auto">
          <a:xfrm>
            <a:off x="2263370" y="3215353"/>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9</a:t>
            </a:r>
            <a:endParaRPr lang="zh-CN" altLang="en-US" sz="2000"/>
          </a:p>
        </p:txBody>
      </p:sp>
      <p:sp>
        <p:nvSpPr>
          <p:cNvPr id="44" name="文本框 30"/>
          <p:cNvSpPr txBox="1">
            <a:spLocks noChangeArrowheads="1"/>
          </p:cNvSpPr>
          <p:nvPr/>
        </p:nvSpPr>
        <p:spPr bwMode="auto">
          <a:xfrm>
            <a:off x="2280168" y="5328029"/>
            <a:ext cx="779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2</a:t>
            </a:r>
            <a:endParaRPr lang="zh-CN" altLang="en-US" sz="2000"/>
          </a:p>
        </p:txBody>
      </p:sp>
      <p:sp>
        <p:nvSpPr>
          <p:cNvPr id="45" name="文本框 31"/>
          <p:cNvSpPr txBox="1">
            <a:spLocks noChangeArrowheads="1"/>
          </p:cNvSpPr>
          <p:nvPr/>
        </p:nvSpPr>
        <p:spPr bwMode="auto">
          <a:xfrm>
            <a:off x="2263370" y="379307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1</a:t>
            </a:r>
            <a:endParaRPr lang="zh-CN" altLang="en-US" sz="2000"/>
          </a:p>
        </p:txBody>
      </p:sp>
      <p:sp>
        <p:nvSpPr>
          <p:cNvPr id="46" name="文本框 32"/>
          <p:cNvSpPr txBox="1">
            <a:spLocks noChangeArrowheads="1"/>
          </p:cNvSpPr>
          <p:nvPr/>
        </p:nvSpPr>
        <p:spPr bwMode="auto">
          <a:xfrm>
            <a:off x="1199856" y="277783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11</a:t>
            </a:r>
            <a:endParaRPr lang="zh-CN" altLang="en-US" sz="2000" dirty="0"/>
          </a:p>
        </p:txBody>
      </p:sp>
      <p:sp>
        <p:nvSpPr>
          <p:cNvPr id="47" name="文本框 33"/>
          <p:cNvSpPr txBox="1">
            <a:spLocks noChangeArrowheads="1"/>
          </p:cNvSpPr>
          <p:nvPr/>
        </p:nvSpPr>
        <p:spPr bwMode="auto">
          <a:xfrm>
            <a:off x="1284351" y="442156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6</a:t>
            </a:r>
            <a:endParaRPr lang="zh-CN" altLang="en-US" sz="2000" dirty="0">
              <a:solidFill>
                <a:srgbClr val="FF0000"/>
              </a:solidFill>
            </a:endParaRPr>
          </a:p>
        </p:txBody>
      </p:sp>
      <p:sp>
        <p:nvSpPr>
          <p:cNvPr id="48" name="文本框 34"/>
          <p:cNvSpPr txBox="1">
            <a:spLocks noChangeArrowheads="1"/>
          </p:cNvSpPr>
          <p:nvPr/>
        </p:nvSpPr>
        <p:spPr bwMode="auto">
          <a:xfrm>
            <a:off x="1284351" y="387284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Tree>
    <p:extLst>
      <p:ext uri="{BB962C8B-B14F-4D97-AF65-F5344CB8AC3E}">
        <p14:creationId xmlns:p14="http://schemas.microsoft.com/office/powerpoint/2010/main" val="203993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标注 24"/>
          <p:cNvSpPr>
            <a:spLocks noChangeArrowheads="1"/>
          </p:cNvSpPr>
          <p:nvPr/>
        </p:nvSpPr>
        <p:spPr bwMode="auto">
          <a:xfrm>
            <a:off x="104215" y="5653746"/>
            <a:ext cx="2379553" cy="649865"/>
          </a:xfrm>
          <a:prstGeom prst="wedgeRectCallout">
            <a:avLst>
              <a:gd name="adj1" fmla="val 12929"/>
              <a:gd name="adj2" fmla="val -181494"/>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offline optimal cost is 20</a:t>
            </a:r>
            <a:endParaRPr lang="zh-CN" altLang="en-US" sz="2000" dirty="0">
              <a:latin typeface="+mn-lt"/>
              <a:cs typeface="ＭＳ Ｐゴシック" charset="-128"/>
            </a:endParaRPr>
          </a:p>
        </p:txBody>
      </p:sp>
      <p:sp>
        <p:nvSpPr>
          <p:cNvPr id="36885" name="Rectangle 3"/>
          <p:cNvSpPr txBox="1">
            <a:spLocks noChangeArrowheads="1"/>
          </p:cNvSpPr>
          <p:nvPr/>
        </p:nvSpPr>
        <p:spPr bwMode="auto">
          <a:xfrm>
            <a:off x="5268913" y="6021288"/>
            <a:ext cx="33353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ts val="0"/>
              </a:spcBef>
              <a:spcAft>
                <a:spcPts val="0"/>
              </a:spcAft>
              <a:buSzPct val="60000"/>
              <a:buFont typeface="Wingdings" panose="05000000000000000000" pitchFamily="2" charset="2"/>
              <a:buNone/>
              <a:defRPr/>
            </a:pPr>
            <a:r>
              <a:rPr lang="en-US" altLang="zh-CN" sz="2400" dirty="0">
                <a:latin typeface="+mn-lt"/>
                <a:cs typeface="ＭＳ Ｐゴシック" charset="-128"/>
              </a:rPr>
              <a:t>(Two-sided)</a:t>
            </a:r>
          </a:p>
          <a:p>
            <a:pPr algn="ctr">
              <a:spcBef>
                <a:spcPts val="0"/>
              </a:spcBef>
              <a:spcAft>
                <a:spcPts val="0"/>
              </a:spcAft>
              <a:buSzPct val="60000"/>
              <a:buFont typeface="Wingdings" panose="05000000000000000000" pitchFamily="2" charset="2"/>
              <a:buNone/>
              <a:defRPr/>
            </a:pPr>
            <a:r>
              <a:rPr lang="en-US" altLang="zh-CN" sz="2400" dirty="0">
                <a:latin typeface="+mn-lt"/>
                <a:cs typeface="ＭＳ Ｐゴシック" charset="-128"/>
              </a:rPr>
              <a:t>Online Scenario</a:t>
            </a:r>
          </a:p>
        </p:txBody>
      </p:sp>
      <p:sp>
        <p:nvSpPr>
          <p:cNvPr id="38" name="Oval 83"/>
          <p:cNvSpPr>
            <a:spLocks noRot="1" noChangeAspect="1" noMove="1" noResize="1" noEditPoints="1" noAdjustHandles="1" noChangeArrowheads="1" noChangeShapeType="1" noTextEdit="1"/>
          </p:cNvSpPr>
          <p:nvPr/>
        </p:nvSpPr>
        <p:spPr>
          <a:xfrm>
            <a:off x="7869493" y="3223704"/>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59" name="Rectangle 3"/>
          <p:cNvSpPr txBox="1">
            <a:spLocks noChangeArrowheads="1"/>
          </p:cNvSpPr>
          <p:nvPr/>
        </p:nvSpPr>
        <p:spPr bwMode="auto">
          <a:xfrm>
            <a:off x="611188" y="6376504"/>
            <a:ext cx="3119437" cy="41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lnSpc>
                <a:spcPct val="95000"/>
              </a:lnSpc>
              <a:spcBef>
                <a:spcPct val="25000"/>
              </a:spcBef>
              <a:spcAft>
                <a:spcPct val="10000"/>
              </a:spcAft>
              <a:buSzPct val="60000"/>
              <a:buFont typeface="Wingdings" panose="05000000000000000000" pitchFamily="2" charset="2"/>
              <a:buNone/>
              <a:defRPr/>
            </a:pPr>
            <a:r>
              <a:rPr lang="en-US" altLang="zh-CN" sz="2400" dirty="0">
                <a:latin typeface="+mn-lt"/>
                <a:cs typeface="ＭＳ Ｐゴシック" charset="-128"/>
              </a:rPr>
              <a:t>Offline Scenario</a:t>
            </a:r>
          </a:p>
        </p:txBody>
      </p:sp>
      <p:sp>
        <p:nvSpPr>
          <p:cNvPr id="26" name="Oval 78"/>
          <p:cNvSpPr>
            <a:spLocks noRot="1" noChangeAspect="1" noMove="1" noResize="1" noEditPoints="1" noAdjustHandles="1" noChangeArrowheads="1" noChangeShapeType="1" noTextEdit="1"/>
          </p:cNvSpPr>
          <p:nvPr/>
        </p:nvSpPr>
        <p:spPr>
          <a:xfrm>
            <a:off x="539552" y="1776554"/>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sp>
        <p:nvSpPr>
          <p:cNvPr id="27" name="Oval 79"/>
          <p:cNvSpPr>
            <a:spLocks noRot="1" noChangeAspect="1" noMove="1" noResize="1" noEditPoints="1" noAdjustHandles="1" noChangeArrowheads="1" noChangeShapeType="1" noTextEdit="1"/>
          </p:cNvSpPr>
          <p:nvPr/>
        </p:nvSpPr>
        <p:spPr>
          <a:xfrm>
            <a:off x="539552" y="3223865"/>
            <a:ext cx="590939" cy="603047"/>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28" name="Oval 80"/>
          <p:cNvSpPr>
            <a:spLocks noRot="1" noChangeAspect="1" noMove="1" noResize="1" noEditPoints="1" noAdjustHandles="1" noChangeArrowheads="1" noChangeShapeType="1" noTextEdit="1"/>
          </p:cNvSpPr>
          <p:nvPr/>
        </p:nvSpPr>
        <p:spPr>
          <a:xfrm>
            <a:off x="539552" y="4550569"/>
            <a:ext cx="590939" cy="603047"/>
          </a:xfrm>
          <a:prstGeom prst="ellipse">
            <a:avLst/>
          </a:prstGeom>
          <a:blipFill>
            <a:blip r:embed="rId6"/>
            <a:stretch>
              <a:fillRect/>
            </a:stretch>
          </a:blipFill>
          <a:ln w="50800"/>
        </p:spPr>
        <p:txBody>
          <a:bodyPr/>
          <a:lstStyle/>
          <a:p>
            <a:pPr>
              <a:defRPr/>
            </a:pPr>
            <a:r>
              <a:rPr lang="zh-CN" altLang="en-US">
                <a:noFill/>
                <a:ea typeface="MS PGothic"/>
                <a:cs typeface="MS PGothic"/>
              </a:rPr>
              <a:t> </a:t>
            </a:r>
          </a:p>
        </p:txBody>
      </p:sp>
      <p:sp>
        <p:nvSpPr>
          <p:cNvPr id="29" name="Oval 81"/>
          <p:cNvSpPr>
            <a:spLocks noRot="1" noChangeAspect="1" noMove="1" noResize="1" noEditPoints="1" noAdjustHandles="1" noChangeArrowheads="1" noChangeShapeType="1" noTextEdit="1"/>
          </p:cNvSpPr>
          <p:nvPr/>
        </p:nvSpPr>
        <p:spPr>
          <a:xfrm>
            <a:off x="3139686" y="1052897"/>
            <a:ext cx="590939" cy="603047"/>
          </a:xfrm>
          <a:prstGeom prst="ellipse">
            <a:avLst/>
          </a:prstGeom>
          <a:blipFill>
            <a:blip r:embed="rId7"/>
            <a:stretch>
              <a:fillRect/>
            </a:stretch>
          </a:blipFill>
          <a:ln w="50800"/>
        </p:spPr>
        <p:txBody>
          <a:bodyPr/>
          <a:lstStyle/>
          <a:p>
            <a:pPr>
              <a:defRPr/>
            </a:pPr>
            <a:r>
              <a:rPr lang="zh-CN" altLang="en-US">
                <a:noFill/>
                <a:ea typeface="MS PGothic"/>
                <a:cs typeface="MS PGothic"/>
              </a:rPr>
              <a:t> </a:t>
            </a:r>
          </a:p>
        </p:txBody>
      </p:sp>
      <p:sp>
        <p:nvSpPr>
          <p:cNvPr id="30" name="Oval 82"/>
          <p:cNvSpPr>
            <a:spLocks noRot="1" noChangeAspect="1" noMove="1" noResize="1" noEditPoints="1" noAdjustHandles="1" noChangeArrowheads="1" noChangeShapeType="1" noTextEdit="1"/>
          </p:cNvSpPr>
          <p:nvPr/>
        </p:nvSpPr>
        <p:spPr>
          <a:xfrm>
            <a:off x="3139686" y="2109790"/>
            <a:ext cx="590939" cy="603047"/>
          </a:xfrm>
          <a:prstGeom prst="ellipse">
            <a:avLst/>
          </a:prstGeom>
          <a:blipFill>
            <a:blip r:embed="rId8"/>
            <a:stretch>
              <a:fillRect/>
            </a:stretch>
          </a:blipFill>
          <a:ln w="50800"/>
        </p:spPr>
        <p:txBody>
          <a:bodyPr/>
          <a:lstStyle/>
          <a:p>
            <a:pPr>
              <a:defRPr/>
            </a:pPr>
            <a:r>
              <a:rPr lang="zh-CN" altLang="en-US">
                <a:noFill/>
                <a:ea typeface="MS PGothic"/>
                <a:cs typeface="MS PGothic"/>
              </a:rPr>
              <a:t> </a:t>
            </a:r>
          </a:p>
        </p:txBody>
      </p:sp>
      <p:sp>
        <p:nvSpPr>
          <p:cNvPr id="31" name="Oval 83"/>
          <p:cNvSpPr>
            <a:spLocks noRot="1" noChangeAspect="1" noMove="1" noResize="1" noEditPoints="1" noAdjustHandles="1" noChangeArrowheads="1" noChangeShapeType="1" noTextEdit="1"/>
          </p:cNvSpPr>
          <p:nvPr/>
        </p:nvSpPr>
        <p:spPr>
          <a:xfrm>
            <a:off x="3139686" y="3223865"/>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32" name="Oval 84"/>
          <p:cNvSpPr>
            <a:spLocks noRot="1" noChangeAspect="1" noMove="1" noResize="1" noEditPoints="1" noAdjustHandles="1" noChangeArrowheads="1" noChangeShapeType="1" noTextEdit="1"/>
          </p:cNvSpPr>
          <p:nvPr/>
        </p:nvSpPr>
        <p:spPr>
          <a:xfrm>
            <a:off x="3139686" y="4249044"/>
            <a:ext cx="590939" cy="603047"/>
          </a:xfrm>
          <a:prstGeom prst="ellipse">
            <a:avLst/>
          </a:prstGeom>
          <a:blipFill>
            <a:blip r:embed="rId9"/>
            <a:stretch>
              <a:fillRect/>
            </a:stretch>
          </a:blipFill>
          <a:ln w="50800"/>
        </p:spPr>
        <p:txBody>
          <a:bodyPr/>
          <a:lstStyle/>
          <a:p>
            <a:pPr>
              <a:defRPr/>
            </a:pPr>
            <a:r>
              <a:rPr lang="zh-CN" altLang="en-US">
                <a:noFill/>
                <a:ea typeface="MS PGothic"/>
                <a:cs typeface="MS PGothic"/>
              </a:rPr>
              <a:t> </a:t>
            </a:r>
          </a:p>
        </p:txBody>
      </p:sp>
      <p:sp>
        <p:nvSpPr>
          <p:cNvPr id="33" name="Oval 85"/>
          <p:cNvSpPr>
            <a:spLocks noRot="1" noChangeAspect="1" noMove="1" noResize="1" noEditPoints="1" noAdjustHandles="1" noChangeArrowheads="1" noChangeShapeType="1" noTextEdit="1"/>
          </p:cNvSpPr>
          <p:nvPr/>
        </p:nvSpPr>
        <p:spPr>
          <a:xfrm>
            <a:off x="3139686" y="5274225"/>
            <a:ext cx="590939" cy="603047"/>
          </a:xfrm>
          <a:prstGeom prst="ellipse">
            <a:avLst/>
          </a:prstGeom>
          <a:blipFill>
            <a:blip r:embed="rId10"/>
            <a:stretch>
              <a:fillRect/>
            </a:stretch>
          </a:blipFill>
          <a:ln w="50800"/>
        </p:spPr>
        <p:txBody>
          <a:bodyPr/>
          <a:lstStyle/>
          <a:p>
            <a:pPr>
              <a:defRPr/>
            </a:pPr>
            <a:r>
              <a:rPr lang="zh-CN" altLang="en-US">
                <a:noFill/>
                <a:ea typeface="MS PGothic"/>
                <a:cs typeface="MS PGothic"/>
              </a:rPr>
              <a:t> </a:t>
            </a:r>
          </a:p>
        </p:txBody>
      </p:sp>
      <p:cxnSp>
        <p:nvCxnSpPr>
          <p:cNvPr id="34" name="Straight Connector 86"/>
          <p:cNvCxnSpPr>
            <a:stCxn id="26" idx="6"/>
            <a:endCxn id="29" idx="2"/>
          </p:cNvCxnSpPr>
          <p:nvPr/>
        </p:nvCxnSpPr>
        <p:spPr>
          <a:xfrm flipV="1">
            <a:off x="1130780" y="1354072"/>
            <a:ext cx="2008429" cy="72517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35" name="Straight Connector 88"/>
          <p:cNvCxnSpPr>
            <a:endCxn id="32" idx="2"/>
          </p:cNvCxnSpPr>
          <p:nvPr/>
        </p:nvCxnSpPr>
        <p:spPr>
          <a:xfrm>
            <a:off x="1130780" y="2110670"/>
            <a:ext cx="2008429" cy="2439005"/>
          </a:xfrm>
          <a:prstGeom prst="line">
            <a:avLst/>
          </a:prstGeom>
          <a:ln w="50800"/>
        </p:spPr>
        <p:style>
          <a:lnRef idx="1">
            <a:schemeClr val="dk1"/>
          </a:lnRef>
          <a:fillRef idx="0">
            <a:schemeClr val="dk1"/>
          </a:fillRef>
          <a:effectRef idx="0">
            <a:schemeClr val="dk1"/>
          </a:effectRef>
          <a:fontRef idx="minor">
            <a:schemeClr val="tx1"/>
          </a:fontRef>
        </p:style>
      </p:cxnSp>
      <p:cxnSp>
        <p:nvCxnSpPr>
          <p:cNvPr id="36" name="Straight Connector 89"/>
          <p:cNvCxnSpPr>
            <a:stCxn id="26" idx="6"/>
            <a:endCxn id="30" idx="2"/>
          </p:cNvCxnSpPr>
          <p:nvPr/>
        </p:nvCxnSpPr>
        <p:spPr>
          <a:xfrm>
            <a:off x="1130780" y="2079246"/>
            <a:ext cx="2008429" cy="331162"/>
          </a:xfrm>
          <a:prstGeom prst="line">
            <a:avLst/>
          </a:prstGeom>
          <a:ln w="50800"/>
        </p:spPr>
        <p:style>
          <a:lnRef idx="1">
            <a:schemeClr val="dk1"/>
          </a:lnRef>
          <a:fillRef idx="0">
            <a:schemeClr val="dk1"/>
          </a:fillRef>
          <a:effectRef idx="0">
            <a:schemeClr val="dk1"/>
          </a:effectRef>
          <a:fontRef idx="minor">
            <a:schemeClr val="tx1"/>
          </a:fontRef>
        </p:style>
      </p:cxnSp>
      <p:cxnSp>
        <p:nvCxnSpPr>
          <p:cNvPr id="37" name="Straight Connector 90"/>
          <p:cNvCxnSpPr>
            <a:stCxn id="27" idx="6"/>
            <a:endCxn id="32" idx="2"/>
          </p:cNvCxnSpPr>
          <p:nvPr/>
        </p:nvCxnSpPr>
        <p:spPr>
          <a:xfrm>
            <a:off x="1130780" y="3524761"/>
            <a:ext cx="2008429" cy="1024914"/>
          </a:xfrm>
          <a:prstGeom prst="line">
            <a:avLst/>
          </a:prstGeom>
          <a:ln w="50800"/>
        </p:spPr>
        <p:style>
          <a:lnRef idx="1">
            <a:schemeClr val="dk1"/>
          </a:lnRef>
          <a:fillRef idx="0">
            <a:schemeClr val="dk1"/>
          </a:fillRef>
          <a:effectRef idx="0">
            <a:schemeClr val="dk1"/>
          </a:effectRef>
          <a:fontRef idx="minor">
            <a:schemeClr val="tx1"/>
          </a:fontRef>
        </p:style>
      </p:cxnSp>
      <p:cxnSp>
        <p:nvCxnSpPr>
          <p:cNvPr id="41" name="Straight Connector 91"/>
          <p:cNvCxnSpPr>
            <a:stCxn id="27" idx="6"/>
            <a:endCxn id="33" idx="2"/>
          </p:cNvCxnSpPr>
          <p:nvPr/>
        </p:nvCxnSpPr>
        <p:spPr>
          <a:xfrm>
            <a:off x="1130780" y="3524761"/>
            <a:ext cx="2008429" cy="2049827"/>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42" name="Straight Connector 92"/>
          <p:cNvCxnSpPr>
            <a:stCxn id="28" idx="6"/>
            <a:endCxn id="33" idx="2"/>
          </p:cNvCxnSpPr>
          <p:nvPr/>
        </p:nvCxnSpPr>
        <p:spPr>
          <a:xfrm>
            <a:off x="1130780" y="4851830"/>
            <a:ext cx="2008429" cy="722758"/>
          </a:xfrm>
          <a:prstGeom prst="line">
            <a:avLst/>
          </a:prstGeom>
          <a:ln w="50800"/>
        </p:spPr>
        <p:style>
          <a:lnRef idx="1">
            <a:schemeClr val="dk1"/>
          </a:lnRef>
          <a:fillRef idx="0">
            <a:schemeClr val="dk1"/>
          </a:fillRef>
          <a:effectRef idx="0">
            <a:schemeClr val="dk1"/>
          </a:effectRef>
          <a:fontRef idx="minor">
            <a:schemeClr val="tx1"/>
          </a:fontRef>
        </p:style>
      </p:cxnSp>
      <p:cxnSp>
        <p:nvCxnSpPr>
          <p:cNvPr id="43" name="Straight Connector 102"/>
          <p:cNvCxnSpPr>
            <a:stCxn id="26" idx="6"/>
            <a:endCxn id="33" idx="2"/>
          </p:cNvCxnSpPr>
          <p:nvPr/>
        </p:nvCxnSpPr>
        <p:spPr>
          <a:xfrm>
            <a:off x="1130780" y="2079246"/>
            <a:ext cx="2008429" cy="3495342"/>
          </a:xfrm>
          <a:prstGeom prst="line">
            <a:avLst/>
          </a:prstGeom>
          <a:ln w="50800"/>
        </p:spPr>
        <p:style>
          <a:lnRef idx="1">
            <a:schemeClr val="dk1"/>
          </a:lnRef>
          <a:fillRef idx="0">
            <a:schemeClr val="dk1"/>
          </a:fillRef>
          <a:effectRef idx="0">
            <a:schemeClr val="dk1"/>
          </a:effectRef>
          <a:fontRef idx="minor">
            <a:schemeClr val="tx1"/>
          </a:fontRef>
        </p:style>
      </p:cxnSp>
      <p:cxnSp>
        <p:nvCxnSpPr>
          <p:cNvPr id="44" name="Straight Connector 105"/>
          <p:cNvCxnSpPr>
            <a:stCxn id="28" idx="6"/>
            <a:endCxn id="32" idx="2"/>
          </p:cNvCxnSpPr>
          <p:nvPr/>
        </p:nvCxnSpPr>
        <p:spPr>
          <a:xfrm flipV="1">
            <a:off x="1130780" y="4549675"/>
            <a:ext cx="2008429" cy="30215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45" name="直接连接符 44"/>
          <p:cNvCxnSpPr>
            <a:stCxn id="26" idx="6"/>
            <a:endCxn id="31" idx="2"/>
          </p:cNvCxnSpPr>
          <p:nvPr/>
        </p:nvCxnSpPr>
        <p:spPr bwMode="auto">
          <a:xfrm>
            <a:off x="1130780" y="2079246"/>
            <a:ext cx="2008429" cy="1445515"/>
          </a:xfrm>
          <a:prstGeom prst="line">
            <a:avLst/>
          </a:prstGeom>
          <a:ln w="50800"/>
        </p:spPr>
        <p:style>
          <a:lnRef idx="1">
            <a:schemeClr val="dk1"/>
          </a:lnRef>
          <a:fillRef idx="0">
            <a:schemeClr val="dk1"/>
          </a:fillRef>
          <a:effectRef idx="0">
            <a:schemeClr val="dk1"/>
          </a:effectRef>
          <a:fontRef idx="minor">
            <a:schemeClr val="tx1"/>
          </a:fontRef>
        </p:style>
      </p:cxnSp>
      <p:sp>
        <p:nvSpPr>
          <p:cNvPr id="46" name="文本框 24"/>
          <p:cNvSpPr txBox="1">
            <a:spLocks noChangeArrowheads="1"/>
          </p:cNvSpPr>
          <p:nvPr/>
        </p:nvSpPr>
        <p:spPr bwMode="auto">
          <a:xfrm>
            <a:off x="2263370" y="2557862"/>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3</a:t>
            </a:r>
            <a:endParaRPr lang="zh-CN" altLang="en-US" sz="2000"/>
          </a:p>
        </p:txBody>
      </p:sp>
      <p:sp>
        <p:nvSpPr>
          <p:cNvPr id="47" name="文本框 27"/>
          <p:cNvSpPr txBox="1">
            <a:spLocks noChangeArrowheads="1"/>
          </p:cNvSpPr>
          <p:nvPr/>
        </p:nvSpPr>
        <p:spPr bwMode="auto">
          <a:xfrm>
            <a:off x="2263370" y="190037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5</a:t>
            </a:r>
            <a:endParaRPr lang="zh-CN" altLang="en-US" sz="2000"/>
          </a:p>
        </p:txBody>
      </p:sp>
      <p:sp>
        <p:nvSpPr>
          <p:cNvPr id="48" name="文本框 28"/>
          <p:cNvSpPr txBox="1">
            <a:spLocks noChangeArrowheads="1"/>
          </p:cNvSpPr>
          <p:nvPr/>
        </p:nvSpPr>
        <p:spPr bwMode="auto">
          <a:xfrm>
            <a:off x="2263370" y="1163108"/>
            <a:ext cx="779856"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49" name="文本框 29"/>
          <p:cNvSpPr txBox="1">
            <a:spLocks noChangeArrowheads="1"/>
          </p:cNvSpPr>
          <p:nvPr/>
        </p:nvSpPr>
        <p:spPr bwMode="auto">
          <a:xfrm>
            <a:off x="2263370" y="3215353"/>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9</a:t>
            </a:r>
            <a:endParaRPr lang="zh-CN" altLang="en-US" sz="2000"/>
          </a:p>
        </p:txBody>
      </p:sp>
      <p:sp>
        <p:nvSpPr>
          <p:cNvPr id="50" name="文本框 30"/>
          <p:cNvSpPr txBox="1">
            <a:spLocks noChangeArrowheads="1"/>
          </p:cNvSpPr>
          <p:nvPr/>
        </p:nvSpPr>
        <p:spPr bwMode="auto">
          <a:xfrm>
            <a:off x="2280168" y="5328029"/>
            <a:ext cx="779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2</a:t>
            </a:r>
            <a:endParaRPr lang="zh-CN" altLang="en-US" sz="2000"/>
          </a:p>
        </p:txBody>
      </p:sp>
      <p:sp>
        <p:nvSpPr>
          <p:cNvPr id="51" name="文本框 31"/>
          <p:cNvSpPr txBox="1">
            <a:spLocks noChangeArrowheads="1"/>
          </p:cNvSpPr>
          <p:nvPr/>
        </p:nvSpPr>
        <p:spPr bwMode="auto">
          <a:xfrm>
            <a:off x="2263370" y="379307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1</a:t>
            </a:r>
            <a:endParaRPr lang="zh-CN" altLang="en-US" sz="2000"/>
          </a:p>
        </p:txBody>
      </p:sp>
      <p:sp>
        <p:nvSpPr>
          <p:cNvPr id="52" name="文本框 32"/>
          <p:cNvSpPr txBox="1">
            <a:spLocks noChangeArrowheads="1"/>
          </p:cNvSpPr>
          <p:nvPr/>
        </p:nvSpPr>
        <p:spPr bwMode="auto">
          <a:xfrm>
            <a:off x="1199856" y="277783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11</a:t>
            </a:r>
            <a:endParaRPr lang="zh-CN" altLang="en-US" sz="2000" dirty="0"/>
          </a:p>
        </p:txBody>
      </p:sp>
      <p:sp>
        <p:nvSpPr>
          <p:cNvPr id="53" name="文本框 33"/>
          <p:cNvSpPr txBox="1">
            <a:spLocks noChangeArrowheads="1"/>
          </p:cNvSpPr>
          <p:nvPr/>
        </p:nvSpPr>
        <p:spPr bwMode="auto">
          <a:xfrm>
            <a:off x="1284351" y="442156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6</a:t>
            </a:r>
            <a:endParaRPr lang="zh-CN" altLang="en-US" sz="2000" dirty="0">
              <a:solidFill>
                <a:srgbClr val="FF0000"/>
              </a:solidFill>
            </a:endParaRPr>
          </a:p>
        </p:txBody>
      </p:sp>
      <p:sp>
        <p:nvSpPr>
          <p:cNvPr id="54" name="文本框 34"/>
          <p:cNvSpPr txBox="1">
            <a:spLocks noChangeArrowheads="1"/>
          </p:cNvSpPr>
          <p:nvPr/>
        </p:nvSpPr>
        <p:spPr bwMode="auto">
          <a:xfrm>
            <a:off x="1284351" y="387284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39" name="标题 1"/>
          <p:cNvSpPr>
            <a:spLocks noGrp="1"/>
          </p:cNvSpPr>
          <p:nvPr>
            <p:ph type="title"/>
          </p:nvPr>
        </p:nvSpPr>
        <p:spPr>
          <a:xfrm>
            <a:off x="0" y="98425"/>
            <a:ext cx="9144000" cy="738188"/>
          </a:xfrm>
        </p:spPr>
        <p:txBody>
          <a:bodyPr/>
          <a:lstStyle/>
          <a:p>
            <a:pPr algn="ctr" eaLnBrk="1" hangingPunct="1"/>
            <a:r>
              <a:rPr lang="en-US" altLang="zh-CN" sz="3200" dirty="0"/>
              <a:t>Online Maximum Weighted Bipartite Matching</a:t>
            </a:r>
            <a:endParaRPr lang="zh-CN" altLang="en-US" sz="3200" dirty="0"/>
          </a:p>
        </p:txBody>
      </p:sp>
    </p:spTree>
    <p:extLst>
      <p:ext uri="{BB962C8B-B14F-4D97-AF65-F5344CB8AC3E}">
        <p14:creationId xmlns:p14="http://schemas.microsoft.com/office/powerpoint/2010/main" val="1986706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5" name="Rectangle 3"/>
          <p:cNvSpPr txBox="1">
            <a:spLocks noChangeArrowheads="1"/>
          </p:cNvSpPr>
          <p:nvPr/>
        </p:nvSpPr>
        <p:spPr bwMode="auto">
          <a:xfrm>
            <a:off x="5268913" y="6021288"/>
            <a:ext cx="33353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ts val="0"/>
              </a:spcBef>
              <a:spcAft>
                <a:spcPts val="0"/>
              </a:spcAft>
              <a:buSzPct val="60000"/>
              <a:buFont typeface="Wingdings" panose="05000000000000000000" pitchFamily="2" charset="2"/>
              <a:buNone/>
              <a:defRPr/>
            </a:pPr>
            <a:r>
              <a:rPr lang="en-US" altLang="zh-CN" sz="2400" dirty="0">
                <a:latin typeface="+mn-lt"/>
                <a:cs typeface="ＭＳ Ｐゴシック" charset="-128"/>
              </a:rPr>
              <a:t>(Two-sided)</a:t>
            </a:r>
          </a:p>
          <a:p>
            <a:pPr algn="ctr">
              <a:spcBef>
                <a:spcPts val="0"/>
              </a:spcBef>
              <a:spcAft>
                <a:spcPts val="0"/>
              </a:spcAft>
              <a:buSzPct val="60000"/>
              <a:buFont typeface="Wingdings" panose="05000000000000000000" pitchFamily="2" charset="2"/>
              <a:buNone/>
              <a:defRPr/>
            </a:pPr>
            <a:r>
              <a:rPr lang="en-US" altLang="zh-CN" sz="2400" dirty="0">
                <a:latin typeface="+mn-lt"/>
                <a:cs typeface="ＭＳ Ｐゴシック" charset="-128"/>
              </a:rPr>
              <a:t>Online Scenario</a:t>
            </a:r>
          </a:p>
        </p:txBody>
      </p:sp>
      <p:sp>
        <p:nvSpPr>
          <p:cNvPr id="38" name="Oval 83"/>
          <p:cNvSpPr>
            <a:spLocks noRot="1" noChangeAspect="1" noMove="1" noResize="1" noEditPoints="1" noAdjustHandles="1" noChangeArrowheads="1" noChangeShapeType="1" noTextEdit="1"/>
          </p:cNvSpPr>
          <p:nvPr/>
        </p:nvSpPr>
        <p:spPr>
          <a:xfrm>
            <a:off x="7869493" y="3223704"/>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59" name="Rectangle 3"/>
          <p:cNvSpPr txBox="1">
            <a:spLocks noChangeArrowheads="1"/>
          </p:cNvSpPr>
          <p:nvPr/>
        </p:nvSpPr>
        <p:spPr bwMode="auto">
          <a:xfrm>
            <a:off x="611188" y="6376504"/>
            <a:ext cx="3119437" cy="41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lnSpc>
                <a:spcPct val="95000"/>
              </a:lnSpc>
              <a:spcBef>
                <a:spcPct val="25000"/>
              </a:spcBef>
              <a:spcAft>
                <a:spcPct val="10000"/>
              </a:spcAft>
              <a:buSzPct val="60000"/>
              <a:buFont typeface="Wingdings" panose="05000000000000000000" pitchFamily="2" charset="2"/>
              <a:buNone/>
              <a:defRPr/>
            </a:pPr>
            <a:r>
              <a:rPr lang="en-US" altLang="zh-CN" sz="2400" dirty="0">
                <a:latin typeface="+mn-lt"/>
                <a:cs typeface="ＭＳ Ｐゴシック" charset="-128"/>
              </a:rPr>
              <a:t>Offline Scenario</a:t>
            </a:r>
          </a:p>
        </p:txBody>
      </p:sp>
      <p:sp>
        <p:nvSpPr>
          <p:cNvPr id="23" name="Oval 78"/>
          <p:cNvSpPr>
            <a:spLocks noRot="1" noChangeAspect="1" noMove="1" noResize="1" noEditPoints="1" noAdjustHandles="1" noChangeArrowheads="1" noChangeShapeType="1" noTextEdit="1"/>
          </p:cNvSpPr>
          <p:nvPr/>
        </p:nvSpPr>
        <p:spPr>
          <a:xfrm>
            <a:off x="5269359" y="1776393"/>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cxnSp>
        <p:nvCxnSpPr>
          <p:cNvPr id="24" name="直接连接符 23"/>
          <p:cNvCxnSpPr>
            <a:stCxn id="23" idx="6"/>
          </p:cNvCxnSpPr>
          <p:nvPr/>
        </p:nvCxnSpPr>
        <p:spPr bwMode="auto">
          <a:xfrm>
            <a:off x="5860587" y="2079085"/>
            <a:ext cx="2008429" cy="1445515"/>
          </a:xfrm>
          <a:prstGeom prst="line">
            <a:avLst/>
          </a:prstGeom>
          <a:ln w="50800"/>
        </p:spPr>
        <p:style>
          <a:lnRef idx="1">
            <a:schemeClr val="dk1"/>
          </a:lnRef>
          <a:fillRef idx="0">
            <a:schemeClr val="dk1"/>
          </a:fillRef>
          <a:effectRef idx="0">
            <a:schemeClr val="dk1"/>
          </a:effectRef>
          <a:fontRef idx="minor">
            <a:schemeClr val="tx1"/>
          </a:fontRef>
        </p:style>
      </p:cxnSp>
      <p:sp>
        <p:nvSpPr>
          <p:cNvPr id="25" name="文本框 24"/>
          <p:cNvSpPr txBox="1">
            <a:spLocks noChangeArrowheads="1"/>
          </p:cNvSpPr>
          <p:nvPr/>
        </p:nvSpPr>
        <p:spPr bwMode="auto">
          <a:xfrm>
            <a:off x="6993177" y="255770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3</a:t>
            </a:r>
            <a:endParaRPr lang="zh-CN" altLang="en-US" sz="2000" dirty="0"/>
          </a:p>
        </p:txBody>
      </p:sp>
      <p:sp>
        <p:nvSpPr>
          <p:cNvPr id="26" name="矩形标注 25"/>
          <p:cNvSpPr>
            <a:spLocks noChangeArrowheads="1"/>
          </p:cNvSpPr>
          <p:nvPr/>
        </p:nvSpPr>
        <p:spPr bwMode="auto">
          <a:xfrm>
            <a:off x="104215" y="5653746"/>
            <a:ext cx="2379553" cy="649865"/>
          </a:xfrm>
          <a:prstGeom prst="wedgeRectCallout">
            <a:avLst>
              <a:gd name="adj1" fmla="val 12929"/>
              <a:gd name="adj2" fmla="val -181494"/>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offline optimal cost is 20</a:t>
            </a:r>
            <a:endParaRPr lang="zh-CN" altLang="en-US" sz="2000" dirty="0">
              <a:latin typeface="+mn-lt"/>
              <a:cs typeface="ＭＳ Ｐゴシック" charset="-128"/>
            </a:endParaRPr>
          </a:p>
        </p:txBody>
      </p:sp>
      <p:sp>
        <p:nvSpPr>
          <p:cNvPr id="27" name="矩形标注 26"/>
          <p:cNvSpPr>
            <a:spLocks noChangeArrowheads="1"/>
          </p:cNvSpPr>
          <p:nvPr/>
        </p:nvSpPr>
        <p:spPr bwMode="auto">
          <a:xfrm>
            <a:off x="4644008" y="3961492"/>
            <a:ext cx="4104456" cy="1627748"/>
          </a:xfrm>
          <a:prstGeom prst="wedgeRectCallout">
            <a:avLst>
              <a:gd name="adj1" fmla="val 13920"/>
              <a:gd name="adj2" fmla="val -101263"/>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marL="360000" indent="-360000" eaLnBrk="1" hangingPunct="1">
              <a:spcBef>
                <a:spcPct val="0"/>
              </a:spcBef>
              <a:buClrTx/>
              <a:buSzTx/>
              <a:buFontTx/>
              <a:buAutoNum type="arabicPeriod"/>
              <a:defRPr/>
            </a:pPr>
            <a:r>
              <a:rPr lang="en-US" altLang="zh-CN" sz="2000" dirty="0">
                <a:cs typeface="ＭＳ Ｐゴシック" charset="-128"/>
              </a:rPr>
              <a:t>Full bipartite graph cannot be known.</a:t>
            </a:r>
          </a:p>
          <a:p>
            <a:pPr marL="360000" indent="-360000" eaLnBrk="1" hangingPunct="1">
              <a:spcBef>
                <a:spcPct val="0"/>
              </a:spcBef>
              <a:buClrTx/>
              <a:buSzTx/>
              <a:buFontTx/>
              <a:buAutoNum type="arabicPeriod"/>
              <a:defRPr/>
            </a:pPr>
            <a:r>
              <a:rPr lang="en-US" altLang="zh-CN" sz="2000" dirty="0">
                <a:latin typeface="+mn-lt"/>
                <a:cs typeface="ＭＳ Ｐゴシック" charset="-128"/>
              </a:rPr>
              <a:t>The new arrival object </a:t>
            </a:r>
            <a:r>
              <a:rPr lang="en-US" altLang="zh-CN" sz="2000" dirty="0">
                <a:cs typeface="ＭＳ Ｐゴシック" charset="-128"/>
              </a:rPr>
              <a:t>needs to be immediately assigned based on partial information. </a:t>
            </a:r>
            <a:endParaRPr lang="zh-CN" altLang="en-US" sz="2000" dirty="0">
              <a:latin typeface="+mn-lt"/>
              <a:cs typeface="ＭＳ Ｐゴシック" charset="-128"/>
            </a:endParaRPr>
          </a:p>
        </p:txBody>
      </p:sp>
      <p:sp>
        <p:nvSpPr>
          <p:cNvPr id="28" name="Oval 78"/>
          <p:cNvSpPr>
            <a:spLocks noRot="1" noChangeAspect="1" noMove="1" noResize="1" noEditPoints="1" noAdjustHandles="1" noChangeArrowheads="1" noChangeShapeType="1" noTextEdit="1"/>
          </p:cNvSpPr>
          <p:nvPr/>
        </p:nvSpPr>
        <p:spPr>
          <a:xfrm>
            <a:off x="539552" y="1776554"/>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sp>
        <p:nvSpPr>
          <p:cNvPr id="29" name="Oval 79"/>
          <p:cNvSpPr>
            <a:spLocks noRot="1" noChangeAspect="1" noMove="1" noResize="1" noEditPoints="1" noAdjustHandles="1" noChangeArrowheads="1" noChangeShapeType="1" noTextEdit="1"/>
          </p:cNvSpPr>
          <p:nvPr/>
        </p:nvSpPr>
        <p:spPr>
          <a:xfrm>
            <a:off x="539552" y="3223865"/>
            <a:ext cx="590939" cy="603047"/>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30" name="Oval 80"/>
          <p:cNvSpPr>
            <a:spLocks noRot="1" noChangeAspect="1" noMove="1" noResize="1" noEditPoints="1" noAdjustHandles="1" noChangeArrowheads="1" noChangeShapeType="1" noTextEdit="1"/>
          </p:cNvSpPr>
          <p:nvPr/>
        </p:nvSpPr>
        <p:spPr>
          <a:xfrm>
            <a:off x="539552" y="4550569"/>
            <a:ext cx="590939" cy="603047"/>
          </a:xfrm>
          <a:prstGeom prst="ellipse">
            <a:avLst/>
          </a:prstGeom>
          <a:blipFill>
            <a:blip r:embed="rId6"/>
            <a:stretch>
              <a:fillRect/>
            </a:stretch>
          </a:blipFill>
          <a:ln w="50800"/>
        </p:spPr>
        <p:txBody>
          <a:bodyPr/>
          <a:lstStyle/>
          <a:p>
            <a:pPr>
              <a:defRPr/>
            </a:pPr>
            <a:r>
              <a:rPr lang="zh-CN" altLang="en-US">
                <a:noFill/>
                <a:ea typeface="MS PGothic"/>
                <a:cs typeface="MS PGothic"/>
              </a:rPr>
              <a:t> </a:t>
            </a:r>
          </a:p>
        </p:txBody>
      </p:sp>
      <p:sp>
        <p:nvSpPr>
          <p:cNvPr id="31" name="Oval 81"/>
          <p:cNvSpPr>
            <a:spLocks noRot="1" noChangeAspect="1" noMove="1" noResize="1" noEditPoints="1" noAdjustHandles="1" noChangeArrowheads="1" noChangeShapeType="1" noTextEdit="1"/>
          </p:cNvSpPr>
          <p:nvPr/>
        </p:nvSpPr>
        <p:spPr>
          <a:xfrm>
            <a:off x="3139686" y="1052897"/>
            <a:ext cx="590939" cy="603047"/>
          </a:xfrm>
          <a:prstGeom prst="ellipse">
            <a:avLst/>
          </a:prstGeom>
          <a:blipFill>
            <a:blip r:embed="rId7"/>
            <a:stretch>
              <a:fillRect/>
            </a:stretch>
          </a:blipFill>
          <a:ln w="50800"/>
        </p:spPr>
        <p:txBody>
          <a:bodyPr/>
          <a:lstStyle/>
          <a:p>
            <a:pPr>
              <a:defRPr/>
            </a:pPr>
            <a:r>
              <a:rPr lang="zh-CN" altLang="en-US">
                <a:noFill/>
                <a:ea typeface="MS PGothic"/>
                <a:cs typeface="MS PGothic"/>
              </a:rPr>
              <a:t> </a:t>
            </a:r>
          </a:p>
        </p:txBody>
      </p:sp>
      <p:sp>
        <p:nvSpPr>
          <p:cNvPr id="32" name="Oval 82"/>
          <p:cNvSpPr>
            <a:spLocks noRot="1" noChangeAspect="1" noMove="1" noResize="1" noEditPoints="1" noAdjustHandles="1" noChangeArrowheads="1" noChangeShapeType="1" noTextEdit="1"/>
          </p:cNvSpPr>
          <p:nvPr/>
        </p:nvSpPr>
        <p:spPr>
          <a:xfrm>
            <a:off x="3139686" y="2109790"/>
            <a:ext cx="590939" cy="603047"/>
          </a:xfrm>
          <a:prstGeom prst="ellipse">
            <a:avLst/>
          </a:prstGeom>
          <a:blipFill>
            <a:blip r:embed="rId8"/>
            <a:stretch>
              <a:fillRect/>
            </a:stretch>
          </a:blipFill>
          <a:ln w="50800"/>
        </p:spPr>
        <p:txBody>
          <a:bodyPr/>
          <a:lstStyle/>
          <a:p>
            <a:pPr>
              <a:defRPr/>
            </a:pPr>
            <a:r>
              <a:rPr lang="zh-CN" altLang="en-US">
                <a:noFill/>
                <a:ea typeface="MS PGothic"/>
                <a:cs typeface="MS PGothic"/>
              </a:rPr>
              <a:t> </a:t>
            </a:r>
          </a:p>
        </p:txBody>
      </p:sp>
      <p:sp>
        <p:nvSpPr>
          <p:cNvPr id="33" name="Oval 83"/>
          <p:cNvSpPr>
            <a:spLocks noRot="1" noChangeAspect="1" noMove="1" noResize="1" noEditPoints="1" noAdjustHandles="1" noChangeArrowheads="1" noChangeShapeType="1" noTextEdit="1"/>
          </p:cNvSpPr>
          <p:nvPr/>
        </p:nvSpPr>
        <p:spPr>
          <a:xfrm>
            <a:off x="3139686" y="3223865"/>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34" name="Oval 84"/>
          <p:cNvSpPr>
            <a:spLocks noRot="1" noChangeAspect="1" noMove="1" noResize="1" noEditPoints="1" noAdjustHandles="1" noChangeArrowheads="1" noChangeShapeType="1" noTextEdit="1"/>
          </p:cNvSpPr>
          <p:nvPr/>
        </p:nvSpPr>
        <p:spPr>
          <a:xfrm>
            <a:off x="3139686" y="4249044"/>
            <a:ext cx="590939" cy="603047"/>
          </a:xfrm>
          <a:prstGeom prst="ellipse">
            <a:avLst/>
          </a:prstGeom>
          <a:blipFill>
            <a:blip r:embed="rId9"/>
            <a:stretch>
              <a:fillRect/>
            </a:stretch>
          </a:blipFill>
          <a:ln w="50800"/>
        </p:spPr>
        <p:txBody>
          <a:bodyPr/>
          <a:lstStyle/>
          <a:p>
            <a:pPr>
              <a:defRPr/>
            </a:pPr>
            <a:r>
              <a:rPr lang="zh-CN" altLang="en-US">
                <a:noFill/>
                <a:ea typeface="MS PGothic"/>
                <a:cs typeface="MS PGothic"/>
              </a:rPr>
              <a:t> </a:t>
            </a:r>
          </a:p>
        </p:txBody>
      </p:sp>
      <p:sp>
        <p:nvSpPr>
          <p:cNvPr id="35" name="Oval 85"/>
          <p:cNvSpPr>
            <a:spLocks noRot="1" noChangeAspect="1" noMove="1" noResize="1" noEditPoints="1" noAdjustHandles="1" noChangeArrowheads="1" noChangeShapeType="1" noTextEdit="1"/>
          </p:cNvSpPr>
          <p:nvPr/>
        </p:nvSpPr>
        <p:spPr>
          <a:xfrm>
            <a:off x="3139686" y="5274225"/>
            <a:ext cx="590939" cy="603047"/>
          </a:xfrm>
          <a:prstGeom prst="ellipse">
            <a:avLst/>
          </a:prstGeom>
          <a:blipFill>
            <a:blip r:embed="rId10"/>
            <a:stretch>
              <a:fillRect/>
            </a:stretch>
          </a:blipFill>
          <a:ln w="50800"/>
        </p:spPr>
        <p:txBody>
          <a:bodyPr/>
          <a:lstStyle/>
          <a:p>
            <a:pPr>
              <a:defRPr/>
            </a:pPr>
            <a:r>
              <a:rPr lang="zh-CN" altLang="en-US">
                <a:noFill/>
                <a:ea typeface="MS PGothic"/>
                <a:cs typeface="MS PGothic"/>
              </a:rPr>
              <a:t> </a:t>
            </a:r>
          </a:p>
        </p:txBody>
      </p:sp>
      <p:cxnSp>
        <p:nvCxnSpPr>
          <p:cNvPr id="36" name="Straight Connector 86"/>
          <p:cNvCxnSpPr>
            <a:stCxn id="28" idx="6"/>
            <a:endCxn id="31" idx="2"/>
          </p:cNvCxnSpPr>
          <p:nvPr/>
        </p:nvCxnSpPr>
        <p:spPr>
          <a:xfrm flipV="1">
            <a:off x="1130780" y="1354072"/>
            <a:ext cx="2008429" cy="72517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37" name="Straight Connector 88"/>
          <p:cNvCxnSpPr>
            <a:endCxn id="34" idx="2"/>
          </p:cNvCxnSpPr>
          <p:nvPr/>
        </p:nvCxnSpPr>
        <p:spPr>
          <a:xfrm>
            <a:off x="1130780" y="2110670"/>
            <a:ext cx="2008429" cy="2439005"/>
          </a:xfrm>
          <a:prstGeom prst="line">
            <a:avLst/>
          </a:prstGeom>
          <a:ln w="50800"/>
        </p:spPr>
        <p:style>
          <a:lnRef idx="1">
            <a:schemeClr val="dk1"/>
          </a:lnRef>
          <a:fillRef idx="0">
            <a:schemeClr val="dk1"/>
          </a:fillRef>
          <a:effectRef idx="0">
            <a:schemeClr val="dk1"/>
          </a:effectRef>
          <a:fontRef idx="minor">
            <a:schemeClr val="tx1"/>
          </a:fontRef>
        </p:style>
      </p:cxnSp>
      <p:cxnSp>
        <p:nvCxnSpPr>
          <p:cNvPr id="39" name="Straight Connector 89"/>
          <p:cNvCxnSpPr>
            <a:stCxn id="28" idx="6"/>
            <a:endCxn id="32" idx="2"/>
          </p:cNvCxnSpPr>
          <p:nvPr/>
        </p:nvCxnSpPr>
        <p:spPr>
          <a:xfrm>
            <a:off x="1130780" y="2079246"/>
            <a:ext cx="2008429" cy="331162"/>
          </a:xfrm>
          <a:prstGeom prst="line">
            <a:avLst/>
          </a:prstGeom>
          <a:ln w="50800"/>
        </p:spPr>
        <p:style>
          <a:lnRef idx="1">
            <a:schemeClr val="dk1"/>
          </a:lnRef>
          <a:fillRef idx="0">
            <a:schemeClr val="dk1"/>
          </a:fillRef>
          <a:effectRef idx="0">
            <a:schemeClr val="dk1"/>
          </a:effectRef>
          <a:fontRef idx="minor">
            <a:schemeClr val="tx1"/>
          </a:fontRef>
        </p:style>
      </p:cxnSp>
      <p:cxnSp>
        <p:nvCxnSpPr>
          <p:cNvPr id="40" name="Straight Connector 90"/>
          <p:cNvCxnSpPr>
            <a:stCxn id="29" idx="6"/>
            <a:endCxn id="34" idx="2"/>
          </p:cNvCxnSpPr>
          <p:nvPr/>
        </p:nvCxnSpPr>
        <p:spPr>
          <a:xfrm>
            <a:off x="1130780" y="3524761"/>
            <a:ext cx="2008429" cy="1024914"/>
          </a:xfrm>
          <a:prstGeom prst="line">
            <a:avLst/>
          </a:prstGeom>
          <a:ln w="50800"/>
        </p:spPr>
        <p:style>
          <a:lnRef idx="1">
            <a:schemeClr val="dk1"/>
          </a:lnRef>
          <a:fillRef idx="0">
            <a:schemeClr val="dk1"/>
          </a:fillRef>
          <a:effectRef idx="0">
            <a:schemeClr val="dk1"/>
          </a:effectRef>
          <a:fontRef idx="minor">
            <a:schemeClr val="tx1"/>
          </a:fontRef>
        </p:style>
      </p:cxnSp>
      <p:cxnSp>
        <p:nvCxnSpPr>
          <p:cNvPr id="41" name="Straight Connector 91"/>
          <p:cNvCxnSpPr>
            <a:stCxn id="29" idx="6"/>
            <a:endCxn id="35" idx="2"/>
          </p:cNvCxnSpPr>
          <p:nvPr/>
        </p:nvCxnSpPr>
        <p:spPr>
          <a:xfrm>
            <a:off x="1130780" y="3524761"/>
            <a:ext cx="2008429" cy="2049827"/>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42" name="Straight Connector 92"/>
          <p:cNvCxnSpPr>
            <a:stCxn id="30" idx="6"/>
            <a:endCxn id="35" idx="2"/>
          </p:cNvCxnSpPr>
          <p:nvPr/>
        </p:nvCxnSpPr>
        <p:spPr>
          <a:xfrm>
            <a:off x="1130780" y="4851830"/>
            <a:ext cx="2008429" cy="722758"/>
          </a:xfrm>
          <a:prstGeom prst="line">
            <a:avLst/>
          </a:prstGeom>
          <a:ln w="50800"/>
        </p:spPr>
        <p:style>
          <a:lnRef idx="1">
            <a:schemeClr val="dk1"/>
          </a:lnRef>
          <a:fillRef idx="0">
            <a:schemeClr val="dk1"/>
          </a:fillRef>
          <a:effectRef idx="0">
            <a:schemeClr val="dk1"/>
          </a:effectRef>
          <a:fontRef idx="minor">
            <a:schemeClr val="tx1"/>
          </a:fontRef>
        </p:style>
      </p:cxnSp>
      <p:cxnSp>
        <p:nvCxnSpPr>
          <p:cNvPr id="43" name="Straight Connector 102"/>
          <p:cNvCxnSpPr>
            <a:stCxn id="28" idx="6"/>
            <a:endCxn id="35" idx="2"/>
          </p:cNvCxnSpPr>
          <p:nvPr/>
        </p:nvCxnSpPr>
        <p:spPr>
          <a:xfrm>
            <a:off x="1130780" y="2079246"/>
            <a:ext cx="2008429" cy="3495342"/>
          </a:xfrm>
          <a:prstGeom prst="line">
            <a:avLst/>
          </a:prstGeom>
          <a:ln w="50800"/>
        </p:spPr>
        <p:style>
          <a:lnRef idx="1">
            <a:schemeClr val="dk1"/>
          </a:lnRef>
          <a:fillRef idx="0">
            <a:schemeClr val="dk1"/>
          </a:fillRef>
          <a:effectRef idx="0">
            <a:schemeClr val="dk1"/>
          </a:effectRef>
          <a:fontRef idx="minor">
            <a:schemeClr val="tx1"/>
          </a:fontRef>
        </p:style>
      </p:cxnSp>
      <p:cxnSp>
        <p:nvCxnSpPr>
          <p:cNvPr id="44" name="Straight Connector 105"/>
          <p:cNvCxnSpPr>
            <a:stCxn id="30" idx="6"/>
            <a:endCxn id="34" idx="2"/>
          </p:cNvCxnSpPr>
          <p:nvPr/>
        </p:nvCxnSpPr>
        <p:spPr>
          <a:xfrm flipV="1">
            <a:off x="1130780" y="4549675"/>
            <a:ext cx="2008429" cy="30215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45" name="直接连接符 44"/>
          <p:cNvCxnSpPr>
            <a:stCxn id="28" idx="6"/>
            <a:endCxn id="33" idx="2"/>
          </p:cNvCxnSpPr>
          <p:nvPr/>
        </p:nvCxnSpPr>
        <p:spPr bwMode="auto">
          <a:xfrm>
            <a:off x="1130780" y="2079246"/>
            <a:ext cx="2008429" cy="1445515"/>
          </a:xfrm>
          <a:prstGeom prst="line">
            <a:avLst/>
          </a:prstGeom>
          <a:ln w="50800"/>
        </p:spPr>
        <p:style>
          <a:lnRef idx="1">
            <a:schemeClr val="dk1"/>
          </a:lnRef>
          <a:fillRef idx="0">
            <a:schemeClr val="dk1"/>
          </a:fillRef>
          <a:effectRef idx="0">
            <a:schemeClr val="dk1"/>
          </a:effectRef>
          <a:fontRef idx="minor">
            <a:schemeClr val="tx1"/>
          </a:fontRef>
        </p:style>
      </p:cxnSp>
      <p:sp>
        <p:nvSpPr>
          <p:cNvPr id="46" name="文本框 24"/>
          <p:cNvSpPr txBox="1">
            <a:spLocks noChangeArrowheads="1"/>
          </p:cNvSpPr>
          <p:nvPr/>
        </p:nvSpPr>
        <p:spPr bwMode="auto">
          <a:xfrm>
            <a:off x="2263370" y="2557862"/>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3</a:t>
            </a:r>
            <a:endParaRPr lang="zh-CN" altLang="en-US" sz="2000"/>
          </a:p>
        </p:txBody>
      </p:sp>
      <p:sp>
        <p:nvSpPr>
          <p:cNvPr id="47" name="文本框 27"/>
          <p:cNvSpPr txBox="1">
            <a:spLocks noChangeArrowheads="1"/>
          </p:cNvSpPr>
          <p:nvPr/>
        </p:nvSpPr>
        <p:spPr bwMode="auto">
          <a:xfrm>
            <a:off x="2263370" y="190037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5</a:t>
            </a:r>
            <a:endParaRPr lang="zh-CN" altLang="en-US" sz="2000"/>
          </a:p>
        </p:txBody>
      </p:sp>
      <p:sp>
        <p:nvSpPr>
          <p:cNvPr id="48" name="文本框 28"/>
          <p:cNvSpPr txBox="1">
            <a:spLocks noChangeArrowheads="1"/>
          </p:cNvSpPr>
          <p:nvPr/>
        </p:nvSpPr>
        <p:spPr bwMode="auto">
          <a:xfrm>
            <a:off x="2263370" y="1163108"/>
            <a:ext cx="779856"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49" name="文本框 29"/>
          <p:cNvSpPr txBox="1">
            <a:spLocks noChangeArrowheads="1"/>
          </p:cNvSpPr>
          <p:nvPr/>
        </p:nvSpPr>
        <p:spPr bwMode="auto">
          <a:xfrm>
            <a:off x="2263370" y="3215353"/>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9</a:t>
            </a:r>
            <a:endParaRPr lang="zh-CN" altLang="en-US" sz="2000"/>
          </a:p>
        </p:txBody>
      </p:sp>
      <p:sp>
        <p:nvSpPr>
          <p:cNvPr id="50" name="文本框 30"/>
          <p:cNvSpPr txBox="1">
            <a:spLocks noChangeArrowheads="1"/>
          </p:cNvSpPr>
          <p:nvPr/>
        </p:nvSpPr>
        <p:spPr bwMode="auto">
          <a:xfrm>
            <a:off x="2280168" y="5328029"/>
            <a:ext cx="779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2</a:t>
            </a:r>
            <a:endParaRPr lang="zh-CN" altLang="en-US" sz="2000"/>
          </a:p>
        </p:txBody>
      </p:sp>
      <p:sp>
        <p:nvSpPr>
          <p:cNvPr id="51" name="文本框 31"/>
          <p:cNvSpPr txBox="1">
            <a:spLocks noChangeArrowheads="1"/>
          </p:cNvSpPr>
          <p:nvPr/>
        </p:nvSpPr>
        <p:spPr bwMode="auto">
          <a:xfrm>
            <a:off x="2263370" y="379307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1</a:t>
            </a:r>
            <a:endParaRPr lang="zh-CN" altLang="en-US" sz="2000"/>
          </a:p>
        </p:txBody>
      </p:sp>
      <p:sp>
        <p:nvSpPr>
          <p:cNvPr id="52" name="文本框 32"/>
          <p:cNvSpPr txBox="1">
            <a:spLocks noChangeArrowheads="1"/>
          </p:cNvSpPr>
          <p:nvPr/>
        </p:nvSpPr>
        <p:spPr bwMode="auto">
          <a:xfrm>
            <a:off x="1199856" y="277783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11</a:t>
            </a:r>
            <a:endParaRPr lang="zh-CN" altLang="en-US" sz="2000" dirty="0"/>
          </a:p>
        </p:txBody>
      </p:sp>
      <p:sp>
        <p:nvSpPr>
          <p:cNvPr id="53" name="文本框 33"/>
          <p:cNvSpPr txBox="1">
            <a:spLocks noChangeArrowheads="1"/>
          </p:cNvSpPr>
          <p:nvPr/>
        </p:nvSpPr>
        <p:spPr bwMode="auto">
          <a:xfrm>
            <a:off x="1284351" y="442156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6</a:t>
            </a:r>
            <a:endParaRPr lang="zh-CN" altLang="en-US" sz="2000" dirty="0">
              <a:solidFill>
                <a:srgbClr val="FF0000"/>
              </a:solidFill>
            </a:endParaRPr>
          </a:p>
        </p:txBody>
      </p:sp>
      <p:sp>
        <p:nvSpPr>
          <p:cNvPr id="54" name="文本框 34"/>
          <p:cNvSpPr txBox="1">
            <a:spLocks noChangeArrowheads="1"/>
          </p:cNvSpPr>
          <p:nvPr/>
        </p:nvSpPr>
        <p:spPr bwMode="auto">
          <a:xfrm>
            <a:off x="1284351" y="387284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55" name="标题 1"/>
          <p:cNvSpPr>
            <a:spLocks noGrp="1"/>
          </p:cNvSpPr>
          <p:nvPr>
            <p:ph type="title"/>
          </p:nvPr>
        </p:nvSpPr>
        <p:spPr>
          <a:xfrm>
            <a:off x="0" y="98425"/>
            <a:ext cx="9144000" cy="738188"/>
          </a:xfrm>
        </p:spPr>
        <p:txBody>
          <a:bodyPr/>
          <a:lstStyle/>
          <a:p>
            <a:pPr algn="ctr" eaLnBrk="1" hangingPunct="1"/>
            <a:r>
              <a:rPr lang="en-US" altLang="zh-CN" sz="3200" dirty="0"/>
              <a:t>Online Maximum Weighted Bipartite Matching</a:t>
            </a:r>
            <a:endParaRPr lang="zh-CN" altLang="en-US" sz="3200" dirty="0"/>
          </a:p>
        </p:txBody>
      </p:sp>
    </p:spTree>
    <p:extLst>
      <p:ext uri="{BB962C8B-B14F-4D97-AF65-F5344CB8AC3E}">
        <p14:creationId xmlns:p14="http://schemas.microsoft.com/office/powerpoint/2010/main" val="367347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5" name="Rectangle 3"/>
          <p:cNvSpPr txBox="1">
            <a:spLocks noChangeArrowheads="1"/>
          </p:cNvSpPr>
          <p:nvPr/>
        </p:nvSpPr>
        <p:spPr bwMode="auto">
          <a:xfrm>
            <a:off x="5268913" y="6021288"/>
            <a:ext cx="33353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ts val="0"/>
              </a:spcBef>
              <a:spcAft>
                <a:spcPts val="0"/>
              </a:spcAft>
              <a:buSzPct val="60000"/>
              <a:buFont typeface="Wingdings" panose="05000000000000000000" pitchFamily="2" charset="2"/>
              <a:buNone/>
              <a:defRPr/>
            </a:pPr>
            <a:r>
              <a:rPr lang="en-US" altLang="zh-CN" sz="2400" dirty="0">
                <a:latin typeface="+mn-lt"/>
                <a:cs typeface="ＭＳ Ｐゴシック" charset="-128"/>
              </a:rPr>
              <a:t>(Two-sided)</a:t>
            </a:r>
          </a:p>
          <a:p>
            <a:pPr algn="ctr">
              <a:spcBef>
                <a:spcPts val="0"/>
              </a:spcBef>
              <a:spcAft>
                <a:spcPts val="0"/>
              </a:spcAft>
              <a:buSzPct val="60000"/>
              <a:buFont typeface="Wingdings" panose="05000000000000000000" pitchFamily="2" charset="2"/>
              <a:buNone/>
              <a:defRPr/>
            </a:pPr>
            <a:r>
              <a:rPr lang="en-US" altLang="zh-CN" sz="2400" dirty="0">
                <a:latin typeface="+mn-lt"/>
                <a:cs typeface="ＭＳ Ｐゴシック" charset="-128"/>
              </a:rPr>
              <a:t>Online Scenario</a:t>
            </a:r>
          </a:p>
        </p:txBody>
      </p:sp>
      <p:sp>
        <p:nvSpPr>
          <p:cNvPr id="38" name="Oval 83"/>
          <p:cNvSpPr>
            <a:spLocks noRot="1" noChangeAspect="1" noMove="1" noResize="1" noEditPoints="1" noAdjustHandles="1" noChangeArrowheads="1" noChangeShapeType="1" noTextEdit="1"/>
          </p:cNvSpPr>
          <p:nvPr/>
        </p:nvSpPr>
        <p:spPr>
          <a:xfrm>
            <a:off x="7869493" y="3223704"/>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59" name="Rectangle 3"/>
          <p:cNvSpPr txBox="1">
            <a:spLocks noChangeArrowheads="1"/>
          </p:cNvSpPr>
          <p:nvPr/>
        </p:nvSpPr>
        <p:spPr bwMode="auto">
          <a:xfrm>
            <a:off x="611188" y="6376504"/>
            <a:ext cx="3119437" cy="41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lnSpc>
                <a:spcPct val="95000"/>
              </a:lnSpc>
              <a:spcBef>
                <a:spcPct val="25000"/>
              </a:spcBef>
              <a:spcAft>
                <a:spcPct val="10000"/>
              </a:spcAft>
              <a:buSzPct val="60000"/>
              <a:buFont typeface="Wingdings" panose="05000000000000000000" pitchFamily="2" charset="2"/>
              <a:buNone/>
              <a:defRPr/>
            </a:pPr>
            <a:r>
              <a:rPr lang="en-US" altLang="zh-CN" sz="2400" dirty="0">
                <a:latin typeface="+mn-lt"/>
                <a:cs typeface="ＭＳ Ｐゴシック" charset="-128"/>
              </a:rPr>
              <a:t>Offline Scenario</a:t>
            </a:r>
          </a:p>
        </p:txBody>
      </p:sp>
      <p:sp>
        <p:nvSpPr>
          <p:cNvPr id="23" name="Oval 78"/>
          <p:cNvSpPr>
            <a:spLocks noRot="1" noChangeAspect="1" noMove="1" noResize="1" noEditPoints="1" noAdjustHandles="1" noChangeArrowheads="1" noChangeShapeType="1" noTextEdit="1"/>
          </p:cNvSpPr>
          <p:nvPr/>
        </p:nvSpPr>
        <p:spPr>
          <a:xfrm>
            <a:off x="5269359" y="1776393"/>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cxnSp>
        <p:nvCxnSpPr>
          <p:cNvPr id="24" name="直接连接符 23"/>
          <p:cNvCxnSpPr>
            <a:stCxn id="23" idx="6"/>
          </p:cNvCxnSpPr>
          <p:nvPr/>
        </p:nvCxnSpPr>
        <p:spPr bwMode="auto">
          <a:xfrm>
            <a:off x="5860587" y="2079085"/>
            <a:ext cx="2008429" cy="144551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sp>
        <p:nvSpPr>
          <p:cNvPr id="25" name="文本框 24"/>
          <p:cNvSpPr txBox="1">
            <a:spLocks noChangeArrowheads="1"/>
          </p:cNvSpPr>
          <p:nvPr/>
        </p:nvSpPr>
        <p:spPr bwMode="auto">
          <a:xfrm>
            <a:off x="6993177" y="255770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3</a:t>
            </a:r>
            <a:endParaRPr lang="zh-CN" altLang="en-US" sz="2000" dirty="0"/>
          </a:p>
        </p:txBody>
      </p:sp>
      <p:sp>
        <p:nvSpPr>
          <p:cNvPr id="26" name="矩形标注 25"/>
          <p:cNvSpPr>
            <a:spLocks noChangeArrowheads="1"/>
          </p:cNvSpPr>
          <p:nvPr/>
        </p:nvSpPr>
        <p:spPr bwMode="auto">
          <a:xfrm>
            <a:off x="104215" y="5653746"/>
            <a:ext cx="2379553" cy="649865"/>
          </a:xfrm>
          <a:prstGeom prst="wedgeRectCallout">
            <a:avLst>
              <a:gd name="adj1" fmla="val 12929"/>
              <a:gd name="adj2" fmla="val -181494"/>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offline optimal cost is 20</a:t>
            </a:r>
            <a:endParaRPr lang="zh-CN" altLang="en-US" sz="2000" dirty="0">
              <a:latin typeface="+mn-lt"/>
              <a:cs typeface="ＭＳ Ｐゴシック" charset="-128"/>
            </a:endParaRPr>
          </a:p>
        </p:txBody>
      </p:sp>
      <p:sp>
        <p:nvSpPr>
          <p:cNvPr id="27" name="矩形标注 26"/>
          <p:cNvSpPr>
            <a:spLocks noChangeArrowheads="1"/>
          </p:cNvSpPr>
          <p:nvPr/>
        </p:nvSpPr>
        <p:spPr bwMode="auto">
          <a:xfrm>
            <a:off x="4644008" y="3961492"/>
            <a:ext cx="4104456" cy="1627748"/>
          </a:xfrm>
          <a:prstGeom prst="wedgeRectCallout">
            <a:avLst>
              <a:gd name="adj1" fmla="val 13920"/>
              <a:gd name="adj2" fmla="val -101263"/>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marL="360000" indent="-360000" eaLnBrk="1" hangingPunct="1">
              <a:spcBef>
                <a:spcPct val="0"/>
              </a:spcBef>
              <a:buClrTx/>
              <a:buSzTx/>
              <a:buFontTx/>
              <a:buAutoNum type="arabicPeriod"/>
              <a:defRPr/>
            </a:pPr>
            <a:r>
              <a:rPr lang="en-US" altLang="zh-CN" sz="2000" dirty="0">
                <a:cs typeface="ＭＳ Ｐゴシック" charset="-128"/>
              </a:rPr>
              <a:t>Full bipartite graph cannot be known.</a:t>
            </a:r>
          </a:p>
          <a:p>
            <a:pPr marL="360000" indent="-360000" eaLnBrk="1" hangingPunct="1">
              <a:spcBef>
                <a:spcPct val="0"/>
              </a:spcBef>
              <a:buClrTx/>
              <a:buSzTx/>
              <a:buFontTx/>
              <a:buAutoNum type="arabicPeriod"/>
              <a:defRPr/>
            </a:pPr>
            <a:r>
              <a:rPr lang="en-US" altLang="zh-CN" sz="2000" dirty="0">
                <a:latin typeface="+mn-lt"/>
                <a:cs typeface="ＭＳ Ｐゴシック" charset="-128"/>
              </a:rPr>
              <a:t>The new arrival object </a:t>
            </a:r>
            <a:r>
              <a:rPr lang="en-US" altLang="zh-CN" sz="2000" dirty="0">
                <a:cs typeface="ＭＳ Ｐゴシック" charset="-128"/>
              </a:rPr>
              <a:t>needs to be immediately assigned based on partial information. </a:t>
            </a:r>
            <a:endParaRPr lang="zh-CN" altLang="en-US" sz="2000" dirty="0">
              <a:latin typeface="+mn-lt"/>
              <a:cs typeface="ＭＳ Ｐゴシック" charset="-128"/>
            </a:endParaRPr>
          </a:p>
        </p:txBody>
      </p:sp>
      <p:sp>
        <p:nvSpPr>
          <p:cNvPr id="28" name="Oval 78"/>
          <p:cNvSpPr>
            <a:spLocks noRot="1" noChangeAspect="1" noMove="1" noResize="1" noEditPoints="1" noAdjustHandles="1" noChangeArrowheads="1" noChangeShapeType="1" noTextEdit="1"/>
          </p:cNvSpPr>
          <p:nvPr/>
        </p:nvSpPr>
        <p:spPr>
          <a:xfrm>
            <a:off x="539552" y="1776554"/>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sp>
        <p:nvSpPr>
          <p:cNvPr id="29" name="Oval 79"/>
          <p:cNvSpPr>
            <a:spLocks noRot="1" noChangeAspect="1" noMove="1" noResize="1" noEditPoints="1" noAdjustHandles="1" noChangeArrowheads="1" noChangeShapeType="1" noTextEdit="1"/>
          </p:cNvSpPr>
          <p:nvPr/>
        </p:nvSpPr>
        <p:spPr>
          <a:xfrm>
            <a:off x="539552" y="3223865"/>
            <a:ext cx="590939" cy="603047"/>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30" name="Oval 80"/>
          <p:cNvSpPr>
            <a:spLocks noRot="1" noChangeAspect="1" noMove="1" noResize="1" noEditPoints="1" noAdjustHandles="1" noChangeArrowheads="1" noChangeShapeType="1" noTextEdit="1"/>
          </p:cNvSpPr>
          <p:nvPr/>
        </p:nvSpPr>
        <p:spPr>
          <a:xfrm>
            <a:off x="539552" y="4550569"/>
            <a:ext cx="590939" cy="603047"/>
          </a:xfrm>
          <a:prstGeom prst="ellipse">
            <a:avLst/>
          </a:prstGeom>
          <a:blipFill>
            <a:blip r:embed="rId6"/>
            <a:stretch>
              <a:fillRect/>
            </a:stretch>
          </a:blipFill>
          <a:ln w="50800"/>
        </p:spPr>
        <p:txBody>
          <a:bodyPr/>
          <a:lstStyle/>
          <a:p>
            <a:pPr>
              <a:defRPr/>
            </a:pPr>
            <a:r>
              <a:rPr lang="zh-CN" altLang="en-US">
                <a:noFill/>
                <a:ea typeface="MS PGothic"/>
                <a:cs typeface="MS PGothic"/>
              </a:rPr>
              <a:t> </a:t>
            </a:r>
          </a:p>
        </p:txBody>
      </p:sp>
      <p:sp>
        <p:nvSpPr>
          <p:cNvPr id="31" name="Oval 81"/>
          <p:cNvSpPr>
            <a:spLocks noRot="1" noChangeAspect="1" noMove="1" noResize="1" noEditPoints="1" noAdjustHandles="1" noChangeArrowheads="1" noChangeShapeType="1" noTextEdit="1"/>
          </p:cNvSpPr>
          <p:nvPr/>
        </p:nvSpPr>
        <p:spPr>
          <a:xfrm>
            <a:off x="3139686" y="1052897"/>
            <a:ext cx="590939" cy="603047"/>
          </a:xfrm>
          <a:prstGeom prst="ellipse">
            <a:avLst/>
          </a:prstGeom>
          <a:blipFill>
            <a:blip r:embed="rId7"/>
            <a:stretch>
              <a:fillRect/>
            </a:stretch>
          </a:blipFill>
          <a:ln w="50800"/>
        </p:spPr>
        <p:txBody>
          <a:bodyPr/>
          <a:lstStyle/>
          <a:p>
            <a:pPr>
              <a:defRPr/>
            </a:pPr>
            <a:r>
              <a:rPr lang="zh-CN" altLang="en-US">
                <a:noFill/>
                <a:ea typeface="MS PGothic"/>
                <a:cs typeface="MS PGothic"/>
              </a:rPr>
              <a:t> </a:t>
            </a:r>
          </a:p>
        </p:txBody>
      </p:sp>
      <p:sp>
        <p:nvSpPr>
          <p:cNvPr id="32" name="Oval 82"/>
          <p:cNvSpPr>
            <a:spLocks noRot="1" noChangeAspect="1" noMove="1" noResize="1" noEditPoints="1" noAdjustHandles="1" noChangeArrowheads="1" noChangeShapeType="1" noTextEdit="1"/>
          </p:cNvSpPr>
          <p:nvPr/>
        </p:nvSpPr>
        <p:spPr>
          <a:xfrm>
            <a:off x="3139686" y="2109790"/>
            <a:ext cx="590939" cy="603047"/>
          </a:xfrm>
          <a:prstGeom prst="ellipse">
            <a:avLst/>
          </a:prstGeom>
          <a:blipFill>
            <a:blip r:embed="rId8"/>
            <a:stretch>
              <a:fillRect/>
            </a:stretch>
          </a:blipFill>
          <a:ln w="50800"/>
        </p:spPr>
        <p:txBody>
          <a:bodyPr/>
          <a:lstStyle/>
          <a:p>
            <a:pPr>
              <a:defRPr/>
            </a:pPr>
            <a:r>
              <a:rPr lang="zh-CN" altLang="en-US">
                <a:noFill/>
                <a:ea typeface="MS PGothic"/>
                <a:cs typeface="MS PGothic"/>
              </a:rPr>
              <a:t> </a:t>
            </a:r>
          </a:p>
        </p:txBody>
      </p:sp>
      <p:sp>
        <p:nvSpPr>
          <p:cNvPr id="33" name="Oval 83"/>
          <p:cNvSpPr>
            <a:spLocks noRot="1" noChangeAspect="1" noMove="1" noResize="1" noEditPoints="1" noAdjustHandles="1" noChangeArrowheads="1" noChangeShapeType="1" noTextEdit="1"/>
          </p:cNvSpPr>
          <p:nvPr/>
        </p:nvSpPr>
        <p:spPr>
          <a:xfrm>
            <a:off x="3139686" y="3223865"/>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34" name="Oval 84"/>
          <p:cNvSpPr>
            <a:spLocks noRot="1" noChangeAspect="1" noMove="1" noResize="1" noEditPoints="1" noAdjustHandles="1" noChangeArrowheads="1" noChangeShapeType="1" noTextEdit="1"/>
          </p:cNvSpPr>
          <p:nvPr/>
        </p:nvSpPr>
        <p:spPr>
          <a:xfrm>
            <a:off x="3139686" y="4249044"/>
            <a:ext cx="590939" cy="603047"/>
          </a:xfrm>
          <a:prstGeom prst="ellipse">
            <a:avLst/>
          </a:prstGeom>
          <a:blipFill>
            <a:blip r:embed="rId9"/>
            <a:stretch>
              <a:fillRect/>
            </a:stretch>
          </a:blipFill>
          <a:ln w="50800"/>
        </p:spPr>
        <p:txBody>
          <a:bodyPr/>
          <a:lstStyle/>
          <a:p>
            <a:pPr>
              <a:defRPr/>
            </a:pPr>
            <a:r>
              <a:rPr lang="zh-CN" altLang="en-US">
                <a:noFill/>
                <a:ea typeface="MS PGothic"/>
                <a:cs typeface="MS PGothic"/>
              </a:rPr>
              <a:t> </a:t>
            </a:r>
          </a:p>
        </p:txBody>
      </p:sp>
      <p:sp>
        <p:nvSpPr>
          <p:cNvPr id="35" name="Oval 85"/>
          <p:cNvSpPr>
            <a:spLocks noRot="1" noChangeAspect="1" noMove="1" noResize="1" noEditPoints="1" noAdjustHandles="1" noChangeArrowheads="1" noChangeShapeType="1" noTextEdit="1"/>
          </p:cNvSpPr>
          <p:nvPr/>
        </p:nvSpPr>
        <p:spPr>
          <a:xfrm>
            <a:off x="3139686" y="5274225"/>
            <a:ext cx="590939" cy="603047"/>
          </a:xfrm>
          <a:prstGeom prst="ellipse">
            <a:avLst/>
          </a:prstGeom>
          <a:blipFill>
            <a:blip r:embed="rId10"/>
            <a:stretch>
              <a:fillRect/>
            </a:stretch>
          </a:blipFill>
          <a:ln w="50800"/>
        </p:spPr>
        <p:txBody>
          <a:bodyPr/>
          <a:lstStyle/>
          <a:p>
            <a:pPr>
              <a:defRPr/>
            </a:pPr>
            <a:r>
              <a:rPr lang="zh-CN" altLang="en-US">
                <a:noFill/>
                <a:ea typeface="MS PGothic"/>
                <a:cs typeface="MS PGothic"/>
              </a:rPr>
              <a:t> </a:t>
            </a:r>
          </a:p>
        </p:txBody>
      </p:sp>
      <p:cxnSp>
        <p:nvCxnSpPr>
          <p:cNvPr id="36" name="Straight Connector 86"/>
          <p:cNvCxnSpPr>
            <a:stCxn id="28" idx="6"/>
            <a:endCxn id="31" idx="2"/>
          </p:cNvCxnSpPr>
          <p:nvPr/>
        </p:nvCxnSpPr>
        <p:spPr>
          <a:xfrm flipV="1">
            <a:off x="1130780" y="1354072"/>
            <a:ext cx="2008429" cy="72517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37" name="Straight Connector 88"/>
          <p:cNvCxnSpPr>
            <a:endCxn id="34" idx="2"/>
          </p:cNvCxnSpPr>
          <p:nvPr/>
        </p:nvCxnSpPr>
        <p:spPr>
          <a:xfrm>
            <a:off x="1130780" y="2110670"/>
            <a:ext cx="2008429" cy="2439005"/>
          </a:xfrm>
          <a:prstGeom prst="line">
            <a:avLst/>
          </a:prstGeom>
          <a:ln w="50800"/>
        </p:spPr>
        <p:style>
          <a:lnRef idx="1">
            <a:schemeClr val="dk1"/>
          </a:lnRef>
          <a:fillRef idx="0">
            <a:schemeClr val="dk1"/>
          </a:fillRef>
          <a:effectRef idx="0">
            <a:schemeClr val="dk1"/>
          </a:effectRef>
          <a:fontRef idx="minor">
            <a:schemeClr val="tx1"/>
          </a:fontRef>
        </p:style>
      </p:cxnSp>
      <p:cxnSp>
        <p:nvCxnSpPr>
          <p:cNvPr id="39" name="Straight Connector 89"/>
          <p:cNvCxnSpPr>
            <a:stCxn id="28" idx="6"/>
            <a:endCxn id="32" idx="2"/>
          </p:cNvCxnSpPr>
          <p:nvPr/>
        </p:nvCxnSpPr>
        <p:spPr>
          <a:xfrm>
            <a:off x="1130780" y="2079246"/>
            <a:ext cx="2008429" cy="331162"/>
          </a:xfrm>
          <a:prstGeom prst="line">
            <a:avLst/>
          </a:prstGeom>
          <a:ln w="50800"/>
        </p:spPr>
        <p:style>
          <a:lnRef idx="1">
            <a:schemeClr val="dk1"/>
          </a:lnRef>
          <a:fillRef idx="0">
            <a:schemeClr val="dk1"/>
          </a:fillRef>
          <a:effectRef idx="0">
            <a:schemeClr val="dk1"/>
          </a:effectRef>
          <a:fontRef idx="minor">
            <a:schemeClr val="tx1"/>
          </a:fontRef>
        </p:style>
      </p:cxnSp>
      <p:cxnSp>
        <p:nvCxnSpPr>
          <p:cNvPr id="40" name="Straight Connector 90"/>
          <p:cNvCxnSpPr>
            <a:stCxn id="29" idx="6"/>
            <a:endCxn id="34" idx="2"/>
          </p:cNvCxnSpPr>
          <p:nvPr/>
        </p:nvCxnSpPr>
        <p:spPr>
          <a:xfrm>
            <a:off x="1130780" y="3524761"/>
            <a:ext cx="2008429" cy="1024914"/>
          </a:xfrm>
          <a:prstGeom prst="line">
            <a:avLst/>
          </a:prstGeom>
          <a:ln w="50800"/>
        </p:spPr>
        <p:style>
          <a:lnRef idx="1">
            <a:schemeClr val="dk1"/>
          </a:lnRef>
          <a:fillRef idx="0">
            <a:schemeClr val="dk1"/>
          </a:fillRef>
          <a:effectRef idx="0">
            <a:schemeClr val="dk1"/>
          </a:effectRef>
          <a:fontRef idx="minor">
            <a:schemeClr val="tx1"/>
          </a:fontRef>
        </p:style>
      </p:cxnSp>
      <p:cxnSp>
        <p:nvCxnSpPr>
          <p:cNvPr id="41" name="Straight Connector 91"/>
          <p:cNvCxnSpPr>
            <a:stCxn id="29" idx="6"/>
            <a:endCxn id="35" idx="2"/>
          </p:cNvCxnSpPr>
          <p:nvPr/>
        </p:nvCxnSpPr>
        <p:spPr>
          <a:xfrm>
            <a:off x="1130780" y="3524761"/>
            <a:ext cx="2008429" cy="2049827"/>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42" name="Straight Connector 92"/>
          <p:cNvCxnSpPr>
            <a:stCxn id="30" idx="6"/>
            <a:endCxn id="35" idx="2"/>
          </p:cNvCxnSpPr>
          <p:nvPr/>
        </p:nvCxnSpPr>
        <p:spPr>
          <a:xfrm>
            <a:off x="1130780" y="4851830"/>
            <a:ext cx="2008429" cy="722758"/>
          </a:xfrm>
          <a:prstGeom prst="line">
            <a:avLst/>
          </a:prstGeom>
          <a:ln w="50800"/>
        </p:spPr>
        <p:style>
          <a:lnRef idx="1">
            <a:schemeClr val="dk1"/>
          </a:lnRef>
          <a:fillRef idx="0">
            <a:schemeClr val="dk1"/>
          </a:fillRef>
          <a:effectRef idx="0">
            <a:schemeClr val="dk1"/>
          </a:effectRef>
          <a:fontRef idx="minor">
            <a:schemeClr val="tx1"/>
          </a:fontRef>
        </p:style>
      </p:cxnSp>
      <p:cxnSp>
        <p:nvCxnSpPr>
          <p:cNvPr id="43" name="Straight Connector 102"/>
          <p:cNvCxnSpPr>
            <a:stCxn id="28" idx="6"/>
            <a:endCxn id="35" idx="2"/>
          </p:cNvCxnSpPr>
          <p:nvPr/>
        </p:nvCxnSpPr>
        <p:spPr>
          <a:xfrm>
            <a:off x="1130780" y="2079246"/>
            <a:ext cx="2008429" cy="3495342"/>
          </a:xfrm>
          <a:prstGeom prst="line">
            <a:avLst/>
          </a:prstGeom>
          <a:ln w="50800"/>
        </p:spPr>
        <p:style>
          <a:lnRef idx="1">
            <a:schemeClr val="dk1"/>
          </a:lnRef>
          <a:fillRef idx="0">
            <a:schemeClr val="dk1"/>
          </a:fillRef>
          <a:effectRef idx="0">
            <a:schemeClr val="dk1"/>
          </a:effectRef>
          <a:fontRef idx="minor">
            <a:schemeClr val="tx1"/>
          </a:fontRef>
        </p:style>
      </p:cxnSp>
      <p:cxnSp>
        <p:nvCxnSpPr>
          <p:cNvPr id="44" name="Straight Connector 105"/>
          <p:cNvCxnSpPr>
            <a:stCxn id="30" idx="6"/>
            <a:endCxn id="34" idx="2"/>
          </p:cNvCxnSpPr>
          <p:nvPr/>
        </p:nvCxnSpPr>
        <p:spPr>
          <a:xfrm flipV="1">
            <a:off x="1130780" y="4549675"/>
            <a:ext cx="2008429" cy="30215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45" name="直接连接符 44"/>
          <p:cNvCxnSpPr>
            <a:stCxn id="28" idx="6"/>
            <a:endCxn id="33" idx="2"/>
          </p:cNvCxnSpPr>
          <p:nvPr/>
        </p:nvCxnSpPr>
        <p:spPr bwMode="auto">
          <a:xfrm>
            <a:off x="1130780" y="2079246"/>
            <a:ext cx="2008429" cy="1445515"/>
          </a:xfrm>
          <a:prstGeom prst="line">
            <a:avLst/>
          </a:prstGeom>
          <a:ln w="50800"/>
        </p:spPr>
        <p:style>
          <a:lnRef idx="1">
            <a:schemeClr val="dk1"/>
          </a:lnRef>
          <a:fillRef idx="0">
            <a:schemeClr val="dk1"/>
          </a:fillRef>
          <a:effectRef idx="0">
            <a:schemeClr val="dk1"/>
          </a:effectRef>
          <a:fontRef idx="minor">
            <a:schemeClr val="tx1"/>
          </a:fontRef>
        </p:style>
      </p:cxnSp>
      <p:sp>
        <p:nvSpPr>
          <p:cNvPr id="46" name="文本框 24"/>
          <p:cNvSpPr txBox="1">
            <a:spLocks noChangeArrowheads="1"/>
          </p:cNvSpPr>
          <p:nvPr/>
        </p:nvSpPr>
        <p:spPr bwMode="auto">
          <a:xfrm>
            <a:off x="2263370" y="2557862"/>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3</a:t>
            </a:r>
            <a:endParaRPr lang="zh-CN" altLang="en-US" sz="2000"/>
          </a:p>
        </p:txBody>
      </p:sp>
      <p:sp>
        <p:nvSpPr>
          <p:cNvPr id="47" name="文本框 27"/>
          <p:cNvSpPr txBox="1">
            <a:spLocks noChangeArrowheads="1"/>
          </p:cNvSpPr>
          <p:nvPr/>
        </p:nvSpPr>
        <p:spPr bwMode="auto">
          <a:xfrm>
            <a:off x="2263370" y="190037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5</a:t>
            </a:r>
            <a:endParaRPr lang="zh-CN" altLang="en-US" sz="2000"/>
          </a:p>
        </p:txBody>
      </p:sp>
      <p:sp>
        <p:nvSpPr>
          <p:cNvPr id="48" name="文本框 28"/>
          <p:cNvSpPr txBox="1">
            <a:spLocks noChangeArrowheads="1"/>
          </p:cNvSpPr>
          <p:nvPr/>
        </p:nvSpPr>
        <p:spPr bwMode="auto">
          <a:xfrm>
            <a:off x="2263370" y="1163108"/>
            <a:ext cx="779856"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49" name="文本框 29"/>
          <p:cNvSpPr txBox="1">
            <a:spLocks noChangeArrowheads="1"/>
          </p:cNvSpPr>
          <p:nvPr/>
        </p:nvSpPr>
        <p:spPr bwMode="auto">
          <a:xfrm>
            <a:off x="2263370" y="3215353"/>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9</a:t>
            </a:r>
            <a:endParaRPr lang="zh-CN" altLang="en-US" sz="2000"/>
          </a:p>
        </p:txBody>
      </p:sp>
      <p:sp>
        <p:nvSpPr>
          <p:cNvPr id="50" name="文本框 30"/>
          <p:cNvSpPr txBox="1">
            <a:spLocks noChangeArrowheads="1"/>
          </p:cNvSpPr>
          <p:nvPr/>
        </p:nvSpPr>
        <p:spPr bwMode="auto">
          <a:xfrm>
            <a:off x="2280168" y="5328029"/>
            <a:ext cx="779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2</a:t>
            </a:r>
            <a:endParaRPr lang="zh-CN" altLang="en-US" sz="2000"/>
          </a:p>
        </p:txBody>
      </p:sp>
      <p:sp>
        <p:nvSpPr>
          <p:cNvPr id="51" name="文本框 31"/>
          <p:cNvSpPr txBox="1">
            <a:spLocks noChangeArrowheads="1"/>
          </p:cNvSpPr>
          <p:nvPr/>
        </p:nvSpPr>
        <p:spPr bwMode="auto">
          <a:xfrm>
            <a:off x="2263370" y="379307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1</a:t>
            </a:r>
            <a:endParaRPr lang="zh-CN" altLang="en-US" sz="2000"/>
          </a:p>
        </p:txBody>
      </p:sp>
      <p:sp>
        <p:nvSpPr>
          <p:cNvPr id="52" name="文本框 32"/>
          <p:cNvSpPr txBox="1">
            <a:spLocks noChangeArrowheads="1"/>
          </p:cNvSpPr>
          <p:nvPr/>
        </p:nvSpPr>
        <p:spPr bwMode="auto">
          <a:xfrm>
            <a:off x="1199856" y="277783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11</a:t>
            </a:r>
            <a:endParaRPr lang="zh-CN" altLang="en-US" sz="2000" dirty="0"/>
          </a:p>
        </p:txBody>
      </p:sp>
      <p:sp>
        <p:nvSpPr>
          <p:cNvPr id="53" name="文本框 33"/>
          <p:cNvSpPr txBox="1">
            <a:spLocks noChangeArrowheads="1"/>
          </p:cNvSpPr>
          <p:nvPr/>
        </p:nvSpPr>
        <p:spPr bwMode="auto">
          <a:xfrm>
            <a:off x="1284351" y="442156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6</a:t>
            </a:r>
            <a:endParaRPr lang="zh-CN" altLang="en-US" sz="2000" dirty="0">
              <a:solidFill>
                <a:srgbClr val="FF0000"/>
              </a:solidFill>
            </a:endParaRPr>
          </a:p>
        </p:txBody>
      </p:sp>
      <p:sp>
        <p:nvSpPr>
          <p:cNvPr id="54" name="文本框 34"/>
          <p:cNvSpPr txBox="1">
            <a:spLocks noChangeArrowheads="1"/>
          </p:cNvSpPr>
          <p:nvPr/>
        </p:nvSpPr>
        <p:spPr bwMode="auto">
          <a:xfrm>
            <a:off x="1284351" y="387284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55" name="标题 1"/>
          <p:cNvSpPr>
            <a:spLocks noGrp="1"/>
          </p:cNvSpPr>
          <p:nvPr>
            <p:ph type="title"/>
          </p:nvPr>
        </p:nvSpPr>
        <p:spPr>
          <a:xfrm>
            <a:off x="0" y="98425"/>
            <a:ext cx="9144000" cy="738188"/>
          </a:xfrm>
        </p:spPr>
        <p:txBody>
          <a:bodyPr/>
          <a:lstStyle/>
          <a:p>
            <a:pPr algn="ctr" eaLnBrk="1" hangingPunct="1"/>
            <a:r>
              <a:rPr lang="en-US" altLang="zh-CN" sz="3200" dirty="0"/>
              <a:t>Online Maximum Weighted Bipartite Matching</a:t>
            </a:r>
            <a:endParaRPr lang="zh-CN" altLang="en-US" sz="3200" dirty="0"/>
          </a:p>
        </p:txBody>
      </p:sp>
    </p:spTree>
    <p:extLst>
      <p:ext uri="{BB962C8B-B14F-4D97-AF65-F5344CB8AC3E}">
        <p14:creationId xmlns:p14="http://schemas.microsoft.com/office/powerpoint/2010/main" val="204875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5" name="Rectangle 3"/>
          <p:cNvSpPr txBox="1">
            <a:spLocks noChangeArrowheads="1"/>
          </p:cNvSpPr>
          <p:nvPr/>
        </p:nvSpPr>
        <p:spPr bwMode="auto">
          <a:xfrm>
            <a:off x="5268913" y="6021288"/>
            <a:ext cx="33353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ts val="0"/>
              </a:spcBef>
              <a:spcAft>
                <a:spcPts val="0"/>
              </a:spcAft>
              <a:buSzPct val="60000"/>
              <a:buFont typeface="Wingdings" panose="05000000000000000000" pitchFamily="2" charset="2"/>
              <a:buNone/>
              <a:defRPr/>
            </a:pPr>
            <a:r>
              <a:rPr lang="en-US" altLang="zh-CN" sz="2400" dirty="0">
                <a:latin typeface="+mn-lt"/>
                <a:cs typeface="ＭＳ Ｐゴシック" charset="-128"/>
              </a:rPr>
              <a:t>(Two-sided)</a:t>
            </a:r>
          </a:p>
          <a:p>
            <a:pPr algn="ctr">
              <a:spcBef>
                <a:spcPts val="0"/>
              </a:spcBef>
              <a:spcAft>
                <a:spcPts val="0"/>
              </a:spcAft>
              <a:buSzPct val="60000"/>
              <a:buFont typeface="Wingdings" panose="05000000000000000000" pitchFamily="2" charset="2"/>
              <a:buNone/>
              <a:defRPr/>
            </a:pPr>
            <a:r>
              <a:rPr lang="en-US" altLang="zh-CN" sz="2400" dirty="0">
                <a:latin typeface="+mn-lt"/>
                <a:cs typeface="ＭＳ Ｐゴシック" charset="-128"/>
              </a:rPr>
              <a:t>Online Scenario</a:t>
            </a:r>
          </a:p>
        </p:txBody>
      </p:sp>
      <p:sp>
        <p:nvSpPr>
          <p:cNvPr id="38" name="Oval 83"/>
          <p:cNvSpPr>
            <a:spLocks noRot="1" noChangeAspect="1" noMove="1" noResize="1" noEditPoints="1" noAdjustHandles="1" noChangeArrowheads="1" noChangeShapeType="1" noTextEdit="1"/>
          </p:cNvSpPr>
          <p:nvPr/>
        </p:nvSpPr>
        <p:spPr>
          <a:xfrm>
            <a:off x="7869493" y="3223704"/>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59" name="Rectangle 3"/>
          <p:cNvSpPr txBox="1">
            <a:spLocks noChangeArrowheads="1"/>
          </p:cNvSpPr>
          <p:nvPr/>
        </p:nvSpPr>
        <p:spPr bwMode="auto">
          <a:xfrm>
            <a:off x="611188" y="6376504"/>
            <a:ext cx="3119437" cy="41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lnSpc>
                <a:spcPct val="95000"/>
              </a:lnSpc>
              <a:spcBef>
                <a:spcPct val="25000"/>
              </a:spcBef>
              <a:spcAft>
                <a:spcPct val="10000"/>
              </a:spcAft>
              <a:buSzPct val="60000"/>
              <a:buFont typeface="Wingdings" panose="05000000000000000000" pitchFamily="2" charset="2"/>
              <a:buNone/>
              <a:defRPr/>
            </a:pPr>
            <a:r>
              <a:rPr lang="en-US" altLang="zh-CN" sz="2400" dirty="0">
                <a:latin typeface="+mn-lt"/>
                <a:cs typeface="ＭＳ Ｐゴシック" charset="-128"/>
              </a:rPr>
              <a:t>Offline Scenario</a:t>
            </a:r>
          </a:p>
        </p:txBody>
      </p:sp>
      <p:sp>
        <p:nvSpPr>
          <p:cNvPr id="23" name="Oval 78"/>
          <p:cNvSpPr>
            <a:spLocks noRot="1" noChangeAspect="1" noMove="1" noResize="1" noEditPoints="1" noAdjustHandles="1" noChangeArrowheads="1" noChangeShapeType="1" noTextEdit="1"/>
          </p:cNvSpPr>
          <p:nvPr/>
        </p:nvSpPr>
        <p:spPr>
          <a:xfrm>
            <a:off x="5269359" y="1776393"/>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cxnSp>
        <p:nvCxnSpPr>
          <p:cNvPr id="24" name="直接连接符 23"/>
          <p:cNvCxnSpPr>
            <a:stCxn id="23" idx="6"/>
          </p:cNvCxnSpPr>
          <p:nvPr/>
        </p:nvCxnSpPr>
        <p:spPr bwMode="auto">
          <a:xfrm>
            <a:off x="5860587" y="2079085"/>
            <a:ext cx="2008429" cy="144551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sp>
        <p:nvSpPr>
          <p:cNvPr id="25" name="文本框 24"/>
          <p:cNvSpPr txBox="1">
            <a:spLocks noChangeArrowheads="1"/>
          </p:cNvSpPr>
          <p:nvPr/>
        </p:nvSpPr>
        <p:spPr bwMode="auto">
          <a:xfrm>
            <a:off x="6993177" y="255770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3</a:t>
            </a:r>
            <a:endParaRPr lang="zh-CN" altLang="en-US" sz="2000" dirty="0"/>
          </a:p>
        </p:txBody>
      </p:sp>
      <p:sp>
        <p:nvSpPr>
          <p:cNvPr id="26" name="矩形标注 25"/>
          <p:cNvSpPr>
            <a:spLocks noChangeArrowheads="1"/>
          </p:cNvSpPr>
          <p:nvPr/>
        </p:nvSpPr>
        <p:spPr bwMode="auto">
          <a:xfrm>
            <a:off x="104215" y="5653746"/>
            <a:ext cx="2379553" cy="649865"/>
          </a:xfrm>
          <a:prstGeom prst="wedgeRectCallout">
            <a:avLst>
              <a:gd name="adj1" fmla="val 12929"/>
              <a:gd name="adj2" fmla="val -181494"/>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offline optimal cost is 20</a:t>
            </a:r>
            <a:endParaRPr lang="zh-CN" altLang="en-US" sz="2000" dirty="0">
              <a:latin typeface="+mn-lt"/>
              <a:cs typeface="ＭＳ Ｐゴシック" charset="-128"/>
            </a:endParaRPr>
          </a:p>
        </p:txBody>
      </p:sp>
      <p:sp>
        <p:nvSpPr>
          <p:cNvPr id="28" name="Oval 78"/>
          <p:cNvSpPr>
            <a:spLocks noRot="1" noChangeAspect="1" noMove="1" noResize="1" noEditPoints="1" noAdjustHandles="1" noChangeArrowheads="1" noChangeShapeType="1" noTextEdit="1"/>
          </p:cNvSpPr>
          <p:nvPr/>
        </p:nvSpPr>
        <p:spPr>
          <a:xfrm>
            <a:off x="539552" y="1776554"/>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sp>
        <p:nvSpPr>
          <p:cNvPr id="29" name="Oval 79"/>
          <p:cNvSpPr>
            <a:spLocks noRot="1" noChangeAspect="1" noMove="1" noResize="1" noEditPoints="1" noAdjustHandles="1" noChangeArrowheads="1" noChangeShapeType="1" noTextEdit="1"/>
          </p:cNvSpPr>
          <p:nvPr/>
        </p:nvSpPr>
        <p:spPr>
          <a:xfrm>
            <a:off x="539552" y="3223865"/>
            <a:ext cx="590939" cy="603047"/>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30" name="Oval 80"/>
          <p:cNvSpPr>
            <a:spLocks noRot="1" noChangeAspect="1" noMove="1" noResize="1" noEditPoints="1" noAdjustHandles="1" noChangeArrowheads="1" noChangeShapeType="1" noTextEdit="1"/>
          </p:cNvSpPr>
          <p:nvPr/>
        </p:nvSpPr>
        <p:spPr>
          <a:xfrm>
            <a:off x="539552" y="4550569"/>
            <a:ext cx="590939" cy="603047"/>
          </a:xfrm>
          <a:prstGeom prst="ellipse">
            <a:avLst/>
          </a:prstGeom>
          <a:blipFill>
            <a:blip r:embed="rId6"/>
            <a:stretch>
              <a:fillRect/>
            </a:stretch>
          </a:blipFill>
          <a:ln w="50800"/>
        </p:spPr>
        <p:txBody>
          <a:bodyPr/>
          <a:lstStyle/>
          <a:p>
            <a:pPr>
              <a:defRPr/>
            </a:pPr>
            <a:r>
              <a:rPr lang="zh-CN" altLang="en-US">
                <a:noFill/>
                <a:ea typeface="MS PGothic"/>
                <a:cs typeface="MS PGothic"/>
              </a:rPr>
              <a:t> </a:t>
            </a:r>
          </a:p>
        </p:txBody>
      </p:sp>
      <p:sp>
        <p:nvSpPr>
          <p:cNvPr id="31" name="Oval 81"/>
          <p:cNvSpPr>
            <a:spLocks noRot="1" noChangeAspect="1" noMove="1" noResize="1" noEditPoints="1" noAdjustHandles="1" noChangeArrowheads="1" noChangeShapeType="1" noTextEdit="1"/>
          </p:cNvSpPr>
          <p:nvPr/>
        </p:nvSpPr>
        <p:spPr>
          <a:xfrm>
            <a:off x="3139686" y="1052897"/>
            <a:ext cx="590939" cy="603047"/>
          </a:xfrm>
          <a:prstGeom prst="ellipse">
            <a:avLst/>
          </a:prstGeom>
          <a:blipFill>
            <a:blip r:embed="rId7"/>
            <a:stretch>
              <a:fillRect/>
            </a:stretch>
          </a:blipFill>
          <a:ln w="50800"/>
        </p:spPr>
        <p:txBody>
          <a:bodyPr/>
          <a:lstStyle/>
          <a:p>
            <a:pPr>
              <a:defRPr/>
            </a:pPr>
            <a:r>
              <a:rPr lang="zh-CN" altLang="en-US">
                <a:noFill/>
                <a:ea typeface="MS PGothic"/>
                <a:cs typeface="MS PGothic"/>
              </a:rPr>
              <a:t> </a:t>
            </a:r>
          </a:p>
        </p:txBody>
      </p:sp>
      <p:sp>
        <p:nvSpPr>
          <p:cNvPr id="32" name="Oval 82"/>
          <p:cNvSpPr>
            <a:spLocks noRot="1" noChangeAspect="1" noMove="1" noResize="1" noEditPoints="1" noAdjustHandles="1" noChangeArrowheads="1" noChangeShapeType="1" noTextEdit="1"/>
          </p:cNvSpPr>
          <p:nvPr/>
        </p:nvSpPr>
        <p:spPr>
          <a:xfrm>
            <a:off x="3139686" y="2109790"/>
            <a:ext cx="590939" cy="603047"/>
          </a:xfrm>
          <a:prstGeom prst="ellipse">
            <a:avLst/>
          </a:prstGeom>
          <a:blipFill>
            <a:blip r:embed="rId8"/>
            <a:stretch>
              <a:fillRect/>
            </a:stretch>
          </a:blipFill>
          <a:ln w="50800"/>
        </p:spPr>
        <p:txBody>
          <a:bodyPr/>
          <a:lstStyle/>
          <a:p>
            <a:pPr>
              <a:defRPr/>
            </a:pPr>
            <a:r>
              <a:rPr lang="zh-CN" altLang="en-US">
                <a:noFill/>
                <a:ea typeface="MS PGothic"/>
                <a:cs typeface="MS PGothic"/>
              </a:rPr>
              <a:t> </a:t>
            </a:r>
          </a:p>
        </p:txBody>
      </p:sp>
      <p:sp>
        <p:nvSpPr>
          <p:cNvPr id="33" name="Oval 83"/>
          <p:cNvSpPr>
            <a:spLocks noRot="1" noChangeAspect="1" noMove="1" noResize="1" noEditPoints="1" noAdjustHandles="1" noChangeArrowheads="1" noChangeShapeType="1" noTextEdit="1"/>
          </p:cNvSpPr>
          <p:nvPr/>
        </p:nvSpPr>
        <p:spPr>
          <a:xfrm>
            <a:off x="3139686" y="3223865"/>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34" name="Oval 84"/>
          <p:cNvSpPr>
            <a:spLocks noRot="1" noChangeAspect="1" noMove="1" noResize="1" noEditPoints="1" noAdjustHandles="1" noChangeArrowheads="1" noChangeShapeType="1" noTextEdit="1"/>
          </p:cNvSpPr>
          <p:nvPr/>
        </p:nvSpPr>
        <p:spPr>
          <a:xfrm>
            <a:off x="3139686" y="4249044"/>
            <a:ext cx="590939" cy="603047"/>
          </a:xfrm>
          <a:prstGeom prst="ellipse">
            <a:avLst/>
          </a:prstGeom>
          <a:blipFill>
            <a:blip r:embed="rId9"/>
            <a:stretch>
              <a:fillRect/>
            </a:stretch>
          </a:blipFill>
          <a:ln w="50800"/>
        </p:spPr>
        <p:txBody>
          <a:bodyPr/>
          <a:lstStyle/>
          <a:p>
            <a:pPr>
              <a:defRPr/>
            </a:pPr>
            <a:r>
              <a:rPr lang="zh-CN" altLang="en-US">
                <a:noFill/>
                <a:ea typeface="MS PGothic"/>
                <a:cs typeface="MS PGothic"/>
              </a:rPr>
              <a:t> </a:t>
            </a:r>
          </a:p>
        </p:txBody>
      </p:sp>
      <p:sp>
        <p:nvSpPr>
          <p:cNvPr id="35" name="Oval 85"/>
          <p:cNvSpPr>
            <a:spLocks noRot="1" noChangeAspect="1" noMove="1" noResize="1" noEditPoints="1" noAdjustHandles="1" noChangeArrowheads="1" noChangeShapeType="1" noTextEdit="1"/>
          </p:cNvSpPr>
          <p:nvPr/>
        </p:nvSpPr>
        <p:spPr>
          <a:xfrm>
            <a:off x="3139686" y="5274225"/>
            <a:ext cx="590939" cy="603047"/>
          </a:xfrm>
          <a:prstGeom prst="ellipse">
            <a:avLst/>
          </a:prstGeom>
          <a:blipFill>
            <a:blip r:embed="rId10"/>
            <a:stretch>
              <a:fillRect/>
            </a:stretch>
          </a:blipFill>
          <a:ln w="50800"/>
        </p:spPr>
        <p:txBody>
          <a:bodyPr/>
          <a:lstStyle/>
          <a:p>
            <a:pPr>
              <a:defRPr/>
            </a:pPr>
            <a:r>
              <a:rPr lang="zh-CN" altLang="en-US">
                <a:noFill/>
                <a:ea typeface="MS PGothic"/>
                <a:cs typeface="MS PGothic"/>
              </a:rPr>
              <a:t> </a:t>
            </a:r>
          </a:p>
        </p:txBody>
      </p:sp>
      <p:cxnSp>
        <p:nvCxnSpPr>
          <p:cNvPr id="36" name="Straight Connector 86"/>
          <p:cNvCxnSpPr>
            <a:stCxn id="28" idx="6"/>
            <a:endCxn id="31" idx="2"/>
          </p:cNvCxnSpPr>
          <p:nvPr/>
        </p:nvCxnSpPr>
        <p:spPr>
          <a:xfrm flipV="1">
            <a:off x="1130780" y="1354072"/>
            <a:ext cx="2008429" cy="72517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37" name="Straight Connector 88"/>
          <p:cNvCxnSpPr>
            <a:endCxn id="34" idx="2"/>
          </p:cNvCxnSpPr>
          <p:nvPr/>
        </p:nvCxnSpPr>
        <p:spPr>
          <a:xfrm>
            <a:off x="1130780" y="2110670"/>
            <a:ext cx="2008429" cy="2439005"/>
          </a:xfrm>
          <a:prstGeom prst="line">
            <a:avLst/>
          </a:prstGeom>
          <a:ln w="50800"/>
        </p:spPr>
        <p:style>
          <a:lnRef idx="1">
            <a:schemeClr val="dk1"/>
          </a:lnRef>
          <a:fillRef idx="0">
            <a:schemeClr val="dk1"/>
          </a:fillRef>
          <a:effectRef idx="0">
            <a:schemeClr val="dk1"/>
          </a:effectRef>
          <a:fontRef idx="minor">
            <a:schemeClr val="tx1"/>
          </a:fontRef>
        </p:style>
      </p:cxnSp>
      <p:cxnSp>
        <p:nvCxnSpPr>
          <p:cNvPr id="39" name="Straight Connector 89"/>
          <p:cNvCxnSpPr>
            <a:stCxn id="28" idx="6"/>
            <a:endCxn id="32" idx="2"/>
          </p:cNvCxnSpPr>
          <p:nvPr/>
        </p:nvCxnSpPr>
        <p:spPr>
          <a:xfrm>
            <a:off x="1130780" y="2079246"/>
            <a:ext cx="2008429" cy="331162"/>
          </a:xfrm>
          <a:prstGeom prst="line">
            <a:avLst/>
          </a:prstGeom>
          <a:ln w="50800"/>
        </p:spPr>
        <p:style>
          <a:lnRef idx="1">
            <a:schemeClr val="dk1"/>
          </a:lnRef>
          <a:fillRef idx="0">
            <a:schemeClr val="dk1"/>
          </a:fillRef>
          <a:effectRef idx="0">
            <a:schemeClr val="dk1"/>
          </a:effectRef>
          <a:fontRef idx="minor">
            <a:schemeClr val="tx1"/>
          </a:fontRef>
        </p:style>
      </p:cxnSp>
      <p:cxnSp>
        <p:nvCxnSpPr>
          <p:cNvPr id="40" name="Straight Connector 90"/>
          <p:cNvCxnSpPr>
            <a:stCxn id="29" idx="6"/>
            <a:endCxn id="34" idx="2"/>
          </p:cNvCxnSpPr>
          <p:nvPr/>
        </p:nvCxnSpPr>
        <p:spPr>
          <a:xfrm>
            <a:off x="1130780" y="3524761"/>
            <a:ext cx="2008429" cy="1024914"/>
          </a:xfrm>
          <a:prstGeom prst="line">
            <a:avLst/>
          </a:prstGeom>
          <a:ln w="50800"/>
        </p:spPr>
        <p:style>
          <a:lnRef idx="1">
            <a:schemeClr val="dk1"/>
          </a:lnRef>
          <a:fillRef idx="0">
            <a:schemeClr val="dk1"/>
          </a:fillRef>
          <a:effectRef idx="0">
            <a:schemeClr val="dk1"/>
          </a:effectRef>
          <a:fontRef idx="minor">
            <a:schemeClr val="tx1"/>
          </a:fontRef>
        </p:style>
      </p:cxnSp>
      <p:cxnSp>
        <p:nvCxnSpPr>
          <p:cNvPr id="41" name="Straight Connector 91"/>
          <p:cNvCxnSpPr>
            <a:stCxn id="29" idx="6"/>
            <a:endCxn id="35" idx="2"/>
          </p:cNvCxnSpPr>
          <p:nvPr/>
        </p:nvCxnSpPr>
        <p:spPr>
          <a:xfrm>
            <a:off x="1130780" y="3524761"/>
            <a:ext cx="2008429" cy="2049827"/>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42" name="Straight Connector 92"/>
          <p:cNvCxnSpPr>
            <a:stCxn id="30" idx="6"/>
            <a:endCxn id="35" idx="2"/>
          </p:cNvCxnSpPr>
          <p:nvPr/>
        </p:nvCxnSpPr>
        <p:spPr>
          <a:xfrm>
            <a:off x="1130780" y="4851830"/>
            <a:ext cx="2008429" cy="722758"/>
          </a:xfrm>
          <a:prstGeom prst="line">
            <a:avLst/>
          </a:prstGeom>
          <a:ln w="50800"/>
        </p:spPr>
        <p:style>
          <a:lnRef idx="1">
            <a:schemeClr val="dk1"/>
          </a:lnRef>
          <a:fillRef idx="0">
            <a:schemeClr val="dk1"/>
          </a:fillRef>
          <a:effectRef idx="0">
            <a:schemeClr val="dk1"/>
          </a:effectRef>
          <a:fontRef idx="minor">
            <a:schemeClr val="tx1"/>
          </a:fontRef>
        </p:style>
      </p:cxnSp>
      <p:cxnSp>
        <p:nvCxnSpPr>
          <p:cNvPr id="43" name="Straight Connector 102"/>
          <p:cNvCxnSpPr>
            <a:stCxn id="28" idx="6"/>
            <a:endCxn id="35" idx="2"/>
          </p:cNvCxnSpPr>
          <p:nvPr/>
        </p:nvCxnSpPr>
        <p:spPr>
          <a:xfrm>
            <a:off x="1130780" y="2079246"/>
            <a:ext cx="2008429" cy="3495342"/>
          </a:xfrm>
          <a:prstGeom prst="line">
            <a:avLst/>
          </a:prstGeom>
          <a:ln w="50800"/>
        </p:spPr>
        <p:style>
          <a:lnRef idx="1">
            <a:schemeClr val="dk1"/>
          </a:lnRef>
          <a:fillRef idx="0">
            <a:schemeClr val="dk1"/>
          </a:fillRef>
          <a:effectRef idx="0">
            <a:schemeClr val="dk1"/>
          </a:effectRef>
          <a:fontRef idx="minor">
            <a:schemeClr val="tx1"/>
          </a:fontRef>
        </p:style>
      </p:cxnSp>
      <p:cxnSp>
        <p:nvCxnSpPr>
          <p:cNvPr id="44" name="Straight Connector 105"/>
          <p:cNvCxnSpPr>
            <a:stCxn id="30" idx="6"/>
            <a:endCxn id="34" idx="2"/>
          </p:cNvCxnSpPr>
          <p:nvPr/>
        </p:nvCxnSpPr>
        <p:spPr>
          <a:xfrm flipV="1">
            <a:off x="1130780" y="4549675"/>
            <a:ext cx="2008429" cy="30215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45" name="直接连接符 44"/>
          <p:cNvCxnSpPr>
            <a:stCxn id="28" idx="6"/>
            <a:endCxn id="33" idx="2"/>
          </p:cNvCxnSpPr>
          <p:nvPr/>
        </p:nvCxnSpPr>
        <p:spPr bwMode="auto">
          <a:xfrm>
            <a:off x="1130780" y="2079246"/>
            <a:ext cx="2008429" cy="1445515"/>
          </a:xfrm>
          <a:prstGeom prst="line">
            <a:avLst/>
          </a:prstGeom>
          <a:ln w="50800"/>
        </p:spPr>
        <p:style>
          <a:lnRef idx="1">
            <a:schemeClr val="dk1"/>
          </a:lnRef>
          <a:fillRef idx="0">
            <a:schemeClr val="dk1"/>
          </a:fillRef>
          <a:effectRef idx="0">
            <a:schemeClr val="dk1"/>
          </a:effectRef>
          <a:fontRef idx="minor">
            <a:schemeClr val="tx1"/>
          </a:fontRef>
        </p:style>
      </p:cxnSp>
      <p:sp>
        <p:nvSpPr>
          <p:cNvPr id="46" name="文本框 24"/>
          <p:cNvSpPr txBox="1">
            <a:spLocks noChangeArrowheads="1"/>
          </p:cNvSpPr>
          <p:nvPr/>
        </p:nvSpPr>
        <p:spPr bwMode="auto">
          <a:xfrm>
            <a:off x="2263370" y="2557862"/>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3</a:t>
            </a:r>
            <a:endParaRPr lang="zh-CN" altLang="en-US" sz="2000"/>
          </a:p>
        </p:txBody>
      </p:sp>
      <p:sp>
        <p:nvSpPr>
          <p:cNvPr id="47" name="文本框 27"/>
          <p:cNvSpPr txBox="1">
            <a:spLocks noChangeArrowheads="1"/>
          </p:cNvSpPr>
          <p:nvPr/>
        </p:nvSpPr>
        <p:spPr bwMode="auto">
          <a:xfrm>
            <a:off x="2263370" y="190037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5</a:t>
            </a:r>
            <a:endParaRPr lang="zh-CN" altLang="en-US" sz="2000"/>
          </a:p>
        </p:txBody>
      </p:sp>
      <p:sp>
        <p:nvSpPr>
          <p:cNvPr id="48" name="文本框 28"/>
          <p:cNvSpPr txBox="1">
            <a:spLocks noChangeArrowheads="1"/>
          </p:cNvSpPr>
          <p:nvPr/>
        </p:nvSpPr>
        <p:spPr bwMode="auto">
          <a:xfrm>
            <a:off x="2263370" y="1163108"/>
            <a:ext cx="779856"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49" name="文本框 29"/>
          <p:cNvSpPr txBox="1">
            <a:spLocks noChangeArrowheads="1"/>
          </p:cNvSpPr>
          <p:nvPr/>
        </p:nvSpPr>
        <p:spPr bwMode="auto">
          <a:xfrm>
            <a:off x="2263370" y="3215353"/>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9</a:t>
            </a:r>
            <a:endParaRPr lang="zh-CN" altLang="en-US" sz="2000"/>
          </a:p>
        </p:txBody>
      </p:sp>
      <p:sp>
        <p:nvSpPr>
          <p:cNvPr id="50" name="文本框 30"/>
          <p:cNvSpPr txBox="1">
            <a:spLocks noChangeArrowheads="1"/>
          </p:cNvSpPr>
          <p:nvPr/>
        </p:nvSpPr>
        <p:spPr bwMode="auto">
          <a:xfrm>
            <a:off x="2280168" y="5328029"/>
            <a:ext cx="779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2</a:t>
            </a:r>
            <a:endParaRPr lang="zh-CN" altLang="en-US" sz="2000"/>
          </a:p>
        </p:txBody>
      </p:sp>
      <p:sp>
        <p:nvSpPr>
          <p:cNvPr id="51" name="文本框 31"/>
          <p:cNvSpPr txBox="1">
            <a:spLocks noChangeArrowheads="1"/>
          </p:cNvSpPr>
          <p:nvPr/>
        </p:nvSpPr>
        <p:spPr bwMode="auto">
          <a:xfrm>
            <a:off x="2263370" y="379307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1</a:t>
            </a:r>
            <a:endParaRPr lang="zh-CN" altLang="en-US" sz="2000"/>
          </a:p>
        </p:txBody>
      </p:sp>
      <p:sp>
        <p:nvSpPr>
          <p:cNvPr id="52" name="文本框 32"/>
          <p:cNvSpPr txBox="1">
            <a:spLocks noChangeArrowheads="1"/>
          </p:cNvSpPr>
          <p:nvPr/>
        </p:nvSpPr>
        <p:spPr bwMode="auto">
          <a:xfrm>
            <a:off x="1199856" y="277783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11</a:t>
            </a:r>
            <a:endParaRPr lang="zh-CN" altLang="en-US" sz="2000" dirty="0"/>
          </a:p>
        </p:txBody>
      </p:sp>
      <p:sp>
        <p:nvSpPr>
          <p:cNvPr id="53" name="文本框 33"/>
          <p:cNvSpPr txBox="1">
            <a:spLocks noChangeArrowheads="1"/>
          </p:cNvSpPr>
          <p:nvPr/>
        </p:nvSpPr>
        <p:spPr bwMode="auto">
          <a:xfrm>
            <a:off x="1284351" y="442156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6</a:t>
            </a:r>
            <a:endParaRPr lang="zh-CN" altLang="en-US" sz="2000" dirty="0">
              <a:solidFill>
                <a:srgbClr val="FF0000"/>
              </a:solidFill>
            </a:endParaRPr>
          </a:p>
        </p:txBody>
      </p:sp>
      <p:sp>
        <p:nvSpPr>
          <p:cNvPr id="54" name="文本框 34"/>
          <p:cNvSpPr txBox="1">
            <a:spLocks noChangeArrowheads="1"/>
          </p:cNvSpPr>
          <p:nvPr/>
        </p:nvSpPr>
        <p:spPr bwMode="auto">
          <a:xfrm>
            <a:off x="1284351" y="387284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55" name="Oval 79"/>
          <p:cNvSpPr>
            <a:spLocks noRot="1" noChangeAspect="1" noMove="1" noResize="1" noEditPoints="1" noAdjustHandles="1" noChangeArrowheads="1" noChangeShapeType="1" noTextEdit="1"/>
          </p:cNvSpPr>
          <p:nvPr/>
        </p:nvSpPr>
        <p:spPr>
          <a:xfrm>
            <a:off x="5269359" y="3223704"/>
            <a:ext cx="590939" cy="603047"/>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56" name="标题 1"/>
          <p:cNvSpPr>
            <a:spLocks noGrp="1"/>
          </p:cNvSpPr>
          <p:nvPr>
            <p:ph type="title"/>
          </p:nvPr>
        </p:nvSpPr>
        <p:spPr>
          <a:xfrm>
            <a:off x="0" y="98425"/>
            <a:ext cx="9144000" cy="738188"/>
          </a:xfrm>
        </p:spPr>
        <p:txBody>
          <a:bodyPr/>
          <a:lstStyle/>
          <a:p>
            <a:pPr algn="ctr" eaLnBrk="1" hangingPunct="1"/>
            <a:r>
              <a:rPr lang="en-US" altLang="zh-CN" sz="3200" dirty="0"/>
              <a:t>Online Maximum Weighted Bipartite Matching</a:t>
            </a:r>
            <a:endParaRPr lang="zh-CN" altLang="en-US" sz="3200" dirty="0"/>
          </a:p>
        </p:txBody>
      </p:sp>
    </p:spTree>
    <p:extLst>
      <p:ext uri="{BB962C8B-B14F-4D97-AF65-F5344CB8AC3E}">
        <p14:creationId xmlns:p14="http://schemas.microsoft.com/office/powerpoint/2010/main" val="2328804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5" name="Rectangle 3"/>
          <p:cNvSpPr txBox="1">
            <a:spLocks noChangeArrowheads="1"/>
          </p:cNvSpPr>
          <p:nvPr/>
        </p:nvSpPr>
        <p:spPr bwMode="auto">
          <a:xfrm>
            <a:off x="5268913" y="6021288"/>
            <a:ext cx="33353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ts val="0"/>
              </a:spcBef>
              <a:spcAft>
                <a:spcPts val="0"/>
              </a:spcAft>
              <a:buSzPct val="60000"/>
              <a:buFont typeface="Wingdings" panose="05000000000000000000" pitchFamily="2" charset="2"/>
              <a:buNone/>
              <a:defRPr/>
            </a:pPr>
            <a:r>
              <a:rPr lang="en-US" altLang="zh-CN" sz="2400" dirty="0">
                <a:latin typeface="+mn-lt"/>
                <a:cs typeface="ＭＳ Ｐゴシック" charset="-128"/>
              </a:rPr>
              <a:t>(Two-sided)</a:t>
            </a:r>
          </a:p>
          <a:p>
            <a:pPr algn="ctr">
              <a:spcBef>
                <a:spcPts val="0"/>
              </a:spcBef>
              <a:spcAft>
                <a:spcPts val="0"/>
              </a:spcAft>
              <a:buSzPct val="60000"/>
              <a:buFont typeface="Wingdings" panose="05000000000000000000" pitchFamily="2" charset="2"/>
              <a:buNone/>
              <a:defRPr/>
            </a:pPr>
            <a:r>
              <a:rPr lang="en-US" altLang="zh-CN" sz="2400" dirty="0">
                <a:latin typeface="+mn-lt"/>
                <a:cs typeface="ＭＳ Ｐゴシック" charset="-128"/>
              </a:rPr>
              <a:t>Online Scenario</a:t>
            </a:r>
          </a:p>
        </p:txBody>
      </p:sp>
      <p:sp>
        <p:nvSpPr>
          <p:cNvPr id="38" name="Oval 83"/>
          <p:cNvSpPr>
            <a:spLocks noRot="1" noChangeAspect="1" noMove="1" noResize="1" noEditPoints="1" noAdjustHandles="1" noChangeArrowheads="1" noChangeShapeType="1" noTextEdit="1"/>
          </p:cNvSpPr>
          <p:nvPr/>
        </p:nvSpPr>
        <p:spPr>
          <a:xfrm>
            <a:off x="7869493" y="3223704"/>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59" name="Rectangle 3"/>
          <p:cNvSpPr txBox="1">
            <a:spLocks noChangeArrowheads="1"/>
          </p:cNvSpPr>
          <p:nvPr/>
        </p:nvSpPr>
        <p:spPr bwMode="auto">
          <a:xfrm>
            <a:off x="611188" y="6376504"/>
            <a:ext cx="3119437" cy="41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lnSpc>
                <a:spcPct val="95000"/>
              </a:lnSpc>
              <a:spcBef>
                <a:spcPct val="25000"/>
              </a:spcBef>
              <a:spcAft>
                <a:spcPct val="10000"/>
              </a:spcAft>
              <a:buSzPct val="60000"/>
              <a:buFont typeface="Wingdings" panose="05000000000000000000" pitchFamily="2" charset="2"/>
              <a:buNone/>
              <a:defRPr/>
            </a:pPr>
            <a:r>
              <a:rPr lang="en-US" altLang="zh-CN" sz="2400" dirty="0">
                <a:latin typeface="+mn-lt"/>
                <a:cs typeface="ＭＳ Ｐゴシック" charset="-128"/>
              </a:rPr>
              <a:t>Offline Scenario</a:t>
            </a:r>
          </a:p>
        </p:txBody>
      </p:sp>
      <p:sp>
        <p:nvSpPr>
          <p:cNvPr id="23" name="Oval 78"/>
          <p:cNvSpPr>
            <a:spLocks noRot="1" noChangeAspect="1" noMove="1" noResize="1" noEditPoints="1" noAdjustHandles="1" noChangeArrowheads="1" noChangeShapeType="1" noTextEdit="1"/>
          </p:cNvSpPr>
          <p:nvPr/>
        </p:nvSpPr>
        <p:spPr>
          <a:xfrm>
            <a:off x="5269359" y="1776393"/>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cxnSp>
        <p:nvCxnSpPr>
          <p:cNvPr id="24" name="直接连接符 23"/>
          <p:cNvCxnSpPr>
            <a:stCxn id="23" idx="6"/>
          </p:cNvCxnSpPr>
          <p:nvPr/>
        </p:nvCxnSpPr>
        <p:spPr bwMode="auto">
          <a:xfrm>
            <a:off x="5860587" y="2079085"/>
            <a:ext cx="2008429" cy="144551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sp>
        <p:nvSpPr>
          <p:cNvPr id="25" name="文本框 24"/>
          <p:cNvSpPr txBox="1">
            <a:spLocks noChangeArrowheads="1"/>
          </p:cNvSpPr>
          <p:nvPr/>
        </p:nvSpPr>
        <p:spPr bwMode="auto">
          <a:xfrm>
            <a:off x="6993177" y="255770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3</a:t>
            </a:r>
            <a:endParaRPr lang="zh-CN" altLang="en-US" sz="2000" dirty="0"/>
          </a:p>
        </p:txBody>
      </p:sp>
      <p:sp>
        <p:nvSpPr>
          <p:cNvPr id="26" name="矩形标注 25"/>
          <p:cNvSpPr>
            <a:spLocks noChangeArrowheads="1"/>
          </p:cNvSpPr>
          <p:nvPr/>
        </p:nvSpPr>
        <p:spPr bwMode="auto">
          <a:xfrm>
            <a:off x="104215" y="5653746"/>
            <a:ext cx="2379553" cy="649865"/>
          </a:xfrm>
          <a:prstGeom prst="wedgeRectCallout">
            <a:avLst>
              <a:gd name="adj1" fmla="val 12929"/>
              <a:gd name="adj2" fmla="val -181494"/>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offline optimal cost is 20</a:t>
            </a:r>
            <a:endParaRPr lang="zh-CN" altLang="en-US" sz="2000" dirty="0">
              <a:latin typeface="+mn-lt"/>
              <a:cs typeface="ＭＳ Ｐゴシック" charset="-128"/>
            </a:endParaRPr>
          </a:p>
        </p:txBody>
      </p:sp>
      <p:sp>
        <p:nvSpPr>
          <p:cNvPr id="28" name="Oval 78"/>
          <p:cNvSpPr>
            <a:spLocks noRot="1" noChangeAspect="1" noMove="1" noResize="1" noEditPoints="1" noAdjustHandles="1" noChangeArrowheads="1" noChangeShapeType="1" noTextEdit="1"/>
          </p:cNvSpPr>
          <p:nvPr/>
        </p:nvSpPr>
        <p:spPr>
          <a:xfrm>
            <a:off x="539552" y="1776554"/>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sp>
        <p:nvSpPr>
          <p:cNvPr id="29" name="Oval 79"/>
          <p:cNvSpPr>
            <a:spLocks noRot="1" noChangeAspect="1" noMove="1" noResize="1" noEditPoints="1" noAdjustHandles="1" noChangeArrowheads="1" noChangeShapeType="1" noTextEdit="1"/>
          </p:cNvSpPr>
          <p:nvPr/>
        </p:nvSpPr>
        <p:spPr>
          <a:xfrm>
            <a:off x="539552" y="3223865"/>
            <a:ext cx="590939" cy="603047"/>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30" name="Oval 80"/>
          <p:cNvSpPr>
            <a:spLocks noRot="1" noChangeAspect="1" noMove="1" noResize="1" noEditPoints="1" noAdjustHandles="1" noChangeArrowheads="1" noChangeShapeType="1" noTextEdit="1"/>
          </p:cNvSpPr>
          <p:nvPr/>
        </p:nvSpPr>
        <p:spPr>
          <a:xfrm>
            <a:off x="539552" y="4550569"/>
            <a:ext cx="590939" cy="603047"/>
          </a:xfrm>
          <a:prstGeom prst="ellipse">
            <a:avLst/>
          </a:prstGeom>
          <a:blipFill>
            <a:blip r:embed="rId6"/>
            <a:stretch>
              <a:fillRect/>
            </a:stretch>
          </a:blipFill>
          <a:ln w="50800"/>
        </p:spPr>
        <p:txBody>
          <a:bodyPr/>
          <a:lstStyle/>
          <a:p>
            <a:pPr>
              <a:defRPr/>
            </a:pPr>
            <a:r>
              <a:rPr lang="zh-CN" altLang="en-US">
                <a:noFill/>
                <a:ea typeface="MS PGothic"/>
                <a:cs typeface="MS PGothic"/>
              </a:rPr>
              <a:t> </a:t>
            </a:r>
          </a:p>
        </p:txBody>
      </p:sp>
      <p:sp>
        <p:nvSpPr>
          <p:cNvPr id="31" name="Oval 81"/>
          <p:cNvSpPr>
            <a:spLocks noRot="1" noChangeAspect="1" noMove="1" noResize="1" noEditPoints="1" noAdjustHandles="1" noChangeArrowheads="1" noChangeShapeType="1" noTextEdit="1"/>
          </p:cNvSpPr>
          <p:nvPr/>
        </p:nvSpPr>
        <p:spPr>
          <a:xfrm>
            <a:off x="3139686" y="1052897"/>
            <a:ext cx="590939" cy="603047"/>
          </a:xfrm>
          <a:prstGeom prst="ellipse">
            <a:avLst/>
          </a:prstGeom>
          <a:blipFill>
            <a:blip r:embed="rId7"/>
            <a:stretch>
              <a:fillRect/>
            </a:stretch>
          </a:blipFill>
          <a:ln w="50800"/>
        </p:spPr>
        <p:txBody>
          <a:bodyPr/>
          <a:lstStyle/>
          <a:p>
            <a:pPr>
              <a:defRPr/>
            </a:pPr>
            <a:r>
              <a:rPr lang="zh-CN" altLang="en-US">
                <a:noFill/>
                <a:ea typeface="MS PGothic"/>
                <a:cs typeface="MS PGothic"/>
              </a:rPr>
              <a:t> </a:t>
            </a:r>
          </a:p>
        </p:txBody>
      </p:sp>
      <p:sp>
        <p:nvSpPr>
          <p:cNvPr id="32" name="Oval 82"/>
          <p:cNvSpPr>
            <a:spLocks noRot="1" noChangeAspect="1" noMove="1" noResize="1" noEditPoints="1" noAdjustHandles="1" noChangeArrowheads="1" noChangeShapeType="1" noTextEdit="1"/>
          </p:cNvSpPr>
          <p:nvPr/>
        </p:nvSpPr>
        <p:spPr>
          <a:xfrm>
            <a:off x="3139686" y="2109790"/>
            <a:ext cx="590939" cy="603047"/>
          </a:xfrm>
          <a:prstGeom prst="ellipse">
            <a:avLst/>
          </a:prstGeom>
          <a:blipFill>
            <a:blip r:embed="rId8"/>
            <a:stretch>
              <a:fillRect/>
            </a:stretch>
          </a:blipFill>
          <a:ln w="50800"/>
        </p:spPr>
        <p:txBody>
          <a:bodyPr/>
          <a:lstStyle/>
          <a:p>
            <a:pPr>
              <a:defRPr/>
            </a:pPr>
            <a:r>
              <a:rPr lang="zh-CN" altLang="en-US">
                <a:noFill/>
                <a:ea typeface="MS PGothic"/>
                <a:cs typeface="MS PGothic"/>
              </a:rPr>
              <a:t> </a:t>
            </a:r>
          </a:p>
        </p:txBody>
      </p:sp>
      <p:sp>
        <p:nvSpPr>
          <p:cNvPr id="33" name="Oval 83"/>
          <p:cNvSpPr>
            <a:spLocks noRot="1" noChangeAspect="1" noMove="1" noResize="1" noEditPoints="1" noAdjustHandles="1" noChangeArrowheads="1" noChangeShapeType="1" noTextEdit="1"/>
          </p:cNvSpPr>
          <p:nvPr/>
        </p:nvSpPr>
        <p:spPr>
          <a:xfrm>
            <a:off x="3139686" y="3223865"/>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34" name="Oval 84"/>
          <p:cNvSpPr>
            <a:spLocks noRot="1" noChangeAspect="1" noMove="1" noResize="1" noEditPoints="1" noAdjustHandles="1" noChangeArrowheads="1" noChangeShapeType="1" noTextEdit="1"/>
          </p:cNvSpPr>
          <p:nvPr/>
        </p:nvSpPr>
        <p:spPr>
          <a:xfrm>
            <a:off x="3139686" y="4249044"/>
            <a:ext cx="590939" cy="603047"/>
          </a:xfrm>
          <a:prstGeom prst="ellipse">
            <a:avLst/>
          </a:prstGeom>
          <a:blipFill>
            <a:blip r:embed="rId9"/>
            <a:stretch>
              <a:fillRect/>
            </a:stretch>
          </a:blipFill>
          <a:ln w="50800"/>
        </p:spPr>
        <p:txBody>
          <a:bodyPr/>
          <a:lstStyle/>
          <a:p>
            <a:pPr>
              <a:defRPr/>
            </a:pPr>
            <a:r>
              <a:rPr lang="zh-CN" altLang="en-US">
                <a:noFill/>
                <a:ea typeface="MS PGothic"/>
                <a:cs typeface="MS PGothic"/>
              </a:rPr>
              <a:t> </a:t>
            </a:r>
          </a:p>
        </p:txBody>
      </p:sp>
      <p:sp>
        <p:nvSpPr>
          <p:cNvPr id="35" name="Oval 85"/>
          <p:cNvSpPr>
            <a:spLocks noRot="1" noChangeAspect="1" noMove="1" noResize="1" noEditPoints="1" noAdjustHandles="1" noChangeArrowheads="1" noChangeShapeType="1" noTextEdit="1"/>
          </p:cNvSpPr>
          <p:nvPr/>
        </p:nvSpPr>
        <p:spPr>
          <a:xfrm>
            <a:off x="3139686" y="5274225"/>
            <a:ext cx="590939" cy="603047"/>
          </a:xfrm>
          <a:prstGeom prst="ellipse">
            <a:avLst/>
          </a:prstGeom>
          <a:blipFill>
            <a:blip r:embed="rId10"/>
            <a:stretch>
              <a:fillRect/>
            </a:stretch>
          </a:blipFill>
          <a:ln w="50800"/>
        </p:spPr>
        <p:txBody>
          <a:bodyPr/>
          <a:lstStyle/>
          <a:p>
            <a:pPr>
              <a:defRPr/>
            </a:pPr>
            <a:r>
              <a:rPr lang="zh-CN" altLang="en-US">
                <a:noFill/>
                <a:ea typeface="MS PGothic"/>
                <a:cs typeface="MS PGothic"/>
              </a:rPr>
              <a:t> </a:t>
            </a:r>
          </a:p>
        </p:txBody>
      </p:sp>
      <p:cxnSp>
        <p:nvCxnSpPr>
          <p:cNvPr id="36" name="Straight Connector 86"/>
          <p:cNvCxnSpPr>
            <a:stCxn id="28" idx="6"/>
            <a:endCxn id="31" idx="2"/>
          </p:cNvCxnSpPr>
          <p:nvPr/>
        </p:nvCxnSpPr>
        <p:spPr>
          <a:xfrm flipV="1">
            <a:off x="1130780" y="1354072"/>
            <a:ext cx="2008429" cy="72517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37" name="Straight Connector 88"/>
          <p:cNvCxnSpPr>
            <a:endCxn id="34" idx="2"/>
          </p:cNvCxnSpPr>
          <p:nvPr/>
        </p:nvCxnSpPr>
        <p:spPr>
          <a:xfrm>
            <a:off x="1130780" y="2110670"/>
            <a:ext cx="2008429" cy="2439005"/>
          </a:xfrm>
          <a:prstGeom prst="line">
            <a:avLst/>
          </a:prstGeom>
          <a:ln w="50800"/>
        </p:spPr>
        <p:style>
          <a:lnRef idx="1">
            <a:schemeClr val="dk1"/>
          </a:lnRef>
          <a:fillRef idx="0">
            <a:schemeClr val="dk1"/>
          </a:fillRef>
          <a:effectRef idx="0">
            <a:schemeClr val="dk1"/>
          </a:effectRef>
          <a:fontRef idx="minor">
            <a:schemeClr val="tx1"/>
          </a:fontRef>
        </p:style>
      </p:cxnSp>
      <p:cxnSp>
        <p:nvCxnSpPr>
          <p:cNvPr id="39" name="Straight Connector 89"/>
          <p:cNvCxnSpPr>
            <a:stCxn id="28" idx="6"/>
            <a:endCxn id="32" idx="2"/>
          </p:cNvCxnSpPr>
          <p:nvPr/>
        </p:nvCxnSpPr>
        <p:spPr>
          <a:xfrm>
            <a:off x="1130780" y="2079246"/>
            <a:ext cx="2008429" cy="331162"/>
          </a:xfrm>
          <a:prstGeom prst="line">
            <a:avLst/>
          </a:prstGeom>
          <a:ln w="50800"/>
        </p:spPr>
        <p:style>
          <a:lnRef idx="1">
            <a:schemeClr val="dk1"/>
          </a:lnRef>
          <a:fillRef idx="0">
            <a:schemeClr val="dk1"/>
          </a:fillRef>
          <a:effectRef idx="0">
            <a:schemeClr val="dk1"/>
          </a:effectRef>
          <a:fontRef idx="minor">
            <a:schemeClr val="tx1"/>
          </a:fontRef>
        </p:style>
      </p:cxnSp>
      <p:cxnSp>
        <p:nvCxnSpPr>
          <p:cNvPr id="40" name="Straight Connector 90"/>
          <p:cNvCxnSpPr>
            <a:stCxn id="29" idx="6"/>
            <a:endCxn id="34" idx="2"/>
          </p:cNvCxnSpPr>
          <p:nvPr/>
        </p:nvCxnSpPr>
        <p:spPr>
          <a:xfrm>
            <a:off x="1130780" y="3524761"/>
            <a:ext cx="2008429" cy="1024914"/>
          </a:xfrm>
          <a:prstGeom prst="line">
            <a:avLst/>
          </a:prstGeom>
          <a:ln w="50800"/>
        </p:spPr>
        <p:style>
          <a:lnRef idx="1">
            <a:schemeClr val="dk1"/>
          </a:lnRef>
          <a:fillRef idx="0">
            <a:schemeClr val="dk1"/>
          </a:fillRef>
          <a:effectRef idx="0">
            <a:schemeClr val="dk1"/>
          </a:effectRef>
          <a:fontRef idx="minor">
            <a:schemeClr val="tx1"/>
          </a:fontRef>
        </p:style>
      </p:cxnSp>
      <p:cxnSp>
        <p:nvCxnSpPr>
          <p:cNvPr id="41" name="Straight Connector 91"/>
          <p:cNvCxnSpPr>
            <a:stCxn id="29" idx="6"/>
            <a:endCxn id="35" idx="2"/>
          </p:cNvCxnSpPr>
          <p:nvPr/>
        </p:nvCxnSpPr>
        <p:spPr>
          <a:xfrm>
            <a:off x="1130780" y="3524761"/>
            <a:ext cx="2008429" cy="2049827"/>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42" name="Straight Connector 92"/>
          <p:cNvCxnSpPr>
            <a:stCxn id="30" idx="6"/>
            <a:endCxn id="35" idx="2"/>
          </p:cNvCxnSpPr>
          <p:nvPr/>
        </p:nvCxnSpPr>
        <p:spPr>
          <a:xfrm>
            <a:off x="1130780" y="4851830"/>
            <a:ext cx="2008429" cy="722758"/>
          </a:xfrm>
          <a:prstGeom prst="line">
            <a:avLst/>
          </a:prstGeom>
          <a:ln w="50800"/>
        </p:spPr>
        <p:style>
          <a:lnRef idx="1">
            <a:schemeClr val="dk1"/>
          </a:lnRef>
          <a:fillRef idx="0">
            <a:schemeClr val="dk1"/>
          </a:fillRef>
          <a:effectRef idx="0">
            <a:schemeClr val="dk1"/>
          </a:effectRef>
          <a:fontRef idx="minor">
            <a:schemeClr val="tx1"/>
          </a:fontRef>
        </p:style>
      </p:cxnSp>
      <p:cxnSp>
        <p:nvCxnSpPr>
          <p:cNvPr id="43" name="Straight Connector 102"/>
          <p:cNvCxnSpPr>
            <a:stCxn id="28" idx="6"/>
            <a:endCxn id="35" idx="2"/>
          </p:cNvCxnSpPr>
          <p:nvPr/>
        </p:nvCxnSpPr>
        <p:spPr>
          <a:xfrm>
            <a:off x="1130780" y="2079246"/>
            <a:ext cx="2008429" cy="3495342"/>
          </a:xfrm>
          <a:prstGeom prst="line">
            <a:avLst/>
          </a:prstGeom>
          <a:ln w="50800"/>
        </p:spPr>
        <p:style>
          <a:lnRef idx="1">
            <a:schemeClr val="dk1"/>
          </a:lnRef>
          <a:fillRef idx="0">
            <a:schemeClr val="dk1"/>
          </a:fillRef>
          <a:effectRef idx="0">
            <a:schemeClr val="dk1"/>
          </a:effectRef>
          <a:fontRef idx="minor">
            <a:schemeClr val="tx1"/>
          </a:fontRef>
        </p:style>
      </p:cxnSp>
      <p:cxnSp>
        <p:nvCxnSpPr>
          <p:cNvPr id="44" name="Straight Connector 105"/>
          <p:cNvCxnSpPr>
            <a:stCxn id="30" idx="6"/>
            <a:endCxn id="34" idx="2"/>
          </p:cNvCxnSpPr>
          <p:nvPr/>
        </p:nvCxnSpPr>
        <p:spPr>
          <a:xfrm flipV="1">
            <a:off x="1130780" y="4549675"/>
            <a:ext cx="2008429" cy="30215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45" name="直接连接符 44"/>
          <p:cNvCxnSpPr>
            <a:stCxn id="28" idx="6"/>
            <a:endCxn id="33" idx="2"/>
          </p:cNvCxnSpPr>
          <p:nvPr/>
        </p:nvCxnSpPr>
        <p:spPr bwMode="auto">
          <a:xfrm>
            <a:off x="1130780" y="2079246"/>
            <a:ext cx="2008429" cy="1445515"/>
          </a:xfrm>
          <a:prstGeom prst="line">
            <a:avLst/>
          </a:prstGeom>
          <a:ln w="50800"/>
        </p:spPr>
        <p:style>
          <a:lnRef idx="1">
            <a:schemeClr val="dk1"/>
          </a:lnRef>
          <a:fillRef idx="0">
            <a:schemeClr val="dk1"/>
          </a:fillRef>
          <a:effectRef idx="0">
            <a:schemeClr val="dk1"/>
          </a:effectRef>
          <a:fontRef idx="minor">
            <a:schemeClr val="tx1"/>
          </a:fontRef>
        </p:style>
      </p:cxnSp>
      <p:sp>
        <p:nvSpPr>
          <p:cNvPr id="46" name="文本框 24"/>
          <p:cNvSpPr txBox="1">
            <a:spLocks noChangeArrowheads="1"/>
          </p:cNvSpPr>
          <p:nvPr/>
        </p:nvSpPr>
        <p:spPr bwMode="auto">
          <a:xfrm>
            <a:off x="2263370" y="2557862"/>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3</a:t>
            </a:r>
            <a:endParaRPr lang="zh-CN" altLang="en-US" sz="2000"/>
          </a:p>
        </p:txBody>
      </p:sp>
      <p:sp>
        <p:nvSpPr>
          <p:cNvPr id="47" name="文本框 27"/>
          <p:cNvSpPr txBox="1">
            <a:spLocks noChangeArrowheads="1"/>
          </p:cNvSpPr>
          <p:nvPr/>
        </p:nvSpPr>
        <p:spPr bwMode="auto">
          <a:xfrm>
            <a:off x="2263370" y="190037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5</a:t>
            </a:r>
            <a:endParaRPr lang="zh-CN" altLang="en-US" sz="2000"/>
          </a:p>
        </p:txBody>
      </p:sp>
      <p:sp>
        <p:nvSpPr>
          <p:cNvPr id="48" name="文本框 28"/>
          <p:cNvSpPr txBox="1">
            <a:spLocks noChangeArrowheads="1"/>
          </p:cNvSpPr>
          <p:nvPr/>
        </p:nvSpPr>
        <p:spPr bwMode="auto">
          <a:xfrm>
            <a:off x="2263370" y="1163108"/>
            <a:ext cx="779856"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49" name="文本框 29"/>
          <p:cNvSpPr txBox="1">
            <a:spLocks noChangeArrowheads="1"/>
          </p:cNvSpPr>
          <p:nvPr/>
        </p:nvSpPr>
        <p:spPr bwMode="auto">
          <a:xfrm>
            <a:off x="2263370" y="3215353"/>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9</a:t>
            </a:r>
            <a:endParaRPr lang="zh-CN" altLang="en-US" sz="2000"/>
          </a:p>
        </p:txBody>
      </p:sp>
      <p:sp>
        <p:nvSpPr>
          <p:cNvPr id="50" name="文本框 30"/>
          <p:cNvSpPr txBox="1">
            <a:spLocks noChangeArrowheads="1"/>
          </p:cNvSpPr>
          <p:nvPr/>
        </p:nvSpPr>
        <p:spPr bwMode="auto">
          <a:xfrm>
            <a:off x="2280168" y="5328029"/>
            <a:ext cx="779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2</a:t>
            </a:r>
            <a:endParaRPr lang="zh-CN" altLang="en-US" sz="2000"/>
          </a:p>
        </p:txBody>
      </p:sp>
      <p:sp>
        <p:nvSpPr>
          <p:cNvPr id="51" name="文本框 31"/>
          <p:cNvSpPr txBox="1">
            <a:spLocks noChangeArrowheads="1"/>
          </p:cNvSpPr>
          <p:nvPr/>
        </p:nvSpPr>
        <p:spPr bwMode="auto">
          <a:xfrm>
            <a:off x="2263370" y="379307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a:t>
            </a:r>
            <a:endParaRPr lang="zh-CN" altLang="en-US" sz="2000" dirty="0"/>
          </a:p>
        </p:txBody>
      </p:sp>
      <p:sp>
        <p:nvSpPr>
          <p:cNvPr id="52" name="文本框 32"/>
          <p:cNvSpPr txBox="1">
            <a:spLocks noChangeArrowheads="1"/>
          </p:cNvSpPr>
          <p:nvPr/>
        </p:nvSpPr>
        <p:spPr bwMode="auto">
          <a:xfrm>
            <a:off x="1199856" y="277783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11</a:t>
            </a:r>
            <a:endParaRPr lang="zh-CN" altLang="en-US" sz="2000" dirty="0"/>
          </a:p>
        </p:txBody>
      </p:sp>
      <p:sp>
        <p:nvSpPr>
          <p:cNvPr id="53" name="文本框 33"/>
          <p:cNvSpPr txBox="1">
            <a:spLocks noChangeArrowheads="1"/>
          </p:cNvSpPr>
          <p:nvPr/>
        </p:nvSpPr>
        <p:spPr bwMode="auto">
          <a:xfrm>
            <a:off x="1284351" y="442156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6</a:t>
            </a:r>
            <a:endParaRPr lang="zh-CN" altLang="en-US" sz="2000" dirty="0">
              <a:solidFill>
                <a:srgbClr val="FF0000"/>
              </a:solidFill>
            </a:endParaRPr>
          </a:p>
        </p:txBody>
      </p:sp>
      <p:sp>
        <p:nvSpPr>
          <p:cNvPr id="54" name="文本框 34"/>
          <p:cNvSpPr txBox="1">
            <a:spLocks noChangeArrowheads="1"/>
          </p:cNvSpPr>
          <p:nvPr/>
        </p:nvSpPr>
        <p:spPr bwMode="auto">
          <a:xfrm>
            <a:off x="1284351" y="387284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55" name="Oval 79"/>
          <p:cNvSpPr>
            <a:spLocks noRot="1" noChangeAspect="1" noMove="1" noResize="1" noEditPoints="1" noAdjustHandles="1" noChangeArrowheads="1" noChangeShapeType="1" noTextEdit="1"/>
          </p:cNvSpPr>
          <p:nvPr/>
        </p:nvSpPr>
        <p:spPr>
          <a:xfrm>
            <a:off x="5269359" y="3223704"/>
            <a:ext cx="590939" cy="603047"/>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56" name="Oval 84"/>
          <p:cNvSpPr>
            <a:spLocks noRot="1" noChangeAspect="1" noMove="1" noResize="1" noEditPoints="1" noAdjustHandles="1" noChangeArrowheads="1" noChangeShapeType="1" noTextEdit="1"/>
          </p:cNvSpPr>
          <p:nvPr/>
        </p:nvSpPr>
        <p:spPr>
          <a:xfrm>
            <a:off x="7869493" y="4248883"/>
            <a:ext cx="590939" cy="603047"/>
          </a:xfrm>
          <a:prstGeom prst="ellipse">
            <a:avLst/>
          </a:prstGeom>
          <a:blipFill>
            <a:blip r:embed="rId9"/>
            <a:stretch>
              <a:fillRect/>
            </a:stretch>
          </a:blipFill>
          <a:ln w="50800"/>
        </p:spPr>
        <p:txBody>
          <a:bodyPr/>
          <a:lstStyle/>
          <a:p>
            <a:pPr>
              <a:defRPr/>
            </a:pPr>
            <a:r>
              <a:rPr lang="zh-CN" altLang="en-US">
                <a:noFill/>
                <a:ea typeface="MS PGothic"/>
                <a:cs typeface="MS PGothic"/>
              </a:rPr>
              <a:t> </a:t>
            </a:r>
          </a:p>
        </p:txBody>
      </p:sp>
      <p:cxnSp>
        <p:nvCxnSpPr>
          <p:cNvPr id="57" name="Straight Connector 90"/>
          <p:cNvCxnSpPr/>
          <p:nvPr/>
        </p:nvCxnSpPr>
        <p:spPr>
          <a:xfrm>
            <a:off x="5860587" y="3524600"/>
            <a:ext cx="2008429" cy="1024914"/>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sp>
        <p:nvSpPr>
          <p:cNvPr id="60" name="文本框 31"/>
          <p:cNvSpPr txBox="1">
            <a:spLocks noChangeArrowheads="1"/>
          </p:cNvSpPr>
          <p:nvPr/>
        </p:nvSpPr>
        <p:spPr bwMode="auto">
          <a:xfrm>
            <a:off x="6993177" y="3792914"/>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a:t>
            </a:r>
            <a:endParaRPr lang="zh-CN" altLang="en-US" sz="2000" dirty="0"/>
          </a:p>
        </p:txBody>
      </p:sp>
      <p:cxnSp>
        <p:nvCxnSpPr>
          <p:cNvPr id="61" name="Straight Connector 88"/>
          <p:cNvCxnSpPr/>
          <p:nvPr/>
        </p:nvCxnSpPr>
        <p:spPr>
          <a:xfrm>
            <a:off x="5860587" y="2110509"/>
            <a:ext cx="2008429" cy="2439005"/>
          </a:xfrm>
          <a:prstGeom prst="line">
            <a:avLst/>
          </a:prstGeom>
          <a:ln w="50800"/>
        </p:spPr>
        <p:style>
          <a:lnRef idx="1">
            <a:schemeClr val="dk1"/>
          </a:lnRef>
          <a:fillRef idx="0">
            <a:schemeClr val="dk1"/>
          </a:fillRef>
          <a:effectRef idx="0">
            <a:schemeClr val="dk1"/>
          </a:effectRef>
          <a:fontRef idx="minor">
            <a:schemeClr val="tx1"/>
          </a:fontRef>
        </p:style>
      </p:cxnSp>
      <p:sp>
        <p:nvSpPr>
          <p:cNvPr id="62" name="文本框 29"/>
          <p:cNvSpPr txBox="1">
            <a:spLocks noChangeArrowheads="1"/>
          </p:cNvSpPr>
          <p:nvPr/>
        </p:nvSpPr>
        <p:spPr bwMode="auto">
          <a:xfrm>
            <a:off x="6993177" y="3215192"/>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9</a:t>
            </a:r>
            <a:endParaRPr lang="zh-CN" altLang="en-US" sz="2000" dirty="0"/>
          </a:p>
        </p:txBody>
      </p:sp>
      <p:sp>
        <p:nvSpPr>
          <p:cNvPr id="58" name="标题 1"/>
          <p:cNvSpPr>
            <a:spLocks noGrp="1"/>
          </p:cNvSpPr>
          <p:nvPr>
            <p:ph type="title"/>
          </p:nvPr>
        </p:nvSpPr>
        <p:spPr>
          <a:xfrm>
            <a:off x="0" y="98425"/>
            <a:ext cx="9144000" cy="738188"/>
          </a:xfrm>
        </p:spPr>
        <p:txBody>
          <a:bodyPr/>
          <a:lstStyle/>
          <a:p>
            <a:pPr algn="ctr" eaLnBrk="1" hangingPunct="1"/>
            <a:r>
              <a:rPr lang="en-US" altLang="zh-CN" sz="3200" dirty="0"/>
              <a:t>Online Maximum Weighted Bipartite Matching</a:t>
            </a:r>
            <a:endParaRPr lang="zh-CN" altLang="en-US" sz="3200" dirty="0"/>
          </a:p>
        </p:txBody>
      </p:sp>
    </p:spTree>
    <p:extLst>
      <p:ext uri="{BB962C8B-B14F-4D97-AF65-F5344CB8AC3E}">
        <p14:creationId xmlns:p14="http://schemas.microsoft.com/office/powerpoint/2010/main" val="2466012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5" name="Rectangle 3"/>
          <p:cNvSpPr txBox="1">
            <a:spLocks noChangeArrowheads="1"/>
          </p:cNvSpPr>
          <p:nvPr/>
        </p:nvSpPr>
        <p:spPr bwMode="auto">
          <a:xfrm>
            <a:off x="5268913" y="6021288"/>
            <a:ext cx="33353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ts val="0"/>
              </a:spcBef>
              <a:spcAft>
                <a:spcPts val="0"/>
              </a:spcAft>
              <a:buSzPct val="60000"/>
              <a:buFont typeface="Wingdings" panose="05000000000000000000" pitchFamily="2" charset="2"/>
              <a:buNone/>
              <a:defRPr/>
            </a:pPr>
            <a:r>
              <a:rPr lang="en-US" altLang="zh-CN" sz="2400" dirty="0">
                <a:latin typeface="+mn-lt"/>
                <a:cs typeface="ＭＳ Ｐゴシック" charset="-128"/>
              </a:rPr>
              <a:t>(Two-sided)</a:t>
            </a:r>
          </a:p>
          <a:p>
            <a:pPr algn="ctr">
              <a:spcBef>
                <a:spcPts val="0"/>
              </a:spcBef>
              <a:spcAft>
                <a:spcPts val="0"/>
              </a:spcAft>
              <a:buSzPct val="60000"/>
              <a:buFont typeface="Wingdings" panose="05000000000000000000" pitchFamily="2" charset="2"/>
              <a:buNone/>
              <a:defRPr/>
            </a:pPr>
            <a:r>
              <a:rPr lang="en-US" altLang="zh-CN" sz="2400" dirty="0">
                <a:latin typeface="+mn-lt"/>
                <a:cs typeface="ＭＳ Ｐゴシック" charset="-128"/>
              </a:rPr>
              <a:t>Online Scenario</a:t>
            </a:r>
          </a:p>
        </p:txBody>
      </p:sp>
      <p:sp>
        <p:nvSpPr>
          <p:cNvPr id="38" name="Oval 83"/>
          <p:cNvSpPr>
            <a:spLocks noRot="1" noChangeAspect="1" noMove="1" noResize="1" noEditPoints="1" noAdjustHandles="1" noChangeArrowheads="1" noChangeShapeType="1" noTextEdit="1"/>
          </p:cNvSpPr>
          <p:nvPr/>
        </p:nvSpPr>
        <p:spPr>
          <a:xfrm>
            <a:off x="7869493" y="3223704"/>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59" name="Rectangle 3"/>
          <p:cNvSpPr txBox="1">
            <a:spLocks noChangeArrowheads="1"/>
          </p:cNvSpPr>
          <p:nvPr/>
        </p:nvSpPr>
        <p:spPr bwMode="auto">
          <a:xfrm>
            <a:off x="611188" y="6376504"/>
            <a:ext cx="3119437" cy="41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lnSpc>
                <a:spcPct val="95000"/>
              </a:lnSpc>
              <a:spcBef>
                <a:spcPct val="25000"/>
              </a:spcBef>
              <a:spcAft>
                <a:spcPct val="10000"/>
              </a:spcAft>
              <a:buSzPct val="60000"/>
              <a:buFont typeface="Wingdings" panose="05000000000000000000" pitchFamily="2" charset="2"/>
              <a:buNone/>
              <a:defRPr/>
            </a:pPr>
            <a:r>
              <a:rPr lang="en-US" altLang="zh-CN" sz="2400" dirty="0">
                <a:latin typeface="+mn-lt"/>
                <a:cs typeface="ＭＳ Ｐゴシック" charset="-128"/>
              </a:rPr>
              <a:t>Offline Scenario</a:t>
            </a:r>
          </a:p>
        </p:txBody>
      </p:sp>
      <p:sp>
        <p:nvSpPr>
          <p:cNvPr id="23" name="Oval 78"/>
          <p:cNvSpPr>
            <a:spLocks noRot="1" noChangeAspect="1" noMove="1" noResize="1" noEditPoints="1" noAdjustHandles="1" noChangeArrowheads="1" noChangeShapeType="1" noTextEdit="1"/>
          </p:cNvSpPr>
          <p:nvPr/>
        </p:nvSpPr>
        <p:spPr>
          <a:xfrm>
            <a:off x="5269359" y="1776393"/>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cxnSp>
        <p:nvCxnSpPr>
          <p:cNvPr id="24" name="直接连接符 23"/>
          <p:cNvCxnSpPr>
            <a:stCxn id="23" idx="6"/>
          </p:cNvCxnSpPr>
          <p:nvPr/>
        </p:nvCxnSpPr>
        <p:spPr bwMode="auto">
          <a:xfrm>
            <a:off x="5860587" y="2079085"/>
            <a:ext cx="2008429" cy="144551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sp>
        <p:nvSpPr>
          <p:cNvPr id="25" name="文本框 24"/>
          <p:cNvSpPr txBox="1">
            <a:spLocks noChangeArrowheads="1"/>
          </p:cNvSpPr>
          <p:nvPr/>
        </p:nvSpPr>
        <p:spPr bwMode="auto">
          <a:xfrm>
            <a:off x="6993177" y="255770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3</a:t>
            </a:r>
            <a:endParaRPr lang="zh-CN" altLang="en-US" sz="2000" dirty="0"/>
          </a:p>
        </p:txBody>
      </p:sp>
      <p:sp>
        <p:nvSpPr>
          <p:cNvPr id="26" name="矩形标注 25"/>
          <p:cNvSpPr>
            <a:spLocks noChangeArrowheads="1"/>
          </p:cNvSpPr>
          <p:nvPr/>
        </p:nvSpPr>
        <p:spPr bwMode="auto">
          <a:xfrm>
            <a:off x="104215" y="5653746"/>
            <a:ext cx="2379553" cy="649865"/>
          </a:xfrm>
          <a:prstGeom prst="wedgeRectCallout">
            <a:avLst>
              <a:gd name="adj1" fmla="val 12929"/>
              <a:gd name="adj2" fmla="val -181494"/>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offline optimal cost is 20</a:t>
            </a:r>
            <a:endParaRPr lang="zh-CN" altLang="en-US" sz="2000" dirty="0">
              <a:latin typeface="+mn-lt"/>
              <a:cs typeface="ＭＳ Ｐゴシック" charset="-128"/>
            </a:endParaRPr>
          </a:p>
        </p:txBody>
      </p:sp>
      <p:sp>
        <p:nvSpPr>
          <p:cNvPr id="28" name="Oval 78"/>
          <p:cNvSpPr>
            <a:spLocks noRot="1" noChangeAspect="1" noMove="1" noResize="1" noEditPoints="1" noAdjustHandles="1" noChangeArrowheads="1" noChangeShapeType="1" noTextEdit="1"/>
          </p:cNvSpPr>
          <p:nvPr/>
        </p:nvSpPr>
        <p:spPr>
          <a:xfrm>
            <a:off x="539552" y="1776554"/>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sp>
        <p:nvSpPr>
          <p:cNvPr id="29" name="Oval 79"/>
          <p:cNvSpPr>
            <a:spLocks noRot="1" noChangeAspect="1" noMove="1" noResize="1" noEditPoints="1" noAdjustHandles="1" noChangeArrowheads="1" noChangeShapeType="1" noTextEdit="1"/>
          </p:cNvSpPr>
          <p:nvPr/>
        </p:nvSpPr>
        <p:spPr>
          <a:xfrm>
            <a:off x="539552" y="3223865"/>
            <a:ext cx="590939" cy="603047"/>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30" name="Oval 80"/>
          <p:cNvSpPr>
            <a:spLocks noRot="1" noChangeAspect="1" noMove="1" noResize="1" noEditPoints="1" noAdjustHandles="1" noChangeArrowheads="1" noChangeShapeType="1" noTextEdit="1"/>
          </p:cNvSpPr>
          <p:nvPr/>
        </p:nvSpPr>
        <p:spPr>
          <a:xfrm>
            <a:off x="539552" y="4550569"/>
            <a:ext cx="590939" cy="603047"/>
          </a:xfrm>
          <a:prstGeom prst="ellipse">
            <a:avLst/>
          </a:prstGeom>
          <a:blipFill>
            <a:blip r:embed="rId6"/>
            <a:stretch>
              <a:fillRect/>
            </a:stretch>
          </a:blipFill>
          <a:ln w="50800"/>
        </p:spPr>
        <p:txBody>
          <a:bodyPr/>
          <a:lstStyle/>
          <a:p>
            <a:pPr>
              <a:defRPr/>
            </a:pPr>
            <a:r>
              <a:rPr lang="zh-CN" altLang="en-US">
                <a:noFill/>
                <a:ea typeface="MS PGothic"/>
                <a:cs typeface="MS PGothic"/>
              </a:rPr>
              <a:t> </a:t>
            </a:r>
          </a:p>
        </p:txBody>
      </p:sp>
      <p:sp>
        <p:nvSpPr>
          <p:cNvPr id="31" name="Oval 81"/>
          <p:cNvSpPr>
            <a:spLocks noRot="1" noChangeAspect="1" noMove="1" noResize="1" noEditPoints="1" noAdjustHandles="1" noChangeArrowheads="1" noChangeShapeType="1" noTextEdit="1"/>
          </p:cNvSpPr>
          <p:nvPr/>
        </p:nvSpPr>
        <p:spPr>
          <a:xfrm>
            <a:off x="3139686" y="1052897"/>
            <a:ext cx="590939" cy="603047"/>
          </a:xfrm>
          <a:prstGeom prst="ellipse">
            <a:avLst/>
          </a:prstGeom>
          <a:blipFill>
            <a:blip r:embed="rId7"/>
            <a:stretch>
              <a:fillRect/>
            </a:stretch>
          </a:blipFill>
          <a:ln w="50800"/>
        </p:spPr>
        <p:txBody>
          <a:bodyPr/>
          <a:lstStyle/>
          <a:p>
            <a:pPr>
              <a:defRPr/>
            </a:pPr>
            <a:r>
              <a:rPr lang="zh-CN" altLang="en-US">
                <a:noFill/>
                <a:ea typeface="MS PGothic"/>
                <a:cs typeface="MS PGothic"/>
              </a:rPr>
              <a:t> </a:t>
            </a:r>
          </a:p>
        </p:txBody>
      </p:sp>
      <p:sp>
        <p:nvSpPr>
          <p:cNvPr id="32" name="Oval 82"/>
          <p:cNvSpPr>
            <a:spLocks noRot="1" noChangeAspect="1" noMove="1" noResize="1" noEditPoints="1" noAdjustHandles="1" noChangeArrowheads="1" noChangeShapeType="1" noTextEdit="1"/>
          </p:cNvSpPr>
          <p:nvPr/>
        </p:nvSpPr>
        <p:spPr>
          <a:xfrm>
            <a:off x="3139686" y="2109790"/>
            <a:ext cx="590939" cy="603047"/>
          </a:xfrm>
          <a:prstGeom prst="ellipse">
            <a:avLst/>
          </a:prstGeom>
          <a:blipFill>
            <a:blip r:embed="rId8"/>
            <a:stretch>
              <a:fillRect/>
            </a:stretch>
          </a:blipFill>
          <a:ln w="50800"/>
        </p:spPr>
        <p:txBody>
          <a:bodyPr/>
          <a:lstStyle/>
          <a:p>
            <a:pPr>
              <a:defRPr/>
            </a:pPr>
            <a:r>
              <a:rPr lang="zh-CN" altLang="en-US">
                <a:noFill/>
                <a:ea typeface="MS PGothic"/>
                <a:cs typeface="MS PGothic"/>
              </a:rPr>
              <a:t> </a:t>
            </a:r>
          </a:p>
        </p:txBody>
      </p:sp>
      <p:sp>
        <p:nvSpPr>
          <p:cNvPr id="33" name="Oval 83"/>
          <p:cNvSpPr>
            <a:spLocks noRot="1" noChangeAspect="1" noMove="1" noResize="1" noEditPoints="1" noAdjustHandles="1" noChangeArrowheads="1" noChangeShapeType="1" noTextEdit="1"/>
          </p:cNvSpPr>
          <p:nvPr/>
        </p:nvSpPr>
        <p:spPr>
          <a:xfrm>
            <a:off x="3139686" y="3223865"/>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34" name="Oval 84"/>
          <p:cNvSpPr>
            <a:spLocks noRot="1" noChangeAspect="1" noMove="1" noResize="1" noEditPoints="1" noAdjustHandles="1" noChangeArrowheads="1" noChangeShapeType="1" noTextEdit="1"/>
          </p:cNvSpPr>
          <p:nvPr/>
        </p:nvSpPr>
        <p:spPr>
          <a:xfrm>
            <a:off x="3139686" y="4249044"/>
            <a:ext cx="590939" cy="603047"/>
          </a:xfrm>
          <a:prstGeom prst="ellipse">
            <a:avLst/>
          </a:prstGeom>
          <a:blipFill>
            <a:blip r:embed="rId9"/>
            <a:stretch>
              <a:fillRect/>
            </a:stretch>
          </a:blipFill>
          <a:ln w="50800"/>
        </p:spPr>
        <p:txBody>
          <a:bodyPr/>
          <a:lstStyle/>
          <a:p>
            <a:pPr>
              <a:defRPr/>
            </a:pPr>
            <a:r>
              <a:rPr lang="zh-CN" altLang="en-US">
                <a:noFill/>
                <a:ea typeface="MS PGothic"/>
                <a:cs typeface="MS PGothic"/>
              </a:rPr>
              <a:t> </a:t>
            </a:r>
          </a:p>
        </p:txBody>
      </p:sp>
      <p:sp>
        <p:nvSpPr>
          <p:cNvPr id="35" name="Oval 85"/>
          <p:cNvSpPr>
            <a:spLocks noRot="1" noChangeAspect="1" noMove="1" noResize="1" noEditPoints="1" noAdjustHandles="1" noChangeArrowheads="1" noChangeShapeType="1" noTextEdit="1"/>
          </p:cNvSpPr>
          <p:nvPr/>
        </p:nvSpPr>
        <p:spPr>
          <a:xfrm>
            <a:off x="3139686" y="5274225"/>
            <a:ext cx="590939" cy="603047"/>
          </a:xfrm>
          <a:prstGeom prst="ellipse">
            <a:avLst/>
          </a:prstGeom>
          <a:blipFill>
            <a:blip r:embed="rId10"/>
            <a:stretch>
              <a:fillRect/>
            </a:stretch>
          </a:blipFill>
          <a:ln w="50800"/>
        </p:spPr>
        <p:txBody>
          <a:bodyPr/>
          <a:lstStyle/>
          <a:p>
            <a:pPr>
              <a:defRPr/>
            </a:pPr>
            <a:r>
              <a:rPr lang="zh-CN" altLang="en-US">
                <a:noFill/>
                <a:ea typeface="MS PGothic"/>
                <a:cs typeface="MS PGothic"/>
              </a:rPr>
              <a:t> </a:t>
            </a:r>
          </a:p>
        </p:txBody>
      </p:sp>
      <p:cxnSp>
        <p:nvCxnSpPr>
          <p:cNvPr id="36" name="Straight Connector 86"/>
          <p:cNvCxnSpPr>
            <a:stCxn id="28" idx="6"/>
            <a:endCxn id="31" idx="2"/>
          </p:cNvCxnSpPr>
          <p:nvPr/>
        </p:nvCxnSpPr>
        <p:spPr>
          <a:xfrm flipV="1">
            <a:off x="1130780" y="1354072"/>
            <a:ext cx="2008429" cy="72517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37" name="Straight Connector 88"/>
          <p:cNvCxnSpPr>
            <a:endCxn id="34" idx="2"/>
          </p:cNvCxnSpPr>
          <p:nvPr/>
        </p:nvCxnSpPr>
        <p:spPr>
          <a:xfrm>
            <a:off x="1130780" y="2110670"/>
            <a:ext cx="2008429" cy="2439005"/>
          </a:xfrm>
          <a:prstGeom prst="line">
            <a:avLst/>
          </a:prstGeom>
          <a:ln w="50800"/>
        </p:spPr>
        <p:style>
          <a:lnRef idx="1">
            <a:schemeClr val="dk1"/>
          </a:lnRef>
          <a:fillRef idx="0">
            <a:schemeClr val="dk1"/>
          </a:fillRef>
          <a:effectRef idx="0">
            <a:schemeClr val="dk1"/>
          </a:effectRef>
          <a:fontRef idx="minor">
            <a:schemeClr val="tx1"/>
          </a:fontRef>
        </p:style>
      </p:cxnSp>
      <p:cxnSp>
        <p:nvCxnSpPr>
          <p:cNvPr id="39" name="Straight Connector 89"/>
          <p:cNvCxnSpPr>
            <a:stCxn id="28" idx="6"/>
            <a:endCxn id="32" idx="2"/>
          </p:cNvCxnSpPr>
          <p:nvPr/>
        </p:nvCxnSpPr>
        <p:spPr>
          <a:xfrm>
            <a:off x="1130780" y="2079246"/>
            <a:ext cx="2008429" cy="331162"/>
          </a:xfrm>
          <a:prstGeom prst="line">
            <a:avLst/>
          </a:prstGeom>
          <a:ln w="50800"/>
        </p:spPr>
        <p:style>
          <a:lnRef idx="1">
            <a:schemeClr val="dk1"/>
          </a:lnRef>
          <a:fillRef idx="0">
            <a:schemeClr val="dk1"/>
          </a:fillRef>
          <a:effectRef idx="0">
            <a:schemeClr val="dk1"/>
          </a:effectRef>
          <a:fontRef idx="minor">
            <a:schemeClr val="tx1"/>
          </a:fontRef>
        </p:style>
      </p:cxnSp>
      <p:cxnSp>
        <p:nvCxnSpPr>
          <p:cNvPr id="40" name="Straight Connector 90"/>
          <p:cNvCxnSpPr>
            <a:stCxn id="29" idx="6"/>
            <a:endCxn id="34" idx="2"/>
          </p:cNvCxnSpPr>
          <p:nvPr/>
        </p:nvCxnSpPr>
        <p:spPr>
          <a:xfrm>
            <a:off x="1130780" y="3524761"/>
            <a:ext cx="2008429" cy="1024914"/>
          </a:xfrm>
          <a:prstGeom prst="line">
            <a:avLst/>
          </a:prstGeom>
          <a:ln w="50800"/>
        </p:spPr>
        <p:style>
          <a:lnRef idx="1">
            <a:schemeClr val="dk1"/>
          </a:lnRef>
          <a:fillRef idx="0">
            <a:schemeClr val="dk1"/>
          </a:fillRef>
          <a:effectRef idx="0">
            <a:schemeClr val="dk1"/>
          </a:effectRef>
          <a:fontRef idx="minor">
            <a:schemeClr val="tx1"/>
          </a:fontRef>
        </p:style>
      </p:cxnSp>
      <p:cxnSp>
        <p:nvCxnSpPr>
          <p:cNvPr id="41" name="Straight Connector 91"/>
          <p:cNvCxnSpPr>
            <a:stCxn id="29" idx="6"/>
            <a:endCxn id="35" idx="2"/>
          </p:cNvCxnSpPr>
          <p:nvPr/>
        </p:nvCxnSpPr>
        <p:spPr>
          <a:xfrm>
            <a:off x="1130780" y="3524761"/>
            <a:ext cx="2008429" cy="2049827"/>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42" name="Straight Connector 92"/>
          <p:cNvCxnSpPr>
            <a:stCxn id="30" idx="6"/>
            <a:endCxn id="35" idx="2"/>
          </p:cNvCxnSpPr>
          <p:nvPr/>
        </p:nvCxnSpPr>
        <p:spPr>
          <a:xfrm>
            <a:off x="1130780" y="4851830"/>
            <a:ext cx="2008429" cy="722758"/>
          </a:xfrm>
          <a:prstGeom prst="line">
            <a:avLst/>
          </a:prstGeom>
          <a:ln w="50800"/>
        </p:spPr>
        <p:style>
          <a:lnRef idx="1">
            <a:schemeClr val="dk1"/>
          </a:lnRef>
          <a:fillRef idx="0">
            <a:schemeClr val="dk1"/>
          </a:fillRef>
          <a:effectRef idx="0">
            <a:schemeClr val="dk1"/>
          </a:effectRef>
          <a:fontRef idx="minor">
            <a:schemeClr val="tx1"/>
          </a:fontRef>
        </p:style>
      </p:cxnSp>
      <p:cxnSp>
        <p:nvCxnSpPr>
          <p:cNvPr id="43" name="Straight Connector 102"/>
          <p:cNvCxnSpPr>
            <a:stCxn id="28" idx="6"/>
            <a:endCxn id="35" idx="2"/>
          </p:cNvCxnSpPr>
          <p:nvPr/>
        </p:nvCxnSpPr>
        <p:spPr>
          <a:xfrm>
            <a:off x="1130780" y="2079246"/>
            <a:ext cx="2008429" cy="3495342"/>
          </a:xfrm>
          <a:prstGeom prst="line">
            <a:avLst/>
          </a:prstGeom>
          <a:ln w="50800"/>
        </p:spPr>
        <p:style>
          <a:lnRef idx="1">
            <a:schemeClr val="dk1"/>
          </a:lnRef>
          <a:fillRef idx="0">
            <a:schemeClr val="dk1"/>
          </a:fillRef>
          <a:effectRef idx="0">
            <a:schemeClr val="dk1"/>
          </a:effectRef>
          <a:fontRef idx="minor">
            <a:schemeClr val="tx1"/>
          </a:fontRef>
        </p:style>
      </p:cxnSp>
      <p:cxnSp>
        <p:nvCxnSpPr>
          <p:cNvPr id="44" name="Straight Connector 105"/>
          <p:cNvCxnSpPr>
            <a:stCxn id="30" idx="6"/>
            <a:endCxn id="34" idx="2"/>
          </p:cNvCxnSpPr>
          <p:nvPr/>
        </p:nvCxnSpPr>
        <p:spPr>
          <a:xfrm flipV="1">
            <a:off x="1130780" y="4549675"/>
            <a:ext cx="2008429" cy="30215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45" name="直接连接符 44"/>
          <p:cNvCxnSpPr>
            <a:stCxn id="28" idx="6"/>
            <a:endCxn id="33" idx="2"/>
          </p:cNvCxnSpPr>
          <p:nvPr/>
        </p:nvCxnSpPr>
        <p:spPr bwMode="auto">
          <a:xfrm>
            <a:off x="1130780" y="2079246"/>
            <a:ext cx="2008429" cy="1445515"/>
          </a:xfrm>
          <a:prstGeom prst="line">
            <a:avLst/>
          </a:prstGeom>
          <a:ln w="50800"/>
        </p:spPr>
        <p:style>
          <a:lnRef idx="1">
            <a:schemeClr val="dk1"/>
          </a:lnRef>
          <a:fillRef idx="0">
            <a:schemeClr val="dk1"/>
          </a:fillRef>
          <a:effectRef idx="0">
            <a:schemeClr val="dk1"/>
          </a:effectRef>
          <a:fontRef idx="minor">
            <a:schemeClr val="tx1"/>
          </a:fontRef>
        </p:style>
      </p:cxnSp>
      <p:sp>
        <p:nvSpPr>
          <p:cNvPr id="46" name="文本框 24"/>
          <p:cNvSpPr txBox="1">
            <a:spLocks noChangeArrowheads="1"/>
          </p:cNvSpPr>
          <p:nvPr/>
        </p:nvSpPr>
        <p:spPr bwMode="auto">
          <a:xfrm>
            <a:off x="2263370" y="2557862"/>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3</a:t>
            </a:r>
            <a:endParaRPr lang="zh-CN" altLang="en-US" sz="2000"/>
          </a:p>
        </p:txBody>
      </p:sp>
      <p:sp>
        <p:nvSpPr>
          <p:cNvPr id="47" name="文本框 27"/>
          <p:cNvSpPr txBox="1">
            <a:spLocks noChangeArrowheads="1"/>
          </p:cNvSpPr>
          <p:nvPr/>
        </p:nvSpPr>
        <p:spPr bwMode="auto">
          <a:xfrm>
            <a:off x="2263370" y="190037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5</a:t>
            </a:r>
            <a:endParaRPr lang="zh-CN" altLang="en-US" sz="2000"/>
          </a:p>
        </p:txBody>
      </p:sp>
      <p:sp>
        <p:nvSpPr>
          <p:cNvPr id="48" name="文本框 28"/>
          <p:cNvSpPr txBox="1">
            <a:spLocks noChangeArrowheads="1"/>
          </p:cNvSpPr>
          <p:nvPr/>
        </p:nvSpPr>
        <p:spPr bwMode="auto">
          <a:xfrm>
            <a:off x="2263370" y="1163108"/>
            <a:ext cx="779856"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49" name="文本框 29"/>
          <p:cNvSpPr txBox="1">
            <a:spLocks noChangeArrowheads="1"/>
          </p:cNvSpPr>
          <p:nvPr/>
        </p:nvSpPr>
        <p:spPr bwMode="auto">
          <a:xfrm>
            <a:off x="2263370" y="3215353"/>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9</a:t>
            </a:r>
            <a:endParaRPr lang="zh-CN" altLang="en-US" sz="2000"/>
          </a:p>
        </p:txBody>
      </p:sp>
      <p:sp>
        <p:nvSpPr>
          <p:cNvPr id="50" name="文本框 30"/>
          <p:cNvSpPr txBox="1">
            <a:spLocks noChangeArrowheads="1"/>
          </p:cNvSpPr>
          <p:nvPr/>
        </p:nvSpPr>
        <p:spPr bwMode="auto">
          <a:xfrm>
            <a:off x="2280168" y="5328029"/>
            <a:ext cx="779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2</a:t>
            </a:r>
            <a:endParaRPr lang="zh-CN" altLang="en-US" sz="2000"/>
          </a:p>
        </p:txBody>
      </p:sp>
      <p:sp>
        <p:nvSpPr>
          <p:cNvPr id="51" name="文本框 31"/>
          <p:cNvSpPr txBox="1">
            <a:spLocks noChangeArrowheads="1"/>
          </p:cNvSpPr>
          <p:nvPr/>
        </p:nvSpPr>
        <p:spPr bwMode="auto">
          <a:xfrm>
            <a:off x="2263370" y="379307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a:t>
            </a:r>
            <a:endParaRPr lang="zh-CN" altLang="en-US" sz="2000" dirty="0"/>
          </a:p>
        </p:txBody>
      </p:sp>
      <p:sp>
        <p:nvSpPr>
          <p:cNvPr id="52" name="文本框 32"/>
          <p:cNvSpPr txBox="1">
            <a:spLocks noChangeArrowheads="1"/>
          </p:cNvSpPr>
          <p:nvPr/>
        </p:nvSpPr>
        <p:spPr bwMode="auto">
          <a:xfrm>
            <a:off x="1199856" y="277783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11</a:t>
            </a:r>
            <a:endParaRPr lang="zh-CN" altLang="en-US" sz="2000" dirty="0"/>
          </a:p>
        </p:txBody>
      </p:sp>
      <p:sp>
        <p:nvSpPr>
          <p:cNvPr id="53" name="文本框 33"/>
          <p:cNvSpPr txBox="1">
            <a:spLocks noChangeArrowheads="1"/>
          </p:cNvSpPr>
          <p:nvPr/>
        </p:nvSpPr>
        <p:spPr bwMode="auto">
          <a:xfrm>
            <a:off x="1284351" y="442156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6</a:t>
            </a:r>
            <a:endParaRPr lang="zh-CN" altLang="en-US" sz="2000" dirty="0">
              <a:solidFill>
                <a:srgbClr val="FF0000"/>
              </a:solidFill>
            </a:endParaRPr>
          </a:p>
        </p:txBody>
      </p:sp>
      <p:sp>
        <p:nvSpPr>
          <p:cNvPr id="54" name="文本框 34"/>
          <p:cNvSpPr txBox="1">
            <a:spLocks noChangeArrowheads="1"/>
          </p:cNvSpPr>
          <p:nvPr/>
        </p:nvSpPr>
        <p:spPr bwMode="auto">
          <a:xfrm>
            <a:off x="1284351" y="387284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55" name="Oval 79"/>
          <p:cNvSpPr>
            <a:spLocks noRot="1" noChangeAspect="1" noMove="1" noResize="1" noEditPoints="1" noAdjustHandles="1" noChangeArrowheads="1" noChangeShapeType="1" noTextEdit="1"/>
          </p:cNvSpPr>
          <p:nvPr/>
        </p:nvSpPr>
        <p:spPr>
          <a:xfrm>
            <a:off x="5269359" y="3223704"/>
            <a:ext cx="590939" cy="603047"/>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56" name="Oval 84"/>
          <p:cNvSpPr>
            <a:spLocks noRot="1" noChangeAspect="1" noMove="1" noResize="1" noEditPoints="1" noAdjustHandles="1" noChangeArrowheads="1" noChangeShapeType="1" noTextEdit="1"/>
          </p:cNvSpPr>
          <p:nvPr/>
        </p:nvSpPr>
        <p:spPr>
          <a:xfrm>
            <a:off x="7869493" y="4248883"/>
            <a:ext cx="590939" cy="603047"/>
          </a:xfrm>
          <a:prstGeom prst="ellipse">
            <a:avLst/>
          </a:prstGeom>
          <a:blipFill>
            <a:blip r:embed="rId9"/>
            <a:stretch>
              <a:fillRect/>
            </a:stretch>
          </a:blipFill>
          <a:ln w="50800"/>
        </p:spPr>
        <p:txBody>
          <a:bodyPr/>
          <a:lstStyle/>
          <a:p>
            <a:pPr>
              <a:defRPr/>
            </a:pPr>
            <a:r>
              <a:rPr lang="zh-CN" altLang="en-US">
                <a:noFill/>
                <a:ea typeface="MS PGothic"/>
                <a:cs typeface="MS PGothic"/>
              </a:rPr>
              <a:t> </a:t>
            </a:r>
          </a:p>
        </p:txBody>
      </p:sp>
      <p:cxnSp>
        <p:nvCxnSpPr>
          <p:cNvPr id="57" name="Straight Connector 90"/>
          <p:cNvCxnSpPr/>
          <p:nvPr/>
        </p:nvCxnSpPr>
        <p:spPr>
          <a:xfrm>
            <a:off x="5860587" y="3524600"/>
            <a:ext cx="2008429" cy="1024914"/>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sp>
        <p:nvSpPr>
          <p:cNvPr id="60" name="文本框 31"/>
          <p:cNvSpPr txBox="1">
            <a:spLocks noChangeArrowheads="1"/>
          </p:cNvSpPr>
          <p:nvPr/>
        </p:nvSpPr>
        <p:spPr bwMode="auto">
          <a:xfrm>
            <a:off x="6993177" y="3792914"/>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a:t>
            </a:r>
            <a:endParaRPr lang="zh-CN" altLang="en-US" sz="2000" dirty="0"/>
          </a:p>
        </p:txBody>
      </p:sp>
      <p:sp>
        <p:nvSpPr>
          <p:cNvPr id="58" name="Oval 81"/>
          <p:cNvSpPr>
            <a:spLocks noRot="1" noChangeAspect="1" noMove="1" noResize="1" noEditPoints="1" noAdjustHandles="1" noChangeArrowheads="1" noChangeShapeType="1" noTextEdit="1"/>
          </p:cNvSpPr>
          <p:nvPr/>
        </p:nvSpPr>
        <p:spPr>
          <a:xfrm>
            <a:off x="7869493" y="1052736"/>
            <a:ext cx="590939" cy="603047"/>
          </a:xfrm>
          <a:prstGeom prst="ellipse">
            <a:avLst/>
          </a:prstGeom>
          <a:blipFill>
            <a:blip r:embed="rId7"/>
            <a:stretch>
              <a:fillRect/>
            </a:stretch>
          </a:blipFill>
          <a:ln w="50800"/>
        </p:spPr>
        <p:txBody>
          <a:bodyPr/>
          <a:lstStyle/>
          <a:p>
            <a:pPr>
              <a:defRPr/>
            </a:pPr>
            <a:r>
              <a:rPr lang="zh-CN" altLang="en-US">
                <a:noFill/>
                <a:ea typeface="MS PGothic"/>
                <a:cs typeface="MS PGothic"/>
              </a:rPr>
              <a:t> </a:t>
            </a:r>
          </a:p>
        </p:txBody>
      </p:sp>
      <p:sp>
        <p:nvSpPr>
          <p:cNvPr id="61" name="Oval 82"/>
          <p:cNvSpPr>
            <a:spLocks noRot="1" noChangeAspect="1" noMove="1" noResize="1" noEditPoints="1" noAdjustHandles="1" noChangeArrowheads="1" noChangeShapeType="1" noTextEdit="1"/>
          </p:cNvSpPr>
          <p:nvPr/>
        </p:nvSpPr>
        <p:spPr>
          <a:xfrm>
            <a:off x="7869493" y="2109629"/>
            <a:ext cx="590939" cy="603047"/>
          </a:xfrm>
          <a:prstGeom prst="ellipse">
            <a:avLst/>
          </a:prstGeom>
          <a:blipFill>
            <a:blip r:embed="rId8"/>
            <a:stretch>
              <a:fillRect/>
            </a:stretch>
          </a:blipFill>
          <a:ln w="50800"/>
        </p:spPr>
        <p:txBody>
          <a:bodyPr/>
          <a:lstStyle/>
          <a:p>
            <a:pPr>
              <a:defRPr/>
            </a:pPr>
            <a:r>
              <a:rPr lang="zh-CN" altLang="en-US">
                <a:noFill/>
                <a:ea typeface="MS PGothic"/>
                <a:cs typeface="MS PGothic"/>
              </a:rPr>
              <a:t> </a:t>
            </a:r>
          </a:p>
        </p:txBody>
      </p:sp>
      <p:cxnSp>
        <p:nvCxnSpPr>
          <p:cNvPr id="62" name="Straight Connector 86"/>
          <p:cNvCxnSpPr>
            <a:endCxn id="58" idx="2"/>
          </p:cNvCxnSpPr>
          <p:nvPr/>
        </p:nvCxnSpPr>
        <p:spPr>
          <a:xfrm flipV="1">
            <a:off x="5860587" y="1353911"/>
            <a:ext cx="2008429" cy="725175"/>
          </a:xfrm>
          <a:prstGeom prst="line">
            <a:avLst/>
          </a:prstGeom>
          <a:ln w="50800"/>
        </p:spPr>
        <p:style>
          <a:lnRef idx="1">
            <a:schemeClr val="dk1"/>
          </a:lnRef>
          <a:fillRef idx="0">
            <a:schemeClr val="dk1"/>
          </a:fillRef>
          <a:effectRef idx="0">
            <a:schemeClr val="dk1"/>
          </a:effectRef>
          <a:fontRef idx="minor">
            <a:schemeClr val="tx1"/>
          </a:fontRef>
        </p:style>
      </p:cxnSp>
      <p:cxnSp>
        <p:nvCxnSpPr>
          <p:cNvPr id="63" name="Straight Connector 89"/>
          <p:cNvCxnSpPr>
            <a:endCxn id="61" idx="2"/>
          </p:cNvCxnSpPr>
          <p:nvPr/>
        </p:nvCxnSpPr>
        <p:spPr>
          <a:xfrm>
            <a:off x="5860587" y="2079085"/>
            <a:ext cx="2008429" cy="331162"/>
          </a:xfrm>
          <a:prstGeom prst="line">
            <a:avLst/>
          </a:prstGeom>
          <a:ln w="50800"/>
        </p:spPr>
        <p:style>
          <a:lnRef idx="1">
            <a:schemeClr val="dk1"/>
          </a:lnRef>
          <a:fillRef idx="0">
            <a:schemeClr val="dk1"/>
          </a:fillRef>
          <a:effectRef idx="0">
            <a:schemeClr val="dk1"/>
          </a:effectRef>
          <a:fontRef idx="minor">
            <a:schemeClr val="tx1"/>
          </a:fontRef>
        </p:style>
      </p:cxnSp>
      <p:sp>
        <p:nvSpPr>
          <p:cNvPr id="64" name="文本框 27"/>
          <p:cNvSpPr txBox="1">
            <a:spLocks noChangeArrowheads="1"/>
          </p:cNvSpPr>
          <p:nvPr/>
        </p:nvSpPr>
        <p:spPr bwMode="auto">
          <a:xfrm>
            <a:off x="6993177" y="1900209"/>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5</a:t>
            </a:r>
            <a:endParaRPr lang="zh-CN" altLang="en-US" sz="2000"/>
          </a:p>
        </p:txBody>
      </p:sp>
      <p:sp>
        <p:nvSpPr>
          <p:cNvPr id="65" name="文本框 28"/>
          <p:cNvSpPr txBox="1">
            <a:spLocks noChangeArrowheads="1"/>
          </p:cNvSpPr>
          <p:nvPr/>
        </p:nvSpPr>
        <p:spPr bwMode="auto">
          <a:xfrm>
            <a:off x="6993177" y="1162947"/>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7</a:t>
            </a:r>
            <a:endParaRPr lang="zh-CN" altLang="en-US" sz="2000" dirty="0"/>
          </a:p>
        </p:txBody>
      </p:sp>
      <p:cxnSp>
        <p:nvCxnSpPr>
          <p:cNvPr id="66" name="Straight Connector 88"/>
          <p:cNvCxnSpPr/>
          <p:nvPr/>
        </p:nvCxnSpPr>
        <p:spPr>
          <a:xfrm>
            <a:off x="5860587" y="2110509"/>
            <a:ext cx="2008429" cy="2439005"/>
          </a:xfrm>
          <a:prstGeom prst="line">
            <a:avLst/>
          </a:prstGeom>
          <a:ln w="50800"/>
        </p:spPr>
        <p:style>
          <a:lnRef idx="1">
            <a:schemeClr val="dk1"/>
          </a:lnRef>
          <a:fillRef idx="0">
            <a:schemeClr val="dk1"/>
          </a:fillRef>
          <a:effectRef idx="0">
            <a:schemeClr val="dk1"/>
          </a:effectRef>
          <a:fontRef idx="minor">
            <a:schemeClr val="tx1"/>
          </a:fontRef>
        </p:style>
      </p:cxnSp>
      <p:sp>
        <p:nvSpPr>
          <p:cNvPr id="67" name="文本框 29"/>
          <p:cNvSpPr txBox="1">
            <a:spLocks noChangeArrowheads="1"/>
          </p:cNvSpPr>
          <p:nvPr/>
        </p:nvSpPr>
        <p:spPr bwMode="auto">
          <a:xfrm>
            <a:off x="6993177" y="3215192"/>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9</a:t>
            </a:r>
            <a:endParaRPr lang="zh-CN" altLang="en-US" sz="2000" dirty="0"/>
          </a:p>
        </p:txBody>
      </p:sp>
      <p:sp>
        <p:nvSpPr>
          <p:cNvPr id="68" name="标题 1"/>
          <p:cNvSpPr>
            <a:spLocks noGrp="1"/>
          </p:cNvSpPr>
          <p:nvPr>
            <p:ph type="title"/>
          </p:nvPr>
        </p:nvSpPr>
        <p:spPr>
          <a:xfrm>
            <a:off x="0" y="98425"/>
            <a:ext cx="9144000" cy="738188"/>
          </a:xfrm>
        </p:spPr>
        <p:txBody>
          <a:bodyPr/>
          <a:lstStyle/>
          <a:p>
            <a:pPr algn="ctr" eaLnBrk="1" hangingPunct="1"/>
            <a:r>
              <a:rPr lang="en-US" altLang="zh-CN" sz="3200" dirty="0"/>
              <a:t>Online Maximum Weighted Bipartite Matching</a:t>
            </a:r>
            <a:endParaRPr lang="zh-CN" altLang="en-US" sz="3200" dirty="0"/>
          </a:p>
        </p:txBody>
      </p:sp>
    </p:spTree>
    <p:extLst>
      <p:ext uri="{BB962C8B-B14F-4D97-AF65-F5344CB8AC3E}">
        <p14:creationId xmlns:p14="http://schemas.microsoft.com/office/powerpoint/2010/main" val="2855830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5" name="Rectangle 3"/>
          <p:cNvSpPr txBox="1">
            <a:spLocks noChangeArrowheads="1"/>
          </p:cNvSpPr>
          <p:nvPr/>
        </p:nvSpPr>
        <p:spPr bwMode="auto">
          <a:xfrm>
            <a:off x="5268913" y="6021288"/>
            <a:ext cx="33353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ts val="0"/>
              </a:spcBef>
              <a:spcAft>
                <a:spcPts val="0"/>
              </a:spcAft>
              <a:buSzPct val="60000"/>
              <a:buFont typeface="Wingdings" panose="05000000000000000000" pitchFamily="2" charset="2"/>
              <a:buNone/>
              <a:defRPr/>
            </a:pPr>
            <a:r>
              <a:rPr lang="en-US" altLang="zh-CN" sz="2400" dirty="0">
                <a:latin typeface="+mn-lt"/>
                <a:cs typeface="ＭＳ Ｐゴシック" charset="-128"/>
              </a:rPr>
              <a:t>(Two-sided)</a:t>
            </a:r>
          </a:p>
          <a:p>
            <a:pPr algn="ctr">
              <a:spcBef>
                <a:spcPts val="0"/>
              </a:spcBef>
              <a:spcAft>
                <a:spcPts val="0"/>
              </a:spcAft>
              <a:buSzPct val="60000"/>
              <a:buFont typeface="Wingdings" panose="05000000000000000000" pitchFamily="2" charset="2"/>
              <a:buNone/>
              <a:defRPr/>
            </a:pPr>
            <a:r>
              <a:rPr lang="en-US" altLang="zh-CN" sz="2400" dirty="0">
                <a:latin typeface="+mn-lt"/>
                <a:cs typeface="ＭＳ Ｐゴシック" charset="-128"/>
              </a:rPr>
              <a:t>Online Scenario</a:t>
            </a:r>
          </a:p>
        </p:txBody>
      </p:sp>
      <p:sp>
        <p:nvSpPr>
          <p:cNvPr id="38" name="Oval 83"/>
          <p:cNvSpPr>
            <a:spLocks noRot="1" noChangeAspect="1" noMove="1" noResize="1" noEditPoints="1" noAdjustHandles="1" noChangeArrowheads="1" noChangeShapeType="1" noTextEdit="1"/>
          </p:cNvSpPr>
          <p:nvPr/>
        </p:nvSpPr>
        <p:spPr>
          <a:xfrm>
            <a:off x="7869493" y="3223704"/>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59" name="Rectangle 3"/>
          <p:cNvSpPr txBox="1">
            <a:spLocks noChangeArrowheads="1"/>
          </p:cNvSpPr>
          <p:nvPr/>
        </p:nvSpPr>
        <p:spPr bwMode="auto">
          <a:xfrm>
            <a:off x="611188" y="6376504"/>
            <a:ext cx="3119437" cy="41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lnSpc>
                <a:spcPct val="95000"/>
              </a:lnSpc>
              <a:spcBef>
                <a:spcPct val="25000"/>
              </a:spcBef>
              <a:spcAft>
                <a:spcPct val="10000"/>
              </a:spcAft>
              <a:buSzPct val="60000"/>
              <a:buFont typeface="Wingdings" panose="05000000000000000000" pitchFamily="2" charset="2"/>
              <a:buNone/>
              <a:defRPr/>
            </a:pPr>
            <a:r>
              <a:rPr lang="en-US" altLang="zh-CN" sz="2400" dirty="0">
                <a:latin typeface="+mn-lt"/>
                <a:cs typeface="ＭＳ Ｐゴシック" charset="-128"/>
              </a:rPr>
              <a:t>Offline Scenario</a:t>
            </a:r>
          </a:p>
        </p:txBody>
      </p:sp>
      <p:sp>
        <p:nvSpPr>
          <p:cNvPr id="23" name="Oval 78"/>
          <p:cNvSpPr>
            <a:spLocks noRot="1" noChangeAspect="1" noMove="1" noResize="1" noEditPoints="1" noAdjustHandles="1" noChangeArrowheads="1" noChangeShapeType="1" noTextEdit="1"/>
          </p:cNvSpPr>
          <p:nvPr/>
        </p:nvSpPr>
        <p:spPr>
          <a:xfrm>
            <a:off x="5269359" y="1776393"/>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cxnSp>
        <p:nvCxnSpPr>
          <p:cNvPr id="24" name="直接连接符 23"/>
          <p:cNvCxnSpPr>
            <a:stCxn id="23" idx="6"/>
          </p:cNvCxnSpPr>
          <p:nvPr/>
        </p:nvCxnSpPr>
        <p:spPr bwMode="auto">
          <a:xfrm>
            <a:off x="5860587" y="2079085"/>
            <a:ext cx="2008429" cy="144551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sp>
        <p:nvSpPr>
          <p:cNvPr id="25" name="文本框 24"/>
          <p:cNvSpPr txBox="1">
            <a:spLocks noChangeArrowheads="1"/>
          </p:cNvSpPr>
          <p:nvPr/>
        </p:nvSpPr>
        <p:spPr bwMode="auto">
          <a:xfrm>
            <a:off x="6993177" y="255770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3</a:t>
            </a:r>
            <a:endParaRPr lang="zh-CN" altLang="en-US" sz="2000" dirty="0"/>
          </a:p>
        </p:txBody>
      </p:sp>
      <p:sp>
        <p:nvSpPr>
          <p:cNvPr id="26" name="矩形标注 25"/>
          <p:cNvSpPr>
            <a:spLocks noChangeArrowheads="1"/>
          </p:cNvSpPr>
          <p:nvPr/>
        </p:nvSpPr>
        <p:spPr bwMode="auto">
          <a:xfrm>
            <a:off x="104215" y="5653746"/>
            <a:ext cx="2379553" cy="649865"/>
          </a:xfrm>
          <a:prstGeom prst="wedgeRectCallout">
            <a:avLst>
              <a:gd name="adj1" fmla="val 12929"/>
              <a:gd name="adj2" fmla="val -181494"/>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offline optimal cost is 20</a:t>
            </a:r>
            <a:endParaRPr lang="zh-CN" altLang="en-US" sz="2000" dirty="0">
              <a:latin typeface="+mn-lt"/>
              <a:cs typeface="ＭＳ Ｐゴシック" charset="-128"/>
            </a:endParaRPr>
          </a:p>
        </p:txBody>
      </p:sp>
      <p:sp>
        <p:nvSpPr>
          <p:cNvPr id="28" name="Oval 78"/>
          <p:cNvSpPr>
            <a:spLocks noRot="1" noChangeAspect="1" noMove="1" noResize="1" noEditPoints="1" noAdjustHandles="1" noChangeArrowheads="1" noChangeShapeType="1" noTextEdit="1"/>
          </p:cNvSpPr>
          <p:nvPr/>
        </p:nvSpPr>
        <p:spPr>
          <a:xfrm>
            <a:off x="539552" y="1776554"/>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sp>
        <p:nvSpPr>
          <p:cNvPr id="29" name="Oval 79"/>
          <p:cNvSpPr>
            <a:spLocks noRot="1" noChangeAspect="1" noMove="1" noResize="1" noEditPoints="1" noAdjustHandles="1" noChangeArrowheads="1" noChangeShapeType="1" noTextEdit="1"/>
          </p:cNvSpPr>
          <p:nvPr/>
        </p:nvSpPr>
        <p:spPr>
          <a:xfrm>
            <a:off x="539552" y="3223865"/>
            <a:ext cx="590939" cy="603047"/>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30" name="Oval 80"/>
          <p:cNvSpPr>
            <a:spLocks noRot="1" noChangeAspect="1" noMove="1" noResize="1" noEditPoints="1" noAdjustHandles="1" noChangeArrowheads="1" noChangeShapeType="1" noTextEdit="1"/>
          </p:cNvSpPr>
          <p:nvPr/>
        </p:nvSpPr>
        <p:spPr>
          <a:xfrm>
            <a:off x="539552" y="4550569"/>
            <a:ext cx="590939" cy="603047"/>
          </a:xfrm>
          <a:prstGeom prst="ellipse">
            <a:avLst/>
          </a:prstGeom>
          <a:blipFill>
            <a:blip r:embed="rId6"/>
            <a:stretch>
              <a:fillRect/>
            </a:stretch>
          </a:blipFill>
          <a:ln w="50800"/>
        </p:spPr>
        <p:txBody>
          <a:bodyPr/>
          <a:lstStyle/>
          <a:p>
            <a:pPr>
              <a:defRPr/>
            </a:pPr>
            <a:r>
              <a:rPr lang="zh-CN" altLang="en-US">
                <a:noFill/>
                <a:ea typeface="MS PGothic"/>
                <a:cs typeface="MS PGothic"/>
              </a:rPr>
              <a:t> </a:t>
            </a:r>
          </a:p>
        </p:txBody>
      </p:sp>
      <p:sp>
        <p:nvSpPr>
          <p:cNvPr id="31" name="Oval 81"/>
          <p:cNvSpPr>
            <a:spLocks noRot="1" noChangeAspect="1" noMove="1" noResize="1" noEditPoints="1" noAdjustHandles="1" noChangeArrowheads="1" noChangeShapeType="1" noTextEdit="1"/>
          </p:cNvSpPr>
          <p:nvPr/>
        </p:nvSpPr>
        <p:spPr>
          <a:xfrm>
            <a:off x="3139686" y="1052897"/>
            <a:ext cx="590939" cy="603047"/>
          </a:xfrm>
          <a:prstGeom prst="ellipse">
            <a:avLst/>
          </a:prstGeom>
          <a:blipFill>
            <a:blip r:embed="rId7"/>
            <a:stretch>
              <a:fillRect/>
            </a:stretch>
          </a:blipFill>
          <a:ln w="50800"/>
        </p:spPr>
        <p:txBody>
          <a:bodyPr/>
          <a:lstStyle/>
          <a:p>
            <a:pPr>
              <a:defRPr/>
            </a:pPr>
            <a:r>
              <a:rPr lang="zh-CN" altLang="en-US">
                <a:noFill/>
                <a:ea typeface="MS PGothic"/>
                <a:cs typeface="MS PGothic"/>
              </a:rPr>
              <a:t> </a:t>
            </a:r>
          </a:p>
        </p:txBody>
      </p:sp>
      <p:sp>
        <p:nvSpPr>
          <p:cNvPr id="32" name="Oval 82"/>
          <p:cNvSpPr>
            <a:spLocks noRot="1" noChangeAspect="1" noMove="1" noResize="1" noEditPoints="1" noAdjustHandles="1" noChangeArrowheads="1" noChangeShapeType="1" noTextEdit="1"/>
          </p:cNvSpPr>
          <p:nvPr/>
        </p:nvSpPr>
        <p:spPr>
          <a:xfrm>
            <a:off x="3139686" y="2109790"/>
            <a:ext cx="590939" cy="603047"/>
          </a:xfrm>
          <a:prstGeom prst="ellipse">
            <a:avLst/>
          </a:prstGeom>
          <a:blipFill>
            <a:blip r:embed="rId8"/>
            <a:stretch>
              <a:fillRect/>
            </a:stretch>
          </a:blipFill>
          <a:ln w="50800"/>
        </p:spPr>
        <p:txBody>
          <a:bodyPr/>
          <a:lstStyle/>
          <a:p>
            <a:pPr>
              <a:defRPr/>
            </a:pPr>
            <a:r>
              <a:rPr lang="zh-CN" altLang="en-US">
                <a:noFill/>
                <a:ea typeface="MS PGothic"/>
                <a:cs typeface="MS PGothic"/>
              </a:rPr>
              <a:t> </a:t>
            </a:r>
          </a:p>
        </p:txBody>
      </p:sp>
      <p:sp>
        <p:nvSpPr>
          <p:cNvPr id="33" name="Oval 83"/>
          <p:cNvSpPr>
            <a:spLocks noRot="1" noChangeAspect="1" noMove="1" noResize="1" noEditPoints="1" noAdjustHandles="1" noChangeArrowheads="1" noChangeShapeType="1" noTextEdit="1"/>
          </p:cNvSpPr>
          <p:nvPr/>
        </p:nvSpPr>
        <p:spPr>
          <a:xfrm>
            <a:off x="3139686" y="3223865"/>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34" name="Oval 84"/>
          <p:cNvSpPr>
            <a:spLocks noRot="1" noChangeAspect="1" noMove="1" noResize="1" noEditPoints="1" noAdjustHandles="1" noChangeArrowheads="1" noChangeShapeType="1" noTextEdit="1"/>
          </p:cNvSpPr>
          <p:nvPr/>
        </p:nvSpPr>
        <p:spPr>
          <a:xfrm>
            <a:off x="3139686" y="4249044"/>
            <a:ext cx="590939" cy="603047"/>
          </a:xfrm>
          <a:prstGeom prst="ellipse">
            <a:avLst/>
          </a:prstGeom>
          <a:blipFill>
            <a:blip r:embed="rId9"/>
            <a:stretch>
              <a:fillRect/>
            </a:stretch>
          </a:blipFill>
          <a:ln w="50800"/>
        </p:spPr>
        <p:txBody>
          <a:bodyPr/>
          <a:lstStyle/>
          <a:p>
            <a:pPr>
              <a:defRPr/>
            </a:pPr>
            <a:r>
              <a:rPr lang="zh-CN" altLang="en-US">
                <a:noFill/>
                <a:ea typeface="MS PGothic"/>
                <a:cs typeface="MS PGothic"/>
              </a:rPr>
              <a:t> </a:t>
            </a:r>
          </a:p>
        </p:txBody>
      </p:sp>
      <p:sp>
        <p:nvSpPr>
          <p:cNvPr id="35" name="Oval 85"/>
          <p:cNvSpPr>
            <a:spLocks noRot="1" noChangeAspect="1" noMove="1" noResize="1" noEditPoints="1" noAdjustHandles="1" noChangeArrowheads="1" noChangeShapeType="1" noTextEdit="1"/>
          </p:cNvSpPr>
          <p:nvPr/>
        </p:nvSpPr>
        <p:spPr>
          <a:xfrm>
            <a:off x="3139686" y="5274225"/>
            <a:ext cx="590939" cy="603047"/>
          </a:xfrm>
          <a:prstGeom prst="ellipse">
            <a:avLst/>
          </a:prstGeom>
          <a:blipFill>
            <a:blip r:embed="rId10"/>
            <a:stretch>
              <a:fillRect/>
            </a:stretch>
          </a:blipFill>
          <a:ln w="50800"/>
        </p:spPr>
        <p:txBody>
          <a:bodyPr/>
          <a:lstStyle/>
          <a:p>
            <a:pPr>
              <a:defRPr/>
            </a:pPr>
            <a:r>
              <a:rPr lang="zh-CN" altLang="en-US">
                <a:noFill/>
                <a:ea typeface="MS PGothic"/>
                <a:cs typeface="MS PGothic"/>
              </a:rPr>
              <a:t> </a:t>
            </a:r>
          </a:p>
        </p:txBody>
      </p:sp>
      <p:cxnSp>
        <p:nvCxnSpPr>
          <p:cNvPr id="36" name="Straight Connector 86"/>
          <p:cNvCxnSpPr>
            <a:stCxn id="28" idx="6"/>
            <a:endCxn id="31" idx="2"/>
          </p:cNvCxnSpPr>
          <p:nvPr/>
        </p:nvCxnSpPr>
        <p:spPr>
          <a:xfrm flipV="1">
            <a:off x="1130780" y="1354072"/>
            <a:ext cx="2008429" cy="72517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37" name="Straight Connector 88"/>
          <p:cNvCxnSpPr>
            <a:endCxn id="34" idx="2"/>
          </p:cNvCxnSpPr>
          <p:nvPr/>
        </p:nvCxnSpPr>
        <p:spPr>
          <a:xfrm>
            <a:off x="1130780" y="2110670"/>
            <a:ext cx="2008429" cy="2439005"/>
          </a:xfrm>
          <a:prstGeom prst="line">
            <a:avLst/>
          </a:prstGeom>
          <a:ln w="50800"/>
        </p:spPr>
        <p:style>
          <a:lnRef idx="1">
            <a:schemeClr val="dk1"/>
          </a:lnRef>
          <a:fillRef idx="0">
            <a:schemeClr val="dk1"/>
          </a:fillRef>
          <a:effectRef idx="0">
            <a:schemeClr val="dk1"/>
          </a:effectRef>
          <a:fontRef idx="minor">
            <a:schemeClr val="tx1"/>
          </a:fontRef>
        </p:style>
      </p:cxnSp>
      <p:cxnSp>
        <p:nvCxnSpPr>
          <p:cNvPr id="39" name="Straight Connector 89"/>
          <p:cNvCxnSpPr>
            <a:stCxn id="28" idx="6"/>
            <a:endCxn id="32" idx="2"/>
          </p:cNvCxnSpPr>
          <p:nvPr/>
        </p:nvCxnSpPr>
        <p:spPr>
          <a:xfrm>
            <a:off x="1130780" y="2079246"/>
            <a:ext cx="2008429" cy="331162"/>
          </a:xfrm>
          <a:prstGeom prst="line">
            <a:avLst/>
          </a:prstGeom>
          <a:ln w="50800"/>
        </p:spPr>
        <p:style>
          <a:lnRef idx="1">
            <a:schemeClr val="dk1"/>
          </a:lnRef>
          <a:fillRef idx="0">
            <a:schemeClr val="dk1"/>
          </a:fillRef>
          <a:effectRef idx="0">
            <a:schemeClr val="dk1"/>
          </a:effectRef>
          <a:fontRef idx="minor">
            <a:schemeClr val="tx1"/>
          </a:fontRef>
        </p:style>
      </p:cxnSp>
      <p:cxnSp>
        <p:nvCxnSpPr>
          <p:cNvPr id="40" name="Straight Connector 90"/>
          <p:cNvCxnSpPr>
            <a:stCxn id="29" idx="6"/>
            <a:endCxn id="34" idx="2"/>
          </p:cNvCxnSpPr>
          <p:nvPr/>
        </p:nvCxnSpPr>
        <p:spPr>
          <a:xfrm>
            <a:off x="1130780" y="3524761"/>
            <a:ext cx="2008429" cy="1024914"/>
          </a:xfrm>
          <a:prstGeom prst="line">
            <a:avLst/>
          </a:prstGeom>
          <a:ln w="50800"/>
        </p:spPr>
        <p:style>
          <a:lnRef idx="1">
            <a:schemeClr val="dk1"/>
          </a:lnRef>
          <a:fillRef idx="0">
            <a:schemeClr val="dk1"/>
          </a:fillRef>
          <a:effectRef idx="0">
            <a:schemeClr val="dk1"/>
          </a:effectRef>
          <a:fontRef idx="minor">
            <a:schemeClr val="tx1"/>
          </a:fontRef>
        </p:style>
      </p:cxnSp>
      <p:cxnSp>
        <p:nvCxnSpPr>
          <p:cNvPr id="41" name="Straight Connector 91"/>
          <p:cNvCxnSpPr>
            <a:stCxn id="29" idx="6"/>
            <a:endCxn id="35" idx="2"/>
          </p:cNvCxnSpPr>
          <p:nvPr/>
        </p:nvCxnSpPr>
        <p:spPr>
          <a:xfrm>
            <a:off x="1130780" y="3524761"/>
            <a:ext cx="2008429" cy="2049827"/>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42" name="Straight Connector 92"/>
          <p:cNvCxnSpPr>
            <a:stCxn id="30" idx="6"/>
            <a:endCxn id="35" idx="2"/>
          </p:cNvCxnSpPr>
          <p:nvPr/>
        </p:nvCxnSpPr>
        <p:spPr>
          <a:xfrm>
            <a:off x="1130780" y="4851830"/>
            <a:ext cx="2008429" cy="722758"/>
          </a:xfrm>
          <a:prstGeom prst="line">
            <a:avLst/>
          </a:prstGeom>
          <a:ln w="50800"/>
        </p:spPr>
        <p:style>
          <a:lnRef idx="1">
            <a:schemeClr val="dk1"/>
          </a:lnRef>
          <a:fillRef idx="0">
            <a:schemeClr val="dk1"/>
          </a:fillRef>
          <a:effectRef idx="0">
            <a:schemeClr val="dk1"/>
          </a:effectRef>
          <a:fontRef idx="minor">
            <a:schemeClr val="tx1"/>
          </a:fontRef>
        </p:style>
      </p:cxnSp>
      <p:cxnSp>
        <p:nvCxnSpPr>
          <p:cNvPr id="43" name="Straight Connector 102"/>
          <p:cNvCxnSpPr>
            <a:stCxn id="28" idx="6"/>
            <a:endCxn id="35" idx="2"/>
          </p:cNvCxnSpPr>
          <p:nvPr/>
        </p:nvCxnSpPr>
        <p:spPr>
          <a:xfrm>
            <a:off x="1130780" y="2079246"/>
            <a:ext cx="2008429" cy="3495342"/>
          </a:xfrm>
          <a:prstGeom prst="line">
            <a:avLst/>
          </a:prstGeom>
          <a:ln w="50800"/>
        </p:spPr>
        <p:style>
          <a:lnRef idx="1">
            <a:schemeClr val="dk1"/>
          </a:lnRef>
          <a:fillRef idx="0">
            <a:schemeClr val="dk1"/>
          </a:fillRef>
          <a:effectRef idx="0">
            <a:schemeClr val="dk1"/>
          </a:effectRef>
          <a:fontRef idx="minor">
            <a:schemeClr val="tx1"/>
          </a:fontRef>
        </p:style>
      </p:cxnSp>
      <p:cxnSp>
        <p:nvCxnSpPr>
          <p:cNvPr id="44" name="Straight Connector 105"/>
          <p:cNvCxnSpPr>
            <a:stCxn id="30" idx="6"/>
            <a:endCxn id="34" idx="2"/>
          </p:cNvCxnSpPr>
          <p:nvPr/>
        </p:nvCxnSpPr>
        <p:spPr>
          <a:xfrm flipV="1">
            <a:off x="1130780" y="4549675"/>
            <a:ext cx="2008429" cy="30215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45" name="直接连接符 44"/>
          <p:cNvCxnSpPr>
            <a:stCxn id="28" idx="6"/>
            <a:endCxn id="33" idx="2"/>
          </p:cNvCxnSpPr>
          <p:nvPr/>
        </p:nvCxnSpPr>
        <p:spPr bwMode="auto">
          <a:xfrm>
            <a:off x="1130780" y="2079246"/>
            <a:ext cx="2008429" cy="1445515"/>
          </a:xfrm>
          <a:prstGeom prst="line">
            <a:avLst/>
          </a:prstGeom>
          <a:ln w="50800"/>
        </p:spPr>
        <p:style>
          <a:lnRef idx="1">
            <a:schemeClr val="dk1"/>
          </a:lnRef>
          <a:fillRef idx="0">
            <a:schemeClr val="dk1"/>
          </a:fillRef>
          <a:effectRef idx="0">
            <a:schemeClr val="dk1"/>
          </a:effectRef>
          <a:fontRef idx="minor">
            <a:schemeClr val="tx1"/>
          </a:fontRef>
        </p:style>
      </p:cxnSp>
      <p:sp>
        <p:nvSpPr>
          <p:cNvPr id="46" name="文本框 24"/>
          <p:cNvSpPr txBox="1">
            <a:spLocks noChangeArrowheads="1"/>
          </p:cNvSpPr>
          <p:nvPr/>
        </p:nvSpPr>
        <p:spPr bwMode="auto">
          <a:xfrm>
            <a:off x="2263370" y="2557862"/>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3</a:t>
            </a:r>
            <a:endParaRPr lang="zh-CN" altLang="en-US" sz="2000"/>
          </a:p>
        </p:txBody>
      </p:sp>
      <p:sp>
        <p:nvSpPr>
          <p:cNvPr id="47" name="文本框 27"/>
          <p:cNvSpPr txBox="1">
            <a:spLocks noChangeArrowheads="1"/>
          </p:cNvSpPr>
          <p:nvPr/>
        </p:nvSpPr>
        <p:spPr bwMode="auto">
          <a:xfrm>
            <a:off x="2263370" y="190037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5</a:t>
            </a:r>
            <a:endParaRPr lang="zh-CN" altLang="en-US" sz="2000"/>
          </a:p>
        </p:txBody>
      </p:sp>
      <p:sp>
        <p:nvSpPr>
          <p:cNvPr id="48" name="文本框 28"/>
          <p:cNvSpPr txBox="1">
            <a:spLocks noChangeArrowheads="1"/>
          </p:cNvSpPr>
          <p:nvPr/>
        </p:nvSpPr>
        <p:spPr bwMode="auto">
          <a:xfrm>
            <a:off x="2263370" y="1163108"/>
            <a:ext cx="779856"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49" name="文本框 29"/>
          <p:cNvSpPr txBox="1">
            <a:spLocks noChangeArrowheads="1"/>
          </p:cNvSpPr>
          <p:nvPr/>
        </p:nvSpPr>
        <p:spPr bwMode="auto">
          <a:xfrm>
            <a:off x="2263370" y="3215353"/>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9</a:t>
            </a:r>
            <a:endParaRPr lang="zh-CN" altLang="en-US" sz="2000"/>
          </a:p>
        </p:txBody>
      </p:sp>
      <p:sp>
        <p:nvSpPr>
          <p:cNvPr id="50" name="文本框 30"/>
          <p:cNvSpPr txBox="1">
            <a:spLocks noChangeArrowheads="1"/>
          </p:cNvSpPr>
          <p:nvPr/>
        </p:nvSpPr>
        <p:spPr bwMode="auto">
          <a:xfrm>
            <a:off x="2280168" y="5328029"/>
            <a:ext cx="779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2</a:t>
            </a:r>
            <a:endParaRPr lang="zh-CN" altLang="en-US" sz="2000"/>
          </a:p>
        </p:txBody>
      </p:sp>
      <p:sp>
        <p:nvSpPr>
          <p:cNvPr id="51" name="文本框 31"/>
          <p:cNvSpPr txBox="1">
            <a:spLocks noChangeArrowheads="1"/>
          </p:cNvSpPr>
          <p:nvPr/>
        </p:nvSpPr>
        <p:spPr bwMode="auto">
          <a:xfrm>
            <a:off x="2263370" y="379307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a:t>
            </a:r>
            <a:endParaRPr lang="zh-CN" altLang="en-US" sz="2000" dirty="0"/>
          </a:p>
        </p:txBody>
      </p:sp>
      <p:sp>
        <p:nvSpPr>
          <p:cNvPr id="52" name="文本框 32"/>
          <p:cNvSpPr txBox="1">
            <a:spLocks noChangeArrowheads="1"/>
          </p:cNvSpPr>
          <p:nvPr/>
        </p:nvSpPr>
        <p:spPr bwMode="auto">
          <a:xfrm>
            <a:off x="1199856" y="277783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11</a:t>
            </a:r>
            <a:endParaRPr lang="zh-CN" altLang="en-US" sz="2000" dirty="0"/>
          </a:p>
        </p:txBody>
      </p:sp>
      <p:sp>
        <p:nvSpPr>
          <p:cNvPr id="53" name="文本框 33"/>
          <p:cNvSpPr txBox="1">
            <a:spLocks noChangeArrowheads="1"/>
          </p:cNvSpPr>
          <p:nvPr/>
        </p:nvSpPr>
        <p:spPr bwMode="auto">
          <a:xfrm>
            <a:off x="1284351" y="442156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6</a:t>
            </a:r>
            <a:endParaRPr lang="zh-CN" altLang="en-US" sz="2000" dirty="0">
              <a:solidFill>
                <a:srgbClr val="FF0000"/>
              </a:solidFill>
            </a:endParaRPr>
          </a:p>
        </p:txBody>
      </p:sp>
      <p:sp>
        <p:nvSpPr>
          <p:cNvPr id="54" name="文本框 34"/>
          <p:cNvSpPr txBox="1">
            <a:spLocks noChangeArrowheads="1"/>
          </p:cNvSpPr>
          <p:nvPr/>
        </p:nvSpPr>
        <p:spPr bwMode="auto">
          <a:xfrm>
            <a:off x="1284351" y="387284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55" name="Oval 79"/>
          <p:cNvSpPr>
            <a:spLocks noRot="1" noChangeAspect="1" noMove="1" noResize="1" noEditPoints="1" noAdjustHandles="1" noChangeArrowheads="1" noChangeShapeType="1" noTextEdit="1"/>
          </p:cNvSpPr>
          <p:nvPr/>
        </p:nvSpPr>
        <p:spPr>
          <a:xfrm>
            <a:off x="5269359" y="3223704"/>
            <a:ext cx="590939" cy="603047"/>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56" name="Oval 84"/>
          <p:cNvSpPr>
            <a:spLocks noRot="1" noChangeAspect="1" noMove="1" noResize="1" noEditPoints="1" noAdjustHandles="1" noChangeArrowheads="1" noChangeShapeType="1" noTextEdit="1"/>
          </p:cNvSpPr>
          <p:nvPr/>
        </p:nvSpPr>
        <p:spPr>
          <a:xfrm>
            <a:off x="7869493" y="4248883"/>
            <a:ext cx="590939" cy="603047"/>
          </a:xfrm>
          <a:prstGeom prst="ellipse">
            <a:avLst/>
          </a:prstGeom>
          <a:blipFill>
            <a:blip r:embed="rId9"/>
            <a:stretch>
              <a:fillRect/>
            </a:stretch>
          </a:blipFill>
          <a:ln w="50800"/>
        </p:spPr>
        <p:txBody>
          <a:bodyPr/>
          <a:lstStyle/>
          <a:p>
            <a:pPr>
              <a:defRPr/>
            </a:pPr>
            <a:r>
              <a:rPr lang="zh-CN" altLang="en-US">
                <a:noFill/>
                <a:ea typeface="MS PGothic"/>
                <a:cs typeface="MS PGothic"/>
              </a:rPr>
              <a:t> </a:t>
            </a:r>
          </a:p>
        </p:txBody>
      </p:sp>
      <p:cxnSp>
        <p:nvCxnSpPr>
          <p:cNvPr id="57" name="Straight Connector 90"/>
          <p:cNvCxnSpPr/>
          <p:nvPr/>
        </p:nvCxnSpPr>
        <p:spPr>
          <a:xfrm>
            <a:off x="5860587" y="3524600"/>
            <a:ext cx="2008429" cy="1024914"/>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sp>
        <p:nvSpPr>
          <p:cNvPr id="60" name="文本框 31"/>
          <p:cNvSpPr txBox="1">
            <a:spLocks noChangeArrowheads="1"/>
          </p:cNvSpPr>
          <p:nvPr/>
        </p:nvSpPr>
        <p:spPr bwMode="auto">
          <a:xfrm>
            <a:off x="6993177" y="3792914"/>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a:t>
            </a:r>
            <a:endParaRPr lang="zh-CN" altLang="en-US" sz="2000" dirty="0"/>
          </a:p>
        </p:txBody>
      </p:sp>
      <p:sp>
        <p:nvSpPr>
          <p:cNvPr id="58" name="Oval 81"/>
          <p:cNvSpPr>
            <a:spLocks noRot="1" noChangeAspect="1" noMove="1" noResize="1" noEditPoints="1" noAdjustHandles="1" noChangeArrowheads="1" noChangeShapeType="1" noTextEdit="1"/>
          </p:cNvSpPr>
          <p:nvPr/>
        </p:nvSpPr>
        <p:spPr>
          <a:xfrm>
            <a:off x="7869493" y="1052736"/>
            <a:ext cx="590939" cy="603047"/>
          </a:xfrm>
          <a:prstGeom prst="ellipse">
            <a:avLst/>
          </a:prstGeom>
          <a:blipFill>
            <a:blip r:embed="rId7"/>
            <a:stretch>
              <a:fillRect/>
            </a:stretch>
          </a:blipFill>
          <a:ln w="50800"/>
        </p:spPr>
        <p:txBody>
          <a:bodyPr/>
          <a:lstStyle/>
          <a:p>
            <a:pPr>
              <a:defRPr/>
            </a:pPr>
            <a:r>
              <a:rPr lang="zh-CN" altLang="en-US">
                <a:noFill/>
                <a:ea typeface="MS PGothic"/>
                <a:cs typeface="MS PGothic"/>
              </a:rPr>
              <a:t> </a:t>
            </a:r>
          </a:p>
        </p:txBody>
      </p:sp>
      <p:sp>
        <p:nvSpPr>
          <p:cNvPr id="61" name="Oval 82"/>
          <p:cNvSpPr>
            <a:spLocks noRot="1" noChangeAspect="1" noMove="1" noResize="1" noEditPoints="1" noAdjustHandles="1" noChangeArrowheads="1" noChangeShapeType="1" noTextEdit="1"/>
          </p:cNvSpPr>
          <p:nvPr/>
        </p:nvSpPr>
        <p:spPr>
          <a:xfrm>
            <a:off x="7869493" y="2109629"/>
            <a:ext cx="590939" cy="603047"/>
          </a:xfrm>
          <a:prstGeom prst="ellipse">
            <a:avLst/>
          </a:prstGeom>
          <a:blipFill>
            <a:blip r:embed="rId8"/>
            <a:stretch>
              <a:fillRect/>
            </a:stretch>
          </a:blipFill>
          <a:ln w="50800"/>
        </p:spPr>
        <p:txBody>
          <a:bodyPr/>
          <a:lstStyle/>
          <a:p>
            <a:pPr>
              <a:defRPr/>
            </a:pPr>
            <a:r>
              <a:rPr lang="zh-CN" altLang="en-US">
                <a:noFill/>
                <a:ea typeface="MS PGothic"/>
                <a:cs typeface="MS PGothic"/>
              </a:rPr>
              <a:t> </a:t>
            </a:r>
          </a:p>
        </p:txBody>
      </p:sp>
      <p:cxnSp>
        <p:nvCxnSpPr>
          <p:cNvPr id="62" name="Straight Connector 86"/>
          <p:cNvCxnSpPr>
            <a:endCxn id="58" idx="2"/>
          </p:cNvCxnSpPr>
          <p:nvPr/>
        </p:nvCxnSpPr>
        <p:spPr>
          <a:xfrm flipV="1">
            <a:off x="5860587" y="1353911"/>
            <a:ext cx="2008429" cy="725175"/>
          </a:xfrm>
          <a:prstGeom prst="line">
            <a:avLst/>
          </a:prstGeom>
          <a:ln w="50800"/>
        </p:spPr>
        <p:style>
          <a:lnRef idx="1">
            <a:schemeClr val="dk1"/>
          </a:lnRef>
          <a:fillRef idx="0">
            <a:schemeClr val="dk1"/>
          </a:fillRef>
          <a:effectRef idx="0">
            <a:schemeClr val="dk1"/>
          </a:effectRef>
          <a:fontRef idx="minor">
            <a:schemeClr val="tx1"/>
          </a:fontRef>
        </p:style>
      </p:cxnSp>
      <p:cxnSp>
        <p:nvCxnSpPr>
          <p:cNvPr id="63" name="Straight Connector 89"/>
          <p:cNvCxnSpPr>
            <a:endCxn id="61" idx="2"/>
          </p:cNvCxnSpPr>
          <p:nvPr/>
        </p:nvCxnSpPr>
        <p:spPr>
          <a:xfrm>
            <a:off x="5860587" y="2079085"/>
            <a:ext cx="2008429" cy="331162"/>
          </a:xfrm>
          <a:prstGeom prst="line">
            <a:avLst/>
          </a:prstGeom>
          <a:ln w="50800"/>
        </p:spPr>
        <p:style>
          <a:lnRef idx="1">
            <a:schemeClr val="dk1"/>
          </a:lnRef>
          <a:fillRef idx="0">
            <a:schemeClr val="dk1"/>
          </a:fillRef>
          <a:effectRef idx="0">
            <a:schemeClr val="dk1"/>
          </a:effectRef>
          <a:fontRef idx="minor">
            <a:schemeClr val="tx1"/>
          </a:fontRef>
        </p:style>
      </p:cxnSp>
      <p:sp>
        <p:nvSpPr>
          <p:cNvPr id="64" name="文本框 27"/>
          <p:cNvSpPr txBox="1">
            <a:spLocks noChangeArrowheads="1"/>
          </p:cNvSpPr>
          <p:nvPr/>
        </p:nvSpPr>
        <p:spPr bwMode="auto">
          <a:xfrm>
            <a:off x="6993177" y="1900209"/>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5</a:t>
            </a:r>
            <a:endParaRPr lang="zh-CN" altLang="en-US" sz="2000"/>
          </a:p>
        </p:txBody>
      </p:sp>
      <p:sp>
        <p:nvSpPr>
          <p:cNvPr id="65" name="文本框 28"/>
          <p:cNvSpPr txBox="1">
            <a:spLocks noChangeArrowheads="1"/>
          </p:cNvSpPr>
          <p:nvPr/>
        </p:nvSpPr>
        <p:spPr bwMode="auto">
          <a:xfrm>
            <a:off x="6993177" y="1162947"/>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7</a:t>
            </a:r>
            <a:endParaRPr lang="zh-CN" altLang="en-US" sz="2000" dirty="0"/>
          </a:p>
        </p:txBody>
      </p:sp>
      <p:cxnSp>
        <p:nvCxnSpPr>
          <p:cNvPr id="66" name="Straight Connector 88"/>
          <p:cNvCxnSpPr/>
          <p:nvPr/>
        </p:nvCxnSpPr>
        <p:spPr>
          <a:xfrm>
            <a:off x="5860587" y="2110509"/>
            <a:ext cx="2008429" cy="2439005"/>
          </a:xfrm>
          <a:prstGeom prst="line">
            <a:avLst/>
          </a:prstGeom>
          <a:ln w="50800"/>
        </p:spPr>
        <p:style>
          <a:lnRef idx="1">
            <a:schemeClr val="dk1"/>
          </a:lnRef>
          <a:fillRef idx="0">
            <a:schemeClr val="dk1"/>
          </a:fillRef>
          <a:effectRef idx="0">
            <a:schemeClr val="dk1"/>
          </a:effectRef>
          <a:fontRef idx="minor">
            <a:schemeClr val="tx1"/>
          </a:fontRef>
        </p:style>
      </p:cxnSp>
      <p:sp>
        <p:nvSpPr>
          <p:cNvPr id="67" name="Oval 80"/>
          <p:cNvSpPr>
            <a:spLocks noRot="1" noChangeAspect="1" noMove="1" noResize="1" noEditPoints="1" noAdjustHandles="1" noChangeArrowheads="1" noChangeShapeType="1" noTextEdit="1"/>
          </p:cNvSpPr>
          <p:nvPr/>
        </p:nvSpPr>
        <p:spPr>
          <a:xfrm>
            <a:off x="5269359" y="4550408"/>
            <a:ext cx="590939" cy="603047"/>
          </a:xfrm>
          <a:prstGeom prst="ellipse">
            <a:avLst/>
          </a:prstGeom>
          <a:blipFill>
            <a:blip r:embed="rId6"/>
            <a:stretch>
              <a:fillRect/>
            </a:stretch>
          </a:blipFill>
          <a:ln w="50800"/>
        </p:spPr>
        <p:txBody>
          <a:bodyPr/>
          <a:lstStyle/>
          <a:p>
            <a:pPr>
              <a:defRPr/>
            </a:pPr>
            <a:r>
              <a:rPr lang="zh-CN" altLang="en-US">
                <a:noFill/>
                <a:ea typeface="MS PGothic"/>
                <a:cs typeface="MS PGothic"/>
              </a:rPr>
              <a:t> </a:t>
            </a:r>
          </a:p>
        </p:txBody>
      </p:sp>
      <p:cxnSp>
        <p:nvCxnSpPr>
          <p:cNvPr id="68" name="Straight Connector 105"/>
          <p:cNvCxnSpPr/>
          <p:nvPr/>
        </p:nvCxnSpPr>
        <p:spPr>
          <a:xfrm flipV="1">
            <a:off x="5860587" y="4549514"/>
            <a:ext cx="2008429" cy="302155"/>
          </a:xfrm>
          <a:prstGeom prst="line">
            <a:avLst/>
          </a:prstGeom>
          <a:ln w="50800"/>
        </p:spPr>
        <p:style>
          <a:lnRef idx="1">
            <a:schemeClr val="dk1"/>
          </a:lnRef>
          <a:fillRef idx="0">
            <a:schemeClr val="dk1"/>
          </a:fillRef>
          <a:effectRef idx="0">
            <a:schemeClr val="dk1"/>
          </a:effectRef>
          <a:fontRef idx="minor">
            <a:schemeClr val="tx1"/>
          </a:fontRef>
        </p:style>
      </p:cxnSp>
      <p:sp>
        <p:nvSpPr>
          <p:cNvPr id="69" name="文本框 33"/>
          <p:cNvSpPr txBox="1">
            <a:spLocks noChangeArrowheads="1"/>
          </p:cNvSpPr>
          <p:nvPr/>
        </p:nvSpPr>
        <p:spPr bwMode="auto">
          <a:xfrm>
            <a:off x="6014158" y="4421399"/>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6</a:t>
            </a:r>
            <a:endParaRPr lang="zh-CN" altLang="en-US" sz="2000" dirty="0"/>
          </a:p>
        </p:txBody>
      </p:sp>
      <p:sp>
        <p:nvSpPr>
          <p:cNvPr id="70" name="文本框 29"/>
          <p:cNvSpPr txBox="1">
            <a:spLocks noChangeArrowheads="1"/>
          </p:cNvSpPr>
          <p:nvPr/>
        </p:nvSpPr>
        <p:spPr bwMode="auto">
          <a:xfrm>
            <a:off x="6993177" y="3215192"/>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9</a:t>
            </a:r>
            <a:endParaRPr lang="zh-CN" altLang="en-US" sz="2000" dirty="0"/>
          </a:p>
        </p:txBody>
      </p:sp>
      <p:sp>
        <p:nvSpPr>
          <p:cNvPr id="71" name="标题 1"/>
          <p:cNvSpPr>
            <a:spLocks noGrp="1"/>
          </p:cNvSpPr>
          <p:nvPr>
            <p:ph type="title"/>
          </p:nvPr>
        </p:nvSpPr>
        <p:spPr>
          <a:xfrm>
            <a:off x="0" y="98425"/>
            <a:ext cx="9144000" cy="738188"/>
          </a:xfrm>
        </p:spPr>
        <p:txBody>
          <a:bodyPr/>
          <a:lstStyle/>
          <a:p>
            <a:pPr algn="ctr" eaLnBrk="1" hangingPunct="1"/>
            <a:r>
              <a:rPr lang="en-US" altLang="zh-CN" sz="3200" dirty="0"/>
              <a:t>Online Maximum Weighted Bipartite Matching</a:t>
            </a:r>
            <a:endParaRPr lang="zh-CN" altLang="en-US" sz="3200" dirty="0"/>
          </a:p>
        </p:txBody>
      </p:sp>
    </p:spTree>
    <p:extLst>
      <p:ext uri="{BB962C8B-B14F-4D97-AF65-F5344CB8AC3E}">
        <p14:creationId xmlns:p14="http://schemas.microsoft.com/office/powerpoint/2010/main" val="3701346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5" name="Rectangle 3"/>
          <p:cNvSpPr txBox="1">
            <a:spLocks noChangeArrowheads="1"/>
          </p:cNvSpPr>
          <p:nvPr/>
        </p:nvSpPr>
        <p:spPr bwMode="auto">
          <a:xfrm>
            <a:off x="5268913" y="6021288"/>
            <a:ext cx="33353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ts val="0"/>
              </a:spcBef>
              <a:spcAft>
                <a:spcPts val="0"/>
              </a:spcAft>
              <a:buSzPct val="60000"/>
              <a:buFont typeface="Wingdings" panose="05000000000000000000" pitchFamily="2" charset="2"/>
              <a:buNone/>
              <a:defRPr/>
            </a:pPr>
            <a:r>
              <a:rPr lang="en-US" altLang="zh-CN" sz="2400" dirty="0">
                <a:latin typeface="+mn-lt"/>
                <a:cs typeface="ＭＳ Ｐゴシック" charset="-128"/>
              </a:rPr>
              <a:t>(Two-sided)</a:t>
            </a:r>
          </a:p>
          <a:p>
            <a:pPr algn="ctr">
              <a:spcBef>
                <a:spcPts val="0"/>
              </a:spcBef>
              <a:spcAft>
                <a:spcPts val="0"/>
              </a:spcAft>
              <a:buSzPct val="60000"/>
              <a:buFont typeface="Wingdings" panose="05000000000000000000" pitchFamily="2" charset="2"/>
              <a:buNone/>
              <a:defRPr/>
            </a:pPr>
            <a:r>
              <a:rPr lang="en-US" altLang="zh-CN" sz="2400" dirty="0">
                <a:latin typeface="+mn-lt"/>
                <a:cs typeface="ＭＳ Ｐゴシック" charset="-128"/>
              </a:rPr>
              <a:t>Online Scenario</a:t>
            </a:r>
          </a:p>
        </p:txBody>
      </p:sp>
      <p:sp>
        <p:nvSpPr>
          <p:cNvPr id="38" name="Oval 83"/>
          <p:cNvSpPr>
            <a:spLocks noRot="1" noChangeAspect="1" noMove="1" noResize="1" noEditPoints="1" noAdjustHandles="1" noChangeArrowheads="1" noChangeShapeType="1" noTextEdit="1"/>
          </p:cNvSpPr>
          <p:nvPr/>
        </p:nvSpPr>
        <p:spPr>
          <a:xfrm>
            <a:off x="7869493" y="3223704"/>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59" name="Rectangle 3"/>
          <p:cNvSpPr txBox="1">
            <a:spLocks noChangeArrowheads="1"/>
          </p:cNvSpPr>
          <p:nvPr/>
        </p:nvSpPr>
        <p:spPr bwMode="auto">
          <a:xfrm>
            <a:off x="611188" y="6376504"/>
            <a:ext cx="3119437" cy="41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lnSpc>
                <a:spcPct val="95000"/>
              </a:lnSpc>
              <a:spcBef>
                <a:spcPct val="25000"/>
              </a:spcBef>
              <a:spcAft>
                <a:spcPct val="10000"/>
              </a:spcAft>
              <a:buSzPct val="60000"/>
              <a:buFont typeface="Wingdings" panose="05000000000000000000" pitchFamily="2" charset="2"/>
              <a:buNone/>
              <a:defRPr/>
            </a:pPr>
            <a:r>
              <a:rPr lang="en-US" altLang="zh-CN" sz="2400" dirty="0">
                <a:latin typeface="+mn-lt"/>
                <a:cs typeface="ＭＳ Ｐゴシック" charset="-128"/>
              </a:rPr>
              <a:t>Offline Scenario</a:t>
            </a:r>
          </a:p>
        </p:txBody>
      </p:sp>
      <p:sp>
        <p:nvSpPr>
          <p:cNvPr id="23" name="Oval 78"/>
          <p:cNvSpPr>
            <a:spLocks noRot="1" noChangeAspect="1" noMove="1" noResize="1" noEditPoints="1" noAdjustHandles="1" noChangeArrowheads="1" noChangeShapeType="1" noTextEdit="1"/>
          </p:cNvSpPr>
          <p:nvPr/>
        </p:nvSpPr>
        <p:spPr>
          <a:xfrm>
            <a:off x="5269359" y="1776393"/>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cxnSp>
        <p:nvCxnSpPr>
          <p:cNvPr id="24" name="直接连接符 23"/>
          <p:cNvCxnSpPr>
            <a:stCxn id="23" idx="6"/>
          </p:cNvCxnSpPr>
          <p:nvPr/>
        </p:nvCxnSpPr>
        <p:spPr bwMode="auto">
          <a:xfrm>
            <a:off x="5860587" y="2079085"/>
            <a:ext cx="2008429" cy="144551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sp>
        <p:nvSpPr>
          <p:cNvPr id="25" name="文本框 24"/>
          <p:cNvSpPr txBox="1">
            <a:spLocks noChangeArrowheads="1"/>
          </p:cNvSpPr>
          <p:nvPr/>
        </p:nvSpPr>
        <p:spPr bwMode="auto">
          <a:xfrm>
            <a:off x="6993177" y="255770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3</a:t>
            </a:r>
            <a:endParaRPr lang="zh-CN" altLang="en-US" sz="2000" dirty="0"/>
          </a:p>
        </p:txBody>
      </p:sp>
      <p:sp>
        <p:nvSpPr>
          <p:cNvPr id="26" name="矩形标注 25"/>
          <p:cNvSpPr>
            <a:spLocks noChangeArrowheads="1"/>
          </p:cNvSpPr>
          <p:nvPr/>
        </p:nvSpPr>
        <p:spPr bwMode="auto">
          <a:xfrm>
            <a:off x="104215" y="5653746"/>
            <a:ext cx="2379553" cy="649865"/>
          </a:xfrm>
          <a:prstGeom prst="wedgeRectCallout">
            <a:avLst>
              <a:gd name="adj1" fmla="val 12929"/>
              <a:gd name="adj2" fmla="val -181494"/>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offline optimal cost is 20</a:t>
            </a:r>
            <a:endParaRPr lang="zh-CN" altLang="en-US" sz="2000" dirty="0">
              <a:latin typeface="+mn-lt"/>
              <a:cs typeface="ＭＳ Ｐゴシック" charset="-128"/>
            </a:endParaRPr>
          </a:p>
        </p:txBody>
      </p:sp>
      <p:sp>
        <p:nvSpPr>
          <p:cNvPr id="28" name="Oval 78"/>
          <p:cNvSpPr>
            <a:spLocks noRot="1" noChangeAspect="1" noMove="1" noResize="1" noEditPoints="1" noAdjustHandles="1" noChangeArrowheads="1" noChangeShapeType="1" noTextEdit="1"/>
          </p:cNvSpPr>
          <p:nvPr/>
        </p:nvSpPr>
        <p:spPr>
          <a:xfrm>
            <a:off x="539552" y="1776554"/>
            <a:ext cx="590939" cy="603047"/>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sp>
        <p:nvSpPr>
          <p:cNvPr id="29" name="Oval 79"/>
          <p:cNvSpPr>
            <a:spLocks noRot="1" noChangeAspect="1" noMove="1" noResize="1" noEditPoints="1" noAdjustHandles="1" noChangeArrowheads="1" noChangeShapeType="1" noTextEdit="1"/>
          </p:cNvSpPr>
          <p:nvPr/>
        </p:nvSpPr>
        <p:spPr>
          <a:xfrm>
            <a:off x="539552" y="3223865"/>
            <a:ext cx="590939" cy="603047"/>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30" name="Oval 80"/>
          <p:cNvSpPr>
            <a:spLocks noRot="1" noChangeAspect="1" noMove="1" noResize="1" noEditPoints="1" noAdjustHandles="1" noChangeArrowheads="1" noChangeShapeType="1" noTextEdit="1"/>
          </p:cNvSpPr>
          <p:nvPr/>
        </p:nvSpPr>
        <p:spPr>
          <a:xfrm>
            <a:off x="539552" y="4550569"/>
            <a:ext cx="590939" cy="603047"/>
          </a:xfrm>
          <a:prstGeom prst="ellipse">
            <a:avLst/>
          </a:prstGeom>
          <a:blipFill>
            <a:blip r:embed="rId6"/>
            <a:stretch>
              <a:fillRect/>
            </a:stretch>
          </a:blipFill>
          <a:ln w="50800"/>
        </p:spPr>
        <p:txBody>
          <a:bodyPr/>
          <a:lstStyle/>
          <a:p>
            <a:pPr>
              <a:defRPr/>
            </a:pPr>
            <a:r>
              <a:rPr lang="zh-CN" altLang="en-US">
                <a:noFill/>
                <a:ea typeface="MS PGothic"/>
                <a:cs typeface="MS PGothic"/>
              </a:rPr>
              <a:t> </a:t>
            </a:r>
          </a:p>
        </p:txBody>
      </p:sp>
      <p:sp>
        <p:nvSpPr>
          <p:cNvPr id="31" name="Oval 81"/>
          <p:cNvSpPr>
            <a:spLocks noRot="1" noChangeAspect="1" noMove="1" noResize="1" noEditPoints="1" noAdjustHandles="1" noChangeArrowheads="1" noChangeShapeType="1" noTextEdit="1"/>
          </p:cNvSpPr>
          <p:nvPr/>
        </p:nvSpPr>
        <p:spPr>
          <a:xfrm>
            <a:off x="3139686" y="1052897"/>
            <a:ext cx="590939" cy="603047"/>
          </a:xfrm>
          <a:prstGeom prst="ellipse">
            <a:avLst/>
          </a:prstGeom>
          <a:blipFill>
            <a:blip r:embed="rId7"/>
            <a:stretch>
              <a:fillRect/>
            </a:stretch>
          </a:blipFill>
          <a:ln w="50800"/>
        </p:spPr>
        <p:txBody>
          <a:bodyPr/>
          <a:lstStyle/>
          <a:p>
            <a:pPr>
              <a:defRPr/>
            </a:pPr>
            <a:r>
              <a:rPr lang="zh-CN" altLang="en-US">
                <a:noFill/>
                <a:ea typeface="MS PGothic"/>
                <a:cs typeface="MS PGothic"/>
              </a:rPr>
              <a:t> </a:t>
            </a:r>
          </a:p>
        </p:txBody>
      </p:sp>
      <p:sp>
        <p:nvSpPr>
          <p:cNvPr id="32" name="Oval 82"/>
          <p:cNvSpPr>
            <a:spLocks noRot="1" noChangeAspect="1" noMove="1" noResize="1" noEditPoints="1" noAdjustHandles="1" noChangeArrowheads="1" noChangeShapeType="1" noTextEdit="1"/>
          </p:cNvSpPr>
          <p:nvPr/>
        </p:nvSpPr>
        <p:spPr>
          <a:xfrm>
            <a:off x="3139686" y="2109790"/>
            <a:ext cx="590939" cy="603047"/>
          </a:xfrm>
          <a:prstGeom prst="ellipse">
            <a:avLst/>
          </a:prstGeom>
          <a:blipFill>
            <a:blip r:embed="rId8"/>
            <a:stretch>
              <a:fillRect/>
            </a:stretch>
          </a:blipFill>
          <a:ln w="50800"/>
        </p:spPr>
        <p:txBody>
          <a:bodyPr/>
          <a:lstStyle/>
          <a:p>
            <a:pPr>
              <a:defRPr/>
            </a:pPr>
            <a:r>
              <a:rPr lang="zh-CN" altLang="en-US">
                <a:noFill/>
                <a:ea typeface="MS PGothic"/>
                <a:cs typeface="MS PGothic"/>
              </a:rPr>
              <a:t> </a:t>
            </a:r>
          </a:p>
        </p:txBody>
      </p:sp>
      <p:sp>
        <p:nvSpPr>
          <p:cNvPr id="33" name="Oval 83"/>
          <p:cNvSpPr>
            <a:spLocks noRot="1" noChangeAspect="1" noMove="1" noResize="1" noEditPoints="1" noAdjustHandles="1" noChangeArrowheads="1" noChangeShapeType="1" noTextEdit="1"/>
          </p:cNvSpPr>
          <p:nvPr/>
        </p:nvSpPr>
        <p:spPr>
          <a:xfrm>
            <a:off x="3139686" y="3223865"/>
            <a:ext cx="590939" cy="603047"/>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34" name="Oval 84"/>
          <p:cNvSpPr>
            <a:spLocks noRot="1" noChangeAspect="1" noMove="1" noResize="1" noEditPoints="1" noAdjustHandles="1" noChangeArrowheads="1" noChangeShapeType="1" noTextEdit="1"/>
          </p:cNvSpPr>
          <p:nvPr/>
        </p:nvSpPr>
        <p:spPr>
          <a:xfrm>
            <a:off x="3139686" y="4249044"/>
            <a:ext cx="590939" cy="603047"/>
          </a:xfrm>
          <a:prstGeom prst="ellipse">
            <a:avLst/>
          </a:prstGeom>
          <a:blipFill>
            <a:blip r:embed="rId9"/>
            <a:stretch>
              <a:fillRect/>
            </a:stretch>
          </a:blipFill>
          <a:ln w="50800"/>
        </p:spPr>
        <p:txBody>
          <a:bodyPr/>
          <a:lstStyle/>
          <a:p>
            <a:pPr>
              <a:defRPr/>
            </a:pPr>
            <a:r>
              <a:rPr lang="zh-CN" altLang="en-US">
                <a:noFill/>
                <a:ea typeface="MS PGothic"/>
                <a:cs typeface="MS PGothic"/>
              </a:rPr>
              <a:t> </a:t>
            </a:r>
          </a:p>
        </p:txBody>
      </p:sp>
      <p:sp>
        <p:nvSpPr>
          <p:cNvPr id="35" name="Oval 85"/>
          <p:cNvSpPr>
            <a:spLocks noRot="1" noChangeAspect="1" noMove="1" noResize="1" noEditPoints="1" noAdjustHandles="1" noChangeArrowheads="1" noChangeShapeType="1" noTextEdit="1"/>
          </p:cNvSpPr>
          <p:nvPr/>
        </p:nvSpPr>
        <p:spPr>
          <a:xfrm>
            <a:off x="3139686" y="5274225"/>
            <a:ext cx="590939" cy="603047"/>
          </a:xfrm>
          <a:prstGeom prst="ellipse">
            <a:avLst/>
          </a:prstGeom>
          <a:blipFill>
            <a:blip r:embed="rId10"/>
            <a:stretch>
              <a:fillRect/>
            </a:stretch>
          </a:blipFill>
          <a:ln w="50800"/>
        </p:spPr>
        <p:txBody>
          <a:bodyPr/>
          <a:lstStyle/>
          <a:p>
            <a:pPr>
              <a:defRPr/>
            </a:pPr>
            <a:r>
              <a:rPr lang="zh-CN" altLang="en-US">
                <a:noFill/>
                <a:ea typeface="MS PGothic"/>
                <a:cs typeface="MS PGothic"/>
              </a:rPr>
              <a:t> </a:t>
            </a:r>
          </a:p>
        </p:txBody>
      </p:sp>
      <p:cxnSp>
        <p:nvCxnSpPr>
          <p:cNvPr id="36" name="Straight Connector 86"/>
          <p:cNvCxnSpPr>
            <a:stCxn id="28" idx="6"/>
            <a:endCxn id="31" idx="2"/>
          </p:cNvCxnSpPr>
          <p:nvPr/>
        </p:nvCxnSpPr>
        <p:spPr>
          <a:xfrm flipV="1">
            <a:off x="1130780" y="1354072"/>
            <a:ext cx="2008429" cy="72517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37" name="Straight Connector 88"/>
          <p:cNvCxnSpPr>
            <a:endCxn id="34" idx="2"/>
          </p:cNvCxnSpPr>
          <p:nvPr/>
        </p:nvCxnSpPr>
        <p:spPr>
          <a:xfrm>
            <a:off x="1130780" y="2110670"/>
            <a:ext cx="2008429" cy="2439005"/>
          </a:xfrm>
          <a:prstGeom prst="line">
            <a:avLst/>
          </a:prstGeom>
          <a:ln w="50800"/>
        </p:spPr>
        <p:style>
          <a:lnRef idx="1">
            <a:schemeClr val="dk1"/>
          </a:lnRef>
          <a:fillRef idx="0">
            <a:schemeClr val="dk1"/>
          </a:fillRef>
          <a:effectRef idx="0">
            <a:schemeClr val="dk1"/>
          </a:effectRef>
          <a:fontRef idx="minor">
            <a:schemeClr val="tx1"/>
          </a:fontRef>
        </p:style>
      </p:cxnSp>
      <p:cxnSp>
        <p:nvCxnSpPr>
          <p:cNvPr id="39" name="Straight Connector 89"/>
          <p:cNvCxnSpPr>
            <a:stCxn id="28" idx="6"/>
            <a:endCxn id="32" idx="2"/>
          </p:cNvCxnSpPr>
          <p:nvPr/>
        </p:nvCxnSpPr>
        <p:spPr>
          <a:xfrm>
            <a:off x="1130780" y="2079246"/>
            <a:ext cx="2008429" cy="331162"/>
          </a:xfrm>
          <a:prstGeom prst="line">
            <a:avLst/>
          </a:prstGeom>
          <a:ln w="50800"/>
        </p:spPr>
        <p:style>
          <a:lnRef idx="1">
            <a:schemeClr val="dk1"/>
          </a:lnRef>
          <a:fillRef idx="0">
            <a:schemeClr val="dk1"/>
          </a:fillRef>
          <a:effectRef idx="0">
            <a:schemeClr val="dk1"/>
          </a:effectRef>
          <a:fontRef idx="minor">
            <a:schemeClr val="tx1"/>
          </a:fontRef>
        </p:style>
      </p:cxnSp>
      <p:cxnSp>
        <p:nvCxnSpPr>
          <p:cNvPr id="40" name="Straight Connector 90"/>
          <p:cNvCxnSpPr>
            <a:stCxn id="29" idx="6"/>
            <a:endCxn id="34" idx="2"/>
          </p:cNvCxnSpPr>
          <p:nvPr/>
        </p:nvCxnSpPr>
        <p:spPr>
          <a:xfrm>
            <a:off x="1130780" y="3524761"/>
            <a:ext cx="2008429" cy="1024914"/>
          </a:xfrm>
          <a:prstGeom prst="line">
            <a:avLst/>
          </a:prstGeom>
          <a:ln w="50800"/>
        </p:spPr>
        <p:style>
          <a:lnRef idx="1">
            <a:schemeClr val="dk1"/>
          </a:lnRef>
          <a:fillRef idx="0">
            <a:schemeClr val="dk1"/>
          </a:fillRef>
          <a:effectRef idx="0">
            <a:schemeClr val="dk1"/>
          </a:effectRef>
          <a:fontRef idx="minor">
            <a:schemeClr val="tx1"/>
          </a:fontRef>
        </p:style>
      </p:cxnSp>
      <p:cxnSp>
        <p:nvCxnSpPr>
          <p:cNvPr id="41" name="Straight Connector 91"/>
          <p:cNvCxnSpPr>
            <a:stCxn id="29" idx="6"/>
            <a:endCxn id="35" idx="2"/>
          </p:cNvCxnSpPr>
          <p:nvPr/>
        </p:nvCxnSpPr>
        <p:spPr>
          <a:xfrm>
            <a:off x="1130780" y="3524761"/>
            <a:ext cx="2008429" cy="2049827"/>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42" name="Straight Connector 92"/>
          <p:cNvCxnSpPr>
            <a:stCxn id="30" idx="6"/>
            <a:endCxn id="35" idx="2"/>
          </p:cNvCxnSpPr>
          <p:nvPr/>
        </p:nvCxnSpPr>
        <p:spPr>
          <a:xfrm>
            <a:off x="1130780" y="4851830"/>
            <a:ext cx="2008429" cy="722758"/>
          </a:xfrm>
          <a:prstGeom prst="line">
            <a:avLst/>
          </a:prstGeom>
          <a:ln w="50800"/>
        </p:spPr>
        <p:style>
          <a:lnRef idx="1">
            <a:schemeClr val="dk1"/>
          </a:lnRef>
          <a:fillRef idx="0">
            <a:schemeClr val="dk1"/>
          </a:fillRef>
          <a:effectRef idx="0">
            <a:schemeClr val="dk1"/>
          </a:effectRef>
          <a:fontRef idx="minor">
            <a:schemeClr val="tx1"/>
          </a:fontRef>
        </p:style>
      </p:cxnSp>
      <p:cxnSp>
        <p:nvCxnSpPr>
          <p:cNvPr id="43" name="Straight Connector 102"/>
          <p:cNvCxnSpPr>
            <a:stCxn id="28" idx="6"/>
            <a:endCxn id="35" idx="2"/>
          </p:cNvCxnSpPr>
          <p:nvPr/>
        </p:nvCxnSpPr>
        <p:spPr>
          <a:xfrm>
            <a:off x="1130780" y="2079246"/>
            <a:ext cx="2008429" cy="3495342"/>
          </a:xfrm>
          <a:prstGeom prst="line">
            <a:avLst/>
          </a:prstGeom>
          <a:ln w="50800"/>
        </p:spPr>
        <p:style>
          <a:lnRef idx="1">
            <a:schemeClr val="dk1"/>
          </a:lnRef>
          <a:fillRef idx="0">
            <a:schemeClr val="dk1"/>
          </a:fillRef>
          <a:effectRef idx="0">
            <a:schemeClr val="dk1"/>
          </a:effectRef>
          <a:fontRef idx="minor">
            <a:schemeClr val="tx1"/>
          </a:fontRef>
        </p:style>
      </p:cxnSp>
      <p:cxnSp>
        <p:nvCxnSpPr>
          <p:cNvPr id="44" name="Straight Connector 105"/>
          <p:cNvCxnSpPr>
            <a:stCxn id="30" idx="6"/>
            <a:endCxn id="34" idx="2"/>
          </p:cNvCxnSpPr>
          <p:nvPr/>
        </p:nvCxnSpPr>
        <p:spPr>
          <a:xfrm flipV="1">
            <a:off x="1130780" y="4549675"/>
            <a:ext cx="2008429" cy="302155"/>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45" name="直接连接符 44"/>
          <p:cNvCxnSpPr>
            <a:stCxn id="28" idx="6"/>
            <a:endCxn id="33" idx="2"/>
          </p:cNvCxnSpPr>
          <p:nvPr/>
        </p:nvCxnSpPr>
        <p:spPr bwMode="auto">
          <a:xfrm>
            <a:off x="1130780" y="2079246"/>
            <a:ext cx="2008429" cy="1445515"/>
          </a:xfrm>
          <a:prstGeom prst="line">
            <a:avLst/>
          </a:prstGeom>
          <a:ln w="50800"/>
        </p:spPr>
        <p:style>
          <a:lnRef idx="1">
            <a:schemeClr val="dk1"/>
          </a:lnRef>
          <a:fillRef idx="0">
            <a:schemeClr val="dk1"/>
          </a:fillRef>
          <a:effectRef idx="0">
            <a:schemeClr val="dk1"/>
          </a:effectRef>
          <a:fontRef idx="minor">
            <a:schemeClr val="tx1"/>
          </a:fontRef>
        </p:style>
      </p:cxnSp>
      <p:sp>
        <p:nvSpPr>
          <p:cNvPr id="46" name="文本框 24"/>
          <p:cNvSpPr txBox="1">
            <a:spLocks noChangeArrowheads="1"/>
          </p:cNvSpPr>
          <p:nvPr/>
        </p:nvSpPr>
        <p:spPr bwMode="auto">
          <a:xfrm>
            <a:off x="2263370" y="2557862"/>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3</a:t>
            </a:r>
            <a:endParaRPr lang="zh-CN" altLang="en-US" sz="2000"/>
          </a:p>
        </p:txBody>
      </p:sp>
      <p:sp>
        <p:nvSpPr>
          <p:cNvPr id="47" name="文本框 27"/>
          <p:cNvSpPr txBox="1">
            <a:spLocks noChangeArrowheads="1"/>
          </p:cNvSpPr>
          <p:nvPr/>
        </p:nvSpPr>
        <p:spPr bwMode="auto">
          <a:xfrm>
            <a:off x="2263370" y="190037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5</a:t>
            </a:r>
            <a:endParaRPr lang="zh-CN" altLang="en-US" sz="2000"/>
          </a:p>
        </p:txBody>
      </p:sp>
      <p:sp>
        <p:nvSpPr>
          <p:cNvPr id="48" name="文本框 28"/>
          <p:cNvSpPr txBox="1">
            <a:spLocks noChangeArrowheads="1"/>
          </p:cNvSpPr>
          <p:nvPr/>
        </p:nvSpPr>
        <p:spPr bwMode="auto">
          <a:xfrm>
            <a:off x="2263370" y="1163108"/>
            <a:ext cx="779856"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49" name="文本框 29"/>
          <p:cNvSpPr txBox="1">
            <a:spLocks noChangeArrowheads="1"/>
          </p:cNvSpPr>
          <p:nvPr/>
        </p:nvSpPr>
        <p:spPr bwMode="auto">
          <a:xfrm>
            <a:off x="2263370" y="3215353"/>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9</a:t>
            </a:r>
            <a:endParaRPr lang="zh-CN" altLang="en-US" sz="2000"/>
          </a:p>
        </p:txBody>
      </p:sp>
      <p:sp>
        <p:nvSpPr>
          <p:cNvPr id="50" name="文本框 30"/>
          <p:cNvSpPr txBox="1">
            <a:spLocks noChangeArrowheads="1"/>
          </p:cNvSpPr>
          <p:nvPr/>
        </p:nvSpPr>
        <p:spPr bwMode="auto">
          <a:xfrm>
            <a:off x="2280168" y="5328029"/>
            <a:ext cx="779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2</a:t>
            </a:r>
            <a:endParaRPr lang="zh-CN" altLang="en-US" sz="2000"/>
          </a:p>
        </p:txBody>
      </p:sp>
      <p:sp>
        <p:nvSpPr>
          <p:cNvPr id="51" name="文本框 31"/>
          <p:cNvSpPr txBox="1">
            <a:spLocks noChangeArrowheads="1"/>
          </p:cNvSpPr>
          <p:nvPr/>
        </p:nvSpPr>
        <p:spPr bwMode="auto">
          <a:xfrm>
            <a:off x="2263370" y="379307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a:t>
            </a:r>
            <a:endParaRPr lang="zh-CN" altLang="en-US" sz="2000" dirty="0"/>
          </a:p>
        </p:txBody>
      </p:sp>
      <p:sp>
        <p:nvSpPr>
          <p:cNvPr id="52" name="文本框 32"/>
          <p:cNvSpPr txBox="1">
            <a:spLocks noChangeArrowheads="1"/>
          </p:cNvSpPr>
          <p:nvPr/>
        </p:nvSpPr>
        <p:spPr bwMode="auto">
          <a:xfrm>
            <a:off x="1199856" y="2777831"/>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11</a:t>
            </a:r>
            <a:endParaRPr lang="zh-CN" altLang="en-US" sz="2000" dirty="0"/>
          </a:p>
        </p:txBody>
      </p:sp>
      <p:sp>
        <p:nvSpPr>
          <p:cNvPr id="53" name="文本框 33"/>
          <p:cNvSpPr txBox="1">
            <a:spLocks noChangeArrowheads="1"/>
          </p:cNvSpPr>
          <p:nvPr/>
        </p:nvSpPr>
        <p:spPr bwMode="auto">
          <a:xfrm>
            <a:off x="1284351" y="442156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6</a:t>
            </a:r>
            <a:endParaRPr lang="zh-CN" altLang="en-US" sz="2000" dirty="0">
              <a:solidFill>
                <a:srgbClr val="FF0000"/>
              </a:solidFill>
            </a:endParaRPr>
          </a:p>
        </p:txBody>
      </p:sp>
      <p:sp>
        <p:nvSpPr>
          <p:cNvPr id="54" name="文本框 34"/>
          <p:cNvSpPr txBox="1">
            <a:spLocks noChangeArrowheads="1"/>
          </p:cNvSpPr>
          <p:nvPr/>
        </p:nvSpPr>
        <p:spPr bwMode="auto">
          <a:xfrm>
            <a:off x="1284351" y="3872845"/>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solidFill>
                  <a:srgbClr val="FF0000"/>
                </a:solidFill>
              </a:rPr>
              <a:t>7</a:t>
            </a:r>
            <a:endParaRPr lang="zh-CN" altLang="en-US" sz="2000" dirty="0">
              <a:solidFill>
                <a:srgbClr val="FF0000"/>
              </a:solidFill>
            </a:endParaRPr>
          </a:p>
        </p:txBody>
      </p:sp>
      <p:sp>
        <p:nvSpPr>
          <p:cNvPr id="55" name="Oval 79"/>
          <p:cNvSpPr>
            <a:spLocks noRot="1" noChangeAspect="1" noMove="1" noResize="1" noEditPoints="1" noAdjustHandles="1" noChangeArrowheads="1" noChangeShapeType="1" noTextEdit="1"/>
          </p:cNvSpPr>
          <p:nvPr/>
        </p:nvSpPr>
        <p:spPr>
          <a:xfrm>
            <a:off x="5269359" y="3223704"/>
            <a:ext cx="590939" cy="603047"/>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56" name="Oval 84"/>
          <p:cNvSpPr>
            <a:spLocks noRot="1" noChangeAspect="1" noMove="1" noResize="1" noEditPoints="1" noAdjustHandles="1" noChangeArrowheads="1" noChangeShapeType="1" noTextEdit="1"/>
          </p:cNvSpPr>
          <p:nvPr/>
        </p:nvSpPr>
        <p:spPr>
          <a:xfrm>
            <a:off x="7869493" y="4248883"/>
            <a:ext cx="590939" cy="603047"/>
          </a:xfrm>
          <a:prstGeom prst="ellipse">
            <a:avLst/>
          </a:prstGeom>
          <a:blipFill>
            <a:blip r:embed="rId9"/>
            <a:stretch>
              <a:fillRect/>
            </a:stretch>
          </a:blipFill>
          <a:ln w="50800"/>
        </p:spPr>
        <p:txBody>
          <a:bodyPr/>
          <a:lstStyle/>
          <a:p>
            <a:pPr>
              <a:defRPr/>
            </a:pPr>
            <a:r>
              <a:rPr lang="zh-CN" altLang="en-US">
                <a:noFill/>
                <a:ea typeface="MS PGothic"/>
                <a:cs typeface="MS PGothic"/>
              </a:rPr>
              <a:t> </a:t>
            </a:r>
          </a:p>
        </p:txBody>
      </p:sp>
      <p:cxnSp>
        <p:nvCxnSpPr>
          <p:cNvPr id="57" name="Straight Connector 90"/>
          <p:cNvCxnSpPr/>
          <p:nvPr/>
        </p:nvCxnSpPr>
        <p:spPr>
          <a:xfrm>
            <a:off x="5860587" y="3524600"/>
            <a:ext cx="2008429" cy="1024914"/>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sp>
        <p:nvSpPr>
          <p:cNvPr id="60" name="文本框 31"/>
          <p:cNvSpPr txBox="1">
            <a:spLocks noChangeArrowheads="1"/>
          </p:cNvSpPr>
          <p:nvPr/>
        </p:nvSpPr>
        <p:spPr bwMode="auto">
          <a:xfrm>
            <a:off x="6993177" y="3792914"/>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a:t>
            </a:r>
            <a:endParaRPr lang="zh-CN" altLang="en-US" sz="2000" dirty="0"/>
          </a:p>
        </p:txBody>
      </p:sp>
      <p:sp>
        <p:nvSpPr>
          <p:cNvPr id="58" name="Oval 81"/>
          <p:cNvSpPr>
            <a:spLocks noRot="1" noChangeAspect="1" noMove="1" noResize="1" noEditPoints="1" noAdjustHandles="1" noChangeArrowheads="1" noChangeShapeType="1" noTextEdit="1"/>
          </p:cNvSpPr>
          <p:nvPr/>
        </p:nvSpPr>
        <p:spPr>
          <a:xfrm>
            <a:off x="7869493" y="1052736"/>
            <a:ext cx="590939" cy="603047"/>
          </a:xfrm>
          <a:prstGeom prst="ellipse">
            <a:avLst/>
          </a:prstGeom>
          <a:blipFill>
            <a:blip r:embed="rId7"/>
            <a:stretch>
              <a:fillRect/>
            </a:stretch>
          </a:blipFill>
          <a:ln w="50800"/>
        </p:spPr>
        <p:txBody>
          <a:bodyPr/>
          <a:lstStyle/>
          <a:p>
            <a:pPr>
              <a:defRPr/>
            </a:pPr>
            <a:r>
              <a:rPr lang="zh-CN" altLang="en-US">
                <a:noFill/>
                <a:ea typeface="MS PGothic"/>
                <a:cs typeface="MS PGothic"/>
              </a:rPr>
              <a:t> </a:t>
            </a:r>
          </a:p>
        </p:txBody>
      </p:sp>
      <p:sp>
        <p:nvSpPr>
          <p:cNvPr id="61" name="Oval 82"/>
          <p:cNvSpPr>
            <a:spLocks noRot="1" noChangeAspect="1" noMove="1" noResize="1" noEditPoints="1" noAdjustHandles="1" noChangeArrowheads="1" noChangeShapeType="1" noTextEdit="1"/>
          </p:cNvSpPr>
          <p:nvPr/>
        </p:nvSpPr>
        <p:spPr>
          <a:xfrm>
            <a:off x="7869493" y="2109629"/>
            <a:ext cx="590939" cy="603047"/>
          </a:xfrm>
          <a:prstGeom prst="ellipse">
            <a:avLst/>
          </a:prstGeom>
          <a:blipFill>
            <a:blip r:embed="rId8"/>
            <a:stretch>
              <a:fillRect/>
            </a:stretch>
          </a:blipFill>
          <a:ln w="50800"/>
        </p:spPr>
        <p:txBody>
          <a:bodyPr/>
          <a:lstStyle/>
          <a:p>
            <a:pPr>
              <a:defRPr/>
            </a:pPr>
            <a:r>
              <a:rPr lang="zh-CN" altLang="en-US">
                <a:noFill/>
                <a:ea typeface="MS PGothic"/>
                <a:cs typeface="MS PGothic"/>
              </a:rPr>
              <a:t> </a:t>
            </a:r>
          </a:p>
        </p:txBody>
      </p:sp>
      <p:cxnSp>
        <p:nvCxnSpPr>
          <p:cNvPr id="62" name="Straight Connector 86"/>
          <p:cNvCxnSpPr>
            <a:endCxn id="58" idx="2"/>
          </p:cNvCxnSpPr>
          <p:nvPr/>
        </p:nvCxnSpPr>
        <p:spPr>
          <a:xfrm flipV="1">
            <a:off x="5860587" y="1353911"/>
            <a:ext cx="2008429" cy="725175"/>
          </a:xfrm>
          <a:prstGeom prst="line">
            <a:avLst/>
          </a:prstGeom>
          <a:ln w="50800"/>
        </p:spPr>
        <p:style>
          <a:lnRef idx="1">
            <a:schemeClr val="dk1"/>
          </a:lnRef>
          <a:fillRef idx="0">
            <a:schemeClr val="dk1"/>
          </a:fillRef>
          <a:effectRef idx="0">
            <a:schemeClr val="dk1"/>
          </a:effectRef>
          <a:fontRef idx="minor">
            <a:schemeClr val="tx1"/>
          </a:fontRef>
        </p:style>
      </p:cxnSp>
      <p:cxnSp>
        <p:nvCxnSpPr>
          <p:cNvPr id="63" name="Straight Connector 89"/>
          <p:cNvCxnSpPr>
            <a:endCxn id="61" idx="2"/>
          </p:cNvCxnSpPr>
          <p:nvPr/>
        </p:nvCxnSpPr>
        <p:spPr>
          <a:xfrm>
            <a:off x="5860587" y="2079085"/>
            <a:ext cx="2008429" cy="331162"/>
          </a:xfrm>
          <a:prstGeom prst="line">
            <a:avLst/>
          </a:prstGeom>
          <a:ln w="50800"/>
        </p:spPr>
        <p:style>
          <a:lnRef idx="1">
            <a:schemeClr val="dk1"/>
          </a:lnRef>
          <a:fillRef idx="0">
            <a:schemeClr val="dk1"/>
          </a:fillRef>
          <a:effectRef idx="0">
            <a:schemeClr val="dk1"/>
          </a:effectRef>
          <a:fontRef idx="minor">
            <a:schemeClr val="tx1"/>
          </a:fontRef>
        </p:style>
      </p:cxnSp>
      <p:sp>
        <p:nvSpPr>
          <p:cNvPr id="64" name="文本框 27"/>
          <p:cNvSpPr txBox="1">
            <a:spLocks noChangeArrowheads="1"/>
          </p:cNvSpPr>
          <p:nvPr/>
        </p:nvSpPr>
        <p:spPr bwMode="auto">
          <a:xfrm>
            <a:off x="6993177" y="1900209"/>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5</a:t>
            </a:r>
            <a:endParaRPr lang="zh-CN" altLang="en-US" sz="2000"/>
          </a:p>
        </p:txBody>
      </p:sp>
      <p:sp>
        <p:nvSpPr>
          <p:cNvPr id="65" name="文本框 28"/>
          <p:cNvSpPr txBox="1">
            <a:spLocks noChangeArrowheads="1"/>
          </p:cNvSpPr>
          <p:nvPr/>
        </p:nvSpPr>
        <p:spPr bwMode="auto">
          <a:xfrm>
            <a:off x="6993177" y="1162947"/>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7</a:t>
            </a:r>
            <a:endParaRPr lang="zh-CN" altLang="en-US" sz="2000" dirty="0"/>
          </a:p>
        </p:txBody>
      </p:sp>
      <p:cxnSp>
        <p:nvCxnSpPr>
          <p:cNvPr id="66" name="Straight Connector 88"/>
          <p:cNvCxnSpPr/>
          <p:nvPr/>
        </p:nvCxnSpPr>
        <p:spPr>
          <a:xfrm>
            <a:off x="5860587" y="2110509"/>
            <a:ext cx="2008429" cy="2439005"/>
          </a:xfrm>
          <a:prstGeom prst="line">
            <a:avLst/>
          </a:prstGeom>
          <a:ln w="50800"/>
        </p:spPr>
        <p:style>
          <a:lnRef idx="1">
            <a:schemeClr val="dk1"/>
          </a:lnRef>
          <a:fillRef idx="0">
            <a:schemeClr val="dk1"/>
          </a:fillRef>
          <a:effectRef idx="0">
            <a:schemeClr val="dk1"/>
          </a:effectRef>
          <a:fontRef idx="minor">
            <a:schemeClr val="tx1"/>
          </a:fontRef>
        </p:style>
      </p:cxnSp>
      <p:sp>
        <p:nvSpPr>
          <p:cNvPr id="67" name="Oval 80"/>
          <p:cNvSpPr>
            <a:spLocks noRot="1" noChangeAspect="1" noMove="1" noResize="1" noEditPoints="1" noAdjustHandles="1" noChangeArrowheads="1" noChangeShapeType="1" noTextEdit="1"/>
          </p:cNvSpPr>
          <p:nvPr/>
        </p:nvSpPr>
        <p:spPr>
          <a:xfrm>
            <a:off x="5269359" y="4550408"/>
            <a:ext cx="590939" cy="603047"/>
          </a:xfrm>
          <a:prstGeom prst="ellipse">
            <a:avLst/>
          </a:prstGeom>
          <a:blipFill>
            <a:blip r:embed="rId6"/>
            <a:stretch>
              <a:fillRect/>
            </a:stretch>
          </a:blipFill>
          <a:ln w="50800"/>
        </p:spPr>
        <p:txBody>
          <a:bodyPr/>
          <a:lstStyle/>
          <a:p>
            <a:pPr>
              <a:defRPr/>
            </a:pPr>
            <a:r>
              <a:rPr lang="zh-CN" altLang="en-US">
                <a:noFill/>
                <a:ea typeface="MS PGothic"/>
                <a:cs typeface="MS PGothic"/>
              </a:rPr>
              <a:t> </a:t>
            </a:r>
          </a:p>
        </p:txBody>
      </p:sp>
      <p:sp>
        <p:nvSpPr>
          <p:cNvPr id="68" name="Oval 85"/>
          <p:cNvSpPr>
            <a:spLocks noRot="1" noChangeAspect="1" noMove="1" noResize="1" noEditPoints="1" noAdjustHandles="1" noChangeArrowheads="1" noChangeShapeType="1" noTextEdit="1"/>
          </p:cNvSpPr>
          <p:nvPr/>
        </p:nvSpPr>
        <p:spPr>
          <a:xfrm>
            <a:off x="7869493" y="5274064"/>
            <a:ext cx="590939" cy="603047"/>
          </a:xfrm>
          <a:prstGeom prst="ellipse">
            <a:avLst/>
          </a:prstGeom>
          <a:blipFill>
            <a:blip r:embed="rId10"/>
            <a:stretch>
              <a:fillRect/>
            </a:stretch>
          </a:blipFill>
          <a:ln w="50800"/>
        </p:spPr>
        <p:txBody>
          <a:bodyPr/>
          <a:lstStyle/>
          <a:p>
            <a:pPr>
              <a:defRPr/>
            </a:pPr>
            <a:r>
              <a:rPr lang="zh-CN" altLang="en-US">
                <a:noFill/>
                <a:ea typeface="MS PGothic"/>
                <a:cs typeface="MS PGothic"/>
              </a:rPr>
              <a:t> </a:t>
            </a:r>
          </a:p>
        </p:txBody>
      </p:sp>
      <p:cxnSp>
        <p:nvCxnSpPr>
          <p:cNvPr id="69" name="Straight Connector 91"/>
          <p:cNvCxnSpPr/>
          <p:nvPr/>
        </p:nvCxnSpPr>
        <p:spPr>
          <a:xfrm>
            <a:off x="5860587" y="3524600"/>
            <a:ext cx="2008429" cy="2049827"/>
          </a:xfrm>
          <a:prstGeom prst="line">
            <a:avLst/>
          </a:prstGeom>
          <a:ln w="50800"/>
        </p:spPr>
        <p:style>
          <a:lnRef idx="1">
            <a:schemeClr val="dk1"/>
          </a:lnRef>
          <a:fillRef idx="0">
            <a:schemeClr val="dk1"/>
          </a:fillRef>
          <a:effectRef idx="0">
            <a:schemeClr val="dk1"/>
          </a:effectRef>
          <a:fontRef idx="minor">
            <a:schemeClr val="tx1"/>
          </a:fontRef>
        </p:style>
      </p:cxnSp>
      <p:cxnSp>
        <p:nvCxnSpPr>
          <p:cNvPr id="70" name="Straight Connector 92"/>
          <p:cNvCxnSpPr/>
          <p:nvPr/>
        </p:nvCxnSpPr>
        <p:spPr>
          <a:xfrm>
            <a:off x="5860587" y="4851669"/>
            <a:ext cx="2008429" cy="722758"/>
          </a:xfrm>
          <a:prstGeom prst="line">
            <a:avLst/>
          </a:prstGeom>
          <a:ln w="50800">
            <a:solidFill>
              <a:srgbClr val="FF0000"/>
            </a:solidFill>
          </a:ln>
        </p:spPr>
        <p:style>
          <a:lnRef idx="1">
            <a:schemeClr val="dk1"/>
          </a:lnRef>
          <a:fillRef idx="0">
            <a:schemeClr val="dk1"/>
          </a:fillRef>
          <a:effectRef idx="0">
            <a:schemeClr val="dk1"/>
          </a:effectRef>
          <a:fontRef idx="minor">
            <a:schemeClr val="tx1"/>
          </a:fontRef>
        </p:style>
      </p:cxnSp>
      <p:cxnSp>
        <p:nvCxnSpPr>
          <p:cNvPr id="71" name="Straight Connector 102"/>
          <p:cNvCxnSpPr/>
          <p:nvPr/>
        </p:nvCxnSpPr>
        <p:spPr>
          <a:xfrm>
            <a:off x="5860587" y="2079085"/>
            <a:ext cx="2008429" cy="3495342"/>
          </a:xfrm>
          <a:prstGeom prst="line">
            <a:avLst/>
          </a:prstGeom>
          <a:ln w="50800"/>
        </p:spPr>
        <p:style>
          <a:lnRef idx="1">
            <a:schemeClr val="dk1"/>
          </a:lnRef>
          <a:fillRef idx="0">
            <a:schemeClr val="dk1"/>
          </a:fillRef>
          <a:effectRef idx="0">
            <a:schemeClr val="dk1"/>
          </a:effectRef>
          <a:fontRef idx="minor">
            <a:schemeClr val="tx1"/>
          </a:fontRef>
        </p:style>
      </p:cxnSp>
      <p:sp>
        <p:nvSpPr>
          <p:cNvPr id="72" name="文本框 30"/>
          <p:cNvSpPr txBox="1">
            <a:spLocks noChangeArrowheads="1"/>
          </p:cNvSpPr>
          <p:nvPr/>
        </p:nvSpPr>
        <p:spPr bwMode="auto">
          <a:xfrm>
            <a:off x="7009975" y="5327868"/>
            <a:ext cx="779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2</a:t>
            </a:r>
            <a:endParaRPr lang="zh-CN" altLang="en-US" sz="2000"/>
          </a:p>
        </p:txBody>
      </p:sp>
      <p:sp>
        <p:nvSpPr>
          <p:cNvPr id="73" name="文本框 33"/>
          <p:cNvSpPr txBox="1">
            <a:spLocks noChangeArrowheads="1"/>
          </p:cNvSpPr>
          <p:nvPr/>
        </p:nvSpPr>
        <p:spPr bwMode="auto">
          <a:xfrm>
            <a:off x="6014158" y="4421399"/>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6</a:t>
            </a:r>
            <a:endParaRPr lang="zh-CN" altLang="en-US" sz="2000" dirty="0"/>
          </a:p>
        </p:txBody>
      </p:sp>
      <p:cxnSp>
        <p:nvCxnSpPr>
          <p:cNvPr id="74" name="Straight Connector 105"/>
          <p:cNvCxnSpPr/>
          <p:nvPr/>
        </p:nvCxnSpPr>
        <p:spPr>
          <a:xfrm flipV="1">
            <a:off x="5860587" y="4549514"/>
            <a:ext cx="2008429" cy="302155"/>
          </a:xfrm>
          <a:prstGeom prst="line">
            <a:avLst/>
          </a:prstGeom>
          <a:ln w="50800"/>
        </p:spPr>
        <p:style>
          <a:lnRef idx="1">
            <a:schemeClr val="dk1"/>
          </a:lnRef>
          <a:fillRef idx="0">
            <a:schemeClr val="dk1"/>
          </a:fillRef>
          <a:effectRef idx="0">
            <a:schemeClr val="dk1"/>
          </a:effectRef>
          <a:fontRef idx="minor">
            <a:schemeClr val="tx1"/>
          </a:fontRef>
        </p:style>
      </p:cxnSp>
      <p:sp>
        <p:nvSpPr>
          <p:cNvPr id="75" name="文本框 32"/>
          <p:cNvSpPr txBox="1">
            <a:spLocks noChangeArrowheads="1"/>
          </p:cNvSpPr>
          <p:nvPr/>
        </p:nvSpPr>
        <p:spPr bwMode="auto">
          <a:xfrm>
            <a:off x="5929663" y="2777670"/>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11</a:t>
            </a:r>
            <a:endParaRPr lang="zh-CN" altLang="en-US" sz="2000" dirty="0"/>
          </a:p>
        </p:txBody>
      </p:sp>
      <p:sp>
        <p:nvSpPr>
          <p:cNvPr id="76" name="文本框 34"/>
          <p:cNvSpPr txBox="1">
            <a:spLocks noChangeArrowheads="1"/>
          </p:cNvSpPr>
          <p:nvPr/>
        </p:nvSpPr>
        <p:spPr bwMode="auto">
          <a:xfrm>
            <a:off x="6014158" y="3872684"/>
            <a:ext cx="779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dirty="0"/>
              <a:t>7</a:t>
            </a:r>
            <a:endParaRPr lang="zh-CN" altLang="en-US" sz="2000" dirty="0"/>
          </a:p>
        </p:txBody>
      </p:sp>
      <p:sp>
        <p:nvSpPr>
          <p:cNvPr id="77" name="矩形标注 76"/>
          <p:cNvSpPr>
            <a:spLocks noChangeArrowheads="1"/>
          </p:cNvSpPr>
          <p:nvPr/>
        </p:nvSpPr>
        <p:spPr bwMode="auto">
          <a:xfrm>
            <a:off x="4022057" y="5426776"/>
            <a:ext cx="2841674" cy="649865"/>
          </a:xfrm>
          <a:prstGeom prst="wedgeRectCallout">
            <a:avLst>
              <a:gd name="adj1" fmla="val 25975"/>
              <a:gd name="adj2" fmla="val -113567"/>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cost of an online greedy algorithm is 6</a:t>
            </a:r>
            <a:endParaRPr lang="zh-CN" altLang="en-US" sz="2000" dirty="0">
              <a:latin typeface="+mn-lt"/>
              <a:cs typeface="ＭＳ Ｐゴシック" charset="-128"/>
            </a:endParaRPr>
          </a:p>
        </p:txBody>
      </p:sp>
      <p:sp>
        <p:nvSpPr>
          <p:cNvPr id="78" name="内容占位符 2"/>
          <p:cNvSpPr txBox="1">
            <a:spLocks/>
          </p:cNvSpPr>
          <p:nvPr/>
        </p:nvSpPr>
        <p:spPr>
          <a:xfrm>
            <a:off x="323850" y="2378075"/>
            <a:ext cx="8529638" cy="1919288"/>
          </a:xfrm>
          <a:prstGeom prst="rect">
            <a:avLst/>
          </a:prstGeom>
          <a:solidFill>
            <a:srgbClr val="0070C0">
              <a:alpha val="90000"/>
            </a:srgbClr>
          </a:solidFill>
          <a:ln>
            <a:noFill/>
          </a:ln>
          <a:effectLst>
            <a:outerShdw blurRad="107950" dist="12700" dir="5400000" algn="ctr">
              <a:srgbClr val="000000"/>
            </a:outerShdw>
          </a:effectLst>
        </p:spPr>
        <p:txBody>
          <a:bodyPr anchor="ctr"/>
          <a:lstStyle/>
          <a:p>
            <a:pPr algn="just">
              <a:spcBef>
                <a:spcPts val="0"/>
              </a:spcBef>
              <a:defRPr/>
            </a:pPr>
            <a:r>
              <a:rPr lang="en-US" altLang="zh-CN" sz="2800" dirty="0">
                <a:solidFill>
                  <a:srgbClr val="FFFF66"/>
                </a:solidFill>
                <a:cs typeface="ＭＳ Ｐゴシック" charset="-128"/>
              </a:rPr>
              <a:t>Since both the  tasks and workers dynamically appear, the task allocation issue should be modeled as a</a:t>
            </a:r>
            <a:r>
              <a:rPr lang="en-US" altLang="zh-CN" sz="2800" dirty="0">
                <a:solidFill>
                  <a:srgbClr val="FF0000"/>
                </a:solidFill>
                <a:cs typeface="ＭＳ Ｐゴシック" charset="-128"/>
              </a:rPr>
              <a:t> </a:t>
            </a:r>
            <a:r>
              <a:rPr lang="en-US" altLang="zh-CN" sz="2800" dirty="0">
                <a:solidFill>
                  <a:srgbClr val="FFFF66"/>
                </a:solidFill>
                <a:cs typeface="ＭＳ Ｐゴシック" charset="-128"/>
              </a:rPr>
              <a:t>“Two-Sided online bipartite matching” problem!</a:t>
            </a:r>
          </a:p>
        </p:txBody>
      </p:sp>
      <p:sp>
        <p:nvSpPr>
          <p:cNvPr id="79" name="标题 1"/>
          <p:cNvSpPr>
            <a:spLocks noGrp="1"/>
          </p:cNvSpPr>
          <p:nvPr>
            <p:ph type="title"/>
          </p:nvPr>
        </p:nvSpPr>
        <p:spPr>
          <a:xfrm>
            <a:off x="0" y="98425"/>
            <a:ext cx="9144000" cy="738188"/>
          </a:xfrm>
        </p:spPr>
        <p:txBody>
          <a:bodyPr/>
          <a:lstStyle/>
          <a:p>
            <a:pPr algn="ctr" eaLnBrk="1" hangingPunct="1"/>
            <a:r>
              <a:rPr lang="en-US" altLang="zh-CN" sz="3200" dirty="0"/>
              <a:t>Online Maximum Weighted Bipartite Matching</a:t>
            </a:r>
            <a:endParaRPr lang="zh-CN" altLang="en-US" sz="3200" dirty="0"/>
          </a:p>
        </p:txBody>
      </p:sp>
    </p:spTree>
    <p:extLst>
      <p:ext uri="{BB962C8B-B14F-4D97-AF65-F5344CB8AC3E}">
        <p14:creationId xmlns:p14="http://schemas.microsoft.com/office/powerpoint/2010/main" val="24127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t>Background and Motivation</a:t>
            </a:r>
          </a:p>
          <a:p>
            <a:pPr eaLnBrk="1" hangingPunct="1">
              <a:spcBef>
                <a:spcPts val="1000"/>
              </a:spcBef>
              <a:spcAft>
                <a:spcPts val="4000"/>
              </a:spcAft>
            </a:pPr>
            <a:r>
              <a:rPr lang="en-US" altLang="zh-CN" sz="3200" dirty="0"/>
              <a:t>Problem Statement</a:t>
            </a:r>
          </a:p>
          <a:p>
            <a:pPr eaLnBrk="1" hangingPunct="1">
              <a:spcBef>
                <a:spcPts val="1000"/>
              </a:spcBef>
              <a:spcAft>
                <a:spcPts val="4000"/>
              </a:spcAft>
            </a:pPr>
            <a:r>
              <a:rPr lang="en-US" altLang="zh-CN" sz="3200" dirty="0"/>
              <a:t>Our Solutions</a:t>
            </a:r>
          </a:p>
          <a:p>
            <a:pPr eaLnBrk="1" hangingPunct="1">
              <a:spcBef>
                <a:spcPts val="1000"/>
              </a:spcBef>
              <a:spcAft>
                <a:spcPts val="4000"/>
              </a:spcAft>
            </a:pPr>
            <a:r>
              <a:rPr lang="en-US" altLang="zh-CN" sz="3200" dirty="0"/>
              <a:t>Experiments</a:t>
            </a:r>
          </a:p>
          <a:p>
            <a:pPr eaLnBrk="1" hangingPunct="1">
              <a:spcBef>
                <a:spcPts val="1000"/>
              </a:spcBef>
              <a:spcAft>
                <a:spcPts val="4000"/>
              </a:spcAft>
            </a:pPr>
            <a:r>
              <a:rPr lang="en-US" altLang="zh-CN" sz="3200" dirty="0"/>
              <a:t>Conclusion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t>Background and Motivation</a:t>
            </a:r>
          </a:p>
          <a:p>
            <a:pPr eaLnBrk="1" hangingPunct="1">
              <a:spcBef>
                <a:spcPts val="1000"/>
              </a:spcBef>
              <a:spcAft>
                <a:spcPts val="4000"/>
              </a:spcAft>
            </a:pPr>
            <a:r>
              <a:rPr lang="en-US" altLang="zh-CN" sz="3200" dirty="0">
                <a:solidFill>
                  <a:srgbClr val="FF0000"/>
                </a:solidFill>
              </a:rPr>
              <a:t>Problem Statement</a:t>
            </a:r>
          </a:p>
          <a:p>
            <a:pPr eaLnBrk="1" hangingPunct="1">
              <a:spcBef>
                <a:spcPts val="1000"/>
              </a:spcBef>
              <a:spcAft>
                <a:spcPts val="4000"/>
              </a:spcAft>
            </a:pPr>
            <a:r>
              <a:rPr lang="en-US" altLang="zh-CN" sz="3200" dirty="0"/>
              <a:t>Our Solutions</a:t>
            </a:r>
          </a:p>
          <a:p>
            <a:pPr eaLnBrk="1" hangingPunct="1">
              <a:spcBef>
                <a:spcPts val="1000"/>
              </a:spcBef>
              <a:spcAft>
                <a:spcPts val="4000"/>
              </a:spcAft>
            </a:pPr>
            <a:r>
              <a:rPr lang="en-US" altLang="zh-CN" sz="3200" dirty="0"/>
              <a:t>Experiments</a:t>
            </a:r>
          </a:p>
          <a:p>
            <a:pPr eaLnBrk="1" hangingPunct="1">
              <a:spcBef>
                <a:spcPts val="1000"/>
              </a:spcBef>
              <a:spcAft>
                <a:spcPts val="4000"/>
              </a:spcAft>
            </a:pPr>
            <a:r>
              <a:rPr lang="en-US" altLang="zh-CN" sz="3200" dirty="0"/>
              <a:t>Conclusion</a:t>
            </a:r>
          </a:p>
        </p:txBody>
      </p:sp>
    </p:spTree>
    <p:extLst>
      <p:ext uri="{BB962C8B-B14F-4D97-AF65-F5344CB8AC3E}">
        <p14:creationId xmlns:p14="http://schemas.microsoft.com/office/powerpoint/2010/main" val="1599930976"/>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0" y="122238"/>
            <a:ext cx="9144000" cy="714375"/>
          </a:xfrm>
        </p:spPr>
        <p:txBody>
          <a:bodyPr/>
          <a:lstStyle/>
          <a:p>
            <a:pPr algn="ctr" eaLnBrk="1" hangingPunct="1"/>
            <a:r>
              <a:rPr lang="en-US" altLang="zh-CN" sz="3500"/>
              <a:t>Problem Statement</a:t>
            </a: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836612"/>
                <a:ext cx="8591550"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latin typeface="+mn-lt"/>
                    <a:cs typeface="ＭＳ Ｐゴシック" charset="-128"/>
                  </a:rPr>
                  <a:t>Global Online Micro-task Allocation (GOMA)</a:t>
                </a:r>
              </a:p>
              <a:p>
                <a:pPr algn="just">
                  <a:lnSpc>
                    <a:spcPct val="95000"/>
                  </a:lnSpc>
                  <a:spcBef>
                    <a:spcPts val="200"/>
                  </a:spcBef>
                  <a:spcAft>
                    <a:spcPts val="0"/>
                  </a:spcAft>
                  <a:buSzPct val="60000"/>
                  <a:defRPr/>
                </a:pPr>
                <a:r>
                  <a:rPr lang="en-US" altLang="zh-CN" sz="2400" dirty="0">
                    <a:latin typeface="+mn-lt"/>
                    <a:cs typeface="ＭＳ Ｐゴシック" charset="-128"/>
                  </a:rPr>
                  <a:t>Given</a:t>
                </a:r>
              </a:p>
              <a:p>
                <a:pPr lvl="1" algn="just">
                  <a:lnSpc>
                    <a:spcPct val="95000"/>
                  </a:lnSpc>
                  <a:spcBef>
                    <a:spcPct val="25000"/>
                  </a:spcBef>
                  <a:spcAft>
                    <a:spcPct val="10000"/>
                  </a:spcAft>
                  <a:buSzPct val="60000"/>
                  <a:defRPr/>
                </a:pPr>
                <a:r>
                  <a:rPr lang="en-US" altLang="zh-CN" sz="2000" dirty="0">
                    <a:latin typeface="+mn-lt"/>
                    <a:cs typeface="ＭＳ Ｐゴシック" charset="-128"/>
                  </a:rPr>
                  <a:t>A set of spatial tasks </a:t>
                </a:r>
                <a14:m>
                  <m:oMath xmlns:m="http://schemas.openxmlformats.org/officeDocument/2006/math">
                    <m:r>
                      <a:rPr lang="en-US" altLang="zh-CN" sz="2000">
                        <a:latin typeface="Cambria Math" panose="02040503050406030204" pitchFamily="18" charset="0"/>
                        <a:cs typeface="ＭＳ Ｐゴシック" charset="-128"/>
                      </a:rPr>
                      <m:t>𝑇</m:t>
                    </m:r>
                  </m:oMath>
                </a14:m>
                <a:endParaRPr lang="en-US" altLang="zh-CN" sz="2000" dirty="0">
                  <a:latin typeface="+mn-lt"/>
                  <a:cs typeface="ＭＳ Ｐゴシック" charset="-128"/>
                </a:endParaRPr>
              </a:p>
              <a:p>
                <a:pPr lvl="2" algn="just">
                  <a:lnSpc>
                    <a:spcPct val="95000"/>
                  </a:lnSpc>
                  <a:spcBef>
                    <a:spcPts val="100"/>
                  </a:spcBef>
                  <a:spcAft>
                    <a:spcPts val="0"/>
                  </a:spcAft>
                  <a:buSzPct val="60000"/>
                  <a:defRPr/>
                </a:pPr>
                <a:r>
                  <a:rPr lang="en-US" altLang="zh-CN" sz="2000" dirty="0">
                    <a:latin typeface="+mn-lt"/>
                    <a:cs typeface="ＭＳ Ｐゴシック" charset="-128"/>
                  </a:rPr>
                  <a:t>Each </a:t>
                </a:r>
                <a14:m>
                  <m:oMath xmlns:m="http://schemas.openxmlformats.org/officeDocument/2006/math">
                    <m:r>
                      <a:rPr lang="en-US" altLang="zh-CN" sz="2000">
                        <a:latin typeface="Cambria Math" panose="02040503050406030204" pitchFamily="18" charset="0"/>
                        <a:cs typeface="ＭＳ Ｐゴシック" charset="-128"/>
                      </a:rPr>
                      <m:t>𝑡</m:t>
                    </m:r>
                    <m:r>
                      <a:rPr lang="en-US" altLang="zh-CN" sz="2000">
                        <a:latin typeface="Cambria Math" panose="02040503050406030204" pitchFamily="18" charset="0"/>
                        <a:cs typeface="ＭＳ Ｐゴシック" charset="-128"/>
                      </a:rPr>
                      <m:t>∈</m:t>
                    </m:r>
                    <m:r>
                      <a:rPr lang="en-US" altLang="zh-CN" sz="2000">
                        <a:latin typeface="Cambria Math" panose="02040503050406030204" pitchFamily="18" charset="0"/>
                        <a:cs typeface="ＭＳ Ｐゴシック" charset="-128"/>
                      </a:rPr>
                      <m:t>𝑇</m:t>
                    </m:r>
                  </m:oMath>
                </a14:m>
                <a:r>
                  <a:rPr lang="en-US" altLang="zh-CN" sz="2000" dirty="0">
                    <a:latin typeface="+mn-lt"/>
                    <a:cs typeface="ＭＳ Ｐゴシック" charset="-128"/>
                  </a:rPr>
                  <a:t>: location </a:t>
                </a: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𝒍</m:t>
                        </m:r>
                      </m:e>
                      <m:sub>
                        <m:r>
                          <a:rPr lang="en-US" altLang="zh-CN" sz="2000">
                            <a:latin typeface="Cambria Math" panose="02040503050406030204" pitchFamily="18" charset="0"/>
                            <a:cs typeface="ＭＳ Ｐゴシック" charset="-128"/>
                          </a:rPr>
                          <m:t>𝑡</m:t>
                        </m:r>
                      </m:sub>
                    </m:sSub>
                  </m:oMath>
                </a14:m>
                <a:r>
                  <a:rPr lang="en-US" altLang="zh-CN" sz="2000" dirty="0">
                    <a:latin typeface="+mn-lt"/>
                    <a:cs typeface="ＭＳ Ｐゴシック" charset="-128"/>
                  </a:rPr>
                  <a:t>, arriving time </a:t>
                </a: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𝑎</m:t>
                        </m:r>
                      </m:e>
                      <m:sub>
                        <m:r>
                          <a:rPr lang="en-US" altLang="zh-CN" sz="2000">
                            <a:latin typeface="Cambria Math" panose="02040503050406030204" pitchFamily="18" charset="0"/>
                            <a:cs typeface="ＭＳ Ｐゴシック" charset="-128"/>
                          </a:rPr>
                          <m:t>𝑡</m:t>
                        </m:r>
                      </m:sub>
                    </m:sSub>
                  </m:oMath>
                </a14:m>
                <a:r>
                  <a:rPr lang="en-US" altLang="zh-CN" sz="2000" dirty="0">
                    <a:latin typeface="+mn-lt"/>
                    <a:cs typeface="ＭＳ Ｐゴシック" charset="-128"/>
                  </a:rPr>
                  <a:t>, deadline </a:t>
                </a: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𝑑</m:t>
                        </m:r>
                      </m:e>
                      <m:sub>
                        <m:r>
                          <a:rPr lang="en-US" altLang="zh-CN" sz="2000">
                            <a:latin typeface="Cambria Math" panose="02040503050406030204" pitchFamily="18" charset="0"/>
                            <a:cs typeface="ＭＳ Ｐゴシック" charset="-128"/>
                          </a:rPr>
                          <m:t>𝑡</m:t>
                        </m:r>
                      </m:sub>
                    </m:sSub>
                  </m:oMath>
                </a14:m>
                <a:r>
                  <a:rPr lang="en-US" altLang="zh-CN" sz="2000" dirty="0">
                    <a:latin typeface="+mn-lt"/>
                    <a:cs typeface="ＭＳ Ｐゴシック" charset="-128"/>
                  </a:rPr>
                  <a:t>  and payoff </a:t>
                </a: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𝑝</m:t>
                        </m:r>
                      </m:e>
                      <m:sub>
                        <m:r>
                          <a:rPr lang="en-US" altLang="zh-CN" sz="2000">
                            <a:latin typeface="Cambria Math" panose="02040503050406030204" pitchFamily="18" charset="0"/>
                            <a:cs typeface="ＭＳ Ｐゴシック" charset="-128"/>
                          </a:rPr>
                          <m:t>𝑡</m:t>
                        </m:r>
                      </m:sub>
                    </m:sSub>
                  </m:oMath>
                </a14:m>
                <a:r>
                  <a:rPr lang="en-US" altLang="zh-CN" sz="2000" dirty="0">
                    <a:latin typeface="+mn-lt"/>
                    <a:cs typeface="ＭＳ Ｐゴシック" charset="-128"/>
                  </a:rPr>
                  <a:t>.</a:t>
                </a:r>
              </a:p>
              <a:p>
                <a:pPr lvl="1" algn="just">
                  <a:lnSpc>
                    <a:spcPct val="95000"/>
                  </a:lnSpc>
                  <a:spcBef>
                    <a:spcPct val="25000"/>
                  </a:spcBef>
                  <a:spcAft>
                    <a:spcPct val="10000"/>
                  </a:spcAft>
                  <a:buSzPct val="60000"/>
                  <a:defRPr/>
                </a:pPr>
                <a:r>
                  <a:rPr lang="en-US" altLang="zh-CN" sz="2000" dirty="0">
                    <a:latin typeface="+mn-lt"/>
                    <a:cs typeface="ＭＳ Ｐゴシック" charset="-128"/>
                  </a:rPr>
                  <a:t>A set of crowd workers </a:t>
                </a:r>
                <a14:m>
                  <m:oMath xmlns:m="http://schemas.openxmlformats.org/officeDocument/2006/math">
                    <m:r>
                      <a:rPr lang="en-US" altLang="zh-CN" sz="2000">
                        <a:latin typeface="Cambria Math" panose="02040503050406030204" pitchFamily="18" charset="0"/>
                        <a:cs typeface="ＭＳ Ｐゴシック" charset="-128"/>
                      </a:rPr>
                      <m:t>𝑊</m:t>
                    </m:r>
                  </m:oMath>
                </a14:m>
                <a:endParaRPr lang="en-US" altLang="zh-CN" sz="2000" dirty="0">
                  <a:latin typeface="+mn-lt"/>
                  <a:cs typeface="ＭＳ Ｐゴシック" charset="-128"/>
                </a:endParaRPr>
              </a:p>
              <a:p>
                <a:pPr lvl="2" algn="just">
                  <a:lnSpc>
                    <a:spcPct val="95000"/>
                  </a:lnSpc>
                  <a:spcBef>
                    <a:spcPts val="100"/>
                  </a:spcBef>
                  <a:spcAft>
                    <a:spcPts val="0"/>
                  </a:spcAft>
                  <a:buSzPct val="60000"/>
                  <a:defRPr/>
                </a:pPr>
                <a:r>
                  <a:rPr lang="en-US" altLang="zh-CN" sz="2000" dirty="0">
                    <a:latin typeface="+mn-lt"/>
                    <a:cs typeface="ＭＳ Ｐゴシック" charset="-128"/>
                  </a:rPr>
                  <a:t>Each </a:t>
                </a:r>
                <a14:m>
                  <m:oMath xmlns:m="http://schemas.openxmlformats.org/officeDocument/2006/math">
                    <m:r>
                      <a:rPr lang="en-US" altLang="zh-CN" sz="2000">
                        <a:latin typeface="Cambria Math" panose="02040503050406030204" pitchFamily="18" charset="0"/>
                        <a:cs typeface="ＭＳ Ｐゴシック" charset="-128"/>
                      </a:rPr>
                      <m:t>𝑤</m:t>
                    </m:r>
                    <m:r>
                      <a:rPr lang="en-US" altLang="zh-CN" sz="2000">
                        <a:latin typeface="Cambria Math" panose="02040503050406030204" pitchFamily="18" charset="0"/>
                        <a:cs typeface="ＭＳ Ｐゴシック" charset="-128"/>
                      </a:rPr>
                      <m:t>∈</m:t>
                    </m:r>
                    <m:r>
                      <a:rPr lang="en-US" altLang="zh-CN" sz="2000">
                        <a:latin typeface="Cambria Math" panose="02040503050406030204" pitchFamily="18" charset="0"/>
                        <a:cs typeface="ＭＳ Ｐゴシック" charset="-128"/>
                      </a:rPr>
                      <m:t>𝑊</m:t>
                    </m:r>
                  </m:oMath>
                </a14:m>
                <a:r>
                  <a:rPr lang="en-US" altLang="zh-CN" sz="2000" dirty="0">
                    <a:latin typeface="+mn-lt"/>
                    <a:cs typeface="ＭＳ Ｐゴシック" charset="-128"/>
                  </a:rPr>
                  <a:t>: location </a:t>
                </a: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𝒍</m:t>
                        </m:r>
                      </m:e>
                      <m:sub>
                        <m:r>
                          <a:rPr lang="en-US" altLang="zh-CN" sz="2000">
                            <a:latin typeface="Cambria Math" panose="02040503050406030204" pitchFamily="18" charset="0"/>
                            <a:cs typeface="ＭＳ Ｐゴシック" charset="-128"/>
                          </a:rPr>
                          <m:t>𝑤</m:t>
                        </m:r>
                      </m:sub>
                    </m:sSub>
                  </m:oMath>
                </a14:m>
                <a:r>
                  <a:rPr lang="en-US" altLang="zh-CN" sz="2000" dirty="0">
                    <a:latin typeface="+mn-lt"/>
                    <a:cs typeface="ＭＳ Ｐゴシック" charset="-128"/>
                  </a:rPr>
                  <a:t>, arriving time </a:t>
                </a: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𝑎</m:t>
                        </m:r>
                      </m:e>
                      <m:sub>
                        <m:r>
                          <a:rPr lang="en-US" altLang="zh-CN" sz="2000">
                            <a:latin typeface="Cambria Math" panose="02040503050406030204" pitchFamily="18" charset="0"/>
                            <a:cs typeface="ＭＳ Ｐゴシック" charset="-128"/>
                          </a:rPr>
                          <m:t>𝑤</m:t>
                        </m:r>
                      </m:sub>
                    </m:sSub>
                  </m:oMath>
                </a14:m>
                <a:r>
                  <a:rPr lang="en-US" altLang="zh-CN" sz="2000" dirty="0">
                    <a:latin typeface="+mn-lt"/>
                    <a:cs typeface="ＭＳ Ｐゴシック" charset="-128"/>
                  </a:rPr>
                  <a:t>, deadline </a:t>
                </a: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𝑑</m:t>
                        </m:r>
                      </m:e>
                      <m:sub>
                        <m:r>
                          <a:rPr lang="en-US" altLang="zh-CN" sz="2000">
                            <a:latin typeface="Cambria Math" panose="02040503050406030204" pitchFamily="18" charset="0"/>
                            <a:cs typeface="ＭＳ Ｐゴシック" charset="-128"/>
                          </a:rPr>
                          <m:t>𝑤</m:t>
                        </m:r>
                      </m:sub>
                    </m:sSub>
                  </m:oMath>
                </a14:m>
                <a:r>
                  <a:rPr lang="en-US" altLang="zh-CN" sz="2000" dirty="0">
                    <a:latin typeface="+mn-lt"/>
                    <a:cs typeface="ＭＳ Ｐゴシック" charset="-128"/>
                  </a:rPr>
                  <a:t>, range radius </a:t>
                </a: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𝑟</m:t>
                        </m:r>
                      </m:e>
                      <m:sub>
                        <m:r>
                          <a:rPr lang="en-US" altLang="zh-CN" sz="2000">
                            <a:latin typeface="Cambria Math" panose="02040503050406030204" pitchFamily="18" charset="0"/>
                            <a:cs typeface="ＭＳ Ｐゴシック" charset="-128"/>
                          </a:rPr>
                          <m:t>𝑤</m:t>
                        </m:r>
                      </m:sub>
                    </m:sSub>
                  </m:oMath>
                </a14:m>
                <a:r>
                  <a:rPr lang="en-US" altLang="zh-CN" sz="2000" dirty="0">
                    <a:latin typeface="+mn-lt"/>
                    <a:cs typeface="ＭＳ Ｐゴシック" charset="-128"/>
                  </a:rPr>
                  <a:t>, capacity </a:t>
                </a: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𝑐</m:t>
                        </m:r>
                      </m:e>
                      <m:sub>
                        <m:r>
                          <a:rPr lang="en-US" altLang="zh-CN" sz="2000">
                            <a:latin typeface="Cambria Math" panose="02040503050406030204" pitchFamily="18" charset="0"/>
                            <a:cs typeface="ＭＳ Ｐゴシック" charset="-128"/>
                          </a:rPr>
                          <m:t>𝑤</m:t>
                        </m:r>
                      </m:sub>
                    </m:sSub>
                  </m:oMath>
                </a14:m>
                <a:r>
                  <a:rPr lang="en-US" altLang="zh-CN" sz="2000" dirty="0">
                    <a:latin typeface="+mn-lt"/>
                    <a:cs typeface="ＭＳ Ｐゴシック" charset="-128"/>
                  </a:rPr>
                  <a:t> and success ratio </a:t>
                </a: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l-GR" altLang="zh-CN" sz="2000">
                            <a:latin typeface="Cambria Math" panose="02040503050406030204" pitchFamily="18" charset="0"/>
                            <a:cs typeface="ＭＳ Ｐゴシック" charset="-128"/>
                          </a:rPr>
                          <m:t>𝛿</m:t>
                        </m:r>
                      </m:e>
                      <m:sub>
                        <m:r>
                          <a:rPr lang="en-US" altLang="zh-CN" sz="2000">
                            <a:latin typeface="Cambria Math" panose="02040503050406030204" pitchFamily="18" charset="0"/>
                            <a:cs typeface="ＭＳ Ｐゴシック" charset="-128"/>
                          </a:rPr>
                          <m:t>𝑤</m:t>
                        </m:r>
                      </m:sub>
                    </m:sSub>
                  </m:oMath>
                </a14:m>
                <a:r>
                  <a:rPr lang="en-US" altLang="zh-CN" sz="2000" dirty="0">
                    <a:latin typeface="+mn-lt"/>
                    <a:cs typeface="ＭＳ Ｐゴシック" charset="-128"/>
                  </a:rPr>
                  <a:t>.</a:t>
                </a:r>
              </a:p>
              <a:p>
                <a:pPr lvl="1" algn="just">
                  <a:lnSpc>
                    <a:spcPct val="95000"/>
                  </a:lnSpc>
                  <a:spcBef>
                    <a:spcPct val="25000"/>
                  </a:spcBef>
                  <a:spcAft>
                    <a:spcPct val="10000"/>
                  </a:spcAft>
                  <a:buSzPct val="60000"/>
                  <a:defRPr/>
                </a:pPr>
                <a:r>
                  <a:rPr lang="en-US" altLang="zh-CN" sz="2000" dirty="0">
                    <a:latin typeface="+mn-lt"/>
                    <a:cs typeface="ＭＳ Ｐゴシック" charset="-128"/>
                  </a:rPr>
                  <a:t>Utility Function: </a:t>
                </a: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𝑈</m:t>
                        </m:r>
                        <m:d>
                          <m:dPr>
                            <m:ctrlPr>
                              <a:rPr lang="en-US" altLang="zh-CN" sz="2000" i="1">
                                <a:latin typeface="Cambria Math" panose="02040503050406030204" pitchFamily="18" charset="0"/>
                                <a:cs typeface="ＭＳ Ｐゴシック" charset="-128"/>
                              </a:rPr>
                            </m:ctrlPr>
                          </m:dPr>
                          <m:e>
                            <m:r>
                              <a:rPr lang="en-US" altLang="zh-CN" sz="2000">
                                <a:latin typeface="Cambria Math" panose="02040503050406030204" pitchFamily="18" charset="0"/>
                                <a:cs typeface="ＭＳ Ｐゴシック" charset="-128"/>
                              </a:rPr>
                              <m:t>𝑡</m:t>
                            </m:r>
                            <m:r>
                              <a:rPr lang="en-US" altLang="zh-CN" sz="2000">
                                <a:latin typeface="Cambria Math" panose="02040503050406030204" pitchFamily="18" charset="0"/>
                                <a:cs typeface="ＭＳ Ｐゴシック" charset="-128"/>
                              </a:rPr>
                              <m:t>,</m:t>
                            </m:r>
                            <m:r>
                              <a:rPr lang="en-US" altLang="zh-CN" sz="2000">
                                <a:latin typeface="Cambria Math" panose="02040503050406030204" pitchFamily="18" charset="0"/>
                                <a:cs typeface="ＭＳ Ｐゴシック" charset="-128"/>
                              </a:rPr>
                              <m:t>𝑤</m:t>
                            </m:r>
                          </m:e>
                        </m:d>
                        <m:r>
                          <a:rPr lang="en-US" altLang="zh-CN" sz="2000">
                            <a:latin typeface="Cambria Math" panose="02040503050406030204" pitchFamily="18" charset="0"/>
                            <a:cs typeface="ＭＳ Ｐゴシック" charset="-128"/>
                          </a:rPr>
                          <m:t>=</m:t>
                        </m:r>
                        <m:r>
                          <a:rPr lang="en-US" altLang="zh-CN" sz="2000">
                            <a:latin typeface="Cambria Math" panose="02040503050406030204" pitchFamily="18" charset="0"/>
                            <a:cs typeface="ＭＳ Ｐゴシック" charset="-128"/>
                          </a:rPr>
                          <m:t>𝑝</m:t>
                        </m:r>
                      </m:e>
                      <m:sub>
                        <m:r>
                          <a:rPr lang="en-US" altLang="zh-CN" sz="2000">
                            <a:latin typeface="Cambria Math" panose="02040503050406030204" pitchFamily="18" charset="0"/>
                            <a:cs typeface="ＭＳ Ｐゴシック" charset="-128"/>
                          </a:rPr>
                          <m:t>𝑡</m:t>
                        </m:r>
                      </m:sub>
                    </m:sSub>
                    <m:r>
                      <a:rPr lang="en-US" altLang="zh-CN" sz="2000">
                        <a:latin typeface="Cambria Math" panose="02040503050406030204" pitchFamily="18" charset="0"/>
                        <a:cs typeface="ＭＳ Ｐゴシック" charset="-128"/>
                      </a:rPr>
                      <m:t>×</m:t>
                    </m:r>
                    <m:sSub>
                      <m:sSubPr>
                        <m:ctrlPr>
                          <a:rPr lang="en-US" altLang="zh-CN" sz="2000" i="1">
                            <a:latin typeface="Cambria Math" panose="02040503050406030204" pitchFamily="18" charset="0"/>
                            <a:cs typeface="ＭＳ Ｐゴシック" charset="-128"/>
                          </a:rPr>
                        </m:ctrlPr>
                      </m:sSubPr>
                      <m:e>
                        <m:r>
                          <a:rPr lang="el-GR" altLang="zh-CN" sz="2000">
                            <a:latin typeface="Cambria Math" panose="02040503050406030204" pitchFamily="18" charset="0"/>
                            <a:cs typeface="ＭＳ Ｐゴシック" charset="-128"/>
                          </a:rPr>
                          <m:t>𝛿</m:t>
                        </m:r>
                      </m:e>
                      <m:sub>
                        <m:r>
                          <a:rPr lang="en-US" altLang="zh-CN" sz="2000">
                            <a:latin typeface="Cambria Math" panose="02040503050406030204" pitchFamily="18" charset="0"/>
                            <a:cs typeface="ＭＳ Ｐゴシック" charset="-128"/>
                          </a:rPr>
                          <m:t>𝑤</m:t>
                        </m:r>
                      </m:sub>
                    </m:sSub>
                  </m:oMath>
                </a14:m>
                <a:r>
                  <a:rPr lang="en-US" altLang="zh-CN" sz="2000" dirty="0">
                    <a:latin typeface="+mn-lt"/>
                    <a:cs typeface="ＭＳ Ｐゴシック" charset="-128"/>
                  </a:rPr>
                  <a:t>.</a:t>
                </a:r>
              </a:p>
              <a:p>
                <a:pPr algn="just">
                  <a:lnSpc>
                    <a:spcPct val="95000"/>
                  </a:lnSpc>
                  <a:spcBef>
                    <a:spcPts val="200"/>
                  </a:spcBef>
                  <a:spcAft>
                    <a:spcPts val="0"/>
                  </a:spcAft>
                  <a:buSzPct val="60000"/>
                  <a:defRPr/>
                </a:pPr>
                <a:r>
                  <a:rPr lang="en-US" altLang="zh-CN" sz="2400" dirty="0"/>
                  <a:t>Find an online allocation </a:t>
                </a:r>
                <a14:m>
                  <m:oMath xmlns:m="http://schemas.openxmlformats.org/officeDocument/2006/math">
                    <m:r>
                      <a:rPr lang="en-US" altLang="zh-CN" sz="2400" b="0" i="1">
                        <a:latin typeface="Cambria Math"/>
                      </a:rPr>
                      <m:t>𝑀</m:t>
                    </m:r>
                  </m:oMath>
                </a14:m>
                <a:r>
                  <a:rPr lang="en-US" altLang="zh-CN" sz="2400" dirty="0"/>
                  <a:t> to maximize the total utility </a:t>
                </a:r>
                <a:r>
                  <a:rPr lang="en-US" altLang="zh-CN" sz="2400" i="1" dirty="0"/>
                  <a:t>MaxSum(M)</a:t>
                </a:r>
                <a:r>
                  <a:rPr lang="en-US" altLang="zh-CN" sz="2400" dirty="0"/>
                  <a:t>=</a:t>
                </a:r>
                <a14:m>
                  <m:oMath xmlns:m="http://schemas.openxmlformats.org/officeDocument/2006/math">
                    <m:nary>
                      <m:naryPr>
                        <m:chr m:val="∑"/>
                        <m:supHide m:val="on"/>
                        <m:ctrlPr>
                          <a:rPr lang="en-US" altLang="zh-CN" sz="2400" i="1">
                            <a:latin typeface="Cambria Math" panose="02040503050406030204" pitchFamily="18" charset="0"/>
                          </a:rPr>
                        </m:ctrlPr>
                      </m:naryPr>
                      <m:sub>
                        <m:r>
                          <a:rPr lang="en-US" altLang="zh-CN" sz="2400" b="0" i="1">
                            <a:latin typeface="Cambria Math" panose="02040503050406030204" pitchFamily="18" charset="0"/>
                          </a:rPr>
                          <m:t>𝑡</m:t>
                        </m:r>
                        <m:r>
                          <a:rPr lang="en-US" altLang="zh-CN" sz="2400" i="1">
                            <a:latin typeface="Cambria Math"/>
                          </a:rPr>
                          <m:t>∈</m:t>
                        </m:r>
                        <m:r>
                          <a:rPr lang="en-US" altLang="zh-CN" sz="2400" b="0" i="1">
                            <a:latin typeface="Cambria Math" panose="02040503050406030204" pitchFamily="18" charset="0"/>
                          </a:rPr>
                          <m:t>𝑇</m:t>
                        </m:r>
                        <m:r>
                          <a:rPr lang="en-US" altLang="zh-CN" sz="2400" i="1">
                            <a:latin typeface="Cambria Math"/>
                          </a:rPr>
                          <m:t>, </m:t>
                        </m:r>
                        <m:r>
                          <a:rPr lang="en-US" altLang="zh-CN" sz="2400" b="0" i="1">
                            <a:latin typeface="Cambria Math" panose="02040503050406030204" pitchFamily="18" charset="0"/>
                          </a:rPr>
                          <m:t>𝑤</m:t>
                        </m:r>
                        <m:r>
                          <a:rPr lang="en-US" altLang="zh-CN" sz="2400" i="1">
                            <a:latin typeface="Cambria Math"/>
                          </a:rPr>
                          <m:t>∈</m:t>
                        </m:r>
                        <m:r>
                          <a:rPr lang="en-US" altLang="zh-CN" sz="2400" b="0" i="1">
                            <a:latin typeface="Cambria Math" panose="02040503050406030204" pitchFamily="18" charset="0"/>
                          </a:rPr>
                          <m:t>𝑊</m:t>
                        </m:r>
                      </m:sub>
                      <m:sup/>
                      <m:e>
                        <m:r>
                          <a:rPr lang="en-US" altLang="zh-CN" sz="2400" b="0" i="1">
                            <a:latin typeface="Cambria Math" panose="02040503050406030204" pitchFamily="18" charset="0"/>
                          </a:rPr>
                          <m:t>𝑈</m:t>
                        </m:r>
                        <m:r>
                          <a:rPr lang="en-US" altLang="zh-CN" sz="2400" i="1">
                            <a:latin typeface="Cambria Math"/>
                          </a:rPr>
                          <m:t>(</m:t>
                        </m:r>
                        <m:r>
                          <a:rPr lang="en-US" altLang="zh-CN" sz="2400" i="1">
                            <a:latin typeface="Cambria Math" panose="02040503050406030204" pitchFamily="18" charset="0"/>
                          </a:rPr>
                          <m:t>𝑡</m:t>
                        </m:r>
                        <m:r>
                          <a:rPr lang="en-US" altLang="zh-CN" sz="2400" i="1">
                            <a:latin typeface="Cambria Math"/>
                          </a:rPr>
                          <m:t>,</m:t>
                        </m:r>
                        <m:r>
                          <a:rPr lang="en-US" altLang="zh-CN" sz="2400" i="1">
                            <a:latin typeface="Cambria Math" panose="02040503050406030204" pitchFamily="18" charset="0"/>
                          </a:rPr>
                          <m:t>𝑤</m:t>
                        </m:r>
                        <m:r>
                          <a:rPr lang="en-US" altLang="zh-CN" sz="2400" i="1">
                            <a:latin typeface="Cambria Math"/>
                          </a:rPr>
                          <m:t>)</m:t>
                        </m:r>
                      </m:e>
                    </m:nary>
                  </m:oMath>
                </a14:m>
                <a:r>
                  <a:rPr lang="en-US" altLang="zh-CN" sz="2400" dirty="0"/>
                  <a:t> </a:t>
                </a:r>
                <a:r>
                  <a:rPr lang="en-US" altLang="zh-CN" sz="2400" dirty="0" err="1"/>
                  <a:t>s.t.</a:t>
                </a:r>
                <a:endParaRPr lang="en-US" altLang="zh-CN" sz="2400" dirty="0">
                  <a:cs typeface="ＭＳ Ｐゴシック" charset="-128"/>
                </a:endParaRPr>
              </a:p>
              <a:p>
                <a:pPr lvl="1" algn="just">
                  <a:lnSpc>
                    <a:spcPct val="95000"/>
                  </a:lnSpc>
                  <a:spcBef>
                    <a:spcPct val="25000"/>
                  </a:spcBef>
                  <a:spcAft>
                    <a:spcPct val="10000"/>
                  </a:spcAft>
                  <a:buSzPct val="60000"/>
                  <a:defRPr/>
                </a:pPr>
                <a:r>
                  <a:rPr lang="en-US" altLang="zh-CN" sz="2000" dirty="0">
                    <a:cs typeface="ＭＳ Ｐゴシック" charset="-128"/>
                  </a:rPr>
                  <a:t>Deadline Constraint.</a:t>
                </a:r>
              </a:p>
              <a:p>
                <a:pPr lvl="1" algn="just">
                  <a:lnSpc>
                    <a:spcPct val="95000"/>
                  </a:lnSpc>
                  <a:spcBef>
                    <a:spcPct val="25000"/>
                  </a:spcBef>
                  <a:spcAft>
                    <a:spcPct val="10000"/>
                  </a:spcAft>
                  <a:buSzPct val="60000"/>
                  <a:defRPr/>
                </a:pPr>
                <a:r>
                  <a:rPr lang="en-US" altLang="zh-CN" sz="2000" dirty="0">
                    <a:cs typeface="ＭＳ Ｐゴシック" charset="-128"/>
                  </a:rPr>
                  <a:t>Capacity Constraint.</a:t>
                </a:r>
              </a:p>
              <a:p>
                <a:pPr lvl="1" algn="just">
                  <a:lnSpc>
                    <a:spcPct val="95000"/>
                  </a:lnSpc>
                  <a:spcBef>
                    <a:spcPct val="25000"/>
                  </a:spcBef>
                  <a:spcAft>
                    <a:spcPct val="10000"/>
                  </a:spcAft>
                  <a:buSzPct val="60000"/>
                  <a:defRPr/>
                </a:pPr>
                <a:r>
                  <a:rPr lang="en-US" altLang="zh-CN" sz="2000" dirty="0">
                    <a:cs typeface="ＭＳ Ｐゴシック" charset="-128"/>
                  </a:rPr>
                  <a:t>Range Constraint.</a:t>
                </a:r>
              </a:p>
              <a:p>
                <a:pPr lvl="1" algn="just">
                  <a:lnSpc>
                    <a:spcPct val="95000"/>
                  </a:lnSpc>
                  <a:spcBef>
                    <a:spcPct val="25000"/>
                  </a:spcBef>
                  <a:spcAft>
                    <a:spcPct val="10000"/>
                  </a:spcAft>
                  <a:buSzPct val="60000"/>
                  <a:defRPr/>
                </a:pPr>
                <a:r>
                  <a:rPr lang="en-US" altLang="zh-CN" sz="2000" dirty="0">
                    <a:cs typeface="ＭＳ Ｐゴシック" charset="-128"/>
                  </a:rPr>
                  <a:t>Invariable Constraint (Online Scenarios Only): </a:t>
                </a:r>
                <a:r>
                  <a:rPr lang="en-US" altLang="zh-CN" sz="2000" b="0" i="1" dirty="0">
                    <a:cs typeface="ＭＳ Ｐゴシック" charset="-128"/>
                  </a:rPr>
                  <a:t>Once a task t is assigned to a worker w, the allocation of (t, w) cannot be changed.</a:t>
                </a:r>
              </a:p>
              <a:p>
                <a:pPr lvl="1" algn="just">
                  <a:lnSpc>
                    <a:spcPct val="95000"/>
                  </a:lnSpc>
                  <a:spcBef>
                    <a:spcPct val="25000"/>
                  </a:spcBef>
                  <a:spcAft>
                    <a:spcPct val="10000"/>
                  </a:spcAft>
                  <a:buSzPct val="60000"/>
                  <a:defRPr/>
                </a:pPr>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836612"/>
                <a:ext cx="8591550" cy="5832747"/>
              </a:xfrm>
              <a:prstGeom prst="rect">
                <a:avLst/>
              </a:prstGeom>
              <a:blipFill>
                <a:blip r:embed="rId3"/>
                <a:stretch>
                  <a:fillRect l="-213" t="-1045" r="-1065" b="-14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859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Title 1"/>
          <p:cNvSpPr>
            <a:spLocks noGrp="1"/>
          </p:cNvSpPr>
          <p:nvPr>
            <p:ph type="title"/>
          </p:nvPr>
        </p:nvSpPr>
        <p:spPr>
          <a:xfrm>
            <a:off x="0" y="122238"/>
            <a:ext cx="9144000" cy="714375"/>
          </a:xfrm>
        </p:spPr>
        <p:txBody>
          <a:bodyPr/>
          <a:lstStyle/>
          <a:p>
            <a:pPr algn="ctr" eaLnBrk="1" hangingPunct="1"/>
            <a:r>
              <a:rPr lang="en-US" altLang="zh-CN" sz="3500"/>
              <a:t>Problem Statement</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494" y="990487"/>
            <a:ext cx="4232870" cy="3564199"/>
          </a:xfrm>
          <a:prstGeom prst="rect">
            <a:avLst/>
          </a:prstGeom>
        </p:spPr>
      </p:pic>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3780919396"/>
                  </p:ext>
                </p:extLst>
              </p:nvPr>
            </p:nvGraphicFramePr>
            <p:xfrm>
              <a:off x="179511" y="990487"/>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𝟏</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𝟐</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𝟑</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𝟒</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𝟓</m:t>
                                    </m:r>
                                  </m:sub>
                                </m:sSub>
                              </m:oMath>
                            </m:oMathPara>
                          </a14:m>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b="1" dirty="0"/>
                            <a:t>4</a:t>
                          </a:r>
                          <a:endParaRPr lang="zh-CN" altLang="en-US" sz="1800" b="1"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b="1" dirty="0"/>
                            <a:t>7</a:t>
                          </a:r>
                          <a:endParaRPr lang="zh-CN" altLang="en-US" sz="1800" b="1"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2</a:t>
                          </a:r>
                          <a:endParaRPr lang="zh-CN" altLang="en-US" sz="1800" dirty="0">
                            <a:latin typeface="Calibri" panose="020F0502020204030204" pitchFamily="34" charset="0"/>
                          </a:endParaRPr>
                        </a:p>
                      </a:txBody>
                      <a:tcPr anchor="ctr"/>
                    </a:tc>
                    <a:tc>
                      <a:txBody>
                        <a:bodyPr/>
                        <a:lstStyle/>
                        <a:p>
                          <a:pPr algn="ctr"/>
                          <a:r>
                            <a:rPr lang="en-US" altLang="zh-CN" sz="1800" b="1" dirty="0"/>
                            <a:t>11</a:t>
                          </a:r>
                          <a:endParaRPr lang="zh-CN" altLang="en-US" sz="1800" b="1"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𝟒</m:t>
                                  </m:r>
                                </m:sub>
                              </m:sSub>
                            </m:oMath>
                          </a14:m>
                          <a:r>
                            <a:rPr lang="en-US" altLang="zh-CN" sz="1800" b="1" i="0" dirty="0"/>
                            <a:t>(2)</a:t>
                          </a:r>
                          <a:endParaRPr lang="zh-CN" altLang="en-US" sz="1800" b="1" i="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6</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b="1" dirty="0"/>
                            <a:t>5</a:t>
                          </a:r>
                          <a:endParaRPr lang="zh-CN" altLang="en-US" sz="1800" b="1"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3780919396"/>
                  </p:ext>
                </p:extLst>
              </p:nvPr>
            </p:nvGraphicFramePr>
            <p:xfrm>
              <a:off x="179511" y="990487"/>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p>
                      </a:txBody>
                      <a:tcPr anchor="ctr">
                        <a:blipFill>
                          <a:blip r:embed="rId4"/>
                          <a:stretch>
                            <a:fillRect l="-110435" t="-1316" r="-400870" b="-410526"/>
                          </a:stretch>
                        </a:blipFill>
                      </a:tcPr>
                    </a:tc>
                    <a:tc>
                      <a:txBody>
                        <a:bodyPr/>
                        <a:lstStyle/>
                        <a:p>
                          <a:endParaRPr lang="zh-CN"/>
                        </a:p>
                      </a:txBody>
                      <a:tcPr anchor="ctr">
                        <a:blipFill>
                          <a:blip r:embed="rId4"/>
                          <a:stretch>
                            <a:fillRect l="-212281" t="-1316" r="-304386" b="-410526"/>
                          </a:stretch>
                        </a:blipFill>
                      </a:tcPr>
                    </a:tc>
                    <a:tc>
                      <a:txBody>
                        <a:bodyPr/>
                        <a:lstStyle/>
                        <a:p>
                          <a:endParaRPr lang="zh-CN"/>
                        </a:p>
                      </a:txBody>
                      <a:tcPr anchor="ctr">
                        <a:blipFill>
                          <a:blip r:embed="rId4"/>
                          <a:stretch>
                            <a:fillRect l="-312281" t="-1316" r="-204386" b="-410526"/>
                          </a:stretch>
                        </a:blipFill>
                      </a:tcPr>
                    </a:tc>
                    <a:tc>
                      <a:txBody>
                        <a:bodyPr/>
                        <a:lstStyle/>
                        <a:p>
                          <a:endParaRPr lang="zh-CN"/>
                        </a:p>
                      </a:txBody>
                      <a:tcPr anchor="ctr">
                        <a:blipFill>
                          <a:blip r:embed="rId4"/>
                          <a:stretch>
                            <a:fillRect l="-408696" t="-1316" r="-102609" b="-410526"/>
                          </a:stretch>
                        </a:blipFill>
                      </a:tcPr>
                    </a:tc>
                    <a:tc>
                      <a:txBody>
                        <a:bodyPr/>
                        <a:lstStyle/>
                        <a:p>
                          <a:endParaRPr lang="zh-CN"/>
                        </a:p>
                      </a:txBody>
                      <a:tcPr anchor="ctr">
                        <a:blipFill>
                          <a:blip r:embed="rId4"/>
                          <a:stretch>
                            <a:fillRect l="-513158" t="-1316" r="-3509" b="-410526"/>
                          </a:stretch>
                        </a:blipFill>
                      </a:tcPr>
                    </a:tc>
                    <a:extLst>
                      <a:ext uri="{0D108BD9-81ED-4DB2-BD59-A6C34878D82A}">
                        <a16:rowId xmlns:a16="http://schemas.microsoft.com/office/drawing/2014/main" val="10000"/>
                      </a:ext>
                    </a:extLst>
                  </a:tr>
                  <a:tr h="463518">
                    <a:tc>
                      <a:txBody>
                        <a:bodyPr/>
                        <a:lstStyle/>
                        <a:p>
                          <a:endParaRPr lang="zh-CN"/>
                        </a:p>
                      </a:txBody>
                      <a:tcPr anchor="ctr">
                        <a:blipFill>
                          <a:blip r:embed="rId4"/>
                          <a:stretch>
                            <a:fillRect l="-794" t="-101316" r="-457143" b="-310526"/>
                          </a:stretch>
                        </a:blipFill>
                      </a:tcPr>
                    </a:tc>
                    <a:tc>
                      <a:txBody>
                        <a:bodyPr/>
                        <a:lstStyle/>
                        <a:p>
                          <a:pPr algn="ctr"/>
                          <a:r>
                            <a:rPr lang="en-US" altLang="zh-CN" sz="1800" b="1" dirty="0"/>
                            <a:t>4</a:t>
                          </a:r>
                          <a:endParaRPr lang="zh-CN" altLang="en-US" sz="1800" b="1"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p>
                      </a:txBody>
                      <a:tcPr anchor="ctr">
                        <a:blipFill>
                          <a:blip r:embed="rId4"/>
                          <a:stretch>
                            <a:fillRect l="-794" t="-198701" r="-457143" b="-206494"/>
                          </a:stretch>
                        </a:blipFill>
                      </a:tcP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b="1" dirty="0"/>
                            <a:t>7</a:t>
                          </a:r>
                          <a:endParaRPr lang="zh-CN" altLang="en-US" sz="1800" b="1"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p>
                      </a:txBody>
                      <a:tcPr anchor="ctr">
                        <a:blipFill>
                          <a:blip r:embed="rId4"/>
                          <a:stretch>
                            <a:fillRect l="-794" t="-302632" r="-457143" b="-109211"/>
                          </a:stretch>
                        </a:blipFill>
                      </a:tcP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2</a:t>
                          </a:r>
                          <a:endParaRPr lang="zh-CN" altLang="en-US" sz="1800" dirty="0">
                            <a:latin typeface="Calibri" panose="020F0502020204030204" pitchFamily="34" charset="0"/>
                          </a:endParaRPr>
                        </a:p>
                      </a:txBody>
                      <a:tcPr anchor="ctr"/>
                    </a:tc>
                    <a:tc>
                      <a:txBody>
                        <a:bodyPr/>
                        <a:lstStyle/>
                        <a:p>
                          <a:pPr algn="ctr"/>
                          <a:r>
                            <a:rPr lang="en-US" altLang="zh-CN" sz="1800" b="1" dirty="0"/>
                            <a:t>11</a:t>
                          </a:r>
                          <a:endParaRPr lang="zh-CN" altLang="en-US" sz="1800" b="1"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p>
                      </a:txBody>
                      <a:tcPr anchor="ctr">
                        <a:blipFill>
                          <a:blip r:embed="rId4"/>
                          <a:stretch>
                            <a:fillRect l="-794" t="-402632" r="-457143" b="-9211"/>
                          </a:stretch>
                        </a:blipFill>
                      </a:tcP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6</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b="1" dirty="0"/>
                            <a:t>5</a:t>
                          </a:r>
                          <a:endParaRPr lang="zh-CN" altLang="en-US" sz="1800" b="1"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extLst>
                  <p:ext uri="{D42A27DB-BD31-4B8C-83A1-F6EECF244321}">
                    <p14:modId xmlns:p14="http://schemas.microsoft.com/office/powerpoint/2010/main" val="3582100467"/>
                  </p:ext>
                </p:extLst>
              </p:nvPr>
            </p:nvGraphicFramePr>
            <p:xfrm>
              <a:off x="179511" y="4869160"/>
              <a:ext cx="8657853" cy="1112520"/>
            </p:xfrm>
            <a:graphic>
              <a:graphicData uri="http://schemas.openxmlformats.org/drawingml/2006/table">
                <a:tbl>
                  <a:tblPr firstRow="1" bandRow="1">
                    <a:tableStyleId>{21E4AEA4-8DFA-4A89-87EB-49C32662AFE0}</a:tableStyleId>
                  </a:tblPr>
                  <a:tblGrid>
                    <a:gridCol w="1691529">
                      <a:extLst>
                        <a:ext uri="{9D8B030D-6E8A-4147-A177-3AD203B41FA5}">
                          <a16:colId xmlns:a16="http://schemas.microsoft.com/office/drawing/2014/main" val="4281985833"/>
                        </a:ext>
                      </a:extLst>
                    </a:gridCol>
                    <a:gridCol w="774036">
                      <a:extLst>
                        <a:ext uri="{9D8B030D-6E8A-4147-A177-3AD203B41FA5}">
                          <a16:colId xmlns:a16="http://schemas.microsoft.com/office/drawing/2014/main" val="2111463673"/>
                        </a:ext>
                      </a:extLst>
                    </a:gridCol>
                    <a:gridCol w="774036">
                      <a:extLst>
                        <a:ext uri="{9D8B030D-6E8A-4147-A177-3AD203B41FA5}">
                          <a16:colId xmlns:a16="http://schemas.microsoft.com/office/drawing/2014/main" val="1751791098"/>
                        </a:ext>
                      </a:extLst>
                    </a:gridCol>
                    <a:gridCol w="774036">
                      <a:extLst>
                        <a:ext uri="{9D8B030D-6E8A-4147-A177-3AD203B41FA5}">
                          <a16:colId xmlns:a16="http://schemas.microsoft.com/office/drawing/2014/main" val="2528313043"/>
                        </a:ext>
                      </a:extLst>
                    </a:gridCol>
                    <a:gridCol w="774036">
                      <a:extLst>
                        <a:ext uri="{9D8B030D-6E8A-4147-A177-3AD203B41FA5}">
                          <a16:colId xmlns:a16="http://schemas.microsoft.com/office/drawing/2014/main" val="1266534116"/>
                        </a:ext>
                      </a:extLst>
                    </a:gridCol>
                    <a:gridCol w="774036">
                      <a:extLst>
                        <a:ext uri="{9D8B030D-6E8A-4147-A177-3AD203B41FA5}">
                          <a16:colId xmlns:a16="http://schemas.microsoft.com/office/drawing/2014/main" val="3572200271"/>
                        </a:ext>
                      </a:extLst>
                    </a:gridCol>
                    <a:gridCol w="774036">
                      <a:extLst>
                        <a:ext uri="{9D8B030D-6E8A-4147-A177-3AD203B41FA5}">
                          <a16:colId xmlns:a16="http://schemas.microsoft.com/office/drawing/2014/main" val="4230705443"/>
                        </a:ext>
                      </a:extLst>
                    </a:gridCol>
                    <a:gridCol w="774036">
                      <a:extLst>
                        <a:ext uri="{9D8B030D-6E8A-4147-A177-3AD203B41FA5}">
                          <a16:colId xmlns:a16="http://schemas.microsoft.com/office/drawing/2014/main" val="3705231014"/>
                        </a:ext>
                      </a:extLst>
                    </a:gridCol>
                    <a:gridCol w="774036">
                      <a:extLst>
                        <a:ext uri="{9D8B030D-6E8A-4147-A177-3AD203B41FA5}">
                          <a16:colId xmlns:a16="http://schemas.microsoft.com/office/drawing/2014/main" val="121187789"/>
                        </a:ext>
                      </a:extLst>
                    </a:gridCol>
                    <a:gridCol w="774036">
                      <a:extLst>
                        <a:ext uri="{9D8B030D-6E8A-4147-A177-3AD203B41FA5}">
                          <a16:colId xmlns:a16="http://schemas.microsoft.com/office/drawing/2014/main" val="2981241160"/>
                        </a:ext>
                      </a:extLst>
                    </a:gridCol>
                  </a:tblGrid>
                  <a:tr h="370840">
                    <a:tc>
                      <a:txBody>
                        <a:bodyPr/>
                        <a:lstStyle/>
                        <a:p>
                          <a:r>
                            <a:rPr lang="en-US" altLang="zh-CN" dirty="0">
                              <a:solidFill>
                                <a:schemeClr val="tx1"/>
                              </a:solidFill>
                            </a:rPr>
                            <a:t>Arrival Time</a:t>
                          </a:r>
                          <a:endParaRPr lang="zh-CN" altLang="en-US" dirty="0">
                            <a:solidFill>
                              <a:schemeClr val="tx1"/>
                            </a:solidFill>
                          </a:endParaRPr>
                        </a:p>
                      </a:txBody>
                      <a:tcPr/>
                    </a:tc>
                    <a:tc>
                      <a:txBody>
                        <a:bodyPr/>
                        <a:lstStyle/>
                        <a:p>
                          <a:r>
                            <a:rPr lang="en-US" altLang="zh-CN" dirty="0">
                              <a:solidFill>
                                <a:schemeClr val="tx1"/>
                              </a:solidFill>
                            </a:rPr>
                            <a:t>8:00</a:t>
                          </a:r>
                          <a:endParaRPr lang="zh-CN" altLang="en-US" dirty="0">
                            <a:solidFill>
                              <a:schemeClr val="tx1"/>
                            </a:solidFill>
                          </a:endParaRPr>
                        </a:p>
                      </a:txBody>
                      <a:tcPr/>
                    </a:tc>
                    <a:tc>
                      <a:txBody>
                        <a:bodyPr/>
                        <a:lstStyle/>
                        <a:p>
                          <a:r>
                            <a:rPr lang="en-US" altLang="zh-CN" dirty="0">
                              <a:solidFill>
                                <a:schemeClr val="tx1"/>
                              </a:solidFill>
                            </a:rPr>
                            <a:t>8:01</a:t>
                          </a:r>
                          <a:endParaRPr lang="zh-CN" altLang="en-US" dirty="0">
                            <a:solidFill>
                              <a:schemeClr val="tx1"/>
                            </a:solidFill>
                          </a:endParaRPr>
                        </a:p>
                      </a:txBody>
                      <a:tcPr/>
                    </a:tc>
                    <a:tc>
                      <a:txBody>
                        <a:bodyPr/>
                        <a:lstStyle/>
                        <a:p>
                          <a:r>
                            <a:rPr lang="en-US" altLang="zh-CN" dirty="0">
                              <a:solidFill>
                                <a:schemeClr val="tx1"/>
                              </a:solidFill>
                            </a:rPr>
                            <a:t>8:02</a:t>
                          </a:r>
                          <a:endParaRPr lang="zh-CN" altLang="en-US" dirty="0">
                            <a:solidFill>
                              <a:schemeClr val="tx1"/>
                            </a:solidFill>
                          </a:endParaRPr>
                        </a:p>
                      </a:txBody>
                      <a:tcPr/>
                    </a:tc>
                    <a:tc>
                      <a:txBody>
                        <a:bodyPr/>
                        <a:lstStyle/>
                        <a:p>
                          <a:r>
                            <a:rPr lang="en-US" altLang="zh-CN" dirty="0">
                              <a:solidFill>
                                <a:schemeClr val="tx1"/>
                              </a:solidFill>
                            </a:rPr>
                            <a:t>8:07</a:t>
                          </a:r>
                          <a:endParaRPr lang="zh-CN" altLang="en-US" dirty="0">
                            <a:solidFill>
                              <a:schemeClr val="tx1"/>
                            </a:solidFill>
                          </a:endParaRPr>
                        </a:p>
                      </a:txBody>
                      <a:tcPr/>
                    </a:tc>
                    <a:tc>
                      <a:txBody>
                        <a:bodyPr/>
                        <a:lstStyle/>
                        <a:p>
                          <a:r>
                            <a:rPr lang="en-US" altLang="zh-CN" dirty="0">
                              <a:solidFill>
                                <a:schemeClr val="tx1"/>
                              </a:solidFill>
                            </a:rPr>
                            <a:t>8:08</a:t>
                          </a:r>
                          <a:endParaRPr lang="zh-CN" altLang="en-US" dirty="0">
                            <a:solidFill>
                              <a:schemeClr val="tx1"/>
                            </a:solidFill>
                          </a:endParaRPr>
                        </a:p>
                      </a:txBody>
                      <a:tcPr/>
                    </a:tc>
                    <a:tc>
                      <a:txBody>
                        <a:bodyPr/>
                        <a:lstStyle/>
                        <a:p>
                          <a:r>
                            <a:rPr lang="en-US" altLang="zh-CN" dirty="0">
                              <a:solidFill>
                                <a:schemeClr val="tx1"/>
                              </a:solidFill>
                            </a:rPr>
                            <a:t>8:09</a:t>
                          </a:r>
                          <a:endParaRPr lang="zh-CN" altLang="en-US" dirty="0">
                            <a:solidFill>
                              <a:schemeClr val="tx1"/>
                            </a:solidFill>
                          </a:endParaRPr>
                        </a:p>
                      </a:txBody>
                      <a:tcPr/>
                    </a:tc>
                    <a:tc>
                      <a:txBody>
                        <a:bodyPr/>
                        <a:lstStyle/>
                        <a:p>
                          <a:r>
                            <a:rPr lang="en-US" altLang="zh-CN" dirty="0">
                              <a:solidFill>
                                <a:schemeClr val="tx1"/>
                              </a:solidFill>
                            </a:rPr>
                            <a:t>8:09</a:t>
                          </a:r>
                          <a:endParaRPr lang="zh-CN" altLang="en-US" dirty="0">
                            <a:solidFill>
                              <a:schemeClr val="tx1"/>
                            </a:solidFill>
                          </a:endParaRPr>
                        </a:p>
                      </a:txBody>
                      <a:tcPr/>
                    </a:tc>
                    <a:tc>
                      <a:txBody>
                        <a:bodyPr/>
                        <a:lstStyle/>
                        <a:p>
                          <a:r>
                            <a:rPr lang="en-US" altLang="zh-CN" dirty="0">
                              <a:solidFill>
                                <a:schemeClr val="tx1"/>
                              </a:solidFill>
                            </a:rPr>
                            <a:t>8:15</a:t>
                          </a:r>
                          <a:endParaRPr lang="zh-CN" altLang="en-US" dirty="0">
                            <a:solidFill>
                              <a:schemeClr val="tx1"/>
                            </a:solidFill>
                          </a:endParaRPr>
                        </a:p>
                      </a:txBody>
                      <a:tcPr/>
                    </a:tc>
                    <a:tc>
                      <a:txBody>
                        <a:bodyPr/>
                        <a:lstStyle/>
                        <a:p>
                          <a:r>
                            <a:rPr lang="en-US" altLang="zh-CN" dirty="0">
                              <a:solidFill>
                                <a:schemeClr val="tx1"/>
                              </a:solidFill>
                            </a:rPr>
                            <a:t>8:18</a:t>
                          </a:r>
                          <a:endParaRPr lang="zh-CN" altLang="en-US" dirty="0">
                            <a:solidFill>
                              <a:schemeClr val="tx1"/>
                            </a:solidFill>
                          </a:endParaRPr>
                        </a:p>
                      </a:txBody>
                      <a:tcPr/>
                    </a:tc>
                    <a:extLst>
                      <a:ext uri="{0D108BD9-81ED-4DB2-BD59-A6C34878D82A}">
                        <a16:rowId xmlns:a16="http://schemas.microsoft.com/office/drawing/2014/main" val="3603248915"/>
                      </a:ext>
                    </a:extLst>
                  </a:tr>
                  <a:tr h="370840">
                    <a:tc>
                      <a:txBody>
                        <a:bodyPr/>
                        <a:lstStyle/>
                        <a:p>
                          <a:pPr algn="ctr"/>
                          <a:r>
                            <a:rPr lang="en-US" altLang="zh-CN" b="1" dirty="0">
                              <a:solidFill>
                                <a:schemeClr val="tx1"/>
                              </a:solidFill>
                            </a:rPr>
                            <a:t>1st Order</a:t>
                          </a:r>
                          <a:endParaRPr lang="zh-CN" altLang="en-US" b="1" dirty="0">
                            <a:solidFill>
                              <a:schemeClr val="tx1"/>
                            </a:solidFill>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m:t>
                                    </m:r>
                                  </m:sub>
                                </m:sSub>
                              </m:oMath>
                            </m:oMathPara>
                          </a14:m>
                          <a:endParaRPr lang="zh-CN" altLang="en-US" dirty="0"/>
                        </a:p>
                      </a:txBody>
                      <a:tcPr/>
                    </a:tc>
                    <a:extLst>
                      <a:ext uri="{0D108BD9-81ED-4DB2-BD59-A6C34878D82A}">
                        <a16:rowId xmlns:a16="http://schemas.microsoft.com/office/drawing/2014/main" val="785833457"/>
                      </a:ext>
                    </a:extLst>
                  </a:tr>
                  <a:tr h="370840">
                    <a:tc>
                      <a:txBody>
                        <a:bodyPr/>
                        <a:lstStyle/>
                        <a:p>
                          <a:pPr algn="ctr"/>
                          <a:r>
                            <a:rPr lang="en-US" altLang="zh-CN" b="1" dirty="0">
                              <a:solidFill>
                                <a:schemeClr val="tx1"/>
                              </a:solidFill>
                            </a:rPr>
                            <a:t>2nd Order</a:t>
                          </a:r>
                          <a:endParaRPr lang="zh-CN" altLang="en-US" b="1" dirty="0">
                            <a:solidFill>
                              <a:schemeClr val="tx1"/>
                            </a:solidFill>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m:t>
                                    </m:r>
                                  </m:sub>
                                </m:sSub>
                              </m:oMath>
                            </m:oMathPara>
                          </a14:m>
                          <a:endParaRPr lang="zh-CN" altLang="en-US" dirty="0"/>
                        </a:p>
                      </a:txBody>
                      <a:tcPr/>
                    </a:tc>
                    <a:extLst>
                      <a:ext uri="{0D108BD9-81ED-4DB2-BD59-A6C34878D82A}">
                        <a16:rowId xmlns:a16="http://schemas.microsoft.com/office/drawing/2014/main" val="2724463084"/>
                      </a:ext>
                    </a:extLst>
                  </a:tr>
                </a:tbl>
              </a:graphicData>
            </a:graphic>
          </p:graphicFrame>
        </mc:Choice>
        <mc:Fallback xmlns="">
          <p:graphicFrame>
            <p:nvGraphicFramePr>
              <p:cNvPr id="12" name="表格 11"/>
              <p:cNvGraphicFramePr>
                <a:graphicFrameLocks noGrp="1"/>
              </p:cNvGraphicFramePr>
              <p:nvPr>
                <p:extLst>
                  <p:ext uri="{D42A27DB-BD31-4B8C-83A1-F6EECF244321}">
                    <p14:modId xmlns:p14="http://schemas.microsoft.com/office/powerpoint/2010/main" val="3582100467"/>
                  </p:ext>
                </p:extLst>
              </p:nvPr>
            </p:nvGraphicFramePr>
            <p:xfrm>
              <a:off x="179511" y="4869160"/>
              <a:ext cx="8657853" cy="1112520"/>
            </p:xfrm>
            <a:graphic>
              <a:graphicData uri="http://schemas.openxmlformats.org/drawingml/2006/table">
                <a:tbl>
                  <a:tblPr firstRow="1" bandRow="1">
                    <a:tableStyleId>{21E4AEA4-8DFA-4A89-87EB-49C32662AFE0}</a:tableStyleId>
                  </a:tblPr>
                  <a:tblGrid>
                    <a:gridCol w="1691529">
                      <a:extLst>
                        <a:ext uri="{9D8B030D-6E8A-4147-A177-3AD203B41FA5}">
                          <a16:colId xmlns:a16="http://schemas.microsoft.com/office/drawing/2014/main" val="4281985833"/>
                        </a:ext>
                      </a:extLst>
                    </a:gridCol>
                    <a:gridCol w="774036">
                      <a:extLst>
                        <a:ext uri="{9D8B030D-6E8A-4147-A177-3AD203B41FA5}">
                          <a16:colId xmlns:a16="http://schemas.microsoft.com/office/drawing/2014/main" val="2111463673"/>
                        </a:ext>
                      </a:extLst>
                    </a:gridCol>
                    <a:gridCol w="774036">
                      <a:extLst>
                        <a:ext uri="{9D8B030D-6E8A-4147-A177-3AD203B41FA5}">
                          <a16:colId xmlns:a16="http://schemas.microsoft.com/office/drawing/2014/main" val="1751791098"/>
                        </a:ext>
                      </a:extLst>
                    </a:gridCol>
                    <a:gridCol w="774036">
                      <a:extLst>
                        <a:ext uri="{9D8B030D-6E8A-4147-A177-3AD203B41FA5}">
                          <a16:colId xmlns:a16="http://schemas.microsoft.com/office/drawing/2014/main" val="2528313043"/>
                        </a:ext>
                      </a:extLst>
                    </a:gridCol>
                    <a:gridCol w="774036">
                      <a:extLst>
                        <a:ext uri="{9D8B030D-6E8A-4147-A177-3AD203B41FA5}">
                          <a16:colId xmlns:a16="http://schemas.microsoft.com/office/drawing/2014/main" val="1266534116"/>
                        </a:ext>
                      </a:extLst>
                    </a:gridCol>
                    <a:gridCol w="774036">
                      <a:extLst>
                        <a:ext uri="{9D8B030D-6E8A-4147-A177-3AD203B41FA5}">
                          <a16:colId xmlns:a16="http://schemas.microsoft.com/office/drawing/2014/main" val="3572200271"/>
                        </a:ext>
                      </a:extLst>
                    </a:gridCol>
                    <a:gridCol w="774036">
                      <a:extLst>
                        <a:ext uri="{9D8B030D-6E8A-4147-A177-3AD203B41FA5}">
                          <a16:colId xmlns:a16="http://schemas.microsoft.com/office/drawing/2014/main" val="4230705443"/>
                        </a:ext>
                      </a:extLst>
                    </a:gridCol>
                    <a:gridCol w="774036">
                      <a:extLst>
                        <a:ext uri="{9D8B030D-6E8A-4147-A177-3AD203B41FA5}">
                          <a16:colId xmlns:a16="http://schemas.microsoft.com/office/drawing/2014/main" val="3705231014"/>
                        </a:ext>
                      </a:extLst>
                    </a:gridCol>
                    <a:gridCol w="774036">
                      <a:extLst>
                        <a:ext uri="{9D8B030D-6E8A-4147-A177-3AD203B41FA5}">
                          <a16:colId xmlns:a16="http://schemas.microsoft.com/office/drawing/2014/main" val="121187789"/>
                        </a:ext>
                      </a:extLst>
                    </a:gridCol>
                    <a:gridCol w="774036">
                      <a:extLst>
                        <a:ext uri="{9D8B030D-6E8A-4147-A177-3AD203B41FA5}">
                          <a16:colId xmlns:a16="http://schemas.microsoft.com/office/drawing/2014/main" val="2981241160"/>
                        </a:ext>
                      </a:extLst>
                    </a:gridCol>
                  </a:tblGrid>
                  <a:tr h="370840">
                    <a:tc>
                      <a:txBody>
                        <a:bodyPr/>
                        <a:lstStyle/>
                        <a:p>
                          <a:r>
                            <a:rPr lang="en-US" altLang="zh-CN" dirty="0">
                              <a:solidFill>
                                <a:schemeClr val="tx1"/>
                              </a:solidFill>
                            </a:rPr>
                            <a:t>Arrival Time</a:t>
                          </a:r>
                          <a:endParaRPr lang="zh-CN" altLang="en-US" dirty="0">
                            <a:solidFill>
                              <a:schemeClr val="tx1"/>
                            </a:solidFill>
                          </a:endParaRPr>
                        </a:p>
                      </a:txBody>
                      <a:tcPr/>
                    </a:tc>
                    <a:tc>
                      <a:txBody>
                        <a:bodyPr/>
                        <a:lstStyle/>
                        <a:p>
                          <a:r>
                            <a:rPr lang="en-US" altLang="zh-CN" dirty="0">
                              <a:solidFill>
                                <a:schemeClr val="tx1"/>
                              </a:solidFill>
                            </a:rPr>
                            <a:t>8:00</a:t>
                          </a:r>
                          <a:endParaRPr lang="zh-CN" altLang="en-US" dirty="0">
                            <a:solidFill>
                              <a:schemeClr val="tx1"/>
                            </a:solidFill>
                          </a:endParaRPr>
                        </a:p>
                      </a:txBody>
                      <a:tcPr/>
                    </a:tc>
                    <a:tc>
                      <a:txBody>
                        <a:bodyPr/>
                        <a:lstStyle/>
                        <a:p>
                          <a:r>
                            <a:rPr lang="en-US" altLang="zh-CN" dirty="0">
                              <a:solidFill>
                                <a:schemeClr val="tx1"/>
                              </a:solidFill>
                            </a:rPr>
                            <a:t>8:01</a:t>
                          </a:r>
                          <a:endParaRPr lang="zh-CN" altLang="en-US" dirty="0">
                            <a:solidFill>
                              <a:schemeClr val="tx1"/>
                            </a:solidFill>
                          </a:endParaRPr>
                        </a:p>
                      </a:txBody>
                      <a:tcPr/>
                    </a:tc>
                    <a:tc>
                      <a:txBody>
                        <a:bodyPr/>
                        <a:lstStyle/>
                        <a:p>
                          <a:r>
                            <a:rPr lang="en-US" altLang="zh-CN" dirty="0">
                              <a:solidFill>
                                <a:schemeClr val="tx1"/>
                              </a:solidFill>
                            </a:rPr>
                            <a:t>8:02</a:t>
                          </a:r>
                          <a:endParaRPr lang="zh-CN" altLang="en-US" dirty="0">
                            <a:solidFill>
                              <a:schemeClr val="tx1"/>
                            </a:solidFill>
                          </a:endParaRPr>
                        </a:p>
                      </a:txBody>
                      <a:tcPr/>
                    </a:tc>
                    <a:tc>
                      <a:txBody>
                        <a:bodyPr/>
                        <a:lstStyle/>
                        <a:p>
                          <a:r>
                            <a:rPr lang="en-US" altLang="zh-CN" dirty="0">
                              <a:solidFill>
                                <a:schemeClr val="tx1"/>
                              </a:solidFill>
                            </a:rPr>
                            <a:t>8:07</a:t>
                          </a:r>
                          <a:endParaRPr lang="zh-CN" altLang="en-US" dirty="0">
                            <a:solidFill>
                              <a:schemeClr val="tx1"/>
                            </a:solidFill>
                          </a:endParaRPr>
                        </a:p>
                      </a:txBody>
                      <a:tcPr/>
                    </a:tc>
                    <a:tc>
                      <a:txBody>
                        <a:bodyPr/>
                        <a:lstStyle/>
                        <a:p>
                          <a:r>
                            <a:rPr lang="en-US" altLang="zh-CN" dirty="0">
                              <a:solidFill>
                                <a:schemeClr val="tx1"/>
                              </a:solidFill>
                            </a:rPr>
                            <a:t>8:08</a:t>
                          </a:r>
                          <a:endParaRPr lang="zh-CN" altLang="en-US" dirty="0">
                            <a:solidFill>
                              <a:schemeClr val="tx1"/>
                            </a:solidFill>
                          </a:endParaRPr>
                        </a:p>
                      </a:txBody>
                      <a:tcPr/>
                    </a:tc>
                    <a:tc>
                      <a:txBody>
                        <a:bodyPr/>
                        <a:lstStyle/>
                        <a:p>
                          <a:r>
                            <a:rPr lang="en-US" altLang="zh-CN" dirty="0">
                              <a:solidFill>
                                <a:schemeClr val="tx1"/>
                              </a:solidFill>
                            </a:rPr>
                            <a:t>8:09</a:t>
                          </a:r>
                          <a:endParaRPr lang="zh-CN" altLang="en-US" dirty="0">
                            <a:solidFill>
                              <a:schemeClr val="tx1"/>
                            </a:solidFill>
                          </a:endParaRPr>
                        </a:p>
                      </a:txBody>
                      <a:tcPr/>
                    </a:tc>
                    <a:tc>
                      <a:txBody>
                        <a:bodyPr/>
                        <a:lstStyle/>
                        <a:p>
                          <a:r>
                            <a:rPr lang="en-US" altLang="zh-CN" dirty="0">
                              <a:solidFill>
                                <a:schemeClr val="tx1"/>
                              </a:solidFill>
                            </a:rPr>
                            <a:t>8:09</a:t>
                          </a:r>
                          <a:endParaRPr lang="zh-CN" altLang="en-US" dirty="0">
                            <a:solidFill>
                              <a:schemeClr val="tx1"/>
                            </a:solidFill>
                          </a:endParaRPr>
                        </a:p>
                      </a:txBody>
                      <a:tcPr/>
                    </a:tc>
                    <a:tc>
                      <a:txBody>
                        <a:bodyPr/>
                        <a:lstStyle/>
                        <a:p>
                          <a:r>
                            <a:rPr lang="en-US" altLang="zh-CN" dirty="0">
                              <a:solidFill>
                                <a:schemeClr val="tx1"/>
                              </a:solidFill>
                            </a:rPr>
                            <a:t>8:15</a:t>
                          </a:r>
                          <a:endParaRPr lang="zh-CN" altLang="en-US" dirty="0">
                            <a:solidFill>
                              <a:schemeClr val="tx1"/>
                            </a:solidFill>
                          </a:endParaRPr>
                        </a:p>
                      </a:txBody>
                      <a:tcPr/>
                    </a:tc>
                    <a:tc>
                      <a:txBody>
                        <a:bodyPr/>
                        <a:lstStyle/>
                        <a:p>
                          <a:r>
                            <a:rPr lang="en-US" altLang="zh-CN" dirty="0">
                              <a:solidFill>
                                <a:schemeClr val="tx1"/>
                              </a:solidFill>
                            </a:rPr>
                            <a:t>8:18</a:t>
                          </a:r>
                          <a:endParaRPr lang="zh-CN" altLang="en-US" dirty="0">
                            <a:solidFill>
                              <a:schemeClr val="tx1"/>
                            </a:solidFill>
                          </a:endParaRPr>
                        </a:p>
                      </a:txBody>
                      <a:tcPr/>
                    </a:tc>
                    <a:extLst>
                      <a:ext uri="{0D108BD9-81ED-4DB2-BD59-A6C34878D82A}">
                        <a16:rowId xmlns:a16="http://schemas.microsoft.com/office/drawing/2014/main" val="3603248915"/>
                      </a:ext>
                    </a:extLst>
                  </a:tr>
                  <a:tr h="370840">
                    <a:tc>
                      <a:txBody>
                        <a:bodyPr/>
                        <a:lstStyle/>
                        <a:p>
                          <a:pPr algn="ctr"/>
                          <a:r>
                            <a:rPr lang="en-US" altLang="zh-CN" b="1" dirty="0">
                              <a:solidFill>
                                <a:schemeClr val="tx1"/>
                              </a:solidFill>
                            </a:rPr>
                            <a:t>1st Order</a:t>
                          </a:r>
                          <a:endParaRPr lang="zh-CN" altLang="en-US" b="1" dirty="0">
                            <a:solidFill>
                              <a:schemeClr val="tx1"/>
                            </a:solidFill>
                          </a:endParaRPr>
                        </a:p>
                      </a:txBody>
                      <a:tcPr anchor="ctr"/>
                    </a:tc>
                    <a:tc>
                      <a:txBody>
                        <a:bodyPr/>
                        <a:lstStyle/>
                        <a:p>
                          <a:endParaRPr lang="zh-CN"/>
                        </a:p>
                      </a:txBody>
                      <a:tcPr>
                        <a:blipFill>
                          <a:blip r:embed="rId5"/>
                          <a:stretch>
                            <a:fillRect l="-219685" t="-106452" r="-803150" b="-122581"/>
                          </a:stretch>
                        </a:blipFill>
                      </a:tcPr>
                    </a:tc>
                    <a:tc>
                      <a:txBody>
                        <a:bodyPr/>
                        <a:lstStyle/>
                        <a:p>
                          <a:endParaRPr lang="zh-CN"/>
                        </a:p>
                      </a:txBody>
                      <a:tcPr>
                        <a:blipFill>
                          <a:blip r:embed="rId5"/>
                          <a:stretch>
                            <a:fillRect l="-319685" t="-106452" r="-703150" b="-122581"/>
                          </a:stretch>
                        </a:blipFill>
                      </a:tcPr>
                    </a:tc>
                    <a:tc>
                      <a:txBody>
                        <a:bodyPr/>
                        <a:lstStyle/>
                        <a:p>
                          <a:endParaRPr lang="zh-CN"/>
                        </a:p>
                      </a:txBody>
                      <a:tcPr>
                        <a:blipFill>
                          <a:blip r:embed="rId5"/>
                          <a:stretch>
                            <a:fillRect l="-419685" t="-106452" r="-603150" b="-122581"/>
                          </a:stretch>
                        </a:blipFill>
                      </a:tcPr>
                    </a:tc>
                    <a:tc>
                      <a:txBody>
                        <a:bodyPr/>
                        <a:lstStyle/>
                        <a:p>
                          <a:endParaRPr lang="zh-CN"/>
                        </a:p>
                      </a:txBody>
                      <a:tcPr>
                        <a:blipFill>
                          <a:blip r:embed="rId5"/>
                          <a:stretch>
                            <a:fillRect l="-519685" t="-106452" r="-503150" b="-122581"/>
                          </a:stretch>
                        </a:blipFill>
                      </a:tcPr>
                    </a:tc>
                    <a:tc>
                      <a:txBody>
                        <a:bodyPr/>
                        <a:lstStyle/>
                        <a:p>
                          <a:endParaRPr lang="zh-CN"/>
                        </a:p>
                      </a:txBody>
                      <a:tcPr>
                        <a:blipFill>
                          <a:blip r:embed="rId5"/>
                          <a:stretch>
                            <a:fillRect l="-619685" t="-106452" r="-403150" b="-122581"/>
                          </a:stretch>
                        </a:blipFill>
                      </a:tcPr>
                    </a:tc>
                    <a:tc>
                      <a:txBody>
                        <a:bodyPr/>
                        <a:lstStyle/>
                        <a:p>
                          <a:endParaRPr lang="zh-CN"/>
                        </a:p>
                      </a:txBody>
                      <a:tcPr>
                        <a:blipFill>
                          <a:blip r:embed="rId5"/>
                          <a:stretch>
                            <a:fillRect l="-719685" t="-106452" r="-303150" b="-122581"/>
                          </a:stretch>
                        </a:blipFill>
                      </a:tcPr>
                    </a:tc>
                    <a:tc>
                      <a:txBody>
                        <a:bodyPr/>
                        <a:lstStyle/>
                        <a:p>
                          <a:endParaRPr lang="zh-CN"/>
                        </a:p>
                      </a:txBody>
                      <a:tcPr>
                        <a:blipFill>
                          <a:blip r:embed="rId5"/>
                          <a:stretch>
                            <a:fillRect l="-819685" t="-106452" r="-203150" b="-122581"/>
                          </a:stretch>
                        </a:blipFill>
                      </a:tcPr>
                    </a:tc>
                    <a:tc>
                      <a:txBody>
                        <a:bodyPr/>
                        <a:lstStyle/>
                        <a:p>
                          <a:endParaRPr lang="zh-CN"/>
                        </a:p>
                      </a:txBody>
                      <a:tcPr>
                        <a:blipFill>
                          <a:blip r:embed="rId5"/>
                          <a:stretch>
                            <a:fillRect l="-919685" t="-106452" r="-103150" b="-122581"/>
                          </a:stretch>
                        </a:blipFill>
                      </a:tcPr>
                    </a:tc>
                    <a:tc>
                      <a:txBody>
                        <a:bodyPr/>
                        <a:lstStyle/>
                        <a:p>
                          <a:endParaRPr lang="zh-CN"/>
                        </a:p>
                      </a:txBody>
                      <a:tcPr>
                        <a:blipFill>
                          <a:blip r:embed="rId5"/>
                          <a:stretch>
                            <a:fillRect l="-1019685" t="-106452" r="-3150" b="-122581"/>
                          </a:stretch>
                        </a:blipFill>
                      </a:tcPr>
                    </a:tc>
                    <a:extLst>
                      <a:ext uri="{0D108BD9-81ED-4DB2-BD59-A6C34878D82A}">
                        <a16:rowId xmlns:a16="http://schemas.microsoft.com/office/drawing/2014/main" val="785833457"/>
                      </a:ext>
                    </a:extLst>
                  </a:tr>
                  <a:tr h="370840">
                    <a:tc>
                      <a:txBody>
                        <a:bodyPr/>
                        <a:lstStyle/>
                        <a:p>
                          <a:pPr algn="ctr"/>
                          <a:r>
                            <a:rPr lang="en-US" altLang="zh-CN" b="1" dirty="0">
                              <a:solidFill>
                                <a:schemeClr val="tx1"/>
                              </a:solidFill>
                            </a:rPr>
                            <a:t>2nd Order</a:t>
                          </a:r>
                          <a:endParaRPr lang="zh-CN" altLang="en-US" b="1" dirty="0">
                            <a:solidFill>
                              <a:schemeClr val="tx1"/>
                            </a:solidFill>
                          </a:endParaRPr>
                        </a:p>
                      </a:txBody>
                      <a:tcPr anchor="ctr"/>
                    </a:tc>
                    <a:tc>
                      <a:txBody>
                        <a:bodyPr/>
                        <a:lstStyle/>
                        <a:p>
                          <a:endParaRPr lang="zh-CN"/>
                        </a:p>
                      </a:txBody>
                      <a:tcPr>
                        <a:blipFill>
                          <a:blip r:embed="rId5"/>
                          <a:stretch>
                            <a:fillRect l="-219685" t="-209836" r="-803150" b="-24590"/>
                          </a:stretch>
                        </a:blipFill>
                      </a:tcPr>
                    </a:tc>
                    <a:tc>
                      <a:txBody>
                        <a:bodyPr/>
                        <a:lstStyle/>
                        <a:p>
                          <a:endParaRPr lang="zh-CN"/>
                        </a:p>
                      </a:txBody>
                      <a:tcPr>
                        <a:blipFill>
                          <a:blip r:embed="rId5"/>
                          <a:stretch>
                            <a:fillRect l="-319685" t="-209836" r="-703150" b="-24590"/>
                          </a:stretch>
                        </a:blipFill>
                      </a:tcPr>
                    </a:tc>
                    <a:tc>
                      <a:txBody>
                        <a:bodyPr/>
                        <a:lstStyle/>
                        <a:p>
                          <a:endParaRPr lang="zh-CN"/>
                        </a:p>
                      </a:txBody>
                      <a:tcPr>
                        <a:blipFill>
                          <a:blip r:embed="rId5"/>
                          <a:stretch>
                            <a:fillRect l="-419685" t="-209836" r="-603150" b="-24590"/>
                          </a:stretch>
                        </a:blipFill>
                      </a:tcPr>
                    </a:tc>
                    <a:tc>
                      <a:txBody>
                        <a:bodyPr/>
                        <a:lstStyle/>
                        <a:p>
                          <a:endParaRPr lang="zh-CN"/>
                        </a:p>
                      </a:txBody>
                      <a:tcPr>
                        <a:blipFill>
                          <a:blip r:embed="rId5"/>
                          <a:stretch>
                            <a:fillRect l="-519685" t="-209836" r="-503150" b="-24590"/>
                          </a:stretch>
                        </a:blipFill>
                      </a:tcPr>
                    </a:tc>
                    <a:tc>
                      <a:txBody>
                        <a:bodyPr/>
                        <a:lstStyle/>
                        <a:p>
                          <a:endParaRPr lang="zh-CN"/>
                        </a:p>
                      </a:txBody>
                      <a:tcPr>
                        <a:blipFill>
                          <a:blip r:embed="rId5"/>
                          <a:stretch>
                            <a:fillRect l="-619685" t="-209836" r="-403150" b="-24590"/>
                          </a:stretch>
                        </a:blipFill>
                      </a:tcPr>
                    </a:tc>
                    <a:tc>
                      <a:txBody>
                        <a:bodyPr/>
                        <a:lstStyle/>
                        <a:p>
                          <a:endParaRPr lang="zh-CN"/>
                        </a:p>
                      </a:txBody>
                      <a:tcPr>
                        <a:blipFill>
                          <a:blip r:embed="rId5"/>
                          <a:stretch>
                            <a:fillRect l="-719685" t="-209836" r="-303150" b="-24590"/>
                          </a:stretch>
                        </a:blipFill>
                      </a:tcPr>
                    </a:tc>
                    <a:tc>
                      <a:txBody>
                        <a:bodyPr/>
                        <a:lstStyle/>
                        <a:p>
                          <a:endParaRPr lang="zh-CN"/>
                        </a:p>
                      </a:txBody>
                      <a:tcPr>
                        <a:blipFill>
                          <a:blip r:embed="rId5"/>
                          <a:stretch>
                            <a:fillRect l="-819685" t="-209836" r="-203150" b="-24590"/>
                          </a:stretch>
                        </a:blipFill>
                      </a:tcPr>
                    </a:tc>
                    <a:tc>
                      <a:txBody>
                        <a:bodyPr/>
                        <a:lstStyle/>
                        <a:p>
                          <a:endParaRPr lang="zh-CN"/>
                        </a:p>
                      </a:txBody>
                      <a:tcPr>
                        <a:blipFill>
                          <a:blip r:embed="rId5"/>
                          <a:stretch>
                            <a:fillRect l="-919685" t="-209836" r="-103150" b="-24590"/>
                          </a:stretch>
                        </a:blipFill>
                      </a:tcPr>
                    </a:tc>
                    <a:tc>
                      <a:txBody>
                        <a:bodyPr/>
                        <a:lstStyle/>
                        <a:p>
                          <a:endParaRPr lang="zh-CN"/>
                        </a:p>
                      </a:txBody>
                      <a:tcPr>
                        <a:blipFill>
                          <a:blip r:embed="rId5"/>
                          <a:stretch>
                            <a:fillRect l="-1019685" t="-209836" r="-3150" b="-24590"/>
                          </a:stretch>
                        </a:blipFill>
                      </a:tcPr>
                    </a:tc>
                    <a:extLst>
                      <a:ext uri="{0D108BD9-81ED-4DB2-BD59-A6C34878D82A}">
                        <a16:rowId xmlns:a16="http://schemas.microsoft.com/office/drawing/2014/main" val="2724463084"/>
                      </a:ext>
                    </a:extLst>
                  </a:tr>
                </a:tbl>
              </a:graphicData>
            </a:graphic>
          </p:graphicFrame>
        </mc:Fallback>
      </mc:AlternateContent>
      <p:sp>
        <p:nvSpPr>
          <p:cNvPr id="9" name="矩形标注 8"/>
          <p:cNvSpPr>
            <a:spLocks noChangeArrowheads="1"/>
          </p:cNvSpPr>
          <p:nvPr/>
        </p:nvSpPr>
        <p:spPr bwMode="auto">
          <a:xfrm>
            <a:off x="179511" y="4261272"/>
            <a:ext cx="2160241" cy="463872"/>
          </a:xfrm>
          <a:prstGeom prst="wedgeRectCallout">
            <a:avLst>
              <a:gd name="adj1" fmla="val -23181"/>
              <a:gd name="adj2" fmla="val 178246"/>
            </a:avLst>
          </a:prstGeom>
          <a:solidFill>
            <a:srgbClr val="FFC000"/>
          </a:solidFill>
          <a:ln>
            <a:noFill/>
          </a:ln>
        </p:spPr>
        <p:txBody>
          <a:bodyPr anchor="ctr"/>
          <a:lstStyle/>
          <a:p>
            <a:pPr algn="ctr" eaLnBrk="1" hangingPunct="1">
              <a:defRPr/>
            </a:pPr>
            <a:r>
              <a:rPr lang="en-US" altLang="zh-CN" sz="2000" dirty="0">
                <a:latin typeface="+mn-lt"/>
                <a:cs typeface="ＭＳ Ｐゴシック" charset="-128"/>
              </a:rPr>
              <a:t>Total utility=16</a:t>
            </a:r>
          </a:p>
        </p:txBody>
      </p:sp>
      <p:sp>
        <p:nvSpPr>
          <p:cNvPr id="8" name="矩形标注 7"/>
          <p:cNvSpPr>
            <a:spLocks noChangeArrowheads="1"/>
          </p:cNvSpPr>
          <p:nvPr/>
        </p:nvSpPr>
        <p:spPr bwMode="auto">
          <a:xfrm>
            <a:off x="971600" y="6174474"/>
            <a:ext cx="2088232" cy="566894"/>
          </a:xfrm>
          <a:prstGeom prst="wedgeRectCallout">
            <a:avLst>
              <a:gd name="adj1" fmla="val -61740"/>
              <a:gd name="adj2" fmla="val -92507"/>
            </a:avLst>
          </a:prstGeom>
          <a:solidFill>
            <a:srgbClr val="FFC000"/>
          </a:solidFill>
          <a:ln>
            <a:noFill/>
          </a:ln>
        </p:spPr>
        <p:txBody>
          <a:bodyPr anchor="ctr"/>
          <a:lstStyle/>
          <a:p>
            <a:pPr algn="ctr" eaLnBrk="1" hangingPunct="1">
              <a:defRPr/>
            </a:pPr>
            <a:r>
              <a:rPr lang="en-US" altLang="zh-CN" sz="2000" dirty="0">
                <a:cs typeface="ＭＳ Ｐゴシック" charset="-128"/>
              </a:rPr>
              <a:t>Total </a:t>
            </a:r>
            <a:r>
              <a:rPr lang="en-US" altLang="zh-CN" sz="2000" dirty="0">
                <a:latin typeface="+mn-lt"/>
                <a:cs typeface="ＭＳ Ｐゴシック" charset="-128"/>
              </a:rPr>
              <a:t>utility=27</a:t>
            </a:r>
          </a:p>
        </p:txBody>
      </p:sp>
      <p:sp>
        <p:nvSpPr>
          <p:cNvPr id="10" name="矩形标注 9"/>
          <p:cNvSpPr>
            <a:spLocks noChangeArrowheads="1"/>
          </p:cNvSpPr>
          <p:nvPr/>
        </p:nvSpPr>
        <p:spPr bwMode="auto">
          <a:xfrm>
            <a:off x="179512" y="3429000"/>
            <a:ext cx="4248471" cy="688256"/>
          </a:xfrm>
          <a:prstGeom prst="wedgeRectCallout">
            <a:avLst>
              <a:gd name="adj1" fmla="val -8360"/>
              <a:gd name="adj2" fmla="val -78918"/>
            </a:avLst>
          </a:prstGeom>
          <a:solidFill>
            <a:srgbClr val="FFC000"/>
          </a:solidFill>
          <a:ln>
            <a:noFill/>
          </a:ln>
        </p:spPr>
        <p:txBody>
          <a:bodyPr anchor="ctr"/>
          <a:lstStyle/>
          <a:p>
            <a:pPr algn="ctr" eaLnBrk="1" hangingPunct="1">
              <a:defRPr/>
            </a:pPr>
            <a:r>
              <a:rPr lang="en-US" altLang="zh-CN" sz="2000" dirty="0">
                <a:latin typeface="+mn-lt"/>
                <a:cs typeface="ＭＳ Ｐゴシック" charset="-128"/>
              </a:rPr>
              <a:t>The task is out of the range of the crowd worker</a:t>
            </a:r>
          </a:p>
        </p:txBody>
      </p:sp>
      <p:sp>
        <p:nvSpPr>
          <p:cNvPr id="13" name="矩形标注 12"/>
          <p:cNvSpPr>
            <a:spLocks noChangeArrowheads="1"/>
          </p:cNvSpPr>
          <p:nvPr/>
        </p:nvSpPr>
        <p:spPr bwMode="auto">
          <a:xfrm>
            <a:off x="179511" y="195978"/>
            <a:ext cx="2088232" cy="566894"/>
          </a:xfrm>
          <a:prstGeom prst="wedgeRectCallout">
            <a:avLst>
              <a:gd name="adj1" fmla="val -330"/>
              <a:gd name="adj2" fmla="val 92398"/>
            </a:avLst>
          </a:prstGeom>
          <a:solidFill>
            <a:srgbClr val="FFC000"/>
          </a:solidFill>
          <a:ln>
            <a:noFill/>
          </a:ln>
        </p:spPr>
        <p:txBody>
          <a:bodyPr anchor="ctr"/>
          <a:lstStyle/>
          <a:p>
            <a:pPr algn="ctr" eaLnBrk="1" hangingPunct="1">
              <a:defRPr/>
            </a:pPr>
            <a:r>
              <a:rPr lang="en-US" altLang="zh-CN" sz="2000" dirty="0">
                <a:cs typeface="ＭＳ Ｐゴシック" charset="-128"/>
              </a:rPr>
              <a:t>Offline Optimal </a:t>
            </a:r>
            <a:r>
              <a:rPr lang="en-US" altLang="zh-CN" sz="2000" dirty="0">
                <a:latin typeface="+mn-lt"/>
                <a:cs typeface="ＭＳ Ｐゴシック" charset="-128"/>
              </a:rPr>
              <a:t>Total Utility=27</a:t>
            </a:r>
          </a:p>
        </p:txBody>
      </p:sp>
    </p:spTree>
    <p:extLst>
      <p:ext uri="{BB962C8B-B14F-4D97-AF65-F5344CB8AC3E}">
        <p14:creationId xmlns:p14="http://schemas.microsoft.com/office/powerpoint/2010/main" val="3663233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标注 5"/>
          <p:cNvSpPr>
            <a:spLocks noChangeArrowheads="1"/>
          </p:cNvSpPr>
          <p:nvPr/>
        </p:nvSpPr>
        <p:spPr bwMode="auto">
          <a:xfrm>
            <a:off x="5075758" y="4149725"/>
            <a:ext cx="3168650" cy="431800"/>
          </a:xfrm>
          <a:prstGeom prst="wedgeRectCallout">
            <a:avLst>
              <a:gd name="adj1" fmla="val -56072"/>
              <a:gd name="adj2" fmla="val -101422"/>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worst arrival order</a:t>
            </a:r>
            <a:endParaRPr lang="zh-CN" altLang="en-US" sz="2000" dirty="0">
              <a:latin typeface="+mn-lt"/>
              <a:cs typeface="ＭＳ Ｐゴシック" charset="-128"/>
            </a:endParaRPr>
          </a:p>
        </p:txBody>
      </p:sp>
      <p:sp>
        <p:nvSpPr>
          <p:cNvPr id="34819" name="Title 1"/>
          <p:cNvSpPr>
            <a:spLocks noGrp="1"/>
          </p:cNvSpPr>
          <p:nvPr>
            <p:ph type="title"/>
          </p:nvPr>
        </p:nvSpPr>
        <p:spPr>
          <a:xfrm>
            <a:off x="0" y="122238"/>
            <a:ext cx="9144000" cy="714375"/>
          </a:xfrm>
        </p:spPr>
        <p:txBody>
          <a:bodyPr/>
          <a:lstStyle/>
          <a:p>
            <a:pPr algn="ctr" eaLnBrk="1" hangingPunct="1"/>
            <a:r>
              <a:rPr lang="en-US" altLang="zh-CN" sz="3500" dirty="0"/>
              <a:t>Evaluation for Online Algorithms</a:t>
            </a: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836612"/>
                <a:ext cx="8591550"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ts val="200"/>
                  </a:spcBef>
                  <a:spcAft>
                    <a:spcPts val="0"/>
                  </a:spcAft>
                  <a:buSzPct val="60000"/>
                  <a:defRPr/>
                </a:pPr>
                <a:r>
                  <a:rPr lang="en-US" altLang="zh-CN" sz="2800" dirty="0">
                    <a:latin typeface="+mn-lt"/>
                    <a:cs typeface="ＭＳ Ｐゴシック" charset="-128"/>
                  </a:rPr>
                  <a:t>Competitive Ratio (CR)</a:t>
                </a:r>
              </a:p>
              <a:p>
                <a:pPr lvl="1" algn="just">
                  <a:lnSpc>
                    <a:spcPct val="95000"/>
                  </a:lnSpc>
                  <a:spcBef>
                    <a:spcPct val="25000"/>
                  </a:spcBef>
                  <a:spcAft>
                    <a:spcPct val="10000"/>
                  </a:spcAft>
                  <a:buSzPct val="60000"/>
                  <a:defRPr/>
                </a:pPr>
                <a14:m>
                  <m:oMath xmlns:m="http://schemas.openxmlformats.org/officeDocument/2006/math">
                    <m:sSub>
                      <m:sSubPr>
                        <m:ctrlPr>
                          <a:rPr lang="en-US" altLang="zh-CN" sz="2400" i="1">
                            <a:latin typeface="Cambria Math" panose="02040503050406030204" pitchFamily="18" charset="0"/>
                            <a:cs typeface="ＭＳ Ｐゴシック" charset="-128"/>
                          </a:rPr>
                        </m:ctrlPr>
                      </m:sSubPr>
                      <m:e>
                        <m:r>
                          <a:rPr lang="en-US" altLang="zh-CN" sz="2400">
                            <a:latin typeface="Cambria Math" panose="02040503050406030204" pitchFamily="18" charset="0"/>
                            <a:cs typeface="ＭＳ Ｐゴシック" charset="-128"/>
                          </a:rPr>
                          <m:t>𝐶𝑅</m:t>
                        </m:r>
                      </m:e>
                      <m:sub/>
                    </m:sSub>
                    <m:r>
                      <a:rPr lang="en-US" altLang="zh-CN" sz="2400">
                        <a:latin typeface="Cambria Math" panose="02040503050406030204" pitchFamily="18" charset="0"/>
                        <a:cs typeface="ＭＳ Ｐゴシック" charset="-128"/>
                      </a:rPr>
                      <m:t>=</m:t>
                    </m:r>
                    <m:f>
                      <m:fPr>
                        <m:ctrlPr>
                          <a:rPr lang="en-US" altLang="zh-CN" sz="2400" i="1">
                            <a:latin typeface="Cambria Math" panose="02040503050406030204" pitchFamily="18" charset="0"/>
                            <a:cs typeface="ＭＳ Ｐゴシック" charset="-128"/>
                          </a:rPr>
                        </m:ctrlPr>
                      </m:fPr>
                      <m:num>
                        <m:r>
                          <a:rPr lang="en-US" altLang="zh-CN" sz="2400" b="1" i="1" smtClean="0">
                            <a:latin typeface="Cambria Math" panose="02040503050406030204" pitchFamily="18" charset="0"/>
                            <a:cs typeface="ＭＳ Ｐゴシック" charset="-128"/>
                          </a:rPr>
                          <m:t>𝑪𝒐𝒔𝒕</m:t>
                        </m:r>
                        <m:r>
                          <a:rPr lang="en-US" altLang="zh-CN" sz="2400" b="1" i="1" smtClean="0">
                            <a:latin typeface="Cambria Math" panose="02040503050406030204" pitchFamily="18" charset="0"/>
                            <a:cs typeface="ＭＳ Ｐゴシック" charset="-128"/>
                          </a:rPr>
                          <m:t> </m:t>
                        </m:r>
                        <m:r>
                          <a:rPr lang="en-US" altLang="zh-CN" sz="2400" b="1" i="1" smtClean="0">
                            <a:latin typeface="Cambria Math" panose="02040503050406030204" pitchFamily="18" charset="0"/>
                            <a:cs typeface="ＭＳ Ｐゴシック" charset="-128"/>
                          </a:rPr>
                          <m:t>𝒐𝒇</m:t>
                        </m:r>
                        <m:r>
                          <a:rPr lang="en-US" altLang="zh-CN" sz="2400" b="1" i="1" smtClean="0">
                            <a:latin typeface="Cambria Math" panose="02040503050406030204" pitchFamily="18" charset="0"/>
                            <a:cs typeface="ＭＳ Ｐゴシック" charset="-128"/>
                          </a:rPr>
                          <m:t> </m:t>
                        </m:r>
                        <m:r>
                          <a:rPr lang="en-US" altLang="zh-CN" sz="2400" b="1" i="1" smtClean="0">
                            <a:latin typeface="Cambria Math" panose="02040503050406030204" pitchFamily="18" charset="0"/>
                            <a:cs typeface="ＭＳ Ｐゴシック" charset="-128"/>
                          </a:rPr>
                          <m:t>𝒂𝒏</m:t>
                        </m:r>
                        <m:r>
                          <a:rPr lang="en-US" altLang="zh-CN" sz="2400" b="1" i="1" smtClean="0">
                            <a:latin typeface="Cambria Math" panose="02040503050406030204" pitchFamily="18" charset="0"/>
                            <a:cs typeface="ＭＳ Ｐゴシック" charset="-128"/>
                          </a:rPr>
                          <m:t> </m:t>
                        </m:r>
                        <m:r>
                          <a:rPr lang="en-US" altLang="zh-CN" sz="2400" b="1" i="1" smtClean="0">
                            <a:latin typeface="Cambria Math" panose="02040503050406030204" pitchFamily="18" charset="0"/>
                            <a:cs typeface="ＭＳ Ｐゴシック" charset="-128"/>
                          </a:rPr>
                          <m:t>𝒐𝒏𝒍𝒊𝒏𝒆</m:t>
                        </m:r>
                        <m:r>
                          <a:rPr lang="en-US" altLang="zh-CN" sz="2400" b="1" i="1" smtClean="0">
                            <a:latin typeface="Cambria Math" panose="02040503050406030204" pitchFamily="18" charset="0"/>
                            <a:cs typeface="ＭＳ Ｐゴシック" charset="-128"/>
                          </a:rPr>
                          <m:t> </m:t>
                        </m:r>
                        <m:r>
                          <a:rPr lang="en-US" altLang="zh-CN" sz="2400" b="1" i="1" smtClean="0">
                            <a:latin typeface="Cambria Math" panose="02040503050406030204" pitchFamily="18" charset="0"/>
                            <a:cs typeface="ＭＳ Ｐゴシック" charset="-128"/>
                          </a:rPr>
                          <m:t>𝒂𝒍𝒈𝒐𝒓𝒊𝒕𝒉𝒎</m:t>
                        </m:r>
                      </m:num>
                      <m:den>
                        <m:r>
                          <a:rPr lang="en-US" altLang="zh-CN" sz="2400" i="1">
                            <a:latin typeface="Cambria Math" panose="02040503050406030204" pitchFamily="18" charset="0"/>
                            <a:cs typeface="ＭＳ Ｐゴシック" charset="-128"/>
                          </a:rPr>
                          <m:t>𝑪𝒐𝒔𝒕</m:t>
                        </m:r>
                        <m:r>
                          <a:rPr lang="en-US" altLang="zh-CN" sz="2400" i="1">
                            <a:latin typeface="Cambria Math" panose="02040503050406030204" pitchFamily="18" charset="0"/>
                            <a:cs typeface="ＭＳ Ｐゴシック" charset="-128"/>
                          </a:rPr>
                          <m:t> </m:t>
                        </m:r>
                        <m:r>
                          <a:rPr lang="en-US" altLang="zh-CN" sz="2400" i="1">
                            <a:latin typeface="Cambria Math" panose="02040503050406030204" pitchFamily="18" charset="0"/>
                            <a:cs typeface="ＭＳ Ｐゴシック" charset="-128"/>
                          </a:rPr>
                          <m:t>𝒐𝒇</m:t>
                        </m:r>
                        <m:r>
                          <a:rPr lang="en-US" altLang="zh-CN" sz="2400" i="1">
                            <a:latin typeface="Cambria Math" panose="02040503050406030204" pitchFamily="18" charset="0"/>
                            <a:cs typeface="ＭＳ Ｐゴシック" charset="-128"/>
                          </a:rPr>
                          <m:t> </m:t>
                        </m:r>
                        <m:r>
                          <a:rPr lang="en-US" altLang="zh-CN" sz="2400" b="1" i="1" smtClean="0">
                            <a:latin typeface="Cambria Math" panose="02040503050406030204" pitchFamily="18" charset="0"/>
                            <a:cs typeface="ＭＳ Ｐゴシック" charset="-128"/>
                          </a:rPr>
                          <m:t>𝒕𝒉𝒆</m:t>
                        </m:r>
                        <m:r>
                          <a:rPr lang="en-US" altLang="zh-CN" sz="2400" b="1" i="1" smtClean="0">
                            <a:latin typeface="Cambria Math" panose="02040503050406030204" pitchFamily="18" charset="0"/>
                            <a:cs typeface="ＭＳ Ｐゴシック" charset="-128"/>
                          </a:rPr>
                          <m:t> </m:t>
                        </m:r>
                        <m:r>
                          <a:rPr lang="en-US" altLang="zh-CN" sz="2400" b="1" i="1" smtClean="0">
                            <a:latin typeface="Cambria Math" panose="02040503050406030204" pitchFamily="18" charset="0"/>
                            <a:cs typeface="ＭＳ Ｐゴシック" charset="-128"/>
                          </a:rPr>
                          <m:t>𝒄𝒐𝒓𝒓𝒆𝒔𝒑𝒐𝒏𝒅𝒊𝒏𝒈</m:t>
                        </m:r>
                        <m:r>
                          <a:rPr lang="en-US" altLang="zh-CN" sz="2400" b="1" i="1" smtClean="0">
                            <a:latin typeface="Cambria Math" panose="02040503050406030204" pitchFamily="18" charset="0"/>
                            <a:cs typeface="ＭＳ Ｐゴシック" charset="-128"/>
                          </a:rPr>
                          <m:t> </m:t>
                        </m:r>
                        <m:r>
                          <a:rPr lang="en-US" altLang="zh-CN" sz="2400" b="1" i="1" smtClean="0">
                            <a:latin typeface="Cambria Math" panose="02040503050406030204" pitchFamily="18" charset="0"/>
                            <a:cs typeface="ＭＳ Ｐゴシック" charset="-128"/>
                          </a:rPr>
                          <m:t>𝒐𝒇𝒇𝒍𝒊𝒏𝒆</m:t>
                        </m:r>
                        <m:r>
                          <a:rPr lang="en-US" altLang="zh-CN" sz="2400" b="1" i="1" smtClean="0">
                            <a:latin typeface="Cambria Math" panose="02040503050406030204" pitchFamily="18" charset="0"/>
                            <a:cs typeface="ＭＳ Ｐゴシック" charset="-128"/>
                          </a:rPr>
                          <m:t> </m:t>
                        </m:r>
                        <m:r>
                          <a:rPr lang="en-US" altLang="zh-CN" sz="2400" i="1">
                            <a:latin typeface="Cambria Math" panose="02040503050406030204" pitchFamily="18" charset="0"/>
                            <a:cs typeface="ＭＳ Ｐゴシック" charset="-128"/>
                          </a:rPr>
                          <m:t>𝒂𝒍𝒈𝒐𝒓𝒊𝒕𝒉𝒎</m:t>
                        </m:r>
                      </m:den>
                    </m:f>
                  </m:oMath>
                </a14:m>
                <a:endParaRPr lang="en-US" altLang="zh-CN" sz="2400" dirty="0">
                  <a:latin typeface="+mn-lt"/>
                  <a:cs typeface="ＭＳ Ｐゴシック" charset="-128"/>
                </a:endParaRPr>
              </a:p>
              <a:p>
                <a:pPr marL="0" indent="0" algn="just">
                  <a:lnSpc>
                    <a:spcPct val="95000"/>
                  </a:lnSpc>
                  <a:spcBef>
                    <a:spcPts val="200"/>
                  </a:spcBef>
                  <a:spcAft>
                    <a:spcPts val="0"/>
                  </a:spcAft>
                  <a:buSzPct val="60000"/>
                  <a:buNone/>
                  <a:defRPr/>
                </a:pPr>
                <a:endParaRPr lang="en-US" altLang="zh-CN" sz="2400" dirty="0"/>
              </a:p>
              <a:p>
                <a:pPr algn="just">
                  <a:lnSpc>
                    <a:spcPct val="95000"/>
                  </a:lnSpc>
                  <a:spcBef>
                    <a:spcPts val="200"/>
                  </a:spcBef>
                  <a:spcAft>
                    <a:spcPts val="0"/>
                  </a:spcAft>
                  <a:buSzPct val="60000"/>
                  <a:defRPr/>
                </a:pPr>
                <a:r>
                  <a:rPr lang="en-US" altLang="zh-CN" sz="2800" dirty="0"/>
                  <a:t>Input Models</a:t>
                </a:r>
                <a:endParaRPr lang="en-US" altLang="zh-CN" sz="2800" dirty="0">
                  <a:cs typeface="ＭＳ Ｐゴシック" charset="-128"/>
                </a:endParaRPr>
              </a:p>
              <a:p>
                <a:pPr lvl="1" algn="just">
                  <a:lnSpc>
                    <a:spcPct val="95000"/>
                  </a:lnSpc>
                  <a:spcBef>
                    <a:spcPct val="25000"/>
                  </a:spcBef>
                  <a:spcAft>
                    <a:spcPct val="10000"/>
                  </a:spcAft>
                  <a:buSzPct val="60000"/>
                  <a:defRPr/>
                </a:pPr>
                <a:r>
                  <a:rPr lang="en-US" altLang="zh-CN" sz="2400" dirty="0">
                    <a:cs typeface="ＭＳ Ｐゴシック" charset="-128"/>
                  </a:rPr>
                  <a:t>Adversarial Model (Worst-Case Analysis)</a:t>
                </a:r>
              </a:p>
              <a:p>
                <a:pPr lvl="2" algn="just">
                  <a:lnSpc>
                    <a:spcPct val="95000"/>
                  </a:lnSpc>
                  <a:spcBef>
                    <a:spcPct val="25000"/>
                  </a:spcBef>
                  <a:spcAft>
                    <a:spcPct val="10000"/>
                  </a:spcAft>
                  <a:buSzPct val="60000"/>
                  <a:defRPr/>
                </a:pPr>
                <a14:m>
                  <m:oMath xmlns:m="http://schemas.openxmlformats.org/officeDocument/2006/math">
                    <m:sSub>
                      <m:sSubPr>
                        <m:ctrlPr>
                          <a:rPr lang="en-US" altLang="zh-CN" sz="2400" i="1">
                            <a:latin typeface="Cambria Math" panose="02040503050406030204" pitchFamily="18" charset="0"/>
                            <a:cs typeface="ＭＳ Ｐゴシック" charset="-128"/>
                          </a:rPr>
                        </m:ctrlPr>
                      </m:sSubPr>
                      <m:e>
                        <m:r>
                          <a:rPr lang="en-US" altLang="zh-CN" sz="2400">
                            <a:latin typeface="Cambria Math" panose="02040503050406030204" pitchFamily="18" charset="0"/>
                            <a:cs typeface="ＭＳ Ｐゴシック" charset="-128"/>
                          </a:rPr>
                          <m:t>𝐶𝑅</m:t>
                        </m:r>
                      </m:e>
                      <m:sub>
                        <m:r>
                          <a:rPr lang="en-US" altLang="zh-CN" sz="2400">
                            <a:latin typeface="Cambria Math" panose="02040503050406030204" pitchFamily="18" charset="0"/>
                            <a:cs typeface="ＭＳ Ｐゴシック" charset="-128"/>
                          </a:rPr>
                          <m:t>𝐴</m:t>
                        </m:r>
                      </m:sub>
                    </m:sSub>
                    <m:r>
                      <a:rPr lang="en-US" altLang="zh-CN" sz="2400">
                        <a:latin typeface="Cambria Math" panose="02040503050406030204" pitchFamily="18" charset="0"/>
                        <a:cs typeface="ＭＳ Ｐゴシック" charset="-128"/>
                      </a:rPr>
                      <m:t>=</m:t>
                    </m:r>
                    <m:sSub>
                      <m:sSubPr>
                        <m:ctrlPr>
                          <a:rPr lang="en-US" altLang="zh-CN" sz="2400" i="1">
                            <a:latin typeface="Cambria Math" panose="02040503050406030204" pitchFamily="18" charset="0"/>
                            <a:cs typeface="ＭＳ Ｐゴシック" charset="-128"/>
                          </a:rPr>
                        </m:ctrlPr>
                      </m:sSubPr>
                      <m:e>
                        <m:r>
                          <a:rPr lang="en-US" altLang="zh-CN" sz="2400">
                            <a:latin typeface="Cambria Math" panose="02040503050406030204" pitchFamily="18" charset="0"/>
                            <a:cs typeface="ＭＳ Ｐゴシック" charset="-128"/>
                          </a:rPr>
                          <m:t>𝑚𝑖𝑛</m:t>
                        </m:r>
                      </m:e>
                      <m:sub>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𝐺</m:t>
                        </m:r>
                        <m:d>
                          <m:dPr>
                            <m:ctrlPr>
                              <a:rPr lang="en-US" altLang="zh-CN" sz="2400" i="1">
                                <a:latin typeface="Cambria Math" panose="02040503050406030204" pitchFamily="18" charset="0"/>
                                <a:cs typeface="ＭＳ Ｐゴシック" charset="-128"/>
                              </a:rPr>
                            </m:ctrlPr>
                          </m:dPr>
                          <m:e>
                            <m:r>
                              <a:rPr lang="en-US" altLang="zh-CN" sz="2400">
                                <a:latin typeface="Cambria Math" panose="02040503050406030204" pitchFamily="18" charset="0"/>
                                <a:cs typeface="ＭＳ Ｐゴシック" charset="-128"/>
                              </a:rPr>
                              <m:t>𝑇</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𝑊</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𝑈</m:t>
                            </m:r>
                          </m:e>
                        </m:d>
                        <m:r>
                          <a:rPr lang="en-US" altLang="zh-CN" sz="2400">
                            <a:latin typeface="Cambria Math" panose="02040503050406030204" pitchFamily="18" charset="0"/>
                            <a:cs typeface="ＭＳ Ｐゴシック" charset="-128"/>
                          </a:rPr>
                          <m:t>𝑎𝑛𝑑</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𝑣</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𝑉</m:t>
                        </m:r>
                      </m:sub>
                    </m:sSub>
                    <m:f>
                      <m:fPr>
                        <m:ctrlPr>
                          <a:rPr lang="en-US" altLang="zh-CN" sz="2400" i="1">
                            <a:latin typeface="Cambria Math" panose="02040503050406030204" pitchFamily="18" charset="0"/>
                            <a:cs typeface="ＭＳ Ｐゴシック" charset="-128"/>
                          </a:rPr>
                        </m:ctrlPr>
                      </m:fPr>
                      <m:num>
                        <m:r>
                          <a:rPr lang="en-US" altLang="zh-CN" sz="2400">
                            <a:latin typeface="Cambria Math" panose="02040503050406030204" pitchFamily="18" charset="0"/>
                            <a:cs typeface="ＭＳ Ｐゴシック" charset="-128"/>
                          </a:rPr>
                          <m:t>𝑀𝑎𝑥𝑆𝑢𝑚</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𝑀</m:t>
                        </m:r>
                        <m:r>
                          <a:rPr lang="en-US" altLang="zh-CN" sz="2400">
                            <a:latin typeface="Cambria Math" panose="02040503050406030204" pitchFamily="18" charset="0"/>
                            <a:cs typeface="ＭＳ Ｐゴシック" charset="-128"/>
                          </a:rPr>
                          <m:t>)</m:t>
                        </m:r>
                      </m:num>
                      <m:den>
                        <m:r>
                          <a:rPr lang="en-US" altLang="zh-CN" sz="2400">
                            <a:latin typeface="Cambria Math" panose="02040503050406030204" pitchFamily="18" charset="0"/>
                            <a:cs typeface="ＭＳ Ｐゴシック" charset="-128"/>
                          </a:rPr>
                          <m:t>𝑀𝑎𝑥𝑆𝑢𝑚</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𝑂𝑃𝑇</m:t>
                        </m:r>
                        <m:r>
                          <a:rPr lang="en-US" altLang="zh-CN" sz="2400">
                            <a:latin typeface="Cambria Math" panose="02040503050406030204" pitchFamily="18" charset="0"/>
                            <a:cs typeface="ＭＳ Ｐゴシック" charset="-128"/>
                          </a:rPr>
                          <m:t>)</m:t>
                        </m:r>
                      </m:den>
                    </m:f>
                  </m:oMath>
                </a14:m>
                <a:endParaRPr lang="en-US" altLang="zh-CN" sz="2400" dirty="0">
                  <a:cs typeface="ＭＳ Ｐゴシック" charset="-128"/>
                </a:endParaRPr>
              </a:p>
              <a:p>
                <a:pPr marL="349250" lvl="1" indent="0" algn="just">
                  <a:lnSpc>
                    <a:spcPct val="95000"/>
                  </a:lnSpc>
                  <a:spcBef>
                    <a:spcPct val="25000"/>
                  </a:spcBef>
                  <a:spcAft>
                    <a:spcPct val="10000"/>
                  </a:spcAft>
                  <a:buSzPct val="60000"/>
                  <a:buNone/>
                  <a:defRPr/>
                </a:pPr>
                <a:endParaRPr lang="en-US" altLang="zh-CN" sz="2000" dirty="0">
                  <a:cs typeface="ＭＳ Ｐゴシック" charset="-128"/>
                </a:endParaRPr>
              </a:p>
              <a:p>
                <a:pPr lvl="1" algn="just">
                  <a:lnSpc>
                    <a:spcPct val="95000"/>
                  </a:lnSpc>
                  <a:spcBef>
                    <a:spcPct val="25000"/>
                  </a:spcBef>
                  <a:spcAft>
                    <a:spcPct val="10000"/>
                  </a:spcAft>
                  <a:buSzPct val="60000"/>
                  <a:defRPr/>
                </a:pPr>
                <a:r>
                  <a:rPr lang="en-US" altLang="zh-CN" sz="2400" dirty="0">
                    <a:cs typeface="ＭＳ Ｐゴシック" charset="-128"/>
                  </a:rPr>
                  <a:t>Random Order Model (Average-Case Analysis)</a:t>
                </a:r>
              </a:p>
              <a:p>
                <a:pPr lvl="2" algn="just">
                  <a:lnSpc>
                    <a:spcPct val="95000"/>
                  </a:lnSpc>
                  <a:spcBef>
                    <a:spcPct val="25000"/>
                  </a:spcBef>
                  <a:spcAft>
                    <a:spcPct val="10000"/>
                  </a:spcAft>
                  <a:buSzPct val="60000"/>
                  <a:defRPr/>
                </a:pPr>
                <a14:m>
                  <m:oMath xmlns:m="http://schemas.openxmlformats.org/officeDocument/2006/math">
                    <m:sSub>
                      <m:sSubPr>
                        <m:ctrlPr>
                          <a:rPr lang="en-US" altLang="zh-CN" sz="2400" i="1">
                            <a:latin typeface="Cambria Math" panose="02040503050406030204" pitchFamily="18" charset="0"/>
                            <a:cs typeface="ＭＳ Ｐゴシック" charset="-128"/>
                          </a:rPr>
                        </m:ctrlPr>
                      </m:sSubPr>
                      <m:e>
                        <m:r>
                          <a:rPr lang="en-US" altLang="zh-CN" sz="2400">
                            <a:latin typeface="Cambria Math" panose="02040503050406030204" pitchFamily="18" charset="0"/>
                            <a:cs typeface="ＭＳ Ｐゴシック" charset="-128"/>
                          </a:rPr>
                          <m:t>𝐶𝑅</m:t>
                        </m:r>
                      </m:e>
                      <m:sub>
                        <m:r>
                          <a:rPr lang="en-US" altLang="zh-CN" sz="2400">
                            <a:latin typeface="Cambria Math" panose="02040503050406030204" pitchFamily="18" charset="0"/>
                            <a:cs typeface="ＭＳ Ｐゴシック" charset="-128"/>
                          </a:rPr>
                          <m:t>𝑅𝑂</m:t>
                        </m:r>
                      </m:sub>
                    </m:sSub>
                    <m:r>
                      <a:rPr lang="en-US" altLang="zh-CN" sz="2400">
                        <a:latin typeface="Cambria Math" panose="02040503050406030204" pitchFamily="18" charset="0"/>
                        <a:cs typeface="ＭＳ Ｐゴシック" charset="-128"/>
                      </a:rPr>
                      <m:t>=</m:t>
                    </m:r>
                    <m:sSub>
                      <m:sSubPr>
                        <m:ctrlPr>
                          <a:rPr lang="en-US" altLang="zh-CN" sz="2400" i="1">
                            <a:latin typeface="Cambria Math" panose="02040503050406030204" pitchFamily="18" charset="0"/>
                            <a:cs typeface="ＭＳ Ｐゴシック" charset="-128"/>
                          </a:rPr>
                        </m:ctrlPr>
                      </m:sSubPr>
                      <m:e>
                        <m:r>
                          <a:rPr lang="en-US" altLang="zh-CN" sz="2400">
                            <a:latin typeface="Cambria Math" panose="02040503050406030204" pitchFamily="18" charset="0"/>
                            <a:cs typeface="ＭＳ Ｐゴシック" charset="-128"/>
                          </a:rPr>
                          <m:t>𝑚𝑖𝑛</m:t>
                        </m:r>
                      </m:e>
                      <m:sub>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𝐺</m:t>
                        </m:r>
                        <m:d>
                          <m:dPr>
                            <m:ctrlPr>
                              <a:rPr lang="en-US" altLang="zh-CN" sz="2400" i="1">
                                <a:latin typeface="Cambria Math" panose="02040503050406030204" pitchFamily="18" charset="0"/>
                                <a:cs typeface="ＭＳ Ｐゴシック" charset="-128"/>
                              </a:rPr>
                            </m:ctrlPr>
                          </m:dPr>
                          <m:e>
                            <m:r>
                              <a:rPr lang="en-US" altLang="zh-CN" sz="2400">
                                <a:latin typeface="Cambria Math" panose="02040503050406030204" pitchFamily="18" charset="0"/>
                                <a:cs typeface="ＭＳ Ｐゴシック" charset="-128"/>
                              </a:rPr>
                              <m:t>𝑇</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𝑊</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𝑈</m:t>
                            </m:r>
                          </m:e>
                        </m:d>
                      </m:sub>
                    </m:sSub>
                    <m:f>
                      <m:fPr>
                        <m:ctrlPr>
                          <a:rPr lang="en-US" altLang="zh-CN" sz="2400" i="1">
                            <a:latin typeface="Cambria Math" panose="02040503050406030204" pitchFamily="18" charset="0"/>
                            <a:cs typeface="ＭＳ Ｐゴシック" charset="-128"/>
                          </a:rPr>
                        </m:ctrlPr>
                      </m:fPr>
                      <m:num>
                        <m:r>
                          <a:rPr lang="zh-CN" altLang="en-US" sz="2400">
                            <a:latin typeface="Cambria Math" panose="02040503050406030204" pitchFamily="18" charset="0"/>
                            <a:cs typeface="ＭＳ Ｐゴシック" charset="-128"/>
                          </a:rPr>
                          <m:t>𝔼</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𝑀𝑎𝑥𝑆𝑢𝑚</m:t>
                        </m:r>
                        <m:d>
                          <m:dPr>
                            <m:ctrlPr>
                              <a:rPr lang="en-US" altLang="zh-CN" sz="2400" i="1">
                                <a:latin typeface="Cambria Math" panose="02040503050406030204" pitchFamily="18" charset="0"/>
                                <a:cs typeface="ＭＳ Ｐゴシック" charset="-128"/>
                              </a:rPr>
                            </m:ctrlPr>
                          </m:dPr>
                          <m:e>
                            <m:r>
                              <a:rPr lang="en-US" altLang="zh-CN" sz="2400">
                                <a:latin typeface="Cambria Math" panose="02040503050406030204" pitchFamily="18" charset="0"/>
                                <a:cs typeface="ＭＳ Ｐゴシック" charset="-128"/>
                              </a:rPr>
                              <m:t>𝑀</m:t>
                            </m:r>
                          </m:e>
                        </m:d>
                        <m:r>
                          <a:rPr lang="en-US" altLang="zh-CN" sz="2400">
                            <a:latin typeface="Cambria Math" panose="02040503050406030204" pitchFamily="18" charset="0"/>
                            <a:cs typeface="ＭＳ Ｐゴシック" charset="-128"/>
                          </a:rPr>
                          <m:t>]</m:t>
                        </m:r>
                      </m:num>
                      <m:den>
                        <m:r>
                          <a:rPr lang="en-US" altLang="zh-CN" sz="2400">
                            <a:latin typeface="Cambria Math" panose="02040503050406030204" pitchFamily="18" charset="0"/>
                            <a:cs typeface="ＭＳ Ｐゴシック" charset="-128"/>
                          </a:rPr>
                          <m:t>𝑀𝑎𝑥𝑆𝑢𝑚</m:t>
                        </m:r>
                        <m:r>
                          <a:rPr lang="en-US" altLang="zh-CN" sz="2400">
                            <a:latin typeface="Cambria Math" panose="02040503050406030204" pitchFamily="18" charset="0"/>
                            <a:cs typeface="ＭＳ Ｐゴシック" charset="-128"/>
                          </a:rPr>
                          <m:t>(</m:t>
                        </m:r>
                        <m:r>
                          <a:rPr lang="en-US" altLang="zh-CN" sz="2400">
                            <a:latin typeface="Cambria Math" panose="02040503050406030204" pitchFamily="18" charset="0"/>
                            <a:cs typeface="ＭＳ Ｐゴシック" charset="-128"/>
                          </a:rPr>
                          <m:t>𝑂𝑃𝑇</m:t>
                        </m:r>
                        <m:r>
                          <a:rPr lang="en-US" altLang="zh-CN" sz="2400">
                            <a:latin typeface="Cambria Math" panose="02040503050406030204" pitchFamily="18" charset="0"/>
                            <a:cs typeface="ＭＳ Ｐゴシック" charset="-128"/>
                          </a:rPr>
                          <m:t>)</m:t>
                        </m:r>
                      </m:den>
                    </m:f>
                  </m:oMath>
                </a14:m>
                <a:endParaRPr lang="en-US" altLang="zh-CN" sz="24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836612"/>
                <a:ext cx="8591550" cy="5832747"/>
              </a:xfrm>
              <a:prstGeom prst="rect">
                <a:avLst/>
              </a:prstGeom>
              <a:blipFill>
                <a:blip r:embed="rId3"/>
                <a:stretch>
                  <a:fillRect l="-355" t="-14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矩形标注 4"/>
          <p:cNvSpPr>
            <a:spLocks noChangeArrowheads="1"/>
          </p:cNvSpPr>
          <p:nvPr/>
        </p:nvSpPr>
        <p:spPr bwMode="auto">
          <a:xfrm>
            <a:off x="107950" y="4077072"/>
            <a:ext cx="3240088" cy="431800"/>
          </a:xfrm>
          <a:prstGeom prst="wedgeRectCallout">
            <a:avLst>
              <a:gd name="adj1" fmla="val 42630"/>
              <a:gd name="adj2" fmla="val -85523"/>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worst bipartite graph</a:t>
            </a:r>
            <a:endParaRPr lang="zh-CN" altLang="en-US" sz="2000" dirty="0">
              <a:latin typeface="+mn-lt"/>
              <a:cs typeface="ＭＳ Ｐゴシック" charset="-128"/>
            </a:endParaRPr>
          </a:p>
        </p:txBody>
      </p:sp>
      <p:sp>
        <p:nvSpPr>
          <p:cNvPr id="7" name="矩形标注 6"/>
          <p:cNvSpPr>
            <a:spLocks noChangeArrowheads="1"/>
          </p:cNvSpPr>
          <p:nvPr/>
        </p:nvSpPr>
        <p:spPr bwMode="auto">
          <a:xfrm>
            <a:off x="107950" y="5949280"/>
            <a:ext cx="3240088" cy="431800"/>
          </a:xfrm>
          <a:prstGeom prst="wedgeRectCallout">
            <a:avLst>
              <a:gd name="adj1" fmla="val 46846"/>
              <a:gd name="adj2" fmla="val -148808"/>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worst bipartite graph</a:t>
            </a:r>
            <a:endParaRPr lang="zh-CN" altLang="en-US" sz="2000" dirty="0">
              <a:latin typeface="+mn-lt"/>
              <a:cs typeface="ＭＳ Ｐゴシック" charset="-128"/>
            </a:endParaRPr>
          </a:p>
        </p:txBody>
      </p:sp>
      <p:sp>
        <p:nvSpPr>
          <p:cNvPr id="8" name="矩形标注 7"/>
          <p:cNvSpPr>
            <a:spLocks noChangeArrowheads="1"/>
          </p:cNvSpPr>
          <p:nvPr/>
        </p:nvSpPr>
        <p:spPr bwMode="auto">
          <a:xfrm>
            <a:off x="5939854" y="5445224"/>
            <a:ext cx="3168650" cy="1008062"/>
          </a:xfrm>
          <a:prstGeom prst="wedgeRectCallout">
            <a:avLst>
              <a:gd name="adj1" fmla="val -49661"/>
              <a:gd name="adj2" fmla="val -73741"/>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expectation of the total utility of all possible arrival orders</a:t>
            </a:r>
            <a:endParaRPr lang="zh-CN" altLang="en-US" sz="2000" dirty="0">
              <a:latin typeface="+mn-lt"/>
              <a:cs typeface="ＭＳ Ｐゴシック" charset="-128"/>
            </a:endParaRPr>
          </a:p>
        </p:txBody>
      </p:sp>
    </p:spTree>
    <p:extLst>
      <p:ext uri="{BB962C8B-B14F-4D97-AF65-F5344CB8AC3E}">
        <p14:creationId xmlns:p14="http://schemas.microsoft.com/office/powerpoint/2010/main" val="428986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98425"/>
            <a:ext cx="9144000" cy="738188"/>
          </a:xfrm>
        </p:spPr>
        <p:txBody>
          <a:bodyPr/>
          <a:lstStyle/>
          <a:p>
            <a:pPr algn="ctr" eaLnBrk="1" hangingPunct="1"/>
            <a:r>
              <a:rPr lang="en-US" altLang="zh-CN" sz="2600" dirty="0"/>
              <a:t>Summary of Online Maximum Weighted Bipartite Matching Algorithms</a:t>
            </a:r>
            <a:endParaRPr lang="zh-CN" altLang="en-US" sz="2600" dirty="0"/>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nvPr>
            </p:nvGraphicFramePr>
            <p:xfrm>
              <a:off x="179512" y="1316188"/>
              <a:ext cx="8784975" cy="5267452"/>
            </p:xfrm>
            <a:graphic>
              <a:graphicData uri="http://schemas.openxmlformats.org/drawingml/2006/table">
                <a:tbl>
                  <a:tblPr firstRow="1" bandRow="1">
                    <a:tableStyleId>{21E4AEA4-8DFA-4A89-87EB-49C32662AFE0}</a:tableStyleId>
                  </a:tblPr>
                  <a:tblGrid>
                    <a:gridCol w="1872208">
                      <a:extLst>
                        <a:ext uri="{9D8B030D-6E8A-4147-A177-3AD203B41FA5}">
                          <a16:colId xmlns:a16="http://schemas.microsoft.com/office/drawing/2014/main" val="218316572"/>
                        </a:ext>
                      </a:extLst>
                    </a:gridCol>
                    <a:gridCol w="1944216">
                      <a:extLst>
                        <a:ext uri="{9D8B030D-6E8A-4147-A177-3AD203B41FA5}">
                          <a16:colId xmlns:a16="http://schemas.microsoft.com/office/drawing/2014/main" val="826352327"/>
                        </a:ext>
                      </a:extLst>
                    </a:gridCol>
                    <a:gridCol w="1454561">
                      <a:extLst>
                        <a:ext uri="{9D8B030D-6E8A-4147-A177-3AD203B41FA5}">
                          <a16:colId xmlns:a16="http://schemas.microsoft.com/office/drawing/2014/main" val="1811030404"/>
                        </a:ext>
                      </a:extLst>
                    </a:gridCol>
                    <a:gridCol w="1756995">
                      <a:extLst>
                        <a:ext uri="{9D8B030D-6E8A-4147-A177-3AD203B41FA5}">
                          <a16:colId xmlns:a16="http://schemas.microsoft.com/office/drawing/2014/main" val="4173787354"/>
                        </a:ext>
                      </a:extLst>
                    </a:gridCol>
                    <a:gridCol w="1756995">
                      <a:extLst>
                        <a:ext uri="{9D8B030D-6E8A-4147-A177-3AD203B41FA5}">
                          <a16:colId xmlns:a16="http://schemas.microsoft.com/office/drawing/2014/main" val="1541025978"/>
                        </a:ext>
                      </a:extLst>
                    </a:gridCol>
                  </a:tblGrid>
                  <a:tr h="370840">
                    <a:tc>
                      <a:txBody>
                        <a:bodyPr/>
                        <a:lstStyle/>
                        <a:p>
                          <a:endParaRPr lang="zh-CN" altLang="en-US" dirty="0"/>
                        </a:p>
                      </a:txBody>
                      <a:tcPr/>
                    </a:tc>
                    <a:tc gridSpan="2">
                      <a:txBody>
                        <a:bodyPr/>
                        <a:lstStyle/>
                        <a:p>
                          <a:pPr algn="ctr"/>
                          <a:r>
                            <a:rPr lang="en-US" altLang="zh-CN" dirty="0"/>
                            <a:t>One-sided Online Matching</a:t>
                          </a:r>
                          <a:endParaRPr lang="zh-CN" altLang="en-US" dirty="0"/>
                        </a:p>
                      </a:txBody>
                      <a:tcPr/>
                    </a:tc>
                    <a:tc hMerge="1">
                      <a:txBody>
                        <a:bodyPr/>
                        <a:lstStyle/>
                        <a:p>
                          <a:endParaRPr lang="zh-CN" altLang="en-US"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Two-sided Online Matching</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2608075732"/>
                      </a:ext>
                    </a:extLst>
                  </a:tr>
                  <a:tr h="370840">
                    <a:tc>
                      <a:txBody>
                        <a:bodyPr/>
                        <a:lstStyle/>
                        <a:p>
                          <a:endParaRPr lang="zh-CN" altLang="en-US"/>
                        </a:p>
                      </a:txBody>
                      <a:tcPr/>
                    </a:tc>
                    <a:tc>
                      <a:txBody>
                        <a:bodyPr/>
                        <a:lstStyle/>
                        <a:p>
                          <a:pPr algn="ctr"/>
                          <a:r>
                            <a:rPr lang="en-US" altLang="zh-CN" b="1" dirty="0"/>
                            <a:t>Unweighted</a:t>
                          </a:r>
                          <a:endParaRPr lang="zh-CN" altLang="en-US" b="1" dirty="0"/>
                        </a:p>
                      </a:txBody>
                      <a:tcPr/>
                    </a:tc>
                    <a:tc>
                      <a:txBody>
                        <a:bodyPr/>
                        <a:lstStyle/>
                        <a:p>
                          <a:pPr algn="ctr"/>
                          <a:r>
                            <a:rPr lang="en-US" altLang="zh-CN" b="1" dirty="0"/>
                            <a:t>Weighted</a:t>
                          </a:r>
                          <a:endParaRPr lang="zh-CN" altLang="en-US" b="1" dirty="0"/>
                        </a:p>
                      </a:txBody>
                      <a:tcPr/>
                    </a:tc>
                    <a:tc>
                      <a:txBody>
                        <a:bodyPr/>
                        <a:lstStyle/>
                        <a:p>
                          <a:pPr algn="ctr"/>
                          <a:r>
                            <a:rPr lang="en-US" altLang="zh-CN" b="1" dirty="0"/>
                            <a:t>Unweighted</a:t>
                          </a:r>
                          <a:endParaRPr lang="zh-CN" altLang="en-US" b="1" dirty="0"/>
                        </a:p>
                      </a:txBody>
                      <a:tcPr/>
                    </a:tc>
                    <a:tc>
                      <a:txBody>
                        <a:bodyPr/>
                        <a:lstStyle/>
                        <a:p>
                          <a:pPr algn="ctr"/>
                          <a:r>
                            <a:rPr lang="en-US" altLang="zh-CN" b="1" dirty="0"/>
                            <a:t>Weighted</a:t>
                          </a:r>
                          <a:endParaRPr lang="zh-CN" altLang="en-US" b="1" dirty="0"/>
                        </a:p>
                      </a:txBody>
                      <a:tcPr/>
                    </a:tc>
                    <a:extLst>
                      <a:ext uri="{0D108BD9-81ED-4DB2-BD59-A6C34878D82A}">
                        <a16:rowId xmlns:a16="http://schemas.microsoft.com/office/drawing/2014/main" val="2559122952"/>
                      </a:ext>
                    </a:extLst>
                  </a:tr>
                  <a:tr h="370840">
                    <a:tc>
                      <a:txBody>
                        <a:bodyPr/>
                        <a:lstStyle/>
                        <a:p>
                          <a:pPr algn="ctr"/>
                          <a:r>
                            <a:rPr lang="en-US" altLang="zh-CN" sz="1800" b="1" dirty="0"/>
                            <a:t>Adversarial Model</a:t>
                          </a:r>
                          <a:endParaRPr lang="en-US" altLang="zh-CN" b="1" dirty="0"/>
                        </a:p>
                        <a:p>
                          <a:pPr algn="ctr"/>
                          <a:r>
                            <a:rPr lang="en-US" altLang="zh-CN" b="1" dirty="0"/>
                            <a:t>(Worst-Case</a:t>
                          </a:r>
                        </a:p>
                        <a:p>
                          <a:pPr algn="ctr"/>
                          <a:r>
                            <a:rPr lang="en-US" altLang="zh-CN" b="1" dirty="0"/>
                            <a:t>Analysis)</a:t>
                          </a:r>
                          <a:endParaRPr lang="zh-CN" altLang="en-US" b="1" dirty="0"/>
                        </a:p>
                      </a:txBody>
                      <a:tcPr anchor="ctr"/>
                    </a:tc>
                    <a:tc>
                      <a:txBody>
                        <a:bodyPr/>
                        <a:lstStyle/>
                        <a:p>
                          <a:pPr algn="ctr"/>
                          <a:r>
                            <a:rPr lang="en-US" altLang="zh-CN" dirty="0"/>
                            <a:t>CR</a:t>
                          </a:r>
                          <a:r>
                            <a:rPr lang="en-US" altLang="zh-CN" baseline="-25000" dirty="0"/>
                            <a:t>A</a:t>
                          </a:r>
                          <a:r>
                            <a:rPr lang="en-US" altLang="zh-CN" dirty="0"/>
                            <a:t>=1-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𝑒</m:t>
                                  </m:r>
                                </m:den>
                              </m:f>
                            </m:oMath>
                          </a14:m>
                          <a:endParaRPr lang="en-US" altLang="zh-CN" dirty="0"/>
                        </a:p>
                        <a:p>
                          <a:pPr algn="ctr"/>
                          <a:r>
                            <a:rPr lang="en-US" altLang="zh-CN" dirty="0"/>
                            <a:t>[STOC’1990]</a:t>
                          </a:r>
                          <a:endParaRPr lang="zh-CN" altLang="en-US" dirty="0"/>
                        </a:p>
                      </a:txBody>
                      <a:tcPr anchor="ctr"/>
                    </a:tc>
                    <a:tc>
                      <a:txBody>
                        <a:bodyPr/>
                        <a:lstStyle/>
                        <a:p>
                          <a:pPr algn="ctr"/>
                          <a:r>
                            <a:rPr lang="en-US" altLang="zh-CN" dirty="0"/>
                            <a:t>CR</a:t>
                          </a:r>
                          <a:r>
                            <a:rPr lang="en-US" altLang="zh-CN" baseline="-25000" dirty="0"/>
                            <a:t>A</a:t>
                          </a:r>
                          <a:r>
                            <a:rPr lang="en-US" altLang="zh-CN" dirty="0"/>
                            <a:t>=ln </a:t>
                          </a:r>
                          <a:r>
                            <a:rPr lang="en-US" altLang="zh-CN" i="1" baseline="0" dirty="0"/>
                            <a:t>n</a:t>
                          </a:r>
                          <a:endParaRPr lang="en-US" altLang="zh-CN" i="1" dirty="0"/>
                        </a:p>
                        <a:p>
                          <a:pPr algn="ctr"/>
                          <a:r>
                            <a:rPr lang="en-US" altLang="zh-CN" dirty="0"/>
                            <a:t>[TCS’2015]</a:t>
                          </a:r>
                          <a:endParaRPr lang="zh-CN" altLang="en-US" dirty="0"/>
                        </a:p>
                      </a:txBody>
                      <a:tcPr anchor="ctr"/>
                    </a:tc>
                    <a:tc>
                      <a:txBody>
                        <a:bodyPr/>
                        <a:lstStyle/>
                        <a:p>
                          <a:pPr algn="ctr"/>
                          <a:r>
                            <a:rPr lang="en-US" altLang="zh-CN" dirty="0"/>
                            <a:t>CR</a:t>
                          </a:r>
                          <a:r>
                            <a:rPr lang="en-US" altLang="zh-CN" baseline="-25000" dirty="0"/>
                            <a:t>A</a:t>
                          </a:r>
                          <a:r>
                            <a:rPr lang="en-US" altLang="zh-CN" dirty="0"/>
                            <a:t>=0.526</a:t>
                          </a:r>
                        </a:p>
                        <a:p>
                          <a:pPr algn="ctr"/>
                          <a:r>
                            <a:rPr lang="en-US" altLang="zh-CN" dirty="0"/>
                            <a:t>[ICALP’2015]</a:t>
                          </a:r>
                          <a:endParaRPr lang="zh-CN" altLang="en-US" dirty="0"/>
                        </a:p>
                      </a:txBody>
                      <a:tcPr anchor="ctr"/>
                    </a:tc>
                    <a:tc>
                      <a:txBody>
                        <a:bodyPr/>
                        <a:lstStyle/>
                        <a:p>
                          <a:pPr algn="ctr"/>
                          <a:r>
                            <a:rPr lang="en-US" altLang="zh-CN" dirty="0"/>
                            <a:t>Open</a:t>
                          </a:r>
                          <a:r>
                            <a:rPr lang="en-US" altLang="zh-CN" baseline="0" dirty="0"/>
                            <a:t> Question</a:t>
                          </a:r>
                          <a:endParaRPr lang="zh-CN" altLang="en-US" dirty="0"/>
                        </a:p>
                      </a:txBody>
                      <a:tcPr anchor="ctr"/>
                    </a:tc>
                    <a:extLst>
                      <a:ext uri="{0D108BD9-81ED-4DB2-BD59-A6C34878D82A}">
                        <a16:rowId xmlns:a16="http://schemas.microsoft.com/office/drawing/2014/main" val="639736367"/>
                      </a:ext>
                    </a:extLst>
                  </a:tr>
                  <a:tr h="370840">
                    <a:tc>
                      <a:txBody>
                        <a:bodyPr/>
                        <a:lstStyle/>
                        <a:p>
                          <a:pPr algn="ctr"/>
                          <a:r>
                            <a:rPr lang="en-US" altLang="zh-CN" b="1" dirty="0"/>
                            <a:t>Random-Order Model</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(Average-Case Analysis)</a:t>
                          </a:r>
                          <a:endParaRPr lang="zh-CN" altLang="en-US" b="1" dirty="0"/>
                        </a:p>
                      </a:txBody>
                      <a:tcPr anchor="ctr"/>
                    </a:tc>
                    <a:tc>
                      <a:txBody>
                        <a:bodyPr/>
                        <a:lstStyle/>
                        <a:p>
                          <a:pPr algn="ctr"/>
                          <a:r>
                            <a:rPr lang="en-US" altLang="zh-CN" dirty="0"/>
                            <a:t>CR</a:t>
                          </a:r>
                          <a:r>
                            <a:rPr lang="en-US" altLang="zh-CN" baseline="-25000" dirty="0"/>
                            <a:t>RO</a:t>
                          </a:r>
                          <a:r>
                            <a:rPr lang="en-US" altLang="zh-CN" dirty="0"/>
                            <a:t>=1-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𝑒</m:t>
                                  </m:r>
                                </m:den>
                              </m:f>
                            </m:oMath>
                          </a14:m>
                          <a:endParaRPr lang="en-US" altLang="zh-CN" dirty="0"/>
                        </a:p>
                        <a:p>
                          <a:pPr algn="ctr"/>
                          <a:r>
                            <a:rPr lang="en-US" altLang="zh-CN" dirty="0"/>
                            <a:t>[SODA’2008]</a:t>
                          </a:r>
                        </a:p>
                        <a:p>
                          <a:pPr algn="ctr"/>
                          <a:endParaRPr lang="en-US" altLang="zh-CN" dirty="0"/>
                        </a:p>
                        <a:p>
                          <a:pPr algn="ctr"/>
                          <a:r>
                            <a:rPr lang="en-US" altLang="zh-CN" dirty="0"/>
                            <a:t>The upper bound of competitive ratios of any deterministic online algorithm is</a:t>
                          </a:r>
                          <a:r>
                            <a:rPr lang="en-US" altLang="zh-CN" baseline="0" dirty="0"/>
                            <a:t> </a:t>
                          </a:r>
                          <a:r>
                            <a:rPr lang="en-US" altLang="zh-CN" dirty="0"/>
                            <a:t>CR</a:t>
                          </a:r>
                          <a:r>
                            <a:rPr lang="en-US" altLang="zh-CN" baseline="-25000" dirty="0"/>
                            <a:t>RO</a:t>
                          </a:r>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4</m:t>
                                  </m:r>
                                </m:den>
                              </m:f>
                            </m:oMath>
                          </a14:m>
                          <a:endParaRPr lang="en-US" altLang="zh-CN" dirty="0"/>
                        </a:p>
                        <a:p>
                          <a:pPr algn="ctr"/>
                          <a:r>
                            <a:rPr lang="en-US" altLang="zh-CN" dirty="0"/>
                            <a:t>[SODA’2011]</a:t>
                          </a:r>
                          <a:endParaRPr lang="zh-CN" altLang="en-US" dirty="0"/>
                        </a:p>
                        <a:p>
                          <a:pPr algn="ctr"/>
                          <a:endParaRPr lang="zh-CN" altLang="en-US" dirty="0"/>
                        </a:p>
                      </a:txBody>
                      <a:tcPr anchor="ctr"/>
                    </a:tc>
                    <a:tc>
                      <a:txBody>
                        <a:bodyPr/>
                        <a:lstStyle/>
                        <a:p>
                          <a:pPr algn="ctr"/>
                          <a:r>
                            <a:rPr lang="en-US" altLang="zh-CN" dirty="0"/>
                            <a:t>CR</a:t>
                          </a:r>
                          <a:r>
                            <a:rPr lang="en-US" altLang="zh-CN" baseline="-25000" dirty="0"/>
                            <a:t>RO</a:t>
                          </a:r>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𝑒</m:t>
                                  </m:r>
                                </m:den>
                              </m:f>
                            </m:oMath>
                          </a14:m>
                          <a:endParaRPr lang="en-US" altLang="zh-CN" dirty="0"/>
                        </a:p>
                        <a:p>
                          <a:pPr algn="ctr"/>
                          <a:r>
                            <a:rPr lang="en-US" altLang="zh-CN" dirty="0"/>
                            <a:t>[ESA’2013]</a:t>
                          </a:r>
                          <a:endParaRPr lang="zh-CN" altLang="en-US" dirty="0"/>
                        </a:p>
                        <a:p>
                          <a:pPr algn="ctr"/>
                          <a:endParaRPr lang="zh-CN" altLang="en-US" dirty="0"/>
                        </a:p>
                      </a:txBody>
                      <a:tcPr anchor="ctr"/>
                    </a:tc>
                    <a:tc gridSpan="2">
                      <a:txBody>
                        <a:bodyPr/>
                        <a:lstStyle/>
                        <a:p>
                          <a:pPr algn="ctr"/>
                          <a:r>
                            <a:rPr lang="en-US" altLang="zh-CN" b="1" dirty="0"/>
                            <a:t>Our Result:</a:t>
                          </a:r>
                        </a:p>
                        <a:p>
                          <a:pPr algn="ctr"/>
                          <a:r>
                            <a:rPr lang="en-US" altLang="zh-CN" b="1" dirty="0"/>
                            <a:t>CR</a:t>
                          </a:r>
                          <a:r>
                            <a:rPr lang="en-US" altLang="zh-CN" b="1" baseline="-25000" dirty="0"/>
                            <a:t>RO</a:t>
                          </a:r>
                          <a:r>
                            <a:rPr lang="en-US" altLang="zh-CN" b="1" dirty="0"/>
                            <a:t>= </a:t>
                          </a:r>
                          <a14:m>
                            <m:oMath xmlns:m="http://schemas.openxmlformats.org/officeDocument/2006/math">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𝟒</m:t>
                                  </m:r>
                                </m:den>
                              </m:f>
                            </m:oMath>
                          </a14:m>
                          <a:endParaRPr lang="en-US" altLang="zh-CN" b="1" dirty="0"/>
                        </a:p>
                      </a:txBody>
                      <a:tcPr anchor="ctr">
                        <a:solidFill>
                          <a:srgbClr val="FF0000">
                            <a:alpha val="60000"/>
                          </a:srgbClr>
                        </a:solidFill>
                      </a:tcPr>
                    </a:tc>
                    <a:tc hMerge="1">
                      <a:txBody>
                        <a:bodyPr/>
                        <a:lstStyle/>
                        <a:p>
                          <a:pPr algn="ctr"/>
                          <a:endParaRPr lang="zh-CN" altLang="en-US" dirty="0"/>
                        </a:p>
                      </a:txBody>
                      <a:tcPr/>
                    </a:tc>
                    <a:extLst>
                      <a:ext uri="{0D108BD9-81ED-4DB2-BD59-A6C34878D82A}">
                        <a16:rowId xmlns:a16="http://schemas.microsoft.com/office/drawing/2014/main" val="3963877346"/>
                      </a:ext>
                    </a:extLst>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575855992"/>
                  </p:ext>
                </p:extLst>
              </p:nvPr>
            </p:nvGraphicFramePr>
            <p:xfrm>
              <a:off x="179512" y="1316188"/>
              <a:ext cx="8784975" cy="5267452"/>
            </p:xfrm>
            <a:graphic>
              <a:graphicData uri="http://schemas.openxmlformats.org/drawingml/2006/table">
                <a:tbl>
                  <a:tblPr firstRow="1" bandRow="1">
                    <a:tableStyleId>{21E4AEA4-8DFA-4A89-87EB-49C32662AFE0}</a:tableStyleId>
                  </a:tblPr>
                  <a:tblGrid>
                    <a:gridCol w="1872208">
                      <a:extLst>
                        <a:ext uri="{9D8B030D-6E8A-4147-A177-3AD203B41FA5}">
                          <a16:colId xmlns:a16="http://schemas.microsoft.com/office/drawing/2014/main" val="218316572"/>
                        </a:ext>
                      </a:extLst>
                    </a:gridCol>
                    <a:gridCol w="1944216">
                      <a:extLst>
                        <a:ext uri="{9D8B030D-6E8A-4147-A177-3AD203B41FA5}">
                          <a16:colId xmlns:a16="http://schemas.microsoft.com/office/drawing/2014/main" val="826352327"/>
                        </a:ext>
                      </a:extLst>
                    </a:gridCol>
                    <a:gridCol w="1454561">
                      <a:extLst>
                        <a:ext uri="{9D8B030D-6E8A-4147-A177-3AD203B41FA5}">
                          <a16:colId xmlns:a16="http://schemas.microsoft.com/office/drawing/2014/main" val="1811030404"/>
                        </a:ext>
                      </a:extLst>
                    </a:gridCol>
                    <a:gridCol w="1756995">
                      <a:extLst>
                        <a:ext uri="{9D8B030D-6E8A-4147-A177-3AD203B41FA5}">
                          <a16:colId xmlns:a16="http://schemas.microsoft.com/office/drawing/2014/main" val="4173787354"/>
                        </a:ext>
                      </a:extLst>
                    </a:gridCol>
                    <a:gridCol w="1756995">
                      <a:extLst>
                        <a:ext uri="{9D8B030D-6E8A-4147-A177-3AD203B41FA5}">
                          <a16:colId xmlns:a16="http://schemas.microsoft.com/office/drawing/2014/main" val="1541025978"/>
                        </a:ext>
                      </a:extLst>
                    </a:gridCol>
                  </a:tblGrid>
                  <a:tr h="370840">
                    <a:tc>
                      <a:txBody>
                        <a:bodyPr/>
                        <a:lstStyle/>
                        <a:p>
                          <a:endParaRPr lang="zh-CN" altLang="en-US" dirty="0"/>
                        </a:p>
                      </a:txBody>
                      <a:tcPr/>
                    </a:tc>
                    <a:tc gridSpan="2">
                      <a:txBody>
                        <a:bodyPr/>
                        <a:lstStyle/>
                        <a:p>
                          <a:pPr algn="ctr"/>
                          <a:r>
                            <a:rPr lang="en-US" altLang="zh-CN" dirty="0"/>
                            <a:t>One-sided Online Matching</a:t>
                          </a:r>
                          <a:endParaRPr lang="zh-CN" altLang="en-US" dirty="0"/>
                        </a:p>
                      </a:txBody>
                      <a:tcPr/>
                    </a:tc>
                    <a:tc hMerge="1">
                      <a:txBody>
                        <a:bodyPr/>
                        <a:lstStyle/>
                        <a:p>
                          <a:endParaRPr lang="zh-CN" altLang="en-US"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Two-sided Online Matching</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2608075732"/>
                      </a:ext>
                    </a:extLst>
                  </a:tr>
                  <a:tr h="370840">
                    <a:tc>
                      <a:txBody>
                        <a:bodyPr/>
                        <a:lstStyle/>
                        <a:p>
                          <a:endParaRPr lang="zh-CN" altLang="en-US"/>
                        </a:p>
                      </a:txBody>
                      <a:tcPr/>
                    </a:tc>
                    <a:tc>
                      <a:txBody>
                        <a:bodyPr/>
                        <a:lstStyle/>
                        <a:p>
                          <a:pPr algn="ctr"/>
                          <a:r>
                            <a:rPr lang="en-US" altLang="zh-CN" b="1" dirty="0"/>
                            <a:t>Unweighted</a:t>
                          </a:r>
                          <a:endParaRPr lang="zh-CN" altLang="en-US" b="1" dirty="0"/>
                        </a:p>
                      </a:txBody>
                      <a:tcPr/>
                    </a:tc>
                    <a:tc>
                      <a:txBody>
                        <a:bodyPr/>
                        <a:lstStyle/>
                        <a:p>
                          <a:pPr algn="ctr"/>
                          <a:r>
                            <a:rPr lang="en-US" altLang="zh-CN" b="1" dirty="0"/>
                            <a:t>Weighted</a:t>
                          </a:r>
                          <a:endParaRPr lang="zh-CN" altLang="en-US" b="1" dirty="0"/>
                        </a:p>
                      </a:txBody>
                      <a:tcPr/>
                    </a:tc>
                    <a:tc>
                      <a:txBody>
                        <a:bodyPr/>
                        <a:lstStyle/>
                        <a:p>
                          <a:pPr algn="ctr"/>
                          <a:r>
                            <a:rPr lang="en-US" altLang="zh-CN" b="1" dirty="0"/>
                            <a:t>Unweighted</a:t>
                          </a:r>
                          <a:endParaRPr lang="zh-CN" altLang="en-US" b="1" dirty="0"/>
                        </a:p>
                      </a:txBody>
                      <a:tcPr/>
                    </a:tc>
                    <a:tc>
                      <a:txBody>
                        <a:bodyPr/>
                        <a:lstStyle/>
                        <a:p>
                          <a:pPr algn="ctr"/>
                          <a:r>
                            <a:rPr lang="en-US" altLang="zh-CN" b="1" dirty="0"/>
                            <a:t>Weighted</a:t>
                          </a:r>
                          <a:endParaRPr lang="zh-CN" altLang="en-US" b="1" dirty="0"/>
                        </a:p>
                      </a:txBody>
                      <a:tcPr/>
                    </a:tc>
                    <a:extLst>
                      <a:ext uri="{0D108BD9-81ED-4DB2-BD59-A6C34878D82A}">
                        <a16:rowId xmlns:a16="http://schemas.microsoft.com/office/drawing/2014/main" val="2559122952"/>
                      </a:ext>
                    </a:extLst>
                  </a:tr>
                  <a:tr h="1188720">
                    <a:tc>
                      <a:txBody>
                        <a:bodyPr/>
                        <a:lstStyle/>
                        <a:p>
                          <a:pPr algn="ctr"/>
                          <a:r>
                            <a:rPr lang="en-US" altLang="zh-CN" sz="1800" b="1" dirty="0"/>
                            <a:t>Adversarial Model</a:t>
                          </a:r>
                          <a:endParaRPr lang="en-US" altLang="zh-CN" b="1" dirty="0"/>
                        </a:p>
                        <a:p>
                          <a:pPr algn="ctr"/>
                          <a:r>
                            <a:rPr lang="en-US" altLang="zh-CN" b="1" dirty="0"/>
                            <a:t>(Worst-Case</a:t>
                          </a:r>
                        </a:p>
                        <a:p>
                          <a:pPr algn="ctr"/>
                          <a:r>
                            <a:rPr lang="en-US" altLang="zh-CN" b="1" dirty="0"/>
                            <a:t>Analysis)</a:t>
                          </a:r>
                          <a:endParaRPr lang="zh-CN" altLang="en-US" b="1" dirty="0"/>
                        </a:p>
                      </a:txBody>
                      <a:tcPr anchor="ctr"/>
                    </a:tc>
                    <a:tc>
                      <a:txBody>
                        <a:bodyPr/>
                        <a:lstStyle/>
                        <a:p>
                          <a:endParaRPr lang="zh-CN"/>
                        </a:p>
                      </a:txBody>
                      <a:tcPr anchor="ctr">
                        <a:blipFill>
                          <a:blip r:embed="rId3"/>
                          <a:stretch>
                            <a:fillRect l="-96552" t="-65128" r="-257053" b="-282564"/>
                          </a:stretch>
                        </a:blipFill>
                      </a:tcPr>
                    </a:tc>
                    <a:tc>
                      <a:txBody>
                        <a:bodyPr/>
                        <a:lstStyle/>
                        <a:p>
                          <a:pPr algn="ctr"/>
                          <a:r>
                            <a:rPr lang="en-US" altLang="zh-CN" dirty="0"/>
                            <a:t>CR</a:t>
                          </a:r>
                          <a:r>
                            <a:rPr lang="en-US" altLang="zh-CN" baseline="-25000" dirty="0"/>
                            <a:t>A</a:t>
                          </a:r>
                          <a:r>
                            <a:rPr lang="en-US" altLang="zh-CN" dirty="0"/>
                            <a:t>=ln </a:t>
                          </a:r>
                          <a:r>
                            <a:rPr lang="en-US" altLang="zh-CN" i="1" baseline="0" dirty="0"/>
                            <a:t>n</a:t>
                          </a:r>
                          <a:endParaRPr lang="en-US" altLang="zh-CN" i="1" dirty="0"/>
                        </a:p>
                        <a:p>
                          <a:pPr algn="ctr"/>
                          <a:r>
                            <a:rPr lang="en-US" altLang="zh-CN" dirty="0"/>
                            <a:t>[TCS’2015]</a:t>
                          </a:r>
                          <a:endParaRPr lang="zh-CN" altLang="en-US" dirty="0"/>
                        </a:p>
                      </a:txBody>
                      <a:tcPr anchor="ctr"/>
                    </a:tc>
                    <a:tc>
                      <a:txBody>
                        <a:bodyPr/>
                        <a:lstStyle/>
                        <a:p>
                          <a:pPr algn="ctr"/>
                          <a:r>
                            <a:rPr lang="en-US" altLang="zh-CN" dirty="0"/>
                            <a:t>CR</a:t>
                          </a:r>
                          <a:r>
                            <a:rPr lang="en-US" altLang="zh-CN" baseline="-25000" dirty="0"/>
                            <a:t>A</a:t>
                          </a:r>
                          <a:r>
                            <a:rPr lang="en-US" altLang="zh-CN" dirty="0"/>
                            <a:t>=0.526</a:t>
                          </a:r>
                        </a:p>
                        <a:p>
                          <a:pPr algn="ctr"/>
                          <a:r>
                            <a:rPr lang="en-US" altLang="zh-CN" dirty="0"/>
                            <a:t>[ICALP’2015]</a:t>
                          </a:r>
                          <a:endParaRPr lang="zh-CN" altLang="en-US" dirty="0"/>
                        </a:p>
                      </a:txBody>
                      <a:tcPr anchor="ctr"/>
                    </a:tc>
                    <a:tc>
                      <a:txBody>
                        <a:bodyPr/>
                        <a:lstStyle/>
                        <a:p>
                          <a:pPr algn="ctr"/>
                          <a:r>
                            <a:rPr lang="en-US" altLang="zh-CN" dirty="0"/>
                            <a:t>Open</a:t>
                          </a:r>
                          <a:r>
                            <a:rPr lang="en-US" altLang="zh-CN" baseline="0" dirty="0"/>
                            <a:t> Question</a:t>
                          </a:r>
                          <a:endParaRPr lang="zh-CN" altLang="en-US" dirty="0"/>
                        </a:p>
                      </a:txBody>
                      <a:tcPr anchor="ctr"/>
                    </a:tc>
                    <a:extLst>
                      <a:ext uri="{0D108BD9-81ED-4DB2-BD59-A6C34878D82A}">
                        <a16:rowId xmlns:a16="http://schemas.microsoft.com/office/drawing/2014/main" val="639736367"/>
                      </a:ext>
                    </a:extLst>
                  </a:tr>
                  <a:tr h="3337052">
                    <a:tc>
                      <a:txBody>
                        <a:bodyPr/>
                        <a:lstStyle/>
                        <a:p>
                          <a:pPr algn="ctr"/>
                          <a:r>
                            <a:rPr lang="en-US" altLang="zh-CN" b="1" dirty="0"/>
                            <a:t>Random-Order Model</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(Average-Case Analysis)</a:t>
                          </a:r>
                          <a:endParaRPr lang="zh-CN" altLang="en-US" b="1" dirty="0"/>
                        </a:p>
                      </a:txBody>
                      <a:tcPr anchor="ctr"/>
                    </a:tc>
                    <a:tc>
                      <a:txBody>
                        <a:bodyPr/>
                        <a:lstStyle/>
                        <a:p>
                          <a:endParaRPr lang="zh-CN"/>
                        </a:p>
                      </a:txBody>
                      <a:tcPr anchor="ctr">
                        <a:blipFill>
                          <a:blip r:embed="rId3"/>
                          <a:stretch>
                            <a:fillRect l="-96552" t="-58759" r="-257053" b="-547"/>
                          </a:stretch>
                        </a:blipFill>
                      </a:tcPr>
                    </a:tc>
                    <a:tc>
                      <a:txBody>
                        <a:bodyPr/>
                        <a:lstStyle/>
                        <a:p>
                          <a:endParaRPr lang="zh-CN"/>
                        </a:p>
                      </a:txBody>
                      <a:tcPr anchor="ctr">
                        <a:blipFill>
                          <a:blip r:embed="rId3"/>
                          <a:stretch>
                            <a:fillRect l="-262343" t="-58759" r="-243096" b="-547"/>
                          </a:stretch>
                        </a:blipFill>
                      </a:tcPr>
                    </a:tc>
                    <a:tc gridSpan="2">
                      <a:txBody>
                        <a:bodyPr/>
                        <a:lstStyle/>
                        <a:p>
                          <a:endParaRPr lang="zh-CN"/>
                        </a:p>
                      </a:txBody>
                      <a:tcPr anchor="ctr">
                        <a:blipFill>
                          <a:blip r:embed="rId3"/>
                          <a:stretch>
                            <a:fillRect l="-150087" t="-58759" r="-693" b="-547"/>
                          </a:stretch>
                        </a:blipFill>
                      </a:tcPr>
                    </a:tc>
                    <a:tc hMerge="1">
                      <a:txBody>
                        <a:bodyPr/>
                        <a:lstStyle/>
                        <a:p>
                          <a:pPr algn="ctr"/>
                          <a:endParaRPr lang="zh-CN" altLang="en-US" dirty="0"/>
                        </a:p>
                      </a:txBody>
                      <a:tcPr/>
                    </a:tc>
                    <a:extLst>
                      <a:ext uri="{0D108BD9-81ED-4DB2-BD59-A6C34878D82A}">
                        <a16:rowId xmlns:a16="http://schemas.microsoft.com/office/drawing/2014/main" val="3963877346"/>
                      </a:ext>
                    </a:extLst>
                  </a:tr>
                </a:tbl>
              </a:graphicData>
            </a:graphic>
          </p:graphicFrame>
        </mc:Fallback>
      </mc:AlternateContent>
    </p:spTree>
    <p:extLst>
      <p:ext uri="{BB962C8B-B14F-4D97-AF65-F5344CB8AC3E}">
        <p14:creationId xmlns:p14="http://schemas.microsoft.com/office/powerpoint/2010/main" val="3038424260"/>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t>Background and Motivation</a:t>
            </a:r>
          </a:p>
          <a:p>
            <a:pPr eaLnBrk="1" hangingPunct="1">
              <a:spcBef>
                <a:spcPts val="1000"/>
              </a:spcBef>
              <a:spcAft>
                <a:spcPts val="4000"/>
              </a:spcAft>
            </a:pPr>
            <a:r>
              <a:rPr lang="en-US" altLang="zh-CN" sz="3200" dirty="0"/>
              <a:t>Problem Statement</a:t>
            </a:r>
          </a:p>
          <a:p>
            <a:pPr eaLnBrk="1" hangingPunct="1">
              <a:spcBef>
                <a:spcPts val="1000"/>
              </a:spcBef>
              <a:spcAft>
                <a:spcPts val="4000"/>
              </a:spcAft>
            </a:pPr>
            <a:r>
              <a:rPr lang="en-US" altLang="zh-CN" sz="3200" dirty="0">
                <a:solidFill>
                  <a:srgbClr val="FF0000"/>
                </a:solidFill>
              </a:rPr>
              <a:t>Our Solutions</a:t>
            </a:r>
          </a:p>
          <a:p>
            <a:pPr eaLnBrk="1" hangingPunct="1">
              <a:spcBef>
                <a:spcPts val="1000"/>
              </a:spcBef>
              <a:spcAft>
                <a:spcPts val="4000"/>
              </a:spcAft>
            </a:pPr>
            <a:r>
              <a:rPr lang="en-US" altLang="zh-CN" sz="3200" dirty="0"/>
              <a:t>Experiments</a:t>
            </a:r>
          </a:p>
          <a:p>
            <a:pPr eaLnBrk="1" hangingPunct="1">
              <a:spcBef>
                <a:spcPts val="1000"/>
              </a:spcBef>
              <a:spcAft>
                <a:spcPts val="4000"/>
              </a:spcAft>
            </a:pPr>
            <a:r>
              <a:rPr lang="en-US" altLang="zh-CN" sz="3200" dirty="0"/>
              <a:t>Conclusion</a:t>
            </a:r>
          </a:p>
        </p:txBody>
      </p:sp>
    </p:spTree>
    <p:extLst>
      <p:ext uri="{BB962C8B-B14F-4D97-AF65-F5344CB8AC3E}">
        <p14:creationId xmlns:p14="http://schemas.microsoft.com/office/powerpoint/2010/main" val="27229619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7" name="Rectangle 3"/>
              <p:cNvSpPr txBox="1">
                <a:spLocks noChangeArrowheads="1"/>
              </p:cNvSpPr>
              <p:nvPr/>
            </p:nvSpPr>
            <p:spPr bwMode="auto">
              <a:xfrm>
                <a:off x="228600" y="957263"/>
                <a:ext cx="8591550" cy="52752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Choose an integer </a:t>
                </a:r>
                <a:r>
                  <a:rPr lang="en-US" altLang="zh-CN" sz="2300" i="1" dirty="0">
                    <a:latin typeface="+mn-lt"/>
                    <a:cs typeface="ＭＳ Ｐゴシック" charset="-128"/>
                  </a:rPr>
                  <a:t>k</a:t>
                </a:r>
                <a:r>
                  <a:rPr lang="en-US" altLang="zh-CN" sz="2300" dirty="0">
                    <a:latin typeface="+mn-lt"/>
                    <a:cs typeface="ＭＳ Ｐゴシック" charset="-128"/>
                  </a:rPr>
                  <a:t> from 0 to </a:t>
                </a:r>
                <a14:m>
                  <m:oMath xmlns:m="http://schemas.openxmlformats.org/officeDocument/2006/math">
                    <m:d>
                      <m:dPr>
                        <m:begChr m:val="⌈"/>
                        <m:endChr m:val="⌉"/>
                        <m:ctrlPr>
                          <a:rPr lang="en-US" altLang="zh-CN" sz="2300" i="1">
                            <a:latin typeface="Cambria Math" panose="02040503050406030204" pitchFamily="18" charset="0"/>
                            <a:cs typeface="ＭＳ Ｐゴシック" charset="-128"/>
                          </a:rPr>
                        </m:ctrlPr>
                      </m:dPr>
                      <m:e>
                        <m:func>
                          <m:funcPr>
                            <m:ctrlPr>
                              <a:rPr lang="en-US" altLang="zh-CN" sz="2300" i="1">
                                <a:latin typeface="Cambria Math" panose="02040503050406030204" pitchFamily="18" charset="0"/>
                                <a:cs typeface="ＭＳ Ｐゴシック" charset="-128"/>
                              </a:rPr>
                            </m:ctrlPr>
                          </m:funcPr>
                          <m:fName>
                            <m:r>
                              <m:rPr>
                                <m:sty m:val="p"/>
                              </m:rPr>
                              <a:rPr lang="en-US" altLang="zh-CN" sz="2300">
                                <a:latin typeface="Cambria Math" panose="02040503050406030204" pitchFamily="18" charset="0"/>
                                <a:cs typeface="ＭＳ Ｐゴシック" charset="-128"/>
                              </a:rPr>
                              <m:t>ln</m:t>
                            </m:r>
                          </m:fName>
                          <m:e>
                            <m:d>
                              <m:dPr>
                                <m:ctrlPr>
                                  <a:rPr lang="en-US" altLang="zh-CN" sz="2300" i="1">
                                    <a:latin typeface="Cambria Math" panose="02040503050406030204" pitchFamily="18" charset="0"/>
                                    <a:cs typeface="ＭＳ Ｐゴシック" charset="-128"/>
                                  </a:rPr>
                                </m:ctrlPr>
                              </m:dPr>
                              <m:e>
                                <m:sSub>
                                  <m:sSubPr>
                                    <m:ctrlPr>
                                      <a:rPr lang="en-US" altLang="zh-CN" sz="2300" i="1">
                                        <a:latin typeface="Cambria Math" panose="02040503050406030204" pitchFamily="18" charset="0"/>
                                        <a:cs typeface="ＭＳ Ｐゴシック" charset="-128"/>
                                      </a:rPr>
                                    </m:ctrlPr>
                                  </m:sSubPr>
                                  <m:e>
                                    <m:r>
                                      <a:rPr lang="en-US" altLang="zh-CN" sz="2300">
                                        <a:latin typeface="Cambria Math" panose="02040503050406030204" pitchFamily="18" charset="0"/>
                                        <a:cs typeface="ＭＳ Ｐゴシック" charset="-128"/>
                                      </a:rPr>
                                      <m:t>𝑈</m:t>
                                    </m:r>
                                  </m:e>
                                  <m:sub>
                                    <m:r>
                                      <a:rPr lang="en-US" altLang="zh-CN" sz="2300">
                                        <a:latin typeface="Cambria Math" panose="02040503050406030204" pitchFamily="18" charset="0"/>
                                        <a:cs typeface="ＭＳ Ｐゴシック" charset="-128"/>
                                      </a:rPr>
                                      <m:t>𝑚𝑎𝑥</m:t>
                                    </m:r>
                                  </m:sub>
                                </m:sSub>
                                <m:r>
                                  <a:rPr lang="en-US" altLang="zh-CN" sz="2300">
                                    <a:latin typeface="Cambria Math" panose="02040503050406030204" pitchFamily="18" charset="0"/>
                                    <a:cs typeface="ＭＳ Ｐゴシック" charset="-128"/>
                                  </a:rPr>
                                  <m:t>+1</m:t>
                                </m:r>
                              </m:e>
                            </m:d>
                          </m:e>
                        </m:func>
                      </m:e>
                    </m:d>
                    <m:r>
                      <a:rPr lang="en-US" altLang="zh-CN" sz="2300">
                        <a:latin typeface="Cambria Math" panose="02040503050406030204" pitchFamily="18" charset="0"/>
                        <a:cs typeface="ＭＳ Ｐゴシック" charset="-128"/>
                      </a:rPr>
                      <m:t> </m:t>
                    </m:r>
                  </m:oMath>
                </a14:m>
                <a:r>
                  <a:rPr lang="en-US" altLang="zh-CN" sz="2300" dirty="0">
                    <a:latin typeface="+mn-lt"/>
                    <a:cs typeface="ＭＳ Ｐゴシック" charset="-128"/>
                  </a:rPr>
                  <a:t>randomly. </a:t>
                </a:r>
              </a:p>
              <a:p>
                <a:pPr lvl="1" algn="just">
                  <a:lnSpc>
                    <a:spcPct val="95000"/>
                  </a:lnSpc>
                  <a:spcBef>
                    <a:spcPct val="25000"/>
                  </a:spcBef>
                  <a:spcAft>
                    <a:spcPct val="10000"/>
                  </a:spcAft>
                  <a:buSzPct val="60000"/>
                  <a:defRPr/>
                </a:pPr>
                <a:r>
                  <a:rPr lang="en-US" altLang="zh-CN" sz="2300" dirty="0">
                    <a:latin typeface="+mn-lt"/>
                    <a:cs typeface="ＭＳ Ｐゴシック" charset="-128"/>
                  </a:rPr>
                  <a:t>Filter the edges with weights lower than </a:t>
                </a:r>
                <a14:m>
                  <m:oMath xmlns:m="http://schemas.openxmlformats.org/officeDocument/2006/math">
                    <m:sSup>
                      <m:sSupPr>
                        <m:ctrlPr>
                          <a:rPr lang="en-US" altLang="zh-CN" sz="2300" i="1">
                            <a:latin typeface="Cambria Math" panose="02040503050406030204" pitchFamily="18" charset="0"/>
                            <a:cs typeface="ＭＳ Ｐゴシック" charset="-128"/>
                          </a:rPr>
                        </m:ctrlPr>
                      </m:sSupPr>
                      <m:e>
                        <m:r>
                          <a:rPr lang="en-US" altLang="zh-CN" sz="2300">
                            <a:latin typeface="Cambria Math" panose="02040503050406030204" pitchFamily="18" charset="0"/>
                            <a:cs typeface="ＭＳ Ｐゴシック" charset="-128"/>
                          </a:rPr>
                          <m:t>𝑒</m:t>
                        </m:r>
                      </m:e>
                      <m:sup>
                        <m:r>
                          <a:rPr lang="en-US" altLang="zh-CN" sz="2300">
                            <a:latin typeface="Cambria Math" panose="02040503050406030204" pitchFamily="18" charset="0"/>
                            <a:cs typeface="ＭＳ Ｐゴシック" charset="-128"/>
                          </a:rPr>
                          <m:t>𝑘</m:t>
                        </m:r>
                      </m:sup>
                    </m:sSup>
                    <m:r>
                      <a:rPr lang="en-US" altLang="zh-CN" sz="2300">
                        <a:latin typeface="Cambria Math" panose="02040503050406030204" pitchFamily="18" charset="0"/>
                        <a:cs typeface="ＭＳ Ｐゴシック" charset="-128"/>
                      </a:rPr>
                      <m:t>.</m:t>
                    </m:r>
                  </m:oMath>
                </a14:m>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r>
                  <a:rPr lang="en-US" altLang="zh-CN" sz="2300" dirty="0">
                    <a:latin typeface="+mn-lt"/>
                    <a:cs typeface="ＭＳ Ｐゴシック" charset="-128"/>
                  </a:rPr>
                  <a:t>Use a greedy strategy on the remaining edges.</a:t>
                </a:r>
              </a:p>
            </p:txBody>
          </p:sp>
        </mc:Choice>
        <mc:Fallback xmlns="">
          <p:sp>
            <p:nvSpPr>
              <p:cNvPr id="31747" name="Rectangle 3"/>
              <p:cNvSpPr txBox="1">
                <a:spLocks noRot="1" noChangeAspect="1" noMove="1" noResize="1" noEditPoints="1" noAdjustHandles="1" noChangeArrowheads="1" noChangeShapeType="1" noTextEdit="1"/>
              </p:cNvSpPr>
              <p:nvPr/>
            </p:nvSpPr>
            <p:spPr bwMode="auto">
              <a:xfrm>
                <a:off x="228600" y="957263"/>
                <a:ext cx="8591550" cy="5275262"/>
              </a:xfrm>
              <a:prstGeom prst="rect">
                <a:avLst/>
              </a:prstGeom>
              <a:blipFill>
                <a:blip r:embed="rId3"/>
                <a:stretch>
                  <a:fillRect l="-355" t="-16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标题 1"/>
          <p:cNvSpPr>
            <a:spLocks noGrp="1"/>
          </p:cNvSpPr>
          <p:nvPr>
            <p:ph type="title"/>
          </p:nvPr>
        </p:nvSpPr>
        <p:spPr>
          <a:xfrm>
            <a:off x="0" y="98425"/>
            <a:ext cx="9144000" cy="738188"/>
          </a:xfrm>
        </p:spPr>
        <p:txBody>
          <a:bodyPr/>
          <a:lstStyle/>
          <a:p>
            <a:pPr algn="ctr" eaLnBrk="1" hangingPunct="1"/>
            <a:r>
              <a:rPr lang="en-US" altLang="zh-CN" sz="3500" dirty="0"/>
              <a:t>Baseline: Extended Greedy-RT Algorithm</a:t>
            </a:r>
            <a:endParaRPr lang="zh-CN" altLang="en-US" sz="3500" dirty="0"/>
          </a:p>
        </p:txBody>
      </p:sp>
    </p:spTree>
    <p:extLst>
      <p:ext uri="{BB962C8B-B14F-4D97-AF65-F5344CB8AC3E}">
        <p14:creationId xmlns:p14="http://schemas.microsoft.com/office/powerpoint/2010/main" val="4217910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7" name="Rectangle 3"/>
              <p:cNvSpPr txBox="1">
                <a:spLocks noChangeArrowheads="1"/>
              </p:cNvSpPr>
              <p:nvPr/>
            </p:nvSpPr>
            <p:spPr bwMode="auto">
              <a:xfrm>
                <a:off x="228600" y="957263"/>
                <a:ext cx="8591550" cy="16796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spcBef>
                    <a:spcPts val="500"/>
                  </a:spcBef>
                  <a:spcAft>
                    <a:spcPts val="0"/>
                  </a:spcAft>
                  <a:buSzPct val="60000"/>
                  <a:defRPr/>
                </a:pPr>
                <a:r>
                  <a:rPr lang="en-US" altLang="zh-CN" sz="2300" dirty="0">
                    <a:latin typeface="+mn-lt"/>
                    <a:cs typeface="ＭＳ Ｐゴシック" charset="-128"/>
                  </a:rPr>
                  <a:t>Choose an integer </a:t>
                </a:r>
                <a:r>
                  <a:rPr lang="en-US" altLang="zh-CN" sz="2300" i="1" dirty="0">
                    <a:latin typeface="+mn-lt"/>
                    <a:cs typeface="ＭＳ Ｐゴシック" charset="-128"/>
                  </a:rPr>
                  <a:t>k</a:t>
                </a:r>
                <a:r>
                  <a:rPr lang="en-US" altLang="zh-CN" sz="2300" dirty="0">
                    <a:latin typeface="+mn-lt"/>
                    <a:cs typeface="ＭＳ Ｐゴシック" charset="-128"/>
                  </a:rPr>
                  <a:t> from 0 to </a:t>
                </a:r>
                <a14:m>
                  <m:oMath xmlns:m="http://schemas.openxmlformats.org/officeDocument/2006/math">
                    <m:d>
                      <m:dPr>
                        <m:begChr m:val="⌈"/>
                        <m:endChr m:val="⌉"/>
                        <m:ctrlPr>
                          <a:rPr lang="en-US" altLang="zh-CN" sz="2300" i="1">
                            <a:latin typeface="Cambria Math" panose="02040503050406030204" pitchFamily="18" charset="0"/>
                            <a:cs typeface="ＭＳ Ｐゴシック" charset="-128"/>
                          </a:rPr>
                        </m:ctrlPr>
                      </m:dPr>
                      <m:e>
                        <m:func>
                          <m:funcPr>
                            <m:ctrlPr>
                              <a:rPr lang="en-US" altLang="zh-CN" sz="2300" i="1">
                                <a:latin typeface="Cambria Math" panose="02040503050406030204" pitchFamily="18" charset="0"/>
                                <a:cs typeface="ＭＳ Ｐゴシック" charset="-128"/>
                              </a:rPr>
                            </m:ctrlPr>
                          </m:funcPr>
                          <m:fName>
                            <m:r>
                              <m:rPr>
                                <m:sty m:val="p"/>
                              </m:rPr>
                              <a:rPr lang="en-US" altLang="zh-CN" sz="2300">
                                <a:latin typeface="Cambria Math" panose="02040503050406030204" pitchFamily="18" charset="0"/>
                                <a:cs typeface="ＭＳ Ｐゴシック" charset="-128"/>
                              </a:rPr>
                              <m:t>ln</m:t>
                            </m:r>
                          </m:fName>
                          <m:e>
                            <m:d>
                              <m:dPr>
                                <m:ctrlPr>
                                  <a:rPr lang="en-US" altLang="zh-CN" sz="2300" i="1">
                                    <a:latin typeface="Cambria Math" panose="02040503050406030204" pitchFamily="18" charset="0"/>
                                    <a:cs typeface="ＭＳ Ｐゴシック" charset="-128"/>
                                  </a:rPr>
                                </m:ctrlPr>
                              </m:dPr>
                              <m:e>
                                <m:sSub>
                                  <m:sSubPr>
                                    <m:ctrlPr>
                                      <a:rPr lang="en-US" altLang="zh-CN" sz="2300" i="1">
                                        <a:latin typeface="Cambria Math" panose="02040503050406030204" pitchFamily="18" charset="0"/>
                                        <a:cs typeface="ＭＳ Ｐゴシック" charset="-128"/>
                                      </a:rPr>
                                    </m:ctrlPr>
                                  </m:sSubPr>
                                  <m:e>
                                    <m:r>
                                      <a:rPr lang="en-US" altLang="zh-CN" sz="2300">
                                        <a:latin typeface="Cambria Math" panose="02040503050406030204" pitchFamily="18" charset="0"/>
                                        <a:cs typeface="ＭＳ Ｐゴシック" charset="-128"/>
                                      </a:rPr>
                                      <m:t>𝑈</m:t>
                                    </m:r>
                                  </m:e>
                                  <m:sub>
                                    <m:r>
                                      <a:rPr lang="en-US" altLang="zh-CN" sz="2300">
                                        <a:latin typeface="Cambria Math" panose="02040503050406030204" pitchFamily="18" charset="0"/>
                                        <a:cs typeface="ＭＳ Ｐゴシック" charset="-128"/>
                                      </a:rPr>
                                      <m:t>𝑚𝑎𝑥</m:t>
                                    </m:r>
                                  </m:sub>
                                </m:sSub>
                                <m:r>
                                  <a:rPr lang="en-US" altLang="zh-CN" sz="2300">
                                    <a:latin typeface="Cambria Math" panose="02040503050406030204" pitchFamily="18" charset="0"/>
                                    <a:cs typeface="ＭＳ Ｐゴシック" charset="-128"/>
                                  </a:rPr>
                                  <m:t>+1</m:t>
                                </m:r>
                              </m:e>
                            </m:d>
                          </m:e>
                        </m:func>
                      </m:e>
                    </m:d>
                    <m:r>
                      <a:rPr lang="en-US" altLang="zh-CN" sz="2300">
                        <a:latin typeface="Cambria Math" panose="02040503050406030204" pitchFamily="18" charset="0"/>
                        <a:cs typeface="ＭＳ Ｐゴシック" charset="-128"/>
                      </a:rPr>
                      <m:t> </m:t>
                    </m:r>
                  </m:oMath>
                </a14:m>
                <a:r>
                  <a:rPr lang="en-US" altLang="zh-CN" sz="2300" dirty="0">
                    <a:latin typeface="+mn-lt"/>
                    <a:cs typeface="ＭＳ Ｐゴシック" charset="-128"/>
                  </a:rPr>
                  <a:t>randomly, i.e. </a:t>
                </a:r>
                <a14:m>
                  <m:oMath xmlns:m="http://schemas.openxmlformats.org/officeDocument/2006/math">
                    <m:d>
                      <m:dPr>
                        <m:begChr m:val="⌈"/>
                        <m:endChr m:val="⌉"/>
                        <m:ctrlPr>
                          <a:rPr lang="en-US" altLang="zh-CN" sz="2300" i="1">
                            <a:latin typeface="Cambria Math" panose="02040503050406030204" pitchFamily="18" charset="0"/>
                            <a:cs typeface="ＭＳ Ｐゴシック" charset="-128"/>
                          </a:rPr>
                        </m:ctrlPr>
                      </m:dPr>
                      <m:e>
                        <m:func>
                          <m:funcPr>
                            <m:ctrlPr>
                              <a:rPr lang="en-US" altLang="zh-CN" sz="2300" i="1">
                                <a:latin typeface="Cambria Math" panose="02040503050406030204" pitchFamily="18" charset="0"/>
                                <a:cs typeface="ＭＳ Ｐゴシック" charset="-128"/>
                              </a:rPr>
                            </m:ctrlPr>
                          </m:funcPr>
                          <m:fName>
                            <m:r>
                              <m:rPr>
                                <m:sty m:val="p"/>
                              </m:rPr>
                              <a:rPr lang="en-US" altLang="zh-CN" sz="2300">
                                <a:latin typeface="Cambria Math" panose="02040503050406030204" pitchFamily="18" charset="0"/>
                                <a:cs typeface="ＭＳ Ｐゴシック" charset="-128"/>
                              </a:rPr>
                              <m:t>ln</m:t>
                            </m:r>
                          </m:fName>
                          <m:e>
                            <m:d>
                              <m:dPr>
                                <m:ctrlPr>
                                  <a:rPr lang="en-US" altLang="zh-CN" sz="2300" i="1">
                                    <a:latin typeface="Cambria Math" panose="02040503050406030204" pitchFamily="18" charset="0"/>
                                    <a:cs typeface="ＭＳ Ｐゴシック" charset="-128"/>
                                  </a:rPr>
                                </m:ctrlPr>
                              </m:dPr>
                              <m:e>
                                <m:r>
                                  <a:rPr lang="en-US" altLang="zh-CN" sz="2300" b="0" i="0" smtClean="0">
                                    <a:latin typeface="Cambria Math" panose="02040503050406030204" pitchFamily="18" charset="0"/>
                                    <a:cs typeface="ＭＳ Ｐゴシック" charset="-128"/>
                                  </a:rPr>
                                  <m:t>11</m:t>
                                </m:r>
                                <m:r>
                                  <a:rPr lang="en-US" altLang="zh-CN" sz="2300" b="0">
                                    <a:latin typeface="Cambria Math" panose="02040503050406030204" pitchFamily="18" charset="0"/>
                                    <a:cs typeface="ＭＳ Ｐゴシック" charset="-128"/>
                                  </a:rPr>
                                  <m:t>+</m:t>
                                </m:r>
                                <m:r>
                                  <a:rPr lang="en-US" altLang="zh-CN" sz="2300" b="0" i="1" smtClean="0">
                                    <a:latin typeface="Cambria Math" panose="02040503050406030204" pitchFamily="18" charset="0"/>
                                    <a:cs typeface="ＭＳ Ｐゴシック" charset="-128"/>
                                  </a:rPr>
                                  <m:t>1</m:t>
                                </m:r>
                              </m:e>
                            </m:d>
                          </m:e>
                        </m:func>
                      </m:e>
                    </m:d>
                    <m:r>
                      <a:rPr lang="en-US" altLang="zh-CN" sz="2300" b="1" i="1" smtClean="0">
                        <a:latin typeface="Cambria Math" panose="02040503050406030204" pitchFamily="18" charset="0"/>
                        <a:cs typeface="ＭＳ Ｐゴシック" charset="-128"/>
                      </a:rPr>
                      <m:t>=</m:t>
                    </m:r>
                    <m:r>
                      <a:rPr lang="en-US" altLang="zh-CN" sz="2300" b="0" i="1" smtClean="0">
                        <a:latin typeface="Cambria Math" panose="02040503050406030204" pitchFamily="18" charset="0"/>
                        <a:cs typeface="ＭＳ Ｐゴシック" charset="-128"/>
                      </a:rPr>
                      <m:t>3</m:t>
                    </m:r>
                  </m:oMath>
                </a14:m>
                <a:r>
                  <a:rPr lang="en-US" altLang="zh-CN" sz="2300" b="0" dirty="0">
                    <a:latin typeface="+mn-lt"/>
                    <a:cs typeface="ＭＳ Ｐゴシック" charset="-128"/>
                  </a:rPr>
                  <a:t>, </a:t>
                </a:r>
                <a14:m>
                  <m:oMath xmlns:m="http://schemas.openxmlformats.org/officeDocument/2006/math">
                    <m:r>
                      <a:rPr lang="en-US" altLang="zh-CN" sz="2400" b="0" i="1" smtClean="0">
                        <a:latin typeface="Cambria Math" panose="02040503050406030204" pitchFamily="18" charset="0"/>
                        <a:cs typeface="ＭＳ Ｐゴシック" charset="-128"/>
                      </a:rPr>
                      <m:t>𝑘</m:t>
                    </m:r>
                    <m:r>
                      <a:rPr lang="en-US" altLang="zh-CN" sz="2400">
                        <a:latin typeface="Cambria Math" panose="02040503050406030204" pitchFamily="18" charset="0"/>
                        <a:cs typeface="ＭＳ Ｐゴシック" charset="-128"/>
                      </a:rPr>
                      <m:t>∈</m:t>
                    </m:r>
                    <m:d>
                      <m:dPr>
                        <m:begChr m:val="{"/>
                        <m:endChr m:val="}"/>
                        <m:ctrlPr>
                          <a:rPr lang="en-US" altLang="zh-CN" sz="2400" b="1" i="1" smtClean="0">
                            <a:latin typeface="Cambria Math" panose="02040503050406030204" pitchFamily="18" charset="0"/>
                            <a:cs typeface="ＭＳ Ｐゴシック" charset="-128"/>
                          </a:rPr>
                        </m:ctrlPr>
                      </m:dPr>
                      <m:e>
                        <m:r>
                          <a:rPr lang="en-US" altLang="zh-CN" sz="2400" b="0" i="0" smtClean="0">
                            <a:latin typeface="Cambria Math" panose="02040503050406030204" pitchFamily="18" charset="0"/>
                            <a:cs typeface="ＭＳ Ｐゴシック" charset="-128"/>
                          </a:rPr>
                          <m:t>0, 1, 2, 3</m:t>
                        </m:r>
                      </m:e>
                    </m:d>
                    <m:r>
                      <a:rPr lang="en-US" altLang="zh-CN" sz="2400" b="1" i="0" smtClean="0">
                        <a:latin typeface="Cambria Math" panose="02040503050406030204" pitchFamily="18" charset="0"/>
                        <a:cs typeface="ＭＳ Ｐゴシック" charset="-128"/>
                      </a:rPr>
                      <m:t>.</m:t>
                    </m:r>
                  </m:oMath>
                </a14:m>
                <a:endParaRPr lang="en-US" altLang="zh-CN" sz="2400" b="1" dirty="0">
                  <a:latin typeface="+mn-lt"/>
                  <a:cs typeface="ＭＳ Ｐゴシック" charset="-128"/>
                </a:endParaRPr>
              </a:p>
              <a:p>
                <a:pPr lvl="1" algn="just">
                  <a:spcBef>
                    <a:spcPts val="500"/>
                  </a:spcBef>
                  <a:spcAft>
                    <a:spcPts val="0"/>
                  </a:spcAft>
                  <a:buSzPct val="60000"/>
                  <a:defRPr/>
                </a:pPr>
                <a14:m>
                  <m:oMath xmlns:m="http://schemas.openxmlformats.org/officeDocument/2006/math">
                    <m:r>
                      <a:rPr lang="en-US" altLang="zh-CN" sz="2400" b="0" i="1">
                        <a:latin typeface="Cambria Math" panose="02040503050406030204" pitchFamily="18" charset="0"/>
                        <a:cs typeface="ＭＳ Ｐゴシック" charset="-128"/>
                      </a:rPr>
                      <m:t>𝑘</m:t>
                    </m:r>
                    <m:r>
                      <a:rPr lang="en-US" altLang="zh-CN" sz="2400" i="1">
                        <a:latin typeface="Cambria Math" panose="02040503050406030204" pitchFamily="18" charset="0"/>
                        <a:cs typeface="ＭＳ Ｐゴシック" charset="-128"/>
                      </a:rPr>
                      <m:t>=</m:t>
                    </m:r>
                    <m:r>
                      <a:rPr lang="en-US" altLang="zh-CN" sz="2400" b="0" i="1">
                        <a:latin typeface="Cambria Math" panose="02040503050406030204" pitchFamily="18" charset="0"/>
                        <a:cs typeface="ＭＳ Ｐゴシック" charset="-128"/>
                      </a:rPr>
                      <m:t>0</m:t>
                    </m:r>
                    <m:r>
                      <a:rPr lang="en-US" altLang="zh-CN" sz="2400">
                        <a:latin typeface="Cambria Math" panose="02040503050406030204" pitchFamily="18" charset="0"/>
                        <a:cs typeface="ＭＳ Ｐゴシック" charset="-128"/>
                      </a:rPr>
                      <m:t>.</m:t>
                    </m:r>
                  </m:oMath>
                </a14:m>
                <a:endParaRPr lang="en-US" altLang="zh-CN" sz="2400" b="0" dirty="0">
                  <a:latin typeface="+mn-lt"/>
                  <a:cs typeface="ＭＳ Ｐゴシック" charset="-128"/>
                </a:endParaRPr>
              </a:p>
              <a:p>
                <a:pPr lvl="1" algn="just">
                  <a:spcBef>
                    <a:spcPts val="500"/>
                  </a:spcBef>
                  <a:spcAft>
                    <a:spcPts val="0"/>
                  </a:spcAft>
                  <a:buSzPct val="60000"/>
                  <a:defRPr/>
                </a:pPr>
                <a:r>
                  <a:rPr lang="en-US" altLang="zh-CN" sz="2400" dirty="0">
                    <a:cs typeface="ＭＳ Ｐゴシック" charset="-128"/>
                  </a:rPr>
                  <a:t>Filter the edges with weights lower than </a:t>
                </a:r>
                <a14:m>
                  <m:oMath xmlns:m="http://schemas.openxmlformats.org/officeDocument/2006/math">
                    <m:sSup>
                      <m:sSupPr>
                        <m:ctrlPr>
                          <a:rPr lang="en-US" altLang="zh-CN" sz="2400" b="0" i="1">
                            <a:latin typeface="Cambria Math" panose="02040503050406030204" pitchFamily="18" charset="0"/>
                            <a:cs typeface="ＭＳ Ｐゴシック" charset="-128"/>
                          </a:rPr>
                        </m:ctrlPr>
                      </m:sSupPr>
                      <m:e>
                        <m:r>
                          <m:rPr>
                            <m:sty m:val="p"/>
                          </m:rPr>
                          <a:rPr lang="en-US" altLang="zh-CN" sz="2400" b="0">
                            <a:latin typeface="Cambria Math" panose="02040503050406030204" pitchFamily="18" charset="0"/>
                            <a:cs typeface="ＭＳ Ｐゴシック" charset="-128"/>
                          </a:rPr>
                          <m:t>e</m:t>
                        </m:r>
                      </m:e>
                      <m:sup>
                        <m:r>
                          <a:rPr lang="en-US" altLang="zh-CN" sz="2400" b="0">
                            <a:latin typeface="Cambria Math" panose="02040503050406030204" pitchFamily="18" charset="0"/>
                            <a:cs typeface="ＭＳ Ｐゴシック" charset="-128"/>
                          </a:rPr>
                          <m:t>0</m:t>
                        </m:r>
                      </m:sup>
                    </m:sSup>
                    <m:r>
                      <a:rPr lang="en-US" altLang="zh-CN" sz="2400" b="0">
                        <a:latin typeface="Cambria Math" panose="02040503050406030204" pitchFamily="18" charset="0"/>
                        <a:cs typeface="ＭＳ Ｐゴシック" charset="-128"/>
                      </a:rPr>
                      <m:t>=1.</m:t>
                    </m:r>
                  </m:oMath>
                </a14:m>
                <a:endParaRPr lang="en-US" altLang="zh-CN" sz="2400" b="0" dirty="0">
                  <a:cs typeface="ＭＳ Ｐゴシック" charset="-128"/>
                </a:endParaRPr>
              </a:p>
              <a:p>
                <a:pPr lvl="1" algn="just">
                  <a:lnSpc>
                    <a:spcPct val="95000"/>
                  </a:lnSpc>
                  <a:spcBef>
                    <a:spcPct val="25000"/>
                  </a:spcBef>
                  <a:spcAft>
                    <a:spcPct val="10000"/>
                  </a:spcAft>
                  <a:buSzPct val="60000"/>
                  <a:defRPr/>
                </a:pPr>
                <a:endParaRPr lang="en-US" altLang="zh-CN" sz="2400" b="0" dirty="0">
                  <a:latin typeface="+mn-lt"/>
                  <a:cs typeface="ＭＳ Ｐゴシック" charset="-128"/>
                </a:endParaRPr>
              </a:p>
            </p:txBody>
          </p:sp>
        </mc:Choice>
        <mc:Fallback xmlns="">
          <p:sp>
            <p:nvSpPr>
              <p:cNvPr id="31747" name="Rectangle 3"/>
              <p:cNvSpPr txBox="1">
                <a:spLocks noRot="1" noChangeAspect="1" noMove="1" noResize="1" noEditPoints="1" noAdjustHandles="1" noChangeArrowheads="1" noChangeShapeType="1" noTextEdit="1"/>
              </p:cNvSpPr>
              <p:nvPr/>
            </p:nvSpPr>
            <p:spPr bwMode="auto">
              <a:xfrm>
                <a:off x="228600" y="957263"/>
                <a:ext cx="8591550" cy="1679649"/>
              </a:xfrm>
              <a:prstGeom prst="rect">
                <a:avLst/>
              </a:prstGeom>
              <a:blipFill>
                <a:blip r:embed="rId3"/>
                <a:stretch>
                  <a:fillRect l="-355" t="-5072" r="-994" b="-380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标题 1"/>
          <p:cNvSpPr>
            <a:spLocks noGrp="1"/>
          </p:cNvSpPr>
          <p:nvPr>
            <p:ph type="title"/>
          </p:nvPr>
        </p:nvSpPr>
        <p:spPr>
          <a:xfrm>
            <a:off x="0" y="98425"/>
            <a:ext cx="9144000" cy="738188"/>
          </a:xfrm>
        </p:spPr>
        <p:txBody>
          <a:bodyPr/>
          <a:lstStyle/>
          <a:p>
            <a:pPr algn="ctr" eaLnBrk="1" hangingPunct="1"/>
            <a:r>
              <a:rPr lang="en-US" altLang="zh-CN" sz="3500" dirty="0"/>
              <a:t>Baseline: Extended Greedy-RT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874539319"/>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𝟏</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𝟐</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𝟑</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𝟒</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𝟓</m:t>
                                    </m:r>
                                  </m:sub>
                                </m:sSub>
                              </m:oMath>
                            </m:oMathPara>
                          </a14:m>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2</a:t>
                          </a:r>
                          <a:endParaRPr lang="zh-CN" altLang="en-US" sz="1800" dirty="0">
                            <a:latin typeface="Calibri" panose="020F0502020204030204" pitchFamily="34" charset="0"/>
                          </a:endParaRPr>
                        </a:p>
                      </a:txBody>
                      <a:tcPr anchor="ctr"/>
                    </a:tc>
                    <a:tc>
                      <a:txBody>
                        <a:bodyPr/>
                        <a:lstStyle/>
                        <a:p>
                          <a:pPr algn="ctr"/>
                          <a:r>
                            <a:rPr lang="en-US" altLang="zh-CN" sz="1800" dirty="0"/>
                            <a:t>11</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𝟒</m:t>
                                  </m:r>
                                </m:sub>
                              </m:sSub>
                            </m:oMath>
                          </a14:m>
                          <a:r>
                            <a:rPr lang="en-US" altLang="zh-CN" sz="1800" b="1" i="0" dirty="0"/>
                            <a:t>(2)</a:t>
                          </a:r>
                          <a:endParaRPr lang="zh-CN" altLang="en-US" sz="1800" b="1" i="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6</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t>5</a:t>
                          </a: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874539319"/>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p>
                      </a:txBody>
                      <a:tcPr anchor="ctr">
                        <a:blipFill>
                          <a:blip r:embed="rId4"/>
                          <a:stretch>
                            <a:fillRect l="-112281" t="-1316" r="-405263" b="-409211"/>
                          </a:stretch>
                        </a:blipFill>
                      </a:tcPr>
                    </a:tc>
                    <a:tc>
                      <a:txBody>
                        <a:bodyPr/>
                        <a:lstStyle/>
                        <a:p>
                          <a:endParaRPr lang="zh-CN"/>
                        </a:p>
                      </a:txBody>
                      <a:tcPr anchor="ctr">
                        <a:blipFill>
                          <a:blip r:embed="rId4"/>
                          <a:stretch>
                            <a:fillRect l="-212281" t="-1316" r="-305263" b="-409211"/>
                          </a:stretch>
                        </a:blipFill>
                      </a:tcPr>
                    </a:tc>
                    <a:tc>
                      <a:txBody>
                        <a:bodyPr/>
                        <a:lstStyle/>
                        <a:p>
                          <a:endParaRPr lang="zh-CN"/>
                        </a:p>
                      </a:txBody>
                      <a:tcPr anchor="ctr">
                        <a:blipFill>
                          <a:blip r:embed="rId4"/>
                          <a:stretch>
                            <a:fillRect l="-309565" t="-1316" r="-202609" b="-409211"/>
                          </a:stretch>
                        </a:blipFill>
                      </a:tcPr>
                    </a:tc>
                    <a:tc>
                      <a:txBody>
                        <a:bodyPr/>
                        <a:lstStyle/>
                        <a:p>
                          <a:endParaRPr lang="zh-CN"/>
                        </a:p>
                      </a:txBody>
                      <a:tcPr anchor="ctr">
                        <a:blipFill>
                          <a:blip r:embed="rId4"/>
                          <a:stretch>
                            <a:fillRect l="-413158" t="-1316" r="-104386" b="-409211"/>
                          </a:stretch>
                        </a:blipFill>
                      </a:tcPr>
                    </a:tc>
                    <a:tc>
                      <a:txBody>
                        <a:bodyPr/>
                        <a:lstStyle/>
                        <a:p>
                          <a:endParaRPr lang="zh-CN"/>
                        </a:p>
                      </a:txBody>
                      <a:tcPr anchor="ctr">
                        <a:blipFill>
                          <a:blip r:embed="rId4"/>
                          <a:stretch>
                            <a:fillRect l="-513158" t="-1316" r="-4386" b="-409211"/>
                          </a:stretch>
                        </a:blipFill>
                      </a:tcPr>
                    </a:tc>
                    <a:extLst>
                      <a:ext uri="{0D108BD9-81ED-4DB2-BD59-A6C34878D82A}">
                        <a16:rowId xmlns:a16="http://schemas.microsoft.com/office/drawing/2014/main" val="10000"/>
                      </a:ext>
                    </a:extLst>
                  </a:tr>
                  <a:tr h="463518">
                    <a:tc>
                      <a:txBody>
                        <a:bodyPr/>
                        <a:lstStyle/>
                        <a:p>
                          <a:endParaRPr lang="zh-CN"/>
                        </a:p>
                      </a:txBody>
                      <a:tcPr anchor="ctr">
                        <a:blipFill>
                          <a:blip r:embed="rId4"/>
                          <a:stretch>
                            <a:fillRect l="-1587" t="-101316" r="-457143" b="-309211"/>
                          </a:stretch>
                        </a:blipFill>
                      </a:tcPr>
                    </a:tc>
                    <a:tc>
                      <a:txBody>
                        <a:bodyPr/>
                        <a:lstStyle/>
                        <a:p>
                          <a:pPr algn="ctr"/>
                          <a:r>
                            <a:rPr lang="en-US" altLang="zh-CN" sz="1800" dirty="0"/>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p>
                      </a:txBody>
                      <a:tcPr anchor="ctr">
                        <a:blipFill>
                          <a:blip r:embed="rId4"/>
                          <a:stretch>
                            <a:fillRect l="-1587" t="-198701" r="-457143" b="-205195"/>
                          </a:stretch>
                        </a:blipFill>
                      </a:tcP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p>
                      </a:txBody>
                      <a:tcPr anchor="ctr">
                        <a:blipFill>
                          <a:blip r:embed="rId4"/>
                          <a:stretch>
                            <a:fillRect l="-1587" t="-302632" r="-457143" b="-107895"/>
                          </a:stretch>
                        </a:blipFill>
                      </a:tcP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2</a:t>
                          </a:r>
                          <a:endParaRPr lang="zh-CN" altLang="en-US" sz="1800" dirty="0">
                            <a:latin typeface="Calibri" panose="020F0502020204030204" pitchFamily="34" charset="0"/>
                          </a:endParaRPr>
                        </a:p>
                      </a:txBody>
                      <a:tcPr anchor="ctr"/>
                    </a:tc>
                    <a:tc>
                      <a:txBody>
                        <a:bodyPr/>
                        <a:lstStyle/>
                        <a:p>
                          <a:pPr algn="ctr"/>
                          <a:r>
                            <a:rPr lang="en-US" altLang="zh-CN" sz="1800" dirty="0"/>
                            <a:t>11</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p>
                      </a:txBody>
                      <a:tcPr anchor="ctr">
                        <a:blipFill>
                          <a:blip r:embed="rId4"/>
                          <a:stretch>
                            <a:fillRect l="-1587" t="-402632" r="-457143" b="-7895"/>
                          </a:stretch>
                        </a:blipFill>
                      </a:tcP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6</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t>5</a:t>
                          </a: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p:sp>
        <p:nvSpPr>
          <p:cNvPr id="5" name="Oval 52"/>
          <p:cNvSpPr/>
          <p:nvPr/>
        </p:nvSpPr>
        <p:spPr>
          <a:xfrm>
            <a:off x="7524328" y="4605759"/>
            <a:ext cx="525959" cy="47942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50693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7" name="Rectangle 3"/>
              <p:cNvSpPr txBox="1">
                <a:spLocks noChangeArrowheads="1"/>
              </p:cNvSpPr>
              <p:nvPr/>
            </p:nvSpPr>
            <p:spPr bwMode="auto">
              <a:xfrm>
                <a:off x="228600" y="957263"/>
                <a:ext cx="8591550" cy="52752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Filter the edges with weights lower than </a:t>
                </a:r>
                <a14:m>
                  <m:oMath xmlns:m="http://schemas.openxmlformats.org/officeDocument/2006/math">
                    <m:sSup>
                      <m:sSupPr>
                        <m:ctrlPr>
                          <a:rPr lang="en-US" altLang="zh-CN" sz="2300" b="0" i="1">
                            <a:latin typeface="Cambria Math" panose="02040503050406030204" pitchFamily="18" charset="0"/>
                            <a:cs typeface="ＭＳ Ｐゴシック" charset="-128"/>
                          </a:rPr>
                        </m:ctrlPr>
                      </m:sSupPr>
                      <m:e>
                        <m:r>
                          <m:rPr>
                            <m:sty m:val="p"/>
                          </m:rPr>
                          <a:rPr lang="en-US" altLang="zh-CN" sz="2300" b="0" i="0">
                            <a:latin typeface="Cambria Math" panose="02040503050406030204" pitchFamily="18" charset="0"/>
                            <a:cs typeface="ＭＳ Ｐゴシック" charset="-128"/>
                          </a:rPr>
                          <m:t>e</m:t>
                        </m:r>
                      </m:e>
                      <m:sup>
                        <m:r>
                          <a:rPr lang="en-US" altLang="zh-CN" sz="2300" b="0" i="0" smtClean="0">
                            <a:latin typeface="Cambria Math" panose="02040503050406030204" pitchFamily="18" charset="0"/>
                            <a:cs typeface="ＭＳ Ｐゴシック" charset="-128"/>
                          </a:rPr>
                          <m:t>0</m:t>
                        </m:r>
                      </m:sup>
                    </m:sSup>
                    <m:r>
                      <a:rPr lang="en-US" altLang="zh-CN" sz="2300" b="0" i="0" smtClean="0">
                        <a:latin typeface="Cambria Math" panose="02040503050406030204" pitchFamily="18" charset="0"/>
                        <a:cs typeface="ＭＳ Ｐゴシック" charset="-128"/>
                      </a:rPr>
                      <m:t>=1</m:t>
                    </m:r>
                    <m:r>
                      <a:rPr lang="en-US" altLang="zh-CN" sz="2300" b="0" i="0">
                        <a:latin typeface="Cambria Math" panose="02040503050406030204" pitchFamily="18" charset="0"/>
                        <a:cs typeface="ＭＳ Ｐゴシック" charset="-128"/>
                      </a:rPr>
                      <m:t>.</m:t>
                    </m:r>
                  </m:oMath>
                </a14:m>
                <a:endParaRPr lang="en-US" altLang="zh-CN" sz="2300" b="0" dirty="0">
                  <a:latin typeface="+mn-lt"/>
                  <a:cs typeface="ＭＳ Ｐゴシック" charset="-128"/>
                </a:endParaRPr>
              </a:p>
              <a:p>
                <a:pPr lvl="1" algn="just">
                  <a:lnSpc>
                    <a:spcPct val="95000"/>
                  </a:lnSpc>
                  <a:spcBef>
                    <a:spcPct val="25000"/>
                  </a:spcBef>
                  <a:spcAft>
                    <a:spcPct val="10000"/>
                  </a:spcAft>
                  <a:buSzPct val="60000"/>
                  <a:defRPr/>
                </a:pPr>
                <a:r>
                  <a:rPr lang="en-US" altLang="zh-CN" sz="2300" dirty="0">
                    <a:latin typeface="+mn-lt"/>
                    <a:cs typeface="ＭＳ Ｐゴシック" charset="-128"/>
                  </a:rPr>
                  <a:t>For each new arriving object, use a greedy strategy on the remaining edges.</a:t>
                </a:r>
              </a:p>
            </p:txBody>
          </p:sp>
        </mc:Choice>
        <mc:Fallback xmlns="">
          <p:sp>
            <p:nvSpPr>
              <p:cNvPr id="31747" name="Rectangle 3"/>
              <p:cNvSpPr txBox="1">
                <a:spLocks noRot="1" noChangeAspect="1" noMove="1" noResize="1" noEditPoints="1" noAdjustHandles="1" noChangeArrowheads="1" noChangeShapeType="1" noTextEdit="1"/>
              </p:cNvSpPr>
              <p:nvPr/>
            </p:nvSpPr>
            <p:spPr bwMode="auto">
              <a:xfrm>
                <a:off x="228600" y="957263"/>
                <a:ext cx="8591550" cy="5275262"/>
              </a:xfrm>
              <a:prstGeom prst="rect">
                <a:avLst/>
              </a:prstGeom>
              <a:blipFill>
                <a:blip r:embed="rId3"/>
                <a:stretch>
                  <a:fillRect l="-355" t="-1618" r="-9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标题 1"/>
          <p:cNvSpPr>
            <a:spLocks noGrp="1"/>
          </p:cNvSpPr>
          <p:nvPr>
            <p:ph type="title"/>
          </p:nvPr>
        </p:nvSpPr>
        <p:spPr>
          <a:xfrm>
            <a:off x="0" y="98425"/>
            <a:ext cx="9144000" cy="738188"/>
          </a:xfrm>
        </p:spPr>
        <p:txBody>
          <a:bodyPr/>
          <a:lstStyle/>
          <a:p>
            <a:pPr algn="ctr" eaLnBrk="1" hangingPunct="1"/>
            <a:r>
              <a:rPr lang="en-US" altLang="zh-CN" sz="3500" dirty="0"/>
              <a:t>Baseline: Extended Greedy-RT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939192205"/>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939192205"/>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endParaRPr lang="zh-CN"/>
                        </a:p>
                      </a:txBody>
                      <a:tcPr anchor="ctr">
                        <a:blipFill>
                          <a:blip r:embed="rId4"/>
                          <a:stretch>
                            <a:fillRect l="-1587" t="-101316" r="-457143" b="-303947"/>
                          </a:stretch>
                        </a:blipFill>
                      </a:tcP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7" name="Oval 5"/>
              <p:cNvSpPr/>
              <p:nvPr/>
            </p:nvSpPr>
            <p:spPr>
              <a:xfrm>
                <a:off x="1115616" y="31498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7" name="Oval 5"/>
              <p:cNvSpPr>
                <a:spLocks noRot="1" noChangeAspect="1" noMove="1" noResize="1" noEditPoints="1" noAdjustHandles="1" noChangeArrowheads="1" noChangeShapeType="1" noTextEdit="1"/>
              </p:cNvSpPr>
              <p:nvPr/>
            </p:nvSpPr>
            <p:spPr>
              <a:xfrm>
                <a:off x="1115616" y="3149809"/>
                <a:ext cx="356615" cy="356615"/>
              </a:xfrm>
              <a:prstGeom prst="ellipse">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184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7" name="Rectangle 3"/>
              <p:cNvSpPr txBox="1">
                <a:spLocks noChangeArrowheads="1"/>
              </p:cNvSpPr>
              <p:nvPr/>
            </p:nvSpPr>
            <p:spPr bwMode="auto">
              <a:xfrm>
                <a:off x="228600" y="957263"/>
                <a:ext cx="8591550" cy="16796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Filter the edges with weights </a:t>
                </a:r>
                <a:r>
                  <a:rPr lang="en-US" altLang="zh-CN" sz="2300" dirty="0">
                    <a:cs typeface="ＭＳ Ｐゴシック" charset="-128"/>
                  </a:rPr>
                  <a:t>lower</a:t>
                </a:r>
                <a:r>
                  <a:rPr lang="en-US" altLang="zh-CN" sz="2300" dirty="0">
                    <a:latin typeface="+mn-lt"/>
                    <a:cs typeface="ＭＳ Ｐゴシック" charset="-128"/>
                  </a:rPr>
                  <a:t> than </a:t>
                </a:r>
                <a14:m>
                  <m:oMath xmlns:m="http://schemas.openxmlformats.org/officeDocument/2006/math">
                    <m:sSup>
                      <m:sSupPr>
                        <m:ctrlPr>
                          <a:rPr lang="en-US" altLang="zh-CN" sz="2300" b="0" i="1">
                            <a:latin typeface="Cambria Math" panose="02040503050406030204" pitchFamily="18" charset="0"/>
                            <a:cs typeface="ＭＳ Ｐゴシック" charset="-128"/>
                          </a:rPr>
                        </m:ctrlPr>
                      </m:sSupPr>
                      <m:e>
                        <m:r>
                          <m:rPr>
                            <m:sty m:val="p"/>
                          </m:rPr>
                          <a:rPr lang="en-US" altLang="zh-CN" sz="2300" b="0" i="0">
                            <a:latin typeface="Cambria Math" panose="02040503050406030204" pitchFamily="18" charset="0"/>
                            <a:cs typeface="ＭＳ Ｐゴシック" charset="-128"/>
                          </a:rPr>
                          <m:t>e</m:t>
                        </m:r>
                      </m:e>
                      <m:sup>
                        <m:r>
                          <a:rPr lang="en-US" altLang="zh-CN" sz="2300" b="0" i="0" smtClean="0">
                            <a:latin typeface="Cambria Math" panose="02040503050406030204" pitchFamily="18" charset="0"/>
                            <a:cs typeface="ＭＳ Ｐゴシック" charset="-128"/>
                          </a:rPr>
                          <m:t>0</m:t>
                        </m:r>
                      </m:sup>
                    </m:sSup>
                    <m:r>
                      <a:rPr lang="en-US" altLang="zh-CN" sz="2300" b="0" i="0" smtClean="0">
                        <a:latin typeface="Cambria Math" panose="02040503050406030204" pitchFamily="18" charset="0"/>
                        <a:cs typeface="ＭＳ Ｐゴシック" charset="-128"/>
                      </a:rPr>
                      <m:t>=1</m:t>
                    </m:r>
                    <m:r>
                      <a:rPr lang="en-US" altLang="zh-CN" sz="2300" b="0" i="0">
                        <a:latin typeface="Cambria Math" panose="02040503050406030204" pitchFamily="18" charset="0"/>
                        <a:cs typeface="ＭＳ Ｐゴシック" charset="-128"/>
                      </a:rPr>
                      <m:t>.</m:t>
                    </m:r>
                  </m:oMath>
                </a14:m>
                <a:endParaRPr lang="en-US" altLang="zh-CN" sz="2300" b="0" dirty="0">
                  <a:latin typeface="+mn-lt"/>
                  <a:cs typeface="ＭＳ Ｐゴシック" charset="-128"/>
                </a:endParaRPr>
              </a:p>
              <a:p>
                <a:pPr lvl="1" algn="just">
                  <a:lnSpc>
                    <a:spcPct val="95000"/>
                  </a:lnSpc>
                  <a:spcBef>
                    <a:spcPct val="25000"/>
                  </a:spcBef>
                  <a:spcAft>
                    <a:spcPct val="10000"/>
                  </a:spcAft>
                  <a:buSzPct val="60000"/>
                  <a:defRPr/>
                </a:pPr>
                <a:r>
                  <a:rPr lang="en-US" altLang="zh-CN" sz="2300" dirty="0">
                    <a:latin typeface="+mn-lt"/>
                    <a:cs typeface="ＭＳ Ｐゴシック" charset="-128"/>
                  </a:rPr>
                  <a:t>For each new arriving object, use a greedy strategy on the remaining edges.</a:t>
                </a:r>
              </a:p>
            </p:txBody>
          </p:sp>
        </mc:Choice>
        <mc:Fallback xmlns="">
          <p:sp>
            <p:nvSpPr>
              <p:cNvPr id="31747" name="Rectangle 3"/>
              <p:cNvSpPr txBox="1">
                <a:spLocks noRot="1" noChangeAspect="1" noMove="1" noResize="1" noEditPoints="1" noAdjustHandles="1" noChangeArrowheads="1" noChangeShapeType="1" noTextEdit="1"/>
              </p:cNvSpPr>
              <p:nvPr/>
            </p:nvSpPr>
            <p:spPr bwMode="auto">
              <a:xfrm>
                <a:off x="228600" y="957263"/>
                <a:ext cx="8591550" cy="1679649"/>
              </a:xfrm>
              <a:prstGeom prst="rect">
                <a:avLst/>
              </a:prstGeom>
              <a:blipFill>
                <a:blip r:embed="rId3"/>
                <a:stretch>
                  <a:fillRect l="-355" t="-5072" r="-994" b="-119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标题 1"/>
          <p:cNvSpPr>
            <a:spLocks noGrp="1"/>
          </p:cNvSpPr>
          <p:nvPr>
            <p:ph type="title"/>
          </p:nvPr>
        </p:nvSpPr>
        <p:spPr>
          <a:xfrm>
            <a:off x="0" y="98425"/>
            <a:ext cx="9144000" cy="738188"/>
          </a:xfrm>
        </p:spPr>
        <p:txBody>
          <a:bodyPr/>
          <a:lstStyle/>
          <a:p>
            <a:pPr algn="ctr" eaLnBrk="1" hangingPunct="1"/>
            <a:r>
              <a:rPr lang="en-US" altLang="zh-CN" sz="3500" dirty="0"/>
              <a:t>Baseline: Extended Greedy-RT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359424876"/>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𝟏</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b="0" dirty="0">
                              <a:solidFill>
                                <a:srgbClr val="FF0000"/>
                              </a:solidFill>
                            </a:rPr>
                            <a:t>4</a:t>
                          </a:r>
                          <a:endParaRPr lang="zh-CN" altLang="en-US" sz="1800" b="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359424876"/>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p>
                      </a:txBody>
                      <a:tcPr anchor="ctr">
                        <a:blipFill>
                          <a:blip r:embed="rId4"/>
                          <a:stretch>
                            <a:fillRect l="-112281" t="-1316" r="-405263" b="-403947"/>
                          </a:stretch>
                        </a:blipFill>
                      </a:tcP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endParaRPr lang="zh-CN"/>
                        </a:p>
                      </a:txBody>
                      <a:tcPr anchor="ctr">
                        <a:blipFill>
                          <a:blip r:embed="rId4"/>
                          <a:stretch>
                            <a:fillRect l="-1587" t="-101316" r="-457143" b="-303947"/>
                          </a:stretch>
                        </a:blipFill>
                      </a:tcPr>
                    </a:tc>
                    <a:tc>
                      <a:txBody>
                        <a:bodyPr/>
                        <a:lstStyle/>
                        <a:p>
                          <a:pPr algn="ctr"/>
                          <a:r>
                            <a:rPr lang="en-US" altLang="zh-CN" sz="1800" b="0" dirty="0">
                              <a:solidFill>
                                <a:srgbClr val="FF0000"/>
                              </a:solidFill>
                            </a:rPr>
                            <a:t>4</a:t>
                          </a:r>
                          <a:endParaRPr lang="zh-CN" altLang="en-US" sz="1800" b="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8" name="Oval 5"/>
              <p:cNvSpPr/>
              <p:nvPr/>
            </p:nvSpPr>
            <p:spPr>
              <a:xfrm>
                <a:off x="1115616" y="31498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8" name="Oval 5"/>
              <p:cNvSpPr>
                <a:spLocks noRot="1" noChangeAspect="1" noMove="1" noResize="1" noEditPoints="1" noAdjustHandles="1" noChangeArrowheads="1" noChangeShapeType="1" noTextEdit="1"/>
              </p:cNvSpPr>
              <p:nvPr/>
            </p:nvSpPr>
            <p:spPr>
              <a:xfrm>
                <a:off x="1115616" y="3149809"/>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555778" y="314507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9" name="Oval 8"/>
              <p:cNvSpPr>
                <a:spLocks noRot="1" noChangeAspect="1" noMove="1" noResize="1" noEditPoints="1" noAdjustHandles="1" noChangeArrowheads="1" noChangeShapeType="1" noTextEdit="1"/>
              </p:cNvSpPr>
              <p:nvPr/>
            </p:nvSpPr>
            <p:spPr>
              <a:xfrm>
                <a:off x="2555778" y="3145078"/>
                <a:ext cx="356615" cy="356615"/>
              </a:xfrm>
              <a:prstGeom prst="ellipse">
                <a:avLst/>
              </a:prstGeom>
              <a:blipFill>
                <a:blip r:embed="rId6"/>
                <a:stretch>
                  <a:fillRect/>
                </a:stretch>
              </a:blipFill>
            </p:spPr>
            <p:txBody>
              <a:bodyPr/>
              <a:lstStyle/>
              <a:p>
                <a:r>
                  <a:rPr lang="zh-CN" altLang="en-US">
                    <a:noFill/>
                  </a:rPr>
                  <a:t> </a:t>
                </a:r>
              </a:p>
            </p:txBody>
          </p:sp>
        </mc:Fallback>
      </mc:AlternateContent>
      <p:cxnSp>
        <p:nvCxnSpPr>
          <p:cNvPr id="10" name="直接连接符 9"/>
          <p:cNvCxnSpPr>
            <a:stCxn id="8" idx="6"/>
            <a:endCxn id="9" idx="2"/>
          </p:cNvCxnSpPr>
          <p:nvPr/>
        </p:nvCxnSpPr>
        <p:spPr bwMode="auto">
          <a:xfrm flipV="1">
            <a:off x="1472231" y="3323386"/>
            <a:ext cx="1083547" cy="47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spTree>
    <p:extLst>
      <p:ext uri="{BB962C8B-B14F-4D97-AF65-F5344CB8AC3E}">
        <p14:creationId xmlns:p14="http://schemas.microsoft.com/office/powerpoint/2010/main" val="30883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solidFill>
                  <a:srgbClr val="FF0000"/>
                </a:solidFill>
              </a:rPr>
              <a:t>Background and Motivation</a:t>
            </a:r>
          </a:p>
          <a:p>
            <a:pPr eaLnBrk="1" hangingPunct="1">
              <a:spcBef>
                <a:spcPts val="1000"/>
              </a:spcBef>
              <a:spcAft>
                <a:spcPts val="4000"/>
              </a:spcAft>
            </a:pPr>
            <a:r>
              <a:rPr lang="en-US" altLang="zh-CN" sz="3200" dirty="0"/>
              <a:t>Problem Statement</a:t>
            </a:r>
          </a:p>
          <a:p>
            <a:pPr eaLnBrk="1" hangingPunct="1">
              <a:spcBef>
                <a:spcPts val="1000"/>
              </a:spcBef>
              <a:spcAft>
                <a:spcPts val="4000"/>
              </a:spcAft>
            </a:pPr>
            <a:r>
              <a:rPr lang="en-US" altLang="zh-CN" sz="3200" dirty="0"/>
              <a:t>Our Solutions</a:t>
            </a:r>
          </a:p>
          <a:p>
            <a:pPr eaLnBrk="1" hangingPunct="1">
              <a:spcBef>
                <a:spcPts val="1000"/>
              </a:spcBef>
              <a:spcAft>
                <a:spcPts val="4000"/>
              </a:spcAft>
            </a:pPr>
            <a:r>
              <a:rPr lang="en-US" altLang="zh-CN" sz="3200" dirty="0"/>
              <a:t>Experiments</a:t>
            </a:r>
          </a:p>
          <a:p>
            <a:pPr eaLnBrk="1" hangingPunct="1">
              <a:spcBef>
                <a:spcPts val="1000"/>
              </a:spcBef>
              <a:spcAft>
                <a:spcPts val="4000"/>
              </a:spcAft>
            </a:pPr>
            <a:r>
              <a:rPr lang="en-US" altLang="zh-CN" sz="3200" dirty="0"/>
              <a:t>Conclusion</a:t>
            </a:r>
          </a:p>
        </p:txBody>
      </p:sp>
    </p:spTree>
    <p:extLst>
      <p:ext uri="{BB962C8B-B14F-4D97-AF65-F5344CB8AC3E}">
        <p14:creationId xmlns:p14="http://schemas.microsoft.com/office/powerpoint/2010/main" val="729461965"/>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7" name="Rectangle 3"/>
              <p:cNvSpPr txBox="1">
                <a:spLocks noChangeArrowheads="1"/>
              </p:cNvSpPr>
              <p:nvPr/>
            </p:nvSpPr>
            <p:spPr bwMode="auto">
              <a:xfrm>
                <a:off x="228600" y="957263"/>
                <a:ext cx="8591550" cy="1823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Filter the edges with weights </a:t>
                </a:r>
                <a:r>
                  <a:rPr lang="en-US" altLang="zh-CN" sz="2300" dirty="0">
                    <a:cs typeface="ＭＳ Ｐゴシック" charset="-128"/>
                  </a:rPr>
                  <a:t>lower</a:t>
                </a:r>
                <a:r>
                  <a:rPr lang="en-US" altLang="zh-CN" sz="2300" dirty="0">
                    <a:latin typeface="+mn-lt"/>
                    <a:cs typeface="ＭＳ Ｐゴシック" charset="-128"/>
                  </a:rPr>
                  <a:t> than </a:t>
                </a:r>
                <a14:m>
                  <m:oMath xmlns:m="http://schemas.openxmlformats.org/officeDocument/2006/math">
                    <m:sSup>
                      <m:sSupPr>
                        <m:ctrlPr>
                          <a:rPr lang="en-US" altLang="zh-CN" sz="2300" b="0" i="1">
                            <a:latin typeface="Cambria Math" panose="02040503050406030204" pitchFamily="18" charset="0"/>
                            <a:cs typeface="ＭＳ Ｐゴシック" charset="-128"/>
                          </a:rPr>
                        </m:ctrlPr>
                      </m:sSupPr>
                      <m:e>
                        <m:r>
                          <m:rPr>
                            <m:sty m:val="p"/>
                          </m:rPr>
                          <a:rPr lang="en-US" altLang="zh-CN" sz="2300" b="0" i="0">
                            <a:latin typeface="Cambria Math" panose="02040503050406030204" pitchFamily="18" charset="0"/>
                            <a:cs typeface="ＭＳ Ｐゴシック" charset="-128"/>
                          </a:rPr>
                          <m:t>e</m:t>
                        </m:r>
                      </m:e>
                      <m:sup>
                        <m:r>
                          <a:rPr lang="en-US" altLang="zh-CN" sz="2300" b="0" i="0" smtClean="0">
                            <a:latin typeface="Cambria Math" panose="02040503050406030204" pitchFamily="18" charset="0"/>
                            <a:cs typeface="ＭＳ Ｐゴシック" charset="-128"/>
                          </a:rPr>
                          <m:t>0</m:t>
                        </m:r>
                      </m:sup>
                    </m:sSup>
                    <m:r>
                      <a:rPr lang="en-US" altLang="zh-CN" sz="2300" b="0" i="0" smtClean="0">
                        <a:latin typeface="Cambria Math" panose="02040503050406030204" pitchFamily="18" charset="0"/>
                        <a:cs typeface="ＭＳ Ｐゴシック" charset="-128"/>
                      </a:rPr>
                      <m:t>=1</m:t>
                    </m:r>
                    <m:r>
                      <a:rPr lang="en-US" altLang="zh-CN" sz="2300" b="0" i="0">
                        <a:latin typeface="Cambria Math" panose="02040503050406030204" pitchFamily="18" charset="0"/>
                        <a:cs typeface="ＭＳ Ｐゴシック" charset="-128"/>
                      </a:rPr>
                      <m:t>.</m:t>
                    </m:r>
                  </m:oMath>
                </a14:m>
                <a:endParaRPr lang="en-US" altLang="zh-CN" sz="2300" b="0" dirty="0">
                  <a:latin typeface="+mn-lt"/>
                  <a:cs typeface="ＭＳ Ｐゴシック" charset="-128"/>
                </a:endParaRPr>
              </a:p>
              <a:p>
                <a:pPr lvl="1" algn="just">
                  <a:lnSpc>
                    <a:spcPct val="95000"/>
                  </a:lnSpc>
                  <a:spcBef>
                    <a:spcPct val="25000"/>
                  </a:spcBef>
                  <a:spcAft>
                    <a:spcPct val="10000"/>
                  </a:spcAft>
                  <a:buSzPct val="60000"/>
                  <a:defRPr/>
                </a:pPr>
                <a:r>
                  <a:rPr lang="en-US" altLang="zh-CN" sz="2300" dirty="0">
                    <a:latin typeface="+mn-lt"/>
                    <a:cs typeface="ＭＳ Ｐゴシック" charset="-128"/>
                  </a:rPr>
                  <a:t>For each new arriving object, use a greedy strategy on the remaining edges.</a:t>
                </a:r>
              </a:p>
            </p:txBody>
          </p:sp>
        </mc:Choice>
        <mc:Fallback xmlns="">
          <p:sp>
            <p:nvSpPr>
              <p:cNvPr id="31747" name="Rectangle 3"/>
              <p:cNvSpPr txBox="1">
                <a:spLocks noRot="1" noChangeAspect="1" noMove="1" noResize="1" noEditPoints="1" noAdjustHandles="1" noChangeArrowheads="1" noChangeShapeType="1" noTextEdit="1"/>
              </p:cNvSpPr>
              <p:nvPr/>
            </p:nvSpPr>
            <p:spPr bwMode="auto">
              <a:xfrm>
                <a:off x="228600" y="957263"/>
                <a:ext cx="8591550" cy="1823665"/>
              </a:xfrm>
              <a:prstGeom prst="rect">
                <a:avLst/>
              </a:prstGeom>
              <a:blipFill>
                <a:blip r:embed="rId3"/>
                <a:stretch>
                  <a:fillRect l="-355" t="-4682" r="-994" b="-334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标题 1"/>
          <p:cNvSpPr>
            <a:spLocks noGrp="1"/>
          </p:cNvSpPr>
          <p:nvPr>
            <p:ph type="title"/>
          </p:nvPr>
        </p:nvSpPr>
        <p:spPr>
          <a:xfrm>
            <a:off x="0" y="98425"/>
            <a:ext cx="9144000" cy="738188"/>
          </a:xfrm>
        </p:spPr>
        <p:txBody>
          <a:bodyPr/>
          <a:lstStyle/>
          <a:p>
            <a:pPr algn="ctr" eaLnBrk="1" hangingPunct="1"/>
            <a:r>
              <a:rPr lang="en-US" altLang="zh-CN" sz="3500" dirty="0"/>
              <a:t>Baseline: Extended Greedy-RT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800512128"/>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𝟏</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𝟐</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800512128"/>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p>
                      </a:txBody>
                      <a:tcPr anchor="ctr">
                        <a:blipFill>
                          <a:blip r:embed="rId4"/>
                          <a:stretch>
                            <a:fillRect l="-112281" t="-1316" r="-405263" b="-403947"/>
                          </a:stretch>
                        </a:blipFill>
                      </a:tcPr>
                    </a:tc>
                    <a:tc>
                      <a:txBody>
                        <a:bodyPr/>
                        <a:lstStyle/>
                        <a:p>
                          <a:endParaRPr lang="zh-CN"/>
                        </a:p>
                      </a:txBody>
                      <a:tcPr anchor="ctr">
                        <a:blipFill>
                          <a:blip r:embed="rId4"/>
                          <a:stretch>
                            <a:fillRect l="-212281" t="-1316" r="-305263" b="-403947"/>
                          </a:stretch>
                        </a:blipFill>
                      </a:tcP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endParaRPr lang="zh-CN"/>
                        </a:p>
                      </a:txBody>
                      <a:tcPr anchor="ctr">
                        <a:blipFill>
                          <a:blip r:embed="rId4"/>
                          <a:stretch>
                            <a:fillRect l="-1587" t="-101316" r="-457143" b="-303947"/>
                          </a:stretch>
                        </a:blipFill>
                      </a:tcP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8" name="Oval 5"/>
              <p:cNvSpPr/>
              <p:nvPr/>
            </p:nvSpPr>
            <p:spPr>
              <a:xfrm>
                <a:off x="1115616" y="31498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8" name="Oval 5"/>
              <p:cNvSpPr>
                <a:spLocks noRot="1" noChangeAspect="1" noMove="1" noResize="1" noEditPoints="1" noAdjustHandles="1" noChangeArrowheads="1" noChangeShapeType="1" noTextEdit="1"/>
              </p:cNvSpPr>
              <p:nvPr/>
            </p:nvSpPr>
            <p:spPr>
              <a:xfrm>
                <a:off x="1115616" y="3149809"/>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555778" y="314507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9" name="Oval 8"/>
              <p:cNvSpPr>
                <a:spLocks noRot="1" noChangeAspect="1" noMove="1" noResize="1" noEditPoints="1" noAdjustHandles="1" noChangeArrowheads="1" noChangeShapeType="1" noTextEdit="1"/>
              </p:cNvSpPr>
              <p:nvPr/>
            </p:nvSpPr>
            <p:spPr>
              <a:xfrm>
                <a:off x="2555778" y="3145078"/>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2555778" y="377007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10" name="Oval 9"/>
              <p:cNvSpPr>
                <a:spLocks noRot="1" noChangeAspect="1" noMove="1" noResize="1" noEditPoints="1" noAdjustHandles="1" noChangeArrowheads="1" noChangeShapeType="1" noTextEdit="1"/>
              </p:cNvSpPr>
              <p:nvPr/>
            </p:nvSpPr>
            <p:spPr>
              <a:xfrm>
                <a:off x="2555778" y="3770077"/>
                <a:ext cx="356615" cy="356615"/>
              </a:xfrm>
              <a:prstGeom prst="ellipse">
                <a:avLst/>
              </a:prstGeom>
              <a:blipFill>
                <a:blip r:embed="rId7"/>
                <a:stretch>
                  <a:fillRect/>
                </a:stretch>
              </a:blipFill>
            </p:spPr>
            <p:txBody>
              <a:bodyPr/>
              <a:lstStyle/>
              <a:p>
                <a:r>
                  <a:rPr lang="zh-CN" altLang="en-US">
                    <a:noFill/>
                  </a:rPr>
                  <a:t> </a:t>
                </a:r>
              </a:p>
            </p:txBody>
          </p:sp>
        </mc:Fallback>
      </mc:AlternateContent>
      <p:cxnSp>
        <p:nvCxnSpPr>
          <p:cNvPr id="11" name="直接连接符 10"/>
          <p:cNvCxnSpPr>
            <a:stCxn id="8" idx="6"/>
            <a:endCxn id="9" idx="2"/>
          </p:cNvCxnSpPr>
          <p:nvPr/>
        </p:nvCxnSpPr>
        <p:spPr bwMode="auto">
          <a:xfrm flipV="1">
            <a:off x="1472231" y="3323386"/>
            <a:ext cx="1083547" cy="47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spTree>
    <p:extLst>
      <p:ext uri="{BB962C8B-B14F-4D97-AF65-F5344CB8AC3E}">
        <p14:creationId xmlns:p14="http://schemas.microsoft.com/office/powerpoint/2010/main" val="1725076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7" name="Rectangle 3"/>
              <p:cNvSpPr txBox="1">
                <a:spLocks noChangeArrowheads="1"/>
              </p:cNvSpPr>
              <p:nvPr/>
            </p:nvSpPr>
            <p:spPr bwMode="auto">
              <a:xfrm>
                <a:off x="228600" y="957263"/>
                <a:ext cx="8591550" cy="17516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Filter the edges with weights </a:t>
                </a:r>
                <a:r>
                  <a:rPr lang="en-US" altLang="zh-CN" sz="2300" dirty="0">
                    <a:cs typeface="ＭＳ Ｐゴシック" charset="-128"/>
                  </a:rPr>
                  <a:t>lower</a:t>
                </a:r>
                <a:r>
                  <a:rPr lang="en-US" altLang="zh-CN" sz="2300" dirty="0">
                    <a:latin typeface="+mn-lt"/>
                    <a:cs typeface="ＭＳ Ｐゴシック" charset="-128"/>
                  </a:rPr>
                  <a:t> than </a:t>
                </a:r>
                <a14:m>
                  <m:oMath xmlns:m="http://schemas.openxmlformats.org/officeDocument/2006/math">
                    <m:sSup>
                      <m:sSupPr>
                        <m:ctrlPr>
                          <a:rPr lang="en-US" altLang="zh-CN" sz="2300" b="0" i="1">
                            <a:latin typeface="Cambria Math" panose="02040503050406030204" pitchFamily="18" charset="0"/>
                            <a:cs typeface="ＭＳ Ｐゴシック" charset="-128"/>
                          </a:rPr>
                        </m:ctrlPr>
                      </m:sSupPr>
                      <m:e>
                        <m:r>
                          <m:rPr>
                            <m:sty m:val="p"/>
                          </m:rPr>
                          <a:rPr lang="en-US" altLang="zh-CN" sz="2300" b="0" i="0">
                            <a:latin typeface="Cambria Math" panose="02040503050406030204" pitchFamily="18" charset="0"/>
                            <a:cs typeface="ＭＳ Ｐゴシック" charset="-128"/>
                          </a:rPr>
                          <m:t>e</m:t>
                        </m:r>
                      </m:e>
                      <m:sup>
                        <m:r>
                          <a:rPr lang="en-US" altLang="zh-CN" sz="2300" b="0" i="0" smtClean="0">
                            <a:latin typeface="Cambria Math" panose="02040503050406030204" pitchFamily="18" charset="0"/>
                            <a:cs typeface="ＭＳ Ｐゴシック" charset="-128"/>
                          </a:rPr>
                          <m:t>0</m:t>
                        </m:r>
                      </m:sup>
                    </m:sSup>
                    <m:r>
                      <a:rPr lang="en-US" altLang="zh-CN" sz="2300" b="0" i="0" smtClean="0">
                        <a:latin typeface="Cambria Math" panose="02040503050406030204" pitchFamily="18" charset="0"/>
                        <a:cs typeface="ＭＳ Ｐゴシック" charset="-128"/>
                      </a:rPr>
                      <m:t>=1</m:t>
                    </m:r>
                    <m:r>
                      <a:rPr lang="en-US" altLang="zh-CN" sz="2300" b="0" i="0">
                        <a:latin typeface="Cambria Math" panose="02040503050406030204" pitchFamily="18" charset="0"/>
                        <a:cs typeface="ＭＳ Ｐゴシック" charset="-128"/>
                      </a:rPr>
                      <m:t>.</m:t>
                    </m:r>
                  </m:oMath>
                </a14:m>
                <a:endParaRPr lang="en-US" altLang="zh-CN" sz="2300" b="0" dirty="0">
                  <a:latin typeface="+mn-lt"/>
                  <a:cs typeface="ＭＳ Ｐゴシック" charset="-128"/>
                </a:endParaRPr>
              </a:p>
              <a:p>
                <a:pPr lvl="1" algn="just">
                  <a:lnSpc>
                    <a:spcPct val="95000"/>
                  </a:lnSpc>
                  <a:spcBef>
                    <a:spcPct val="25000"/>
                  </a:spcBef>
                  <a:spcAft>
                    <a:spcPct val="10000"/>
                  </a:spcAft>
                  <a:buSzPct val="60000"/>
                  <a:defRPr/>
                </a:pPr>
                <a:r>
                  <a:rPr lang="en-US" altLang="zh-CN" sz="2300" dirty="0">
                    <a:latin typeface="+mn-lt"/>
                    <a:cs typeface="ＭＳ Ｐゴシック" charset="-128"/>
                  </a:rPr>
                  <a:t>For each new arriving object, use a greedy strategy on the remaining edges.</a:t>
                </a:r>
              </a:p>
            </p:txBody>
          </p:sp>
        </mc:Choice>
        <mc:Fallback xmlns="">
          <p:sp>
            <p:nvSpPr>
              <p:cNvPr id="31747" name="Rectangle 3"/>
              <p:cNvSpPr txBox="1">
                <a:spLocks noRot="1" noChangeAspect="1" noMove="1" noResize="1" noEditPoints="1" noAdjustHandles="1" noChangeArrowheads="1" noChangeShapeType="1" noTextEdit="1"/>
              </p:cNvSpPr>
              <p:nvPr/>
            </p:nvSpPr>
            <p:spPr bwMode="auto">
              <a:xfrm>
                <a:off x="228600" y="957263"/>
                <a:ext cx="8591550" cy="1751657"/>
              </a:xfrm>
              <a:prstGeom prst="rect">
                <a:avLst/>
              </a:prstGeom>
              <a:blipFill>
                <a:blip r:embed="rId3"/>
                <a:stretch>
                  <a:fillRect l="-355" t="-4878" r="-994" b="-76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标题 1"/>
          <p:cNvSpPr>
            <a:spLocks noGrp="1"/>
          </p:cNvSpPr>
          <p:nvPr>
            <p:ph type="title"/>
          </p:nvPr>
        </p:nvSpPr>
        <p:spPr>
          <a:xfrm>
            <a:off x="0" y="98425"/>
            <a:ext cx="9144000" cy="738188"/>
          </a:xfrm>
        </p:spPr>
        <p:txBody>
          <a:bodyPr/>
          <a:lstStyle/>
          <a:p>
            <a:pPr algn="ctr" eaLnBrk="1" hangingPunct="1"/>
            <a:r>
              <a:rPr lang="en-US" altLang="zh-CN" sz="3500" dirty="0"/>
              <a:t>Baseline: Extended Greedy-RT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625594340"/>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𝟏</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𝟐</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625594340"/>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p>
                      </a:txBody>
                      <a:tcPr anchor="ctr">
                        <a:blipFill>
                          <a:blip r:embed="rId4"/>
                          <a:stretch>
                            <a:fillRect l="-112281" t="-1316" r="-405263" b="-403947"/>
                          </a:stretch>
                        </a:blipFill>
                      </a:tcPr>
                    </a:tc>
                    <a:tc>
                      <a:txBody>
                        <a:bodyPr/>
                        <a:lstStyle/>
                        <a:p>
                          <a:endParaRPr lang="zh-CN"/>
                        </a:p>
                      </a:txBody>
                      <a:tcPr anchor="ctr">
                        <a:blipFill>
                          <a:blip r:embed="rId4"/>
                          <a:stretch>
                            <a:fillRect l="-212281" t="-1316" r="-305263" b="-403947"/>
                          </a:stretch>
                        </a:blipFill>
                      </a:tcP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endParaRPr lang="zh-CN"/>
                        </a:p>
                      </a:txBody>
                      <a:tcPr anchor="ctr">
                        <a:blipFill>
                          <a:blip r:embed="rId4"/>
                          <a:stretch>
                            <a:fillRect l="-1587" t="-101316" r="-457143" b="-303947"/>
                          </a:stretch>
                        </a:blipFill>
                      </a:tcP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p>
                      </a:txBody>
                      <a:tcPr anchor="ctr">
                        <a:blipFill>
                          <a:blip r:embed="rId4"/>
                          <a:stretch>
                            <a:fillRect l="-1587" t="-198701" r="-457143" b="-200000"/>
                          </a:stretch>
                        </a:blipFill>
                      </a:tcP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8" name="Oval 5"/>
              <p:cNvSpPr/>
              <p:nvPr/>
            </p:nvSpPr>
            <p:spPr>
              <a:xfrm>
                <a:off x="1115616" y="31498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8" name="Oval 5"/>
              <p:cNvSpPr>
                <a:spLocks noRot="1" noChangeAspect="1" noMove="1" noResize="1" noEditPoints="1" noAdjustHandles="1" noChangeArrowheads="1" noChangeShapeType="1" noTextEdit="1"/>
              </p:cNvSpPr>
              <p:nvPr/>
            </p:nvSpPr>
            <p:spPr>
              <a:xfrm>
                <a:off x="1115616" y="3149809"/>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val 6"/>
              <p:cNvSpPr/>
              <p:nvPr/>
            </p:nvSpPr>
            <p:spPr>
              <a:xfrm>
                <a:off x="1114138" y="377089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9" name="Oval 6"/>
              <p:cNvSpPr>
                <a:spLocks noRot="1" noChangeAspect="1" noMove="1" noResize="1" noEditPoints="1" noAdjustHandles="1" noChangeArrowheads="1" noChangeShapeType="1" noTextEdit="1"/>
              </p:cNvSpPr>
              <p:nvPr/>
            </p:nvSpPr>
            <p:spPr>
              <a:xfrm>
                <a:off x="1114138" y="3770896"/>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val 8"/>
              <p:cNvSpPr/>
              <p:nvPr/>
            </p:nvSpPr>
            <p:spPr>
              <a:xfrm>
                <a:off x="2555778" y="314507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10" name="Oval 8"/>
              <p:cNvSpPr>
                <a:spLocks noRot="1" noChangeAspect="1" noMove="1" noResize="1" noEditPoints="1" noAdjustHandles="1" noChangeArrowheads="1" noChangeShapeType="1" noTextEdit="1"/>
              </p:cNvSpPr>
              <p:nvPr/>
            </p:nvSpPr>
            <p:spPr>
              <a:xfrm>
                <a:off x="2555778" y="3145078"/>
                <a:ext cx="356615" cy="35661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Oval 9"/>
              <p:cNvSpPr/>
              <p:nvPr/>
            </p:nvSpPr>
            <p:spPr>
              <a:xfrm>
                <a:off x="2555778" y="377007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11" name="Oval 9"/>
              <p:cNvSpPr>
                <a:spLocks noRot="1" noChangeAspect="1" noMove="1" noResize="1" noEditPoints="1" noAdjustHandles="1" noChangeArrowheads="1" noChangeShapeType="1" noTextEdit="1"/>
              </p:cNvSpPr>
              <p:nvPr/>
            </p:nvSpPr>
            <p:spPr>
              <a:xfrm>
                <a:off x="2555778" y="3770077"/>
                <a:ext cx="356615" cy="356615"/>
              </a:xfrm>
              <a:prstGeom prst="ellipse">
                <a:avLst/>
              </a:prstGeom>
              <a:blipFill>
                <a:blip r:embed="rId8"/>
                <a:stretch>
                  <a:fillRect/>
                </a:stretch>
              </a:blipFill>
            </p:spPr>
            <p:txBody>
              <a:bodyPr/>
              <a:lstStyle/>
              <a:p>
                <a:r>
                  <a:rPr lang="zh-CN" altLang="en-US">
                    <a:noFill/>
                  </a:rPr>
                  <a:t> </a:t>
                </a:r>
              </a:p>
            </p:txBody>
          </p:sp>
        </mc:Fallback>
      </mc:AlternateContent>
      <p:cxnSp>
        <p:nvCxnSpPr>
          <p:cNvPr id="12" name="直接连接符 11"/>
          <p:cNvCxnSpPr>
            <a:stCxn id="8" idx="6"/>
            <a:endCxn id="10" idx="2"/>
          </p:cNvCxnSpPr>
          <p:nvPr/>
        </p:nvCxnSpPr>
        <p:spPr bwMode="auto">
          <a:xfrm flipV="1">
            <a:off x="1472231" y="3323386"/>
            <a:ext cx="1083547" cy="47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3" name="直接连接符 12"/>
          <p:cNvCxnSpPr>
            <a:stCxn id="9" idx="6"/>
            <a:endCxn id="10" idx="2"/>
          </p:cNvCxnSpPr>
          <p:nvPr/>
        </p:nvCxnSpPr>
        <p:spPr bwMode="auto">
          <a:xfrm flipV="1">
            <a:off x="1470753" y="3323386"/>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4" name="直接连接符 13"/>
          <p:cNvCxnSpPr>
            <a:stCxn id="9" idx="6"/>
            <a:endCxn id="11" idx="2"/>
          </p:cNvCxnSpPr>
          <p:nvPr/>
        </p:nvCxnSpPr>
        <p:spPr bwMode="auto">
          <a:xfrm flipV="1">
            <a:off x="1470753" y="3948385"/>
            <a:ext cx="1085025" cy="819"/>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spTree>
    <p:extLst>
      <p:ext uri="{BB962C8B-B14F-4D97-AF65-F5344CB8AC3E}">
        <p14:creationId xmlns:p14="http://schemas.microsoft.com/office/powerpoint/2010/main" val="625197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7" name="Rectangle 3"/>
              <p:cNvSpPr txBox="1">
                <a:spLocks noChangeArrowheads="1"/>
              </p:cNvSpPr>
              <p:nvPr/>
            </p:nvSpPr>
            <p:spPr bwMode="auto">
              <a:xfrm>
                <a:off x="228600" y="957263"/>
                <a:ext cx="8591550" cy="17516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Filter the edges with weights </a:t>
                </a:r>
                <a:r>
                  <a:rPr lang="en-US" altLang="zh-CN" sz="2300" dirty="0">
                    <a:cs typeface="ＭＳ Ｐゴシック" charset="-128"/>
                  </a:rPr>
                  <a:t>lower</a:t>
                </a:r>
                <a:r>
                  <a:rPr lang="en-US" altLang="zh-CN" sz="2300" dirty="0">
                    <a:latin typeface="+mn-lt"/>
                    <a:cs typeface="ＭＳ Ｐゴシック" charset="-128"/>
                  </a:rPr>
                  <a:t> than </a:t>
                </a:r>
                <a14:m>
                  <m:oMath xmlns:m="http://schemas.openxmlformats.org/officeDocument/2006/math">
                    <m:sSup>
                      <m:sSupPr>
                        <m:ctrlPr>
                          <a:rPr lang="en-US" altLang="zh-CN" sz="2300" b="0" i="1">
                            <a:latin typeface="Cambria Math" panose="02040503050406030204" pitchFamily="18" charset="0"/>
                            <a:cs typeface="ＭＳ Ｐゴシック" charset="-128"/>
                          </a:rPr>
                        </m:ctrlPr>
                      </m:sSupPr>
                      <m:e>
                        <m:r>
                          <m:rPr>
                            <m:sty m:val="p"/>
                          </m:rPr>
                          <a:rPr lang="en-US" altLang="zh-CN" sz="2300" b="0" i="0">
                            <a:latin typeface="Cambria Math" panose="02040503050406030204" pitchFamily="18" charset="0"/>
                            <a:cs typeface="ＭＳ Ｐゴシック" charset="-128"/>
                          </a:rPr>
                          <m:t>e</m:t>
                        </m:r>
                      </m:e>
                      <m:sup>
                        <m:r>
                          <a:rPr lang="en-US" altLang="zh-CN" sz="2300" b="0" i="0" smtClean="0">
                            <a:latin typeface="Cambria Math" panose="02040503050406030204" pitchFamily="18" charset="0"/>
                            <a:cs typeface="ＭＳ Ｐゴシック" charset="-128"/>
                          </a:rPr>
                          <m:t>0</m:t>
                        </m:r>
                      </m:sup>
                    </m:sSup>
                    <m:r>
                      <a:rPr lang="en-US" altLang="zh-CN" sz="2300" b="0" i="0" smtClean="0">
                        <a:latin typeface="Cambria Math" panose="02040503050406030204" pitchFamily="18" charset="0"/>
                        <a:cs typeface="ＭＳ Ｐゴシック" charset="-128"/>
                      </a:rPr>
                      <m:t>=1</m:t>
                    </m:r>
                    <m:r>
                      <a:rPr lang="en-US" altLang="zh-CN" sz="2300" b="0" i="0">
                        <a:latin typeface="Cambria Math" panose="02040503050406030204" pitchFamily="18" charset="0"/>
                        <a:cs typeface="ＭＳ Ｐゴシック" charset="-128"/>
                      </a:rPr>
                      <m:t>.</m:t>
                    </m:r>
                  </m:oMath>
                </a14:m>
                <a:endParaRPr lang="en-US" altLang="zh-CN" sz="2300" b="0" dirty="0">
                  <a:latin typeface="+mn-lt"/>
                  <a:cs typeface="ＭＳ Ｐゴシック" charset="-128"/>
                </a:endParaRPr>
              </a:p>
              <a:p>
                <a:pPr lvl="1" algn="just">
                  <a:lnSpc>
                    <a:spcPct val="95000"/>
                  </a:lnSpc>
                  <a:spcBef>
                    <a:spcPct val="25000"/>
                  </a:spcBef>
                  <a:spcAft>
                    <a:spcPct val="10000"/>
                  </a:spcAft>
                  <a:buSzPct val="60000"/>
                  <a:defRPr/>
                </a:pPr>
                <a:r>
                  <a:rPr lang="en-US" altLang="zh-CN" sz="2300" dirty="0">
                    <a:latin typeface="+mn-lt"/>
                    <a:cs typeface="ＭＳ Ｐゴシック" charset="-128"/>
                  </a:rPr>
                  <a:t>For each new arriving object, use a greedy strategy on the remaining edges.</a:t>
                </a:r>
              </a:p>
            </p:txBody>
          </p:sp>
        </mc:Choice>
        <mc:Fallback xmlns="">
          <p:sp>
            <p:nvSpPr>
              <p:cNvPr id="31747" name="Rectangle 3"/>
              <p:cNvSpPr txBox="1">
                <a:spLocks noRot="1" noChangeAspect="1" noMove="1" noResize="1" noEditPoints="1" noAdjustHandles="1" noChangeArrowheads="1" noChangeShapeType="1" noTextEdit="1"/>
              </p:cNvSpPr>
              <p:nvPr/>
            </p:nvSpPr>
            <p:spPr bwMode="auto">
              <a:xfrm>
                <a:off x="228600" y="957263"/>
                <a:ext cx="8591550" cy="1751657"/>
              </a:xfrm>
              <a:prstGeom prst="rect">
                <a:avLst/>
              </a:prstGeom>
              <a:blipFill>
                <a:blip r:embed="rId3"/>
                <a:stretch>
                  <a:fillRect l="-355" t="-4878" r="-994" b="-76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标题 1"/>
          <p:cNvSpPr>
            <a:spLocks noGrp="1"/>
          </p:cNvSpPr>
          <p:nvPr>
            <p:ph type="title"/>
          </p:nvPr>
        </p:nvSpPr>
        <p:spPr>
          <a:xfrm>
            <a:off x="0" y="98425"/>
            <a:ext cx="9144000" cy="738188"/>
          </a:xfrm>
        </p:spPr>
        <p:txBody>
          <a:bodyPr/>
          <a:lstStyle/>
          <a:p>
            <a:pPr algn="ctr" eaLnBrk="1" hangingPunct="1"/>
            <a:r>
              <a:rPr lang="en-US" altLang="zh-CN" sz="3500" dirty="0"/>
              <a:t>Baseline: Extended Greedy-RT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4050643292"/>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𝟏</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𝟐</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𝟑</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4050643292"/>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p>
                      </a:txBody>
                      <a:tcPr anchor="ctr">
                        <a:blipFill>
                          <a:blip r:embed="rId4"/>
                          <a:stretch>
                            <a:fillRect l="-112281" t="-1316" r="-405263" b="-403947"/>
                          </a:stretch>
                        </a:blipFill>
                      </a:tcPr>
                    </a:tc>
                    <a:tc>
                      <a:txBody>
                        <a:bodyPr/>
                        <a:lstStyle/>
                        <a:p>
                          <a:endParaRPr lang="zh-CN"/>
                        </a:p>
                      </a:txBody>
                      <a:tcPr anchor="ctr">
                        <a:blipFill>
                          <a:blip r:embed="rId4"/>
                          <a:stretch>
                            <a:fillRect l="-212281" t="-1316" r="-305263" b="-403947"/>
                          </a:stretch>
                        </a:blipFill>
                      </a:tcPr>
                    </a:tc>
                    <a:tc>
                      <a:txBody>
                        <a:bodyPr/>
                        <a:lstStyle/>
                        <a:p>
                          <a:endParaRPr lang="zh-CN"/>
                        </a:p>
                      </a:txBody>
                      <a:tcPr anchor="ctr">
                        <a:blipFill>
                          <a:blip r:embed="rId4"/>
                          <a:stretch>
                            <a:fillRect l="-309565" t="-1316" r="-202609" b="-403947"/>
                          </a:stretch>
                        </a:blipFill>
                      </a:tcP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endParaRPr lang="zh-CN"/>
                        </a:p>
                      </a:txBody>
                      <a:tcPr anchor="ctr">
                        <a:blipFill>
                          <a:blip r:embed="rId4"/>
                          <a:stretch>
                            <a:fillRect l="-1587" t="-101316" r="-457143" b="-303947"/>
                          </a:stretch>
                        </a:blipFill>
                      </a:tcP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p>
                      </a:txBody>
                      <a:tcPr anchor="ctr">
                        <a:blipFill>
                          <a:blip r:embed="rId4"/>
                          <a:stretch>
                            <a:fillRect l="-1587" t="-198701" r="-457143" b="-200000"/>
                          </a:stretch>
                        </a:blipFill>
                      </a:tcP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8" name="Oval 5"/>
              <p:cNvSpPr/>
              <p:nvPr/>
            </p:nvSpPr>
            <p:spPr>
              <a:xfrm>
                <a:off x="1115616" y="31498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8" name="Oval 5"/>
              <p:cNvSpPr>
                <a:spLocks noRot="1" noChangeAspect="1" noMove="1" noResize="1" noEditPoints="1" noAdjustHandles="1" noChangeArrowheads="1" noChangeShapeType="1" noTextEdit="1"/>
              </p:cNvSpPr>
              <p:nvPr/>
            </p:nvSpPr>
            <p:spPr>
              <a:xfrm>
                <a:off x="1115616" y="3149809"/>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val 6"/>
              <p:cNvSpPr/>
              <p:nvPr/>
            </p:nvSpPr>
            <p:spPr>
              <a:xfrm>
                <a:off x="1114138" y="377089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9" name="Oval 6"/>
              <p:cNvSpPr>
                <a:spLocks noRot="1" noChangeAspect="1" noMove="1" noResize="1" noEditPoints="1" noAdjustHandles="1" noChangeArrowheads="1" noChangeShapeType="1" noTextEdit="1"/>
              </p:cNvSpPr>
              <p:nvPr/>
            </p:nvSpPr>
            <p:spPr>
              <a:xfrm>
                <a:off x="1114138" y="3770896"/>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val 8"/>
              <p:cNvSpPr/>
              <p:nvPr/>
            </p:nvSpPr>
            <p:spPr>
              <a:xfrm>
                <a:off x="2555778" y="314507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10" name="Oval 8"/>
              <p:cNvSpPr>
                <a:spLocks noRot="1" noChangeAspect="1" noMove="1" noResize="1" noEditPoints="1" noAdjustHandles="1" noChangeArrowheads="1" noChangeShapeType="1" noTextEdit="1"/>
              </p:cNvSpPr>
              <p:nvPr/>
            </p:nvSpPr>
            <p:spPr>
              <a:xfrm>
                <a:off x="2555778" y="3145078"/>
                <a:ext cx="356615" cy="35661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Oval 9"/>
              <p:cNvSpPr/>
              <p:nvPr/>
            </p:nvSpPr>
            <p:spPr>
              <a:xfrm>
                <a:off x="2555778" y="377007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11" name="Oval 9"/>
              <p:cNvSpPr>
                <a:spLocks noRot="1" noChangeAspect="1" noMove="1" noResize="1" noEditPoints="1" noAdjustHandles="1" noChangeArrowheads="1" noChangeShapeType="1" noTextEdit="1"/>
              </p:cNvSpPr>
              <p:nvPr/>
            </p:nvSpPr>
            <p:spPr>
              <a:xfrm>
                <a:off x="2555778" y="3770077"/>
                <a:ext cx="356615" cy="356615"/>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Oval 10"/>
              <p:cNvSpPr/>
              <p:nvPr/>
            </p:nvSpPr>
            <p:spPr>
              <a:xfrm>
                <a:off x="2560645" y="434713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12" name="Oval 10"/>
              <p:cNvSpPr>
                <a:spLocks noRot="1" noChangeAspect="1" noMove="1" noResize="1" noEditPoints="1" noAdjustHandles="1" noChangeArrowheads="1" noChangeShapeType="1" noTextEdit="1"/>
              </p:cNvSpPr>
              <p:nvPr/>
            </p:nvSpPr>
            <p:spPr>
              <a:xfrm>
                <a:off x="2560645" y="4347131"/>
                <a:ext cx="356615" cy="356615"/>
              </a:xfrm>
              <a:prstGeom prst="ellipse">
                <a:avLst/>
              </a:prstGeom>
              <a:blipFill>
                <a:blip r:embed="rId9"/>
                <a:stretch>
                  <a:fillRect/>
                </a:stretch>
              </a:blipFill>
            </p:spPr>
            <p:txBody>
              <a:bodyPr/>
              <a:lstStyle/>
              <a:p>
                <a:r>
                  <a:rPr lang="zh-CN" altLang="en-US">
                    <a:noFill/>
                  </a:rPr>
                  <a:t> </a:t>
                </a:r>
              </a:p>
            </p:txBody>
          </p:sp>
        </mc:Fallback>
      </mc:AlternateContent>
      <p:cxnSp>
        <p:nvCxnSpPr>
          <p:cNvPr id="13" name="直接连接符 12"/>
          <p:cNvCxnSpPr>
            <a:stCxn id="8" idx="6"/>
            <a:endCxn id="10" idx="2"/>
          </p:cNvCxnSpPr>
          <p:nvPr/>
        </p:nvCxnSpPr>
        <p:spPr bwMode="auto">
          <a:xfrm flipV="1">
            <a:off x="1472231" y="3323386"/>
            <a:ext cx="1083547" cy="47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4" name="直接连接符 13"/>
          <p:cNvCxnSpPr>
            <a:stCxn id="9" idx="6"/>
            <a:endCxn id="10" idx="2"/>
          </p:cNvCxnSpPr>
          <p:nvPr/>
        </p:nvCxnSpPr>
        <p:spPr bwMode="auto">
          <a:xfrm flipV="1">
            <a:off x="1470753" y="3323386"/>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5" name="直接连接符 14"/>
          <p:cNvCxnSpPr>
            <a:stCxn id="9" idx="6"/>
            <a:endCxn id="12" idx="2"/>
          </p:cNvCxnSpPr>
          <p:nvPr/>
        </p:nvCxnSpPr>
        <p:spPr bwMode="auto">
          <a:xfrm>
            <a:off x="1470753" y="3949204"/>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6" name="直接连接符 15"/>
          <p:cNvCxnSpPr>
            <a:stCxn id="9" idx="6"/>
            <a:endCxn id="11" idx="2"/>
          </p:cNvCxnSpPr>
          <p:nvPr/>
        </p:nvCxnSpPr>
        <p:spPr bwMode="auto">
          <a:xfrm flipV="1">
            <a:off x="1470753" y="3948385"/>
            <a:ext cx="1085025" cy="819"/>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spTree>
    <p:extLst>
      <p:ext uri="{BB962C8B-B14F-4D97-AF65-F5344CB8AC3E}">
        <p14:creationId xmlns:p14="http://schemas.microsoft.com/office/powerpoint/2010/main" val="3988282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7" name="Rectangle 3"/>
              <p:cNvSpPr txBox="1">
                <a:spLocks noChangeArrowheads="1"/>
              </p:cNvSpPr>
              <p:nvPr/>
            </p:nvSpPr>
            <p:spPr bwMode="auto">
              <a:xfrm>
                <a:off x="228600" y="957263"/>
                <a:ext cx="8591550" cy="17516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Filter the edges with weights </a:t>
                </a:r>
                <a:r>
                  <a:rPr lang="en-US" altLang="zh-CN" sz="2300" dirty="0">
                    <a:cs typeface="ＭＳ Ｐゴシック" charset="-128"/>
                  </a:rPr>
                  <a:t>lower</a:t>
                </a:r>
                <a:r>
                  <a:rPr lang="en-US" altLang="zh-CN" sz="2300" dirty="0">
                    <a:latin typeface="+mn-lt"/>
                    <a:cs typeface="ＭＳ Ｐゴシック" charset="-128"/>
                  </a:rPr>
                  <a:t> than </a:t>
                </a:r>
                <a14:m>
                  <m:oMath xmlns:m="http://schemas.openxmlformats.org/officeDocument/2006/math">
                    <m:sSup>
                      <m:sSupPr>
                        <m:ctrlPr>
                          <a:rPr lang="en-US" altLang="zh-CN" sz="2300" b="0" i="1">
                            <a:latin typeface="Cambria Math" panose="02040503050406030204" pitchFamily="18" charset="0"/>
                            <a:cs typeface="ＭＳ Ｐゴシック" charset="-128"/>
                          </a:rPr>
                        </m:ctrlPr>
                      </m:sSupPr>
                      <m:e>
                        <m:r>
                          <m:rPr>
                            <m:sty m:val="p"/>
                          </m:rPr>
                          <a:rPr lang="en-US" altLang="zh-CN" sz="2300" b="0" i="0">
                            <a:latin typeface="Cambria Math" panose="02040503050406030204" pitchFamily="18" charset="0"/>
                            <a:cs typeface="ＭＳ Ｐゴシック" charset="-128"/>
                          </a:rPr>
                          <m:t>e</m:t>
                        </m:r>
                      </m:e>
                      <m:sup>
                        <m:r>
                          <a:rPr lang="en-US" altLang="zh-CN" sz="2300" b="0" i="0" smtClean="0">
                            <a:latin typeface="Cambria Math" panose="02040503050406030204" pitchFamily="18" charset="0"/>
                            <a:cs typeface="ＭＳ Ｐゴシック" charset="-128"/>
                          </a:rPr>
                          <m:t>0</m:t>
                        </m:r>
                      </m:sup>
                    </m:sSup>
                    <m:r>
                      <a:rPr lang="en-US" altLang="zh-CN" sz="2300" b="0" i="0" smtClean="0">
                        <a:latin typeface="Cambria Math" panose="02040503050406030204" pitchFamily="18" charset="0"/>
                        <a:cs typeface="ＭＳ Ｐゴシック" charset="-128"/>
                      </a:rPr>
                      <m:t>=1</m:t>
                    </m:r>
                    <m:r>
                      <a:rPr lang="en-US" altLang="zh-CN" sz="2300" b="0" i="0">
                        <a:latin typeface="Cambria Math" panose="02040503050406030204" pitchFamily="18" charset="0"/>
                        <a:cs typeface="ＭＳ Ｐゴシック" charset="-128"/>
                      </a:rPr>
                      <m:t>.</m:t>
                    </m:r>
                  </m:oMath>
                </a14:m>
                <a:endParaRPr lang="en-US" altLang="zh-CN" sz="2300" b="0" dirty="0">
                  <a:latin typeface="+mn-lt"/>
                  <a:cs typeface="ＭＳ Ｐゴシック" charset="-128"/>
                </a:endParaRPr>
              </a:p>
              <a:p>
                <a:pPr lvl="1" algn="just">
                  <a:lnSpc>
                    <a:spcPct val="95000"/>
                  </a:lnSpc>
                  <a:spcBef>
                    <a:spcPct val="25000"/>
                  </a:spcBef>
                  <a:spcAft>
                    <a:spcPct val="10000"/>
                  </a:spcAft>
                  <a:buSzPct val="60000"/>
                  <a:defRPr/>
                </a:pPr>
                <a:r>
                  <a:rPr lang="en-US" altLang="zh-CN" sz="2300" dirty="0">
                    <a:latin typeface="+mn-lt"/>
                    <a:cs typeface="ＭＳ Ｐゴシック" charset="-128"/>
                  </a:rPr>
                  <a:t>For each new arriving object, use a greedy strategy on the remaining edges.</a:t>
                </a:r>
              </a:p>
            </p:txBody>
          </p:sp>
        </mc:Choice>
        <mc:Fallback xmlns="">
          <p:sp>
            <p:nvSpPr>
              <p:cNvPr id="31747" name="Rectangle 3"/>
              <p:cNvSpPr txBox="1">
                <a:spLocks noRot="1" noChangeAspect="1" noMove="1" noResize="1" noEditPoints="1" noAdjustHandles="1" noChangeArrowheads="1" noChangeShapeType="1" noTextEdit="1"/>
              </p:cNvSpPr>
              <p:nvPr/>
            </p:nvSpPr>
            <p:spPr bwMode="auto">
              <a:xfrm>
                <a:off x="228600" y="957263"/>
                <a:ext cx="8591550" cy="1751657"/>
              </a:xfrm>
              <a:prstGeom prst="rect">
                <a:avLst/>
              </a:prstGeom>
              <a:blipFill>
                <a:blip r:embed="rId3"/>
                <a:stretch>
                  <a:fillRect l="-355" t="-4878" r="-994" b="-76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标题 1"/>
          <p:cNvSpPr>
            <a:spLocks noGrp="1"/>
          </p:cNvSpPr>
          <p:nvPr>
            <p:ph type="title"/>
          </p:nvPr>
        </p:nvSpPr>
        <p:spPr>
          <a:xfrm>
            <a:off x="0" y="98425"/>
            <a:ext cx="9144000" cy="738188"/>
          </a:xfrm>
        </p:spPr>
        <p:txBody>
          <a:bodyPr/>
          <a:lstStyle/>
          <a:p>
            <a:pPr algn="ctr" eaLnBrk="1" hangingPunct="1"/>
            <a:r>
              <a:rPr lang="en-US" altLang="zh-CN" sz="3500" dirty="0"/>
              <a:t>Baseline: Extended Greedy-RT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853551929"/>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𝟏</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𝟐</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𝟑</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853551929"/>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p>
                      </a:txBody>
                      <a:tcPr anchor="ctr">
                        <a:blipFill>
                          <a:blip r:embed="rId4"/>
                          <a:stretch>
                            <a:fillRect l="-112281" t="-1316" r="-405263" b="-403947"/>
                          </a:stretch>
                        </a:blipFill>
                      </a:tcPr>
                    </a:tc>
                    <a:tc>
                      <a:txBody>
                        <a:bodyPr/>
                        <a:lstStyle/>
                        <a:p>
                          <a:endParaRPr lang="zh-CN"/>
                        </a:p>
                      </a:txBody>
                      <a:tcPr anchor="ctr">
                        <a:blipFill>
                          <a:blip r:embed="rId4"/>
                          <a:stretch>
                            <a:fillRect l="-212281" t="-1316" r="-305263" b="-403947"/>
                          </a:stretch>
                        </a:blipFill>
                      </a:tcPr>
                    </a:tc>
                    <a:tc>
                      <a:txBody>
                        <a:bodyPr/>
                        <a:lstStyle/>
                        <a:p>
                          <a:endParaRPr lang="zh-CN"/>
                        </a:p>
                      </a:txBody>
                      <a:tcPr anchor="ctr">
                        <a:blipFill>
                          <a:blip r:embed="rId4"/>
                          <a:stretch>
                            <a:fillRect l="-309565" t="-1316" r="-202609" b="-403947"/>
                          </a:stretch>
                        </a:blipFill>
                      </a:tcP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endParaRPr lang="zh-CN"/>
                        </a:p>
                      </a:txBody>
                      <a:tcPr anchor="ctr">
                        <a:blipFill>
                          <a:blip r:embed="rId4"/>
                          <a:stretch>
                            <a:fillRect l="-1587" t="-101316" r="-457143" b="-303947"/>
                          </a:stretch>
                        </a:blipFill>
                      </a:tcP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p>
                      </a:txBody>
                      <a:tcPr anchor="ctr">
                        <a:blipFill>
                          <a:blip r:embed="rId4"/>
                          <a:stretch>
                            <a:fillRect l="-1587" t="-198701" r="-457143" b="-200000"/>
                          </a:stretch>
                        </a:blipFill>
                      </a:tcP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p>
                      </a:txBody>
                      <a:tcPr anchor="ctr">
                        <a:blipFill>
                          <a:blip r:embed="rId4"/>
                          <a:stretch>
                            <a:fillRect l="-1587" t="-302632" r="-457143" b="-102632"/>
                          </a:stretch>
                        </a:blipFill>
                      </a:tcP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8" name="Oval 5"/>
              <p:cNvSpPr/>
              <p:nvPr/>
            </p:nvSpPr>
            <p:spPr>
              <a:xfrm>
                <a:off x="1115616" y="31498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8" name="Oval 5"/>
              <p:cNvSpPr>
                <a:spLocks noRot="1" noChangeAspect="1" noMove="1" noResize="1" noEditPoints="1" noAdjustHandles="1" noChangeArrowheads="1" noChangeShapeType="1" noTextEdit="1"/>
              </p:cNvSpPr>
              <p:nvPr/>
            </p:nvSpPr>
            <p:spPr>
              <a:xfrm>
                <a:off x="1115616" y="3149809"/>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val 6"/>
              <p:cNvSpPr/>
              <p:nvPr/>
            </p:nvSpPr>
            <p:spPr>
              <a:xfrm>
                <a:off x="1114138" y="377089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9" name="Oval 6"/>
              <p:cNvSpPr>
                <a:spLocks noRot="1" noChangeAspect="1" noMove="1" noResize="1" noEditPoints="1" noAdjustHandles="1" noChangeArrowheads="1" noChangeShapeType="1" noTextEdit="1"/>
              </p:cNvSpPr>
              <p:nvPr/>
            </p:nvSpPr>
            <p:spPr>
              <a:xfrm>
                <a:off x="1114138" y="3770896"/>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val 7"/>
              <p:cNvSpPr/>
              <p:nvPr/>
            </p:nvSpPr>
            <p:spPr>
              <a:xfrm>
                <a:off x="1114137" y="435150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10" name="Oval 7"/>
              <p:cNvSpPr>
                <a:spLocks noRot="1" noChangeAspect="1" noMove="1" noResize="1" noEditPoints="1" noAdjustHandles="1" noChangeArrowheads="1" noChangeShapeType="1" noTextEdit="1"/>
              </p:cNvSpPr>
              <p:nvPr/>
            </p:nvSpPr>
            <p:spPr>
              <a:xfrm>
                <a:off x="1114137" y="4351508"/>
                <a:ext cx="356615" cy="35661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Oval 8"/>
              <p:cNvSpPr/>
              <p:nvPr/>
            </p:nvSpPr>
            <p:spPr>
              <a:xfrm>
                <a:off x="2555778" y="314507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11" name="Oval 8"/>
              <p:cNvSpPr>
                <a:spLocks noRot="1" noChangeAspect="1" noMove="1" noResize="1" noEditPoints="1" noAdjustHandles="1" noChangeArrowheads="1" noChangeShapeType="1" noTextEdit="1"/>
              </p:cNvSpPr>
              <p:nvPr/>
            </p:nvSpPr>
            <p:spPr>
              <a:xfrm>
                <a:off x="2555778" y="3145078"/>
                <a:ext cx="356615" cy="356615"/>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Oval 9"/>
              <p:cNvSpPr/>
              <p:nvPr/>
            </p:nvSpPr>
            <p:spPr>
              <a:xfrm>
                <a:off x="2555778" y="377007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12" name="Oval 9"/>
              <p:cNvSpPr>
                <a:spLocks noRot="1" noChangeAspect="1" noMove="1" noResize="1" noEditPoints="1" noAdjustHandles="1" noChangeArrowheads="1" noChangeShapeType="1" noTextEdit="1"/>
              </p:cNvSpPr>
              <p:nvPr/>
            </p:nvSpPr>
            <p:spPr>
              <a:xfrm>
                <a:off x="2555778" y="3770077"/>
                <a:ext cx="356615" cy="356615"/>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Oval 10"/>
              <p:cNvSpPr/>
              <p:nvPr/>
            </p:nvSpPr>
            <p:spPr>
              <a:xfrm>
                <a:off x="2560645" y="434713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13" name="Oval 10"/>
              <p:cNvSpPr>
                <a:spLocks noRot="1" noChangeAspect="1" noMove="1" noResize="1" noEditPoints="1" noAdjustHandles="1" noChangeArrowheads="1" noChangeShapeType="1" noTextEdit="1"/>
              </p:cNvSpPr>
              <p:nvPr/>
            </p:nvSpPr>
            <p:spPr>
              <a:xfrm>
                <a:off x="2560645" y="4347131"/>
                <a:ext cx="356615" cy="356615"/>
              </a:xfrm>
              <a:prstGeom prst="ellipse">
                <a:avLst/>
              </a:prstGeom>
              <a:blipFill>
                <a:blip r:embed="rId10"/>
                <a:stretch>
                  <a:fillRect/>
                </a:stretch>
              </a:blipFill>
            </p:spPr>
            <p:txBody>
              <a:bodyPr/>
              <a:lstStyle/>
              <a:p>
                <a:r>
                  <a:rPr lang="zh-CN" altLang="en-US">
                    <a:noFill/>
                  </a:rPr>
                  <a:t> </a:t>
                </a:r>
              </a:p>
            </p:txBody>
          </p:sp>
        </mc:Fallback>
      </mc:AlternateContent>
      <p:cxnSp>
        <p:nvCxnSpPr>
          <p:cNvPr id="14" name="直接连接符 13"/>
          <p:cNvCxnSpPr>
            <a:stCxn id="8" idx="6"/>
            <a:endCxn id="11" idx="2"/>
          </p:cNvCxnSpPr>
          <p:nvPr/>
        </p:nvCxnSpPr>
        <p:spPr bwMode="auto">
          <a:xfrm flipV="1">
            <a:off x="1472231" y="3323386"/>
            <a:ext cx="1083547" cy="47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5" name="直接连接符 14"/>
          <p:cNvCxnSpPr>
            <a:stCxn id="9" idx="6"/>
            <a:endCxn id="11" idx="2"/>
          </p:cNvCxnSpPr>
          <p:nvPr/>
        </p:nvCxnSpPr>
        <p:spPr bwMode="auto">
          <a:xfrm flipV="1">
            <a:off x="1470753" y="3323386"/>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6" name="直接连接符 15"/>
          <p:cNvCxnSpPr>
            <a:stCxn id="9" idx="6"/>
            <a:endCxn id="13" idx="2"/>
          </p:cNvCxnSpPr>
          <p:nvPr/>
        </p:nvCxnSpPr>
        <p:spPr bwMode="auto">
          <a:xfrm>
            <a:off x="1470753" y="3949204"/>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7" name="直接连接符 16"/>
          <p:cNvCxnSpPr>
            <a:stCxn id="10" idx="6"/>
            <a:endCxn id="13" idx="2"/>
          </p:cNvCxnSpPr>
          <p:nvPr/>
        </p:nvCxnSpPr>
        <p:spPr bwMode="auto">
          <a:xfrm flipV="1">
            <a:off x="1470752" y="4525439"/>
            <a:ext cx="1089893" cy="4377"/>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8" name="直接连接符 17"/>
          <p:cNvCxnSpPr>
            <a:stCxn id="9" idx="6"/>
            <a:endCxn id="12" idx="2"/>
          </p:cNvCxnSpPr>
          <p:nvPr/>
        </p:nvCxnSpPr>
        <p:spPr bwMode="auto">
          <a:xfrm flipV="1">
            <a:off x="1470753" y="3948385"/>
            <a:ext cx="1085025" cy="819"/>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spTree>
    <p:extLst>
      <p:ext uri="{BB962C8B-B14F-4D97-AF65-F5344CB8AC3E}">
        <p14:creationId xmlns:p14="http://schemas.microsoft.com/office/powerpoint/2010/main" val="2299458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7" name="Rectangle 3"/>
              <p:cNvSpPr txBox="1">
                <a:spLocks noChangeArrowheads="1"/>
              </p:cNvSpPr>
              <p:nvPr/>
            </p:nvSpPr>
            <p:spPr bwMode="auto">
              <a:xfrm>
                <a:off x="228600" y="957263"/>
                <a:ext cx="8591550" cy="16796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Filter the edges with weights </a:t>
                </a:r>
                <a:r>
                  <a:rPr lang="en-US" altLang="zh-CN" sz="2300" dirty="0">
                    <a:cs typeface="ＭＳ Ｐゴシック" charset="-128"/>
                  </a:rPr>
                  <a:t>lower</a:t>
                </a:r>
                <a:r>
                  <a:rPr lang="en-US" altLang="zh-CN" sz="2300" dirty="0">
                    <a:latin typeface="+mn-lt"/>
                    <a:cs typeface="ＭＳ Ｐゴシック" charset="-128"/>
                  </a:rPr>
                  <a:t> than </a:t>
                </a:r>
                <a14:m>
                  <m:oMath xmlns:m="http://schemas.openxmlformats.org/officeDocument/2006/math">
                    <m:sSup>
                      <m:sSupPr>
                        <m:ctrlPr>
                          <a:rPr lang="en-US" altLang="zh-CN" sz="2300" b="0" i="1">
                            <a:latin typeface="Cambria Math" panose="02040503050406030204" pitchFamily="18" charset="0"/>
                            <a:cs typeface="ＭＳ Ｐゴシック" charset="-128"/>
                          </a:rPr>
                        </m:ctrlPr>
                      </m:sSupPr>
                      <m:e>
                        <m:r>
                          <m:rPr>
                            <m:sty m:val="p"/>
                          </m:rPr>
                          <a:rPr lang="en-US" altLang="zh-CN" sz="2300" b="0" i="0">
                            <a:latin typeface="Cambria Math" panose="02040503050406030204" pitchFamily="18" charset="0"/>
                            <a:cs typeface="ＭＳ Ｐゴシック" charset="-128"/>
                          </a:rPr>
                          <m:t>e</m:t>
                        </m:r>
                      </m:e>
                      <m:sup>
                        <m:r>
                          <a:rPr lang="en-US" altLang="zh-CN" sz="2300" b="0" i="0" smtClean="0">
                            <a:latin typeface="Cambria Math" panose="02040503050406030204" pitchFamily="18" charset="0"/>
                            <a:cs typeface="ＭＳ Ｐゴシック" charset="-128"/>
                          </a:rPr>
                          <m:t>0</m:t>
                        </m:r>
                      </m:sup>
                    </m:sSup>
                    <m:r>
                      <a:rPr lang="en-US" altLang="zh-CN" sz="2300" b="0" i="0" smtClean="0">
                        <a:latin typeface="Cambria Math" panose="02040503050406030204" pitchFamily="18" charset="0"/>
                        <a:cs typeface="ＭＳ Ｐゴシック" charset="-128"/>
                      </a:rPr>
                      <m:t>=1</m:t>
                    </m:r>
                    <m:r>
                      <a:rPr lang="en-US" altLang="zh-CN" sz="2300" b="0" i="0">
                        <a:latin typeface="Cambria Math" panose="02040503050406030204" pitchFamily="18" charset="0"/>
                        <a:cs typeface="ＭＳ Ｐゴシック" charset="-128"/>
                      </a:rPr>
                      <m:t>.</m:t>
                    </m:r>
                  </m:oMath>
                </a14:m>
                <a:endParaRPr lang="en-US" altLang="zh-CN" sz="2300" b="0" dirty="0">
                  <a:latin typeface="+mn-lt"/>
                  <a:cs typeface="ＭＳ Ｐゴシック" charset="-128"/>
                </a:endParaRPr>
              </a:p>
              <a:p>
                <a:pPr lvl="1" algn="just">
                  <a:lnSpc>
                    <a:spcPct val="95000"/>
                  </a:lnSpc>
                  <a:spcBef>
                    <a:spcPct val="25000"/>
                  </a:spcBef>
                  <a:spcAft>
                    <a:spcPct val="10000"/>
                  </a:spcAft>
                  <a:buSzPct val="60000"/>
                  <a:defRPr/>
                </a:pPr>
                <a:r>
                  <a:rPr lang="en-US" altLang="zh-CN" sz="2300" dirty="0">
                    <a:latin typeface="+mn-lt"/>
                    <a:cs typeface="ＭＳ Ｐゴシック" charset="-128"/>
                  </a:rPr>
                  <a:t>For each new arriving object, use a greedy strategy on the remaining edges.</a:t>
                </a:r>
              </a:p>
            </p:txBody>
          </p:sp>
        </mc:Choice>
        <mc:Fallback xmlns="">
          <p:sp>
            <p:nvSpPr>
              <p:cNvPr id="31747" name="Rectangle 3"/>
              <p:cNvSpPr txBox="1">
                <a:spLocks noRot="1" noChangeAspect="1" noMove="1" noResize="1" noEditPoints="1" noAdjustHandles="1" noChangeArrowheads="1" noChangeShapeType="1" noTextEdit="1"/>
              </p:cNvSpPr>
              <p:nvPr/>
            </p:nvSpPr>
            <p:spPr bwMode="auto">
              <a:xfrm>
                <a:off x="228600" y="957263"/>
                <a:ext cx="8591550" cy="1679649"/>
              </a:xfrm>
              <a:prstGeom prst="rect">
                <a:avLst/>
              </a:prstGeom>
              <a:blipFill>
                <a:blip r:embed="rId3"/>
                <a:stretch>
                  <a:fillRect l="-355" t="-5072" r="-994" b="-119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标题 1"/>
          <p:cNvSpPr>
            <a:spLocks noGrp="1"/>
          </p:cNvSpPr>
          <p:nvPr>
            <p:ph type="title"/>
          </p:nvPr>
        </p:nvSpPr>
        <p:spPr>
          <a:xfrm>
            <a:off x="0" y="98425"/>
            <a:ext cx="9144000" cy="738188"/>
          </a:xfrm>
        </p:spPr>
        <p:txBody>
          <a:bodyPr/>
          <a:lstStyle/>
          <a:p>
            <a:pPr algn="ctr" eaLnBrk="1" hangingPunct="1"/>
            <a:r>
              <a:rPr lang="en-US" altLang="zh-CN" sz="3500" dirty="0"/>
              <a:t>Baseline: Extended Greedy-RT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4165869399"/>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𝟏</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𝟐</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𝟑</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𝟒</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11</a:t>
                          </a: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4165869399"/>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p>
                      </a:txBody>
                      <a:tcPr anchor="ctr">
                        <a:blipFill>
                          <a:blip r:embed="rId4"/>
                          <a:stretch>
                            <a:fillRect l="-112281" t="-1316" r="-405263" b="-403947"/>
                          </a:stretch>
                        </a:blipFill>
                      </a:tcPr>
                    </a:tc>
                    <a:tc>
                      <a:txBody>
                        <a:bodyPr/>
                        <a:lstStyle/>
                        <a:p>
                          <a:endParaRPr lang="zh-CN"/>
                        </a:p>
                      </a:txBody>
                      <a:tcPr anchor="ctr">
                        <a:blipFill>
                          <a:blip r:embed="rId4"/>
                          <a:stretch>
                            <a:fillRect l="-212281" t="-1316" r="-305263" b="-403947"/>
                          </a:stretch>
                        </a:blipFill>
                      </a:tcPr>
                    </a:tc>
                    <a:tc>
                      <a:txBody>
                        <a:bodyPr/>
                        <a:lstStyle/>
                        <a:p>
                          <a:endParaRPr lang="zh-CN"/>
                        </a:p>
                      </a:txBody>
                      <a:tcPr anchor="ctr">
                        <a:blipFill>
                          <a:blip r:embed="rId4"/>
                          <a:stretch>
                            <a:fillRect l="-309565" t="-1316" r="-202609" b="-403947"/>
                          </a:stretch>
                        </a:blipFill>
                      </a:tcPr>
                    </a:tc>
                    <a:tc>
                      <a:txBody>
                        <a:bodyPr/>
                        <a:lstStyle/>
                        <a:p>
                          <a:endParaRPr lang="zh-CN"/>
                        </a:p>
                      </a:txBody>
                      <a:tcPr anchor="ctr">
                        <a:blipFill>
                          <a:blip r:embed="rId4"/>
                          <a:stretch>
                            <a:fillRect l="-413158" t="-1316" r="-104386" b="-403947"/>
                          </a:stretch>
                        </a:blipFill>
                      </a:tcPr>
                    </a:tc>
                    <a:tc>
                      <a:txBody>
                        <a:bodyPr/>
                        <a:lstStyle/>
                        <a:p>
                          <a:pPr/>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endParaRPr lang="zh-CN"/>
                        </a:p>
                      </a:txBody>
                      <a:tcPr anchor="ctr">
                        <a:blipFill>
                          <a:blip r:embed="rId4"/>
                          <a:stretch>
                            <a:fillRect l="-1587" t="-101316" r="-457143" b="-303947"/>
                          </a:stretch>
                        </a:blipFill>
                      </a:tcP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p>
                      </a:txBody>
                      <a:tcPr anchor="ctr">
                        <a:blipFill>
                          <a:blip r:embed="rId4"/>
                          <a:stretch>
                            <a:fillRect l="-1587" t="-198701" r="-457143" b="-200000"/>
                          </a:stretch>
                        </a:blipFill>
                      </a:tcP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p>
                      </a:txBody>
                      <a:tcPr anchor="ctr">
                        <a:blipFill>
                          <a:blip r:embed="rId4"/>
                          <a:stretch>
                            <a:fillRect l="-1587" t="-302632" r="-457143" b="-102632"/>
                          </a:stretch>
                        </a:blipFill>
                      </a:tcP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11</a:t>
                          </a: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8" name="Oval 5"/>
              <p:cNvSpPr/>
              <p:nvPr/>
            </p:nvSpPr>
            <p:spPr>
              <a:xfrm>
                <a:off x="1115616" y="31498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8" name="Oval 5"/>
              <p:cNvSpPr>
                <a:spLocks noRot="1" noChangeAspect="1" noMove="1" noResize="1" noEditPoints="1" noAdjustHandles="1" noChangeArrowheads="1" noChangeShapeType="1" noTextEdit="1"/>
              </p:cNvSpPr>
              <p:nvPr/>
            </p:nvSpPr>
            <p:spPr>
              <a:xfrm>
                <a:off x="1115616" y="3149809"/>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val 6"/>
              <p:cNvSpPr/>
              <p:nvPr/>
            </p:nvSpPr>
            <p:spPr>
              <a:xfrm>
                <a:off x="1114138" y="377089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9" name="Oval 6"/>
              <p:cNvSpPr>
                <a:spLocks noRot="1" noChangeAspect="1" noMove="1" noResize="1" noEditPoints="1" noAdjustHandles="1" noChangeArrowheads="1" noChangeShapeType="1" noTextEdit="1"/>
              </p:cNvSpPr>
              <p:nvPr/>
            </p:nvSpPr>
            <p:spPr>
              <a:xfrm>
                <a:off x="1114138" y="3770896"/>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val 7"/>
              <p:cNvSpPr/>
              <p:nvPr/>
            </p:nvSpPr>
            <p:spPr>
              <a:xfrm>
                <a:off x="1114137" y="435150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10" name="Oval 7"/>
              <p:cNvSpPr>
                <a:spLocks noRot="1" noChangeAspect="1" noMove="1" noResize="1" noEditPoints="1" noAdjustHandles="1" noChangeArrowheads="1" noChangeShapeType="1" noTextEdit="1"/>
              </p:cNvSpPr>
              <p:nvPr/>
            </p:nvSpPr>
            <p:spPr>
              <a:xfrm>
                <a:off x="1114137" y="4351508"/>
                <a:ext cx="356615" cy="35661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Oval 8"/>
              <p:cNvSpPr/>
              <p:nvPr/>
            </p:nvSpPr>
            <p:spPr>
              <a:xfrm>
                <a:off x="2555778" y="314507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11" name="Oval 8"/>
              <p:cNvSpPr>
                <a:spLocks noRot="1" noChangeAspect="1" noMove="1" noResize="1" noEditPoints="1" noAdjustHandles="1" noChangeArrowheads="1" noChangeShapeType="1" noTextEdit="1"/>
              </p:cNvSpPr>
              <p:nvPr/>
            </p:nvSpPr>
            <p:spPr>
              <a:xfrm>
                <a:off x="2555778" y="3145078"/>
                <a:ext cx="356615" cy="356615"/>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Oval 9"/>
              <p:cNvSpPr/>
              <p:nvPr/>
            </p:nvSpPr>
            <p:spPr>
              <a:xfrm>
                <a:off x="2555778" y="377007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12" name="Oval 9"/>
              <p:cNvSpPr>
                <a:spLocks noRot="1" noChangeAspect="1" noMove="1" noResize="1" noEditPoints="1" noAdjustHandles="1" noChangeArrowheads="1" noChangeShapeType="1" noTextEdit="1"/>
              </p:cNvSpPr>
              <p:nvPr/>
            </p:nvSpPr>
            <p:spPr>
              <a:xfrm>
                <a:off x="2555778" y="3770077"/>
                <a:ext cx="356615" cy="356615"/>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Oval 10"/>
              <p:cNvSpPr/>
              <p:nvPr/>
            </p:nvSpPr>
            <p:spPr>
              <a:xfrm>
                <a:off x="2560645" y="434713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13" name="Oval 10"/>
              <p:cNvSpPr>
                <a:spLocks noRot="1" noChangeAspect="1" noMove="1" noResize="1" noEditPoints="1" noAdjustHandles="1" noChangeArrowheads="1" noChangeShapeType="1" noTextEdit="1"/>
              </p:cNvSpPr>
              <p:nvPr/>
            </p:nvSpPr>
            <p:spPr>
              <a:xfrm>
                <a:off x="2560645" y="4347131"/>
                <a:ext cx="356615" cy="356615"/>
              </a:xfrm>
              <a:prstGeom prst="ellipse">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Oval 11"/>
              <p:cNvSpPr/>
              <p:nvPr/>
            </p:nvSpPr>
            <p:spPr>
              <a:xfrm>
                <a:off x="2555776" y="501292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4</m:t>
                          </m:r>
                        </m:sub>
                      </m:sSub>
                    </m:oMath>
                  </m:oMathPara>
                </a14:m>
                <a:endParaRPr lang="en-US" dirty="0"/>
              </a:p>
            </p:txBody>
          </p:sp>
        </mc:Choice>
        <mc:Fallback xmlns="">
          <p:sp>
            <p:nvSpPr>
              <p:cNvPr id="14" name="Oval 11"/>
              <p:cNvSpPr>
                <a:spLocks noRot="1" noChangeAspect="1" noMove="1" noResize="1" noEditPoints="1" noAdjustHandles="1" noChangeArrowheads="1" noChangeShapeType="1" noTextEdit="1"/>
              </p:cNvSpPr>
              <p:nvPr/>
            </p:nvSpPr>
            <p:spPr>
              <a:xfrm>
                <a:off x="2555776" y="5012921"/>
                <a:ext cx="356615" cy="356615"/>
              </a:xfrm>
              <a:prstGeom prst="ellipse">
                <a:avLst/>
              </a:prstGeom>
              <a:blipFill>
                <a:blip r:embed="rId11"/>
                <a:stretch>
                  <a:fillRect/>
                </a:stretch>
              </a:blipFill>
            </p:spPr>
            <p:txBody>
              <a:bodyPr/>
              <a:lstStyle/>
              <a:p>
                <a:r>
                  <a:rPr lang="zh-CN" altLang="en-US">
                    <a:noFill/>
                  </a:rPr>
                  <a:t> </a:t>
                </a:r>
              </a:p>
            </p:txBody>
          </p:sp>
        </mc:Fallback>
      </mc:AlternateContent>
      <p:cxnSp>
        <p:nvCxnSpPr>
          <p:cNvPr id="15" name="直接连接符 14"/>
          <p:cNvCxnSpPr>
            <a:stCxn id="8" idx="6"/>
            <a:endCxn id="11" idx="2"/>
          </p:cNvCxnSpPr>
          <p:nvPr/>
        </p:nvCxnSpPr>
        <p:spPr bwMode="auto">
          <a:xfrm flipV="1">
            <a:off x="1472231" y="3323386"/>
            <a:ext cx="1083547" cy="47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6" name="直接连接符 15"/>
          <p:cNvCxnSpPr>
            <a:stCxn id="9" idx="6"/>
            <a:endCxn id="11" idx="2"/>
          </p:cNvCxnSpPr>
          <p:nvPr/>
        </p:nvCxnSpPr>
        <p:spPr bwMode="auto">
          <a:xfrm flipV="1">
            <a:off x="1470753" y="3323386"/>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7" name="直接连接符 16"/>
          <p:cNvCxnSpPr>
            <a:stCxn id="9" idx="6"/>
            <a:endCxn id="13" idx="2"/>
          </p:cNvCxnSpPr>
          <p:nvPr/>
        </p:nvCxnSpPr>
        <p:spPr bwMode="auto">
          <a:xfrm>
            <a:off x="1470753" y="3949204"/>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8" name="直接连接符 17"/>
          <p:cNvCxnSpPr>
            <a:stCxn id="10" idx="6"/>
            <a:endCxn id="13" idx="2"/>
          </p:cNvCxnSpPr>
          <p:nvPr/>
        </p:nvCxnSpPr>
        <p:spPr bwMode="auto">
          <a:xfrm flipV="1">
            <a:off x="1470752" y="4525439"/>
            <a:ext cx="1089893" cy="4377"/>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9" name="直接连接符 18"/>
          <p:cNvCxnSpPr>
            <a:stCxn id="10" idx="6"/>
            <a:endCxn id="14" idx="2"/>
          </p:cNvCxnSpPr>
          <p:nvPr/>
        </p:nvCxnSpPr>
        <p:spPr bwMode="auto">
          <a:xfrm>
            <a:off x="1470752" y="4529816"/>
            <a:ext cx="1085024" cy="661413"/>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20" name="直接连接符 19"/>
          <p:cNvCxnSpPr>
            <a:stCxn id="9" idx="6"/>
            <a:endCxn id="12" idx="2"/>
          </p:cNvCxnSpPr>
          <p:nvPr/>
        </p:nvCxnSpPr>
        <p:spPr bwMode="auto">
          <a:xfrm flipV="1">
            <a:off x="1470753" y="3948385"/>
            <a:ext cx="1085025" cy="819"/>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spTree>
    <p:extLst>
      <p:ext uri="{BB962C8B-B14F-4D97-AF65-F5344CB8AC3E}">
        <p14:creationId xmlns:p14="http://schemas.microsoft.com/office/powerpoint/2010/main" val="4252431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7" name="Rectangle 3"/>
              <p:cNvSpPr txBox="1">
                <a:spLocks noChangeArrowheads="1"/>
              </p:cNvSpPr>
              <p:nvPr/>
            </p:nvSpPr>
            <p:spPr bwMode="auto">
              <a:xfrm>
                <a:off x="228600" y="957263"/>
                <a:ext cx="8591550" cy="17516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Filter the edges with weights </a:t>
                </a:r>
                <a:r>
                  <a:rPr lang="en-US" altLang="zh-CN" sz="2300" dirty="0">
                    <a:cs typeface="ＭＳ Ｐゴシック" charset="-128"/>
                  </a:rPr>
                  <a:t>lower</a:t>
                </a:r>
                <a:r>
                  <a:rPr lang="en-US" altLang="zh-CN" sz="2300" dirty="0">
                    <a:latin typeface="+mn-lt"/>
                    <a:cs typeface="ＭＳ Ｐゴシック" charset="-128"/>
                  </a:rPr>
                  <a:t> than </a:t>
                </a:r>
                <a14:m>
                  <m:oMath xmlns:m="http://schemas.openxmlformats.org/officeDocument/2006/math">
                    <m:sSup>
                      <m:sSupPr>
                        <m:ctrlPr>
                          <a:rPr lang="en-US" altLang="zh-CN" sz="2300" b="0" i="1">
                            <a:latin typeface="Cambria Math" panose="02040503050406030204" pitchFamily="18" charset="0"/>
                            <a:cs typeface="ＭＳ Ｐゴシック" charset="-128"/>
                          </a:rPr>
                        </m:ctrlPr>
                      </m:sSupPr>
                      <m:e>
                        <m:r>
                          <m:rPr>
                            <m:sty m:val="p"/>
                          </m:rPr>
                          <a:rPr lang="en-US" altLang="zh-CN" sz="2300" b="0" i="0">
                            <a:latin typeface="Cambria Math" panose="02040503050406030204" pitchFamily="18" charset="0"/>
                            <a:cs typeface="ＭＳ Ｐゴシック" charset="-128"/>
                          </a:rPr>
                          <m:t>e</m:t>
                        </m:r>
                      </m:e>
                      <m:sup>
                        <m:r>
                          <a:rPr lang="en-US" altLang="zh-CN" sz="2300" b="0" i="0" smtClean="0">
                            <a:latin typeface="Cambria Math" panose="02040503050406030204" pitchFamily="18" charset="0"/>
                            <a:cs typeface="ＭＳ Ｐゴシック" charset="-128"/>
                          </a:rPr>
                          <m:t>0</m:t>
                        </m:r>
                      </m:sup>
                    </m:sSup>
                    <m:r>
                      <a:rPr lang="en-US" altLang="zh-CN" sz="2300" b="0" i="0" smtClean="0">
                        <a:latin typeface="Cambria Math" panose="02040503050406030204" pitchFamily="18" charset="0"/>
                        <a:cs typeface="ＭＳ Ｐゴシック" charset="-128"/>
                      </a:rPr>
                      <m:t>=1</m:t>
                    </m:r>
                    <m:r>
                      <a:rPr lang="en-US" altLang="zh-CN" sz="2300" b="0" i="0">
                        <a:latin typeface="Cambria Math" panose="02040503050406030204" pitchFamily="18" charset="0"/>
                        <a:cs typeface="ＭＳ Ｐゴシック" charset="-128"/>
                      </a:rPr>
                      <m:t>.</m:t>
                    </m:r>
                  </m:oMath>
                </a14:m>
                <a:endParaRPr lang="en-US" altLang="zh-CN" sz="2300" b="0" dirty="0">
                  <a:latin typeface="+mn-lt"/>
                  <a:cs typeface="ＭＳ Ｐゴシック" charset="-128"/>
                </a:endParaRPr>
              </a:p>
              <a:p>
                <a:pPr lvl="1" algn="just">
                  <a:lnSpc>
                    <a:spcPct val="95000"/>
                  </a:lnSpc>
                  <a:spcBef>
                    <a:spcPct val="25000"/>
                  </a:spcBef>
                  <a:spcAft>
                    <a:spcPct val="10000"/>
                  </a:spcAft>
                  <a:buSzPct val="60000"/>
                  <a:defRPr/>
                </a:pPr>
                <a:r>
                  <a:rPr lang="en-US" altLang="zh-CN" sz="2300" dirty="0">
                    <a:latin typeface="+mn-lt"/>
                    <a:cs typeface="ＭＳ Ｐゴシック" charset="-128"/>
                  </a:rPr>
                  <a:t>For each new arriving object, use a greedy strategy on the remaining edges.</a:t>
                </a:r>
              </a:p>
            </p:txBody>
          </p:sp>
        </mc:Choice>
        <mc:Fallback xmlns="">
          <p:sp>
            <p:nvSpPr>
              <p:cNvPr id="31747" name="Rectangle 3"/>
              <p:cNvSpPr txBox="1">
                <a:spLocks noRot="1" noChangeAspect="1" noMove="1" noResize="1" noEditPoints="1" noAdjustHandles="1" noChangeArrowheads="1" noChangeShapeType="1" noTextEdit="1"/>
              </p:cNvSpPr>
              <p:nvPr/>
            </p:nvSpPr>
            <p:spPr bwMode="auto">
              <a:xfrm>
                <a:off x="228600" y="957263"/>
                <a:ext cx="8591550" cy="1751657"/>
              </a:xfrm>
              <a:prstGeom prst="rect">
                <a:avLst/>
              </a:prstGeom>
              <a:blipFill>
                <a:blip r:embed="rId3"/>
                <a:stretch>
                  <a:fillRect l="-355" t="-4878" r="-994" b="-76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标题 1"/>
          <p:cNvSpPr>
            <a:spLocks noGrp="1"/>
          </p:cNvSpPr>
          <p:nvPr>
            <p:ph type="title"/>
          </p:nvPr>
        </p:nvSpPr>
        <p:spPr>
          <a:xfrm>
            <a:off x="0" y="98425"/>
            <a:ext cx="9144000" cy="738188"/>
          </a:xfrm>
        </p:spPr>
        <p:txBody>
          <a:bodyPr/>
          <a:lstStyle/>
          <a:p>
            <a:pPr algn="ctr" eaLnBrk="1" hangingPunct="1"/>
            <a:r>
              <a:rPr lang="en-US" altLang="zh-CN" sz="3500" dirty="0"/>
              <a:t>Baseline: Extended Greedy-RT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320986509"/>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𝟏</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𝟐</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𝟑</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𝟒</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11</a:t>
                          </a: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𝟒</m:t>
                                  </m:r>
                                </m:sub>
                              </m:sSub>
                            </m:oMath>
                          </a14:m>
                          <a:r>
                            <a:rPr lang="en-US" altLang="zh-CN" sz="1800" b="1" i="0" dirty="0"/>
                            <a:t>(2)</a:t>
                          </a:r>
                          <a:endParaRPr lang="zh-CN" altLang="en-US" sz="1800" b="1" i="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6</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solidFill>
                                <a:srgbClr val="FF0000"/>
                              </a:solidFill>
                            </a:rPr>
                            <a:t>3</a:t>
                          </a: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320986509"/>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p>
                      </a:txBody>
                      <a:tcPr anchor="ctr">
                        <a:blipFill>
                          <a:blip r:embed="rId4"/>
                          <a:stretch>
                            <a:fillRect l="-112281" t="-1316" r="-405263" b="-409211"/>
                          </a:stretch>
                        </a:blipFill>
                      </a:tcPr>
                    </a:tc>
                    <a:tc>
                      <a:txBody>
                        <a:bodyPr/>
                        <a:lstStyle/>
                        <a:p>
                          <a:endParaRPr lang="zh-CN"/>
                        </a:p>
                      </a:txBody>
                      <a:tcPr anchor="ctr">
                        <a:blipFill>
                          <a:blip r:embed="rId4"/>
                          <a:stretch>
                            <a:fillRect l="-212281" t="-1316" r="-305263" b="-409211"/>
                          </a:stretch>
                        </a:blipFill>
                      </a:tcPr>
                    </a:tc>
                    <a:tc>
                      <a:txBody>
                        <a:bodyPr/>
                        <a:lstStyle/>
                        <a:p>
                          <a:endParaRPr lang="zh-CN"/>
                        </a:p>
                      </a:txBody>
                      <a:tcPr anchor="ctr">
                        <a:blipFill>
                          <a:blip r:embed="rId4"/>
                          <a:stretch>
                            <a:fillRect l="-309565" t="-1316" r="-202609" b="-409211"/>
                          </a:stretch>
                        </a:blipFill>
                      </a:tcPr>
                    </a:tc>
                    <a:tc>
                      <a:txBody>
                        <a:bodyPr/>
                        <a:lstStyle/>
                        <a:p>
                          <a:endParaRPr lang="zh-CN"/>
                        </a:p>
                      </a:txBody>
                      <a:tcPr anchor="ctr">
                        <a:blipFill>
                          <a:blip r:embed="rId4"/>
                          <a:stretch>
                            <a:fillRect l="-413158" t="-1316" r="-104386" b="-409211"/>
                          </a:stretch>
                        </a:blipFill>
                      </a:tcPr>
                    </a:tc>
                    <a:tc>
                      <a:txBody>
                        <a:bodyPr/>
                        <a:lstStyle/>
                        <a:p>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endParaRPr lang="zh-CN"/>
                        </a:p>
                      </a:txBody>
                      <a:tcPr anchor="ctr">
                        <a:blipFill>
                          <a:blip r:embed="rId4"/>
                          <a:stretch>
                            <a:fillRect l="-1587" t="-101316" r="-457143" b="-309211"/>
                          </a:stretch>
                        </a:blipFill>
                      </a:tcP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p>
                      </a:txBody>
                      <a:tcPr anchor="ctr">
                        <a:blipFill>
                          <a:blip r:embed="rId4"/>
                          <a:stretch>
                            <a:fillRect l="-1587" t="-198701" r="-457143" b="-205195"/>
                          </a:stretch>
                        </a:blipFill>
                      </a:tcP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p>
                      </a:txBody>
                      <a:tcPr anchor="ctr">
                        <a:blipFill>
                          <a:blip r:embed="rId4"/>
                          <a:stretch>
                            <a:fillRect l="-1587" t="-302632" r="-457143" b="-107895"/>
                          </a:stretch>
                        </a:blipFill>
                      </a:tcP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11</a:t>
                          </a: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p>
                      </a:txBody>
                      <a:tcPr anchor="ctr">
                        <a:blipFill>
                          <a:blip r:embed="rId4"/>
                          <a:stretch>
                            <a:fillRect l="-1587" t="-402632" r="-457143" b="-7895"/>
                          </a:stretch>
                        </a:blipFill>
                      </a:tcP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6</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solidFill>
                                <a:srgbClr val="FF0000"/>
                              </a:solidFill>
                            </a:rPr>
                            <a:t>3</a:t>
                          </a: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8" name="Oval 5"/>
              <p:cNvSpPr/>
              <p:nvPr/>
            </p:nvSpPr>
            <p:spPr>
              <a:xfrm>
                <a:off x="1115616" y="31498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8" name="Oval 5"/>
              <p:cNvSpPr>
                <a:spLocks noRot="1" noChangeAspect="1" noMove="1" noResize="1" noEditPoints="1" noAdjustHandles="1" noChangeArrowheads="1" noChangeShapeType="1" noTextEdit="1"/>
              </p:cNvSpPr>
              <p:nvPr/>
            </p:nvSpPr>
            <p:spPr>
              <a:xfrm>
                <a:off x="1115616" y="3149809"/>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val 6"/>
              <p:cNvSpPr/>
              <p:nvPr/>
            </p:nvSpPr>
            <p:spPr>
              <a:xfrm>
                <a:off x="1114138" y="377089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9" name="Oval 6"/>
              <p:cNvSpPr>
                <a:spLocks noRot="1" noChangeAspect="1" noMove="1" noResize="1" noEditPoints="1" noAdjustHandles="1" noChangeArrowheads="1" noChangeShapeType="1" noTextEdit="1"/>
              </p:cNvSpPr>
              <p:nvPr/>
            </p:nvSpPr>
            <p:spPr>
              <a:xfrm>
                <a:off x="1114138" y="3770896"/>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val 7"/>
              <p:cNvSpPr/>
              <p:nvPr/>
            </p:nvSpPr>
            <p:spPr>
              <a:xfrm>
                <a:off x="1114137" y="435150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10" name="Oval 7"/>
              <p:cNvSpPr>
                <a:spLocks noRot="1" noChangeAspect="1" noMove="1" noResize="1" noEditPoints="1" noAdjustHandles="1" noChangeArrowheads="1" noChangeShapeType="1" noTextEdit="1"/>
              </p:cNvSpPr>
              <p:nvPr/>
            </p:nvSpPr>
            <p:spPr>
              <a:xfrm>
                <a:off x="1114137" y="4351508"/>
                <a:ext cx="356615" cy="35661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Oval 8"/>
              <p:cNvSpPr/>
              <p:nvPr/>
            </p:nvSpPr>
            <p:spPr>
              <a:xfrm>
                <a:off x="2555778" y="314507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11" name="Oval 8"/>
              <p:cNvSpPr>
                <a:spLocks noRot="1" noChangeAspect="1" noMove="1" noResize="1" noEditPoints="1" noAdjustHandles="1" noChangeArrowheads="1" noChangeShapeType="1" noTextEdit="1"/>
              </p:cNvSpPr>
              <p:nvPr/>
            </p:nvSpPr>
            <p:spPr>
              <a:xfrm>
                <a:off x="2555778" y="3145078"/>
                <a:ext cx="356615" cy="356615"/>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Oval 9"/>
              <p:cNvSpPr/>
              <p:nvPr/>
            </p:nvSpPr>
            <p:spPr>
              <a:xfrm>
                <a:off x="2555778" y="377007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12" name="Oval 9"/>
              <p:cNvSpPr>
                <a:spLocks noRot="1" noChangeAspect="1" noMove="1" noResize="1" noEditPoints="1" noAdjustHandles="1" noChangeArrowheads="1" noChangeShapeType="1" noTextEdit="1"/>
              </p:cNvSpPr>
              <p:nvPr/>
            </p:nvSpPr>
            <p:spPr>
              <a:xfrm>
                <a:off x="2555778" y="3770077"/>
                <a:ext cx="356615" cy="356615"/>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Oval 10"/>
              <p:cNvSpPr/>
              <p:nvPr/>
            </p:nvSpPr>
            <p:spPr>
              <a:xfrm>
                <a:off x="2560645" y="434713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13" name="Oval 10"/>
              <p:cNvSpPr>
                <a:spLocks noRot="1" noChangeAspect="1" noMove="1" noResize="1" noEditPoints="1" noAdjustHandles="1" noChangeArrowheads="1" noChangeShapeType="1" noTextEdit="1"/>
              </p:cNvSpPr>
              <p:nvPr/>
            </p:nvSpPr>
            <p:spPr>
              <a:xfrm>
                <a:off x="2560645" y="4347131"/>
                <a:ext cx="356615" cy="356615"/>
              </a:xfrm>
              <a:prstGeom prst="ellipse">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Oval 11"/>
              <p:cNvSpPr/>
              <p:nvPr/>
            </p:nvSpPr>
            <p:spPr>
              <a:xfrm>
                <a:off x="2555776" y="501292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4</m:t>
                          </m:r>
                        </m:sub>
                      </m:sSub>
                    </m:oMath>
                  </m:oMathPara>
                </a14:m>
                <a:endParaRPr lang="en-US" dirty="0"/>
              </a:p>
            </p:txBody>
          </p:sp>
        </mc:Choice>
        <mc:Fallback xmlns="">
          <p:sp>
            <p:nvSpPr>
              <p:cNvPr id="14" name="Oval 11"/>
              <p:cNvSpPr>
                <a:spLocks noRot="1" noChangeAspect="1" noMove="1" noResize="1" noEditPoints="1" noAdjustHandles="1" noChangeArrowheads="1" noChangeShapeType="1" noTextEdit="1"/>
              </p:cNvSpPr>
              <p:nvPr/>
            </p:nvSpPr>
            <p:spPr>
              <a:xfrm>
                <a:off x="2555776" y="5012921"/>
                <a:ext cx="356615" cy="356615"/>
              </a:xfrm>
              <a:prstGeom prst="ellipse">
                <a:avLst/>
              </a:prstGeom>
              <a:blipFill>
                <a:blip r:embed="rId11"/>
                <a:stretch>
                  <a:fillRect/>
                </a:stretch>
              </a:blipFill>
            </p:spPr>
            <p:txBody>
              <a:bodyPr/>
              <a:lstStyle/>
              <a:p>
                <a:r>
                  <a:rPr lang="zh-CN" altLang="en-US">
                    <a:noFill/>
                  </a:rPr>
                  <a:t> </a:t>
                </a:r>
              </a:p>
            </p:txBody>
          </p:sp>
        </mc:Fallback>
      </mc:AlternateContent>
      <p:cxnSp>
        <p:nvCxnSpPr>
          <p:cNvPr id="15" name="直接连接符 14"/>
          <p:cNvCxnSpPr>
            <a:stCxn id="8" idx="6"/>
            <a:endCxn id="11" idx="2"/>
          </p:cNvCxnSpPr>
          <p:nvPr/>
        </p:nvCxnSpPr>
        <p:spPr bwMode="auto">
          <a:xfrm flipV="1">
            <a:off x="1472231" y="3323386"/>
            <a:ext cx="1083547" cy="47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6" name="直接连接符 15"/>
          <p:cNvCxnSpPr>
            <a:stCxn id="9" idx="6"/>
            <a:endCxn id="11" idx="2"/>
          </p:cNvCxnSpPr>
          <p:nvPr/>
        </p:nvCxnSpPr>
        <p:spPr bwMode="auto">
          <a:xfrm flipV="1">
            <a:off x="1470753" y="3323386"/>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7" name="直接连接符 16"/>
          <p:cNvCxnSpPr>
            <a:stCxn id="9" idx="6"/>
            <a:endCxn id="13" idx="2"/>
          </p:cNvCxnSpPr>
          <p:nvPr/>
        </p:nvCxnSpPr>
        <p:spPr bwMode="auto">
          <a:xfrm>
            <a:off x="1470753" y="3949204"/>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8" name="直接连接符 17"/>
          <p:cNvCxnSpPr>
            <a:stCxn id="10" idx="6"/>
            <a:endCxn id="13" idx="2"/>
          </p:cNvCxnSpPr>
          <p:nvPr/>
        </p:nvCxnSpPr>
        <p:spPr bwMode="auto">
          <a:xfrm flipV="1">
            <a:off x="1470752" y="4525439"/>
            <a:ext cx="1089893" cy="4377"/>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9" name="直接连接符 18"/>
          <p:cNvCxnSpPr>
            <a:stCxn id="10" idx="6"/>
            <a:endCxn id="14" idx="2"/>
          </p:cNvCxnSpPr>
          <p:nvPr/>
        </p:nvCxnSpPr>
        <p:spPr bwMode="auto">
          <a:xfrm>
            <a:off x="1470752" y="4529816"/>
            <a:ext cx="1085024" cy="661413"/>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20" name="Oval 7"/>
              <p:cNvSpPr/>
              <p:nvPr/>
            </p:nvSpPr>
            <p:spPr>
              <a:xfrm>
                <a:off x="1114137" y="501660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20" name="Oval 7"/>
              <p:cNvSpPr>
                <a:spLocks noRot="1" noChangeAspect="1" noMove="1" noResize="1" noEditPoints="1" noAdjustHandles="1" noChangeArrowheads="1" noChangeShapeType="1" noTextEdit="1"/>
              </p:cNvSpPr>
              <p:nvPr/>
            </p:nvSpPr>
            <p:spPr>
              <a:xfrm>
                <a:off x="1114137" y="5016601"/>
                <a:ext cx="356615" cy="356615"/>
              </a:xfrm>
              <a:prstGeom prst="ellipse">
                <a:avLst/>
              </a:prstGeom>
              <a:blipFill>
                <a:blip r:embed="rId12"/>
                <a:stretch>
                  <a:fillRect/>
                </a:stretch>
              </a:blipFill>
            </p:spPr>
            <p:txBody>
              <a:bodyPr/>
              <a:lstStyle/>
              <a:p>
                <a:r>
                  <a:rPr lang="zh-CN" altLang="en-US">
                    <a:noFill/>
                  </a:rPr>
                  <a:t> </a:t>
                </a:r>
              </a:p>
            </p:txBody>
          </p:sp>
        </mc:Fallback>
      </mc:AlternateContent>
      <p:cxnSp>
        <p:nvCxnSpPr>
          <p:cNvPr id="21" name="直接连接符 20"/>
          <p:cNvCxnSpPr>
            <a:stCxn id="9" idx="6"/>
            <a:endCxn id="12" idx="2"/>
          </p:cNvCxnSpPr>
          <p:nvPr/>
        </p:nvCxnSpPr>
        <p:spPr bwMode="auto">
          <a:xfrm flipV="1">
            <a:off x="1470753" y="3948385"/>
            <a:ext cx="1085025" cy="819"/>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22" name="直接连接符 21"/>
          <p:cNvCxnSpPr>
            <a:stCxn id="20" idx="6"/>
            <a:endCxn id="14" idx="2"/>
          </p:cNvCxnSpPr>
          <p:nvPr/>
        </p:nvCxnSpPr>
        <p:spPr bwMode="auto">
          <a:xfrm flipV="1">
            <a:off x="1470752" y="5191229"/>
            <a:ext cx="1085024" cy="3680"/>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23" name="直接连接符 22"/>
          <p:cNvCxnSpPr>
            <a:stCxn id="20" idx="6"/>
            <a:endCxn id="13" idx="2"/>
          </p:cNvCxnSpPr>
          <p:nvPr/>
        </p:nvCxnSpPr>
        <p:spPr bwMode="auto">
          <a:xfrm flipV="1">
            <a:off x="1470752" y="4525439"/>
            <a:ext cx="1089893" cy="66947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spTree>
    <p:extLst>
      <p:ext uri="{BB962C8B-B14F-4D97-AF65-F5344CB8AC3E}">
        <p14:creationId xmlns:p14="http://schemas.microsoft.com/office/powerpoint/2010/main" val="760118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7" name="Rectangle 3"/>
              <p:cNvSpPr txBox="1">
                <a:spLocks noChangeArrowheads="1"/>
              </p:cNvSpPr>
              <p:nvPr/>
            </p:nvSpPr>
            <p:spPr bwMode="auto">
              <a:xfrm>
                <a:off x="228600" y="957263"/>
                <a:ext cx="8591550" cy="52752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Filter the edges with weights </a:t>
                </a:r>
                <a:r>
                  <a:rPr lang="en-US" altLang="zh-CN" sz="2300" dirty="0">
                    <a:cs typeface="ＭＳ Ｐゴシック" charset="-128"/>
                  </a:rPr>
                  <a:t>lower</a:t>
                </a:r>
                <a:r>
                  <a:rPr lang="en-US" altLang="zh-CN" sz="2300" dirty="0">
                    <a:latin typeface="+mn-lt"/>
                    <a:cs typeface="ＭＳ Ｐゴシック" charset="-128"/>
                  </a:rPr>
                  <a:t> than </a:t>
                </a:r>
                <a14:m>
                  <m:oMath xmlns:m="http://schemas.openxmlformats.org/officeDocument/2006/math">
                    <m:sSup>
                      <m:sSupPr>
                        <m:ctrlPr>
                          <a:rPr lang="en-US" altLang="zh-CN" sz="2300" b="0" i="1">
                            <a:latin typeface="Cambria Math" panose="02040503050406030204" pitchFamily="18" charset="0"/>
                            <a:cs typeface="ＭＳ Ｐゴシック" charset="-128"/>
                          </a:rPr>
                        </m:ctrlPr>
                      </m:sSupPr>
                      <m:e>
                        <m:r>
                          <m:rPr>
                            <m:sty m:val="p"/>
                          </m:rPr>
                          <a:rPr lang="en-US" altLang="zh-CN" sz="2300" b="0" i="0">
                            <a:latin typeface="Cambria Math" panose="02040503050406030204" pitchFamily="18" charset="0"/>
                            <a:cs typeface="ＭＳ Ｐゴシック" charset="-128"/>
                          </a:rPr>
                          <m:t>e</m:t>
                        </m:r>
                      </m:e>
                      <m:sup>
                        <m:r>
                          <a:rPr lang="en-US" altLang="zh-CN" sz="2300" b="0" i="0" smtClean="0">
                            <a:latin typeface="Cambria Math" panose="02040503050406030204" pitchFamily="18" charset="0"/>
                            <a:cs typeface="ＭＳ Ｐゴシック" charset="-128"/>
                          </a:rPr>
                          <m:t>0</m:t>
                        </m:r>
                      </m:sup>
                    </m:sSup>
                    <m:r>
                      <a:rPr lang="en-US" altLang="zh-CN" sz="2300" b="0" i="0" smtClean="0">
                        <a:latin typeface="Cambria Math" panose="02040503050406030204" pitchFamily="18" charset="0"/>
                        <a:cs typeface="ＭＳ Ｐゴシック" charset="-128"/>
                      </a:rPr>
                      <m:t>=1</m:t>
                    </m:r>
                    <m:r>
                      <a:rPr lang="en-US" altLang="zh-CN" sz="2300" b="0" i="0">
                        <a:latin typeface="Cambria Math" panose="02040503050406030204" pitchFamily="18" charset="0"/>
                        <a:cs typeface="ＭＳ Ｐゴシック" charset="-128"/>
                      </a:rPr>
                      <m:t>.</m:t>
                    </m:r>
                  </m:oMath>
                </a14:m>
                <a:endParaRPr lang="en-US" altLang="zh-CN" sz="2300" b="0" dirty="0">
                  <a:latin typeface="+mn-lt"/>
                  <a:cs typeface="ＭＳ Ｐゴシック" charset="-128"/>
                </a:endParaRPr>
              </a:p>
              <a:p>
                <a:pPr lvl="1" algn="just">
                  <a:lnSpc>
                    <a:spcPct val="95000"/>
                  </a:lnSpc>
                  <a:spcBef>
                    <a:spcPct val="25000"/>
                  </a:spcBef>
                  <a:spcAft>
                    <a:spcPct val="10000"/>
                  </a:spcAft>
                  <a:buSzPct val="60000"/>
                  <a:defRPr/>
                </a:pPr>
                <a:r>
                  <a:rPr lang="en-US" altLang="zh-CN" sz="2300" dirty="0">
                    <a:latin typeface="+mn-lt"/>
                    <a:cs typeface="ＭＳ Ｐゴシック" charset="-128"/>
                  </a:rPr>
                  <a:t>For each new arriving object, use a greedy strategy on the remaining edges.</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r>
                  <a:rPr lang="en-US" altLang="zh-CN" sz="2300" dirty="0">
                    <a:latin typeface="+mn-lt"/>
                    <a:cs typeface="ＭＳ Ｐゴシック" charset="-128"/>
                  </a:rPr>
                  <a:t>When k=0, the utility is 16. For all possible values of k, the expectation of utilities is </a:t>
                </a:r>
                <a14:m>
                  <m:oMath xmlns:m="http://schemas.openxmlformats.org/officeDocument/2006/math">
                    <m:f>
                      <m:fPr>
                        <m:ctrlPr>
                          <a:rPr lang="en-US" altLang="zh-CN" sz="2400" b="0" i="1">
                            <a:latin typeface="Cambria Math" panose="02040503050406030204" pitchFamily="18" charset="0"/>
                          </a:rPr>
                        </m:ctrlPr>
                      </m:fPr>
                      <m:num>
                        <m:r>
                          <a:rPr lang="en-US" altLang="zh-CN" sz="2400" b="0" i="1">
                            <a:latin typeface="Cambria Math" panose="02040503050406030204" pitchFamily="18" charset="0"/>
                          </a:rPr>
                          <m:t>16+27+11+0</m:t>
                        </m:r>
                      </m:num>
                      <m:den>
                        <m:r>
                          <a:rPr lang="en-US" altLang="zh-CN" sz="2400" b="0" i="1">
                            <a:latin typeface="Cambria Math" panose="02040503050406030204" pitchFamily="18" charset="0"/>
                          </a:rPr>
                          <m:t>4</m:t>
                        </m:r>
                      </m:den>
                    </m:f>
                    <m:r>
                      <a:rPr lang="en-US" altLang="zh-CN" sz="2400" b="0">
                        <a:latin typeface="Cambria Math" panose="02040503050406030204" pitchFamily="18" charset="0"/>
                      </a:rPr>
                      <m:t>=</m:t>
                    </m:r>
                    <m:r>
                      <a:rPr lang="en-US" altLang="zh-CN" sz="2400" b="0" i="1">
                        <a:latin typeface="Cambria Math" panose="02040503050406030204" pitchFamily="18" charset="0"/>
                      </a:rPr>
                      <m:t>13</m:t>
                    </m:r>
                    <m:r>
                      <a:rPr lang="en-US" altLang="zh-CN" sz="2400" b="0">
                        <a:latin typeface="Cambria Math" panose="02040503050406030204" pitchFamily="18" charset="0"/>
                      </a:rPr>
                      <m:t>.</m:t>
                    </m:r>
                    <m:r>
                      <a:rPr lang="en-US" altLang="zh-CN" sz="2400" b="0" i="1">
                        <a:latin typeface="Cambria Math" panose="02040503050406030204" pitchFamily="18" charset="0"/>
                      </a:rPr>
                      <m:t>5</m:t>
                    </m:r>
                  </m:oMath>
                </a14:m>
                <a:endParaRPr lang="en-US" altLang="zh-CN" sz="2400" b="0" dirty="0">
                  <a:latin typeface="黑体" panose="02010609060101010101" pitchFamily="49" charset="-122"/>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mc:Choice>
        <mc:Fallback xmlns="">
          <p:sp>
            <p:nvSpPr>
              <p:cNvPr id="31747" name="Rectangle 3"/>
              <p:cNvSpPr txBox="1">
                <a:spLocks noRot="1" noChangeAspect="1" noMove="1" noResize="1" noEditPoints="1" noAdjustHandles="1" noChangeArrowheads="1" noChangeShapeType="1" noTextEdit="1"/>
              </p:cNvSpPr>
              <p:nvPr/>
            </p:nvSpPr>
            <p:spPr bwMode="auto">
              <a:xfrm>
                <a:off x="228600" y="957263"/>
                <a:ext cx="8591550" cy="5275262"/>
              </a:xfrm>
              <a:prstGeom prst="rect">
                <a:avLst/>
              </a:prstGeom>
              <a:blipFill>
                <a:blip r:embed="rId3"/>
                <a:stretch>
                  <a:fillRect l="-355" t="-1618" r="-994" b="-1260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标题 1"/>
          <p:cNvSpPr>
            <a:spLocks noGrp="1"/>
          </p:cNvSpPr>
          <p:nvPr>
            <p:ph type="title"/>
          </p:nvPr>
        </p:nvSpPr>
        <p:spPr>
          <a:xfrm>
            <a:off x="0" y="98425"/>
            <a:ext cx="9144000" cy="738188"/>
          </a:xfrm>
        </p:spPr>
        <p:txBody>
          <a:bodyPr/>
          <a:lstStyle/>
          <a:p>
            <a:pPr algn="ctr" eaLnBrk="1" hangingPunct="1"/>
            <a:r>
              <a:rPr lang="en-US" altLang="zh-CN" sz="3500" dirty="0"/>
              <a:t>Baseline: Extended Greedy-RT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4807564"/>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𝟏</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𝟐</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𝟑</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𝟒</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𝟓</m:t>
                                    </m:r>
                                  </m:sub>
                                </m:sSub>
                              </m:oMath>
                            </m:oMathPara>
                          </a14:m>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11</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𝟒</m:t>
                                  </m:r>
                                </m:sub>
                              </m:sSub>
                            </m:oMath>
                          </a14:m>
                          <a:r>
                            <a:rPr lang="en-US" altLang="zh-CN" sz="1800" b="1" i="0" dirty="0"/>
                            <a:t>(2)</a:t>
                          </a:r>
                          <a:endParaRPr lang="zh-CN" altLang="en-US" sz="1800" b="1" i="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6</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solidFill>
                                <a:srgbClr val="FF0000"/>
                              </a:solidFill>
                            </a:rPr>
                            <a:t>3</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solidFill>
                                <a:srgbClr val="FF0000"/>
                              </a:solidFill>
                            </a:rPr>
                            <a:t>5</a:t>
                          </a: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4807564"/>
                  </p:ext>
                </p:extLst>
              </p:nvPr>
            </p:nvGraphicFramePr>
            <p:xfrm>
              <a:off x="4572000" y="3212976"/>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p>
                      </a:txBody>
                      <a:tcPr anchor="ctr">
                        <a:blipFill>
                          <a:blip r:embed="rId4"/>
                          <a:stretch>
                            <a:fillRect l="-112281" t="-1316" r="-405263" b="-409211"/>
                          </a:stretch>
                        </a:blipFill>
                      </a:tcPr>
                    </a:tc>
                    <a:tc>
                      <a:txBody>
                        <a:bodyPr/>
                        <a:lstStyle/>
                        <a:p>
                          <a:endParaRPr lang="zh-CN"/>
                        </a:p>
                      </a:txBody>
                      <a:tcPr anchor="ctr">
                        <a:blipFill>
                          <a:blip r:embed="rId4"/>
                          <a:stretch>
                            <a:fillRect l="-212281" t="-1316" r="-305263" b="-409211"/>
                          </a:stretch>
                        </a:blipFill>
                      </a:tcPr>
                    </a:tc>
                    <a:tc>
                      <a:txBody>
                        <a:bodyPr/>
                        <a:lstStyle/>
                        <a:p>
                          <a:endParaRPr lang="zh-CN"/>
                        </a:p>
                      </a:txBody>
                      <a:tcPr anchor="ctr">
                        <a:blipFill>
                          <a:blip r:embed="rId4"/>
                          <a:stretch>
                            <a:fillRect l="-309565" t="-1316" r="-202609" b="-409211"/>
                          </a:stretch>
                        </a:blipFill>
                      </a:tcPr>
                    </a:tc>
                    <a:tc>
                      <a:txBody>
                        <a:bodyPr/>
                        <a:lstStyle/>
                        <a:p>
                          <a:endParaRPr lang="zh-CN"/>
                        </a:p>
                      </a:txBody>
                      <a:tcPr anchor="ctr">
                        <a:blipFill>
                          <a:blip r:embed="rId4"/>
                          <a:stretch>
                            <a:fillRect l="-413158" t="-1316" r="-104386" b="-409211"/>
                          </a:stretch>
                        </a:blipFill>
                      </a:tcPr>
                    </a:tc>
                    <a:tc>
                      <a:txBody>
                        <a:bodyPr/>
                        <a:lstStyle/>
                        <a:p>
                          <a:endParaRPr lang="zh-CN"/>
                        </a:p>
                      </a:txBody>
                      <a:tcPr anchor="ctr">
                        <a:blipFill>
                          <a:blip r:embed="rId4"/>
                          <a:stretch>
                            <a:fillRect l="-513158" t="-1316" r="-4386" b="-409211"/>
                          </a:stretch>
                        </a:blipFill>
                      </a:tcPr>
                    </a:tc>
                    <a:extLst>
                      <a:ext uri="{0D108BD9-81ED-4DB2-BD59-A6C34878D82A}">
                        <a16:rowId xmlns:a16="http://schemas.microsoft.com/office/drawing/2014/main" val="10000"/>
                      </a:ext>
                    </a:extLst>
                  </a:tr>
                  <a:tr h="463518">
                    <a:tc>
                      <a:txBody>
                        <a:bodyPr/>
                        <a:lstStyle/>
                        <a:p>
                          <a:endParaRPr lang="zh-CN"/>
                        </a:p>
                      </a:txBody>
                      <a:tcPr anchor="ctr">
                        <a:blipFill>
                          <a:blip r:embed="rId4"/>
                          <a:stretch>
                            <a:fillRect l="-1587" t="-101316" r="-457143" b="-309211"/>
                          </a:stretch>
                        </a:blipFill>
                      </a:tcP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p>
                      </a:txBody>
                      <a:tcPr anchor="ctr">
                        <a:blipFill>
                          <a:blip r:embed="rId4"/>
                          <a:stretch>
                            <a:fillRect l="-1587" t="-198701" r="-457143" b="-205195"/>
                          </a:stretch>
                        </a:blipFill>
                      </a:tcP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p>
                      </a:txBody>
                      <a:tcPr anchor="ctr">
                        <a:blipFill>
                          <a:blip r:embed="rId4"/>
                          <a:stretch>
                            <a:fillRect l="-1587" t="-302632" r="-457143" b="-107895"/>
                          </a:stretch>
                        </a:blipFill>
                      </a:tcP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11</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p>
                      </a:txBody>
                      <a:tcPr anchor="ctr">
                        <a:blipFill>
                          <a:blip r:embed="rId4"/>
                          <a:stretch>
                            <a:fillRect l="-1587" t="-402632" r="-457143" b="-7895"/>
                          </a:stretch>
                        </a:blipFill>
                      </a:tcP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6</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solidFill>
                                <a:srgbClr val="FF0000"/>
                              </a:solidFill>
                            </a:rPr>
                            <a:t>3</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solidFill>
                                <a:srgbClr val="FF0000"/>
                              </a:solidFill>
                            </a:rPr>
                            <a:t>5</a:t>
                          </a: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p:grpSp>
        <p:nvGrpSpPr>
          <p:cNvPr id="3" name="组合 2"/>
          <p:cNvGrpSpPr/>
          <p:nvPr/>
        </p:nvGrpSpPr>
        <p:grpSpPr>
          <a:xfrm>
            <a:off x="1114137" y="3145078"/>
            <a:ext cx="1803123" cy="2800777"/>
            <a:chOff x="1114137" y="3145078"/>
            <a:chExt cx="1803123" cy="2800777"/>
          </a:xfrm>
        </p:grpSpPr>
        <mc:AlternateContent xmlns:mc="http://schemas.openxmlformats.org/markup-compatibility/2006" xmlns:a14="http://schemas.microsoft.com/office/drawing/2010/main">
          <mc:Choice Requires="a14">
            <p:sp>
              <p:nvSpPr>
                <p:cNvPr id="8" name="Oval 5"/>
                <p:cNvSpPr/>
                <p:nvPr/>
              </p:nvSpPr>
              <p:spPr>
                <a:xfrm>
                  <a:off x="1115616" y="31498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8" name="Oval 5"/>
                <p:cNvSpPr>
                  <a:spLocks noRot="1" noChangeAspect="1" noMove="1" noResize="1" noEditPoints="1" noAdjustHandles="1" noChangeArrowheads="1" noChangeShapeType="1" noTextEdit="1"/>
                </p:cNvSpPr>
                <p:nvPr/>
              </p:nvSpPr>
              <p:spPr>
                <a:xfrm>
                  <a:off x="1115616" y="3149809"/>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val 6"/>
                <p:cNvSpPr/>
                <p:nvPr/>
              </p:nvSpPr>
              <p:spPr>
                <a:xfrm>
                  <a:off x="1114138" y="377089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9" name="Oval 6"/>
                <p:cNvSpPr>
                  <a:spLocks noRot="1" noChangeAspect="1" noMove="1" noResize="1" noEditPoints="1" noAdjustHandles="1" noChangeArrowheads="1" noChangeShapeType="1" noTextEdit="1"/>
                </p:cNvSpPr>
                <p:nvPr/>
              </p:nvSpPr>
              <p:spPr>
                <a:xfrm>
                  <a:off x="1114138" y="3770896"/>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val 7"/>
                <p:cNvSpPr/>
                <p:nvPr/>
              </p:nvSpPr>
              <p:spPr>
                <a:xfrm>
                  <a:off x="1114137" y="435150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10" name="Oval 7"/>
                <p:cNvSpPr>
                  <a:spLocks noRot="1" noChangeAspect="1" noMove="1" noResize="1" noEditPoints="1" noAdjustHandles="1" noChangeArrowheads="1" noChangeShapeType="1" noTextEdit="1"/>
                </p:cNvSpPr>
                <p:nvPr/>
              </p:nvSpPr>
              <p:spPr>
                <a:xfrm>
                  <a:off x="1114137" y="4351508"/>
                  <a:ext cx="356615" cy="35661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Oval 8"/>
                <p:cNvSpPr/>
                <p:nvPr/>
              </p:nvSpPr>
              <p:spPr>
                <a:xfrm>
                  <a:off x="2555778" y="314507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11" name="Oval 8"/>
                <p:cNvSpPr>
                  <a:spLocks noRot="1" noChangeAspect="1" noMove="1" noResize="1" noEditPoints="1" noAdjustHandles="1" noChangeArrowheads="1" noChangeShapeType="1" noTextEdit="1"/>
                </p:cNvSpPr>
                <p:nvPr/>
              </p:nvSpPr>
              <p:spPr>
                <a:xfrm>
                  <a:off x="2555778" y="3145078"/>
                  <a:ext cx="356615" cy="356615"/>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Oval 9"/>
                <p:cNvSpPr/>
                <p:nvPr/>
              </p:nvSpPr>
              <p:spPr>
                <a:xfrm>
                  <a:off x="2555778" y="377007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12" name="Oval 9"/>
                <p:cNvSpPr>
                  <a:spLocks noRot="1" noChangeAspect="1" noMove="1" noResize="1" noEditPoints="1" noAdjustHandles="1" noChangeArrowheads="1" noChangeShapeType="1" noTextEdit="1"/>
                </p:cNvSpPr>
                <p:nvPr/>
              </p:nvSpPr>
              <p:spPr>
                <a:xfrm>
                  <a:off x="2555778" y="3770077"/>
                  <a:ext cx="356615" cy="356615"/>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Oval 10"/>
                <p:cNvSpPr/>
                <p:nvPr/>
              </p:nvSpPr>
              <p:spPr>
                <a:xfrm>
                  <a:off x="2560645" y="434713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13" name="Oval 10"/>
                <p:cNvSpPr>
                  <a:spLocks noRot="1" noChangeAspect="1" noMove="1" noResize="1" noEditPoints="1" noAdjustHandles="1" noChangeArrowheads="1" noChangeShapeType="1" noTextEdit="1"/>
                </p:cNvSpPr>
                <p:nvPr/>
              </p:nvSpPr>
              <p:spPr>
                <a:xfrm>
                  <a:off x="2560645" y="4347131"/>
                  <a:ext cx="356615" cy="356615"/>
                </a:xfrm>
                <a:prstGeom prst="ellipse">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Oval 11"/>
                <p:cNvSpPr/>
                <p:nvPr/>
              </p:nvSpPr>
              <p:spPr>
                <a:xfrm>
                  <a:off x="2555776" y="501292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4</m:t>
                            </m:r>
                          </m:sub>
                        </m:sSub>
                      </m:oMath>
                    </m:oMathPara>
                  </a14:m>
                  <a:endParaRPr lang="en-US" dirty="0"/>
                </a:p>
              </p:txBody>
            </p:sp>
          </mc:Choice>
          <mc:Fallback xmlns="">
            <p:sp>
              <p:nvSpPr>
                <p:cNvPr id="14" name="Oval 11"/>
                <p:cNvSpPr>
                  <a:spLocks noRot="1" noChangeAspect="1" noMove="1" noResize="1" noEditPoints="1" noAdjustHandles="1" noChangeArrowheads="1" noChangeShapeType="1" noTextEdit="1"/>
                </p:cNvSpPr>
                <p:nvPr/>
              </p:nvSpPr>
              <p:spPr>
                <a:xfrm>
                  <a:off x="2555776" y="5012921"/>
                  <a:ext cx="356615" cy="356615"/>
                </a:xfrm>
                <a:prstGeom prst="ellipse">
                  <a:avLst/>
                </a:prstGeom>
                <a:blipFill>
                  <a:blip r:embed="rId11"/>
                  <a:stretch>
                    <a:fillRect/>
                  </a:stretch>
                </a:blipFill>
              </p:spPr>
              <p:txBody>
                <a:bodyPr/>
                <a:lstStyle/>
                <a:p>
                  <a:r>
                    <a:rPr lang="zh-CN" altLang="en-US">
                      <a:noFill/>
                    </a:rPr>
                    <a:t> </a:t>
                  </a:r>
                </a:p>
              </p:txBody>
            </p:sp>
          </mc:Fallback>
        </mc:AlternateContent>
        <p:cxnSp>
          <p:nvCxnSpPr>
            <p:cNvPr id="15" name="直接连接符 14"/>
            <p:cNvCxnSpPr>
              <a:stCxn id="8" idx="6"/>
              <a:endCxn id="11" idx="2"/>
            </p:cNvCxnSpPr>
            <p:nvPr/>
          </p:nvCxnSpPr>
          <p:spPr bwMode="auto">
            <a:xfrm flipV="1">
              <a:off x="1472231" y="3323386"/>
              <a:ext cx="1083547" cy="47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6" name="直接连接符 15"/>
            <p:cNvCxnSpPr>
              <a:stCxn id="9" idx="6"/>
              <a:endCxn id="11" idx="2"/>
            </p:cNvCxnSpPr>
            <p:nvPr/>
          </p:nvCxnSpPr>
          <p:spPr bwMode="auto">
            <a:xfrm flipV="1">
              <a:off x="1470753" y="3323386"/>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7" name="直接连接符 16"/>
            <p:cNvCxnSpPr>
              <a:stCxn id="9" idx="6"/>
              <a:endCxn id="13" idx="2"/>
            </p:cNvCxnSpPr>
            <p:nvPr/>
          </p:nvCxnSpPr>
          <p:spPr bwMode="auto">
            <a:xfrm>
              <a:off x="1470753" y="3949204"/>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8" name="直接连接符 17"/>
            <p:cNvCxnSpPr>
              <a:stCxn id="10" idx="6"/>
              <a:endCxn id="13" idx="2"/>
            </p:cNvCxnSpPr>
            <p:nvPr/>
          </p:nvCxnSpPr>
          <p:spPr bwMode="auto">
            <a:xfrm flipV="1">
              <a:off x="1470752" y="4525439"/>
              <a:ext cx="1089893" cy="4377"/>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9" name="直接连接符 18"/>
            <p:cNvCxnSpPr>
              <a:stCxn id="10" idx="6"/>
              <a:endCxn id="14" idx="2"/>
            </p:cNvCxnSpPr>
            <p:nvPr/>
          </p:nvCxnSpPr>
          <p:spPr bwMode="auto">
            <a:xfrm>
              <a:off x="1470752" y="4529816"/>
              <a:ext cx="1085024" cy="661413"/>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20" name="Oval 7"/>
                <p:cNvSpPr/>
                <p:nvPr/>
              </p:nvSpPr>
              <p:spPr>
                <a:xfrm>
                  <a:off x="1114137" y="501660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20" name="Oval 7"/>
                <p:cNvSpPr>
                  <a:spLocks noRot="1" noChangeAspect="1" noMove="1" noResize="1" noEditPoints="1" noAdjustHandles="1" noChangeArrowheads="1" noChangeShapeType="1" noTextEdit="1"/>
                </p:cNvSpPr>
                <p:nvPr/>
              </p:nvSpPr>
              <p:spPr>
                <a:xfrm>
                  <a:off x="1114137" y="5016601"/>
                  <a:ext cx="356615" cy="356615"/>
                </a:xfrm>
                <a:prstGeom prst="ellipse">
                  <a:avLst/>
                </a:prstGeom>
                <a:blipFill>
                  <a:blip r:embed="rId12"/>
                  <a:stretch>
                    <a:fillRect/>
                  </a:stretch>
                </a:blipFill>
              </p:spPr>
              <p:txBody>
                <a:bodyPr/>
                <a:lstStyle/>
                <a:p>
                  <a:r>
                    <a:rPr lang="zh-CN" altLang="en-US">
                      <a:noFill/>
                    </a:rPr>
                    <a:t> </a:t>
                  </a:r>
                </a:p>
              </p:txBody>
            </p:sp>
          </mc:Fallback>
        </mc:AlternateContent>
        <p:cxnSp>
          <p:nvCxnSpPr>
            <p:cNvPr id="21" name="直接连接符 20"/>
            <p:cNvCxnSpPr>
              <a:stCxn id="9" idx="6"/>
              <a:endCxn id="12" idx="2"/>
            </p:cNvCxnSpPr>
            <p:nvPr/>
          </p:nvCxnSpPr>
          <p:spPr bwMode="auto">
            <a:xfrm flipV="1">
              <a:off x="1470753" y="3948385"/>
              <a:ext cx="1085025" cy="819"/>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22" name="直接连接符 21"/>
            <p:cNvCxnSpPr>
              <a:stCxn id="20" idx="6"/>
              <a:endCxn id="14" idx="2"/>
            </p:cNvCxnSpPr>
            <p:nvPr/>
          </p:nvCxnSpPr>
          <p:spPr bwMode="auto">
            <a:xfrm flipV="1">
              <a:off x="1470752" y="5191229"/>
              <a:ext cx="1085024" cy="3680"/>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23" name="直接连接符 22"/>
            <p:cNvCxnSpPr>
              <a:stCxn id="20" idx="6"/>
              <a:endCxn id="13" idx="2"/>
            </p:cNvCxnSpPr>
            <p:nvPr/>
          </p:nvCxnSpPr>
          <p:spPr bwMode="auto">
            <a:xfrm flipV="1">
              <a:off x="1470752" y="4525439"/>
              <a:ext cx="1089893" cy="66947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24" name="Oval 11"/>
                <p:cNvSpPr/>
                <p:nvPr/>
              </p:nvSpPr>
              <p:spPr>
                <a:xfrm>
                  <a:off x="2555776" y="558924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5</m:t>
                            </m:r>
                          </m:sub>
                        </m:sSub>
                      </m:oMath>
                    </m:oMathPara>
                  </a14:m>
                  <a:endParaRPr lang="en-US" dirty="0"/>
                </a:p>
              </p:txBody>
            </p:sp>
          </mc:Choice>
          <mc:Fallback xmlns="">
            <p:sp>
              <p:nvSpPr>
                <p:cNvPr id="24" name="Oval 11"/>
                <p:cNvSpPr>
                  <a:spLocks noRot="1" noChangeAspect="1" noMove="1" noResize="1" noEditPoints="1" noAdjustHandles="1" noChangeArrowheads="1" noChangeShapeType="1" noTextEdit="1"/>
                </p:cNvSpPr>
                <p:nvPr/>
              </p:nvSpPr>
              <p:spPr>
                <a:xfrm>
                  <a:off x="2555776" y="5589240"/>
                  <a:ext cx="356615" cy="356615"/>
                </a:xfrm>
                <a:prstGeom prst="ellipse">
                  <a:avLst/>
                </a:prstGeom>
                <a:blipFill>
                  <a:blip r:embed="rId13"/>
                  <a:stretch>
                    <a:fillRect/>
                  </a:stretch>
                </a:blipFill>
              </p:spPr>
              <p:txBody>
                <a:bodyPr/>
                <a:lstStyle/>
                <a:p>
                  <a:r>
                    <a:rPr lang="zh-CN" altLang="en-US">
                      <a:noFill/>
                    </a:rPr>
                    <a:t> </a:t>
                  </a:r>
                </a:p>
              </p:txBody>
            </p:sp>
          </mc:Fallback>
        </mc:AlternateContent>
        <p:cxnSp>
          <p:nvCxnSpPr>
            <p:cNvPr id="25" name="直接连接符 24"/>
            <p:cNvCxnSpPr>
              <a:stCxn id="20" idx="6"/>
              <a:endCxn id="24" idx="2"/>
            </p:cNvCxnSpPr>
            <p:nvPr/>
          </p:nvCxnSpPr>
          <p:spPr bwMode="auto">
            <a:xfrm>
              <a:off x="1470752" y="5194909"/>
              <a:ext cx="1085024" cy="572639"/>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grpSp>
      <mc:AlternateContent xmlns:mc="http://schemas.openxmlformats.org/markup-compatibility/2006" xmlns:a14="http://schemas.microsoft.com/office/drawing/2010/main">
        <mc:Choice Requires="a14">
          <p:sp>
            <p:nvSpPr>
              <p:cNvPr id="2" name="矩形 1"/>
              <p:cNvSpPr/>
              <p:nvPr/>
            </p:nvSpPr>
            <p:spPr bwMode="auto">
              <a:xfrm>
                <a:off x="4355976" y="957263"/>
                <a:ext cx="4464496" cy="527521"/>
              </a:xfrm>
              <a:prstGeom prst="rect">
                <a:avLst/>
              </a:prstGeom>
              <a:solidFill>
                <a:srgbClr val="FFC000"/>
              </a:solidFill>
              <a:ln>
                <a:noFill/>
              </a:ln>
            </p:spPr>
            <p:txBody>
              <a:bodyPr anchor="ctr"/>
              <a:lstStyle/>
              <a:p>
                <a:pPr algn="ctr" eaLnBrk="1" hangingPunct="1"/>
                <a:r>
                  <a:rPr lang="en-US" altLang="zh-CN" sz="2000" dirty="0">
                    <a:latin typeface="+mn-lt"/>
                    <a:cs typeface="ＭＳ Ｐゴシック" charset="-128"/>
                  </a:rPr>
                  <a:t>Competitive Ratio CR</a:t>
                </a:r>
                <a:r>
                  <a:rPr lang="en-US" altLang="zh-CN" sz="2000" baseline="-25000" dirty="0">
                    <a:latin typeface="+mn-lt"/>
                    <a:cs typeface="ＭＳ Ｐゴシック" charset="-128"/>
                  </a:rPr>
                  <a:t>A</a:t>
                </a:r>
                <a:r>
                  <a:rPr lang="en-US" altLang="zh-CN" sz="2000" dirty="0">
                    <a:latin typeface="+mn-lt"/>
                    <a:cs typeface="ＭＳ Ｐゴシック" charset="-128"/>
                  </a:rPr>
                  <a:t>=</a:t>
                </a:r>
                <a14:m>
                  <m:oMath xmlns:m="http://schemas.openxmlformats.org/officeDocument/2006/math">
                    <m:f>
                      <m:fPr>
                        <m:ctrlPr>
                          <a:rPr lang="en-US" altLang="zh-CN" sz="2000" i="1">
                            <a:latin typeface="Cambria Math" panose="02040503050406030204" pitchFamily="18" charset="0"/>
                            <a:ea typeface="黑体" panose="02010609060101010101" pitchFamily="49" charset="-122"/>
                          </a:rPr>
                        </m:ctrlPr>
                      </m:fPr>
                      <m:num>
                        <m:r>
                          <a:rPr lang="en-US" altLang="zh-CN" sz="2000" i="1">
                            <a:latin typeface="Cambria Math" panose="02040503050406030204" pitchFamily="18" charset="0"/>
                            <a:ea typeface="黑体" panose="02010609060101010101" pitchFamily="49" charset="-122"/>
                          </a:rPr>
                          <m:t>1</m:t>
                        </m:r>
                      </m:num>
                      <m:den>
                        <m:r>
                          <a:rPr lang="en-US" altLang="zh-CN" sz="2000" i="1">
                            <a:latin typeface="Cambria Math" panose="02040503050406030204" pitchFamily="18" charset="0"/>
                            <a:ea typeface="黑体" panose="02010609060101010101" pitchFamily="49" charset="-122"/>
                          </a:rPr>
                          <m:t>2</m:t>
                        </m:r>
                        <m:r>
                          <a:rPr lang="en-US" altLang="zh-CN" sz="2000" b="0" i="1">
                            <a:latin typeface="Cambria Math" panose="02040503050406030204" pitchFamily="18" charset="0"/>
                            <a:ea typeface="黑体" panose="02010609060101010101" pitchFamily="49" charset="-122"/>
                          </a:rPr>
                          <m:t>𝑒𝑙𝑛</m:t>
                        </m:r>
                        <m:r>
                          <a:rPr lang="en-US" altLang="zh-CN" sz="2000" b="0" i="1">
                            <a:latin typeface="Cambria Math" panose="02040503050406030204" pitchFamily="18" charset="0"/>
                            <a:ea typeface="黑体" panose="02010609060101010101" pitchFamily="49" charset="-122"/>
                          </a:rPr>
                          <m:t>(1+</m:t>
                        </m:r>
                        <m:sSub>
                          <m:sSubPr>
                            <m:ctrlPr>
                              <a:rPr lang="en-US" altLang="zh-CN" sz="2000" b="0" i="1">
                                <a:latin typeface="Cambria Math" panose="02040503050406030204" pitchFamily="18" charset="0"/>
                                <a:ea typeface="黑体" panose="02010609060101010101" pitchFamily="49" charset="-122"/>
                              </a:rPr>
                            </m:ctrlPr>
                          </m:sSubPr>
                          <m:e>
                            <m:r>
                              <a:rPr lang="en-US" altLang="zh-CN" sz="2000" b="0" i="1">
                                <a:latin typeface="Cambria Math" panose="02040503050406030204" pitchFamily="18" charset="0"/>
                                <a:ea typeface="黑体" panose="02010609060101010101" pitchFamily="49" charset="-122"/>
                              </a:rPr>
                              <m:t>𝑈</m:t>
                            </m:r>
                          </m:e>
                          <m:sub>
                            <m:r>
                              <a:rPr lang="en-US" altLang="zh-CN" sz="2000" b="0" i="1">
                                <a:latin typeface="Cambria Math" panose="02040503050406030204" pitchFamily="18" charset="0"/>
                                <a:ea typeface="黑体" panose="02010609060101010101" pitchFamily="49" charset="-122"/>
                              </a:rPr>
                              <m:t>𝑚𝑎𝑥</m:t>
                            </m:r>
                          </m:sub>
                        </m:sSub>
                        <m:r>
                          <a:rPr lang="en-US" altLang="zh-CN" sz="2000" b="0" i="1">
                            <a:latin typeface="Cambria Math" panose="02040503050406030204" pitchFamily="18" charset="0"/>
                            <a:ea typeface="黑体" panose="02010609060101010101" pitchFamily="49" charset="-122"/>
                          </a:rPr>
                          <m:t>)</m:t>
                        </m:r>
                      </m:den>
                    </m:f>
                  </m:oMath>
                </a14:m>
                <a:endParaRPr lang="zh-CN" altLang="en-US" sz="2000" dirty="0">
                  <a:latin typeface="+mn-lt"/>
                  <a:cs typeface="ＭＳ Ｐゴシック" charset="-128"/>
                </a:endParaRPr>
              </a:p>
            </p:txBody>
          </p:sp>
        </mc:Choice>
        <mc:Fallback xmlns="">
          <p:sp>
            <p:nvSpPr>
              <p:cNvPr id="2" name="矩形 1"/>
              <p:cNvSpPr>
                <a:spLocks noRot="1" noChangeAspect="1" noMove="1" noResize="1" noEditPoints="1" noAdjustHandles="1" noChangeArrowheads="1" noChangeShapeType="1" noTextEdit="1"/>
              </p:cNvSpPr>
              <p:nvPr/>
            </p:nvSpPr>
            <p:spPr bwMode="auto">
              <a:xfrm>
                <a:off x="4355976" y="957263"/>
                <a:ext cx="4464496" cy="527521"/>
              </a:xfrm>
              <a:prstGeom prst="rect">
                <a:avLst/>
              </a:prstGeom>
              <a:blipFill>
                <a:blip r:embed="rId14"/>
                <a:stretch>
                  <a:fillRect b="-12644"/>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20857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228600" y="98425"/>
            <a:ext cx="8686800" cy="738188"/>
          </a:xfrm>
        </p:spPr>
        <p:txBody>
          <a:bodyPr/>
          <a:lstStyle/>
          <a:p>
            <a:pPr algn="ctr" eaLnBrk="1" hangingPunct="1"/>
            <a:r>
              <a:rPr lang="en-US" altLang="zh-CN" sz="3500" dirty="0"/>
              <a:t>TGOA Algorithm</a:t>
            </a:r>
            <a:endParaRPr lang="zh-CN" altLang="en-US" sz="3500" dirty="0"/>
          </a:p>
        </p:txBody>
      </p:sp>
      <p:sp>
        <p:nvSpPr>
          <p:cNvPr id="7" name="Rectangle 3"/>
          <p:cNvSpPr txBox="1">
            <a:spLocks noChangeArrowheads="1"/>
          </p:cNvSpPr>
          <p:nvPr/>
        </p:nvSpPr>
        <p:spPr bwMode="auto">
          <a:xfrm>
            <a:off x="228600" y="957635"/>
            <a:ext cx="8591550"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 </a:t>
            </a:r>
          </a:p>
          <a:p>
            <a:pPr lvl="1" algn="just">
              <a:lnSpc>
                <a:spcPct val="95000"/>
              </a:lnSpc>
              <a:spcBef>
                <a:spcPct val="25000"/>
              </a:spcBef>
              <a:spcAft>
                <a:spcPct val="10000"/>
              </a:spcAft>
              <a:buSzPct val="60000"/>
              <a:defRPr/>
            </a:pPr>
            <a:r>
              <a:rPr lang="en-US" altLang="zh-CN" sz="2400" dirty="0">
                <a:cs typeface="ＭＳ Ｐゴシック" charset="-128"/>
              </a:rPr>
              <a:t>Take a fixed fraction of arriving objects as samples and dispose them greedily.</a:t>
            </a:r>
          </a:p>
          <a:p>
            <a:pPr lvl="1" algn="just">
              <a:lnSpc>
                <a:spcPct val="95000"/>
              </a:lnSpc>
              <a:spcBef>
                <a:spcPct val="25000"/>
              </a:spcBef>
              <a:spcAft>
                <a:spcPct val="10000"/>
              </a:spcAft>
              <a:buSzPct val="60000"/>
              <a:defRPr/>
            </a:pPr>
            <a:endParaRPr lang="en-US" altLang="zh-CN" sz="2400" dirty="0">
              <a:cs typeface="ＭＳ Ｐゴシック" charset="-128"/>
            </a:endParaRPr>
          </a:p>
          <a:p>
            <a:pPr lvl="1" algn="just">
              <a:lnSpc>
                <a:spcPct val="95000"/>
              </a:lnSpc>
              <a:spcBef>
                <a:spcPct val="25000"/>
              </a:spcBef>
              <a:spcAft>
                <a:spcPct val="10000"/>
              </a:spcAft>
              <a:buSzPct val="60000"/>
              <a:defRPr/>
            </a:pPr>
            <a:r>
              <a:rPr lang="en-US" altLang="zh-CN" sz="2400" dirty="0">
                <a:cs typeface="ＭＳ Ｐゴシック" charset="-128"/>
              </a:rPr>
              <a:t>When a new object arrives, compute the optimal matching on the revealed part of the graph.</a:t>
            </a:r>
          </a:p>
          <a:p>
            <a:pPr lvl="1" algn="just">
              <a:lnSpc>
                <a:spcPct val="95000"/>
              </a:lnSpc>
              <a:spcBef>
                <a:spcPct val="25000"/>
              </a:spcBef>
              <a:spcAft>
                <a:spcPct val="10000"/>
              </a:spcAft>
              <a:buSzPct val="60000"/>
              <a:defRPr/>
            </a:pPr>
            <a:endParaRPr lang="en-US" altLang="zh-CN" sz="2400" dirty="0">
              <a:cs typeface="ＭＳ Ｐゴシック" charset="-128"/>
            </a:endParaRPr>
          </a:p>
          <a:p>
            <a:pPr lvl="1" algn="just">
              <a:lnSpc>
                <a:spcPct val="95000"/>
              </a:lnSpc>
              <a:spcBef>
                <a:spcPct val="25000"/>
              </a:spcBef>
              <a:spcAft>
                <a:spcPct val="10000"/>
              </a:spcAft>
              <a:buSzPct val="60000"/>
              <a:defRPr/>
            </a:pPr>
            <a:r>
              <a:rPr lang="en-US" altLang="zh-CN" sz="2400" dirty="0">
                <a:cs typeface="ＭＳ Ｐゴシック" charset="-128"/>
              </a:rPr>
              <a:t>Match the new object to its adjacent node in the optimal matching if possible.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98425"/>
            <a:ext cx="9144000" cy="738188"/>
          </a:xfrm>
        </p:spPr>
        <p:txBody>
          <a:bodyPr/>
          <a:lstStyle/>
          <a:p>
            <a:pPr algn="ctr" eaLnBrk="1" hangingPunct="1"/>
            <a:r>
              <a:rPr lang="en-US" altLang="zh-CN" sz="3500" dirty="0"/>
              <a:t>TGOA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099030891"/>
                  </p:ext>
                </p:extLst>
              </p:nvPr>
            </p:nvGraphicFramePr>
            <p:xfrm>
              <a:off x="4572000" y="3487674"/>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099030891"/>
                  </p:ext>
                </p:extLst>
              </p:nvPr>
            </p:nvGraphicFramePr>
            <p:xfrm>
              <a:off x="4572000" y="3487674"/>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endParaRPr lang="zh-CN"/>
                        </a:p>
                      </a:txBody>
                      <a:tcPr anchor="ctr">
                        <a:blipFill>
                          <a:blip r:embed="rId3"/>
                          <a:stretch>
                            <a:fillRect l="-1587" t="-101316" r="-457143" b="-303947"/>
                          </a:stretch>
                        </a:blipFill>
                      </a:tcP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7" name="Oval 5"/>
              <p:cNvSpPr/>
              <p:nvPr/>
            </p:nvSpPr>
            <p:spPr>
              <a:xfrm>
                <a:off x="539552" y="342450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7" name="Oval 5"/>
              <p:cNvSpPr>
                <a:spLocks noRot="1" noChangeAspect="1" noMove="1" noResize="1" noEditPoints="1" noAdjustHandles="1" noChangeArrowheads="1" noChangeShapeType="1" noTextEdit="1"/>
              </p:cNvSpPr>
              <p:nvPr/>
            </p:nvSpPr>
            <p:spPr>
              <a:xfrm>
                <a:off x="539552" y="3424507"/>
                <a:ext cx="356615" cy="3566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The first half of objects is </a:t>
                </a:r>
                <a:r>
                  <a:rPr lang="en-US" altLang="zh-CN" sz="2300" dirty="0">
                    <a:cs typeface="ＭＳ Ｐゴシック" charset="-128"/>
                  </a:rPr>
                  <a:t>filtered and </a:t>
                </a:r>
                <a:r>
                  <a:rPr lang="en-US" altLang="zh-CN" sz="2300" dirty="0">
                    <a:latin typeface="+mn-lt"/>
                    <a:cs typeface="ＭＳ Ｐゴシック" charset="-128"/>
                  </a:rPr>
                  <a:t>matched greedily</a:t>
                </a:r>
                <a14:m>
                  <m:oMath xmlns:m="http://schemas.openxmlformats.org/officeDocument/2006/math">
                    <m:r>
                      <a:rPr lang="en-US" altLang="zh-CN" sz="2300">
                        <a:latin typeface="Cambria Math" panose="02040503050406030204" pitchFamily="18" charset="0"/>
                        <a:cs typeface="ＭＳ Ｐゴシック" charset="-128"/>
                      </a:rPr>
                      <m:t>.</m:t>
                    </m:r>
                  </m:oMath>
                </a14:m>
                <a:endParaRPr lang="en-US" altLang="zh-CN" sz="2300" dirty="0">
                  <a:latin typeface="+mn-lt"/>
                  <a:cs typeface="ＭＳ Ｐゴシック" charset="-128"/>
                </a:endParaRPr>
              </a:p>
            </p:txBody>
          </p:sp>
        </mc:Choice>
        <mc:Fallback xmlns="">
          <p:sp>
            <p:nvSpPr>
              <p:cNvPr id="8" name="Rectangle 3"/>
              <p:cNvSpPr txBox="1">
                <a:spLocks noRot="1" noChangeAspect="1" noMove="1" noResize="1" noEditPoints="1" noAdjustHandles="1" noChangeArrowheads="1" noChangeShapeType="1" noTextEdit="1"/>
              </p:cNvSpPr>
              <p:nvPr/>
            </p:nvSpPr>
            <p:spPr bwMode="auto">
              <a:xfrm>
                <a:off x="228600" y="957263"/>
                <a:ext cx="8591550" cy="1103585"/>
              </a:xfrm>
              <a:prstGeom prst="rect">
                <a:avLst/>
              </a:prstGeom>
              <a:blipFill>
                <a:blip r:embed="rId5"/>
                <a:stretch>
                  <a:fillRect l="-355" t="-7735" r="-994" b="-292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75665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98425"/>
            <a:ext cx="9144000" cy="738188"/>
          </a:xfrm>
        </p:spPr>
        <p:txBody>
          <a:bodyPr/>
          <a:lstStyle/>
          <a:p>
            <a:pPr algn="ctr" eaLnBrk="1" hangingPunct="1"/>
            <a:r>
              <a:rPr lang="en-US" altLang="zh-CN" sz="3500" dirty="0"/>
              <a:t>TGOA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782065706"/>
                  </p:ext>
                </p:extLst>
              </p:nvPr>
            </p:nvGraphicFramePr>
            <p:xfrm>
              <a:off x="4572000" y="3487674"/>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𝟏</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b="0" dirty="0">
                              <a:solidFill>
                                <a:srgbClr val="FF0000"/>
                              </a:solidFill>
                            </a:rPr>
                            <a:t>4</a:t>
                          </a:r>
                          <a:endParaRPr lang="zh-CN" altLang="en-US" sz="1800" b="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782065706"/>
                  </p:ext>
                </p:extLst>
              </p:nvPr>
            </p:nvGraphicFramePr>
            <p:xfrm>
              <a:off x="4572000" y="3487674"/>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p>
                      </a:txBody>
                      <a:tcPr anchor="ctr">
                        <a:blipFill>
                          <a:blip r:embed="rId3"/>
                          <a:stretch>
                            <a:fillRect l="-112281" t="-1316" r="-405263" b="-403947"/>
                          </a:stretch>
                        </a:blipFill>
                      </a:tcP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endParaRPr lang="zh-CN"/>
                        </a:p>
                      </a:txBody>
                      <a:tcPr anchor="ctr">
                        <a:blipFill>
                          <a:blip r:embed="rId3"/>
                          <a:stretch>
                            <a:fillRect l="-1587" t="-101316" r="-457143" b="-303947"/>
                          </a:stretch>
                        </a:blipFill>
                      </a:tcPr>
                    </a:tc>
                    <a:tc>
                      <a:txBody>
                        <a:bodyPr/>
                        <a:lstStyle/>
                        <a:p>
                          <a:pPr algn="ctr"/>
                          <a:r>
                            <a:rPr lang="en-US" altLang="zh-CN" sz="1800" b="0" dirty="0">
                              <a:solidFill>
                                <a:srgbClr val="FF0000"/>
                              </a:solidFill>
                            </a:rPr>
                            <a:t>4</a:t>
                          </a:r>
                          <a:endParaRPr lang="zh-CN" altLang="en-US" sz="1800" b="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8" name="Oval 5"/>
              <p:cNvSpPr/>
              <p:nvPr/>
            </p:nvSpPr>
            <p:spPr>
              <a:xfrm>
                <a:off x="539552" y="342450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8" name="Oval 5"/>
              <p:cNvSpPr>
                <a:spLocks noRot="1" noChangeAspect="1" noMove="1" noResize="1" noEditPoints="1" noAdjustHandles="1" noChangeArrowheads="1" noChangeShapeType="1" noTextEdit="1"/>
              </p:cNvSpPr>
              <p:nvPr/>
            </p:nvSpPr>
            <p:spPr>
              <a:xfrm>
                <a:off x="539552" y="3424507"/>
                <a:ext cx="356615" cy="3566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1979714" y="341977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9" name="Oval 8"/>
              <p:cNvSpPr>
                <a:spLocks noRot="1" noChangeAspect="1" noMove="1" noResize="1" noEditPoints="1" noAdjustHandles="1" noChangeArrowheads="1" noChangeShapeType="1" noTextEdit="1"/>
              </p:cNvSpPr>
              <p:nvPr/>
            </p:nvSpPr>
            <p:spPr>
              <a:xfrm>
                <a:off x="1979714" y="3419776"/>
                <a:ext cx="356615" cy="356615"/>
              </a:xfrm>
              <a:prstGeom prst="ellipse">
                <a:avLst/>
              </a:prstGeom>
              <a:blipFill>
                <a:blip r:embed="rId5"/>
                <a:stretch>
                  <a:fillRect/>
                </a:stretch>
              </a:blipFill>
            </p:spPr>
            <p:txBody>
              <a:bodyPr/>
              <a:lstStyle/>
              <a:p>
                <a:r>
                  <a:rPr lang="zh-CN" altLang="en-US">
                    <a:noFill/>
                  </a:rPr>
                  <a:t> </a:t>
                </a:r>
              </a:p>
            </p:txBody>
          </p:sp>
        </mc:Fallback>
      </mc:AlternateContent>
      <p:cxnSp>
        <p:nvCxnSpPr>
          <p:cNvPr id="10" name="直接连接符 9"/>
          <p:cNvCxnSpPr>
            <a:stCxn id="8" idx="6"/>
            <a:endCxn id="9" idx="2"/>
          </p:cNvCxnSpPr>
          <p:nvPr/>
        </p:nvCxnSpPr>
        <p:spPr bwMode="auto">
          <a:xfrm flipV="1">
            <a:off x="896167" y="3598084"/>
            <a:ext cx="1083547" cy="47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11"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A half of objects is </a:t>
                </a:r>
                <a:r>
                  <a:rPr lang="en-US" altLang="zh-CN" sz="2300" dirty="0">
                    <a:cs typeface="ＭＳ Ｐゴシック" charset="-128"/>
                  </a:rPr>
                  <a:t>filtered and </a:t>
                </a:r>
                <a:r>
                  <a:rPr lang="en-US" altLang="zh-CN" sz="2300" dirty="0">
                    <a:latin typeface="+mn-lt"/>
                    <a:cs typeface="ＭＳ Ｐゴシック" charset="-128"/>
                  </a:rPr>
                  <a:t>matched greedily</a:t>
                </a:r>
                <a14:m>
                  <m:oMath xmlns:m="http://schemas.openxmlformats.org/officeDocument/2006/math">
                    <m:r>
                      <a:rPr lang="en-US" altLang="zh-CN" sz="2300">
                        <a:latin typeface="Cambria Math" panose="02040503050406030204" pitchFamily="18" charset="0"/>
                        <a:cs typeface="ＭＳ Ｐゴシック" charset="-128"/>
                      </a:rPr>
                      <m:t>.</m:t>
                    </m:r>
                  </m:oMath>
                </a14:m>
                <a:endParaRPr lang="en-US" altLang="zh-CN" sz="2300" dirty="0">
                  <a:latin typeface="+mn-lt"/>
                  <a:cs typeface="ＭＳ Ｐゴシック" charset="-128"/>
                </a:endParaRPr>
              </a:p>
            </p:txBody>
          </p:sp>
        </mc:Choice>
        <mc:Fallback xmlns="">
          <p:sp>
            <p:nvSpPr>
              <p:cNvPr id="11" name="Rectangle 3"/>
              <p:cNvSpPr txBox="1">
                <a:spLocks noRot="1" noChangeAspect="1" noMove="1" noResize="1" noEditPoints="1" noAdjustHandles="1" noChangeArrowheads="1" noChangeShapeType="1" noTextEdit="1"/>
              </p:cNvSpPr>
              <p:nvPr/>
            </p:nvSpPr>
            <p:spPr bwMode="auto">
              <a:xfrm>
                <a:off x="228600" y="957263"/>
                <a:ext cx="8591550" cy="1103585"/>
              </a:xfrm>
              <a:prstGeom prst="rect">
                <a:avLst/>
              </a:prstGeom>
              <a:blipFill>
                <a:blip r:embed="rId6"/>
                <a:stretch>
                  <a:fillRect l="-355" t="-77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79444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txBox="1">
            <a:spLocks noChangeArrowheads="1"/>
          </p:cNvSpPr>
          <p:nvPr/>
        </p:nvSpPr>
        <p:spPr bwMode="auto">
          <a:xfrm>
            <a:off x="228600" y="957263"/>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Question/Answer Type of Crowdsourcing</a:t>
            </a:r>
          </a:p>
          <a:p>
            <a:pPr algn="just" eaLnBrk="1" hangingPunct="1">
              <a:lnSpc>
                <a:spcPct val="95000"/>
              </a:lnSpc>
              <a:spcBef>
                <a:spcPct val="25000"/>
              </a:spcBef>
              <a:spcAft>
                <a:spcPct val="10000"/>
              </a:spcAft>
              <a:buClrTx/>
              <a:buSzPct val="60000"/>
              <a:defRPr/>
            </a:pPr>
            <a:endParaRPr lang="en-US" altLang="zh-CN" sz="3600" dirty="0">
              <a:solidFill>
                <a:srgbClr val="1D8EC5"/>
              </a:solidFill>
              <a:latin typeface="楷体" panose="02010609060101010101" pitchFamily="49" charset="-122"/>
              <a:ea typeface="楷体" panose="02010609060101010101" pitchFamily="49" charset="-122"/>
              <a:cs typeface="Times New Roman" panose="02020603050405020304" pitchFamily="18" charset="0"/>
            </a:endParaRPr>
          </a:p>
          <a:p>
            <a:pPr algn="just" eaLnBrk="1" hangingPunct="1">
              <a:lnSpc>
                <a:spcPct val="95000"/>
              </a:lnSpc>
              <a:spcBef>
                <a:spcPct val="25000"/>
              </a:spcBef>
              <a:spcAft>
                <a:spcPct val="10000"/>
              </a:spcAft>
              <a:buClrTx/>
              <a:buSzPct val="60000"/>
              <a:defRPr/>
            </a:pPr>
            <a:endParaRPr lang="en-US" altLang="zh-CN" sz="3600" dirty="0">
              <a:solidFill>
                <a:srgbClr val="1D8EC5"/>
              </a:solidFill>
              <a:latin typeface="楷体" panose="02010609060101010101" pitchFamily="49" charset="-122"/>
              <a:ea typeface="楷体" panose="02010609060101010101" pitchFamily="49" charset="-122"/>
              <a:cs typeface="Times New Roman" panose="02020603050405020304" pitchFamily="18" charset="0"/>
            </a:endParaRPr>
          </a:p>
          <a:p>
            <a:pPr algn="just" eaLnBrk="1" hangingPunct="1">
              <a:lnSpc>
                <a:spcPct val="95000"/>
              </a:lnSpc>
              <a:spcBef>
                <a:spcPct val="25000"/>
              </a:spcBef>
              <a:spcAft>
                <a:spcPct val="10000"/>
              </a:spcAft>
              <a:buClrTx/>
              <a:buSzPct val="60000"/>
              <a:defRPr/>
            </a:pPr>
            <a:endParaRPr lang="en-US" altLang="zh-CN" sz="3600" dirty="0">
              <a:solidFill>
                <a:srgbClr val="1D8EC5"/>
              </a:solidFill>
              <a:latin typeface="楷体" panose="02010609060101010101" pitchFamily="49" charset="-122"/>
              <a:ea typeface="楷体" panose="02010609060101010101" pitchFamily="49" charset="-122"/>
              <a:cs typeface="Times New Roman" panose="02020603050405020304" pitchFamily="18" charset="0"/>
            </a:endParaRPr>
          </a:p>
          <a:p>
            <a:pPr algn="just">
              <a:lnSpc>
                <a:spcPct val="95000"/>
              </a:lnSpc>
              <a:spcBef>
                <a:spcPct val="25000"/>
              </a:spcBef>
              <a:spcAft>
                <a:spcPct val="10000"/>
              </a:spcAft>
              <a:buSzPct val="60000"/>
              <a:defRPr/>
            </a:pPr>
            <a:r>
              <a:rPr lang="en-US" altLang="zh-CN" sz="2800" dirty="0">
                <a:cs typeface="ＭＳ Ｐゴシック" charset="-128"/>
              </a:rPr>
              <a:t>General Crowdsourcing</a:t>
            </a:r>
          </a:p>
        </p:txBody>
      </p:sp>
      <p:grpSp>
        <p:nvGrpSpPr>
          <p:cNvPr id="2" name="Group 3"/>
          <p:cNvGrpSpPr>
            <a:grpSpLocks/>
          </p:cNvGrpSpPr>
          <p:nvPr/>
        </p:nvGrpSpPr>
        <p:grpSpPr bwMode="auto">
          <a:xfrm>
            <a:off x="763588" y="4802188"/>
            <a:ext cx="1673225" cy="1579562"/>
            <a:chOff x="3505200" y="2034397"/>
            <a:chExt cx="1672375" cy="1985260"/>
          </a:xfrm>
        </p:grpSpPr>
        <p:pic>
          <p:nvPicPr>
            <p:cNvPr id="21514" name="Picture 2" descr="http://blogs.scientificamerican.com/guilty-planet/files/2011/07/mechanicaltur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034397"/>
              <a:ext cx="16723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5" name="TextBox 26"/>
            <p:cNvSpPr txBox="1">
              <a:spLocks noChangeArrowheads="1"/>
            </p:cNvSpPr>
            <p:nvPr/>
          </p:nvSpPr>
          <p:spPr bwMode="auto">
            <a:xfrm>
              <a:off x="3886199" y="3516706"/>
              <a:ext cx="945045" cy="50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a:solidFill>
                    <a:srgbClr val="1D8EC5"/>
                  </a:solidFill>
                  <a:latin typeface="Times New Roman" panose="02020603050405020304" pitchFamily="18" charset="0"/>
                  <a:ea typeface="楷体" panose="02010609060101010101" pitchFamily="49" charset="-122"/>
                  <a:cs typeface="Times New Roman" panose="02020603050405020304" pitchFamily="18" charset="0"/>
                </a:rPr>
                <a:t>AMT</a:t>
              </a:r>
            </a:p>
          </p:txBody>
        </p:sp>
      </p:grpSp>
      <p:pic>
        <p:nvPicPr>
          <p:cNvPr id="31" name="Picture 2" descr="https://encrypted-tbn3.google.com/images?q=tbn:ANd9GcSc925EUZWEbZYgBFu-dWU57HSIaVv6FpJdP-lW4II3-neLuXJ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375" y="5022850"/>
            <a:ext cx="202406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4" descr="https://encrypted-tbn1.google.com/images?q=tbn:ANd9GcRnhQbR-jZp0Nl6peYOnuktksGL03McDDo4_6xH8QhA3I4imrh9W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924425"/>
            <a:ext cx="26606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20" descr="stackoverflow_logo.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54338" y="2082800"/>
            <a:ext cx="370522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21" descr="152011-1czqj81382353081.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39750" y="1989138"/>
            <a:ext cx="24066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22" descr="images.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1989138"/>
            <a:ext cx="205581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Title 1"/>
          <p:cNvSpPr>
            <a:spLocks noGrp="1"/>
          </p:cNvSpPr>
          <p:nvPr>
            <p:ph type="title"/>
          </p:nvPr>
        </p:nvSpPr>
        <p:spPr>
          <a:xfrm>
            <a:off x="0" y="122238"/>
            <a:ext cx="9144000" cy="714375"/>
          </a:xfrm>
        </p:spPr>
        <p:txBody>
          <a:bodyPr/>
          <a:lstStyle/>
          <a:p>
            <a:pPr algn="ctr" eaLnBrk="1" hangingPunct="1"/>
            <a:r>
              <a:rPr lang="en-US" altLang="zh-CN" sz="3500"/>
              <a:t>Traditional Crowdsourcing Applications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98425"/>
            <a:ext cx="9144000" cy="738188"/>
          </a:xfrm>
        </p:spPr>
        <p:txBody>
          <a:bodyPr/>
          <a:lstStyle/>
          <a:p>
            <a:pPr algn="ctr" eaLnBrk="1" hangingPunct="1"/>
            <a:r>
              <a:rPr lang="en-US" altLang="zh-CN" sz="3500" dirty="0"/>
              <a:t>TGOA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28048840"/>
                  </p:ext>
                </p:extLst>
              </p:nvPr>
            </p:nvGraphicFramePr>
            <p:xfrm>
              <a:off x="4572000" y="3487674"/>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𝟏</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𝟐</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𝟑</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28048840"/>
                  </p:ext>
                </p:extLst>
              </p:nvPr>
            </p:nvGraphicFramePr>
            <p:xfrm>
              <a:off x="4572000" y="3487674"/>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p>
                      </a:txBody>
                      <a:tcPr anchor="ctr">
                        <a:blipFill>
                          <a:blip r:embed="rId3"/>
                          <a:stretch>
                            <a:fillRect l="-112281" t="-1316" r="-405263" b="-403947"/>
                          </a:stretch>
                        </a:blipFill>
                      </a:tcPr>
                    </a:tc>
                    <a:tc>
                      <a:txBody>
                        <a:bodyPr/>
                        <a:lstStyle/>
                        <a:p>
                          <a:endParaRPr lang="zh-CN"/>
                        </a:p>
                      </a:txBody>
                      <a:tcPr anchor="ctr">
                        <a:blipFill>
                          <a:blip r:embed="rId3"/>
                          <a:stretch>
                            <a:fillRect l="-212281" t="-1316" r="-305263" b="-403947"/>
                          </a:stretch>
                        </a:blipFill>
                      </a:tcPr>
                    </a:tc>
                    <a:tc>
                      <a:txBody>
                        <a:bodyPr/>
                        <a:lstStyle/>
                        <a:p>
                          <a:endParaRPr lang="zh-CN"/>
                        </a:p>
                      </a:txBody>
                      <a:tcPr anchor="ctr">
                        <a:blipFill>
                          <a:blip r:embed="rId3"/>
                          <a:stretch>
                            <a:fillRect l="-309565" t="-1316" r="-202609" b="-403947"/>
                          </a:stretch>
                        </a:blipFill>
                      </a:tcP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endParaRPr lang="zh-CN"/>
                        </a:p>
                      </a:txBody>
                      <a:tcPr anchor="ctr">
                        <a:blipFill>
                          <a:blip r:embed="rId3"/>
                          <a:stretch>
                            <a:fillRect l="-1587" t="-101316" r="-457143" b="-303947"/>
                          </a:stretch>
                        </a:blipFill>
                      </a:tcP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p>
                      </a:txBody>
                      <a:tcPr anchor="ctr">
                        <a:blipFill>
                          <a:blip r:embed="rId3"/>
                          <a:stretch>
                            <a:fillRect l="-1587" t="-198701" r="-457143" b="-200000"/>
                          </a:stretch>
                        </a:blipFill>
                      </a:tcP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8" name="Oval 5"/>
              <p:cNvSpPr/>
              <p:nvPr/>
            </p:nvSpPr>
            <p:spPr>
              <a:xfrm>
                <a:off x="541030" y="342450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8" name="Oval 5"/>
              <p:cNvSpPr>
                <a:spLocks noRot="1" noChangeAspect="1" noMove="1" noResize="1" noEditPoints="1" noAdjustHandles="1" noChangeArrowheads="1" noChangeShapeType="1" noTextEdit="1"/>
              </p:cNvSpPr>
              <p:nvPr/>
            </p:nvSpPr>
            <p:spPr>
              <a:xfrm>
                <a:off x="541030" y="3424507"/>
                <a:ext cx="356615" cy="3566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val 6"/>
              <p:cNvSpPr/>
              <p:nvPr/>
            </p:nvSpPr>
            <p:spPr>
              <a:xfrm>
                <a:off x="539552" y="4045594"/>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9" name="Oval 6"/>
              <p:cNvSpPr>
                <a:spLocks noRot="1" noChangeAspect="1" noMove="1" noResize="1" noEditPoints="1" noAdjustHandles="1" noChangeArrowheads="1" noChangeShapeType="1" noTextEdit="1"/>
              </p:cNvSpPr>
              <p:nvPr/>
            </p:nvSpPr>
            <p:spPr>
              <a:xfrm>
                <a:off x="539552" y="4045594"/>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val 8"/>
              <p:cNvSpPr/>
              <p:nvPr/>
            </p:nvSpPr>
            <p:spPr>
              <a:xfrm>
                <a:off x="1981192" y="341977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10" name="Oval 8"/>
              <p:cNvSpPr>
                <a:spLocks noRot="1" noChangeAspect="1" noMove="1" noResize="1" noEditPoints="1" noAdjustHandles="1" noChangeArrowheads="1" noChangeShapeType="1" noTextEdit="1"/>
              </p:cNvSpPr>
              <p:nvPr/>
            </p:nvSpPr>
            <p:spPr>
              <a:xfrm>
                <a:off x="1981192" y="3419776"/>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Oval 9"/>
              <p:cNvSpPr/>
              <p:nvPr/>
            </p:nvSpPr>
            <p:spPr>
              <a:xfrm>
                <a:off x="1981192" y="4044775"/>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11" name="Oval 9"/>
              <p:cNvSpPr>
                <a:spLocks noRot="1" noChangeAspect="1" noMove="1" noResize="1" noEditPoints="1" noAdjustHandles="1" noChangeArrowheads="1" noChangeShapeType="1" noTextEdit="1"/>
              </p:cNvSpPr>
              <p:nvPr/>
            </p:nvSpPr>
            <p:spPr>
              <a:xfrm>
                <a:off x="1981192" y="4044775"/>
                <a:ext cx="356615" cy="35661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Oval 10"/>
              <p:cNvSpPr/>
              <p:nvPr/>
            </p:nvSpPr>
            <p:spPr>
              <a:xfrm>
                <a:off x="1986059" y="462182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12" name="Oval 10"/>
              <p:cNvSpPr>
                <a:spLocks noRot="1" noChangeAspect="1" noMove="1" noResize="1" noEditPoints="1" noAdjustHandles="1" noChangeArrowheads="1" noChangeShapeType="1" noTextEdit="1"/>
              </p:cNvSpPr>
              <p:nvPr/>
            </p:nvSpPr>
            <p:spPr>
              <a:xfrm>
                <a:off x="1986059" y="4621829"/>
                <a:ext cx="356615" cy="356615"/>
              </a:xfrm>
              <a:prstGeom prst="ellipse">
                <a:avLst/>
              </a:prstGeom>
              <a:blipFill>
                <a:blip r:embed="rId8"/>
                <a:stretch>
                  <a:fillRect/>
                </a:stretch>
              </a:blipFill>
            </p:spPr>
            <p:txBody>
              <a:bodyPr/>
              <a:lstStyle/>
              <a:p>
                <a:r>
                  <a:rPr lang="zh-CN" altLang="en-US">
                    <a:noFill/>
                  </a:rPr>
                  <a:t> </a:t>
                </a:r>
              </a:p>
            </p:txBody>
          </p:sp>
        </mc:Fallback>
      </mc:AlternateContent>
      <p:cxnSp>
        <p:nvCxnSpPr>
          <p:cNvPr id="13" name="直接连接符 12"/>
          <p:cNvCxnSpPr>
            <a:stCxn id="8" idx="6"/>
            <a:endCxn id="10" idx="2"/>
          </p:cNvCxnSpPr>
          <p:nvPr/>
        </p:nvCxnSpPr>
        <p:spPr bwMode="auto">
          <a:xfrm flipV="1">
            <a:off x="897645" y="3598084"/>
            <a:ext cx="1083547" cy="47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14" name="直接连接符 13"/>
          <p:cNvCxnSpPr>
            <a:stCxn id="9" idx="6"/>
            <a:endCxn id="10" idx="2"/>
          </p:cNvCxnSpPr>
          <p:nvPr/>
        </p:nvCxnSpPr>
        <p:spPr bwMode="auto">
          <a:xfrm flipV="1">
            <a:off x="896167" y="3598084"/>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5" name="直接连接符 14"/>
          <p:cNvCxnSpPr>
            <a:stCxn id="9" idx="6"/>
            <a:endCxn id="12" idx="2"/>
          </p:cNvCxnSpPr>
          <p:nvPr/>
        </p:nvCxnSpPr>
        <p:spPr bwMode="auto">
          <a:xfrm>
            <a:off x="896167" y="4223902"/>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16" name="直接连接符 15"/>
          <p:cNvCxnSpPr>
            <a:stCxn id="9" idx="6"/>
            <a:endCxn id="11" idx="2"/>
          </p:cNvCxnSpPr>
          <p:nvPr/>
        </p:nvCxnSpPr>
        <p:spPr bwMode="auto">
          <a:xfrm flipV="1">
            <a:off x="896167" y="4223083"/>
            <a:ext cx="1085025" cy="819"/>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1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A half of objects is </a:t>
                </a:r>
                <a:r>
                  <a:rPr lang="en-US" altLang="zh-CN" sz="2300" dirty="0">
                    <a:cs typeface="ＭＳ Ｐゴシック" charset="-128"/>
                  </a:rPr>
                  <a:t>filtered and </a:t>
                </a:r>
                <a:r>
                  <a:rPr lang="en-US" altLang="zh-CN" sz="2300" dirty="0">
                    <a:latin typeface="+mn-lt"/>
                    <a:cs typeface="ＭＳ Ｐゴシック" charset="-128"/>
                  </a:rPr>
                  <a:t>matched greedily</a:t>
                </a:r>
                <a14:m>
                  <m:oMath xmlns:m="http://schemas.openxmlformats.org/officeDocument/2006/math">
                    <m:r>
                      <a:rPr lang="en-US" altLang="zh-CN" sz="2300">
                        <a:latin typeface="Cambria Math" panose="02040503050406030204" pitchFamily="18" charset="0"/>
                        <a:cs typeface="ＭＳ Ｐゴシック" charset="-128"/>
                      </a:rPr>
                      <m:t>.</m:t>
                    </m:r>
                  </m:oMath>
                </a14:m>
                <a:endParaRPr lang="en-US" altLang="zh-CN" sz="2300" dirty="0">
                  <a:latin typeface="+mn-lt"/>
                  <a:cs typeface="ＭＳ Ｐゴシック" charset="-128"/>
                </a:endParaRPr>
              </a:p>
            </p:txBody>
          </p:sp>
        </mc:Choice>
        <mc:Fallback xmlns="">
          <p:sp>
            <p:nvSpPr>
              <p:cNvPr id="17" name="Rectangle 3"/>
              <p:cNvSpPr txBox="1">
                <a:spLocks noRot="1" noChangeAspect="1" noMove="1" noResize="1" noEditPoints="1" noAdjustHandles="1" noChangeArrowheads="1" noChangeShapeType="1" noTextEdit="1"/>
              </p:cNvSpPr>
              <p:nvPr/>
            </p:nvSpPr>
            <p:spPr bwMode="auto">
              <a:xfrm>
                <a:off x="228600" y="957263"/>
                <a:ext cx="8591550" cy="1103585"/>
              </a:xfrm>
              <a:prstGeom prst="rect">
                <a:avLst/>
              </a:prstGeom>
              <a:blipFill>
                <a:blip r:embed="rId9"/>
                <a:stretch>
                  <a:fillRect l="-355" t="-77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895055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For the second half of objects, once a new object arrives, compute the optimal matching on the revealed part of the graph.</a:t>
            </a:r>
          </a:p>
          <a:p>
            <a:pPr lvl="1" algn="just">
              <a:lnSpc>
                <a:spcPct val="95000"/>
              </a:lnSpc>
              <a:spcBef>
                <a:spcPct val="25000"/>
              </a:spcBef>
              <a:spcAft>
                <a:spcPct val="10000"/>
              </a:spcAft>
              <a:buSzPct val="60000"/>
              <a:defRPr/>
            </a:pPr>
            <a:r>
              <a:rPr lang="en-US" altLang="zh-CN" sz="2300" dirty="0">
                <a:latin typeface="+mn-lt"/>
                <a:cs typeface="ＭＳ Ｐゴシック" charset="-128"/>
              </a:rPr>
              <a:t>Match the new object to its adjacent node in the optimal matching if possible.</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sp>
        <p:nvSpPr>
          <p:cNvPr id="6" name="标题 1"/>
          <p:cNvSpPr>
            <a:spLocks noGrp="1"/>
          </p:cNvSpPr>
          <p:nvPr>
            <p:ph type="title"/>
          </p:nvPr>
        </p:nvSpPr>
        <p:spPr>
          <a:xfrm>
            <a:off x="0" y="98425"/>
            <a:ext cx="9144000" cy="738188"/>
          </a:xfrm>
        </p:spPr>
        <p:txBody>
          <a:bodyPr/>
          <a:lstStyle/>
          <a:p>
            <a:pPr algn="ctr" eaLnBrk="1" hangingPunct="1"/>
            <a:r>
              <a:rPr lang="en-US" altLang="zh-CN" sz="3500" dirty="0"/>
              <a:t>TGOA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539984344"/>
                  </p:ext>
                </p:extLst>
              </p:nvPr>
            </p:nvGraphicFramePr>
            <p:xfrm>
              <a:off x="4572000" y="3487674"/>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𝟏</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𝟐</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𝟑</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solidFill>
                                <a:schemeClr val="tx1"/>
                              </a:solidFill>
                            </a:rPr>
                            <a:t>2</a:t>
                          </a: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539984344"/>
                  </p:ext>
                </p:extLst>
              </p:nvPr>
            </p:nvGraphicFramePr>
            <p:xfrm>
              <a:off x="4572000" y="3487674"/>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p>
                      </a:txBody>
                      <a:tcPr anchor="ctr">
                        <a:blipFill>
                          <a:blip r:embed="rId3"/>
                          <a:stretch>
                            <a:fillRect l="-112281" t="-1316" r="-405263" b="-403947"/>
                          </a:stretch>
                        </a:blipFill>
                      </a:tcPr>
                    </a:tc>
                    <a:tc>
                      <a:txBody>
                        <a:bodyPr/>
                        <a:lstStyle/>
                        <a:p>
                          <a:endParaRPr lang="zh-CN"/>
                        </a:p>
                      </a:txBody>
                      <a:tcPr anchor="ctr">
                        <a:blipFill>
                          <a:blip r:embed="rId3"/>
                          <a:stretch>
                            <a:fillRect l="-212281" t="-1316" r="-305263" b="-403947"/>
                          </a:stretch>
                        </a:blipFill>
                      </a:tcPr>
                    </a:tc>
                    <a:tc>
                      <a:txBody>
                        <a:bodyPr/>
                        <a:lstStyle/>
                        <a:p>
                          <a:endParaRPr lang="zh-CN"/>
                        </a:p>
                      </a:txBody>
                      <a:tcPr anchor="ctr">
                        <a:blipFill>
                          <a:blip r:embed="rId3"/>
                          <a:stretch>
                            <a:fillRect l="-309565" t="-1316" r="-202609" b="-403947"/>
                          </a:stretch>
                        </a:blipFill>
                      </a:tcP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endParaRPr lang="zh-CN"/>
                        </a:p>
                      </a:txBody>
                      <a:tcPr anchor="ctr">
                        <a:blipFill>
                          <a:blip r:embed="rId3"/>
                          <a:stretch>
                            <a:fillRect l="-1587" t="-101316" r="-457143" b="-303947"/>
                          </a:stretch>
                        </a:blipFill>
                      </a:tcP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p>
                      </a:txBody>
                      <a:tcPr anchor="ctr">
                        <a:blipFill>
                          <a:blip r:embed="rId3"/>
                          <a:stretch>
                            <a:fillRect l="-1587" t="-198701" r="-457143" b="-200000"/>
                          </a:stretch>
                        </a:blipFill>
                      </a:tcP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p>
                      </a:txBody>
                      <a:tcPr anchor="ctr">
                        <a:blipFill>
                          <a:blip r:embed="rId3"/>
                          <a:stretch>
                            <a:fillRect l="-1587" t="-302632" r="-457143" b="-102632"/>
                          </a:stretch>
                        </a:blipFill>
                      </a:tcP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solidFill>
                                <a:schemeClr val="tx1"/>
                              </a:solidFill>
                            </a:rPr>
                            <a:t>2</a:t>
                          </a: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24" name="Oval 5"/>
              <p:cNvSpPr/>
              <p:nvPr/>
            </p:nvSpPr>
            <p:spPr>
              <a:xfrm>
                <a:off x="397015" y="344152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24" name="Oval 5"/>
              <p:cNvSpPr>
                <a:spLocks noRot="1" noChangeAspect="1" noMove="1" noResize="1" noEditPoints="1" noAdjustHandles="1" noChangeArrowheads="1" noChangeShapeType="1" noTextEdit="1"/>
              </p:cNvSpPr>
              <p:nvPr/>
            </p:nvSpPr>
            <p:spPr>
              <a:xfrm>
                <a:off x="397015" y="3441528"/>
                <a:ext cx="356615" cy="3566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Oval 6"/>
              <p:cNvSpPr/>
              <p:nvPr/>
            </p:nvSpPr>
            <p:spPr>
              <a:xfrm>
                <a:off x="395537" y="4062615"/>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25" name="Oval 6"/>
              <p:cNvSpPr>
                <a:spLocks noRot="1" noChangeAspect="1" noMove="1" noResize="1" noEditPoints="1" noAdjustHandles="1" noChangeArrowheads="1" noChangeShapeType="1" noTextEdit="1"/>
              </p:cNvSpPr>
              <p:nvPr/>
            </p:nvSpPr>
            <p:spPr>
              <a:xfrm>
                <a:off x="395537" y="4062615"/>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Oval 7"/>
              <p:cNvSpPr/>
              <p:nvPr/>
            </p:nvSpPr>
            <p:spPr>
              <a:xfrm>
                <a:off x="395536" y="464322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26" name="Oval 7"/>
              <p:cNvSpPr>
                <a:spLocks noRot="1" noChangeAspect="1" noMove="1" noResize="1" noEditPoints="1" noAdjustHandles="1" noChangeArrowheads="1" noChangeShapeType="1" noTextEdit="1"/>
              </p:cNvSpPr>
              <p:nvPr/>
            </p:nvSpPr>
            <p:spPr>
              <a:xfrm>
                <a:off x="395536" y="4643227"/>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Oval 8"/>
              <p:cNvSpPr/>
              <p:nvPr/>
            </p:nvSpPr>
            <p:spPr>
              <a:xfrm>
                <a:off x="1837177" y="343679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27" name="Oval 8"/>
              <p:cNvSpPr>
                <a:spLocks noRot="1" noChangeAspect="1" noMove="1" noResize="1" noEditPoints="1" noAdjustHandles="1" noChangeArrowheads="1" noChangeShapeType="1" noTextEdit="1"/>
              </p:cNvSpPr>
              <p:nvPr/>
            </p:nvSpPr>
            <p:spPr>
              <a:xfrm>
                <a:off x="1837177" y="3436797"/>
                <a:ext cx="356615" cy="35661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Oval 9"/>
              <p:cNvSpPr/>
              <p:nvPr/>
            </p:nvSpPr>
            <p:spPr>
              <a:xfrm>
                <a:off x="1837177" y="406179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28" name="Oval 9"/>
              <p:cNvSpPr>
                <a:spLocks noRot="1" noChangeAspect="1" noMove="1" noResize="1" noEditPoints="1" noAdjustHandles="1" noChangeArrowheads="1" noChangeShapeType="1" noTextEdit="1"/>
              </p:cNvSpPr>
              <p:nvPr/>
            </p:nvSpPr>
            <p:spPr>
              <a:xfrm>
                <a:off x="1837177" y="4061796"/>
                <a:ext cx="356615" cy="356615"/>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Oval 10"/>
              <p:cNvSpPr/>
              <p:nvPr/>
            </p:nvSpPr>
            <p:spPr>
              <a:xfrm>
                <a:off x="1842044" y="463885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29" name="Oval 10"/>
              <p:cNvSpPr>
                <a:spLocks noRot="1" noChangeAspect="1" noMove="1" noResize="1" noEditPoints="1" noAdjustHandles="1" noChangeArrowheads="1" noChangeShapeType="1" noTextEdit="1"/>
              </p:cNvSpPr>
              <p:nvPr/>
            </p:nvSpPr>
            <p:spPr>
              <a:xfrm>
                <a:off x="1842044" y="4638850"/>
                <a:ext cx="356615" cy="356615"/>
              </a:xfrm>
              <a:prstGeom prst="ellipse">
                <a:avLst/>
              </a:prstGeom>
              <a:blipFill>
                <a:blip r:embed="rId9"/>
                <a:stretch>
                  <a:fillRect/>
                </a:stretch>
              </a:blipFill>
            </p:spPr>
            <p:txBody>
              <a:bodyPr/>
              <a:lstStyle/>
              <a:p>
                <a:r>
                  <a:rPr lang="zh-CN" altLang="en-US">
                    <a:noFill/>
                  </a:rPr>
                  <a:t> </a:t>
                </a:r>
              </a:p>
            </p:txBody>
          </p:sp>
        </mc:Fallback>
      </mc:AlternateContent>
      <p:cxnSp>
        <p:nvCxnSpPr>
          <p:cNvPr id="30" name="直接连接符 29"/>
          <p:cNvCxnSpPr>
            <a:stCxn id="24" idx="6"/>
            <a:endCxn id="27" idx="2"/>
          </p:cNvCxnSpPr>
          <p:nvPr/>
        </p:nvCxnSpPr>
        <p:spPr bwMode="auto">
          <a:xfrm flipV="1">
            <a:off x="753630" y="3615105"/>
            <a:ext cx="1083547" cy="47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31" name="直接连接符 30"/>
          <p:cNvCxnSpPr>
            <a:stCxn id="25" idx="6"/>
            <a:endCxn id="27" idx="2"/>
          </p:cNvCxnSpPr>
          <p:nvPr/>
        </p:nvCxnSpPr>
        <p:spPr bwMode="auto">
          <a:xfrm flipV="1">
            <a:off x="752152" y="3615105"/>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32" name="直接连接符 31"/>
          <p:cNvCxnSpPr>
            <a:stCxn id="25" idx="6"/>
            <a:endCxn id="29" idx="2"/>
          </p:cNvCxnSpPr>
          <p:nvPr/>
        </p:nvCxnSpPr>
        <p:spPr bwMode="auto">
          <a:xfrm>
            <a:off x="752152" y="4240923"/>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33" name="直接连接符 32"/>
          <p:cNvCxnSpPr>
            <a:stCxn id="26" idx="6"/>
            <a:endCxn id="29" idx="2"/>
          </p:cNvCxnSpPr>
          <p:nvPr/>
        </p:nvCxnSpPr>
        <p:spPr bwMode="auto">
          <a:xfrm flipV="1">
            <a:off x="752151" y="4817158"/>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34" name="直接连接符 33"/>
          <p:cNvCxnSpPr>
            <a:stCxn id="25" idx="6"/>
            <a:endCxn id="28" idx="2"/>
          </p:cNvCxnSpPr>
          <p:nvPr/>
        </p:nvCxnSpPr>
        <p:spPr bwMode="auto">
          <a:xfrm flipV="1">
            <a:off x="752152" y="4240104"/>
            <a:ext cx="1085025" cy="819"/>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35" name="Oval 5"/>
              <p:cNvSpPr/>
              <p:nvPr/>
            </p:nvSpPr>
            <p:spPr>
              <a:xfrm>
                <a:off x="2339787" y="343741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35" name="Oval 5"/>
              <p:cNvSpPr>
                <a:spLocks noRot="1" noChangeAspect="1" noMove="1" noResize="1" noEditPoints="1" noAdjustHandles="1" noChangeArrowheads="1" noChangeShapeType="1" noTextEdit="1"/>
              </p:cNvSpPr>
              <p:nvPr/>
            </p:nvSpPr>
            <p:spPr>
              <a:xfrm>
                <a:off x="2339787" y="3437418"/>
                <a:ext cx="356615" cy="356615"/>
              </a:xfrm>
              <a:prstGeom prst="ellipse">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Oval 6"/>
              <p:cNvSpPr/>
              <p:nvPr/>
            </p:nvSpPr>
            <p:spPr>
              <a:xfrm>
                <a:off x="2338309" y="4058505"/>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36" name="Oval 6"/>
              <p:cNvSpPr>
                <a:spLocks noRot="1" noChangeAspect="1" noMove="1" noResize="1" noEditPoints="1" noAdjustHandles="1" noChangeArrowheads="1" noChangeShapeType="1" noTextEdit="1"/>
              </p:cNvSpPr>
              <p:nvPr/>
            </p:nvSpPr>
            <p:spPr>
              <a:xfrm>
                <a:off x="2338309" y="4058505"/>
                <a:ext cx="356615" cy="356615"/>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Oval 7"/>
              <p:cNvSpPr/>
              <p:nvPr/>
            </p:nvSpPr>
            <p:spPr>
              <a:xfrm>
                <a:off x="2338308" y="463911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37" name="Oval 7"/>
              <p:cNvSpPr>
                <a:spLocks noRot="1" noChangeAspect="1" noMove="1" noResize="1" noEditPoints="1" noAdjustHandles="1" noChangeArrowheads="1" noChangeShapeType="1" noTextEdit="1"/>
              </p:cNvSpPr>
              <p:nvPr/>
            </p:nvSpPr>
            <p:spPr>
              <a:xfrm>
                <a:off x="2338308" y="4639117"/>
                <a:ext cx="356615" cy="356615"/>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Oval 8"/>
              <p:cNvSpPr/>
              <p:nvPr/>
            </p:nvSpPr>
            <p:spPr>
              <a:xfrm>
                <a:off x="3779949" y="3432687"/>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38" name="Oval 8"/>
              <p:cNvSpPr>
                <a:spLocks noRot="1" noChangeAspect="1" noMove="1" noResize="1" noEditPoints="1" noAdjustHandles="1" noChangeArrowheads="1" noChangeShapeType="1" noTextEdit="1"/>
              </p:cNvSpPr>
              <p:nvPr/>
            </p:nvSpPr>
            <p:spPr>
              <a:xfrm>
                <a:off x="3779949" y="3432687"/>
                <a:ext cx="356615" cy="356615"/>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Oval 9"/>
              <p:cNvSpPr/>
              <p:nvPr/>
            </p:nvSpPr>
            <p:spPr>
              <a:xfrm>
                <a:off x="3779949" y="4057686"/>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39" name="Oval 9"/>
              <p:cNvSpPr>
                <a:spLocks noRot="1" noChangeAspect="1" noMove="1" noResize="1" noEditPoints="1" noAdjustHandles="1" noChangeArrowheads="1" noChangeShapeType="1" noTextEdit="1"/>
              </p:cNvSpPr>
              <p:nvPr/>
            </p:nvSpPr>
            <p:spPr>
              <a:xfrm>
                <a:off x="3779949" y="4057686"/>
                <a:ext cx="356615" cy="356615"/>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Oval 10"/>
              <p:cNvSpPr/>
              <p:nvPr/>
            </p:nvSpPr>
            <p:spPr>
              <a:xfrm>
                <a:off x="3784816" y="463474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40" name="Oval 10"/>
              <p:cNvSpPr>
                <a:spLocks noRot="1" noChangeAspect="1" noMove="1" noResize="1" noEditPoints="1" noAdjustHandles="1" noChangeArrowheads="1" noChangeShapeType="1" noTextEdit="1"/>
              </p:cNvSpPr>
              <p:nvPr/>
            </p:nvSpPr>
            <p:spPr>
              <a:xfrm>
                <a:off x="3784816" y="4634740"/>
                <a:ext cx="356615" cy="356615"/>
              </a:xfrm>
              <a:prstGeom prst="ellipse">
                <a:avLst/>
              </a:prstGeom>
              <a:blipFill>
                <a:blip r:embed="rId15"/>
                <a:stretch>
                  <a:fillRect/>
                </a:stretch>
              </a:blipFill>
            </p:spPr>
            <p:txBody>
              <a:bodyPr/>
              <a:lstStyle/>
              <a:p>
                <a:r>
                  <a:rPr lang="zh-CN" altLang="en-US">
                    <a:noFill/>
                  </a:rPr>
                  <a:t> </a:t>
                </a:r>
              </a:p>
            </p:txBody>
          </p:sp>
        </mc:Fallback>
      </mc:AlternateContent>
      <p:cxnSp>
        <p:nvCxnSpPr>
          <p:cNvPr id="41" name="直接连接符 40"/>
          <p:cNvCxnSpPr>
            <a:stCxn id="35" idx="6"/>
            <a:endCxn id="38" idx="2"/>
          </p:cNvCxnSpPr>
          <p:nvPr/>
        </p:nvCxnSpPr>
        <p:spPr bwMode="auto">
          <a:xfrm flipV="1">
            <a:off x="2696402" y="3610995"/>
            <a:ext cx="1083547" cy="4731"/>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cxnSp>
        <p:nvCxnSpPr>
          <p:cNvPr id="42" name="直接连接符 41"/>
          <p:cNvCxnSpPr>
            <a:stCxn id="36" idx="6"/>
            <a:endCxn id="38" idx="2"/>
          </p:cNvCxnSpPr>
          <p:nvPr/>
        </p:nvCxnSpPr>
        <p:spPr bwMode="auto">
          <a:xfrm flipV="1">
            <a:off x="2694924" y="3610995"/>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43" name="直接连接符 42"/>
          <p:cNvCxnSpPr>
            <a:stCxn id="36" idx="6"/>
            <a:endCxn id="40" idx="2"/>
          </p:cNvCxnSpPr>
          <p:nvPr/>
        </p:nvCxnSpPr>
        <p:spPr bwMode="auto">
          <a:xfrm>
            <a:off x="2694924" y="4236813"/>
            <a:ext cx="1089892" cy="576235"/>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cxnSp>
        <p:nvCxnSpPr>
          <p:cNvPr id="44" name="直接连接符 43"/>
          <p:cNvCxnSpPr>
            <a:stCxn id="37" idx="6"/>
            <a:endCxn id="40" idx="2"/>
          </p:cNvCxnSpPr>
          <p:nvPr/>
        </p:nvCxnSpPr>
        <p:spPr bwMode="auto">
          <a:xfrm flipV="1">
            <a:off x="2694923" y="4813048"/>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45" name="直接连接符 44"/>
          <p:cNvCxnSpPr>
            <a:stCxn id="36" idx="6"/>
            <a:endCxn id="39" idx="2"/>
          </p:cNvCxnSpPr>
          <p:nvPr/>
        </p:nvCxnSpPr>
        <p:spPr bwMode="auto">
          <a:xfrm flipV="1">
            <a:off x="2694924" y="4235994"/>
            <a:ext cx="1085025" cy="81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sp>
        <p:nvSpPr>
          <p:cNvPr id="46" name="矩形标注 45"/>
          <p:cNvSpPr>
            <a:spLocks noChangeArrowheads="1"/>
          </p:cNvSpPr>
          <p:nvPr/>
        </p:nvSpPr>
        <p:spPr bwMode="auto">
          <a:xfrm>
            <a:off x="395536" y="5567590"/>
            <a:ext cx="3884367" cy="1008062"/>
          </a:xfrm>
          <a:prstGeom prst="wedgeRectCallout">
            <a:avLst>
              <a:gd name="adj1" fmla="val 32596"/>
              <a:gd name="adj2" fmla="val -108148"/>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optimal matching on the revealed part of graph, so no new edge is inserted.</a:t>
            </a:r>
            <a:endParaRPr lang="zh-CN" altLang="en-US" sz="2000" dirty="0">
              <a:latin typeface="+mn-lt"/>
              <a:cs typeface="ＭＳ Ｐゴシック" charset="-128"/>
            </a:endParaRPr>
          </a:p>
        </p:txBody>
      </p:sp>
    </p:spTree>
    <p:extLst>
      <p:ext uri="{BB962C8B-B14F-4D97-AF65-F5344CB8AC3E}">
        <p14:creationId xmlns:p14="http://schemas.microsoft.com/office/powerpoint/2010/main" val="205038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For the second half of objects, once a new object arrives, compute the optimal matching on the revealed part of the graph.</a:t>
            </a:r>
          </a:p>
          <a:p>
            <a:pPr lvl="1" algn="just">
              <a:lnSpc>
                <a:spcPct val="95000"/>
              </a:lnSpc>
              <a:spcBef>
                <a:spcPct val="25000"/>
              </a:spcBef>
              <a:spcAft>
                <a:spcPct val="10000"/>
              </a:spcAft>
              <a:buSzPct val="60000"/>
              <a:defRPr/>
            </a:pPr>
            <a:r>
              <a:rPr lang="en-US" altLang="zh-CN" sz="2300" dirty="0">
                <a:latin typeface="+mn-lt"/>
                <a:cs typeface="ＭＳ Ｐゴシック" charset="-128"/>
              </a:rPr>
              <a:t>Match the new object to its adjacent node in the optimal matching if possible.</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sp>
        <p:nvSpPr>
          <p:cNvPr id="6" name="标题 1"/>
          <p:cNvSpPr>
            <a:spLocks noGrp="1"/>
          </p:cNvSpPr>
          <p:nvPr>
            <p:ph type="title"/>
          </p:nvPr>
        </p:nvSpPr>
        <p:spPr>
          <a:xfrm>
            <a:off x="0" y="98425"/>
            <a:ext cx="9144000" cy="738188"/>
          </a:xfrm>
        </p:spPr>
        <p:txBody>
          <a:bodyPr/>
          <a:lstStyle/>
          <a:p>
            <a:pPr algn="ctr" eaLnBrk="1" hangingPunct="1"/>
            <a:r>
              <a:rPr lang="en-US" altLang="zh-CN" sz="3500" dirty="0"/>
              <a:t>TGOA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008857888"/>
                  </p:ext>
                </p:extLst>
              </p:nvPr>
            </p:nvGraphicFramePr>
            <p:xfrm>
              <a:off x="4572000" y="3487674"/>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𝟏</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𝟐</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𝟑</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𝟒</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solidFill>
                                <a:schemeClr val="tx1"/>
                              </a:solidFill>
                            </a:rPr>
                            <a:t>2</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solidFill>
                                <a:srgbClr val="FF0000"/>
                              </a:solidFill>
                            </a:rPr>
                            <a:t>11</a:t>
                          </a: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008857888"/>
                  </p:ext>
                </p:extLst>
              </p:nvPr>
            </p:nvGraphicFramePr>
            <p:xfrm>
              <a:off x="4572000" y="3487674"/>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p>
                      </a:txBody>
                      <a:tcPr anchor="ctr">
                        <a:blipFill>
                          <a:blip r:embed="rId3"/>
                          <a:stretch>
                            <a:fillRect l="-112281" t="-1316" r="-405263" b="-403947"/>
                          </a:stretch>
                        </a:blipFill>
                      </a:tcPr>
                    </a:tc>
                    <a:tc>
                      <a:txBody>
                        <a:bodyPr/>
                        <a:lstStyle/>
                        <a:p>
                          <a:endParaRPr lang="zh-CN"/>
                        </a:p>
                      </a:txBody>
                      <a:tcPr anchor="ctr">
                        <a:blipFill>
                          <a:blip r:embed="rId3"/>
                          <a:stretch>
                            <a:fillRect l="-212281" t="-1316" r="-305263" b="-403947"/>
                          </a:stretch>
                        </a:blipFill>
                      </a:tcPr>
                    </a:tc>
                    <a:tc>
                      <a:txBody>
                        <a:bodyPr/>
                        <a:lstStyle/>
                        <a:p>
                          <a:endParaRPr lang="zh-CN"/>
                        </a:p>
                      </a:txBody>
                      <a:tcPr anchor="ctr">
                        <a:blipFill>
                          <a:blip r:embed="rId3"/>
                          <a:stretch>
                            <a:fillRect l="-309565" t="-1316" r="-202609" b="-403947"/>
                          </a:stretch>
                        </a:blipFill>
                      </a:tcPr>
                    </a:tc>
                    <a:tc>
                      <a:txBody>
                        <a:bodyPr/>
                        <a:lstStyle/>
                        <a:p>
                          <a:endParaRPr lang="zh-CN"/>
                        </a:p>
                      </a:txBody>
                      <a:tcPr anchor="ctr">
                        <a:blipFill>
                          <a:blip r:embed="rId3"/>
                          <a:stretch>
                            <a:fillRect l="-413158" t="-1316" r="-104386" b="-403947"/>
                          </a:stretch>
                        </a:blipFill>
                      </a:tcPr>
                    </a:tc>
                    <a:tc>
                      <a:txBody>
                        <a:bodyPr/>
                        <a:lstStyle/>
                        <a:p>
                          <a:pPr/>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endParaRPr lang="zh-CN"/>
                        </a:p>
                      </a:txBody>
                      <a:tcPr anchor="ctr">
                        <a:blipFill>
                          <a:blip r:embed="rId3"/>
                          <a:stretch>
                            <a:fillRect l="-1587" t="-101316" r="-457143" b="-303947"/>
                          </a:stretch>
                        </a:blipFill>
                      </a:tcP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p>
                      </a:txBody>
                      <a:tcPr anchor="ctr">
                        <a:blipFill>
                          <a:blip r:embed="rId3"/>
                          <a:stretch>
                            <a:fillRect l="-1587" t="-198701" r="-457143" b="-200000"/>
                          </a:stretch>
                        </a:blipFill>
                      </a:tcP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p>
                      </a:txBody>
                      <a:tcPr anchor="ctr">
                        <a:blipFill>
                          <a:blip r:embed="rId3"/>
                          <a:stretch>
                            <a:fillRect l="-1587" t="-302632" r="-457143" b="-102632"/>
                          </a:stretch>
                        </a:blipFill>
                      </a:tcP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solidFill>
                                <a:schemeClr val="tx1"/>
                              </a:solidFill>
                            </a:rPr>
                            <a:t>2</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solidFill>
                                <a:srgbClr val="FF0000"/>
                              </a:solidFill>
                            </a:rPr>
                            <a:t>11</a:t>
                          </a: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ltLang="en-US" sz="1800" b="1" i="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tc>
                      <a:txBody>
                        <a:bodyPr/>
                        <a:lstStyle/>
                        <a:p>
                          <a:pPr algn="ctr"/>
                          <a:endParaRPr lang="zh-CN" altLang="en-US" sz="1800" dirty="0">
                            <a:solidFill>
                              <a:schemeClr val="tx1"/>
                            </a:solidFill>
                            <a:latin typeface="Calibri" panose="020F0502020204030204" pitchFamily="34" charset="0"/>
                          </a:endParaRPr>
                        </a:p>
                      </a:txBody>
                      <a:tcPr anchor="ctr"/>
                    </a:tc>
                    <a:tc>
                      <a:txBody>
                        <a:bodyPr/>
                        <a:lstStyle/>
                        <a:p>
                          <a:pPr/>
                          <a:endParaRPr lang="zh-CN" altLang="en-US" sz="1800" b="1" dirty="0">
                            <a:solidFill>
                              <a:schemeClr val="tx1"/>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p:sp>
        <p:nvSpPr>
          <p:cNvPr id="46" name="矩形标注 45"/>
          <p:cNvSpPr>
            <a:spLocks noChangeArrowheads="1"/>
          </p:cNvSpPr>
          <p:nvPr/>
        </p:nvSpPr>
        <p:spPr bwMode="auto">
          <a:xfrm>
            <a:off x="395536" y="5968292"/>
            <a:ext cx="5400600" cy="773076"/>
          </a:xfrm>
          <a:prstGeom prst="wedgeRectCallout">
            <a:avLst>
              <a:gd name="adj1" fmla="val 9631"/>
              <a:gd name="adj2" fmla="val -127649"/>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optimal matching on the revealed part of graph, the new edge (w</a:t>
            </a:r>
            <a:r>
              <a:rPr lang="en-US" altLang="zh-CN" sz="2000" baseline="-25000" dirty="0">
                <a:latin typeface="+mn-lt"/>
                <a:cs typeface="ＭＳ Ｐゴシック" charset="-128"/>
              </a:rPr>
              <a:t>3</a:t>
            </a:r>
            <a:r>
              <a:rPr lang="en-US" altLang="zh-CN" sz="2000" dirty="0">
                <a:latin typeface="+mn-lt"/>
                <a:cs typeface="ＭＳ Ｐゴシック" charset="-128"/>
              </a:rPr>
              <a:t>, t</a:t>
            </a:r>
            <a:r>
              <a:rPr lang="en-US" altLang="zh-CN" sz="2000" baseline="-25000" dirty="0">
                <a:latin typeface="+mn-lt"/>
                <a:cs typeface="ＭＳ Ｐゴシック" charset="-128"/>
              </a:rPr>
              <a:t>4</a:t>
            </a:r>
            <a:r>
              <a:rPr lang="en-US" altLang="zh-CN" sz="2000" dirty="0">
                <a:latin typeface="+mn-lt"/>
                <a:cs typeface="ＭＳ Ｐゴシック" charset="-128"/>
              </a:rPr>
              <a:t>) is inserted</a:t>
            </a:r>
            <a:endParaRPr lang="zh-CN" altLang="en-US" sz="2000" dirty="0">
              <a:latin typeface="+mn-lt"/>
              <a:cs typeface="ＭＳ Ｐゴシック" charset="-128"/>
            </a:endParaRPr>
          </a:p>
        </p:txBody>
      </p:sp>
      <mc:AlternateContent xmlns:mc="http://schemas.openxmlformats.org/markup-compatibility/2006" xmlns:a14="http://schemas.microsoft.com/office/drawing/2010/main">
        <mc:Choice Requires="a14">
          <p:sp>
            <p:nvSpPr>
              <p:cNvPr id="73" name="Oval 5"/>
              <p:cNvSpPr/>
              <p:nvPr/>
            </p:nvSpPr>
            <p:spPr>
              <a:xfrm>
                <a:off x="469023" y="344152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73" name="Oval 5"/>
              <p:cNvSpPr>
                <a:spLocks noRot="1" noChangeAspect="1" noMove="1" noResize="1" noEditPoints="1" noAdjustHandles="1" noChangeArrowheads="1" noChangeShapeType="1" noTextEdit="1"/>
              </p:cNvSpPr>
              <p:nvPr/>
            </p:nvSpPr>
            <p:spPr>
              <a:xfrm>
                <a:off x="469023" y="3441521"/>
                <a:ext cx="356615" cy="3566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val 6"/>
              <p:cNvSpPr/>
              <p:nvPr/>
            </p:nvSpPr>
            <p:spPr>
              <a:xfrm>
                <a:off x="467545" y="406260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74" name="Oval 6"/>
              <p:cNvSpPr>
                <a:spLocks noRot="1" noChangeAspect="1" noMove="1" noResize="1" noEditPoints="1" noAdjustHandles="1" noChangeArrowheads="1" noChangeShapeType="1" noTextEdit="1"/>
              </p:cNvSpPr>
              <p:nvPr/>
            </p:nvSpPr>
            <p:spPr>
              <a:xfrm>
                <a:off x="467545" y="4062608"/>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val 7"/>
              <p:cNvSpPr/>
              <p:nvPr/>
            </p:nvSpPr>
            <p:spPr>
              <a:xfrm>
                <a:off x="467544" y="464322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75" name="Oval 7"/>
              <p:cNvSpPr>
                <a:spLocks noRot="1" noChangeAspect="1" noMove="1" noResize="1" noEditPoints="1" noAdjustHandles="1" noChangeArrowheads="1" noChangeShapeType="1" noTextEdit="1"/>
              </p:cNvSpPr>
              <p:nvPr/>
            </p:nvSpPr>
            <p:spPr>
              <a:xfrm>
                <a:off x="467544" y="4643220"/>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val 8"/>
              <p:cNvSpPr/>
              <p:nvPr/>
            </p:nvSpPr>
            <p:spPr>
              <a:xfrm>
                <a:off x="1909185" y="343679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76" name="Oval 8"/>
              <p:cNvSpPr>
                <a:spLocks noRot="1" noChangeAspect="1" noMove="1" noResize="1" noEditPoints="1" noAdjustHandles="1" noChangeArrowheads="1" noChangeShapeType="1" noTextEdit="1"/>
              </p:cNvSpPr>
              <p:nvPr/>
            </p:nvSpPr>
            <p:spPr>
              <a:xfrm>
                <a:off x="1909185" y="3436790"/>
                <a:ext cx="356615" cy="35661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Oval 9"/>
              <p:cNvSpPr/>
              <p:nvPr/>
            </p:nvSpPr>
            <p:spPr>
              <a:xfrm>
                <a:off x="1909185" y="406178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77" name="Oval 9"/>
              <p:cNvSpPr>
                <a:spLocks noRot="1" noChangeAspect="1" noMove="1" noResize="1" noEditPoints="1" noAdjustHandles="1" noChangeArrowheads="1" noChangeShapeType="1" noTextEdit="1"/>
              </p:cNvSpPr>
              <p:nvPr/>
            </p:nvSpPr>
            <p:spPr>
              <a:xfrm>
                <a:off x="1909185" y="4061789"/>
                <a:ext cx="356615" cy="356615"/>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Oval 10"/>
              <p:cNvSpPr/>
              <p:nvPr/>
            </p:nvSpPr>
            <p:spPr>
              <a:xfrm>
                <a:off x="1914052" y="463884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78" name="Oval 10"/>
              <p:cNvSpPr>
                <a:spLocks noRot="1" noChangeAspect="1" noMove="1" noResize="1" noEditPoints="1" noAdjustHandles="1" noChangeArrowheads="1" noChangeShapeType="1" noTextEdit="1"/>
              </p:cNvSpPr>
              <p:nvPr/>
            </p:nvSpPr>
            <p:spPr>
              <a:xfrm>
                <a:off x="1914052" y="4638843"/>
                <a:ext cx="356615" cy="356615"/>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Oval 11"/>
              <p:cNvSpPr/>
              <p:nvPr/>
            </p:nvSpPr>
            <p:spPr>
              <a:xfrm>
                <a:off x="1909183" y="530463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4</m:t>
                          </m:r>
                        </m:sub>
                      </m:sSub>
                    </m:oMath>
                  </m:oMathPara>
                </a14:m>
                <a:endParaRPr lang="en-US" dirty="0"/>
              </a:p>
            </p:txBody>
          </p:sp>
        </mc:Choice>
        <mc:Fallback xmlns="">
          <p:sp>
            <p:nvSpPr>
              <p:cNvPr id="79" name="Oval 11"/>
              <p:cNvSpPr>
                <a:spLocks noRot="1" noChangeAspect="1" noMove="1" noResize="1" noEditPoints="1" noAdjustHandles="1" noChangeArrowheads="1" noChangeShapeType="1" noTextEdit="1"/>
              </p:cNvSpPr>
              <p:nvPr/>
            </p:nvSpPr>
            <p:spPr>
              <a:xfrm>
                <a:off x="1909183" y="5304633"/>
                <a:ext cx="356615" cy="356615"/>
              </a:xfrm>
              <a:prstGeom prst="ellipse">
                <a:avLst/>
              </a:prstGeom>
              <a:blipFill>
                <a:blip r:embed="rId10"/>
                <a:stretch>
                  <a:fillRect/>
                </a:stretch>
              </a:blipFill>
            </p:spPr>
            <p:txBody>
              <a:bodyPr/>
              <a:lstStyle/>
              <a:p>
                <a:r>
                  <a:rPr lang="zh-CN" altLang="en-US">
                    <a:noFill/>
                  </a:rPr>
                  <a:t> </a:t>
                </a:r>
              </a:p>
            </p:txBody>
          </p:sp>
        </mc:Fallback>
      </mc:AlternateContent>
      <p:cxnSp>
        <p:nvCxnSpPr>
          <p:cNvPr id="80" name="直接连接符 79"/>
          <p:cNvCxnSpPr>
            <a:stCxn id="73" idx="6"/>
            <a:endCxn id="76" idx="2"/>
          </p:cNvCxnSpPr>
          <p:nvPr/>
        </p:nvCxnSpPr>
        <p:spPr bwMode="auto">
          <a:xfrm flipV="1">
            <a:off x="825638" y="3615098"/>
            <a:ext cx="1083547" cy="47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81" name="直接连接符 80"/>
          <p:cNvCxnSpPr>
            <a:stCxn id="74" idx="6"/>
            <a:endCxn id="76" idx="2"/>
          </p:cNvCxnSpPr>
          <p:nvPr/>
        </p:nvCxnSpPr>
        <p:spPr bwMode="auto">
          <a:xfrm flipV="1">
            <a:off x="824160" y="3615098"/>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82" name="直接连接符 81"/>
          <p:cNvCxnSpPr>
            <a:stCxn id="74" idx="6"/>
            <a:endCxn id="78" idx="2"/>
          </p:cNvCxnSpPr>
          <p:nvPr/>
        </p:nvCxnSpPr>
        <p:spPr bwMode="auto">
          <a:xfrm>
            <a:off x="824160" y="4240916"/>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83" name="直接连接符 82"/>
          <p:cNvCxnSpPr>
            <a:stCxn id="75" idx="6"/>
            <a:endCxn id="78" idx="2"/>
          </p:cNvCxnSpPr>
          <p:nvPr/>
        </p:nvCxnSpPr>
        <p:spPr bwMode="auto">
          <a:xfrm flipV="1">
            <a:off x="824159" y="4817151"/>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84" name="直接连接符 83"/>
          <p:cNvCxnSpPr>
            <a:stCxn id="75" idx="6"/>
            <a:endCxn id="79" idx="2"/>
          </p:cNvCxnSpPr>
          <p:nvPr/>
        </p:nvCxnSpPr>
        <p:spPr bwMode="auto">
          <a:xfrm>
            <a:off x="824159" y="4821528"/>
            <a:ext cx="1085024" cy="661413"/>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85" name="直接连接符 84"/>
          <p:cNvCxnSpPr>
            <a:stCxn id="74" idx="6"/>
            <a:endCxn id="77" idx="2"/>
          </p:cNvCxnSpPr>
          <p:nvPr/>
        </p:nvCxnSpPr>
        <p:spPr bwMode="auto">
          <a:xfrm flipV="1">
            <a:off x="824160" y="4240097"/>
            <a:ext cx="1085025" cy="819"/>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86" name="Oval 5"/>
              <p:cNvSpPr/>
              <p:nvPr/>
            </p:nvSpPr>
            <p:spPr>
              <a:xfrm>
                <a:off x="2411795" y="343741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86" name="Oval 5"/>
              <p:cNvSpPr>
                <a:spLocks noRot="1" noChangeAspect="1" noMove="1" noResize="1" noEditPoints="1" noAdjustHandles="1" noChangeArrowheads="1" noChangeShapeType="1" noTextEdit="1"/>
              </p:cNvSpPr>
              <p:nvPr/>
            </p:nvSpPr>
            <p:spPr>
              <a:xfrm>
                <a:off x="2411795" y="3437411"/>
                <a:ext cx="356615" cy="356615"/>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Oval 6"/>
              <p:cNvSpPr/>
              <p:nvPr/>
            </p:nvSpPr>
            <p:spPr>
              <a:xfrm>
                <a:off x="2410317" y="405849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87" name="Oval 6"/>
              <p:cNvSpPr>
                <a:spLocks noRot="1" noChangeAspect="1" noMove="1" noResize="1" noEditPoints="1" noAdjustHandles="1" noChangeArrowheads="1" noChangeShapeType="1" noTextEdit="1"/>
              </p:cNvSpPr>
              <p:nvPr/>
            </p:nvSpPr>
            <p:spPr>
              <a:xfrm>
                <a:off x="2410317" y="4058498"/>
                <a:ext cx="356615" cy="356615"/>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Oval 7"/>
              <p:cNvSpPr/>
              <p:nvPr/>
            </p:nvSpPr>
            <p:spPr>
              <a:xfrm>
                <a:off x="2410316" y="463911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88" name="Oval 7"/>
              <p:cNvSpPr>
                <a:spLocks noRot="1" noChangeAspect="1" noMove="1" noResize="1" noEditPoints="1" noAdjustHandles="1" noChangeArrowheads="1" noChangeShapeType="1" noTextEdit="1"/>
              </p:cNvSpPr>
              <p:nvPr/>
            </p:nvSpPr>
            <p:spPr>
              <a:xfrm>
                <a:off x="2410316" y="4639110"/>
                <a:ext cx="356615" cy="356615"/>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Oval 8"/>
              <p:cNvSpPr/>
              <p:nvPr/>
            </p:nvSpPr>
            <p:spPr>
              <a:xfrm>
                <a:off x="3851957" y="343268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89" name="Oval 8"/>
              <p:cNvSpPr>
                <a:spLocks noRot="1" noChangeAspect="1" noMove="1" noResize="1" noEditPoints="1" noAdjustHandles="1" noChangeArrowheads="1" noChangeShapeType="1" noTextEdit="1"/>
              </p:cNvSpPr>
              <p:nvPr/>
            </p:nvSpPr>
            <p:spPr>
              <a:xfrm>
                <a:off x="3851957" y="3432680"/>
                <a:ext cx="356615" cy="356615"/>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Oval 9"/>
              <p:cNvSpPr/>
              <p:nvPr/>
            </p:nvSpPr>
            <p:spPr>
              <a:xfrm>
                <a:off x="3851957" y="405767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90" name="Oval 9"/>
              <p:cNvSpPr>
                <a:spLocks noRot="1" noChangeAspect="1" noMove="1" noResize="1" noEditPoints="1" noAdjustHandles="1" noChangeArrowheads="1" noChangeShapeType="1" noTextEdit="1"/>
              </p:cNvSpPr>
              <p:nvPr/>
            </p:nvSpPr>
            <p:spPr>
              <a:xfrm>
                <a:off x="3851957" y="4057679"/>
                <a:ext cx="356615" cy="356615"/>
              </a:xfrm>
              <a:prstGeom prst="ellipse">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Oval 10"/>
              <p:cNvSpPr/>
              <p:nvPr/>
            </p:nvSpPr>
            <p:spPr>
              <a:xfrm>
                <a:off x="3856824" y="463473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91" name="Oval 10"/>
              <p:cNvSpPr>
                <a:spLocks noRot="1" noChangeAspect="1" noMove="1" noResize="1" noEditPoints="1" noAdjustHandles="1" noChangeArrowheads="1" noChangeShapeType="1" noTextEdit="1"/>
              </p:cNvSpPr>
              <p:nvPr/>
            </p:nvSpPr>
            <p:spPr>
              <a:xfrm>
                <a:off x="3856824" y="4634733"/>
                <a:ext cx="356615" cy="356615"/>
              </a:xfrm>
              <a:prstGeom prst="ellipse">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Oval 11"/>
              <p:cNvSpPr/>
              <p:nvPr/>
            </p:nvSpPr>
            <p:spPr>
              <a:xfrm>
                <a:off x="3851955" y="530052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4</m:t>
                          </m:r>
                        </m:sub>
                      </m:sSub>
                    </m:oMath>
                  </m:oMathPara>
                </a14:m>
                <a:endParaRPr lang="en-US" dirty="0"/>
              </a:p>
            </p:txBody>
          </p:sp>
        </mc:Choice>
        <mc:Fallback xmlns="">
          <p:sp>
            <p:nvSpPr>
              <p:cNvPr id="92" name="Oval 11"/>
              <p:cNvSpPr>
                <a:spLocks noRot="1" noChangeAspect="1" noMove="1" noResize="1" noEditPoints="1" noAdjustHandles="1" noChangeArrowheads="1" noChangeShapeType="1" noTextEdit="1"/>
              </p:cNvSpPr>
              <p:nvPr/>
            </p:nvSpPr>
            <p:spPr>
              <a:xfrm>
                <a:off x="3851955" y="5300523"/>
                <a:ext cx="356615" cy="356615"/>
              </a:xfrm>
              <a:prstGeom prst="ellipse">
                <a:avLst/>
              </a:prstGeom>
              <a:blipFill>
                <a:blip r:embed="rId17"/>
                <a:stretch>
                  <a:fillRect/>
                </a:stretch>
              </a:blipFill>
            </p:spPr>
            <p:txBody>
              <a:bodyPr/>
              <a:lstStyle/>
              <a:p>
                <a:r>
                  <a:rPr lang="zh-CN" altLang="en-US">
                    <a:noFill/>
                  </a:rPr>
                  <a:t> </a:t>
                </a:r>
              </a:p>
            </p:txBody>
          </p:sp>
        </mc:Fallback>
      </mc:AlternateContent>
      <p:cxnSp>
        <p:nvCxnSpPr>
          <p:cNvPr id="93" name="直接连接符 92"/>
          <p:cNvCxnSpPr>
            <a:stCxn id="86" idx="6"/>
            <a:endCxn id="89" idx="2"/>
          </p:cNvCxnSpPr>
          <p:nvPr/>
        </p:nvCxnSpPr>
        <p:spPr bwMode="auto">
          <a:xfrm flipV="1">
            <a:off x="2768410" y="3610988"/>
            <a:ext cx="1083547" cy="4731"/>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cxnSp>
        <p:nvCxnSpPr>
          <p:cNvPr id="94" name="直接连接符 93"/>
          <p:cNvCxnSpPr>
            <a:stCxn id="87" idx="6"/>
            <a:endCxn id="89" idx="2"/>
          </p:cNvCxnSpPr>
          <p:nvPr/>
        </p:nvCxnSpPr>
        <p:spPr bwMode="auto">
          <a:xfrm flipV="1">
            <a:off x="2766932" y="3610988"/>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5" name="直接连接符 94"/>
          <p:cNvCxnSpPr>
            <a:stCxn id="87" idx="6"/>
            <a:endCxn id="91" idx="2"/>
          </p:cNvCxnSpPr>
          <p:nvPr/>
        </p:nvCxnSpPr>
        <p:spPr bwMode="auto">
          <a:xfrm>
            <a:off x="2766932" y="4236806"/>
            <a:ext cx="1089892" cy="576235"/>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cxnSp>
        <p:nvCxnSpPr>
          <p:cNvPr id="96" name="直接连接符 95"/>
          <p:cNvCxnSpPr>
            <a:stCxn id="88" idx="6"/>
            <a:endCxn id="91" idx="2"/>
          </p:cNvCxnSpPr>
          <p:nvPr/>
        </p:nvCxnSpPr>
        <p:spPr bwMode="auto">
          <a:xfrm flipV="1">
            <a:off x="2766931" y="4813041"/>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7" name="直接连接符 96"/>
          <p:cNvCxnSpPr>
            <a:stCxn id="88" idx="6"/>
            <a:endCxn id="92" idx="2"/>
          </p:cNvCxnSpPr>
          <p:nvPr/>
        </p:nvCxnSpPr>
        <p:spPr bwMode="auto">
          <a:xfrm>
            <a:off x="2766931" y="4817418"/>
            <a:ext cx="1085024" cy="661413"/>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cxnSp>
        <p:nvCxnSpPr>
          <p:cNvPr id="98" name="直接连接符 97"/>
          <p:cNvCxnSpPr>
            <a:stCxn id="87" idx="6"/>
            <a:endCxn id="90" idx="2"/>
          </p:cNvCxnSpPr>
          <p:nvPr/>
        </p:nvCxnSpPr>
        <p:spPr bwMode="auto">
          <a:xfrm flipV="1">
            <a:off x="2766932" y="4235987"/>
            <a:ext cx="1085025" cy="81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spTree>
    <p:extLst>
      <p:ext uri="{BB962C8B-B14F-4D97-AF65-F5344CB8AC3E}">
        <p14:creationId xmlns:p14="http://schemas.microsoft.com/office/powerpoint/2010/main" val="84928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For the second half of objects, once a new object arrives, compute the optimal matching on the revealed part of the graph.</a:t>
            </a:r>
          </a:p>
          <a:p>
            <a:pPr lvl="1" algn="just">
              <a:lnSpc>
                <a:spcPct val="95000"/>
              </a:lnSpc>
              <a:spcBef>
                <a:spcPct val="25000"/>
              </a:spcBef>
              <a:spcAft>
                <a:spcPct val="10000"/>
              </a:spcAft>
              <a:buSzPct val="60000"/>
              <a:defRPr/>
            </a:pPr>
            <a:r>
              <a:rPr lang="en-US" altLang="zh-CN" sz="2300" dirty="0">
                <a:latin typeface="+mn-lt"/>
                <a:cs typeface="ＭＳ Ｐゴシック" charset="-128"/>
              </a:rPr>
              <a:t>Match the new object to its adjacent node in the optimal matching if possible.</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sp>
        <p:nvSpPr>
          <p:cNvPr id="6" name="标题 1"/>
          <p:cNvSpPr>
            <a:spLocks noGrp="1"/>
          </p:cNvSpPr>
          <p:nvPr>
            <p:ph type="title"/>
          </p:nvPr>
        </p:nvSpPr>
        <p:spPr>
          <a:xfrm>
            <a:off x="0" y="98425"/>
            <a:ext cx="9144000" cy="738188"/>
          </a:xfrm>
        </p:spPr>
        <p:txBody>
          <a:bodyPr/>
          <a:lstStyle/>
          <a:p>
            <a:pPr algn="ctr" eaLnBrk="1" hangingPunct="1"/>
            <a:r>
              <a:rPr lang="en-US" altLang="zh-CN" sz="3500" dirty="0"/>
              <a:t>TGOA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492447095"/>
                  </p:ext>
                </p:extLst>
              </p:nvPr>
            </p:nvGraphicFramePr>
            <p:xfrm>
              <a:off x="4572000" y="3487674"/>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𝟏</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𝟐</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𝟑</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𝟒</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solidFill>
                                <a:schemeClr val="tx1"/>
                              </a:solidFill>
                            </a:rPr>
                            <a:t>2</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solidFill>
                                <a:srgbClr val="FF0000"/>
                              </a:solidFill>
                            </a:rPr>
                            <a:t>11</a:t>
                          </a: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𝟒</m:t>
                                  </m:r>
                                </m:sub>
                              </m:sSub>
                            </m:oMath>
                          </a14:m>
                          <a:r>
                            <a:rPr lang="en-US" altLang="zh-CN" sz="1800" b="1" i="0" dirty="0"/>
                            <a:t>(2)</a:t>
                          </a:r>
                          <a:endParaRPr lang="zh-CN" altLang="en-US" sz="1800" b="1" i="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6</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solidFill>
                                <a:schemeClr val="tx1"/>
                              </a:solidFill>
                            </a:rPr>
                            <a:t>3</a:t>
                          </a: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492447095"/>
                  </p:ext>
                </p:extLst>
              </p:nvPr>
            </p:nvGraphicFramePr>
            <p:xfrm>
              <a:off x="4572000" y="3487674"/>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p>
                      </a:txBody>
                      <a:tcPr anchor="ctr">
                        <a:blipFill>
                          <a:blip r:embed="rId3"/>
                          <a:stretch>
                            <a:fillRect l="-112281" t="-1316" r="-405263" b="-409211"/>
                          </a:stretch>
                        </a:blipFill>
                      </a:tcPr>
                    </a:tc>
                    <a:tc>
                      <a:txBody>
                        <a:bodyPr/>
                        <a:lstStyle/>
                        <a:p>
                          <a:endParaRPr lang="zh-CN"/>
                        </a:p>
                      </a:txBody>
                      <a:tcPr anchor="ctr">
                        <a:blipFill>
                          <a:blip r:embed="rId3"/>
                          <a:stretch>
                            <a:fillRect l="-212281" t="-1316" r="-305263" b="-409211"/>
                          </a:stretch>
                        </a:blipFill>
                      </a:tcPr>
                    </a:tc>
                    <a:tc>
                      <a:txBody>
                        <a:bodyPr/>
                        <a:lstStyle/>
                        <a:p>
                          <a:endParaRPr lang="zh-CN"/>
                        </a:p>
                      </a:txBody>
                      <a:tcPr anchor="ctr">
                        <a:blipFill>
                          <a:blip r:embed="rId3"/>
                          <a:stretch>
                            <a:fillRect l="-309565" t="-1316" r="-202609" b="-409211"/>
                          </a:stretch>
                        </a:blipFill>
                      </a:tcPr>
                    </a:tc>
                    <a:tc>
                      <a:txBody>
                        <a:bodyPr/>
                        <a:lstStyle/>
                        <a:p>
                          <a:endParaRPr lang="zh-CN"/>
                        </a:p>
                      </a:txBody>
                      <a:tcPr anchor="ctr">
                        <a:blipFill>
                          <a:blip r:embed="rId3"/>
                          <a:stretch>
                            <a:fillRect l="-413158" t="-1316" r="-104386" b="-409211"/>
                          </a:stretch>
                        </a:blipFill>
                      </a:tcPr>
                    </a:tc>
                    <a:tc>
                      <a:txBody>
                        <a:bodyPr/>
                        <a:lstStyle/>
                        <a:p>
                          <a:pPr/>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endParaRPr lang="zh-CN"/>
                        </a:p>
                      </a:txBody>
                      <a:tcPr anchor="ctr">
                        <a:blipFill>
                          <a:blip r:embed="rId3"/>
                          <a:stretch>
                            <a:fillRect l="-1587" t="-101316" r="-457143" b="-309211"/>
                          </a:stretch>
                        </a:blipFill>
                      </a:tcP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p>
                      </a:txBody>
                      <a:tcPr anchor="ctr">
                        <a:blipFill>
                          <a:blip r:embed="rId3"/>
                          <a:stretch>
                            <a:fillRect l="-1587" t="-198701" r="-457143" b="-205195"/>
                          </a:stretch>
                        </a:blipFill>
                      </a:tcP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p>
                      </a:txBody>
                      <a:tcPr anchor="ctr">
                        <a:blipFill>
                          <a:blip r:embed="rId3"/>
                          <a:stretch>
                            <a:fillRect l="-1587" t="-302632" r="-457143" b="-107895"/>
                          </a:stretch>
                        </a:blipFill>
                      </a:tcP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solidFill>
                                <a:schemeClr val="tx1"/>
                              </a:solidFill>
                            </a:rPr>
                            <a:t>2</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solidFill>
                                <a:srgbClr val="FF0000"/>
                              </a:solidFill>
                            </a:rPr>
                            <a:t>11</a:t>
                          </a:r>
                          <a:endParaRPr lang="zh-CN" altLang="en-US" sz="1800" dirty="0">
                            <a:solidFill>
                              <a:srgbClr val="FF0000"/>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p>
                      </a:txBody>
                      <a:tcPr anchor="ctr">
                        <a:blipFill>
                          <a:blip r:embed="rId3"/>
                          <a:stretch>
                            <a:fillRect l="-1587" t="-402632" r="-457143" b="-7895"/>
                          </a:stretch>
                        </a:blipFill>
                      </a:tcP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6</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solidFill>
                                <a:schemeClr val="tx1"/>
                              </a:solidFill>
                            </a:rPr>
                            <a:t>3</a:t>
                          </a:r>
                          <a:endParaRPr lang="zh-CN" altLang="en-US" sz="1800" dirty="0">
                            <a:solidFill>
                              <a:schemeClr val="tx1"/>
                            </a:solidFill>
                            <a:latin typeface="Calibri" panose="020F0502020204030204" pitchFamily="34" charset="0"/>
                          </a:endParaRPr>
                        </a:p>
                      </a:txBody>
                      <a:tcPr anchor="ctr"/>
                    </a:tc>
                    <a:tc>
                      <a:txBody>
                        <a:bodyPr/>
                        <a:lstStyle/>
                        <a:p>
                          <a:pPr algn="ct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p:sp>
        <p:nvSpPr>
          <p:cNvPr id="46" name="矩形标注 45"/>
          <p:cNvSpPr>
            <a:spLocks noChangeArrowheads="1"/>
          </p:cNvSpPr>
          <p:nvPr/>
        </p:nvSpPr>
        <p:spPr bwMode="auto">
          <a:xfrm>
            <a:off x="395536" y="5968292"/>
            <a:ext cx="5400600" cy="773076"/>
          </a:xfrm>
          <a:prstGeom prst="wedgeRectCallout">
            <a:avLst>
              <a:gd name="adj1" fmla="val 6517"/>
              <a:gd name="adj2" fmla="val -104537"/>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optimal matching on the revealed part of graph, </a:t>
            </a:r>
            <a:r>
              <a:rPr lang="en-US" altLang="zh-CN" sz="2000" dirty="0">
                <a:cs typeface="ＭＳ Ｐゴシック" charset="-128"/>
              </a:rPr>
              <a:t>so no new edges is inserted.</a:t>
            </a:r>
            <a:endParaRPr lang="zh-CN" altLang="en-US" sz="2000" dirty="0">
              <a:latin typeface="+mn-lt"/>
              <a:cs typeface="ＭＳ Ｐゴシック" charset="-128"/>
            </a:endParaRPr>
          </a:p>
        </p:txBody>
      </p:sp>
      <mc:AlternateContent xmlns:mc="http://schemas.openxmlformats.org/markup-compatibility/2006" xmlns:a14="http://schemas.microsoft.com/office/drawing/2010/main">
        <mc:Choice Requires="a14">
          <p:sp>
            <p:nvSpPr>
              <p:cNvPr id="32" name="Oval 5"/>
              <p:cNvSpPr/>
              <p:nvPr/>
            </p:nvSpPr>
            <p:spPr>
              <a:xfrm>
                <a:off x="469023" y="343784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32" name="Oval 5"/>
              <p:cNvSpPr>
                <a:spLocks noRot="1" noChangeAspect="1" noMove="1" noResize="1" noEditPoints="1" noAdjustHandles="1" noChangeArrowheads="1" noChangeShapeType="1" noTextEdit="1"/>
              </p:cNvSpPr>
              <p:nvPr/>
            </p:nvSpPr>
            <p:spPr>
              <a:xfrm>
                <a:off x="469023" y="3437841"/>
                <a:ext cx="356615" cy="3566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val 6"/>
              <p:cNvSpPr/>
              <p:nvPr/>
            </p:nvSpPr>
            <p:spPr>
              <a:xfrm>
                <a:off x="467545" y="405892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33" name="Oval 6"/>
              <p:cNvSpPr>
                <a:spLocks noRot="1" noChangeAspect="1" noMove="1" noResize="1" noEditPoints="1" noAdjustHandles="1" noChangeArrowheads="1" noChangeShapeType="1" noTextEdit="1"/>
              </p:cNvSpPr>
              <p:nvPr/>
            </p:nvSpPr>
            <p:spPr>
              <a:xfrm>
                <a:off x="467545" y="4058928"/>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val 7"/>
              <p:cNvSpPr/>
              <p:nvPr/>
            </p:nvSpPr>
            <p:spPr>
              <a:xfrm>
                <a:off x="467544" y="463954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34" name="Oval 7"/>
              <p:cNvSpPr>
                <a:spLocks noRot="1" noChangeAspect="1" noMove="1" noResize="1" noEditPoints="1" noAdjustHandles="1" noChangeArrowheads="1" noChangeShapeType="1" noTextEdit="1"/>
              </p:cNvSpPr>
              <p:nvPr/>
            </p:nvSpPr>
            <p:spPr>
              <a:xfrm>
                <a:off x="467544" y="4639540"/>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Oval 8"/>
              <p:cNvSpPr/>
              <p:nvPr/>
            </p:nvSpPr>
            <p:spPr>
              <a:xfrm>
                <a:off x="1909185" y="343311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35" name="Oval 8"/>
              <p:cNvSpPr>
                <a:spLocks noRot="1" noChangeAspect="1" noMove="1" noResize="1" noEditPoints="1" noAdjustHandles="1" noChangeArrowheads="1" noChangeShapeType="1" noTextEdit="1"/>
              </p:cNvSpPr>
              <p:nvPr/>
            </p:nvSpPr>
            <p:spPr>
              <a:xfrm>
                <a:off x="1909185" y="3433110"/>
                <a:ext cx="356615" cy="35661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Oval 9"/>
              <p:cNvSpPr/>
              <p:nvPr/>
            </p:nvSpPr>
            <p:spPr>
              <a:xfrm>
                <a:off x="1909185" y="40581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36" name="Oval 9"/>
              <p:cNvSpPr>
                <a:spLocks noRot="1" noChangeAspect="1" noMove="1" noResize="1" noEditPoints="1" noAdjustHandles="1" noChangeArrowheads="1" noChangeShapeType="1" noTextEdit="1"/>
              </p:cNvSpPr>
              <p:nvPr/>
            </p:nvSpPr>
            <p:spPr>
              <a:xfrm>
                <a:off x="1909185" y="4058109"/>
                <a:ext cx="356615" cy="356615"/>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Oval 10"/>
              <p:cNvSpPr/>
              <p:nvPr/>
            </p:nvSpPr>
            <p:spPr>
              <a:xfrm>
                <a:off x="1914052" y="463516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37" name="Oval 10"/>
              <p:cNvSpPr>
                <a:spLocks noRot="1" noChangeAspect="1" noMove="1" noResize="1" noEditPoints="1" noAdjustHandles="1" noChangeArrowheads="1" noChangeShapeType="1" noTextEdit="1"/>
              </p:cNvSpPr>
              <p:nvPr/>
            </p:nvSpPr>
            <p:spPr>
              <a:xfrm>
                <a:off x="1914052" y="4635163"/>
                <a:ext cx="356615" cy="356615"/>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Oval 11"/>
              <p:cNvSpPr/>
              <p:nvPr/>
            </p:nvSpPr>
            <p:spPr>
              <a:xfrm>
                <a:off x="1909183" y="530095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4</m:t>
                          </m:r>
                        </m:sub>
                      </m:sSub>
                    </m:oMath>
                  </m:oMathPara>
                </a14:m>
                <a:endParaRPr lang="en-US" dirty="0"/>
              </a:p>
            </p:txBody>
          </p:sp>
        </mc:Choice>
        <mc:Fallback xmlns="">
          <p:sp>
            <p:nvSpPr>
              <p:cNvPr id="38" name="Oval 11"/>
              <p:cNvSpPr>
                <a:spLocks noRot="1" noChangeAspect="1" noMove="1" noResize="1" noEditPoints="1" noAdjustHandles="1" noChangeArrowheads="1" noChangeShapeType="1" noTextEdit="1"/>
              </p:cNvSpPr>
              <p:nvPr/>
            </p:nvSpPr>
            <p:spPr>
              <a:xfrm>
                <a:off x="1909183" y="5300953"/>
                <a:ext cx="356615" cy="356615"/>
              </a:xfrm>
              <a:prstGeom prst="ellipse">
                <a:avLst/>
              </a:prstGeom>
              <a:blipFill>
                <a:blip r:embed="rId10"/>
                <a:stretch>
                  <a:fillRect/>
                </a:stretch>
              </a:blipFill>
            </p:spPr>
            <p:txBody>
              <a:bodyPr/>
              <a:lstStyle/>
              <a:p>
                <a:r>
                  <a:rPr lang="zh-CN" altLang="en-US">
                    <a:noFill/>
                  </a:rPr>
                  <a:t> </a:t>
                </a:r>
              </a:p>
            </p:txBody>
          </p:sp>
        </mc:Fallback>
      </mc:AlternateContent>
      <p:cxnSp>
        <p:nvCxnSpPr>
          <p:cNvPr id="39" name="直接连接符 38"/>
          <p:cNvCxnSpPr>
            <a:stCxn id="32" idx="6"/>
            <a:endCxn id="35" idx="2"/>
          </p:cNvCxnSpPr>
          <p:nvPr/>
        </p:nvCxnSpPr>
        <p:spPr bwMode="auto">
          <a:xfrm flipV="1">
            <a:off x="825638" y="3611418"/>
            <a:ext cx="1083547" cy="47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40" name="直接连接符 39"/>
          <p:cNvCxnSpPr>
            <a:stCxn id="33" idx="6"/>
            <a:endCxn id="35" idx="2"/>
          </p:cNvCxnSpPr>
          <p:nvPr/>
        </p:nvCxnSpPr>
        <p:spPr bwMode="auto">
          <a:xfrm flipV="1">
            <a:off x="824160" y="3611418"/>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41" name="直接连接符 40"/>
          <p:cNvCxnSpPr>
            <a:stCxn id="33" idx="6"/>
            <a:endCxn id="37" idx="2"/>
          </p:cNvCxnSpPr>
          <p:nvPr/>
        </p:nvCxnSpPr>
        <p:spPr bwMode="auto">
          <a:xfrm>
            <a:off x="824160" y="4237236"/>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42" name="直接连接符 41"/>
          <p:cNvCxnSpPr>
            <a:stCxn id="34" idx="6"/>
            <a:endCxn id="37" idx="2"/>
          </p:cNvCxnSpPr>
          <p:nvPr/>
        </p:nvCxnSpPr>
        <p:spPr bwMode="auto">
          <a:xfrm flipV="1">
            <a:off x="824159" y="4813471"/>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43" name="直接连接符 42"/>
          <p:cNvCxnSpPr>
            <a:stCxn id="34" idx="6"/>
            <a:endCxn id="38" idx="2"/>
          </p:cNvCxnSpPr>
          <p:nvPr/>
        </p:nvCxnSpPr>
        <p:spPr bwMode="auto">
          <a:xfrm>
            <a:off x="824159" y="4817848"/>
            <a:ext cx="1085024" cy="661413"/>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44" name="Oval 7"/>
              <p:cNvSpPr/>
              <p:nvPr/>
            </p:nvSpPr>
            <p:spPr>
              <a:xfrm>
                <a:off x="467544" y="530463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44" name="Oval 7"/>
              <p:cNvSpPr>
                <a:spLocks noRot="1" noChangeAspect="1" noMove="1" noResize="1" noEditPoints="1" noAdjustHandles="1" noChangeArrowheads="1" noChangeShapeType="1" noTextEdit="1"/>
              </p:cNvSpPr>
              <p:nvPr/>
            </p:nvSpPr>
            <p:spPr>
              <a:xfrm>
                <a:off x="467544" y="5304633"/>
                <a:ext cx="356615" cy="356615"/>
              </a:xfrm>
              <a:prstGeom prst="ellipse">
                <a:avLst/>
              </a:prstGeom>
              <a:blipFill>
                <a:blip r:embed="rId11"/>
                <a:stretch>
                  <a:fillRect/>
                </a:stretch>
              </a:blipFill>
            </p:spPr>
            <p:txBody>
              <a:bodyPr/>
              <a:lstStyle/>
              <a:p>
                <a:r>
                  <a:rPr lang="zh-CN" altLang="en-US">
                    <a:noFill/>
                  </a:rPr>
                  <a:t> </a:t>
                </a:r>
              </a:p>
            </p:txBody>
          </p:sp>
        </mc:Fallback>
      </mc:AlternateContent>
      <p:cxnSp>
        <p:nvCxnSpPr>
          <p:cNvPr id="45" name="直接连接符 44"/>
          <p:cNvCxnSpPr>
            <a:stCxn id="33" idx="6"/>
            <a:endCxn id="36" idx="2"/>
          </p:cNvCxnSpPr>
          <p:nvPr/>
        </p:nvCxnSpPr>
        <p:spPr bwMode="auto">
          <a:xfrm flipV="1">
            <a:off x="824160" y="4236417"/>
            <a:ext cx="1085025" cy="819"/>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47" name="直接连接符 46"/>
          <p:cNvCxnSpPr>
            <a:stCxn id="44" idx="6"/>
            <a:endCxn id="38" idx="2"/>
          </p:cNvCxnSpPr>
          <p:nvPr/>
        </p:nvCxnSpPr>
        <p:spPr bwMode="auto">
          <a:xfrm flipV="1">
            <a:off x="824159" y="5479261"/>
            <a:ext cx="1085024" cy="368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48" name="直接连接符 47"/>
          <p:cNvCxnSpPr>
            <a:stCxn id="44" idx="6"/>
            <a:endCxn id="37" idx="2"/>
          </p:cNvCxnSpPr>
          <p:nvPr/>
        </p:nvCxnSpPr>
        <p:spPr bwMode="auto">
          <a:xfrm flipV="1">
            <a:off x="824159" y="4813471"/>
            <a:ext cx="1089893" cy="66947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49" name="Oval 5"/>
              <p:cNvSpPr/>
              <p:nvPr/>
            </p:nvSpPr>
            <p:spPr>
              <a:xfrm>
                <a:off x="2411795" y="343373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49" name="Oval 5"/>
              <p:cNvSpPr>
                <a:spLocks noRot="1" noChangeAspect="1" noMove="1" noResize="1" noEditPoints="1" noAdjustHandles="1" noChangeArrowheads="1" noChangeShapeType="1" noTextEdit="1"/>
              </p:cNvSpPr>
              <p:nvPr/>
            </p:nvSpPr>
            <p:spPr>
              <a:xfrm>
                <a:off x="2411795" y="3433731"/>
                <a:ext cx="356615" cy="356615"/>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Oval 6"/>
              <p:cNvSpPr/>
              <p:nvPr/>
            </p:nvSpPr>
            <p:spPr>
              <a:xfrm>
                <a:off x="2410317" y="405481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50" name="Oval 6"/>
              <p:cNvSpPr>
                <a:spLocks noRot="1" noChangeAspect="1" noMove="1" noResize="1" noEditPoints="1" noAdjustHandles="1" noChangeArrowheads="1" noChangeShapeType="1" noTextEdit="1"/>
              </p:cNvSpPr>
              <p:nvPr/>
            </p:nvSpPr>
            <p:spPr>
              <a:xfrm>
                <a:off x="2410317" y="4054818"/>
                <a:ext cx="356615" cy="356615"/>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Oval 7"/>
              <p:cNvSpPr/>
              <p:nvPr/>
            </p:nvSpPr>
            <p:spPr>
              <a:xfrm>
                <a:off x="2410316" y="463543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51" name="Oval 7"/>
              <p:cNvSpPr>
                <a:spLocks noRot="1" noChangeAspect="1" noMove="1" noResize="1" noEditPoints="1" noAdjustHandles="1" noChangeArrowheads="1" noChangeShapeType="1" noTextEdit="1"/>
              </p:cNvSpPr>
              <p:nvPr/>
            </p:nvSpPr>
            <p:spPr>
              <a:xfrm>
                <a:off x="2410316" y="4635430"/>
                <a:ext cx="356615" cy="356615"/>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Oval 8"/>
              <p:cNvSpPr/>
              <p:nvPr/>
            </p:nvSpPr>
            <p:spPr>
              <a:xfrm>
                <a:off x="3851957" y="342900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52" name="Oval 8"/>
              <p:cNvSpPr>
                <a:spLocks noRot="1" noChangeAspect="1" noMove="1" noResize="1" noEditPoints="1" noAdjustHandles="1" noChangeArrowheads="1" noChangeShapeType="1" noTextEdit="1"/>
              </p:cNvSpPr>
              <p:nvPr/>
            </p:nvSpPr>
            <p:spPr>
              <a:xfrm>
                <a:off x="3851957" y="3429000"/>
                <a:ext cx="356615" cy="356615"/>
              </a:xfrm>
              <a:prstGeom prst="ellipse">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Oval 9"/>
              <p:cNvSpPr/>
              <p:nvPr/>
            </p:nvSpPr>
            <p:spPr>
              <a:xfrm>
                <a:off x="3851957" y="405399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53" name="Oval 9"/>
              <p:cNvSpPr>
                <a:spLocks noRot="1" noChangeAspect="1" noMove="1" noResize="1" noEditPoints="1" noAdjustHandles="1" noChangeArrowheads="1" noChangeShapeType="1" noTextEdit="1"/>
              </p:cNvSpPr>
              <p:nvPr/>
            </p:nvSpPr>
            <p:spPr>
              <a:xfrm>
                <a:off x="3851957" y="4053999"/>
                <a:ext cx="356615" cy="356615"/>
              </a:xfrm>
              <a:prstGeom prst="ellipse">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Oval 10"/>
              <p:cNvSpPr/>
              <p:nvPr/>
            </p:nvSpPr>
            <p:spPr>
              <a:xfrm>
                <a:off x="3856824" y="463105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54" name="Oval 10"/>
              <p:cNvSpPr>
                <a:spLocks noRot="1" noChangeAspect="1" noMove="1" noResize="1" noEditPoints="1" noAdjustHandles="1" noChangeArrowheads="1" noChangeShapeType="1" noTextEdit="1"/>
              </p:cNvSpPr>
              <p:nvPr/>
            </p:nvSpPr>
            <p:spPr>
              <a:xfrm>
                <a:off x="3856824" y="4631053"/>
                <a:ext cx="356615" cy="356615"/>
              </a:xfrm>
              <a:prstGeom prst="ellipse">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Oval 11"/>
              <p:cNvSpPr/>
              <p:nvPr/>
            </p:nvSpPr>
            <p:spPr>
              <a:xfrm>
                <a:off x="3851955" y="529684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4</m:t>
                          </m:r>
                        </m:sub>
                      </m:sSub>
                    </m:oMath>
                  </m:oMathPara>
                </a14:m>
                <a:endParaRPr lang="en-US" dirty="0"/>
              </a:p>
            </p:txBody>
          </p:sp>
        </mc:Choice>
        <mc:Fallback xmlns="">
          <p:sp>
            <p:nvSpPr>
              <p:cNvPr id="55" name="Oval 11"/>
              <p:cNvSpPr>
                <a:spLocks noRot="1" noChangeAspect="1" noMove="1" noResize="1" noEditPoints="1" noAdjustHandles="1" noChangeArrowheads="1" noChangeShapeType="1" noTextEdit="1"/>
              </p:cNvSpPr>
              <p:nvPr/>
            </p:nvSpPr>
            <p:spPr>
              <a:xfrm>
                <a:off x="3851955" y="5296843"/>
                <a:ext cx="356615" cy="356615"/>
              </a:xfrm>
              <a:prstGeom prst="ellipse">
                <a:avLst/>
              </a:prstGeom>
              <a:blipFill>
                <a:blip r:embed="rId18"/>
                <a:stretch>
                  <a:fillRect/>
                </a:stretch>
              </a:blipFill>
            </p:spPr>
            <p:txBody>
              <a:bodyPr/>
              <a:lstStyle/>
              <a:p>
                <a:r>
                  <a:rPr lang="zh-CN" altLang="en-US">
                    <a:noFill/>
                  </a:rPr>
                  <a:t> </a:t>
                </a:r>
              </a:p>
            </p:txBody>
          </p:sp>
        </mc:Fallback>
      </mc:AlternateContent>
      <p:cxnSp>
        <p:nvCxnSpPr>
          <p:cNvPr id="56" name="直接连接符 55"/>
          <p:cNvCxnSpPr>
            <a:stCxn id="49" idx="6"/>
            <a:endCxn id="52" idx="2"/>
          </p:cNvCxnSpPr>
          <p:nvPr/>
        </p:nvCxnSpPr>
        <p:spPr bwMode="auto">
          <a:xfrm flipV="1">
            <a:off x="2768410" y="3607308"/>
            <a:ext cx="1083547" cy="4731"/>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cxnSp>
        <p:nvCxnSpPr>
          <p:cNvPr id="57" name="直接连接符 56"/>
          <p:cNvCxnSpPr>
            <a:stCxn id="50" idx="6"/>
            <a:endCxn id="52" idx="2"/>
          </p:cNvCxnSpPr>
          <p:nvPr/>
        </p:nvCxnSpPr>
        <p:spPr bwMode="auto">
          <a:xfrm flipV="1">
            <a:off x="2766932" y="3607308"/>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58" name="直接连接符 57"/>
          <p:cNvCxnSpPr>
            <a:stCxn id="50" idx="6"/>
            <a:endCxn id="54" idx="2"/>
          </p:cNvCxnSpPr>
          <p:nvPr/>
        </p:nvCxnSpPr>
        <p:spPr bwMode="auto">
          <a:xfrm>
            <a:off x="2766932" y="4233126"/>
            <a:ext cx="1089892" cy="576235"/>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cxnSp>
        <p:nvCxnSpPr>
          <p:cNvPr id="59" name="直接连接符 58"/>
          <p:cNvCxnSpPr>
            <a:stCxn id="51" idx="6"/>
            <a:endCxn id="54" idx="2"/>
          </p:cNvCxnSpPr>
          <p:nvPr/>
        </p:nvCxnSpPr>
        <p:spPr bwMode="auto">
          <a:xfrm flipV="1">
            <a:off x="2766931" y="4809361"/>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60" name="直接连接符 59"/>
          <p:cNvCxnSpPr>
            <a:stCxn id="51" idx="6"/>
            <a:endCxn id="55" idx="2"/>
          </p:cNvCxnSpPr>
          <p:nvPr/>
        </p:nvCxnSpPr>
        <p:spPr bwMode="auto">
          <a:xfrm>
            <a:off x="2766931" y="4813738"/>
            <a:ext cx="1085024" cy="661413"/>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61" name="Oval 7"/>
              <p:cNvSpPr/>
              <p:nvPr/>
            </p:nvSpPr>
            <p:spPr>
              <a:xfrm>
                <a:off x="2410316" y="530052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61" name="Oval 7"/>
              <p:cNvSpPr>
                <a:spLocks noRot="1" noChangeAspect="1" noMove="1" noResize="1" noEditPoints="1" noAdjustHandles="1" noChangeArrowheads="1" noChangeShapeType="1" noTextEdit="1"/>
              </p:cNvSpPr>
              <p:nvPr/>
            </p:nvSpPr>
            <p:spPr>
              <a:xfrm>
                <a:off x="2410316" y="5300523"/>
                <a:ext cx="356615" cy="356615"/>
              </a:xfrm>
              <a:prstGeom prst="ellipse">
                <a:avLst/>
              </a:prstGeom>
              <a:blipFill>
                <a:blip r:embed="rId19"/>
                <a:stretch>
                  <a:fillRect/>
                </a:stretch>
              </a:blipFill>
            </p:spPr>
            <p:txBody>
              <a:bodyPr/>
              <a:lstStyle/>
              <a:p>
                <a:r>
                  <a:rPr lang="zh-CN" altLang="en-US">
                    <a:noFill/>
                  </a:rPr>
                  <a:t> </a:t>
                </a:r>
              </a:p>
            </p:txBody>
          </p:sp>
        </mc:Fallback>
      </mc:AlternateContent>
      <p:cxnSp>
        <p:nvCxnSpPr>
          <p:cNvPr id="62" name="直接连接符 61"/>
          <p:cNvCxnSpPr>
            <a:stCxn id="50" idx="6"/>
            <a:endCxn id="53" idx="2"/>
          </p:cNvCxnSpPr>
          <p:nvPr/>
        </p:nvCxnSpPr>
        <p:spPr bwMode="auto">
          <a:xfrm flipV="1">
            <a:off x="2766932" y="4232307"/>
            <a:ext cx="1085025" cy="81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63" name="直接连接符 62"/>
          <p:cNvCxnSpPr>
            <a:stCxn id="61" idx="6"/>
            <a:endCxn id="55" idx="2"/>
          </p:cNvCxnSpPr>
          <p:nvPr/>
        </p:nvCxnSpPr>
        <p:spPr bwMode="auto">
          <a:xfrm flipV="1">
            <a:off x="2766931" y="5475151"/>
            <a:ext cx="1085024" cy="368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64" name="直接连接符 63"/>
          <p:cNvCxnSpPr>
            <a:stCxn id="61" idx="6"/>
            <a:endCxn id="54" idx="2"/>
          </p:cNvCxnSpPr>
          <p:nvPr/>
        </p:nvCxnSpPr>
        <p:spPr bwMode="auto">
          <a:xfrm flipV="1">
            <a:off x="2766931" y="4809361"/>
            <a:ext cx="1089893" cy="66947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spTree>
    <p:extLst>
      <p:ext uri="{BB962C8B-B14F-4D97-AF65-F5344CB8AC3E}">
        <p14:creationId xmlns:p14="http://schemas.microsoft.com/office/powerpoint/2010/main" val="216391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For the second half of objects, once a new object arrives, compute the optimal matching on the revealed part of the graph.</a:t>
            </a:r>
          </a:p>
          <a:p>
            <a:pPr lvl="1" algn="just">
              <a:lnSpc>
                <a:spcPct val="95000"/>
              </a:lnSpc>
              <a:spcBef>
                <a:spcPct val="25000"/>
              </a:spcBef>
              <a:spcAft>
                <a:spcPct val="10000"/>
              </a:spcAft>
              <a:buSzPct val="60000"/>
              <a:defRPr/>
            </a:pPr>
            <a:r>
              <a:rPr lang="en-US" altLang="zh-CN" sz="2300" dirty="0">
                <a:latin typeface="+mn-lt"/>
                <a:cs typeface="ＭＳ Ｐゴシック" charset="-128"/>
              </a:rPr>
              <a:t>Match the new object to its adjacent node in the optimal matching if possible.</a:t>
            </a: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3200" dirty="0">
              <a:latin typeface="+mn-lt"/>
              <a:cs typeface="ＭＳ Ｐゴシック" charset="-128"/>
            </a:endParaRPr>
          </a:p>
          <a:p>
            <a:pPr lvl="1" algn="just">
              <a:lnSpc>
                <a:spcPct val="95000"/>
              </a:lnSpc>
              <a:spcBef>
                <a:spcPct val="25000"/>
              </a:spcBef>
              <a:spcAft>
                <a:spcPct val="10000"/>
              </a:spcAft>
              <a:buSzPct val="60000"/>
              <a:defRPr/>
            </a:pPr>
            <a:r>
              <a:rPr lang="en-US" altLang="zh-CN" sz="2300" dirty="0">
                <a:cs typeface="ＭＳ Ｐゴシック" charset="-128"/>
              </a:rPr>
              <a:t>For the arrival order, the utility of TGOA is 22. </a:t>
            </a:r>
            <a:endParaRPr lang="en-US" altLang="zh-CN" sz="2400" b="0" dirty="0">
              <a:latin typeface="黑体" panose="02010609060101010101" pitchFamily="49" charset="-122"/>
            </a:endParaRPr>
          </a:p>
          <a:p>
            <a:pPr marL="349250" lvl="1" indent="0" algn="just">
              <a:lnSpc>
                <a:spcPct val="95000"/>
              </a:lnSpc>
              <a:spcBef>
                <a:spcPct val="25000"/>
              </a:spcBef>
              <a:spcAft>
                <a:spcPct val="10000"/>
              </a:spcAft>
              <a:buSzPct val="60000"/>
              <a:buNone/>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sp>
        <p:nvSpPr>
          <p:cNvPr id="6" name="标题 1"/>
          <p:cNvSpPr>
            <a:spLocks noGrp="1"/>
          </p:cNvSpPr>
          <p:nvPr>
            <p:ph type="title"/>
          </p:nvPr>
        </p:nvSpPr>
        <p:spPr>
          <a:xfrm>
            <a:off x="0" y="98425"/>
            <a:ext cx="9144000" cy="738188"/>
          </a:xfrm>
        </p:spPr>
        <p:txBody>
          <a:bodyPr/>
          <a:lstStyle/>
          <a:p>
            <a:pPr algn="ctr" eaLnBrk="1" hangingPunct="1"/>
            <a:r>
              <a:rPr lang="en-US" altLang="zh-CN" sz="3500" dirty="0"/>
              <a:t>TGOA Algorithm</a:t>
            </a:r>
            <a:endParaRPr lang="zh-CN" altLang="en-US" sz="3500"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nvPr>
            </p:nvGraphicFramePr>
            <p:xfrm>
              <a:off x="4572000" y="3487674"/>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𝟏</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𝟐</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𝟑</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𝟒</m:t>
                                    </m:r>
                                  </m:sub>
                                </m:sSub>
                              </m:oMath>
                            </m:oMathPara>
                          </a14:m>
                          <a:endParaRPr lang="zh-CN" altLang="en-US" sz="1800" b="1" dirty="0">
                            <a:solidFill>
                              <a:schemeClr val="tx1"/>
                            </a:solidFill>
                            <a:latin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𝒕</m:t>
                                    </m:r>
                                  </m:e>
                                  <m:sub>
                                    <m:r>
                                      <a:rPr lang="en-US" altLang="zh-CN" b="1" i="1" smtClean="0">
                                        <a:solidFill>
                                          <a:schemeClr val="tx1"/>
                                        </a:solidFill>
                                        <a:latin typeface="Cambria Math" panose="02040503050406030204" pitchFamily="18" charset="0"/>
                                      </a:rPr>
                                      <m:t>𝟓</m:t>
                                    </m:r>
                                  </m:sub>
                                </m:sSub>
                              </m:oMath>
                            </m:oMathPara>
                          </a14:m>
                          <a:endParaRPr lang="zh-CN" altLang="en-US" sz="1800" b="1" dirty="0">
                            <a:solidFill>
                              <a:schemeClr val="tx1"/>
                            </a:solidFill>
                            <a:latin typeface="Calibri" panose="020F0502020204030204" pitchFamily="34" charset="0"/>
                          </a:endParaRPr>
                        </a:p>
                      </a:txBody>
                      <a:tcPr anchor="ctr"/>
                    </a:tc>
                    <a:extLst>
                      <a:ext uri="{0D108BD9-81ED-4DB2-BD59-A6C34878D82A}">
                        <a16:rowId xmlns:a16="http://schemas.microsoft.com/office/drawing/2014/main" val="10000"/>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oMath>
                          </a14:m>
                          <a:r>
                            <a:rPr lang="en-US" altLang="zh-CN" sz="1800" b="1" i="0" dirty="0">
                              <a:latin typeface="Calibri" panose="020F0502020204030204" pitchFamily="34" charset="0"/>
                            </a:rPr>
                            <a:t>(1)</a:t>
                          </a:r>
                          <a:endParaRPr lang="zh-CN" altLang="en-US" sz="1800" b="1" i="0" dirty="0">
                            <a:latin typeface="Calibri" panose="020F0502020204030204" pitchFamily="34" charset="0"/>
                          </a:endParaRPr>
                        </a:p>
                      </a:txBody>
                      <a:tcPr anchor="ct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solidFill>
                                <a:schemeClr val="tx1"/>
                              </a:solidFill>
                            </a:rPr>
                            <a:t>2</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solidFill>
                                <a:srgbClr val="FF0000"/>
                              </a:solidFill>
                            </a:rPr>
                            <a:t>11</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𝟒</m:t>
                                  </m:r>
                                </m:sub>
                              </m:sSub>
                            </m:oMath>
                          </a14:m>
                          <a:r>
                            <a:rPr lang="en-US" altLang="zh-CN" sz="1800" b="1" i="0" dirty="0"/>
                            <a:t>(2)</a:t>
                          </a:r>
                          <a:endParaRPr lang="zh-CN" altLang="en-US" sz="1800" b="1" i="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6</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solidFill>
                                <a:schemeClr val="tx1"/>
                              </a:solidFill>
                            </a:rPr>
                            <a:t>3</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solidFill>
                                <a:srgbClr val="FF0000"/>
                              </a:solidFill>
                            </a:rPr>
                            <a:t>5</a:t>
                          </a: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nvPr>
            </p:nvGraphicFramePr>
            <p:xfrm>
              <a:off x="4572000" y="3487674"/>
              <a:ext cx="4248472" cy="2317590"/>
            </p:xfrm>
            <a:graphic>
              <a:graphicData uri="http://schemas.openxmlformats.org/drawingml/2006/table">
                <a:tbl>
                  <a:tblPr firstRow="1" bandRow="1">
                    <a:tableStyleId>{93296810-A885-4BE3-A3E7-6D5BEEA58F35}</a:tableStyleId>
                  </a:tblPr>
                  <a:tblGrid>
                    <a:gridCol w="768717">
                      <a:extLst>
                        <a:ext uri="{9D8B030D-6E8A-4147-A177-3AD203B41FA5}">
                          <a16:colId xmlns:a16="http://schemas.microsoft.com/office/drawing/2014/main" val="20000"/>
                        </a:ext>
                      </a:extLst>
                    </a:gridCol>
                    <a:gridCol w="695951">
                      <a:extLst>
                        <a:ext uri="{9D8B030D-6E8A-4147-A177-3AD203B41FA5}">
                          <a16:colId xmlns:a16="http://schemas.microsoft.com/office/drawing/2014/main" val="20001"/>
                        </a:ext>
                      </a:extLst>
                    </a:gridCol>
                    <a:gridCol w="695951">
                      <a:extLst>
                        <a:ext uri="{9D8B030D-6E8A-4147-A177-3AD203B41FA5}">
                          <a16:colId xmlns:a16="http://schemas.microsoft.com/office/drawing/2014/main" val="20002"/>
                        </a:ext>
                      </a:extLst>
                    </a:gridCol>
                    <a:gridCol w="695951">
                      <a:extLst>
                        <a:ext uri="{9D8B030D-6E8A-4147-A177-3AD203B41FA5}">
                          <a16:colId xmlns:a16="http://schemas.microsoft.com/office/drawing/2014/main" val="20003"/>
                        </a:ext>
                      </a:extLst>
                    </a:gridCol>
                    <a:gridCol w="695951">
                      <a:extLst>
                        <a:ext uri="{9D8B030D-6E8A-4147-A177-3AD203B41FA5}">
                          <a16:colId xmlns:a16="http://schemas.microsoft.com/office/drawing/2014/main" val="20004"/>
                        </a:ext>
                      </a:extLst>
                    </a:gridCol>
                    <a:gridCol w="695951">
                      <a:extLst>
                        <a:ext uri="{9D8B030D-6E8A-4147-A177-3AD203B41FA5}">
                          <a16:colId xmlns:a16="http://schemas.microsoft.com/office/drawing/2014/main" val="20005"/>
                        </a:ext>
                      </a:extLst>
                    </a:gridCol>
                  </a:tblGrid>
                  <a:tr h="463518">
                    <a:tc>
                      <a:txBody>
                        <a:bodyPr/>
                        <a:lstStyle/>
                        <a:p>
                          <a:endParaRPr lang="zh-CN" altLang="en-US" sz="1800" b="1" i="1" kern="1200" dirty="0">
                            <a:solidFill>
                              <a:schemeClr val="tx1"/>
                            </a:solidFill>
                            <a:latin typeface="Calibri" panose="020F0502020204030204" pitchFamily="34" charset="0"/>
                            <a:ea typeface="+mn-ea"/>
                            <a:cs typeface="+mn-cs"/>
                          </a:endParaRPr>
                        </a:p>
                      </a:txBody>
                      <a:tcPr anchor="ctr"/>
                    </a:tc>
                    <a:tc>
                      <a:txBody>
                        <a:bodyPr/>
                        <a:lstStyle/>
                        <a:p>
                          <a:endParaRPr lang="zh-CN"/>
                        </a:p>
                      </a:txBody>
                      <a:tcPr anchor="ctr">
                        <a:blipFill>
                          <a:blip r:embed="rId3"/>
                          <a:stretch>
                            <a:fillRect l="-112281" t="-1316" r="-405263" b="-409211"/>
                          </a:stretch>
                        </a:blipFill>
                      </a:tcPr>
                    </a:tc>
                    <a:tc>
                      <a:txBody>
                        <a:bodyPr/>
                        <a:lstStyle/>
                        <a:p>
                          <a:endParaRPr lang="zh-CN"/>
                        </a:p>
                      </a:txBody>
                      <a:tcPr anchor="ctr">
                        <a:blipFill>
                          <a:blip r:embed="rId3"/>
                          <a:stretch>
                            <a:fillRect l="-212281" t="-1316" r="-305263" b="-409211"/>
                          </a:stretch>
                        </a:blipFill>
                      </a:tcPr>
                    </a:tc>
                    <a:tc>
                      <a:txBody>
                        <a:bodyPr/>
                        <a:lstStyle/>
                        <a:p>
                          <a:endParaRPr lang="zh-CN"/>
                        </a:p>
                      </a:txBody>
                      <a:tcPr anchor="ctr">
                        <a:blipFill>
                          <a:blip r:embed="rId3"/>
                          <a:stretch>
                            <a:fillRect l="-309565" t="-1316" r="-202609" b="-409211"/>
                          </a:stretch>
                        </a:blipFill>
                      </a:tcPr>
                    </a:tc>
                    <a:tc>
                      <a:txBody>
                        <a:bodyPr/>
                        <a:lstStyle/>
                        <a:p>
                          <a:endParaRPr lang="zh-CN"/>
                        </a:p>
                      </a:txBody>
                      <a:tcPr anchor="ctr">
                        <a:blipFill>
                          <a:blip r:embed="rId3"/>
                          <a:stretch>
                            <a:fillRect l="-413158" t="-1316" r="-104386" b="-409211"/>
                          </a:stretch>
                        </a:blipFill>
                      </a:tcPr>
                    </a:tc>
                    <a:tc>
                      <a:txBody>
                        <a:bodyPr/>
                        <a:lstStyle/>
                        <a:p>
                          <a:endParaRPr lang="zh-CN"/>
                        </a:p>
                      </a:txBody>
                      <a:tcPr anchor="ctr">
                        <a:blipFill>
                          <a:blip r:embed="rId3"/>
                          <a:stretch>
                            <a:fillRect l="-513158" t="-1316" r="-4386" b="-409211"/>
                          </a:stretch>
                        </a:blipFill>
                      </a:tcPr>
                    </a:tc>
                    <a:extLst>
                      <a:ext uri="{0D108BD9-81ED-4DB2-BD59-A6C34878D82A}">
                        <a16:rowId xmlns:a16="http://schemas.microsoft.com/office/drawing/2014/main" val="10000"/>
                      </a:ext>
                    </a:extLst>
                  </a:tr>
                  <a:tr h="463518">
                    <a:tc>
                      <a:txBody>
                        <a:bodyPr/>
                        <a:lstStyle/>
                        <a:p>
                          <a:endParaRPr lang="zh-CN"/>
                        </a:p>
                      </a:txBody>
                      <a:tcPr anchor="ctr">
                        <a:blipFill>
                          <a:blip r:embed="rId3"/>
                          <a:stretch>
                            <a:fillRect l="-1587" t="-101316" r="-457143" b="-309211"/>
                          </a:stretch>
                        </a:blipFill>
                      </a:tcPr>
                    </a:tc>
                    <a:tc>
                      <a:txBody>
                        <a:bodyPr/>
                        <a:lstStyle/>
                        <a:p>
                          <a:pPr algn="ctr"/>
                          <a:r>
                            <a:rPr lang="en-US" altLang="zh-CN" sz="1800" dirty="0">
                              <a:solidFill>
                                <a:srgbClr val="FF0000"/>
                              </a:solidFill>
                            </a:rPr>
                            <a:t>4</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1"/>
                      </a:ext>
                    </a:extLst>
                  </a:tr>
                  <a:tr h="463518">
                    <a:tc>
                      <a:txBody>
                        <a:bodyPr/>
                        <a:lstStyle/>
                        <a:p>
                          <a:endParaRPr lang="zh-CN"/>
                        </a:p>
                      </a:txBody>
                      <a:tcPr anchor="ctr">
                        <a:blipFill>
                          <a:blip r:embed="rId3"/>
                          <a:stretch>
                            <a:fillRect l="-1587" t="-198701" r="-457143" b="-205195"/>
                          </a:stretch>
                        </a:blipFill>
                      </a:tcPr>
                    </a:tc>
                    <a:tc>
                      <a:txBody>
                        <a:bodyPr/>
                        <a:lstStyle/>
                        <a:p>
                          <a:pPr algn="ctr"/>
                          <a:r>
                            <a:rPr lang="en-US" altLang="zh-CN" sz="1800" dirty="0"/>
                            <a:t>3</a:t>
                          </a:r>
                          <a:endParaRPr lang="zh-CN" altLang="en-US" sz="1800" dirty="0">
                            <a:latin typeface="Calibri" panose="020F0502020204030204" pitchFamily="34" charset="0"/>
                          </a:endParaRPr>
                        </a:p>
                      </a:txBody>
                      <a:tcPr anchor="ctr"/>
                    </a:tc>
                    <a:tc>
                      <a:txBody>
                        <a:bodyPr/>
                        <a:lstStyle/>
                        <a:p>
                          <a:pPr algn="ctr"/>
                          <a:r>
                            <a:rPr lang="en-US" altLang="zh-CN" sz="1800" dirty="0">
                              <a:solidFill>
                                <a:srgbClr val="FF0000"/>
                              </a:solidFill>
                            </a:rPr>
                            <a:t>2</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7</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extLst>
                      <a:ext uri="{0D108BD9-81ED-4DB2-BD59-A6C34878D82A}">
                        <a16:rowId xmlns:a16="http://schemas.microsoft.com/office/drawing/2014/main" val="10002"/>
                      </a:ext>
                    </a:extLst>
                  </a:tr>
                  <a:tr h="463518">
                    <a:tc>
                      <a:txBody>
                        <a:bodyPr/>
                        <a:lstStyle/>
                        <a:p>
                          <a:endParaRPr lang="zh-CN"/>
                        </a:p>
                      </a:txBody>
                      <a:tcPr anchor="ctr">
                        <a:blipFill>
                          <a:blip r:embed="rId3"/>
                          <a:stretch>
                            <a:fillRect l="-1587" t="-302632" r="-457143" b="-107895"/>
                          </a:stretch>
                        </a:blipFill>
                      </a:tcPr>
                    </a:tc>
                    <a:tc>
                      <a:txBody>
                        <a:bodyPr/>
                        <a:lstStyle/>
                        <a:p>
                          <a:pPr algn="ctr"/>
                          <a:r>
                            <a:rPr lang="en-US" altLang="zh-CN" sz="1800" dirty="0">
                              <a:latin typeface="+mn-lt"/>
                            </a:rPr>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solidFill>
                                <a:schemeClr val="tx1"/>
                              </a:solidFill>
                            </a:rPr>
                            <a:t>2</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solidFill>
                                <a:srgbClr val="FF0000"/>
                              </a:solidFill>
                            </a:rPr>
                            <a:t>11</a:t>
                          </a:r>
                          <a:endParaRPr lang="zh-CN" altLang="en-US" sz="1800" dirty="0">
                            <a:solidFill>
                              <a:srgbClr val="FF0000"/>
                            </a:solidFill>
                            <a:latin typeface="Calibri" panose="020F0502020204030204" pitchFamily="34" charset="0"/>
                          </a:endParaRPr>
                        </a:p>
                      </a:txBody>
                      <a:tcPr anchor="ctr"/>
                    </a:tc>
                    <a:tc>
                      <a:txBody>
                        <a:bodyPr/>
                        <a:lstStyle/>
                        <a:p>
                          <a:pPr algn="ctr"/>
                          <a:r>
                            <a:rPr lang="en-US" altLang="zh-CN" sz="1800" dirty="0"/>
                            <a:t>-</a:t>
                          </a: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3"/>
                      </a:ext>
                    </a:extLst>
                  </a:tr>
                  <a:tr h="463518">
                    <a:tc>
                      <a:txBody>
                        <a:bodyPr/>
                        <a:lstStyle/>
                        <a:p>
                          <a:endParaRPr lang="zh-CN"/>
                        </a:p>
                      </a:txBody>
                      <a:tcPr anchor="ctr">
                        <a:blipFill>
                          <a:blip r:embed="rId3"/>
                          <a:stretch>
                            <a:fillRect l="-1587" t="-402632" r="-457143" b="-7895"/>
                          </a:stretch>
                        </a:blipFill>
                      </a:tcP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a:t>
                          </a:r>
                          <a:endParaRPr lang="zh-CN" altLang="en-US" sz="1800" dirty="0">
                            <a:latin typeface="Calibri" panose="020F0502020204030204" pitchFamily="34" charset="0"/>
                          </a:endParaRPr>
                        </a:p>
                      </a:txBody>
                      <a:tcPr anchor="ctr"/>
                    </a:tc>
                    <a:tc>
                      <a:txBody>
                        <a:bodyPr/>
                        <a:lstStyle/>
                        <a:p>
                          <a:pPr algn="ctr"/>
                          <a:r>
                            <a:rPr lang="en-US" altLang="zh-CN" sz="1800" dirty="0"/>
                            <a:t>6</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solidFill>
                                <a:schemeClr val="tx1"/>
                              </a:solidFill>
                            </a:rPr>
                            <a:t>3</a:t>
                          </a:r>
                          <a:endParaRPr lang="zh-CN" altLang="en-US" sz="1800" dirty="0">
                            <a:solidFill>
                              <a:schemeClr val="tx1"/>
                            </a:solidFill>
                            <a:latin typeface="Calibri" panose="020F0502020204030204" pitchFamily="34" charset="0"/>
                          </a:endParaRPr>
                        </a:p>
                      </a:txBody>
                      <a:tcPr anchor="ctr"/>
                    </a:tc>
                    <a:tc>
                      <a:txBody>
                        <a:bodyPr/>
                        <a:lstStyle/>
                        <a:p>
                          <a:pPr algn="ctr"/>
                          <a:r>
                            <a:rPr lang="en-US" altLang="zh-CN" sz="1800" dirty="0">
                              <a:solidFill>
                                <a:srgbClr val="FF0000"/>
                              </a:solidFill>
                            </a:rPr>
                            <a:t>5</a:t>
                          </a:r>
                          <a:endParaRPr lang="zh-CN" altLang="en-US" sz="1800" dirty="0">
                            <a:solidFill>
                              <a:srgbClr val="FF0000"/>
                            </a:solidFill>
                            <a:latin typeface="Calibri" panose="020F0502020204030204" pitchFamily="34" charset="0"/>
                          </a:endParaRPr>
                        </a:p>
                      </a:txBody>
                      <a:tcPr anchor="ct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65" name="Oval 5"/>
              <p:cNvSpPr/>
              <p:nvPr/>
            </p:nvSpPr>
            <p:spPr>
              <a:xfrm>
                <a:off x="469023" y="343784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65" name="Oval 5"/>
              <p:cNvSpPr>
                <a:spLocks noRot="1" noChangeAspect="1" noMove="1" noResize="1" noEditPoints="1" noAdjustHandles="1" noChangeArrowheads="1" noChangeShapeType="1" noTextEdit="1"/>
              </p:cNvSpPr>
              <p:nvPr/>
            </p:nvSpPr>
            <p:spPr>
              <a:xfrm>
                <a:off x="469023" y="3437841"/>
                <a:ext cx="356615" cy="3566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Oval 6"/>
              <p:cNvSpPr/>
              <p:nvPr/>
            </p:nvSpPr>
            <p:spPr>
              <a:xfrm>
                <a:off x="467545" y="405892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66" name="Oval 6"/>
              <p:cNvSpPr>
                <a:spLocks noRot="1" noChangeAspect="1" noMove="1" noResize="1" noEditPoints="1" noAdjustHandles="1" noChangeArrowheads="1" noChangeShapeType="1" noTextEdit="1"/>
              </p:cNvSpPr>
              <p:nvPr/>
            </p:nvSpPr>
            <p:spPr>
              <a:xfrm>
                <a:off x="467545" y="4058928"/>
                <a:ext cx="356615" cy="35661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Oval 7"/>
              <p:cNvSpPr/>
              <p:nvPr/>
            </p:nvSpPr>
            <p:spPr>
              <a:xfrm>
                <a:off x="467544" y="463954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67" name="Oval 7"/>
              <p:cNvSpPr>
                <a:spLocks noRot="1" noChangeAspect="1" noMove="1" noResize="1" noEditPoints="1" noAdjustHandles="1" noChangeArrowheads="1" noChangeShapeType="1" noTextEdit="1"/>
              </p:cNvSpPr>
              <p:nvPr/>
            </p:nvSpPr>
            <p:spPr>
              <a:xfrm>
                <a:off x="467544" y="4639540"/>
                <a:ext cx="356615" cy="35661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Oval 8"/>
              <p:cNvSpPr/>
              <p:nvPr/>
            </p:nvSpPr>
            <p:spPr>
              <a:xfrm>
                <a:off x="1909185" y="343311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68" name="Oval 8"/>
              <p:cNvSpPr>
                <a:spLocks noRot="1" noChangeAspect="1" noMove="1" noResize="1" noEditPoints="1" noAdjustHandles="1" noChangeArrowheads="1" noChangeShapeType="1" noTextEdit="1"/>
              </p:cNvSpPr>
              <p:nvPr/>
            </p:nvSpPr>
            <p:spPr>
              <a:xfrm>
                <a:off x="1909185" y="3433110"/>
                <a:ext cx="356615" cy="35661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val 9"/>
              <p:cNvSpPr/>
              <p:nvPr/>
            </p:nvSpPr>
            <p:spPr>
              <a:xfrm>
                <a:off x="1909185" y="405810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69" name="Oval 9"/>
              <p:cNvSpPr>
                <a:spLocks noRot="1" noChangeAspect="1" noMove="1" noResize="1" noEditPoints="1" noAdjustHandles="1" noChangeArrowheads="1" noChangeShapeType="1" noTextEdit="1"/>
              </p:cNvSpPr>
              <p:nvPr/>
            </p:nvSpPr>
            <p:spPr>
              <a:xfrm>
                <a:off x="1909185" y="4058109"/>
                <a:ext cx="356615" cy="356615"/>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val 10"/>
              <p:cNvSpPr/>
              <p:nvPr/>
            </p:nvSpPr>
            <p:spPr>
              <a:xfrm>
                <a:off x="1914052" y="463516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70" name="Oval 10"/>
              <p:cNvSpPr>
                <a:spLocks noRot="1" noChangeAspect="1" noMove="1" noResize="1" noEditPoints="1" noAdjustHandles="1" noChangeArrowheads="1" noChangeShapeType="1" noTextEdit="1"/>
              </p:cNvSpPr>
              <p:nvPr/>
            </p:nvSpPr>
            <p:spPr>
              <a:xfrm>
                <a:off x="1914052" y="4635163"/>
                <a:ext cx="356615" cy="356615"/>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Oval 11"/>
              <p:cNvSpPr/>
              <p:nvPr/>
            </p:nvSpPr>
            <p:spPr>
              <a:xfrm>
                <a:off x="1909183" y="530095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4</m:t>
                          </m:r>
                        </m:sub>
                      </m:sSub>
                    </m:oMath>
                  </m:oMathPara>
                </a14:m>
                <a:endParaRPr lang="en-US" dirty="0"/>
              </a:p>
            </p:txBody>
          </p:sp>
        </mc:Choice>
        <mc:Fallback xmlns="">
          <p:sp>
            <p:nvSpPr>
              <p:cNvPr id="71" name="Oval 11"/>
              <p:cNvSpPr>
                <a:spLocks noRot="1" noChangeAspect="1" noMove="1" noResize="1" noEditPoints="1" noAdjustHandles="1" noChangeArrowheads="1" noChangeShapeType="1" noTextEdit="1"/>
              </p:cNvSpPr>
              <p:nvPr/>
            </p:nvSpPr>
            <p:spPr>
              <a:xfrm>
                <a:off x="1909183" y="5300953"/>
                <a:ext cx="356615" cy="356615"/>
              </a:xfrm>
              <a:prstGeom prst="ellipse">
                <a:avLst/>
              </a:prstGeom>
              <a:blipFill>
                <a:blip r:embed="rId10"/>
                <a:stretch>
                  <a:fillRect/>
                </a:stretch>
              </a:blipFill>
            </p:spPr>
            <p:txBody>
              <a:bodyPr/>
              <a:lstStyle/>
              <a:p>
                <a:r>
                  <a:rPr lang="zh-CN" altLang="en-US">
                    <a:noFill/>
                  </a:rPr>
                  <a:t> </a:t>
                </a:r>
              </a:p>
            </p:txBody>
          </p:sp>
        </mc:Fallback>
      </mc:AlternateContent>
      <p:cxnSp>
        <p:nvCxnSpPr>
          <p:cNvPr id="72" name="直接连接符 71"/>
          <p:cNvCxnSpPr>
            <a:stCxn id="65" idx="6"/>
            <a:endCxn id="68" idx="2"/>
          </p:cNvCxnSpPr>
          <p:nvPr/>
        </p:nvCxnSpPr>
        <p:spPr bwMode="auto">
          <a:xfrm flipV="1">
            <a:off x="825638" y="3611418"/>
            <a:ext cx="1083547" cy="4731"/>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73" name="直接连接符 72"/>
          <p:cNvCxnSpPr>
            <a:stCxn id="66" idx="6"/>
            <a:endCxn id="68" idx="2"/>
          </p:cNvCxnSpPr>
          <p:nvPr/>
        </p:nvCxnSpPr>
        <p:spPr bwMode="auto">
          <a:xfrm flipV="1">
            <a:off x="824160" y="3611418"/>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74" name="直接连接符 73"/>
          <p:cNvCxnSpPr>
            <a:stCxn id="66" idx="6"/>
            <a:endCxn id="70" idx="2"/>
          </p:cNvCxnSpPr>
          <p:nvPr/>
        </p:nvCxnSpPr>
        <p:spPr bwMode="auto">
          <a:xfrm>
            <a:off x="824160" y="4237236"/>
            <a:ext cx="1089892" cy="576235"/>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75" name="直接连接符 74"/>
          <p:cNvCxnSpPr>
            <a:stCxn id="67" idx="6"/>
            <a:endCxn id="70" idx="2"/>
          </p:cNvCxnSpPr>
          <p:nvPr/>
        </p:nvCxnSpPr>
        <p:spPr bwMode="auto">
          <a:xfrm flipV="1">
            <a:off x="824159" y="4813471"/>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76" name="直接连接符 75"/>
          <p:cNvCxnSpPr>
            <a:stCxn id="67" idx="6"/>
            <a:endCxn id="71" idx="2"/>
          </p:cNvCxnSpPr>
          <p:nvPr/>
        </p:nvCxnSpPr>
        <p:spPr bwMode="auto">
          <a:xfrm>
            <a:off x="824159" y="4817848"/>
            <a:ext cx="1085024" cy="661413"/>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77" name="Oval 7"/>
              <p:cNvSpPr/>
              <p:nvPr/>
            </p:nvSpPr>
            <p:spPr>
              <a:xfrm>
                <a:off x="467544" y="530463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77" name="Oval 7"/>
              <p:cNvSpPr>
                <a:spLocks noRot="1" noChangeAspect="1" noMove="1" noResize="1" noEditPoints="1" noAdjustHandles="1" noChangeArrowheads="1" noChangeShapeType="1" noTextEdit="1"/>
              </p:cNvSpPr>
              <p:nvPr/>
            </p:nvSpPr>
            <p:spPr>
              <a:xfrm>
                <a:off x="467544" y="5304633"/>
                <a:ext cx="356615" cy="356615"/>
              </a:xfrm>
              <a:prstGeom prst="ellipse">
                <a:avLst/>
              </a:prstGeom>
              <a:blipFill>
                <a:blip r:embed="rId11"/>
                <a:stretch>
                  <a:fillRect/>
                </a:stretch>
              </a:blipFill>
            </p:spPr>
            <p:txBody>
              <a:bodyPr/>
              <a:lstStyle/>
              <a:p>
                <a:r>
                  <a:rPr lang="zh-CN" altLang="en-US">
                    <a:noFill/>
                  </a:rPr>
                  <a:t> </a:t>
                </a:r>
              </a:p>
            </p:txBody>
          </p:sp>
        </mc:Fallback>
      </mc:AlternateContent>
      <p:cxnSp>
        <p:nvCxnSpPr>
          <p:cNvPr id="78" name="直接连接符 77"/>
          <p:cNvCxnSpPr>
            <a:stCxn id="66" idx="6"/>
            <a:endCxn id="69" idx="2"/>
          </p:cNvCxnSpPr>
          <p:nvPr/>
        </p:nvCxnSpPr>
        <p:spPr bwMode="auto">
          <a:xfrm flipV="1">
            <a:off x="824160" y="4236417"/>
            <a:ext cx="1085025" cy="819"/>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p:cxnSp>
        <p:nvCxnSpPr>
          <p:cNvPr id="79" name="直接连接符 78"/>
          <p:cNvCxnSpPr>
            <a:stCxn id="77" idx="6"/>
            <a:endCxn id="71" idx="2"/>
          </p:cNvCxnSpPr>
          <p:nvPr/>
        </p:nvCxnSpPr>
        <p:spPr bwMode="auto">
          <a:xfrm flipV="1">
            <a:off x="824159" y="5479261"/>
            <a:ext cx="1085024" cy="368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80" name="直接连接符 79"/>
          <p:cNvCxnSpPr>
            <a:stCxn id="77" idx="6"/>
            <a:endCxn id="70" idx="2"/>
          </p:cNvCxnSpPr>
          <p:nvPr/>
        </p:nvCxnSpPr>
        <p:spPr bwMode="auto">
          <a:xfrm flipV="1">
            <a:off x="824159" y="4813471"/>
            <a:ext cx="1089893" cy="66947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81" name="Oval 5"/>
              <p:cNvSpPr/>
              <p:nvPr/>
            </p:nvSpPr>
            <p:spPr>
              <a:xfrm>
                <a:off x="2411795" y="3433731"/>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1</m:t>
                          </m:r>
                        </m:sub>
                      </m:sSub>
                    </m:oMath>
                  </m:oMathPara>
                </a14:m>
                <a:endParaRPr lang="en-US" dirty="0"/>
              </a:p>
            </p:txBody>
          </p:sp>
        </mc:Choice>
        <mc:Fallback xmlns="">
          <p:sp>
            <p:nvSpPr>
              <p:cNvPr id="81" name="Oval 5"/>
              <p:cNvSpPr>
                <a:spLocks noRot="1" noChangeAspect="1" noMove="1" noResize="1" noEditPoints="1" noAdjustHandles="1" noChangeArrowheads="1" noChangeShapeType="1" noTextEdit="1"/>
              </p:cNvSpPr>
              <p:nvPr/>
            </p:nvSpPr>
            <p:spPr>
              <a:xfrm>
                <a:off x="2411795" y="3433731"/>
                <a:ext cx="356615" cy="356615"/>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Oval 6"/>
              <p:cNvSpPr/>
              <p:nvPr/>
            </p:nvSpPr>
            <p:spPr>
              <a:xfrm>
                <a:off x="2410317" y="405481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2</m:t>
                          </m:r>
                        </m:sub>
                      </m:sSub>
                    </m:oMath>
                  </m:oMathPara>
                </a14:m>
                <a:endParaRPr lang="en-US" dirty="0"/>
              </a:p>
            </p:txBody>
          </p:sp>
        </mc:Choice>
        <mc:Fallback xmlns="">
          <p:sp>
            <p:nvSpPr>
              <p:cNvPr id="82" name="Oval 6"/>
              <p:cNvSpPr>
                <a:spLocks noRot="1" noChangeAspect="1" noMove="1" noResize="1" noEditPoints="1" noAdjustHandles="1" noChangeArrowheads="1" noChangeShapeType="1" noTextEdit="1"/>
              </p:cNvSpPr>
              <p:nvPr/>
            </p:nvSpPr>
            <p:spPr>
              <a:xfrm>
                <a:off x="2410317" y="4054818"/>
                <a:ext cx="356615" cy="356615"/>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Oval 7"/>
              <p:cNvSpPr/>
              <p:nvPr/>
            </p:nvSpPr>
            <p:spPr>
              <a:xfrm>
                <a:off x="2410316" y="463543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a:rPr>
                            <m:t>3</m:t>
                          </m:r>
                        </m:sub>
                      </m:sSub>
                    </m:oMath>
                  </m:oMathPara>
                </a14:m>
                <a:endParaRPr lang="en-US" dirty="0"/>
              </a:p>
            </p:txBody>
          </p:sp>
        </mc:Choice>
        <mc:Fallback xmlns="">
          <p:sp>
            <p:nvSpPr>
              <p:cNvPr id="83" name="Oval 7"/>
              <p:cNvSpPr>
                <a:spLocks noRot="1" noChangeAspect="1" noMove="1" noResize="1" noEditPoints="1" noAdjustHandles="1" noChangeArrowheads="1" noChangeShapeType="1" noTextEdit="1"/>
              </p:cNvSpPr>
              <p:nvPr/>
            </p:nvSpPr>
            <p:spPr>
              <a:xfrm>
                <a:off x="2410316" y="4635430"/>
                <a:ext cx="356615" cy="356615"/>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Oval 8"/>
              <p:cNvSpPr/>
              <p:nvPr/>
            </p:nvSpPr>
            <p:spPr>
              <a:xfrm>
                <a:off x="3851957" y="3429000"/>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1</m:t>
                          </m:r>
                        </m:sub>
                      </m:sSub>
                    </m:oMath>
                  </m:oMathPara>
                </a14:m>
                <a:endParaRPr lang="en-US" dirty="0"/>
              </a:p>
            </p:txBody>
          </p:sp>
        </mc:Choice>
        <mc:Fallback xmlns="">
          <p:sp>
            <p:nvSpPr>
              <p:cNvPr id="84" name="Oval 8"/>
              <p:cNvSpPr>
                <a:spLocks noRot="1" noChangeAspect="1" noMove="1" noResize="1" noEditPoints="1" noAdjustHandles="1" noChangeArrowheads="1" noChangeShapeType="1" noTextEdit="1"/>
              </p:cNvSpPr>
              <p:nvPr/>
            </p:nvSpPr>
            <p:spPr>
              <a:xfrm>
                <a:off x="3851957" y="3429000"/>
                <a:ext cx="356615" cy="356615"/>
              </a:xfrm>
              <a:prstGeom prst="ellipse">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Oval 9"/>
              <p:cNvSpPr/>
              <p:nvPr/>
            </p:nvSpPr>
            <p:spPr>
              <a:xfrm>
                <a:off x="3851957" y="4053999"/>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2</m:t>
                          </m:r>
                        </m:sub>
                      </m:sSub>
                    </m:oMath>
                  </m:oMathPara>
                </a14:m>
                <a:endParaRPr lang="en-US" dirty="0"/>
              </a:p>
            </p:txBody>
          </p:sp>
        </mc:Choice>
        <mc:Fallback xmlns="">
          <p:sp>
            <p:nvSpPr>
              <p:cNvPr id="85" name="Oval 9"/>
              <p:cNvSpPr>
                <a:spLocks noRot="1" noChangeAspect="1" noMove="1" noResize="1" noEditPoints="1" noAdjustHandles="1" noChangeArrowheads="1" noChangeShapeType="1" noTextEdit="1"/>
              </p:cNvSpPr>
              <p:nvPr/>
            </p:nvSpPr>
            <p:spPr>
              <a:xfrm>
                <a:off x="3851957" y="4053999"/>
                <a:ext cx="356615" cy="356615"/>
              </a:xfrm>
              <a:prstGeom prst="ellipse">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Oval 10"/>
              <p:cNvSpPr/>
              <p:nvPr/>
            </p:nvSpPr>
            <p:spPr>
              <a:xfrm>
                <a:off x="3856824" y="463105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3</m:t>
                          </m:r>
                        </m:sub>
                      </m:sSub>
                    </m:oMath>
                  </m:oMathPara>
                </a14:m>
                <a:endParaRPr lang="en-US" dirty="0"/>
              </a:p>
            </p:txBody>
          </p:sp>
        </mc:Choice>
        <mc:Fallback xmlns="">
          <p:sp>
            <p:nvSpPr>
              <p:cNvPr id="86" name="Oval 10"/>
              <p:cNvSpPr>
                <a:spLocks noRot="1" noChangeAspect="1" noMove="1" noResize="1" noEditPoints="1" noAdjustHandles="1" noChangeArrowheads="1" noChangeShapeType="1" noTextEdit="1"/>
              </p:cNvSpPr>
              <p:nvPr/>
            </p:nvSpPr>
            <p:spPr>
              <a:xfrm>
                <a:off x="3856824" y="4631053"/>
                <a:ext cx="356615" cy="356615"/>
              </a:xfrm>
              <a:prstGeom prst="ellipse">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Oval 11"/>
              <p:cNvSpPr/>
              <p:nvPr/>
            </p:nvSpPr>
            <p:spPr>
              <a:xfrm>
                <a:off x="3851955" y="529684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a:rPr>
                            <m:t>4</m:t>
                          </m:r>
                        </m:sub>
                      </m:sSub>
                    </m:oMath>
                  </m:oMathPara>
                </a14:m>
                <a:endParaRPr lang="en-US" dirty="0"/>
              </a:p>
            </p:txBody>
          </p:sp>
        </mc:Choice>
        <mc:Fallback xmlns="">
          <p:sp>
            <p:nvSpPr>
              <p:cNvPr id="87" name="Oval 11"/>
              <p:cNvSpPr>
                <a:spLocks noRot="1" noChangeAspect="1" noMove="1" noResize="1" noEditPoints="1" noAdjustHandles="1" noChangeArrowheads="1" noChangeShapeType="1" noTextEdit="1"/>
              </p:cNvSpPr>
              <p:nvPr/>
            </p:nvSpPr>
            <p:spPr>
              <a:xfrm>
                <a:off x="3851955" y="5296843"/>
                <a:ext cx="356615" cy="356615"/>
              </a:xfrm>
              <a:prstGeom prst="ellipse">
                <a:avLst/>
              </a:prstGeom>
              <a:blipFill>
                <a:blip r:embed="rId18"/>
                <a:stretch>
                  <a:fillRect/>
                </a:stretch>
              </a:blipFill>
            </p:spPr>
            <p:txBody>
              <a:bodyPr/>
              <a:lstStyle/>
              <a:p>
                <a:r>
                  <a:rPr lang="zh-CN" altLang="en-US">
                    <a:noFill/>
                  </a:rPr>
                  <a:t> </a:t>
                </a:r>
              </a:p>
            </p:txBody>
          </p:sp>
        </mc:Fallback>
      </mc:AlternateContent>
      <p:cxnSp>
        <p:nvCxnSpPr>
          <p:cNvPr id="88" name="直接连接符 87"/>
          <p:cNvCxnSpPr>
            <a:stCxn id="81" idx="6"/>
            <a:endCxn id="84" idx="2"/>
          </p:cNvCxnSpPr>
          <p:nvPr/>
        </p:nvCxnSpPr>
        <p:spPr bwMode="auto">
          <a:xfrm flipV="1">
            <a:off x="2768410" y="3607308"/>
            <a:ext cx="1083547" cy="4731"/>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cxnSp>
        <p:nvCxnSpPr>
          <p:cNvPr id="89" name="直接连接符 88"/>
          <p:cNvCxnSpPr>
            <a:stCxn id="82" idx="6"/>
            <a:endCxn id="84" idx="2"/>
          </p:cNvCxnSpPr>
          <p:nvPr/>
        </p:nvCxnSpPr>
        <p:spPr bwMode="auto">
          <a:xfrm flipV="1">
            <a:off x="2766932" y="3607308"/>
            <a:ext cx="1085025" cy="625818"/>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0" name="直接连接符 89"/>
          <p:cNvCxnSpPr>
            <a:stCxn id="82" idx="6"/>
            <a:endCxn id="86" idx="2"/>
          </p:cNvCxnSpPr>
          <p:nvPr/>
        </p:nvCxnSpPr>
        <p:spPr bwMode="auto">
          <a:xfrm>
            <a:off x="2766932" y="4233126"/>
            <a:ext cx="1089892" cy="576235"/>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p:cxnSp>
        <p:nvCxnSpPr>
          <p:cNvPr id="91" name="直接连接符 90"/>
          <p:cNvCxnSpPr>
            <a:stCxn id="83" idx="6"/>
            <a:endCxn id="86" idx="2"/>
          </p:cNvCxnSpPr>
          <p:nvPr/>
        </p:nvCxnSpPr>
        <p:spPr bwMode="auto">
          <a:xfrm flipV="1">
            <a:off x="2766931" y="4809361"/>
            <a:ext cx="1089893" cy="4377"/>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2" name="直接连接符 91"/>
          <p:cNvCxnSpPr>
            <a:stCxn id="83" idx="6"/>
            <a:endCxn id="87" idx="2"/>
          </p:cNvCxnSpPr>
          <p:nvPr/>
        </p:nvCxnSpPr>
        <p:spPr bwMode="auto">
          <a:xfrm>
            <a:off x="2766931" y="4813738"/>
            <a:ext cx="1085024" cy="661413"/>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93" name="Oval 7"/>
              <p:cNvSpPr/>
              <p:nvPr/>
            </p:nvSpPr>
            <p:spPr>
              <a:xfrm>
                <a:off x="2410316" y="5300523"/>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93" name="Oval 7"/>
              <p:cNvSpPr>
                <a:spLocks noRot="1" noChangeAspect="1" noMove="1" noResize="1" noEditPoints="1" noAdjustHandles="1" noChangeArrowheads="1" noChangeShapeType="1" noTextEdit="1"/>
              </p:cNvSpPr>
              <p:nvPr/>
            </p:nvSpPr>
            <p:spPr>
              <a:xfrm>
                <a:off x="2410316" y="5300523"/>
                <a:ext cx="356615" cy="356615"/>
              </a:xfrm>
              <a:prstGeom prst="ellipse">
                <a:avLst/>
              </a:prstGeom>
              <a:blipFill>
                <a:blip r:embed="rId19"/>
                <a:stretch>
                  <a:fillRect/>
                </a:stretch>
              </a:blipFill>
            </p:spPr>
            <p:txBody>
              <a:bodyPr/>
              <a:lstStyle/>
              <a:p>
                <a:r>
                  <a:rPr lang="zh-CN" altLang="en-US">
                    <a:noFill/>
                  </a:rPr>
                  <a:t> </a:t>
                </a:r>
              </a:p>
            </p:txBody>
          </p:sp>
        </mc:Fallback>
      </mc:AlternateContent>
      <p:cxnSp>
        <p:nvCxnSpPr>
          <p:cNvPr id="94" name="直接连接符 93"/>
          <p:cNvCxnSpPr>
            <a:stCxn id="82" idx="6"/>
            <a:endCxn id="85" idx="2"/>
          </p:cNvCxnSpPr>
          <p:nvPr/>
        </p:nvCxnSpPr>
        <p:spPr bwMode="auto">
          <a:xfrm flipV="1">
            <a:off x="2766932" y="4232307"/>
            <a:ext cx="1085025" cy="819"/>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5" name="直接连接符 94"/>
          <p:cNvCxnSpPr>
            <a:stCxn id="93" idx="6"/>
            <a:endCxn id="87" idx="2"/>
          </p:cNvCxnSpPr>
          <p:nvPr/>
        </p:nvCxnSpPr>
        <p:spPr bwMode="auto">
          <a:xfrm flipV="1">
            <a:off x="2766931" y="5475151"/>
            <a:ext cx="1085024" cy="368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p:cxnSp>
        <p:nvCxnSpPr>
          <p:cNvPr id="96" name="直接连接符 95"/>
          <p:cNvCxnSpPr>
            <a:stCxn id="93" idx="6"/>
            <a:endCxn id="86" idx="2"/>
          </p:cNvCxnSpPr>
          <p:nvPr/>
        </p:nvCxnSpPr>
        <p:spPr bwMode="auto">
          <a:xfrm flipV="1">
            <a:off x="2766931" y="4809361"/>
            <a:ext cx="1089893" cy="669470"/>
          </a:xfrm>
          <a:prstGeom prst="line">
            <a:avLst/>
          </a:prstGeom>
          <a:solidFill>
            <a:srgbClr val="C0C0C0">
              <a:alpha val="0"/>
            </a:srgbClr>
          </a:solidFill>
          <a:ln w="2857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97" name="Oval 11"/>
              <p:cNvSpPr/>
              <p:nvPr/>
            </p:nvSpPr>
            <p:spPr>
              <a:xfrm>
                <a:off x="1909183" y="5877272"/>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5</m:t>
                          </m:r>
                        </m:sub>
                      </m:sSub>
                    </m:oMath>
                  </m:oMathPara>
                </a14:m>
                <a:endParaRPr lang="en-US" dirty="0"/>
              </a:p>
            </p:txBody>
          </p:sp>
        </mc:Choice>
        <mc:Fallback xmlns="">
          <p:sp>
            <p:nvSpPr>
              <p:cNvPr id="97" name="Oval 11"/>
              <p:cNvSpPr>
                <a:spLocks noRot="1" noChangeAspect="1" noMove="1" noResize="1" noEditPoints="1" noAdjustHandles="1" noChangeArrowheads="1" noChangeShapeType="1" noTextEdit="1"/>
              </p:cNvSpPr>
              <p:nvPr/>
            </p:nvSpPr>
            <p:spPr>
              <a:xfrm>
                <a:off x="1909183" y="5877272"/>
                <a:ext cx="356615" cy="356615"/>
              </a:xfrm>
              <a:prstGeom prst="ellipse">
                <a:avLst/>
              </a:prstGeom>
              <a:blipFill>
                <a:blip r:embed="rId20"/>
                <a:stretch>
                  <a:fillRect/>
                </a:stretch>
              </a:blipFill>
            </p:spPr>
            <p:txBody>
              <a:bodyPr/>
              <a:lstStyle/>
              <a:p>
                <a:r>
                  <a:rPr lang="zh-CN" altLang="en-US">
                    <a:noFill/>
                  </a:rPr>
                  <a:t> </a:t>
                </a:r>
              </a:p>
            </p:txBody>
          </p:sp>
        </mc:Fallback>
      </mc:AlternateContent>
      <p:cxnSp>
        <p:nvCxnSpPr>
          <p:cNvPr id="98" name="直接连接符 97"/>
          <p:cNvCxnSpPr>
            <a:stCxn id="77" idx="6"/>
            <a:endCxn id="97" idx="2"/>
          </p:cNvCxnSpPr>
          <p:nvPr/>
        </p:nvCxnSpPr>
        <p:spPr bwMode="auto">
          <a:xfrm>
            <a:off x="824159" y="5482941"/>
            <a:ext cx="1085024" cy="572639"/>
          </a:xfrm>
          <a:prstGeom prst="line">
            <a:avLst/>
          </a:prstGeom>
          <a:solidFill>
            <a:srgbClr val="C0C0C0">
              <a:alpha val="0"/>
            </a:srgbClr>
          </a:solidFill>
          <a:ln w="28575" cap="flat" cmpd="sng" algn="ctr">
            <a:solidFill>
              <a:srgbClr val="FF000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99" name="Oval 11"/>
              <p:cNvSpPr/>
              <p:nvPr/>
            </p:nvSpPr>
            <p:spPr>
              <a:xfrm>
                <a:off x="3851954" y="5876758"/>
                <a:ext cx="356615" cy="3566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5</m:t>
                          </m:r>
                        </m:sub>
                      </m:sSub>
                    </m:oMath>
                  </m:oMathPara>
                </a14:m>
                <a:endParaRPr lang="en-US" dirty="0"/>
              </a:p>
            </p:txBody>
          </p:sp>
        </mc:Choice>
        <mc:Fallback xmlns="">
          <p:sp>
            <p:nvSpPr>
              <p:cNvPr id="99" name="Oval 11"/>
              <p:cNvSpPr>
                <a:spLocks noRot="1" noChangeAspect="1" noMove="1" noResize="1" noEditPoints="1" noAdjustHandles="1" noChangeArrowheads="1" noChangeShapeType="1" noTextEdit="1"/>
              </p:cNvSpPr>
              <p:nvPr/>
            </p:nvSpPr>
            <p:spPr>
              <a:xfrm>
                <a:off x="3851954" y="5876758"/>
                <a:ext cx="356615" cy="356615"/>
              </a:xfrm>
              <a:prstGeom prst="ellipse">
                <a:avLst/>
              </a:prstGeom>
              <a:blipFill>
                <a:blip r:embed="rId21"/>
                <a:stretch>
                  <a:fillRect/>
                </a:stretch>
              </a:blipFill>
            </p:spPr>
            <p:txBody>
              <a:bodyPr/>
              <a:lstStyle/>
              <a:p>
                <a:r>
                  <a:rPr lang="zh-CN" altLang="en-US">
                    <a:noFill/>
                  </a:rPr>
                  <a:t> </a:t>
                </a:r>
              </a:p>
            </p:txBody>
          </p:sp>
        </mc:Fallback>
      </mc:AlternateContent>
      <p:cxnSp>
        <p:nvCxnSpPr>
          <p:cNvPr id="100" name="直接连接符 99"/>
          <p:cNvCxnSpPr/>
          <p:nvPr/>
        </p:nvCxnSpPr>
        <p:spPr bwMode="auto">
          <a:xfrm>
            <a:off x="2756906" y="5497309"/>
            <a:ext cx="1085024" cy="572639"/>
          </a:xfrm>
          <a:prstGeom prst="line">
            <a:avLst/>
          </a:prstGeom>
          <a:solidFill>
            <a:srgbClr val="C0C0C0">
              <a:alpha val="0"/>
            </a:srgbClr>
          </a:solidFill>
          <a:ln w="28575" cap="flat" cmpd="sng" algn="ctr">
            <a:solidFill>
              <a:srgbClr val="0070C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101" name="矩形 100"/>
              <p:cNvSpPr/>
              <p:nvPr/>
            </p:nvSpPr>
            <p:spPr bwMode="auto">
              <a:xfrm>
                <a:off x="5508104" y="957263"/>
                <a:ext cx="3312368" cy="527521"/>
              </a:xfrm>
              <a:prstGeom prst="rect">
                <a:avLst/>
              </a:prstGeom>
              <a:solidFill>
                <a:srgbClr val="FFC000"/>
              </a:solidFill>
              <a:ln>
                <a:noFill/>
              </a:ln>
            </p:spPr>
            <p:txBody>
              <a:bodyPr anchor="ctr"/>
              <a:lstStyle/>
              <a:p>
                <a:pPr algn="ctr" eaLnBrk="1" hangingPunct="1"/>
                <a:r>
                  <a:rPr lang="en-US" altLang="zh-CN" sz="2000" dirty="0">
                    <a:latin typeface="+mn-lt"/>
                    <a:cs typeface="ＭＳ Ｐゴシック" charset="-128"/>
                  </a:rPr>
                  <a:t>Competitive Ratio CR</a:t>
                </a:r>
                <a:r>
                  <a:rPr lang="en-US" altLang="zh-CN" sz="2000" baseline="-25000" dirty="0">
                    <a:latin typeface="+mn-lt"/>
                    <a:cs typeface="ＭＳ Ｐゴシック" charset="-128"/>
                  </a:rPr>
                  <a:t>RO</a:t>
                </a:r>
                <a:r>
                  <a:rPr lang="en-US" altLang="zh-CN" sz="2000" dirty="0">
                    <a:latin typeface="+mn-lt"/>
                    <a:cs typeface="ＭＳ Ｐゴシック" charset="-128"/>
                  </a:rPr>
                  <a:t>=</a:t>
                </a:r>
                <a14:m>
                  <m:oMath xmlns:m="http://schemas.openxmlformats.org/officeDocument/2006/math">
                    <m:f>
                      <m:fPr>
                        <m:ctrlPr>
                          <a:rPr lang="en-US" altLang="zh-CN" sz="2000" i="1">
                            <a:latin typeface="Cambria Math" panose="02040503050406030204" pitchFamily="18" charset="0"/>
                            <a:ea typeface="黑体" panose="02010609060101010101" pitchFamily="49" charset="-122"/>
                          </a:rPr>
                        </m:ctrlPr>
                      </m:fPr>
                      <m:num>
                        <m:r>
                          <a:rPr lang="en-US" altLang="zh-CN" sz="2000" i="1">
                            <a:latin typeface="Cambria Math" panose="02040503050406030204" pitchFamily="18" charset="0"/>
                            <a:ea typeface="黑体" panose="02010609060101010101" pitchFamily="49" charset="-122"/>
                          </a:rPr>
                          <m:t>1</m:t>
                        </m:r>
                      </m:num>
                      <m:den>
                        <m:r>
                          <a:rPr lang="en-US" altLang="zh-CN" sz="2000" i="1" smtClean="0">
                            <a:latin typeface="Cambria Math" panose="02040503050406030204" pitchFamily="18" charset="0"/>
                            <a:ea typeface="黑体" panose="02010609060101010101" pitchFamily="49" charset="-122"/>
                          </a:rPr>
                          <m:t>4</m:t>
                        </m:r>
                      </m:den>
                    </m:f>
                  </m:oMath>
                </a14:m>
                <a:endParaRPr lang="zh-CN" altLang="en-US" sz="2000" dirty="0">
                  <a:latin typeface="+mn-lt"/>
                  <a:cs typeface="ＭＳ Ｐゴシック" charset="-128"/>
                </a:endParaRPr>
              </a:p>
            </p:txBody>
          </p:sp>
        </mc:Choice>
        <mc:Fallback xmlns="">
          <p:sp>
            <p:nvSpPr>
              <p:cNvPr id="101" name="矩形 100"/>
              <p:cNvSpPr>
                <a:spLocks noRot="1" noChangeAspect="1" noMove="1" noResize="1" noEditPoints="1" noAdjustHandles="1" noChangeArrowheads="1" noChangeShapeType="1" noTextEdit="1"/>
              </p:cNvSpPr>
              <p:nvPr/>
            </p:nvSpPr>
            <p:spPr bwMode="auto">
              <a:xfrm>
                <a:off x="5508104" y="957263"/>
                <a:ext cx="3312368" cy="527521"/>
              </a:xfrm>
              <a:prstGeom prst="rect">
                <a:avLst/>
              </a:prstGeom>
              <a:blipFill>
                <a:blip r:embed="rId22"/>
                <a:stretch>
                  <a:fillRect l="-1657" b="-689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74805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283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Basic idea</a:t>
            </a:r>
          </a:p>
          <a:p>
            <a:pPr lvl="1" algn="just">
              <a:lnSpc>
                <a:spcPct val="95000"/>
              </a:lnSpc>
              <a:spcBef>
                <a:spcPct val="25000"/>
              </a:spcBef>
              <a:spcAft>
                <a:spcPct val="10000"/>
              </a:spcAft>
              <a:buSzPct val="60000"/>
              <a:defRPr/>
            </a:pPr>
            <a:r>
              <a:rPr lang="en-US" altLang="zh-CN" sz="2300" dirty="0">
                <a:latin typeface="+mn-lt"/>
                <a:cs typeface="ＭＳ Ｐゴシック" charset="-128"/>
              </a:rPr>
              <a:t>Although TGOA provides a better competitive ratio, it has high computational complexity due to the offline optimal matching algorithm, e.g. Hungary algorithm.</a:t>
            </a:r>
          </a:p>
          <a:p>
            <a:pPr lvl="1" algn="just">
              <a:lnSpc>
                <a:spcPct val="95000"/>
              </a:lnSpc>
              <a:spcBef>
                <a:spcPct val="25000"/>
              </a:spcBef>
              <a:spcAft>
                <a:spcPct val="10000"/>
              </a:spcAft>
              <a:buSzPct val="60000"/>
              <a:defRPr/>
            </a:pPr>
            <a:endParaRPr lang="en-US" altLang="zh-CN" sz="2400" dirty="0"/>
          </a:p>
          <a:p>
            <a:pPr lvl="1" algn="just">
              <a:lnSpc>
                <a:spcPct val="95000"/>
              </a:lnSpc>
              <a:spcBef>
                <a:spcPct val="25000"/>
              </a:spcBef>
              <a:spcAft>
                <a:spcPct val="10000"/>
              </a:spcAft>
              <a:buSzPct val="60000"/>
              <a:defRPr/>
            </a:pPr>
            <a:r>
              <a:rPr lang="en-US" altLang="zh-CN" sz="2400" dirty="0"/>
              <a:t>Optimize the efficiency using a greedy solution to get the offline matching instead of the offline optimal matching  in the second phase.</a:t>
            </a: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marL="349250" lvl="1" indent="0" algn="just">
              <a:lnSpc>
                <a:spcPct val="95000"/>
              </a:lnSpc>
              <a:spcBef>
                <a:spcPct val="25000"/>
              </a:spcBef>
              <a:spcAft>
                <a:spcPct val="10000"/>
              </a:spcAft>
              <a:buSzPct val="60000"/>
              <a:buNone/>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p:txBody>
      </p:sp>
      <p:sp>
        <p:nvSpPr>
          <p:cNvPr id="6" name="标题 1"/>
          <p:cNvSpPr>
            <a:spLocks noGrp="1"/>
          </p:cNvSpPr>
          <p:nvPr>
            <p:ph type="title"/>
          </p:nvPr>
        </p:nvSpPr>
        <p:spPr>
          <a:xfrm>
            <a:off x="0" y="98425"/>
            <a:ext cx="9144000" cy="738188"/>
          </a:xfrm>
        </p:spPr>
        <p:txBody>
          <a:bodyPr/>
          <a:lstStyle/>
          <a:p>
            <a:pPr algn="ctr" eaLnBrk="1" hangingPunct="1"/>
            <a:r>
              <a:rPr lang="en-US" altLang="zh-CN" sz="3500" dirty="0"/>
              <a:t>TGOA-Greedy Algorithm</a:t>
            </a:r>
            <a:endParaRPr lang="zh-CN" altLang="en-US" sz="3500" dirty="0"/>
          </a:p>
        </p:txBody>
      </p:sp>
      <mc:AlternateContent xmlns:mc="http://schemas.openxmlformats.org/markup-compatibility/2006" xmlns:a14="http://schemas.microsoft.com/office/drawing/2010/main">
        <mc:Choice Requires="a14">
          <p:sp>
            <p:nvSpPr>
              <p:cNvPr id="101" name="矩形 100"/>
              <p:cNvSpPr/>
              <p:nvPr/>
            </p:nvSpPr>
            <p:spPr bwMode="auto">
              <a:xfrm>
                <a:off x="5508104" y="957263"/>
                <a:ext cx="3312368" cy="527521"/>
              </a:xfrm>
              <a:prstGeom prst="rect">
                <a:avLst/>
              </a:prstGeom>
              <a:solidFill>
                <a:srgbClr val="FFC000"/>
              </a:solidFill>
              <a:ln>
                <a:noFill/>
              </a:ln>
            </p:spPr>
            <p:txBody>
              <a:bodyPr anchor="ctr"/>
              <a:lstStyle/>
              <a:p>
                <a:pPr algn="ctr" eaLnBrk="1" hangingPunct="1"/>
                <a:r>
                  <a:rPr lang="en-US" altLang="zh-CN" sz="2000" dirty="0">
                    <a:latin typeface="+mn-lt"/>
                    <a:cs typeface="ＭＳ Ｐゴシック" charset="-128"/>
                  </a:rPr>
                  <a:t>Competitive Ratio CR</a:t>
                </a:r>
                <a:r>
                  <a:rPr lang="en-US" altLang="zh-CN" sz="2000" baseline="-25000" dirty="0">
                    <a:latin typeface="+mn-lt"/>
                    <a:cs typeface="ＭＳ Ｐゴシック" charset="-128"/>
                  </a:rPr>
                  <a:t>RO</a:t>
                </a:r>
                <a:r>
                  <a:rPr lang="en-US" altLang="zh-CN" sz="2000" dirty="0">
                    <a:latin typeface="+mn-lt"/>
                    <a:cs typeface="ＭＳ Ｐゴシック" charset="-128"/>
                  </a:rPr>
                  <a:t>=</a:t>
                </a:r>
                <a14:m>
                  <m:oMath xmlns:m="http://schemas.openxmlformats.org/officeDocument/2006/math">
                    <m:f>
                      <m:fPr>
                        <m:ctrlPr>
                          <a:rPr lang="en-US" altLang="zh-CN" sz="2000" i="1">
                            <a:latin typeface="Cambria Math" panose="02040503050406030204" pitchFamily="18" charset="0"/>
                            <a:ea typeface="黑体" panose="02010609060101010101" pitchFamily="49" charset="-122"/>
                          </a:rPr>
                        </m:ctrlPr>
                      </m:fPr>
                      <m:num>
                        <m:r>
                          <a:rPr lang="en-US" altLang="zh-CN" sz="2000" i="1">
                            <a:latin typeface="Cambria Math" panose="02040503050406030204" pitchFamily="18" charset="0"/>
                            <a:ea typeface="黑体" panose="02010609060101010101" pitchFamily="49" charset="-122"/>
                          </a:rPr>
                          <m:t>1</m:t>
                        </m:r>
                      </m:num>
                      <m:den>
                        <m:r>
                          <a:rPr lang="en-US" altLang="zh-CN" sz="2000" b="1" i="1" smtClean="0">
                            <a:latin typeface="Cambria Math" panose="02040503050406030204" pitchFamily="18" charset="0"/>
                            <a:ea typeface="黑体" panose="02010609060101010101" pitchFamily="49" charset="-122"/>
                          </a:rPr>
                          <m:t>𝟖</m:t>
                        </m:r>
                      </m:den>
                    </m:f>
                  </m:oMath>
                </a14:m>
                <a:endParaRPr lang="zh-CN" altLang="en-US" sz="2000" dirty="0">
                  <a:latin typeface="+mn-lt"/>
                  <a:cs typeface="ＭＳ Ｐゴシック" charset="-128"/>
                </a:endParaRPr>
              </a:p>
            </p:txBody>
          </p:sp>
        </mc:Choice>
        <mc:Fallback xmlns="">
          <p:sp>
            <p:nvSpPr>
              <p:cNvPr id="101" name="矩形 100"/>
              <p:cNvSpPr>
                <a:spLocks noRot="1" noChangeAspect="1" noMove="1" noResize="1" noEditPoints="1" noAdjustHandles="1" noChangeArrowheads="1" noChangeShapeType="1" noTextEdit="1"/>
              </p:cNvSpPr>
              <p:nvPr/>
            </p:nvSpPr>
            <p:spPr bwMode="auto">
              <a:xfrm>
                <a:off x="5508104" y="957263"/>
                <a:ext cx="3312368" cy="527521"/>
              </a:xfrm>
              <a:prstGeom prst="rect">
                <a:avLst/>
              </a:prstGeom>
              <a:blipFill>
                <a:blip r:embed="rId3"/>
                <a:stretch>
                  <a:fillRect l="-1657" b="-689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00313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t>Background and Motivation</a:t>
            </a:r>
          </a:p>
          <a:p>
            <a:pPr eaLnBrk="1" hangingPunct="1">
              <a:spcBef>
                <a:spcPts val="1000"/>
              </a:spcBef>
              <a:spcAft>
                <a:spcPts val="4000"/>
              </a:spcAft>
            </a:pPr>
            <a:r>
              <a:rPr lang="en-US" altLang="zh-CN" sz="3200" dirty="0"/>
              <a:t>Problem Statement</a:t>
            </a:r>
          </a:p>
          <a:p>
            <a:pPr eaLnBrk="1" hangingPunct="1">
              <a:spcBef>
                <a:spcPts val="1000"/>
              </a:spcBef>
              <a:spcAft>
                <a:spcPts val="4000"/>
              </a:spcAft>
            </a:pPr>
            <a:r>
              <a:rPr lang="en-US" altLang="zh-CN" sz="3200" dirty="0"/>
              <a:t>Our Solutions</a:t>
            </a:r>
          </a:p>
          <a:p>
            <a:pPr eaLnBrk="1" hangingPunct="1">
              <a:spcBef>
                <a:spcPts val="1000"/>
              </a:spcBef>
              <a:spcAft>
                <a:spcPts val="4000"/>
              </a:spcAft>
            </a:pPr>
            <a:r>
              <a:rPr lang="en-US" altLang="zh-CN" sz="3200" dirty="0">
                <a:solidFill>
                  <a:srgbClr val="FF0000"/>
                </a:solidFill>
              </a:rPr>
              <a:t>Experiments</a:t>
            </a:r>
          </a:p>
          <a:p>
            <a:pPr eaLnBrk="1" hangingPunct="1">
              <a:spcBef>
                <a:spcPts val="1000"/>
              </a:spcBef>
              <a:spcAft>
                <a:spcPts val="4000"/>
              </a:spcAft>
            </a:pPr>
            <a:r>
              <a:rPr lang="en-US" altLang="zh-CN" sz="3200" dirty="0"/>
              <a:t>Conclusion</a:t>
            </a:r>
          </a:p>
        </p:txBody>
      </p:sp>
    </p:spTree>
    <p:extLst>
      <p:ext uri="{BB962C8B-B14F-4D97-AF65-F5344CB8AC3E}">
        <p14:creationId xmlns:p14="http://schemas.microsoft.com/office/powerpoint/2010/main" val="2349509660"/>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0" y="122238"/>
            <a:ext cx="9144000" cy="714375"/>
          </a:xfrm>
        </p:spPr>
        <p:txBody>
          <a:bodyPr/>
          <a:lstStyle/>
          <a:p>
            <a:pPr algn="ctr" eaLnBrk="1" hangingPunct="1"/>
            <a:r>
              <a:rPr lang="en-US" altLang="zh-CN" sz="3500" dirty="0"/>
              <a:t>Experimental Setting</a:t>
            </a:r>
          </a:p>
        </p:txBody>
      </p:sp>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228600" y="836612"/>
                <a:ext cx="8591550"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latin typeface="+mn-lt"/>
                    <a:cs typeface="ＭＳ Ｐゴシック" charset="-128"/>
                  </a:rPr>
                  <a:t>Real Datasets</a:t>
                </a:r>
              </a:p>
              <a:p>
                <a:pPr lvl="1" algn="just">
                  <a:lnSpc>
                    <a:spcPct val="95000"/>
                  </a:lnSpc>
                  <a:spcBef>
                    <a:spcPct val="25000"/>
                  </a:spcBef>
                  <a:spcAft>
                    <a:spcPct val="10000"/>
                  </a:spcAft>
                  <a:buSzPct val="60000"/>
                  <a:defRPr/>
                </a:pPr>
                <a:r>
                  <a:rPr lang="en-US" altLang="zh-CN" sz="2000">
                    <a:latin typeface="+mn-lt"/>
                    <a:cs typeface="ＭＳ Ｐゴシック" charset="-128"/>
                  </a:rPr>
                  <a:t>EverySender</a:t>
                </a:r>
                <a:r>
                  <a:rPr lang="en-US" altLang="zh-CN" sz="2000" dirty="0">
                    <a:latin typeface="+mn-lt"/>
                    <a:cs typeface="ＭＳ Ｐゴシック" charset="-128"/>
                  </a:rPr>
                  <a:t> (|T|=4036, |W|=817)</a:t>
                </a:r>
              </a:p>
              <a:p>
                <a:pPr lvl="1" algn="just">
                  <a:lnSpc>
                    <a:spcPct val="95000"/>
                  </a:lnSpc>
                  <a:spcBef>
                    <a:spcPct val="25000"/>
                  </a:spcBef>
                  <a:spcAft>
                    <a:spcPct val="10000"/>
                  </a:spcAft>
                  <a:buSzPct val="60000"/>
                  <a:defRPr/>
                </a:pPr>
                <a:r>
                  <a:rPr lang="en-US" altLang="zh-CN" sz="2000" dirty="0" err="1">
                    <a:latin typeface="+mn-lt"/>
                    <a:cs typeface="ＭＳ Ｐゴシック" charset="-128"/>
                  </a:rPr>
                  <a:t>gMission</a:t>
                </a:r>
                <a:r>
                  <a:rPr lang="en-US" altLang="zh-CN" sz="2000" dirty="0">
                    <a:latin typeface="+mn-lt"/>
                    <a:cs typeface="ＭＳ Ｐゴシック" charset="-128"/>
                  </a:rPr>
                  <a:t> </a:t>
                </a:r>
                <a:r>
                  <a:rPr lang="en-US" altLang="zh-CN" sz="2000" dirty="0">
                    <a:cs typeface="ＭＳ Ｐゴシック" charset="-128"/>
                  </a:rPr>
                  <a:t>(|T|=713, |W|=532)</a:t>
                </a:r>
                <a:endParaRPr lang="en-US" altLang="zh-CN" sz="2000" dirty="0">
                  <a:latin typeface="+mn-lt"/>
                  <a:cs typeface="ＭＳ Ｐゴシック" charset="-128"/>
                </a:endParaRPr>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r>
                  <a:rPr lang="en-US" altLang="zh-CN" sz="2400" dirty="0"/>
                  <a:t>Synthetic Dataset</a:t>
                </a:r>
              </a:p>
              <a:p>
                <a:pPr lvl="1" algn="just">
                  <a:lnSpc>
                    <a:spcPct val="95000"/>
                  </a:lnSpc>
                  <a:spcBef>
                    <a:spcPct val="25000"/>
                  </a:spcBef>
                  <a:spcAft>
                    <a:spcPct val="10000"/>
                  </a:spcAft>
                  <a:buSzPct val="60000"/>
                  <a:defRPr/>
                </a:pPr>
                <a:r>
                  <a:rPr lang="en-US" altLang="zh-CN" sz="2000" dirty="0">
                    <a:cs typeface="ＭＳ Ｐゴシック" charset="-128"/>
                  </a:rPr>
                  <a:t>|T|: The number of spatial tasks.</a:t>
                </a:r>
              </a:p>
              <a:p>
                <a:pPr lvl="1" algn="just">
                  <a:lnSpc>
                    <a:spcPct val="95000"/>
                  </a:lnSpc>
                  <a:spcBef>
                    <a:spcPct val="25000"/>
                  </a:spcBef>
                  <a:spcAft>
                    <a:spcPct val="10000"/>
                  </a:spcAft>
                  <a:buSzPct val="60000"/>
                  <a:defRPr/>
                </a:pPr>
                <a:r>
                  <a:rPr lang="en-US" altLang="zh-CN" sz="2000" dirty="0">
                    <a:cs typeface="ＭＳ Ｐゴシック" charset="-128"/>
                  </a:rPr>
                  <a:t>|W|: The number of crowd workers.</a:t>
                </a:r>
              </a:p>
              <a:p>
                <a:pPr lvl="1" algn="just">
                  <a:lnSpc>
                    <a:spcPct val="95000"/>
                  </a:lnSpc>
                  <a:spcBef>
                    <a:spcPct val="25000"/>
                  </a:spcBef>
                  <a:spcAft>
                    <a:spcPct val="10000"/>
                  </a:spcAft>
                  <a:buSzPct val="60000"/>
                  <a:defRPr/>
                </a:pP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𝑐</m:t>
                        </m:r>
                      </m:e>
                      <m:sub>
                        <m:r>
                          <a:rPr lang="en-US" altLang="zh-CN" sz="2000">
                            <a:latin typeface="Cambria Math" panose="02040503050406030204" pitchFamily="18" charset="0"/>
                            <a:cs typeface="ＭＳ Ｐゴシック" charset="-128"/>
                          </a:rPr>
                          <m:t>𝑤</m:t>
                        </m:r>
                      </m:sub>
                    </m:sSub>
                  </m:oMath>
                </a14:m>
                <a:r>
                  <a:rPr lang="en-US" altLang="zh-CN" sz="2000" dirty="0">
                    <a:cs typeface="ＭＳ Ｐゴシック" charset="-128"/>
                  </a:rPr>
                  <a:t>: The maximum workload of crowd workers.</a:t>
                </a:r>
              </a:p>
              <a:p>
                <a:pPr lvl="1" algn="just">
                  <a:lnSpc>
                    <a:spcPct val="95000"/>
                  </a:lnSpc>
                  <a:spcBef>
                    <a:spcPct val="25000"/>
                  </a:spcBef>
                  <a:spcAft>
                    <a:spcPct val="10000"/>
                  </a:spcAft>
                  <a:buSzPct val="60000"/>
                  <a:defRPr/>
                </a:pP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𝑟</m:t>
                        </m:r>
                      </m:e>
                      <m:sub>
                        <m:r>
                          <a:rPr lang="en-US" altLang="zh-CN" sz="2000">
                            <a:latin typeface="Cambria Math" panose="02040503050406030204" pitchFamily="18" charset="0"/>
                            <a:cs typeface="ＭＳ Ｐゴシック" charset="-128"/>
                          </a:rPr>
                          <m:t>𝑤</m:t>
                        </m:r>
                      </m:sub>
                    </m:sSub>
                    <m:r>
                      <m:rPr>
                        <m:nor/>
                      </m:rPr>
                      <a:rPr lang="en-US" altLang="zh-CN" sz="2000" dirty="0">
                        <a:cs typeface="ＭＳ Ｐゴシック" charset="-128"/>
                      </a:rPr>
                      <m:t>: </m:t>
                    </m:r>
                    <m:r>
                      <m:rPr>
                        <m:nor/>
                      </m:rPr>
                      <a:rPr lang="en-US" altLang="zh-CN" sz="2000" dirty="0">
                        <a:cs typeface="ＭＳ Ｐゴシック" charset="-128"/>
                      </a:rPr>
                      <m:t>The</m:t>
                    </m:r>
                    <m:r>
                      <m:rPr>
                        <m:nor/>
                      </m:rPr>
                      <a:rPr lang="en-US" altLang="zh-CN" sz="2000" dirty="0">
                        <a:cs typeface="ＭＳ Ｐゴシック" charset="-128"/>
                      </a:rPr>
                      <m:t> </m:t>
                    </m:r>
                    <m:r>
                      <m:rPr>
                        <m:nor/>
                      </m:rPr>
                      <a:rPr lang="en-US" altLang="zh-CN" sz="2000" b="1" i="0" dirty="0" smtClean="0">
                        <a:cs typeface="ＭＳ Ｐゴシック" charset="-128"/>
                      </a:rPr>
                      <m:t>range</m:t>
                    </m:r>
                    <m:r>
                      <m:rPr>
                        <m:nor/>
                      </m:rPr>
                      <a:rPr lang="en-US" altLang="zh-CN" sz="2000" b="1" i="0" dirty="0" smtClean="0">
                        <a:cs typeface="ＭＳ Ｐゴシック" charset="-128"/>
                      </a:rPr>
                      <m:t> </m:t>
                    </m:r>
                    <m:r>
                      <m:rPr>
                        <m:nor/>
                      </m:rPr>
                      <a:rPr lang="en-US" altLang="zh-CN" sz="2000" b="1" i="0" dirty="0" smtClean="0">
                        <a:cs typeface="ＭＳ Ｐゴシック" charset="-128"/>
                      </a:rPr>
                      <m:t>radius</m:t>
                    </m:r>
                    <m:r>
                      <m:rPr>
                        <m:nor/>
                      </m:rPr>
                      <a:rPr lang="en-US" altLang="zh-CN" sz="2000" b="1" i="0" dirty="0" smtClean="0">
                        <a:cs typeface="ＭＳ Ｐゴシック" charset="-128"/>
                      </a:rPr>
                      <m:t> </m:t>
                    </m:r>
                    <m:r>
                      <m:rPr>
                        <m:nor/>
                      </m:rPr>
                      <a:rPr lang="en-US" altLang="zh-CN" sz="2000" dirty="0">
                        <a:cs typeface="ＭＳ Ｐゴシック" charset="-128"/>
                      </a:rPr>
                      <m:t>of</m:t>
                    </m:r>
                    <m:r>
                      <m:rPr>
                        <m:nor/>
                      </m:rPr>
                      <a:rPr lang="en-US" altLang="zh-CN" sz="2000" dirty="0">
                        <a:cs typeface="ＭＳ Ｐゴシック" charset="-128"/>
                      </a:rPr>
                      <m:t> </m:t>
                    </m:r>
                    <m:r>
                      <m:rPr>
                        <m:nor/>
                      </m:rPr>
                      <a:rPr lang="en-US" altLang="zh-CN" sz="2000" dirty="0">
                        <a:cs typeface="ＭＳ Ｐゴシック" charset="-128"/>
                      </a:rPr>
                      <m:t>crowd</m:t>
                    </m:r>
                    <m:r>
                      <m:rPr>
                        <m:nor/>
                      </m:rPr>
                      <a:rPr lang="en-US" altLang="zh-CN" sz="2000" dirty="0">
                        <a:cs typeface="ＭＳ Ｐゴシック" charset="-128"/>
                      </a:rPr>
                      <m:t> </m:t>
                    </m:r>
                    <m:r>
                      <m:rPr>
                        <m:nor/>
                      </m:rPr>
                      <a:rPr lang="en-US" altLang="zh-CN" sz="2000" dirty="0">
                        <a:cs typeface="ＭＳ Ｐゴシック" charset="-128"/>
                      </a:rPr>
                      <m:t>workers</m:t>
                    </m:r>
                  </m:oMath>
                </a14:m>
                <a:r>
                  <a:rPr lang="en-US" altLang="zh-CN" sz="2000" dirty="0">
                    <a:cs typeface="ＭＳ Ｐゴシック" charset="-128"/>
                  </a:rPr>
                  <a:t>.</a:t>
                </a:r>
              </a:p>
              <a:p>
                <a:pPr lvl="1" algn="just">
                  <a:lnSpc>
                    <a:spcPct val="95000"/>
                  </a:lnSpc>
                  <a:spcBef>
                    <a:spcPct val="25000"/>
                  </a:spcBef>
                  <a:spcAft>
                    <a:spcPct val="10000"/>
                  </a:spcAft>
                  <a:buSzPct val="60000"/>
                  <a:defRPr/>
                </a:pP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l-GR" altLang="zh-CN" sz="2000">
                            <a:latin typeface="Cambria Math" panose="02040503050406030204" pitchFamily="18" charset="0"/>
                            <a:cs typeface="ＭＳ Ｐゴシック" charset="-128"/>
                          </a:rPr>
                          <m:t>𝛿</m:t>
                        </m:r>
                      </m:e>
                      <m:sub>
                        <m:r>
                          <a:rPr lang="en-US" altLang="zh-CN" sz="2000">
                            <a:latin typeface="Cambria Math" panose="02040503050406030204" pitchFamily="18" charset="0"/>
                            <a:cs typeface="ＭＳ Ｐゴシック" charset="-128"/>
                          </a:rPr>
                          <m:t>𝑤</m:t>
                        </m:r>
                      </m:sub>
                    </m:sSub>
                  </m:oMath>
                </a14:m>
                <a:r>
                  <a:rPr lang="en-US" altLang="zh-CN" sz="2000" dirty="0">
                    <a:cs typeface="ＭＳ Ｐゴシック" charset="-128"/>
                  </a:rPr>
                  <a:t> : The average success ratio of crowd workers.</a:t>
                </a:r>
              </a:p>
              <a:p>
                <a:pPr lvl="1" algn="just">
                  <a:lnSpc>
                    <a:spcPct val="95000"/>
                  </a:lnSpc>
                  <a:spcBef>
                    <a:spcPct val="25000"/>
                  </a:spcBef>
                  <a:spcAft>
                    <a:spcPct val="10000"/>
                  </a:spcAft>
                  <a:buSzPct val="60000"/>
                  <a:defRPr/>
                </a:pP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𝑑</m:t>
                        </m:r>
                      </m:e>
                      <m:sub>
                        <m:r>
                          <a:rPr lang="en-US" altLang="zh-CN" sz="2000">
                            <a:latin typeface="Cambria Math" panose="02040503050406030204" pitchFamily="18" charset="0"/>
                            <a:cs typeface="ＭＳ Ｐゴシック" charset="-128"/>
                          </a:rPr>
                          <m:t>𝑡</m:t>
                        </m:r>
                      </m:sub>
                    </m:sSub>
                  </m:oMath>
                </a14:m>
                <a:r>
                  <a:rPr lang="en-US" altLang="zh-CN" sz="2000" dirty="0">
                    <a:cs typeface="ＭＳ Ｐゴシック" charset="-128"/>
                  </a:rPr>
                  <a:t>/</a:t>
                </a: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𝑑</m:t>
                        </m:r>
                      </m:e>
                      <m:sub>
                        <m:r>
                          <a:rPr lang="en-US" altLang="zh-CN" sz="2000" b="1" i="1" smtClean="0">
                            <a:latin typeface="Cambria Math" panose="02040503050406030204" pitchFamily="18" charset="0"/>
                            <a:cs typeface="ＭＳ Ｐゴシック" charset="-128"/>
                          </a:rPr>
                          <m:t>𝒘</m:t>
                        </m:r>
                      </m:sub>
                    </m:sSub>
                  </m:oMath>
                </a14:m>
                <a:r>
                  <a:rPr lang="en-US" altLang="zh-CN" sz="2000" dirty="0">
                    <a:cs typeface="ＭＳ Ｐゴシック" charset="-128"/>
                  </a:rPr>
                  <a:t> : The deadlines of spatial tasks and crowd workers.</a:t>
                </a:r>
              </a:p>
              <a:p>
                <a:pPr lvl="1" algn="just">
                  <a:lnSpc>
                    <a:spcPct val="95000"/>
                  </a:lnSpc>
                  <a:spcBef>
                    <a:spcPct val="25000"/>
                  </a:spcBef>
                  <a:spcAft>
                    <a:spcPct val="10000"/>
                  </a:spcAft>
                  <a:buSzPct val="60000"/>
                  <a:defRPr/>
                </a:pPr>
                <a14:m>
                  <m:oMath xmlns:m="http://schemas.openxmlformats.org/officeDocument/2006/math">
                    <m:sSub>
                      <m:sSubPr>
                        <m:ctrlPr>
                          <a:rPr lang="en-US" altLang="zh-CN" sz="2000" i="1">
                            <a:latin typeface="Cambria Math" panose="02040503050406030204" pitchFamily="18" charset="0"/>
                            <a:cs typeface="ＭＳ Ｐゴシック" charset="-128"/>
                          </a:rPr>
                        </m:ctrlPr>
                      </m:sSubPr>
                      <m:e>
                        <m:r>
                          <a:rPr lang="en-US" altLang="zh-CN" sz="2000">
                            <a:latin typeface="Cambria Math" panose="02040503050406030204" pitchFamily="18" charset="0"/>
                            <a:cs typeface="ＭＳ Ｐゴシック" charset="-128"/>
                          </a:rPr>
                          <m:t>𝑝</m:t>
                        </m:r>
                      </m:e>
                      <m:sub>
                        <m:r>
                          <a:rPr lang="en-US" altLang="zh-CN" sz="2000">
                            <a:latin typeface="Cambria Math" panose="02040503050406030204" pitchFamily="18" charset="0"/>
                            <a:cs typeface="ＭＳ Ｐゴシック" charset="-128"/>
                          </a:rPr>
                          <m:t>𝑡</m:t>
                        </m:r>
                      </m:sub>
                    </m:sSub>
                    <m:r>
                      <m:rPr>
                        <m:nor/>
                      </m:rPr>
                      <a:rPr lang="en-US" altLang="zh-CN" sz="2000" dirty="0">
                        <a:cs typeface="ＭＳ Ｐゴシック" charset="-128"/>
                      </a:rPr>
                      <m:t>: </m:t>
                    </m:r>
                    <m:r>
                      <m:rPr>
                        <m:nor/>
                      </m:rPr>
                      <a:rPr lang="en-US" altLang="zh-CN" sz="2000" dirty="0">
                        <a:cs typeface="ＭＳ Ｐゴシック" charset="-128"/>
                      </a:rPr>
                      <m:t>The</m:t>
                    </m:r>
                    <m:r>
                      <m:rPr>
                        <m:nor/>
                      </m:rPr>
                      <a:rPr lang="en-US" altLang="zh-CN" sz="2000" dirty="0">
                        <a:cs typeface="ＭＳ Ｐゴシック" charset="-128"/>
                      </a:rPr>
                      <m:t> </m:t>
                    </m:r>
                    <m:r>
                      <m:rPr>
                        <m:nor/>
                      </m:rPr>
                      <a:rPr lang="en-US" altLang="zh-CN" sz="2000" b="1" i="0" dirty="0" smtClean="0">
                        <a:cs typeface="ＭＳ Ｐゴシック" charset="-128"/>
                      </a:rPr>
                      <m:t>average</m:t>
                    </m:r>
                    <m:r>
                      <m:rPr>
                        <m:nor/>
                      </m:rPr>
                      <a:rPr lang="en-US" altLang="zh-CN" sz="2000" b="1" i="0" dirty="0" smtClean="0">
                        <a:cs typeface="ＭＳ Ｐゴシック" charset="-128"/>
                      </a:rPr>
                      <m:t> </m:t>
                    </m:r>
                    <m:r>
                      <m:rPr>
                        <m:nor/>
                      </m:rPr>
                      <a:rPr lang="en-US" altLang="zh-CN" sz="2000" dirty="0">
                        <a:cs typeface="ＭＳ Ｐゴシック" charset="-128"/>
                      </a:rPr>
                      <m:t>payoffof</m:t>
                    </m:r>
                    <m:r>
                      <m:rPr>
                        <m:nor/>
                      </m:rPr>
                      <a:rPr lang="en-US" altLang="zh-CN" sz="2000" dirty="0">
                        <a:cs typeface="ＭＳ Ｐゴシック" charset="-128"/>
                      </a:rPr>
                      <m:t> </m:t>
                    </m:r>
                    <m:r>
                      <m:rPr>
                        <m:nor/>
                      </m:rPr>
                      <a:rPr lang="en-US" altLang="zh-CN" sz="2000" b="1" i="0" dirty="0" smtClean="0">
                        <a:cs typeface="ＭＳ Ｐゴシック" charset="-128"/>
                      </a:rPr>
                      <m:t>spatial</m:t>
                    </m:r>
                    <m:r>
                      <m:rPr>
                        <m:nor/>
                      </m:rPr>
                      <a:rPr lang="en-US" altLang="zh-CN" sz="2000" dirty="0">
                        <a:cs typeface="ＭＳ Ｐゴシック" charset="-128"/>
                      </a:rPr>
                      <m:t> </m:t>
                    </m:r>
                    <m:r>
                      <m:rPr>
                        <m:nor/>
                      </m:rPr>
                      <a:rPr lang="en-US" altLang="zh-CN" sz="2000" b="1" i="0" dirty="0" smtClean="0">
                        <a:cs typeface="ＭＳ Ｐゴシック" charset="-128"/>
                      </a:rPr>
                      <m:t>tasks</m:t>
                    </m:r>
                    <m:r>
                      <m:rPr>
                        <m:nor/>
                      </m:rPr>
                      <a:rPr lang="en-US" altLang="zh-CN" sz="2000" b="1" i="0" dirty="0" smtClean="0">
                        <a:cs typeface="ＭＳ Ｐゴシック" charset="-128"/>
                      </a:rPr>
                      <m:t>.</m:t>
                    </m:r>
                  </m:oMath>
                </a14:m>
                <a:endParaRPr lang="en-US" altLang="zh-CN" sz="2000" dirty="0">
                  <a:cs typeface="ＭＳ Ｐゴシック" charset="-128"/>
                </a:endParaRPr>
              </a:p>
              <a:p>
                <a:pPr algn="just">
                  <a:lnSpc>
                    <a:spcPct val="95000"/>
                  </a:lnSpc>
                  <a:spcBef>
                    <a:spcPts val="200"/>
                  </a:spcBef>
                  <a:spcAft>
                    <a:spcPts val="0"/>
                  </a:spcAft>
                  <a:buSzPct val="60000"/>
                  <a:defRPr/>
                </a:pPr>
                <a:endParaRPr lang="en-US" altLang="zh-CN" sz="2400" dirty="0"/>
              </a:p>
              <a:p>
                <a:pPr algn="just">
                  <a:lnSpc>
                    <a:spcPct val="95000"/>
                  </a:lnSpc>
                  <a:spcBef>
                    <a:spcPts val="200"/>
                  </a:spcBef>
                  <a:spcAft>
                    <a:spcPts val="0"/>
                  </a:spcAft>
                  <a:buSzPct val="60000"/>
                  <a:defRPr/>
                </a:pPr>
                <a:r>
                  <a:rPr lang="en-US" altLang="zh-CN" sz="2400" dirty="0"/>
                  <a:t>Compared Algorithms</a:t>
                </a:r>
              </a:p>
              <a:p>
                <a:pPr lvl="1" algn="just">
                  <a:lnSpc>
                    <a:spcPct val="95000"/>
                  </a:lnSpc>
                  <a:spcBef>
                    <a:spcPct val="25000"/>
                  </a:spcBef>
                  <a:spcAft>
                    <a:spcPct val="10000"/>
                  </a:spcAft>
                  <a:buSzPct val="60000"/>
                  <a:defRPr/>
                </a:pPr>
                <a:r>
                  <a:rPr lang="en-US" altLang="zh-CN" sz="2000" dirty="0">
                    <a:cs typeface="ＭＳ Ｐゴシック" charset="-128"/>
                  </a:rPr>
                  <a:t>Extended Greedy-RT (Baseline), TGOA and TGOA-Greedy</a:t>
                </a:r>
              </a:p>
              <a:p>
                <a:pPr marL="349250" lvl="1" indent="0" algn="just">
                  <a:lnSpc>
                    <a:spcPct val="95000"/>
                  </a:lnSpc>
                  <a:spcBef>
                    <a:spcPct val="25000"/>
                  </a:spcBef>
                  <a:spcAft>
                    <a:spcPct val="10000"/>
                  </a:spcAft>
                  <a:buSzPct val="60000"/>
                  <a:buNone/>
                  <a:defRPr/>
                </a:pPr>
                <a:endParaRPr lang="en-US" altLang="zh-CN" sz="2000" dirty="0">
                  <a:cs typeface="ＭＳ Ｐゴシック" charset="-128"/>
                </a:endParaRPr>
              </a:p>
              <a:p>
                <a:pPr lvl="1" algn="just">
                  <a:lnSpc>
                    <a:spcPct val="95000"/>
                  </a:lnSpc>
                  <a:spcBef>
                    <a:spcPct val="25000"/>
                  </a:spcBef>
                  <a:spcAft>
                    <a:spcPct val="10000"/>
                  </a:spcAft>
                  <a:buSzPct val="60000"/>
                  <a:defRPr/>
                </a:pPr>
                <a:endParaRPr lang="en-US" altLang="zh-CN" sz="2000" dirty="0">
                  <a:cs typeface="ＭＳ Ｐゴシック" charset="-128"/>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228600" y="836612"/>
                <a:ext cx="8591550" cy="5832747"/>
              </a:xfrm>
              <a:prstGeom prst="rect">
                <a:avLst/>
              </a:prstGeom>
              <a:blipFill>
                <a:blip r:embed="rId3"/>
                <a:stretch>
                  <a:fillRect l="-213" t="-1045" b="-30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5"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995462"/>
            <a:ext cx="4044620" cy="200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59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noChangeArrowheads="1"/>
          </p:cNvSpPr>
          <p:nvPr>
            <p:ph type="title"/>
          </p:nvPr>
        </p:nvSpPr>
        <p:spPr/>
        <p:txBody>
          <a:bodyPr/>
          <a:lstStyle/>
          <a:p>
            <a:pPr algn="ctr" eaLnBrk="1" hangingPunct="1"/>
            <a:r>
              <a:rPr lang="en-US" altLang="zh-CN" sz="3500"/>
              <a:t>Experiments: Vary |T|</a:t>
            </a:r>
            <a:endParaRPr lang="zh-CN" altLang="en-US" sz="3500"/>
          </a:p>
        </p:txBody>
      </p:sp>
      <p:pic>
        <p:nvPicPr>
          <p:cNvPr id="101379"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700808"/>
            <a:ext cx="4434702" cy="3692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0"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1577146"/>
            <a:ext cx="4536504" cy="3820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标注 4"/>
          <p:cNvSpPr>
            <a:spLocks noChangeArrowheads="1"/>
          </p:cNvSpPr>
          <p:nvPr/>
        </p:nvSpPr>
        <p:spPr bwMode="auto">
          <a:xfrm>
            <a:off x="683568" y="960274"/>
            <a:ext cx="3744416" cy="724839"/>
          </a:xfrm>
          <a:prstGeom prst="wedgeRectCallout">
            <a:avLst>
              <a:gd name="adj1" fmla="val -7122"/>
              <a:gd name="adj2" fmla="val 77813"/>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t>TGOA is the most effective but most inefficient</a:t>
            </a:r>
            <a:r>
              <a:rPr lang="en-US" altLang="zh-CN" sz="2000" dirty="0">
                <a:cs typeface="ＭＳ Ｐゴシック" charset="-128"/>
              </a:rPr>
              <a:t>.</a:t>
            </a:r>
            <a:endParaRPr lang="zh-CN" altLang="en-US" sz="2000" dirty="0">
              <a:latin typeface="+mn-lt"/>
              <a:cs typeface="ＭＳ Ｐゴシック" charset="-128"/>
            </a:endParaRPr>
          </a:p>
        </p:txBody>
      </p:sp>
      <p:sp>
        <p:nvSpPr>
          <p:cNvPr id="6" name="矩形标注 5"/>
          <p:cNvSpPr>
            <a:spLocks noChangeArrowheads="1"/>
          </p:cNvSpPr>
          <p:nvPr/>
        </p:nvSpPr>
        <p:spPr bwMode="auto">
          <a:xfrm>
            <a:off x="457200" y="5656489"/>
            <a:ext cx="8363272" cy="1012871"/>
          </a:xfrm>
          <a:prstGeom prst="wedgeRectCallout">
            <a:avLst>
              <a:gd name="adj1" fmla="val 12922"/>
              <a:gd name="adj2" fmla="val -112620"/>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buNone/>
            </a:pPr>
            <a:r>
              <a:rPr lang="en-US" altLang="zh-CN" sz="2000" dirty="0"/>
              <a:t>TGOA-greedy trades off well between effectiveness and efficiency!</a:t>
            </a:r>
          </a:p>
          <a:p>
            <a:pPr>
              <a:buNone/>
            </a:pPr>
            <a:r>
              <a:rPr lang="en-US" altLang="zh-CN" sz="2000" dirty="0"/>
              <a:t>Extended Greedy-RT (Baseline algorithm) is the fastest one, but its effectiveness is the lowest!</a:t>
            </a:r>
          </a:p>
          <a:p>
            <a:pPr>
              <a:buNone/>
            </a:pP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noChangeArrowheads="1"/>
          </p:cNvSpPr>
          <p:nvPr>
            <p:ph type="title"/>
          </p:nvPr>
        </p:nvSpPr>
        <p:spPr/>
        <p:txBody>
          <a:bodyPr/>
          <a:lstStyle/>
          <a:p>
            <a:pPr algn="ctr" eaLnBrk="1" hangingPunct="1"/>
            <a:r>
              <a:rPr lang="en-US" altLang="zh-CN" sz="3500" dirty="0"/>
              <a:t>Experiments: Scalability</a:t>
            </a:r>
            <a:endParaRPr lang="zh-CN" altLang="en-US" sz="3500" dirty="0"/>
          </a:p>
        </p:txBody>
      </p:sp>
      <p:pic>
        <p:nvPicPr>
          <p:cNvPr id="2" name="图片 1"/>
          <p:cNvPicPr>
            <a:picLocks noChangeAspect="1"/>
          </p:cNvPicPr>
          <p:nvPr/>
        </p:nvPicPr>
        <p:blipFill>
          <a:blip r:embed="rId3"/>
          <a:stretch>
            <a:fillRect/>
          </a:stretch>
        </p:blipFill>
        <p:spPr>
          <a:xfrm>
            <a:off x="-13254" y="1814412"/>
            <a:ext cx="4273657" cy="3486796"/>
          </a:xfrm>
          <a:prstGeom prst="rect">
            <a:avLst/>
          </a:prstGeom>
        </p:spPr>
      </p:pic>
      <p:pic>
        <p:nvPicPr>
          <p:cNvPr id="3" name="图片 2"/>
          <p:cNvPicPr>
            <a:picLocks noChangeAspect="1"/>
          </p:cNvPicPr>
          <p:nvPr/>
        </p:nvPicPr>
        <p:blipFill>
          <a:blip r:embed="rId4"/>
          <a:stretch>
            <a:fillRect/>
          </a:stretch>
        </p:blipFill>
        <p:spPr>
          <a:xfrm>
            <a:off x="4716016" y="1814411"/>
            <a:ext cx="4437152" cy="3414789"/>
          </a:xfrm>
          <a:prstGeom prst="rect">
            <a:avLst/>
          </a:prstGeom>
        </p:spPr>
      </p:pic>
      <p:sp>
        <p:nvSpPr>
          <p:cNvPr id="5" name="矩形标注 4"/>
          <p:cNvSpPr>
            <a:spLocks noChangeArrowheads="1"/>
          </p:cNvSpPr>
          <p:nvPr/>
        </p:nvSpPr>
        <p:spPr bwMode="auto">
          <a:xfrm>
            <a:off x="4427984" y="5301209"/>
            <a:ext cx="4536504" cy="720080"/>
          </a:xfrm>
          <a:prstGeom prst="wedgeRectCallout">
            <a:avLst>
              <a:gd name="adj1" fmla="val 30220"/>
              <a:gd name="adj2" fmla="val -125159"/>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buNone/>
            </a:pPr>
            <a:r>
              <a:rPr lang="en-US" altLang="zh-CN" sz="2000" dirty="0"/>
              <a:t>Different curves mean the different number of crowd workers.</a:t>
            </a:r>
          </a:p>
          <a:p>
            <a:pPr>
              <a:buNone/>
            </a:pPr>
            <a:endParaRPr lang="en-US" altLang="zh-CN" sz="2000" dirty="0"/>
          </a:p>
        </p:txBody>
      </p:sp>
    </p:spTree>
    <p:extLst>
      <p:ext uri="{BB962C8B-B14F-4D97-AF65-F5344CB8AC3E}">
        <p14:creationId xmlns:p14="http://schemas.microsoft.com/office/powerpoint/2010/main" val="59119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Spatial Crowdsourcing Platforms</a:t>
            </a:r>
          </a:p>
          <a:p>
            <a:pPr lvl="1" algn="just">
              <a:spcBef>
                <a:spcPts val="0"/>
              </a:spcBef>
              <a:buSzPct val="60000"/>
              <a:defRPr/>
            </a:pPr>
            <a:r>
              <a:rPr lang="en-US" altLang="zh-CN" sz="2400" dirty="0">
                <a:latin typeface="+mn-lt"/>
                <a:cs typeface="ＭＳ Ｐゴシック" charset="-128"/>
              </a:rPr>
              <a:t>Help assign </a:t>
            </a:r>
            <a:r>
              <a:rPr lang="en-US" altLang="zh-CN" sz="2400" i="1" dirty="0">
                <a:latin typeface="+mn-lt"/>
                <a:cs typeface="ＭＳ Ｐゴシック" charset="-128"/>
              </a:rPr>
              <a:t>offline </a:t>
            </a:r>
            <a:r>
              <a:rPr lang="en-US" altLang="zh-CN" sz="2400" dirty="0">
                <a:latin typeface="+mn-lt"/>
                <a:cs typeface="ＭＳ Ｐゴシック" charset="-128"/>
              </a:rPr>
              <a:t>spatial tasks to </a:t>
            </a:r>
            <a:r>
              <a:rPr lang="en-US" altLang="zh-CN" sz="2400" i="1" dirty="0">
                <a:latin typeface="+mn-lt"/>
                <a:cs typeface="ＭＳ Ｐゴシック" charset="-128"/>
              </a:rPr>
              <a:t>online</a:t>
            </a:r>
            <a:r>
              <a:rPr lang="en-US" altLang="zh-CN" sz="2400" dirty="0">
                <a:latin typeface="+mn-lt"/>
                <a:cs typeface="ＭＳ Ｐゴシック" charset="-128"/>
              </a:rPr>
              <a:t> crowd workers</a:t>
            </a:r>
          </a:p>
          <a:p>
            <a:pPr lvl="1" algn="just">
              <a:spcBef>
                <a:spcPts val="0"/>
              </a:spcBef>
              <a:buSzPct val="60000"/>
              <a:defRPr/>
            </a:pPr>
            <a:r>
              <a:rPr lang="en-US" altLang="zh-CN" sz="2400" dirty="0">
                <a:latin typeface="+mn-lt"/>
                <a:cs typeface="ＭＳ Ｐゴシック" charset="-128"/>
              </a:rPr>
              <a:t>e.g. Offline-to-Online (O2O) applications</a:t>
            </a:r>
            <a:endParaRPr lang="en-US" altLang="zh-CN" sz="2400" dirty="0">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sp>
        <p:nvSpPr>
          <p:cNvPr id="23555" name="Title 1"/>
          <p:cNvSpPr>
            <a:spLocks noGrp="1"/>
          </p:cNvSpPr>
          <p:nvPr>
            <p:ph type="title"/>
          </p:nvPr>
        </p:nvSpPr>
        <p:spPr>
          <a:xfrm>
            <a:off x="0" y="122238"/>
            <a:ext cx="9144000" cy="714375"/>
          </a:xfrm>
        </p:spPr>
        <p:txBody>
          <a:bodyPr/>
          <a:lstStyle/>
          <a:p>
            <a:pPr algn="ctr" eaLnBrk="1" hangingPunct="1"/>
            <a:r>
              <a:rPr lang="en-US" altLang="zh-CN" sz="3500"/>
              <a:t>Spatial Crowdsourcing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noChangeArrowheads="1"/>
          </p:cNvSpPr>
          <p:nvPr>
            <p:ph type="title"/>
          </p:nvPr>
        </p:nvSpPr>
        <p:spPr/>
        <p:txBody>
          <a:bodyPr/>
          <a:lstStyle/>
          <a:p>
            <a:pPr algn="ctr" eaLnBrk="1" hangingPunct="1"/>
            <a:r>
              <a:rPr lang="en-US" altLang="zh-CN" sz="3500"/>
              <a:t>Experiments: Real Data</a:t>
            </a:r>
            <a:endParaRPr lang="zh-CN" altLang="en-US" sz="3500"/>
          </a:p>
        </p:txBody>
      </p:sp>
      <p:pic>
        <p:nvPicPr>
          <p:cNvPr id="2" name="图片 1"/>
          <p:cNvPicPr>
            <a:picLocks noChangeAspect="1"/>
          </p:cNvPicPr>
          <p:nvPr/>
        </p:nvPicPr>
        <p:blipFill>
          <a:blip r:embed="rId3"/>
          <a:stretch>
            <a:fillRect/>
          </a:stretch>
        </p:blipFill>
        <p:spPr>
          <a:xfrm>
            <a:off x="251520" y="1657630"/>
            <a:ext cx="8675926" cy="3427554"/>
          </a:xfrm>
          <a:prstGeom prst="rect">
            <a:avLst/>
          </a:prstGeom>
        </p:spPr>
      </p:pic>
      <p:sp>
        <p:nvSpPr>
          <p:cNvPr id="5" name="矩形标注 4"/>
          <p:cNvSpPr>
            <a:spLocks noChangeArrowheads="1"/>
          </p:cNvSpPr>
          <p:nvPr/>
        </p:nvSpPr>
        <p:spPr bwMode="auto">
          <a:xfrm>
            <a:off x="1043608" y="5805264"/>
            <a:ext cx="3096344" cy="720080"/>
          </a:xfrm>
          <a:prstGeom prst="wedgeRectCallout">
            <a:avLst>
              <a:gd name="adj1" fmla="val -8413"/>
              <a:gd name="adj2" fmla="val -162197"/>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buNone/>
            </a:pPr>
            <a:r>
              <a:rPr lang="en-US" altLang="zh-CN" sz="2000" dirty="0"/>
              <a:t>The average workload capacity of workers</a:t>
            </a:r>
          </a:p>
          <a:p>
            <a:pPr>
              <a:buNone/>
            </a:pPr>
            <a:endParaRPr lang="en-US" altLang="zh-CN"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t>Background and Motivation</a:t>
            </a:r>
          </a:p>
          <a:p>
            <a:pPr eaLnBrk="1" hangingPunct="1">
              <a:spcBef>
                <a:spcPts val="1000"/>
              </a:spcBef>
              <a:spcAft>
                <a:spcPts val="4000"/>
              </a:spcAft>
            </a:pPr>
            <a:r>
              <a:rPr lang="en-US" altLang="zh-CN" sz="3200" dirty="0"/>
              <a:t>Problem Statement</a:t>
            </a:r>
          </a:p>
          <a:p>
            <a:pPr eaLnBrk="1" hangingPunct="1">
              <a:spcBef>
                <a:spcPts val="1000"/>
              </a:spcBef>
              <a:spcAft>
                <a:spcPts val="4000"/>
              </a:spcAft>
            </a:pPr>
            <a:r>
              <a:rPr lang="en-US" altLang="zh-CN" sz="3200" dirty="0"/>
              <a:t>Our Solutions</a:t>
            </a:r>
          </a:p>
          <a:p>
            <a:pPr eaLnBrk="1" hangingPunct="1">
              <a:spcBef>
                <a:spcPts val="1000"/>
              </a:spcBef>
              <a:spcAft>
                <a:spcPts val="4000"/>
              </a:spcAft>
            </a:pPr>
            <a:r>
              <a:rPr lang="en-US" altLang="zh-CN" sz="3200" dirty="0"/>
              <a:t>Experiments</a:t>
            </a:r>
          </a:p>
          <a:p>
            <a:pPr eaLnBrk="1" hangingPunct="1">
              <a:spcBef>
                <a:spcPts val="1000"/>
              </a:spcBef>
              <a:spcAft>
                <a:spcPts val="4000"/>
              </a:spcAft>
            </a:pPr>
            <a:r>
              <a:rPr lang="en-US" altLang="zh-CN" sz="3200" dirty="0">
                <a:solidFill>
                  <a:srgbClr val="FF0000"/>
                </a:solidFill>
              </a:rPr>
              <a:t>Conclusion</a:t>
            </a:r>
          </a:p>
        </p:txBody>
      </p:sp>
    </p:spTree>
    <p:extLst>
      <p:ext uri="{BB962C8B-B14F-4D97-AF65-F5344CB8AC3E}">
        <p14:creationId xmlns:p14="http://schemas.microsoft.com/office/powerpoint/2010/main" val="3418401448"/>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spcBef>
                <a:spcPts val="300"/>
              </a:spcBef>
              <a:spcAft>
                <a:spcPts val="300"/>
              </a:spcAft>
              <a:buSzPct val="60000"/>
              <a:defRPr/>
            </a:pPr>
            <a:r>
              <a:rPr lang="en-US" altLang="zh-CN" sz="2800" dirty="0">
                <a:latin typeface="+mn-lt"/>
                <a:cs typeface="ＭＳ Ｐゴシック" charset="-128"/>
              </a:rPr>
              <a:t>Identify a new two-sided online micro-task allocation problem, called Global Online Micro-task Allocation </a:t>
            </a:r>
            <a:r>
              <a:rPr lang="en-US" altLang="zh-CN" sz="2800" dirty="0">
                <a:cs typeface="ＭＳ Ｐゴシック" charset="-128"/>
              </a:rPr>
              <a:t>(GOMA)</a:t>
            </a:r>
            <a:r>
              <a:rPr lang="en-US" altLang="zh-CN" sz="2800" dirty="0">
                <a:latin typeface="+mn-lt"/>
                <a:cs typeface="ＭＳ Ｐゴシック" charset="-128"/>
              </a:rPr>
              <a:t>, in spatial crowdsourcing.</a:t>
            </a:r>
          </a:p>
          <a:p>
            <a:pPr algn="just">
              <a:spcBef>
                <a:spcPts val="300"/>
              </a:spcBef>
              <a:spcAft>
                <a:spcPts val="3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r>
              <a:rPr lang="en-US" altLang="zh-CN" sz="2800" dirty="0">
                <a:latin typeface="+mn-lt"/>
                <a:cs typeface="ＭＳ Ｐゴシック" charset="-128"/>
              </a:rPr>
              <a:t>Design </a:t>
            </a:r>
            <a:r>
              <a:rPr lang="en-US" altLang="zh-CN" sz="2800" dirty="0">
                <a:cs typeface="ＭＳ Ｐゴシック" charset="-128"/>
              </a:rPr>
              <a:t>a two-phase-based framework</a:t>
            </a:r>
            <a:r>
              <a:rPr lang="en-US" altLang="zh-CN" sz="2800" dirty="0">
                <a:latin typeface="+mn-lt"/>
                <a:cs typeface="ＭＳ Ｐゴシック" charset="-128"/>
              </a:rPr>
              <a:t> with a constant competitive ratio under the random order model and a greedy optimization technique.</a:t>
            </a: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r>
              <a:rPr lang="en-US" altLang="zh-CN" sz="2800" dirty="0">
                <a:latin typeface="+mn-lt"/>
                <a:cs typeface="ＭＳ Ｐゴシック" charset="-128"/>
              </a:rPr>
              <a:t>Extensive experiments on both real and synthetic datasets to verify our solutions.</a:t>
            </a:r>
          </a:p>
        </p:txBody>
      </p:sp>
      <p:sp>
        <p:nvSpPr>
          <p:cNvPr id="105475" name="Title 1"/>
          <p:cNvSpPr>
            <a:spLocks noGrp="1"/>
          </p:cNvSpPr>
          <p:nvPr>
            <p:ph type="title"/>
          </p:nvPr>
        </p:nvSpPr>
        <p:spPr>
          <a:xfrm>
            <a:off x="0" y="122238"/>
            <a:ext cx="9144000" cy="714375"/>
          </a:xfrm>
        </p:spPr>
        <p:txBody>
          <a:bodyPr/>
          <a:lstStyle/>
          <a:p>
            <a:pPr algn="ctr" eaLnBrk="1" hangingPunct="1"/>
            <a:r>
              <a:rPr lang="en-US" altLang="zh-CN" sz="3500"/>
              <a:t>Conclusion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4876800"/>
            <a:ext cx="2667000" cy="990600"/>
          </a:xfrm>
        </p:spPr>
        <p:txBody>
          <a:bodyPr/>
          <a:lstStyle/>
          <a:p>
            <a:pPr eaLnBrk="1" hangingPunct="1"/>
            <a:r>
              <a:rPr lang="en-US" altLang="zh-CN"/>
              <a:t>Thank You</a:t>
            </a:r>
          </a:p>
        </p:txBody>
      </p:sp>
      <p:sp>
        <p:nvSpPr>
          <p:cNvPr id="4" name="TextBox 3"/>
          <p:cNvSpPr txBox="1">
            <a:spLocks noChangeArrowheads="1"/>
          </p:cNvSpPr>
          <p:nvPr/>
        </p:nvSpPr>
        <p:spPr bwMode="auto">
          <a:xfrm>
            <a:off x="914400" y="1447800"/>
            <a:ext cx="3124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zh-CN" sz="5400">
                <a:solidFill>
                  <a:srgbClr val="00B0F0"/>
                </a:solidFill>
              </a:rPr>
              <a:t>Q &amp; 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667000"/>
            <a:ext cx="3200400"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E20ABA1A-46E0-4E1B-AC03-6AFA8A2CC55F}" type="slidenum">
              <a:rPr lang="en-US" altLang="zh-CN" sz="1200" smtClean="0">
                <a:ea typeface="Gulim" pitchFamily="34" charset="-127"/>
              </a:rPr>
              <a:pPr>
                <a:spcBef>
                  <a:spcPct val="0"/>
                </a:spcBef>
                <a:buClrTx/>
                <a:buSzTx/>
                <a:buFontTx/>
                <a:buNone/>
              </a:pPr>
              <a:t>53</a:t>
            </a:fld>
            <a:endParaRPr lang="en-US" altLang="zh-CN" sz="1200">
              <a:ea typeface="Gulim" pitchFamily="34" charset="-12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18" descr="dress-blue-logo@2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95638" y="1325563"/>
            <a:ext cx="31210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图片 21" descr="iPhon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6413" y="1020763"/>
            <a:ext cx="1857375"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图片 14" descr="New-Logo-Vertical-Dark.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1800" y="1325563"/>
            <a:ext cx="2149475" cy="2160587"/>
          </a:xfrm>
          <a:prstGeom prst="rect">
            <a:avLst/>
          </a:prstGeom>
          <a:solidFill>
            <a:schemeClr val="accent1"/>
          </a:solidFill>
          <a:ln w="0">
            <a:solidFill>
              <a:schemeClr val="tx1"/>
            </a:solidFill>
            <a:miter lim="800000"/>
            <a:headEnd/>
            <a:tailEnd/>
          </a:ln>
        </p:spPr>
      </p:pic>
      <p:sp>
        <p:nvSpPr>
          <p:cNvPr id="25605" name="Title 1"/>
          <p:cNvSpPr>
            <a:spLocks noGrp="1"/>
          </p:cNvSpPr>
          <p:nvPr>
            <p:ph type="title"/>
          </p:nvPr>
        </p:nvSpPr>
        <p:spPr>
          <a:xfrm>
            <a:off x="0" y="122238"/>
            <a:ext cx="9144000" cy="714375"/>
          </a:xfrm>
        </p:spPr>
        <p:txBody>
          <a:bodyPr/>
          <a:lstStyle/>
          <a:p>
            <a:pPr algn="ctr" eaLnBrk="1" hangingPunct="1"/>
            <a:r>
              <a:rPr lang="en-US" altLang="zh-CN" sz="3500"/>
              <a:t>Spatial Crowdsourcing Applications</a:t>
            </a:r>
          </a:p>
        </p:txBody>
      </p:sp>
      <p:pic>
        <p:nvPicPr>
          <p:cNvPr id="23558" name="图片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29425" y="4200525"/>
            <a:ext cx="2036763"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图片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05138" y="5373688"/>
            <a:ext cx="34845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图片 19" descr="FieldAgent_Horizontal_Light_1.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95638" y="2667000"/>
            <a:ext cx="33147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图片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76613" y="4221163"/>
            <a:ext cx="29543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图片 13" descr="unnamed.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20688" y="4076700"/>
            <a:ext cx="216058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6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5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6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35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624888"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cs typeface="ＭＳ Ｐゴシック" charset="-128"/>
              </a:rPr>
              <a:t>Spatial Crowdsourcing Platforms</a:t>
            </a:r>
          </a:p>
          <a:p>
            <a:pPr lvl="1" algn="just">
              <a:spcBef>
                <a:spcPts val="0"/>
              </a:spcBef>
              <a:buSzPct val="60000"/>
              <a:defRPr/>
            </a:pPr>
            <a:r>
              <a:rPr lang="en-US" altLang="zh-CN" sz="2400" dirty="0">
                <a:cs typeface="ＭＳ Ｐゴシック" charset="-128"/>
              </a:rPr>
              <a:t>Help assign </a:t>
            </a:r>
            <a:r>
              <a:rPr lang="en-US" altLang="zh-CN" sz="2400" i="1" dirty="0">
                <a:cs typeface="ＭＳ Ｐゴシック" charset="-128"/>
              </a:rPr>
              <a:t>offline </a:t>
            </a:r>
            <a:r>
              <a:rPr lang="en-US" altLang="zh-CN" sz="2400" dirty="0">
                <a:cs typeface="ＭＳ Ｐゴシック" charset="-128"/>
              </a:rPr>
              <a:t>spatial tasks to </a:t>
            </a:r>
            <a:r>
              <a:rPr lang="en-US" altLang="zh-CN" sz="2400" i="1" dirty="0">
                <a:cs typeface="ＭＳ Ｐゴシック" charset="-128"/>
              </a:rPr>
              <a:t>online</a:t>
            </a:r>
            <a:r>
              <a:rPr lang="en-US" altLang="zh-CN" sz="2400" dirty="0">
                <a:cs typeface="ＭＳ Ｐゴシック" charset="-128"/>
              </a:rPr>
              <a:t> crowd workers</a:t>
            </a:r>
          </a:p>
          <a:p>
            <a:pPr lvl="1" algn="just">
              <a:spcBef>
                <a:spcPts val="0"/>
              </a:spcBef>
              <a:buSzPct val="60000"/>
              <a:defRPr/>
            </a:pPr>
            <a:r>
              <a:rPr lang="en-US" altLang="zh-CN" sz="2400" dirty="0">
                <a:cs typeface="ＭＳ Ｐゴシック" charset="-128"/>
              </a:rPr>
              <a:t>e.g. Offline-to-Online (O2O) applications</a:t>
            </a:r>
          </a:p>
          <a:p>
            <a:pPr marL="0" indent="0" algn="just">
              <a:lnSpc>
                <a:spcPct val="95000"/>
              </a:lnSpc>
              <a:spcBef>
                <a:spcPct val="25000"/>
              </a:spcBef>
              <a:spcAft>
                <a:spcPct val="10000"/>
              </a:spcAft>
              <a:buSzPct val="60000"/>
              <a:buFont typeface="Wingdings" panose="05000000000000000000" pitchFamily="2" charset="2"/>
              <a:buNone/>
              <a:defRPr/>
            </a:pPr>
            <a:endParaRPr lang="en-US" altLang="zh-CN" sz="3200" dirty="0">
              <a:cs typeface="ＭＳ Ｐゴシック" charset="-128"/>
            </a:endParaRPr>
          </a:p>
          <a:p>
            <a:pPr marL="0" indent="0" algn="just">
              <a:lnSpc>
                <a:spcPct val="95000"/>
              </a:lnSpc>
              <a:spcBef>
                <a:spcPct val="25000"/>
              </a:spcBef>
              <a:spcAft>
                <a:spcPct val="10000"/>
              </a:spcAft>
              <a:buSzPct val="60000"/>
              <a:buFont typeface="Wingdings" panose="05000000000000000000" pitchFamily="2" charset="2"/>
              <a:buNone/>
              <a:defRPr/>
            </a:pPr>
            <a:endParaRPr lang="en-US" altLang="zh-CN" sz="3200" dirty="0">
              <a:cs typeface="ＭＳ Ｐゴシック" charset="-128"/>
            </a:endParaRPr>
          </a:p>
          <a:p>
            <a:pPr algn="just">
              <a:lnSpc>
                <a:spcPct val="95000"/>
              </a:lnSpc>
              <a:spcBef>
                <a:spcPct val="25000"/>
              </a:spcBef>
              <a:spcAft>
                <a:spcPct val="10000"/>
              </a:spcAft>
              <a:buSzPct val="60000"/>
              <a:defRPr/>
            </a:pPr>
            <a:r>
              <a:rPr lang="en-US" altLang="zh-CN" sz="2800" dirty="0">
                <a:cs typeface="ＭＳ Ｐゴシック" charset="-128"/>
              </a:rPr>
              <a:t>Core Challenges</a:t>
            </a:r>
          </a:p>
          <a:p>
            <a:pPr lvl="1" algn="just">
              <a:spcBef>
                <a:spcPts val="0"/>
              </a:spcBef>
              <a:buSzPct val="60000"/>
              <a:defRPr/>
            </a:pPr>
            <a:r>
              <a:rPr lang="en-US" altLang="zh-CN" sz="2400" dirty="0">
                <a:cs typeface="ＭＳ Ｐゴシック" charset="-128"/>
              </a:rPr>
              <a:t>Task Allocation/Assignment</a:t>
            </a:r>
          </a:p>
          <a:p>
            <a:pPr lvl="1" algn="just">
              <a:spcBef>
                <a:spcPts val="0"/>
              </a:spcBef>
              <a:buSzPct val="60000"/>
              <a:defRPr/>
            </a:pPr>
            <a:r>
              <a:rPr lang="en-US" altLang="zh-CN" sz="2400" dirty="0">
                <a:cs typeface="ＭＳ Ｐゴシック" charset="-128"/>
              </a:rPr>
              <a:t>Quality Control</a:t>
            </a:r>
          </a:p>
          <a:p>
            <a:pPr lvl="1" algn="just">
              <a:spcBef>
                <a:spcPts val="0"/>
              </a:spcBef>
              <a:buSzPct val="60000"/>
              <a:defRPr/>
            </a:pPr>
            <a:r>
              <a:rPr lang="en-US" altLang="zh-CN" sz="2400" dirty="0">
                <a:cs typeface="ＭＳ Ｐゴシック" charset="-128"/>
              </a:rPr>
              <a:t>Privacy Protection</a:t>
            </a:r>
          </a:p>
          <a:p>
            <a:pPr lvl="1" algn="just">
              <a:spcBef>
                <a:spcPts val="0"/>
              </a:spcBef>
              <a:buSzPct val="60000"/>
              <a:defRPr/>
            </a:pPr>
            <a:r>
              <a:rPr lang="en-US" altLang="zh-CN" sz="2400" dirty="0">
                <a:cs typeface="ＭＳ Ｐゴシック" charset="-128"/>
              </a:rPr>
              <a:t>……</a:t>
            </a:r>
          </a:p>
          <a:p>
            <a:pPr lvl="1" algn="just">
              <a:spcBef>
                <a:spcPts val="0"/>
              </a:spcBef>
              <a:buSzPct val="60000"/>
              <a:defRPr/>
            </a:pPr>
            <a:endParaRPr lang="en-US" altLang="zh-CN" sz="2800" dirty="0">
              <a:cs typeface="ＭＳ Ｐゴシック" charset="-128"/>
            </a:endParaRPr>
          </a:p>
          <a:p>
            <a:pPr marL="349250" lvl="1" indent="0" algn="just">
              <a:spcBef>
                <a:spcPts val="0"/>
              </a:spcBef>
              <a:buSzPct val="60000"/>
              <a:buFont typeface="Wingdings" panose="05000000000000000000" pitchFamily="2" charset="2"/>
              <a:buNone/>
              <a:defRPr/>
            </a:pPr>
            <a:endParaRPr lang="en-US" altLang="zh-CN" sz="2800" dirty="0">
              <a:latin typeface="+mn-lt"/>
              <a:cs typeface="ＭＳ Ｐゴシック" charset="-128"/>
            </a:endParaRPr>
          </a:p>
        </p:txBody>
      </p:sp>
      <p:sp>
        <p:nvSpPr>
          <p:cNvPr id="27651" name="Title 1"/>
          <p:cNvSpPr>
            <a:spLocks noGrp="1"/>
          </p:cNvSpPr>
          <p:nvPr>
            <p:ph type="title"/>
          </p:nvPr>
        </p:nvSpPr>
        <p:spPr>
          <a:xfrm>
            <a:off x="0" y="122238"/>
            <a:ext cx="9144000" cy="714375"/>
          </a:xfrm>
        </p:spPr>
        <p:txBody>
          <a:bodyPr/>
          <a:lstStyle/>
          <a:p>
            <a:pPr algn="ctr" eaLnBrk="1" hangingPunct="1"/>
            <a:r>
              <a:rPr lang="en-US" altLang="zh-CN" sz="3500"/>
              <a:t>Spatial Crowdsourcing</a:t>
            </a:r>
          </a:p>
        </p:txBody>
      </p:sp>
      <p:sp>
        <p:nvSpPr>
          <p:cNvPr id="4" name="内容占位符 2"/>
          <p:cNvSpPr txBox="1">
            <a:spLocks/>
          </p:cNvSpPr>
          <p:nvPr/>
        </p:nvSpPr>
        <p:spPr>
          <a:xfrm>
            <a:off x="218504" y="2960166"/>
            <a:ext cx="8745984" cy="1404938"/>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800" dirty="0">
                <a:solidFill>
                  <a:srgbClr val="FFFF66"/>
                </a:solidFill>
                <a:cs typeface="ＭＳ Ｐゴシック" charset="-128"/>
              </a:rPr>
              <a:t>Task allocation/assignment is the most important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7">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124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700" dirty="0">
                <a:latin typeface="+mn-lt"/>
                <a:cs typeface="ＭＳ Ｐゴシック" charset="-128"/>
              </a:rPr>
              <a:t>Existing research: considered as the classical “</a:t>
            </a:r>
            <a:r>
              <a:rPr lang="en-US" altLang="zh-CN" sz="2700" i="1" dirty="0">
                <a:latin typeface="+mn-lt"/>
                <a:cs typeface="ＭＳ Ｐゴシック" charset="-128"/>
              </a:rPr>
              <a:t>maximum weighted bipartite graph matching</a:t>
            </a:r>
            <a:r>
              <a:rPr lang="en-US" altLang="zh-CN" sz="2700" dirty="0">
                <a:latin typeface="+mn-lt"/>
                <a:cs typeface="ＭＳ Ｐゴシック" charset="-128"/>
              </a:rPr>
              <a:t>” problem.</a:t>
            </a:r>
          </a:p>
        </p:txBody>
      </p:sp>
      <p:sp>
        <p:nvSpPr>
          <p:cNvPr id="29699" name="Title 1"/>
          <p:cNvSpPr>
            <a:spLocks noGrp="1"/>
          </p:cNvSpPr>
          <p:nvPr>
            <p:ph type="title"/>
          </p:nvPr>
        </p:nvSpPr>
        <p:spPr>
          <a:xfrm>
            <a:off x="0" y="122238"/>
            <a:ext cx="9144000" cy="714375"/>
          </a:xfrm>
        </p:spPr>
        <p:txBody>
          <a:bodyPr/>
          <a:lstStyle/>
          <a:p>
            <a:pPr algn="ctr" eaLnBrk="1" hangingPunct="1"/>
            <a:r>
              <a:rPr lang="en-US" altLang="zh-CN" sz="3500"/>
              <a:t>Motivation</a:t>
            </a:r>
          </a:p>
        </p:txBody>
      </p:sp>
      <p:sp>
        <p:nvSpPr>
          <p:cNvPr id="29700" name="TextBox 9"/>
          <p:cNvSpPr txBox="1">
            <a:spLocks noChangeArrowheads="1"/>
          </p:cNvSpPr>
          <p:nvPr/>
        </p:nvSpPr>
        <p:spPr bwMode="auto">
          <a:xfrm>
            <a:off x="228600" y="6092825"/>
            <a:ext cx="8664575" cy="639763"/>
          </a:xfrm>
          <a:prstGeom prst="rect">
            <a:avLst/>
          </a:prstGeom>
          <a:solidFill>
            <a:srgbClr val="FFC000"/>
          </a:solidFill>
          <a:ln w="50800">
            <a:solidFill>
              <a:schemeClr val="tx1"/>
            </a:solidFill>
            <a:miter lim="800000"/>
            <a:headEnd/>
            <a:tailEnd/>
          </a:ln>
        </p:spPr>
        <p:txBody>
          <a:bodyPr>
            <a:spAutoFit/>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120000"/>
              </a:lnSpc>
              <a:spcBef>
                <a:spcPct val="0"/>
              </a:spcBef>
              <a:buClrTx/>
              <a:buSzTx/>
              <a:buFont typeface="Wingdings" panose="05000000000000000000" pitchFamily="2" charset="2"/>
              <a:buNone/>
            </a:pPr>
            <a:r>
              <a:rPr lang="en-US" altLang="zh-CN" sz="1500">
                <a:ea typeface="宋体" panose="02010600030101010101" pitchFamily="2" charset="-122"/>
                <a:cs typeface="Arial" panose="020B0604020202020204" pitchFamily="34" charset="0"/>
              </a:rPr>
              <a:t>L. Kazemi </a:t>
            </a:r>
            <a:r>
              <a:rPr lang="en-US" altLang="zh-CN" sz="1600">
                <a:ea typeface="宋体" panose="02010600030101010101" pitchFamily="2" charset="-122"/>
                <a:cs typeface="Arial" panose="020B0604020202020204" pitchFamily="34" charset="0"/>
              </a:rPr>
              <a:t>et al</a:t>
            </a:r>
            <a:r>
              <a:rPr lang="en-US" altLang="zh-CN" sz="1500">
                <a:ea typeface="宋体" panose="02010600030101010101" pitchFamily="2" charset="-122"/>
                <a:cs typeface="Arial" panose="020B0604020202020204" pitchFamily="34" charset="0"/>
              </a:rPr>
              <a:t>. Geocrowd: enabling query answering with spatial crowdsourcing. In GIS 2012.</a:t>
            </a:r>
          </a:p>
          <a:p>
            <a:pPr eaLnBrk="1" hangingPunct="1">
              <a:lnSpc>
                <a:spcPct val="120000"/>
              </a:lnSpc>
              <a:spcBef>
                <a:spcPct val="0"/>
              </a:spcBef>
              <a:buClrTx/>
              <a:buSzTx/>
              <a:buFont typeface="Wingdings" panose="05000000000000000000" pitchFamily="2" charset="2"/>
              <a:buNone/>
            </a:pPr>
            <a:r>
              <a:rPr lang="en-US" altLang="zh-CN" sz="1500">
                <a:ea typeface="宋体" panose="02010600030101010101" pitchFamily="2" charset="-122"/>
                <a:cs typeface="Arial" panose="020B0604020202020204" pitchFamily="34" charset="0"/>
              </a:rPr>
              <a:t>H. To et al. A server-assigned spatial crowdsourcing framework. In TASA 2015.</a:t>
            </a:r>
          </a:p>
        </p:txBody>
      </p:sp>
      <p:sp>
        <p:nvSpPr>
          <p:cNvPr id="23" name="矩形标注 22"/>
          <p:cNvSpPr>
            <a:spLocks noChangeArrowheads="1"/>
          </p:cNvSpPr>
          <p:nvPr/>
        </p:nvSpPr>
        <p:spPr bwMode="auto">
          <a:xfrm>
            <a:off x="683568" y="3006725"/>
            <a:ext cx="2181994" cy="542925"/>
          </a:xfrm>
          <a:prstGeom prst="wedgeRectCallout">
            <a:avLst>
              <a:gd name="adj1" fmla="val 81908"/>
              <a:gd name="adj2" fmla="val 10956"/>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latin typeface="+mn-lt"/>
                <a:cs typeface="ＭＳ Ｐゴシック" charset="-128"/>
              </a:rPr>
              <a:t>A spatial task</a:t>
            </a:r>
            <a:endParaRPr lang="zh-CN" altLang="en-US" sz="2400" dirty="0">
              <a:latin typeface="+mn-lt"/>
              <a:cs typeface="ＭＳ Ｐゴシック" charset="-128"/>
            </a:endParaRPr>
          </a:p>
        </p:txBody>
      </p:sp>
      <p:sp>
        <p:nvSpPr>
          <p:cNvPr id="24" name="矩形标注 23"/>
          <p:cNvSpPr>
            <a:spLocks noChangeArrowheads="1"/>
          </p:cNvSpPr>
          <p:nvPr/>
        </p:nvSpPr>
        <p:spPr bwMode="auto">
          <a:xfrm>
            <a:off x="6156325" y="2541588"/>
            <a:ext cx="2880171" cy="479425"/>
          </a:xfrm>
          <a:prstGeom prst="wedgeRectCallout">
            <a:avLst>
              <a:gd name="adj1" fmla="val -72311"/>
              <a:gd name="adj2" fmla="val 17122"/>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latin typeface="+mn-lt"/>
                <a:cs typeface="ＭＳ Ｐゴシック" charset="-128"/>
              </a:rPr>
              <a:t>A crowd  worker</a:t>
            </a:r>
            <a:endParaRPr lang="zh-CN" altLang="en-US" sz="2400" dirty="0">
              <a:latin typeface="+mn-lt"/>
              <a:cs typeface="ＭＳ Ｐゴシック" charset="-128"/>
            </a:endParaRPr>
          </a:p>
        </p:txBody>
      </p:sp>
      <p:grpSp>
        <p:nvGrpSpPr>
          <p:cNvPr id="2" name="组合 1"/>
          <p:cNvGrpSpPr/>
          <p:nvPr/>
        </p:nvGrpSpPr>
        <p:grpSpPr>
          <a:xfrm>
            <a:off x="3491880" y="2708920"/>
            <a:ext cx="2111153" cy="3168352"/>
            <a:chOff x="3491880" y="2708920"/>
            <a:chExt cx="2111153" cy="3168352"/>
          </a:xfrm>
        </p:grpSpPr>
        <p:sp>
          <p:nvSpPr>
            <p:cNvPr id="5" name="Oval 78"/>
            <p:cNvSpPr>
              <a:spLocks noRot="1" noChangeAspect="1" noMove="1" noResize="1" noEditPoints="1" noAdjustHandles="1" noChangeArrowheads="1" noChangeShapeType="1" noTextEdit="1"/>
            </p:cNvSpPr>
            <p:nvPr/>
          </p:nvSpPr>
          <p:spPr>
            <a:xfrm>
              <a:off x="3491880" y="3184173"/>
              <a:ext cx="390954" cy="396044"/>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6" name="Oval 79"/>
            <p:cNvSpPr>
              <a:spLocks noRot="1" noChangeAspect="1" noMove="1" noResize="1" noEditPoints="1" noAdjustHandles="1" noChangeArrowheads="1" noChangeShapeType="1" noTextEdit="1"/>
            </p:cNvSpPr>
            <p:nvPr/>
          </p:nvSpPr>
          <p:spPr>
            <a:xfrm>
              <a:off x="3491880" y="4134678"/>
              <a:ext cx="390954" cy="396044"/>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sp>
          <p:nvSpPr>
            <p:cNvPr id="7" name="Oval 80"/>
            <p:cNvSpPr>
              <a:spLocks noRot="1" noChangeAspect="1" noMove="1" noResize="1" noEditPoints="1" noAdjustHandles="1" noChangeArrowheads="1" noChangeShapeType="1" noTextEdit="1"/>
            </p:cNvSpPr>
            <p:nvPr/>
          </p:nvSpPr>
          <p:spPr>
            <a:xfrm>
              <a:off x="3491880" y="5005975"/>
              <a:ext cx="390954" cy="396044"/>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8" name="Oval 81"/>
            <p:cNvSpPr>
              <a:spLocks noRot="1" noChangeAspect="1" noMove="1" noResize="1" noEditPoints="1" noAdjustHandles="1" noChangeArrowheads="1" noChangeShapeType="1" noTextEdit="1"/>
            </p:cNvSpPr>
            <p:nvPr/>
          </p:nvSpPr>
          <p:spPr>
            <a:xfrm>
              <a:off x="5212079" y="2708920"/>
              <a:ext cx="390954" cy="396044"/>
            </a:xfrm>
            <a:prstGeom prst="ellipse">
              <a:avLst/>
            </a:prstGeom>
            <a:blipFill>
              <a:blip r:embed="rId6"/>
              <a:stretch>
                <a:fillRect/>
              </a:stretch>
            </a:blipFill>
            <a:ln w="50800"/>
          </p:spPr>
          <p:txBody>
            <a:bodyPr/>
            <a:lstStyle/>
            <a:p>
              <a:pPr>
                <a:defRPr/>
              </a:pPr>
              <a:r>
                <a:rPr lang="zh-CN" altLang="en-US">
                  <a:noFill/>
                  <a:ea typeface="MS PGothic"/>
                  <a:cs typeface="MS PGothic"/>
                </a:rPr>
                <a:t> </a:t>
              </a:r>
            </a:p>
          </p:txBody>
        </p:sp>
        <p:sp>
          <p:nvSpPr>
            <p:cNvPr id="9" name="Oval 82"/>
            <p:cNvSpPr>
              <a:spLocks noRot="1" noChangeAspect="1" noMove="1" noResize="1" noEditPoints="1" noAdjustHandles="1" noChangeArrowheads="1" noChangeShapeType="1" noTextEdit="1"/>
            </p:cNvSpPr>
            <p:nvPr/>
          </p:nvSpPr>
          <p:spPr>
            <a:xfrm>
              <a:off x="5212079" y="3403022"/>
              <a:ext cx="390954" cy="396044"/>
            </a:xfrm>
            <a:prstGeom prst="ellipse">
              <a:avLst/>
            </a:prstGeom>
            <a:blipFill>
              <a:blip r:embed="rId7"/>
              <a:stretch>
                <a:fillRect/>
              </a:stretch>
            </a:blipFill>
            <a:ln w="50800"/>
          </p:spPr>
          <p:txBody>
            <a:bodyPr/>
            <a:lstStyle/>
            <a:p>
              <a:pPr>
                <a:defRPr/>
              </a:pPr>
              <a:r>
                <a:rPr lang="zh-CN" altLang="en-US">
                  <a:noFill/>
                  <a:ea typeface="MS PGothic"/>
                  <a:cs typeface="MS PGothic"/>
                </a:rPr>
                <a:t> </a:t>
              </a:r>
            </a:p>
          </p:txBody>
        </p:sp>
        <p:sp>
          <p:nvSpPr>
            <p:cNvPr id="10" name="Oval 83"/>
            <p:cNvSpPr>
              <a:spLocks noRot="1" noChangeAspect="1" noMove="1" noResize="1" noEditPoints="1" noAdjustHandles="1" noChangeArrowheads="1" noChangeShapeType="1" noTextEdit="1"/>
            </p:cNvSpPr>
            <p:nvPr/>
          </p:nvSpPr>
          <p:spPr>
            <a:xfrm>
              <a:off x="5212079" y="4134678"/>
              <a:ext cx="390954" cy="396044"/>
            </a:xfrm>
            <a:prstGeom prst="ellipse">
              <a:avLst/>
            </a:prstGeom>
            <a:blipFill>
              <a:blip r:embed="rId8"/>
              <a:stretch>
                <a:fillRect/>
              </a:stretch>
            </a:blipFill>
            <a:ln w="50800"/>
          </p:spPr>
          <p:txBody>
            <a:bodyPr/>
            <a:lstStyle/>
            <a:p>
              <a:pPr>
                <a:defRPr/>
              </a:pPr>
              <a:r>
                <a:rPr lang="zh-CN" altLang="en-US">
                  <a:noFill/>
                  <a:ea typeface="MS PGothic"/>
                  <a:cs typeface="MS PGothic"/>
                </a:rPr>
                <a:t> </a:t>
              </a:r>
            </a:p>
          </p:txBody>
        </p:sp>
        <p:sp>
          <p:nvSpPr>
            <p:cNvPr id="11" name="Oval 84"/>
            <p:cNvSpPr>
              <a:spLocks noRot="1" noChangeAspect="1" noMove="1" noResize="1" noEditPoints="1" noAdjustHandles="1" noChangeArrowheads="1" noChangeShapeType="1" noTextEdit="1"/>
            </p:cNvSpPr>
            <p:nvPr/>
          </p:nvSpPr>
          <p:spPr>
            <a:xfrm>
              <a:off x="5212079" y="4807952"/>
              <a:ext cx="390954" cy="396044"/>
            </a:xfrm>
            <a:prstGeom prst="ellipse">
              <a:avLst/>
            </a:prstGeom>
            <a:blipFill>
              <a:blip r:embed="rId9"/>
              <a:stretch>
                <a:fillRect/>
              </a:stretch>
            </a:blipFill>
            <a:ln w="50800"/>
          </p:spPr>
          <p:txBody>
            <a:bodyPr/>
            <a:lstStyle/>
            <a:p>
              <a:pPr>
                <a:defRPr/>
              </a:pPr>
              <a:r>
                <a:rPr lang="zh-CN" altLang="en-US">
                  <a:noFill/>
                  <a:ea typeface="MS PGothic"/>
                  <a:cs typeface="MS PGothic"/>
                </a:rPr>
                <a:t> </a:t>
              </a:r>
            </a:p>
          </p:txBody>
        </p:sp>
        <p:sp>
          <p:nvSpPr>
            <p:cNvPr id="12" name="Oval 85"/>
            <p:cNvSpPr>
              <a:spLocks noRot="1" noChangeAspect="1" noMove="1" noResize="1" noEditPoints="1" noAdjustHandles="1" noChangeArrowheads="1" noChangeShapeType="1" noTextEdit="1"/>
            </p:cNvSpPr>
            <p:nvPr/>
          </p:nvSpPr>
          <p:spPr>
            <a:xfrm>
              <a:off x="5212079" y="5481228"/>
              <a:ext cx="390954" cy="396044"/>
            </a:xfrm>
            <a:prstGeom prst="ellipse">
              <a:avLst/>
            </a:prstGeom>
            <a:blipFill>
              <a:blip r:embed="rId10"/>
              <a:stretch>
                <a:fillRect/>
              </a:stretch>
            </a:blipFill>
            <a:ln w="50800"/>
          </p:spPr>
          <p:txBody>
            <a:bodyPr/>
            <a:lstStyle/>
            <a:p>
              <a:pPr>
                <a:defRPr/>
              </a:pPr>
              <a:r>
                <a:rPr lang="zh-CN" altLang="en-US">
                  <a:noFill/>
                  <a:ea typeface="MS PGothic"/>
                  <a:cs typeface="MS PGothic"/>
                </a:rPr>
                <a:t> </a:t>
              </a:r>
            </a:p>
          </p:txBody>
        </p:sp>
        <p:cxnSp>
          <p:nvCxnSpPr>
            <p:cNvPr id="13" name="Straight Connector 86"/>
            <p:cNvCxnSpPr>
              <a:stCxn id="5" idx="6"/>
              <a:endCxn id="8" idx="2"/>
            </p:cNvCxnSpPr>
            <p:nvPr/>
          </p:nvCxnSpPr>
          <p:spPr>
            <a:xfrm flipV="1">
              <a:off x="3883025" y="2906713"/>
              <a:ext cx="1328738" cy="476250"/>
            </a:xfrm>
            <a:prstGeom prst="line">
              <a:avLst/>
            </a:prstGeom>
            <a:ln w="50800"/>
          </p:spPr>
          <p:style>
            <a:lnRef idx="1">
              <a:schemeClr val="dk1"/>
            </a:lnRef>
            <a:fillRef idx="0">
              <a:schemeClr val="dk1"/>
            </a:fillRef>
            <a:effectRef idx="0">
              <a:schemeClr val="dk1"/>
            </a:effectRef>
            <a:fontRef idx="minor">
              <a:schemeClr val="tx1"/>
            </a:fontRef>
          </p:style>
        </p:cxnSp>
        <p:cxnSp>
          <p:nvCxnSpPr>
            <p:cNvPr id="15" name="Straight Connector 88"/>
            <p:cNvCxnSpPr>
              <a:endCxn id="11" idx="2"/>
            </p:cNvCxnSpPr>
            <p:nvPr/>
          </p:nvCxnSpPr>
          <p:spPr>
            <a:xfrm>
              <a:off x="3883025" y="3403600"/>
              <a:ext cx="1328738" cy="1601788"/>
            </a:xfrm>
            <a:prstGeom prst="line">
              <a:avLst/>
            </a:prstGeom>
            <a:ln w="50800"/>
          </p:spPr>
          <p:style>
            <a:lnRef idx="1">
              <a:schemeClr val="dk1"/>
            </a:lnRef>
            <a:fillRef idx="0">
              <a:schemeClr val="dk1"/>
            </a:fillRef>
            <a:effectRef idx="0">
              <a:schemeClr val="dk1"/>
            </a:effectRef>
            <a:fontRef idx="minor">
              <a:schemeClr val="tx1"/>
            </a:fontRef>
          </p:style>
        </p:cxnSp>
        <p:cxnSp>
          <p:nvCxnSpPr>
            <p:cNvPr id="16" name="Straight Connector 89"/>
            <p:cNvCxnSpPr>
              <a:stCxn id="5" idx="6"/>
              <a:endCxn id="9" idx="2"/>
            </p:cNvCxnSpPr>
            <p:nvPr/>
          </p:nvCxnSpPr>
          <p:spPr>
            <a:xfrm>
              <a:off x="3883025" y="3382963"/>
              <a:ext cx="1328738" cy="217487"/>
            </a:xfrm>
            <a:prstGeom prst="line">
              <a:avLst/>
            </a:prstGeom>
            <a:ln w="50800"/>
          </p:spPr>
          <p:style>
            <a:lnRef idx="1">
              <a:schemeClr val="dk1"/>
            </a:lnRef>
            <a:fillRef idx="0">
              <a:schemeClr val="dk1"/>
            </a:fillRef>
            <a:effectRef idx="0">
              <a:schemeClr val="dk1"/>
            </a:effectRef>
            <a:fontRef idx="minor">
              <a:schemeClr val="tx1"/>
            </a:fontRef>
          </p:style>
        </p:cxnSp>
        <p:cxnSp>
          <p:nvCxnSpPr>
            <p:cNvPr id="17" name="Straight Connector 90"/>
            <p:cNvCxnSpPr>
              <a:stCxn id="6" idx="6"/>
              <a:endCxn id="11" idx="2"/>
            </p:cNvCxnSpPr>
            <p:nvPr/>
          </p:nvCxnSpPr>
          <p:spPr>
            <a:xfrm>
              <a:off x="3883025" y="4332288"/>
              <a:ext cx="1328738" cy="673100"/>
            </a:xfrm>
            <a:prstGeom prst="line">
              <a:avLst/>
            </a:prstGeom>
            <a:ln w="50800"/>
          </p:spPr>
          <p:style>
            <a:lnRef idx="1">
              <a:schemeClr val="dk1"/>
            </a:lnRef>
            <a:fillRef idx="0">
              <a:schemeClr val="dk1"/>
            </a:fillRef>
            <a:effectRef idx="0">
              <a:schemeClr val="dk1"/>
            </a:effectRef>
            <a:fontRef idx="minor">
              <a:schemeClr val="tx1"/>
            </a:fontRef>
          </p:style>
        </p:cxnSp>
        <p:cxnSp>
          <p:nvCxnSpPr>
            <p:cNvPr id="18" name="Straight Connector 91"/>
            <p:cNvCxnSpPr>
              <a:stCxn id="6" idx="6"/>
              <a:endCxn id="12" idx="2"/>
            </p:cNvCxnSpPr>
            <p:nvPr/>
          </p:nvCxnSpPr>
          <p:spPr>
            <a:xfrm>
              <a:off x="3883025" y="4332288"/>
              <a:ext cx="1328738" cy="1346200"/>
            </a:xfrm>
            <a:prstGeom prst="line">
              <a:avLst/>
            </a:prstGeom>
            <a:ln w="50800"/>
          </p:spPr>
          <p:style>
            <a:lnRef idx="1">
              <a:schemeClr val="dk1"/>
            </a:lnRef>
            <a:fillRef idx="0">
              <a:schemeClr val="dk1"/>
            </a:fillRef>
            <a:effectRef idx="0">
              <a:schemeClr val="dk1"/>
            </a:effectRef>
            <a:fontRef idx="minor">
              <a:schemeClr val="tx1"/>
            </a:fontRef>
          </p:style>
        </p:cxnSp>
        <p:cxnSp>
          <p:nvCxnSpPr>
            <p:cNvPr id="19" name="Straight Connector 92"/>
            <p:cNvCxnSpPr>
              <a:stCxn id="7" idx="6"/>
              <a:endCxn id="12" idx="2"/>
            </p:cNvCxnSpPr>
            <p:nvPr/>
          </p:nvCxnSpPr>
          <p:spPr>
            <a:xfrm>
              <a:off x="3883025" y="5203825"/>
              <a:ext cx="1328738" cy="474663"/>
            </a:xfrm>
            <a:prstGeom prst="line">
              <a:avLst/>
            </a:prstGeom>
            <a:ln w="50800"/>
          </p:spPr>
          <p:style>
            <a:lnRef idx="1">
              <a:schemeClr val="dk1"/>
            </a:lnRef>
            <a:fillRef idx="0">
              <a:schemeClr val="dk1"/>
            </a:fillRef>
            <a:effectRef idx="0">
              <a:schemeClr val="dk1"/>
            </a:effectRef>
            <a:fontRef idx="minor">
              <a:schemeClr val="tx1"/>
            </a:fontRef>
          </p:style>
        </p:cxnSp>
        <p:cxnSp>
          <p:nvCxnSpPr>
            <p:cNvPr id="20" name="Straight Connector 102"/>
            <p:cNvCxnSpPr>
              <a:stCxn id="5" idx="6"/>
              <a:endCxn id="12" idx="2"/>
            </p:cNvCxnSpPr>
            <p:nvPr/>
          </p:nvCxnSpPr>
          <p:spPr>
            <a:xfrm>
              <a:off x="3883025" y="3382963"/>
              <a:ext cx="1328738" cy="2295525"/>
            </a:xfrm>
            <a:prstGeom prst="line">
              <a:avLst/>
            </a:prstGeom>
            <a:ln w="50800"/>
          </p:spPr>
          <p:style>
            <a:lnRef idx="1">
              <a:schemeClr val="dk1"/>
            </a:lnRef>
            <a:fillRef idx="0">
              <a:schemeClr val="dk1"/>
            </a:fillRef>
            <a:effectRef idx="0">
              <a:schemeClr val="dk1"/>
            </a:effectRef>
            <a:fontRef idx="minor">
              <a:schemeClr val="tx1"/>
            </a:fontRef>
          </p:style>
        </p:cxnSp>
        <p:cxnSp>
          <p:nvCxnSpPr>
            <p:cNvPr id="21" name="Straight Connector 105"/>
            <p:cNvCxnSpPr>
              <a:stCxn id="7" idx="6"/>
              <a:endCxn id="11" idx="2"/>
            </p:cNvCxnSpPr>
            <p:nvPr/>
          </p:nvCxnSpPr>
          <p:spPr>
            <a:xfrm flipV="1">
              <a:off x="3883025" y="5005388"/>
              <a:ext cx="1328738" cy="198437"/>
            </a:xfrm>
            <a:prstGeom prst="line">
              <a:avLst/>
            </a:prstGeom>
            <a:ln w="50800"/>
          </p:spPr>
          <p:style>
            <a:lnRef idx="1">
              <a:schemeClr val="dk1"/>
            </a:lnRef>
            <a:fillRef idx="0">
              <a:schemeClr val="dk1"/>
            </a:fillRef>
            <a:effectRef idx="0">
              <a:schemeClr val="dk1"/>
            </a:effectRef>
            <a:fontRef idx="minor">
              <a:schemeClr val="tx1"/>
            </a:fontRef>
          </p:style>
        </p:cxnSp>
        <p:cxnSp>
          <p:nvCxnSpPr>
            <p:cNvPr id="22" name="直接连接符 21"/>
            <p:cNvCxnSpPr>
              <a:stCxn id="5" idx="6"/>
              <a:endCxn id="10" idx="2"/>
            </p:cNvCxnSpPr>
            <p:nvPr/>
          </p:nvCxnSpPr>
          <p:spPr bwMode="auto">
            <a:xfrm>
              <a:off x="3883025" y="3382963"/>
              <a:ext cx="1328738" cy="949325"/>
            </a:xfrm>
            <a:prstGeom prst="line">
              <a:avLst/>
            </a:prstGeom>
            <a:ln w="50800"/>
          </p:spPr>
          <p:style>
            <a:lnRef idx="1">
              <a:schemeClr val="dk1"/>
            </a:lnRef>
            <a:fillRef idx="0">
              <a:schemeClr val="dk1"/>
            </a:fillRef>
            <a:effectRef idx="0">
              <a:schemeClr val="dk1"/>
            </a:effectRef>
            <a:fontRef idx="minor">
              <a:schemeClr val="tx1"/>
            </a:fontRef>
          </p:style>
        </p:cxnSp>
        <p:sp>
          <p:nvSpPr>
            <p:cNvPr id="29720" name="文本框 24"/>
            <p:cNvSpPr txBox="1">
              <a:spLocks noChangeArrowheads="1"/>
            </p:cNvSpPr>
            <p:nvPr/>
          </p:nvSpPr>
          <p:spPr bwMode="auto">
            <a:xfrm>
              <a:off x="4632325" y="3697288"/>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3</a:t>
              </a:r>
              <a:endParaRPr lang="zh-CN" altLang="en-US"/>
            </a:p>
          </p:txBody>
        </p:sp>
        <p:sp>
          <p:nvSpPr>
            <p:cNvPr id="29721" name="文本框 27"/>
            <p:cNvSpPr txBox="1">
              <a:spLocks noChangeArrowheads="1"/>
            </p:cNvSpPr>
            <p:nvPr/>
          </p:nvSpPr>
          <p:spPr bwMode="auto">
            <a:xfrm>
              <a:off x="4632325" y="3265488"/>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5</a:t>
              </a:r>
              <a:endParaRPr lang="zh-CN" altLang="en-US"/>
            </a:p>
          </p:txBody>
        </p:sp>
        <p:sp>
          <p:nvSpPr>
            <p:cNvPr id="29722" name="文本框 28"/>
            <p:cNvSpPr txBox="1">
              <a:spLocks noChangeArrowheads="1"/>
            </p:cNvSpPr>
            <p:nvPr/>
          </p:nvSpPr>
          <p:spPr bwMode="auto">
            <a:xfrm>
              <a:off x="4632325" y="2781300"/>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7</a:t>
              </a:r>
              <a:endParaRPr lang="zh-CN" altLang="en-US"/>
            </a:p>
          </p:txBody>
        </p:sp>
        <p:sp>
          <p:nvSpPr>
            <p:cNvPr id="29723" name="文本框 29"/>
            <p:cNvSpPr txBox="1">
              <a:spLocks noChangeArrowheads="1"/>
            </p:cNvSpPr>
            <p:nvPr/>
          </p:nvSpPr>
          <p:spPr bwMode="auto">
            <a:xfrm>
              <a:off x="4632325" y="4129088"/>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9</a:t>
              </a:r>
              <a:endParaRPr lang="zh-CN" altLang="en-US"/>
            </a:p>
          </p:txBody>
        </p:sp>
        <p:sp>
          <p:nvSpPr>
            <p:cNvPr id="29724" name="文本框 30"/>
            <p:cNvSpPr txBox="1">
              <a:spLocks noChangeArrowheads="1"/>
            </p:cNvSpPr>
            <p:nvPr/>
          </p:nvSpPr>
          <p:spPr bwMode="auto">
            <a:xfrm>
              <a:off x="4643438" y="5516563"/>
              <a:ext cx="515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2</a:t>
              </a:r>
              <a:endParaRPr lang="zh-CN" altLang="en-US"/>
            </a:p>
          </p:txBody>
        </p:sp>
        <p:sp>
          <p:nvSpPr>
            <p:cNvPr id="29725" name="文本框 31"/>
            <p:cNvSpPr txBox="1">
              <a:spLocks noChangeArrowheads="1"/>
            </p:cNvSpPr>
            <p:nvPr/>
          </p:nvSpPr>
          <p:spPr bwMode="auto">
            <a:xfrm>
              <a:off x="4632325" y="4508500"/>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1</a:t>
              </a:r>
              <a:endParaRPr lang="zh-CN" altLang="en-US"/>
            </a:p>
          </p:txBody>
        </p:sp>
        <p:sp>
          <p:nvSpPr>
            <p:cNvPr id="29726" name="文本框 32"/>
            <p:cNvSpPr txBox="1">
              <a:spLocks noChangeArrowheads="1"/>
            </p:cNvSpPr>
            <p:nvPr/>
          </p:nvSpPr>
          <p:spPr bwMode="auto">
            <a:xfrm>
              <a:off x="3851275" y="3841750"/>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11</a:t>
              </a:r>
              <a:endParaRPr lang="zh-CN" altLang="en-US"/>
            </a:p>
          </p:txBody>
        </p:sp>
        <p:sp>
          <p:nvSpPr>
            <p:cNvPr id="29727" name="文本框 33"/>
            <p:cNvSpPr txBox="1">
              <a:spLocks noChangeArrowheads="1"/>
            </p:cNvSpPr>
            <p:nvPr/>
          </p:nvSpPr>
          <p:spPr bwMode="auto">
            <a:xfrm>
              <a:off x="3984625" y="4921250"/>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6</a:t>
              </a:r>
              <a:endParaRPr lang="zh-CN" altLang="en-US"/>
            </a:p>
          </p:txBody>
        </p:sp>
        <p:sp>
          <p:nvSpPr>
            <p:cNvPr id="29728" name="文本框 34"/>
            <p:cNvSpPr txBox="1">
              <a:spLocks noChangeArrowheads="1"/>
            </p:cNvSpPr>
            <p:nvPr/>
          </p:nvSpPr>
          <p:spPr bwMode="auto">
            <a:xfrm>
              <a:off x="3984625" y="4560888"/>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7</a:t>
              </a:r>
              <a:endParaRPr lang="zh-CN" altLang="en-US"/>
            </a:p>
          </p:txBody>
        </p:sp>
      </p:grpSp>
      <p:sp>
        <p:nvSpPr>
          <p:cNvPr id="37" name="矩形标注 36"/>
          <p:cNvSpPr>
            <a:spLocks noChangeArrowheads="1"/>
          </p:cNvSpPr>
          <p:nvPr/>
        </p:nvSpPr>
        <p:spPr bwMode="auto">
          <a:xfrm>
            <a:off x="6156325" y="3600450"/>
            <a:ext cx="2880171" cy="1181100"/>
          </a:xfrm>
          <a:prstGeom prst="wedgeRectCallout">
            <a:avLst>
              <a:gd name="adj1" fmla="val -96332"/>
              <a:gd name="adj2" fmla="val -31548"/>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ClrTx/>
              <a:buSzTx/>
              <a:buFontTx/>
              <a:buNone/>
              <a:defRPr/>
            </a:pPr>
            <a:r>
              <a:rPr lang="en-US" altLang="zh-CN" sz="2400" dirty="0">
                <a:latin typeface="+mn-lt"/>
                <a:cs typeface="ＭＳ Ｐゴシック" charset="-128"/>
              </a:rPr>
              <a:t>Weight: the utility score between a task and a worker.</a:t>
            </a:r>
            <a:endParaRPr lang="zh-CN" altLang="en-US" sz="2400" dirty="0">
              <a:latin typeface="+mn-lt"/>
              <a:cs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3"/>
            <a:ext cx="8591550"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Most O2O applications need to be addressed in real-time:</a:t>
            </a:r>
          </a:p>
          <a:p>
            <a:pPr lvl="1" algn="just">
              <a:lnSpc>
                <a:spcPct val="95000"/>
              </a:lnSpc>
              <a:spcBef>
                <a:spcPct val="25000"/>
              </a:spcBef>
              <a:spcAft>
                <a:spcPct val="10000"/>
              </a:spcAft>
              <a:buSzPct val="60000"/>
              <a:defRPr/>
            </a:pPr>
            <a:r>
              <a:rPr lang="en-US" altLang="zh-CN" sz="2400" dirty="0">
                <a:latin typeface="+mn-lt"/>
                <a:cs typeface="ＭＳ Ｐゴシック" charset="-128"/>
              </a:rPr>
              <a:t>Fast Food Delivery</a:t>
            </a:r>
          </a:p>
          <a:p>
            <a:pPr lvl="1" algn="just">
              <a:lnSpc>
                <a:spcPct val="95000"/>
              </a:lnSpc>
              <a:spcBef>
                <a:spcPct val="25000"/>
              </a:spcBef>
              <a:spcAft>
                <a:spcPct val="10000"/>
              </a:spcAft>
              <a:buSzPct val="60000"/>
              <a:defRPr/>
            </a:pPr>
            <a:r>
              <a:rPr lang="en-US" altLang="zh-CN" sz="2400" dirty="0">
                <a:latin typeface="+mn-lt"/>
                <a:cs typeface="ＭＳ Ｐゴシック" charset="-128"/>
              </a:rPr>
              <a:t>Real-Time Taxi-Calling Service</a:t>
            </a:r>
          </a:p>
          <a:p>
            <a:pPr lvl="1" algn="just">
              <a:lnSpc>
                <a:spcPct val="95000"/>
              </a:lnSpc>
              <a:spcBef>
                <a:spcPct val="25000"/>
              </a:spcBef>
              <a:spcAft>
                <a:spcPct val="10000"/>
              </a:spcAft>
              <a:buSzPct val="60000"/>
              <a:defRPr/>
            </a:pPr>
            <a:r>
              <a:rPr lang="en-US" altLang="zh-CN" sz="2400" dirty="0">
                <a:latin typeface="+mn-lt"/>
                <a:cs typeface="ＭＳ Ｐゴシック" charset="-128"/>
              </a:rPr>
              <a:t>Restaurant/Supermarket Queue Monitoring</a:t>
            </a:r>
          </a:p>
          <a:p>
            <a:pPr marL="349250" lvl="1" indent="0" algn="just">
              <a:lnSpc>
                <a:spcPct val="95000"/>
              </a:lnSpc>
              <a:spcBef>
                <a:spcPct val="25000"/>
              </a:spcBef>
              <a:spcAft>
                <a:spcPct val="10000"/>
              </a:spcAft>
              <a:buSzPct val="60000"/>
              <a:buFont typeface="Wingdings" panose="05000000000000000000" pitchFamily="2" charset="2"/>
              <a:buNone/>
              <a:defRPr/>
            </a:pPr>
            <a:endParaRPr lang="en-US" altLang="zh-CN" sz="2200" dirty="0">
              <a:latin typeface="+mn-lt"/>
              <a:cs typeface="ＭＳ Ｐゴシック" charset="-128"/>
            </a:endParaRPr>
          </a:p>
          <a:p>
            <a:pPr marL="385763" lvl="1" algn="just">
              <a:lnSpc>
                <a:spcPct val="95000"/>
              </a:lnSpc>
              <a:spcBef>
                <a:spcPct val="25000"/>
              </a:spcBef>
              <a:spcAft>
                <a:spcPct val="10000"/>
              </a:spcAft>
              <a:buClr>
                <a:srgbClr val="660033"/>
              </a:buClr>
              <a:buSzPct val="60000"/>
              <a:defRPr/>
            </a:pPr>
            <a:r>
              <a:rPr lang="en-US" altLang="zh-CN" sz="2800" dirty="0">
                <a:cs typeface="ＭＳ Ｐゴシック" charset="-128"/>
              </a:rPr>
              <a:t>Maximum weighted bipartite graph matching is not suitable for dynamic scenarios</a:t>
            </a:r>
          </a:p>
          <a:p>
            <a:pPr lvl="1" algn="just">
              <a:lnSpc>
                <a:spcPct val="95000"/>
              </a:lnSpc>
              <a:spcBef>
                <a:spcPct val="25000"/>
              </a:spcBef>
              <a:spcAft>
                <a:spcPct val="10000"/>
              </a:spcAft>
              <a:buSzPct val="60000"/>
              <a:defRPr/>
            </a:pPr>
            <a:r>
              <a:rPr lang="en-US" altLang="zh-CN" sz="2400" dirty="0">
                <a:cs typeface="ＭＳ Ｐゴシック" charset="-128"/>
              </a:rPr>
              <a:t>Tasks/workers appear dynamically -- full bipartite graph cannot be known in advance</a:t>
            </a:r>
          </a:p>
          <a:p>
            <a:pPr lvl="1" algn="just">
              <a:lnSpc>
                <a:spcPct val="95000"/>
              </a:lnSpc>
              <a:spcBef>
                <a:spcPct val="25000"/>
              </a:spcBef>
              <a:spcAft>
                <a:spcPct val="10000"/>
              </a:spcAft>
              <a:buSzPct val="60000"/>
              <a:defRPr/>
            </a:pPr>
            <a:r>
              <a:rPr lang="en-US" altLang="zh-CN" sz="2400" dirty="0">
                <a:cs typeface="ＭＳ Ｐゴシック" charset="-128"/>
              </a:rPr>
              <a:t>Once a task/worker appears, it needs to be immediately assigned based on partial information only</a:t>
            </a:r>
          </a:p>
        </p:txBody>
      </p:sp>
      <p:sp>
        <p:nvSpPr>
          <p:cNvPr id="2" name="Title 1"/>
          <p:cNvSpPr>
            <a:spLocks noGrp="1"/>
          </p:cNvSpPr>
          <p:nvPr>
            <p:ph type="title"/>
          </p:nvPr>
        </p:nvSpPr>
        <p:spPr>
          <a:xfrm>
            <a:off x="0" y="122238"/>
            <a:ext cx="9144000" cy="714375"/>
          </a:xfrm>
        </p:spPr>
        <p:txBody>
          <a:bodyPr/>
          <a:lstStyle/>
          <a:p>
            <a:pPr algn="ctr" eaLnBrk="1" hangingPunct="1"/>
            <a:r>
              <a:rPr lang="en-US" altLang="zh-CN" sz="3500"/>
              <a:t>Motivation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heme/theme1.xml><?xml version="1.0" encoding="utf-8"?>
<a:theme xmlns:a="http://schemas.openxmlformats.org/drawingml/2006/main" name="UCLA">
  <a:themeElements>
    <a:clrScheme name="UCLA 12">
      <a:dk1>
        <a:srgbClr val="000000"/>
      </a:dk1>
      <a:lt1>
        <a:srgbClr val="FFFFFF"/>
      </a:lt1>
      <a:dk2>
        <a:srgbClr val="330066"/>
      </a:dk2>
      <a:lt2>
        <a:srgbClr val="808080"/>
      </a:lt2>
      <a:accent1>
        <a:srgbClr val="FFFFFF"/>
      </a:accent1>
      <a:accent2>
        <a:srgbClr val="669999"/>
      </a:accent2>
      <a:accent3>
        <a:srgbClr val="FFFFFF"/>
      </a:accent3>
      <a:accent4>
        <a:srgbClr val="000000"/>
      </a:accent4>
      <a:accent5>
        <a:srgbClr val="FFFFFF"/>
      </a:accent5>
      <a:accent6>
        <a:srgbClr val="5C8A8A"/>
      </a:accent6>
      <a:hlink>
        <a:srgbClr val="7E9CE8"/>
      </a:hlink>
      <a:folHlink>
        <a:srgbClr val="D8D8EC"/>
      </a:folHlink>
    </a:clrScheme>
    <a:fontScheme name="UCL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alpha val="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ko-KR" altLang="en-US" sz="1400" b="1" i="0" u="none" strike="noStrike" cap="none" normalizeH="0" baseline="0" smtClean="0">
            <a:ln>
              <a:noFill/>
            </a:ln>
            <a:solidFill>
              <a:schemeClr val="tx1"/>
            </a:solidFill>
            <a:effectLst/>
            <a:latin typeface="Arial" charset="0"/>
            <a:ea typeface="Arial Unicode MS" pitchFamily="50" charset="-127"/>
            <a:cs typeface="Arial Unicode MS" pitchFamily="50" charset="-127"/>
          </a:defRPr>
        </a:defPPr>
      </a:lstStyle>
    </a:spDef>
    <a:lnDef>
      <a:spPr bwMode="auto">
        <a:xfrm>
          <a:off x="0" y="0"/>
          <a:ext cx="1" cy="1"/>
        </a:xfrm>
        <a:custGeom>
          <a:avLst/>
          <a:gdLst/>
          <a:ahLst/>
          <a:cxnLst/>
          <a:rect l="0" t="0" r="0" b="0"/>
          <a:pathLst/>
        </a:custGeom>
        <a:solidFill>
          <a:srgbClr val="C0C0C0">
            <a:alpha val="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ko-KR" altLang="en-US" sz="1400" b="1" i="0" u="none" strike="noStrike" cap="none" normalizeH="0" baseline="0" smtClean="0">
            <a:ln>
              <a:noFill/>
            </a:ln>
            <a:solidFill>
              <a:schemeClr val="tx1"/>
            </a:solidFill>
            <a:effectLst/>
            <a:latin typeface="Arial" charset="0"/>
            <a:ea typeface="Arial Unicode MS" pitchFamily="50" charset="-127"/>
            <a:cs typeface="Arial Unicode MS" pitchFamily="50" charset="-127"/>
          </a:defRPr>
        </a:defPPr>
      </a:lstStyle>
    </a:lnDef>
  </a:objectDefaults>
  <a:extraClrSchemeLst>
    <a:extraClrScheme>
      <a:clrScheme name="UCLA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UCLA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UCLA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UCLA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UCLA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UCLA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UCLA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UCLA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UCLA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UCLA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UCLA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173683"/>
        </a:hlink>
        <a:folHlink>
          <a:srgbClr val="354BB9"/>
        </a:folHlink>
      </a:clrScheme>
      <a:clrMap bg1="lt1" tx1="dk1" bg2="lt2" tx2="dk2" accent1="accent1" accent2="accent2" accent3="accent3" accent4="accent4" accent5="accent5" accent6="accent6" hlink="hlink" folHlink="folHlink"/>
    </a:extraClrScheme>
    <a:extraClrScheme>
      <a:clrScheme name="UCLA 12">
        <a:dk1>
          <a:srgbClr val="000000"/>
        </a:dk1>
        <a:lt1>
          <a:srgbClr val="FFFFFF"/>
        </a:lt1>
        <a:dk2>
          <a:srgbClr val="330066"/>
        </a:dk2>
        <a:lt2>
          <a:srgbClr val="808080"/>
        </a:lt2>
        <a:accent1>
          <a:srgbClr val="FFFFFF"/>
        </a:accent1>
        <a:accent2>
          <a:srgbClr val="669999"/>
        </a:accent2>
        <a:accent3>
          <a:srgbClr val="FFFFFF"/>
        </a:accent3>
        <a:accent4>
          <a:srgbClr val="000000"/>
        </a:accent4>
        <a:accent5>
          <a:srgbClr val="FFFFFF"/>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bsn05</Template>
  <TotalTime>72037</TotalTime>
  <Words>3756</Words>
  <Application>Microsoft Office PowerPoint</Application>
  <PresentationFormat>全屏显示(4:3)</PresentationFormat>
  <Paragraphs>1199</Paragraphs>
  <Slides>53</Slides>
  <Notes>50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53</vt:i4>
      </vt:variant>
    </vt:vector>
  </HeadingPairs>
  <TitlesOfParts>
    <vt:vector size="65" baseType="lpstr">
      <vt:lpstr>Gulim</vt:lpstr>
      <vt:lpstr>ＭＳ Ｐゴシック</vt:lpstr>
      <vt:lpstr>ＭＳ Ｐゴシック</vt:lpstr>
      <vt:lpstr>黑体</vt:lpstr>
      <vt:lpstr>楷体</vt:lpstr>
      <vt:lpstr>宋体</vt:lpstr>
      <vt:lpstr>Arial</vt:lpstr>
      <vt:lpstr>Calibri</vt:lpstr>
      <vt:lpstr>Cambria Math</vt:lpstr>
      <vt:lpstr>Times New Roman</vt:lpstr>
      <vt:lpstr>Wingdings</vt:lpstr>
      <vt:lpstr>UCLA</vt:lpstr>
      <vt:lpstr>Online Mobile Micro-Task Allocation in Spatial Crowdsourcing</vt:lpstr>
      <vt:lpstr>Outline</vt:lpstr>
      <vt:lpstr>Outline</vt:lpstr>
      <vt:lpstr>Traditional Crowdsourcing Applications</vt:lpstr>
      <vt:lpstr>Spatial Crowdsourcing</vt:lpstr>
      <vt:lpstr>Spatial Crowdsourcing Applications</vt:lpstr>
      <vt:lpstr>Spatial Crowdsourcing</vt:lpstr>
      <vt:lpstr>Motivation</vt:lpstr>
      <vt:lpstr>Motivation</vt:lpstr>
      <vt:lpstr>Online Maximum Weighted Bipartite Matching</vt:lpstr>
      <vt:lpstr>Online Maximum Weighted Bipartite Matching</vt:lpstr>
      <vt:lpstr>Online Maximum Weighted Bipartite Matching</vt:lpstr>
      <vt:lpstr>Online Maximum Weighted Bipartite Matching</vt:lpstr>
      <vt:lpstr>Online Maximum Weighted Bipartite Matching</vt:lpstr>
      <vt:lpstr>Online Maximum Weighted Bipartite Matching</vt:lpstr>
      <vt:lpstr>Online Maximum Weighted Bipartite Matching</vt:lpstr>
      <vt:lpstr>Online Maximum Weighted Bipartite Matching</vt:lpstr>
      <vt:lpstr>Online Maximum Weighted Bipartite Matching</vt:lpstr>
      <vt:lpstr>Online Maximum Weighted Bipartite Matching</vt:lpstr>
      <vt:lpstr>Outline</vt:lpstr>
      <vt:lpstr>Problem Statement</vt:lpstr>
      <vt:lpstr>Problem Statement</vt:lpstr>
      <vt:lpstr>Evaluation for Online Algorithms</vt:lpstr>
      <vt:lpstr>Summary of Online Maximum Weighted Bipartite Matching Algorithms</vt:lpstr>
      <vt:lpstr>Outline</vt:lpstr>
      <vt:lpstr>Baseline: Extended Greedy-RT Algorithm</vt:lpstr>
      <vt:lpstr>Baseline: Extended Greedy-RT Algorithm</vt:lpstr>
      <vt:lpstr>Baseline: Extended Greedy-RT Algorithm</vt:lpstr>
      <vt:lpstr>Baseline: Extended Greedy-RT Algorithm</vt:lpstr>
      <vt:lpstr>Baseline: Extended Greedy-RT Algorithm</vt:lpstr>
      <vt:lpstr>Baseline: Extended Greedy-RT Algorithm</vt:lpstr>
      <vt:lpstr>Baseline: Extended Greedy-RT Algorithm</vt:lpstr>
      <vt:lpstr>Baseline: Extended Greedy-RT Algorithm</vt:lpstr>
      <vt:lpstr>Baseline: Extended Greedy-RT Algorithm</vt:lpstr>
      <vt:lpstr>Baseline: Extended Greedy-RT Algorithm</vt:lpstr>
      <vt:lpstr>Baseline: Extended Greedy-RT Algorithm</vt:lpstr>
      <vt:lpstr>TGOA Algorithm</vt:lpstr>
      <vt:lpstr>TGOA Algorithm</vt:lpstr>
      <vt:lpstr>TGOA Algorithm</vt:lpstr>
      <vt:lpstr>TGOA Algorithm</vt:lpstr>
      <vt:lpstr>TGOA Algorithm</vt:lpstr>
      <vt:lpstr>TGOA Algorithm</vt:lpstr>
      <vt:lpstr>TGOA Algorithm</vt:lpstr>
      <vt:lpstr>TGOA Algorithm</vt:lpstr>
      <vt:lpstr>TGOA-Greedy Algorithm</vt:lpstr>
      <vt:lpstr>Outline</vt:lpstr>
      <vt:lpstr>Experimental Setting</vt:lpstr>
      <vt:lpstr>Experiments: Vary |T|</vt:lpstr>
      <vt:lpstr>Experiments: Scalability</vt:lpstr>
      <vt:lpstr>Experiments: Real Data</vt:lpstr>
      <vt:lpstr>Outline</vt:lpstr>
      <vt:lpstr>Conclusion</vt:lpstr>
      <vt:lpstr>Thank You</vt:lpstr>
    </vt:vector>
  </TitlesOfParts>
  <Company>Penn State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dc:title>
  <dc:creator>Dongwon Lee</dc:creator>
  <cp:lastModifiedBy>Yongxin Tong</cp:lastModifiedBy>
  <cp:revision>3595</cp:revision>
  <cp:lastPrinted>2014-10-07T03:42:34Z</cp:lastPrinted>
  <dcterms:created xsi:type="dcterms:W3CDTF">2010-05-27T13:38:31Z</dcterms:created>
  <dcterms:modified xsi:type="dcterms:W3CDTF">2016-10-11T09:30:46Z</dcterms:modified>
</cp:coreProperties>
</file>