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38"/>
  </p:notesMasterIdLst>
  <p:handoutMasterIdLst>
    <p:handoutMasterId r:id="rId39"/>
  </p:handoutMasterIdLst>
  <p:sldIdLst>
    <p:sldId id="923" r:id="rId2"/>
    <p:sldId id="1482" r:id="rId3"/>
    <p:sldId id="1476" r:id="rId4"/>
    <p:sldId id="1477" r:id="rId5"/>
    <p:sldId id="1478" r:id="rId6"/>
    <p:sldId id="1492" r:id="rId7"/>
    <p:sldId id="1475" r:id="rId8"/>
    <p:sldId id="1457" r:id="rId9"/>
    <p:sldId id="1458" r:id="rId10"/>
    <p:sldId id="1459" r:id="rId11"/>
    <p:sldId id="1487" r:id="rId12"/>
    <p:sldId id="1491" r:id="rId13"/>
    <p:sldId id="1460" r:id="rId14"/>
    <p:sldId id="1489" r:id="rId15"/>
    <p:sldId id="1488" r:id="rId16"/>
    <p:sldId id="1490" r:id="rId17"/>
    <p:sldId id="1461" r:id="rId18"/>
    <p:sldId id="1483" r:id="rId19"/>
    <p:sldId id="1462" r:id="rId20"/>
    <p:sldId id="1463" r:id="rId21"/>
    <p:sldId id="1484" r:id="rId22"/>
    <p:sldId id="1464" r:id="rId23"/>
    <p:sldId id="1465" r:id="rId24"/>
    <p:sldId id="1466" r:id="rId25"/>
    <p:sldId id="1467" r:id="rId26"/>
    <p:sldId id="1468" r:id="rId27"/>
    <p:sldId id="1469" r:id="rId28"/>
    <p:sldId id="1485" r:id="rId29"/>
    <p:sldId id="1470" r:id="rId30"/>
    <p:sldId id="1471" r:id="rId31"/>
    <p:sldId id="1472" r:id="rId32"/>
    <p:sldId id="1473" r:id="rId33"/>
    <p:sldId id="1474" r:id="rId34"/>
    <p:sldId id="1486" r:id="rId35"/>
    <p:sldId id="1481" r:id="rId36"/>
    <p:sldId id="1480" r:id="rId37"/>
  </p:sldIdLst>
  <p:sldSz cx="9144000" cy="6858000" type="screen4x3"/>
  <p:notesSz cx="7315200" cy="9601200"/>
  <p:custDataLst>
    <p:tags r:id="rId40"/>
  </p:custDataLst>
  <p:defaultTextStyle>
    <a:defPPr>
      <a:defRPr lang="ko-KR"/>
    </a:defPPr>
    <a:lvl1pPr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gts"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00"/>
    <a:srgbClr val="3333CC"/>
    <a:srgbClr val="FFFF66"/>
    <a:srgbClr val="B9251B"/>
    <a:srgbClr val="9C3C1A"/>
    <a:srgbClr val="33CC33"/>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6" autoAdjust="0"/>
    <p:restoredTop sz="54919" autoAdjust="0"/>
  </p:normalViewPr>
  <p:slideViewPr>
    <p:cSldViewPr>
      <p:cViewPr varScale="1">
        <p:scale>
          <a:sx n="38" d="100"/>
          <a:sy n="38" d="100"/>
        </p:scale>
        <p:origin x="2128" y="32"/>
      </p:cViewPr>
      <p:guideLst>
        <p:guide orient="horz" pos="2160"/>
        <p:guide pos="2880"/>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50" d="100"/>
          <a:sy n="50" d="100"/>
        </p:scale>
        <p:origin x="2636" y="2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E779673-23F8-4019-AB42-C50CE0C9CB14}"/>
              </a:ext>
            </a:extLst>
          </p:cNvPr>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p>
        </p:txBody>
      </p:sp>
      <p:sp>
        <p:nvSpPr>
          <p:cNvPr id="57347" name="Rectangle 3">
            <a:extLst>
              <a:ext uri="{FF2B5EF4-FFF2-40B4-BE49-F238E27FC236}">
                <a16:creationId xmlns:a16="http://schemas.microsoft.com/office/drawing/2014/main" id="{FD48E43F-84F7-48F9-9354-4ACBC9283FD5}"/>
              </a:ext>
            </a:extLst>
          </p:cNvPr>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endParaRPr lang="en-US"/>
          </a:p>
        </p:txBody>
      </p:sp>
      <p:sp>
        <p:nvSpPr>
          <p:cNvPr id="57348" name="Rectangle 4">
            <a:extLst>
              <a:ext uri="{FF2B5EF4-FFF2-40B4-BE49-F238E27FC236}">
                <a16:creationId xmlns:a16="http://schemas.microsoft.com/office/drawing/2014/main" id="{9972F69B-B4BB-47E2-AE38-F7D86079BAC5}"/>
              </a:ext>
            </a:extLst>
          </p:cNvPr>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p>
        </p:txBody>
      </p:sp>
      <p:sp>
        <p:nvSpPr>
          <p:cNvPr id="57349" name="Rectangle 5">
            <a:extLst>
              <a:ext uri="{FF2B5EF4-FFF2-40B4-BE49-F238E27FC236}">
                <a16:creationId xmlns:a16="http://schemas.microsoft.com/office/drawing/2014/main" id="{87CFEE9B-4BF7-426E-BE06-1165AF758F6E}"/>
              </a:ext>
            </a:extLst>
          </p:cNvPr>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fld id="{05355331-15D7-4A30-936A-59049648E64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856F6DE-6E88-4EBD-85CC-AC14835AEA5E}"/>
              </a:ext>
            </a:extLst>
          </p:cNvPr>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ltLang="ko-KR"/>
          </a:p>
        </p:txBody>
      </p:sp>
      <p:sp>
        <p:nvSpPr>
          <p:cNvPr id="44035" name="Rectangle 3">
            <a:extLst>
              <a:ext uri="{FF2B5EF4-FFF2-40B4-BE49-F238E27FC236}">
                <a16:creationId xmlns:a16="http://schemas.microsoft.com/office/drawing/2014/main" id="{35586595-17D6-4958-AF64-91CC50414BD1}"/>
              </a:ext>
            </a:extLst>
          </p:cNvPr>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endParaRPr lang="en-US" altLang="ko-KR"/>
          </a:p>
        </p:txBody>
      </p:sp>
      <p:sp>
        <p:nvSpPr>
          <p:cNvPr id="13316" name="Rectangle 4">
            <a:extLst>
              <a:ext uri="{FF2B5EF4-FFF2-40B4-BE49-F238E27FC236}">
                <a16:creationId xmlns:a16="http://schemas.microsoft.com/office/drawing/2014/main" id="{290FD0CB-4ABC-4256-9021-1D32285AE339}"/>
              </a:ext>
            </a:extLst>
          </p:cNvPr>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a:extLst>
              <a:ext uri="{FF2B5EF4-FFF2-40B4-BE49-F238E27FC236}">
                <a16:creationId xmlns:a16="http://schemas.microsoft.com/office/drawing/2014/main" id="{3E7B7399-192D-4489-9EA2-DA73B88BE151}"/>
              </a:ext>
            </a:extLst>
          </p:cNvPr>
          <p:cNvSpPr>
            <a:spLocks noGrp="1" noChangeArrowheads="1"/>
          </p:cNvSpPr>
          <p:nvPr>
            <p:ph type="body" sz="quarter" idx="3"/>
          </p:nvPr>
        </p:nvSpPr>
        <p:spPr bwMode="auto">
          <a:xfrm>
            <a:off x="730250" y="4560888"/>
            <a:ext cx="5854700" cy="4321175"/>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44038" name="Rectangle 6">
            <a:extLst>
              <a:ext uri="{FF2B5EF4-FFF2-40B4-BE49-F238E27FC236}">
                <a16:creationId xmlns:a16="http://schemas.microsoft.com/office/drawing/2014/main" id="{72C04069-55C8-41CA-AE35-66B128CFD9AB}"/>
              </a:ext>
            </a:extLst>
          </p:cNvPr>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ltLang="ko-KR"/>
          </a:p>
        </p:txBody>
      </p:sp>
      <p:sp>
        <p:nvSpPr>
          <p:cNvPr id="44039" name="Rectangle 7">
            <a:extLst>
              <a:ext uri="{FF2B5EF4-FFF2-40B4-BE49-F238E27FC236}">
                <a16:creationId xmlns:a16="http://schemas.microsoft.com/office/drawing/2014/main" id="{34655A47-2588-44DB-A3F3-05AC020B2C3A}"/>
              </a:ext>
            </a:extLst>
          </p:cNvPr>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fld id="{66A9161B-D176-4ED8-BA98-9E9880194F42}"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kumimoji="1" sz="1200" kern="1200">
        <a:solidFill>
          <a:schemeClr val="tx1"/>
        </a:solidFill>
        <a:latin typeface="Gulim" charset="0"/>
        <a:ea typeface="MS PGothic" pitchFamily="34" charset="-128"/>
        <a:cs typeface="Gulim" charset="0"/>
      </a:defRPr>
    </a:lvl1pPr>
    <a:lvl2pPr marL="4572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2pPr>
    <a:lvl3pPr marL="9144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3pPr>
    <a:lvl4pPr marL="13716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4pPr>
    <a:lvl5pPr marL="18288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5DB6ABBF-F945-45A4-8759-DD3C89CEB9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anose="020B0600000101010101" pitchFamily="34" charset="-127"/>
                <a:ea typeface="MS PGothic" panose="020B0600070205080204" pitchFamily="34" charset="-128"/>
                <a:cs typeface="Gulim" panose="020B0600000101010101" pitchFamily="34" charset="-127"/>
              </a:defRPr>
            </a:lvl1pPr>
            <a:lvl2pPr marL="742950" indent="-285750" defTabSz="965200" latinLnBrk="1">
              <a:spcBef>
                <a:spcPct val="30000"/>
              </a:spcBef>
              <a:defRPr kumimoji="1" sz="1200">
                <a:solidFill>
                  <a:schemeClr val="tx1"/>
                </a:solidFill>
                <a:latin typeface="Gulim" panose="020B0600000101010101" pitchFamily="34" charset="-127"/>
                <a:ea typeface="Gulim" panose="020B0600000101010101" pitchFamily="34" charset="-127"/>
                <a:cs typeface="Gulim" panose="020B0600000101010101" pitchFamily="34" charset="-127"/>
              </a:defRPr>
            </a:lvl2pPr>
            <a:lvl3pPr marL="1143000" indent="-228600" defTabSz="965200" latinLnBrk="1">
              <a:spcBef>
                <a:spcPct val="30000"/>
              </a:spcBef>
              <a:defRPr kumimoji="1" sz="1200">
                <a:solidFill>
                  <a:schemeClr val="tx1"/>
                </a:solidFill>
                <a:latin typeface="Gulim" panose="020B0600000101010101" pitchFamily="34" charset="-127"/>
                <a:ea typeface="Gulim" panose="020B0600000101010101" pitchFamily="34" charset="-127"/>
                <a:cs typeface="Gulim" panose="020B0600000101010101" pitchFamily="34" charset="-127"/>
              </a:defRPr>
            </a:lvl3pPr>
            <a:lvl4pPr marL="1600200" indent="-228600" defTabSz="965200" latinLnBrk="1">
              <a:spcBef>
                <a:spcPct val="30000"/>
              </a:spcBef>
              <a:defRPr kumimoji="1" sz="1200">
                <a:solidFill>
                  <a:schemeClr val="tx1"/>
                </a:solidFill>
                <a:latin typeface="Gulim" panose="020B0600000101010101" pitchFamily="34" charset="-127"/>
                <a:ea typeface="Gulim" panose="020B0600000101010101" pitchFamily="34" charset="-127"/>
                <a:cs typeface="Gulim" panose="020B0600000101010101" pitchFamily="34" charset="-127"/>
              </a:defRPr>
            </a:lvl4pPr>
            <a:lvl5pPr marL="2057400" indent="-228600" defTabSz="965200" latinLnBrk="1">
              <a:spcBef>
                <a:spcPct val="30000"/>
              </a:spcBef>
              <a:defRPr kumimoji="1" sz="1200">
                <a:solidFill>
                  <a:schemeClr val="tx1"/>
                </a:solidFill>
                <a:latin typeface="Gulim" panose="020B0600000101010101" pitchFamily="34" charset="-127"/>
                <a:ea typeface="Gulim" panose="020B0600000101010101" pitchFamily="34" charset="-127"/>
                <a:cs typeface="Gulim" panose="020B0600000101010101"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anose="020B0600000101010101" pitchFamily="34" charset="-127"/>
                <a:ea typeface="Gulim" panose="020B0600000101010101" pitchFamily="34" charset="-127"/>
                <a:cs typeface="Gulim" panose="020B0600000101010101"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anose="020B0600000101010101" pitchFamily="34" charset="-127"/>
                <a:ea typeface="Gulim" panose="020B0600000101010101" pitchFamily="34" charset="-127"/>
                <a:cs typeface="Gulim" panose="020B0600000101010101"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anose="020B0600000101010101" pitchFamily="34" charset="-127"/>
                <a:ea typeface="Gulim" panose="020B0600000101010101" pitchFamily="34" charset="-127"/>
                <a:cs typeface="Gulim" panose="020B0600000101010101"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anose="020B0600000101010101" pitchFamily="34" charset="-127"/>
                <a:ea typeface="Gulim" panose="020B0600000101010101" pitchFamily="34" charset="-127"/>
                <a:cs typeface="Gulim" panose="020B0600000101010101" pitchFamily="34" charset="-127"/>
              </a:defRPr>
            </a:lvl9pPr>
          </a:lstStyle>
          <a:p>
            <a:pPr>
              <a:spcBef>
                <a:spcPct val="0"/>
              </a:spcBef>
            </a:pPr>
            <a:fld id="{02B5E810-EAAA-4EBA-906C-61E3D246CE5E}" type="slidenum">
              <a:rPr lang="en-US" altLang="ko-KR" smtClean="0">
                <a:ea typeface="Gulim" panose="020B0600000101010101" pitchFamily="34" charset="-127"/>
              </a:rPr>
              <a:pPr>
                <a:spcBef>
                  <a:spcPct val="0"/>
                </a:spcBef>
              </a:pPr>
              <a:t>1</a:t>
            </a:fld>
            <a:endParaRPr lang="en-US" altLang="ko-KR">
              <a:ea typeface="Gulim" panose="020B0600000101010101" pitchFamily="34" charset="-127"/>
            </a:endParaRPr>
          </a:p>
        </p:txBody>
      </p:sp>
      <p:sp>
        <p:nvSpPr>
          <p:cNvPr id="16387" name="Rectangle 2">
            <a:extLst>
              <a:ext uri="{FF2B5EF4-FFF2-40B4-BE49-F238E27FC236}">
                <a16:creationId xmlns:a16="http://schemas.microsoft.com/office/drawing/2014/main" id="{C0D5C9DB-7399-42F7-9158-5D863EC232D6}"/>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087C3C7A-924A-42AC-A733-783FAE5A8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latin typeface="Gulim" panose="020B0600000101010101" pitchFamily="34" charset="-127"/>
              <a:cs typeface="Gulim" panose="020B0600000101010101" pitchFamily="34"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122FCAE1-5508-4F29-9704-C7D95D87D7AF}"/>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94E4E108-C3BE-4BF4-B042-051B58359E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Such requirements fit well with a problem called multi-armed bandit, which has been studied long.</a:t>
            </a:r>
          </a:p>
          <a:p>
            <a:endParaRPr lang="en-US" altLang="zh-CN">
              <a:latin typeface="Gulim" panose="020B0600000101010101" pitchFamily="34" charset="-127"/>
              <a:cs typeface="Gulim" panose="020B0600000101010101" pitchFamily="34" charset="-127"/>
            </a:endParaRPr>
          </a:p>
          <a:p>
            <a:r>
              <a:rPr lang="en-US" altLang="zh-CN">
                <a:latin typeface="Gulim" panose="020B0600000101010101" pitchFamily="34" charset="-127"/>
                <a:cs typeface="Gulim" panose="020B0600000101010101" pitchFamily="34" charset="-127"/>
              </a:rPr>
              <a:t>Specifically, in the mab problem, we are given a set of arms. Each arm has an unknown distribution of rewards. And we repeatedly play one arm in multiple rounds. After playing an arm, we can observe the reward only for the arm that is played. This observation can be used to estimate the reward distribution of the arm. The goal of the mab problem is to maximize the total rewards gained in multiple rounds.</a:t>
            </a:r>
          </a:p>
        </p:txBody>
      </p:sp>
      <p:sp>
        <p:nvSpPr>
          <p:cNvPr id="34820" name="Slide Number Placeholder 3">
            <a:extLst>
              <a:ext uri="{FF2B5EF4-FFF2-40B4-BE49-F238E27FC236}">
                <a16:creationId xmlns:a16="http://schemas.microsoft.com/office/drawing/2014/main" id="{35B4EA18-7721-4A60-A7F6-E63261B07C1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2B22D962-1FC9-4B40-AF22-E98623EEFA95}" type="slidenum">
              <a:rPr lang="en-US" altLang="zh-CN" sz="1200" b="0" smtClean="0">
                <a:latin typeface="Gulim" panose="020B0600000101010101" pitchFamily="34" charset="-127"/>
                <a:ea typeface="Gulim" panose="020B0600000101010101" pitchFamily="34" charset="-127"/>
              </a:rPr>
              <a:pPr/>
              <a:t>10</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5D4CF98D-22B6-4E24-B232-9493FF5B39DE}"/>
              </a:ext>
            </a:extLst>
          </p:cNvPr>
          <p:cNvSpPr>
            <a:spLocks noGrp="1" noRot="1" noChangeAspect="1" noTextEdit="1"/>
          </p:cNvSpPr>
          <p:nvPr>
            <p:ph type="sldImg"/>
          </p:nvPr>
        </p:nvSpPr>
        <p:spPr>
          <a:ln/>
        </p:spPr>
      </p:sp>
      <p:sp>
        <p:nvSpPr>
          <p:cNvPr id="36867" name="Notes Placeholder 2">
            <a:extLst>
              <a:ext uri="{FF2B5EF4-FFF2-40B4-BE49-F238E27FC236}">
                <a16:creationId xmlns:a16="http://schemas.microsoft.com/office/drawing/2014/main" id="{BC6BDFBF-65A0-4D17-9BB1-20C62DC920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This is an example. There are five machines/arms. In each round, we play an arm and observe the reward. In this example, we play all the arms sequentially in the first five rounds. The expected value of the reward of each arm is shown by the red number, which is unknown by the player. The goal is to maximize the total reward </a:t>
            </a:r>
          </a:p>
        </p:txBody>
      </p:sp>
      <p:sp>
        <p:nvSpPr>
          <p:cNvPr id="36868" name="Slide Number Placeholder 3">
            <a:extLst>
              <a:ext uri="{FF2B5EF4-FFF2-40B4-BE49-F238E27FC236}">
                <a16:creationId xmlns:a16="http://schemas.microsoft.com/office/drawing/2014/main" id="{AA35DFF2-89DD-4822-A56E-FB97715A33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1388D8D0-CA03-403E-AC86-5C47AAF6E599}" type="slidenum">
              <a:rPr lang="en-US" altLang="zh-CN" sz="1200" b="0" smtClean="0">
                <a:latin typeface="Gulim" panose="020B0600000101010101" pitchFamily="34" charset="-127"/>
                <a:ea typeface="Gulim" panose="020B0600000101010101" pitchFamily="34" charset="-127"/>
              </a:rPr>
              <a:pPr/>
              <a:t>11</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DEF47127-4B2A-4B28-9654-A74495E8DB86}"/>
              </a:ext>
            </a:extLst>
          </p:cNvPr>
          <p:cNvSpPr>
            <a:spLocks noGrp="1" noRot="1" noChangeAspect="1" noTextEdit="1"/>
          </p:cNvSpPr>
          <p:nvPr>
            <p:ph type="sldImg"/>
          </p:nvPr>
        </p:nvSpPr>
        <p:spPr>
          <a:ln/>
        </p:spPr>
      </p:sp>
      <p:sp>
        <p:nvSpPr>
          <p:cNvPr id="38915" name="Notes Placeholder 2">
            <a:extLst>
              <a:ext uri="{FF2B5EF4-FFF2-40B4-BE49-F238E27FC236}">
                <a16:creationId xmlns:a16="http://schemas.microsoft.com/office/drawing/2014/main" id="{E9D52191-6C90-48D2-9151-B0D4A453435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Actually there are </a:t>
            </a:r>
            <a:r>
              <a:rPr lang="en-US" altLang="zh-CN">
                <a:solidFill>
                  <a:schemeClr val="bg1"/>
                </a:solidFill>
                <a:latin typeface="Gulim" panose="020B0600000101010101" pitchFamily="34" charset="-127"/>
                <a:cs typeface="Gulim" panose="020B0600000101010101" pitchFamily="34" charset="-127"/>
              </a:rPr>
              <a:t>Many classical solutions for this problem using exploration and exploitation trade-off</a:t>
            </a:r>
            <a:endParaRPr lang="en-US" altLang="zh-CN">
              <a:latin typeface="Gulim" panose="020B0600000101010101" pitchFamily="34" charset="-127"/>
              <a:cs typeface="Gulim" panose="020B0600000101010101" pitchFamily="34" charset="-127"/>
            </a:endParaRPr>
          </a:p>
        </p:txBody>
      </p:sp>
      <p:sp>
        <p:nvSpPr>
          <p:cNvPr id="38916" name="Slide Number Placeholder 3">
            <a:extLst>
              <a:ext uri="{FF2B5EF4-FFF2-40B4-BE49-F238E27FC236}">
                <a16:creationId xmlns:a16="http://schemas.microsoft.com/office/drawing/2014/main" id="{049AD8FE-E1D5-44B1-AC82-184C47C3C4E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86ADF24A-EA8D-4832-9190-EAA1708B7AA9}" type="slidenum">
              <a:rPr lang="en-US" altLang="zh-CN" sz="1200" b="0" smtClean="0">
                <a:latin typeface="Gulim" panose="020B0600000101010101" pitchFamily="34" charset="-127"/>
                <a:ea typeface="Gulim" panose="020B0600000101010101" pitchFamily="34" charset="-127"/>
              </a:rPr>
              <a:pPr/>
              <a:t>12</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C83E047C-9302-4F40-9066-6A0C5B996DAA}"/>
              </a:ext>
            </a:extLst>
          </p:cNvPr>
          <p:cNvSpPr>
            <a:spLocks noGrp="1" noRot="1" noChangeAspect="1" noTextEdit="1"/>
          </p:cNvSpPr>
          <p:nvPr>
            <p:ph type="sldImg"/>
          </p:nvPr>
        </p:nvSpPr>
        <p:spPr>
          <a:ln/>
        </p:spPr>
      </p:sp>
      <p:sp>
        <p:nvSpPr>
          <p:cNvPr id="40963" name="Notes Placeholder 2">
            <a:extLst>
              <a:ext uri="{FF2B5EF4-FFF2-40B4-BE49-F238E27FC236}">
                <a16:creationId xmlns:a16="http://schemas.microsoft.com/office/drawing/2014/main" id="{FFE839EB-4DB6-4EC4-ACAD-20EF7FD2FF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One related variant of Mab is called the contextual combinatorial bandit problem. Combinatorial means that a subset of arms can be played in each round instead of one single arm. </a:t>
            </a:r>
          </a:p>
        </p:txBody>
      </p:sp>
      <p:sp>
        <p:nvSpPr>
          <p:cNvPr id="40964" name="Slide Number Placeholder 3">
            <a:extLst>
              <a:ext uri="{FF2B5EF4-FFF2-40B4-BE49-F238E27FC236}">
                <a16:creationId xmlns:a16="http://schemas.microsoft.com/office/drawing/2014/main" id="{6B34AA4D-49BC-4D8E-A7B6-A84E0CFF350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2553EBF4-F6C1-472F-99CD-E1173472B0DD}" type="slidenum">
              <a:rPr lang="en-US" altLang="zh-CN" sz="1200" b="0" smtClean="0">
                <a:latin typeface="Gulim" panose="020B0600000101010101" pitchFamily="34" charset="-127"/>
                <a:ea typeface="Gulim" panose="020B0600000101010101" pitchFamily="34" charset="-127"/>
              </a:rPr>
              <a:pPr/>
              <a:t>13</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2BBE9C32-EC0F-4272-B8C9-C79D7D166B49}"/>
              </a:ext>
            </a:extLst>
          </p:cNvPr>
          <p:cNvSpPr>
            <a:spLocks noGrp="1" noRot="1" noChangeAspect="1" noTextEdit="1"/>
          </p:cNvSpPr>
          <p:nvPr>
            <p:ph type="sldImg"/>
          </p:nvPr>
        </p:nvSpPr>
        <p:spPr>
          <a:ln/>
        </p:spPr>
      </p:sp>
      <p:sp>
        <p:nvSpPr>
          <p:cNvPr id="43011" name="Notes Placeholder 2">
            <a:extLst>
              <a:ext uri="{FF2B5EF4-FFF2-40B4-BE49-F238E27FC236}">
                <a16:creationId xmlns:a16="http://schemas.microsoft.com/office/drawing/2014/main" id="{342CB1A2-9278-4F23-BEA7-EAB91932A85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This this example, in each round ,two arms are played and each arm gives a reward. The reward of each round </a:t>
            </a:r>
            <a:r>
              <a:rPr lang="en-US" altLang="zh-CN">
                <a:solidFill>
                  <a:srgbClr val="000000"/>
                </a:solidFill>
                <a:latin typeface="Arial" panose="020B0604020202020204" pitchFamily="34" charset="0"/>
                <a:cs typeface="Gulim" panose="020B0600000101010101" pitchFamily="34" charset="-127"/>
              </a:rPr>
              <a:t>could be a function of all the feedbacks such as sum, max or other more sophisticated nonlinear functions</a:t>
            </a:r>
            <a:endParaRPr lang="en-US" altLang="zh-CN">
              <a:latin typeface="Gulim" panose="020B0600000101010101" pitchFamily="34" charset="-127"/>
              <a:cs typeface="Gulim" panose="020B0600000101010101" pitchFamily="34" charset="-127"/>
            </a:endParaRPr>
          </a:p>
        </p:txBody>
      </p:sp>
      <p:sp>
        <p:nvSpPr>
          <p:cNvPr id="43012" name="Slide Number Placeholder 3">
            <a:extLst>
              <a:ext uri="{FF2B5EF4-FFF2-40B4-BE49-F238E27FC236}">
                <a16:creationId xmlns:a16="http://schemas.microsoft.com/office/drawing/2014/main" id="{D61055D7-5D31-4338-B480-31DF357D126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9DE459DA-B8CD-4550-AA49-81D1B008BE30}" type="slidenum">
              <a:rPr lang="en-US" altLang="zh-CN" sz="1200" b="0" smtClean="0">
                <a:latin typeface="Gulim" panose="020B0600000101010101" pitchFamily="34" charset="-127"/>
                <a:ea typeface="Gulim" panose="020B0600000101010101" pitchFamily="34" charset="-127"/>
              </a:rPr>
              <a:pPr/>
              <a:t>14</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118E8ED7-C58F-415E-BFAE-B497AE738CAE}"/>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0B25DE70-A72D-4213-B98A-CC258AF5D7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Contextual means that before playing arms in each round, a context, which can be a feature vector, of each arm is observed. The reward of an arm depends on the context. One particular reward function that captures the relation between the reward and the context of an arm is the linear payoff. It means that the mean of the reward is a linear combination of the features, but the weights are unknown.</a:t>
            </a:r>
          </a:p>
        </p:txBody>
      </p:sp>
      <p:sp>
        <p:nvSpPr>
          <p:cNvPr id="45060" name="Slide Number Placeholder 3">
            <a:extLst>
              <a:ext uri="{FF2B5EF4-FFF2-40B4-BE49-F238E27FC236}">
                <a16:creationId xmlns:a16="http://schemas.microsoft.com/office/drawing/2014/main" id="{83A15430-FC33-4B41-8626-1B2C8EF318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188F96AE-2473-42FC-A28F-75D6B1CE9191}" type="slidenum">
              <a:rPr lang="en-US" altLang="zh-CN" sz="1200" b="0" smtClean="0">
                <a:latin typeface="Gulim" panose="020B0600000101010101" pitchFamily="34" charset="-127"/>
                <a:ea typeface="Gulim" panose="020B0600000101010101" pitchFamily="34" charset="-127"/>
              </a:rPr>
              <a:pPr/>
              <a:t>15</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E03C64F0-E5AC-478A-BF82-9C546EFA257E}"/>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5B6EE454-5190-4AD1-B042-3D8F8E4D03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This is an example, different from MAB and combinatorial MAB, in the contextual setting, we first observe an feature vector for each arm, and when we play an arm, the reward is observed. Besides, there is a unknown vector of the weights, and the reward is calculated by the weights and the feature vector.</a:t>
            </a:r>
          </a:p>
        </p:txBody>
      </p:sp>
      <p:sp>
        <p:nvSpPr>
          <p:cNvPr id="47108" name="Slide Number Placeholder 3">
            <a:extLst>
              <a:ext uri="{FF2B5EF4-FFF2-40B4-BE49-F238E27FC236}">
                <a16:creationId xmlns:a16="http://schemas.microsoft.com/office/drawing/2014/main" id="{D2D6B3E1-8943-4662-8809-ABCEFE8BB0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1C635F72-BA41-4E7A-AF0B-C9E1F7D80B45}" type="slidenum">
              <a:rPr lang="en-US" altLang="zh-CN" sz="1200" b="0" smtClean="0">
                <a:latin typeface="Gulim" panose="020B0600000101010101" pitchFamily="34" charset="-127"/>
                <a:ea typeface="Gulim" panose="020B0600000101010101" pitchFamily="34" charset="-127"/>
              </a:rPr>
              <a:pPr/>
              <a:t>16</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88A65256-7FD0-478A-8796-A1B238D05271}"/>
              </a:ext>
            </a:extLst>
          </p:cNvPr>
          <p:cNvSpPr>
            <a:spLocks noGrp="1" noRot="1" noChangeAspect="1" noTextEdit="1"/>
          </p:cNvSpPr>
          <p:nvPr>
            <p:ph type="sldImg"/>
          </p:nvPr>
        </p:nvSpPr>
        <p:spPr>
          <a:ln/>
        </p:spPr>
      </p:sp>
      <p:sp>
        <p:nvSpPr>
          <p:cNvPr id="49155" name="Notes Placeholder 2">
            <a:extLst>
              <a:ext uri="{FF2B5EF4-FFF2-40B4-BE49-F238E27FC236}">
                <a16:creationId xmlns:a16="http://schemas.microsoft.com/office/drawing/2014/main" id="{90611FA5-C102-4FD7-8789-9B07B87C2CC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In particular, corresponding to our event-participant problem, making an arrangement for a new-coming user corresponds to play a subset of arms in a round. The related factors of the user correspond to the contexts. And the acceptance of an arranged event by the user denotes the reward observed.</a:t>
            </a:r>
          </a:p>
        </p:txBody>
      </p:sp>
      <p:sp>
        <p:nvSpPr>
          <p:cNvPr id="49156" name="Slide Number Placeholder 3">
            <a:extLst>
              <a:ext uri="{FF2B5EF4-FFF2-40B4-BE49-F238E27FC236}">
                <a16:creationId xmlns:a16="http://schemas.microsoft.com/office/drawing/2014/main" id="{C18748D8-DC7C-4013-B837-0857DB412D8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6FF440DA-6A9A-43E4-BA77-981C4F593B12}" type="slidenum">
              <a:rPr lang="en-US" altLang="zh-CN" sz="1200" b="0" smtClean="0">
                <a:latin typeface="Gulim" panose="020B0600000101010101" pitchFamily="34" charset="-127"/>
                <a:ea typeface="Gulim" panose="020B0600000101010101" pitchFamily="34" charset="-127"/>
              </a:rPr>
              <a:pPr/>
              <a:t>17</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0BC8284F-237F-44D3-BB53-37CA4AF5E923}"/>
              </a:ext>
            </a:extLst>
          </p:cNvPr>
          <p:cNvSpPr>
            <a:spLocks noGrp="1" noRot="1" noChangeAspect="1" noTextEdit="1"/>
          </p:cNvSpPr>
          <p:nvPr>
            <p:ph type="sldImg"/>
          </p:nvPr>
        </p:nvSpPr>
        <p:spPr>
          <a:ln/>
        </p:spPr>
      </p:sp>
      <p:sp>
        <p:nvSpPr>
          <p:cNvPr id="51203" name="备注占位符 2">
            <a:extLst>
              <a:ext uri="{FF2B5EF4-FFF2-40B4-BE49-F238E27FC236}">
                <a16:creationId xmlns:a16="http://schemas.microsoft.com/office/drawing/2014/main" id="{88CEB6A2-99EF-4B17-872D-1B9C0A41D5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We next formally formulate our problem.</a:t>
            </a:r>
            <a:endParaRPr lang="zh-CN" altLang="en-US">
              <a:latin typeface="Gulim" panose="020B0600000101010101" pitchFamily="34" charset="-127"/>
              <a:cs typeface="Gulim" panose="020B0600000101010101" pitchFamily="34" charset="-127"/>
            </a:endParaRPr>
          </a:p>
        </p:txBody>
      </p:sp>
      <p:sp>
        <p:nvSpPr>
          <p:cNvPr id="51204" name="灯片编号占位符 3">
            <a:extLst>
              <a:ext uri="{FF2B5EF4-FFF2-40B4-BE49-F238E27FC236}">
                <a16:creationId xmlns:a16="http://schemas.microsoft.com/office/drawing/2014/main" id="{CF599925-AB3A-4A33-ABFC-D67FBEA9F1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B0DE8D66-D1E6-4981-883C-2EEBDA51EF89}" type="slidenum">
              <a:rPr lang="en-US" altLang="ko-KR" sz="1200" b="0" smtClean="0">
                <a:latin typeface="Gulim" panose="020B0600000101010101" pitchFamily="34" charset="-127"/>
                <a:ea typeface="Gulim" panose="020B0600000101010101" pitchFamily="34" charset="-127"/>
              </a:rPr>
              <a:pPr/>
              <a:t>18</a:t>
            </a:fld>
            <a:endParaRPr lang="en-US" altLang="ko-KR"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CE7B98B1-593B-43BB-A236-4877520D9335}"/>
              </a:ext>
            </a:extLst>
          </p:cNvPr>
          <p:cNvSpPr>
            <a:spLocks noGrp="1" noRot="1" noChangeAspect="1" noTextEdit="1"/>
          </p:cNvSpPr>
          <p:nvPr>
            <p:ph type="sldImg"/>
          </p:nvPr>
        </p:nvSpPr>
        <p:spPr>
          <a:ln/>
        </p:spPr>
      </p:sp>
      <p:sp>
        <p:nvSpPr>
          <p:cNvPr id="53251" name="Notes Placeholder 2">
            <a:extLst>
              <a:ext uri="{FF2B5EF4-FFF2-40B4-BE49-F238E27FC236}">
                <a16:creationId xmlns:a16="http://schemas.microsoft.com/office/drawing/2014/main" id="{C9B54629-24E0-4B5C-892E-F92CB4BD763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Our problem is called the feedback-aware social event-participant arrangement problem.</a:t>
            </a:r>
          </a:p>
          <a:p>
            <a:endParaRPr lang="en-US" altLang="zh-CN">
              <a:latin typeface="Gulim" panose="020B0600000101010101" pitchFamily="34" charset="-127"/>
              <a:cs typeface="Gulim" panose="020B0600000101010101" pitchFamily="34" charset="-127"/>
            </a:endParaRPr>
          </a:p>
          <a:p>
            <a:r>
              <a:rPr lang="en-US" altLang="zh-CN">
                <a:latin typeface="Gulim" panose="020B0600000101010101" pitchFamily="34" charset="-127"/>
                <a:cs typeface="Gulim" panose="020B0600000101010101" pitchFamily="34" charset="-127"/>
              </a:rPr>
              <a:t>We are given a set of events and a set of conflicting event pairs.</a:t>
            </a:r>
          </a:p>
          <a:p>
            <a:endParaRPr lang="en-US" altLang="zh-CN">
              <a:latin typeface="Gulim" panose="020B0600000101010101" pitchFamily="34" charset="-127"/>
              <a:cs typeface="Gulim" panose="020B0600000101010101" pitchFamily="34" charset="-127"/>
            </a:endParaRPr>
          </a:p>
          <a:p>
            <a:r>
              <a:rPr lang="en-US" altLang="zh-CN">
                <a:latin typeface="Gulim" panose="020B0600000101010101" pitchFamily="34" charset="-127"/>
                <a:cs typeface="Gulim" panose="020B0600000101010101" pitchFamily="34" charset="-127"/>
              </a:rPr>
              <a:t>Then at each time step, when a user arrives, its capacity and a context for each event are revealed. Some events are then arranged to the user and we receive the user’s feedbacks on whether accepting each of the arranged event or not. Particularly, following contextual bandit with linear payoff, the expected reward, i.e. the feedback, of an arranged event is a linear combination of its context, where the weight vector is theta, which is fixed but unknown.</a:t>
            </a:r>
          </a:p>
        </p:txBody>
      </p:sp>
      <p:sp>
        <p:nvSpPr>
          <p:cNvPr id="53252" name="Slide Number Placeholder 3">
            <a:extLst>
              <a:ext uri="{FF2B5EF4-FFF2-40B4-BE49-F238E27FC236}">
                <a16:creationId xmlns:a16="http://schemas.microsoft.com/office/drawing/2014/main" id="{45F292AA-C027-410C-9AF0-09615A546C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C6241FF5-16BA-4D93-AB75-C9040D11A9CD}" type="slidenum">
              <a:rPr lang="en-US" altLang="zh-CN" sz="1200" b="0" smtClean="0">
                <a:latin typeface="Gulim" panose="020B0600000101010101" pitchFamily="34" charset="-127"/>
                <a:ea typeface="Gulim" panose="020B0600000101010101" pitchFamily="34" charset="-127"/>
              </a:rPr>
              <a:pPr/>
              <a:t>19</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9AFD472F-2C16-41C6-BAF9-C300DBDD5394}"/>
              </a:ext>
            </a:extLst>
          </p:cNvPr>
          <p:cNvSpPr>
            <a:spLocks noGrp="1" noRot="1" noChangeAspect="1" noTextEdit="1"/>
          </p:cNvSpPr>
          <p:nvPr>
            <p:ph type="sldImg"/>
          </p:nvPr>
        </p:nvSpPr>
        <p:spPr>
          <a:ln/>
        </p:spPr>
      </p:sp>
      <p:sp>
        <p:nvSpPr>
          <p:cNvPr id="18435" name="备注占位符 2">
            <a:extLst>
              <a:ext uri="{FF2B5EF4-FFF2-40B4-BE49-F238E27FC236}">
                <a16:creationId xmlns:a16="http://schemas.microsoft.com/office/drawing/2014/main" id="{3974EA0C-2EBC-47CA-A902-E8A3BBD563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This is the outline</a:t>
            </a:r>
            <a:endParaRPr lang="zh-CN" altLang="en-US">
              <a:latin typeface="Gulim" panose="020B0600000101010101" pitchFamily="34" charset="-127"/>
              <a:cs typeface="Gulim" panose="020B0600000101010101" pitchFamily="34" charset="-127"/>
            </a:endParaRPr>
          </a:p>
        </p:txBody>
      </p:sp>
      <p:sp>
        <p:nvSpPr>
          <p:cNvPr id="18436" name="灯片编号占位符 3">
            <a:extLst>
              <a:ext uri="{FF2B5EF4-FFF2-40B4-BE49-F238E27FC236}">
                <a16:creationId xmlns:a16="http://schemas.microsoft.com/office/drawing/2014/main" id="{0CA13956-9149-4F80-864C-967384D0639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BB589369-189D-44C7-A596-CB82EEF1FB96}" type="slidenum">
              <a:rPr lang="en-US" altLang="ko-KR" sz="1200" b="0" smtClean="0">
                <a:latin typeface="Gulim" panose="020B0600000101010101" pitchFamily="34" charset="-127"/>
                <a:ea typeface="Gulim" panose="020B0600000101010101" pitchFamily="34" charset="-127"/>
              </a:rPr>
              <a:pPr/>
              <a:t>2</a:t>
            </a:fld>
            <a:endParaRPr lang="en-US" altLang="ko-KR"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C9C74242-1D42-4955-97E5-CB3DD6A898D9}"/>
              </a:ext>
            </a:extLst>
          </p:cNvPr>
          <p:cNvSpPr>
            <a:spLocks noGrp="1" noRot="1" noChangeAspect="1" noTextEdit="1"/>
          </p:cNvSpPr>
          <p:nvPr>
            <p:ph type="sldImg"/>
          </p:nvPr>
        </p:nvSpPr>
        <p:spPr>
          <a:ln/>
        </p:spPr>
      </p:sp>
      <p:sp>
        <p:nvSpPr>
          <p:cNvPr id="55299" name="Notes Placeholder 2">
            <a:extLst>
              <a:ext uri="{FF2B5EF4-FFF2-40B4-BE49-F238E27FC236}">
                <a16:creationId xmlns:a16="http://schemas.microsoft.com/office/drawing/2014/main" id="{18F11D73-ADB8-41B9-B1D9-2702B096F3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Then our goal is to maximize the total number of accepted events in multiple rounds such that the capacities, conflict and online constraints are satisfied. Note that making an arrangement at each time step is NP-hard.</a:t>
            </a:r>
          </a:p>
        </p:txBody>
      </p:sp>
      <p:sp>
        <p:nvSpPr>
          <p:cNvPr id="55300" name="Slide Number Placeholder 3">
            <a:extLst>
              <a:ext uri="{FF2B5EF4-FFF2-40B4-BE49-F238E27FC236}">
                <a16:creationId xmlns:a16="http://schemas.microsoft.com/office/drawing/2014/main" id="{D2B76D54-8B3F-41A1-8C9D-68FC5D73B46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4594A26C-A1B9-4853-BD21-A5B2616B7E2B}" type="slidenum">
              <a:rPr lang="en-US" altLang="zh-CN" sz="1200" b="0" smtClean="0">
                <a:latin typeface="Gulim" panose="020B0600000101010101" pitchFamily="34" charset="-127"/>
                <a:ea typeface="Gulim" panose="020B0600000101010101" pitchFamily="34" charset="-127"/>
              </a:rPr>
              <a:pPr/>
              <a:t>20</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478CB136-869A-4EC8-A41F-06968E99DFCC}"/>
              </a:ext>
            </a:extLst>
          </p:cNvPr>
          <p:cNvSpPr>
            <a:spLocks noGrp="1" noRot="1" noChangeAspect="1" noTextEdit="1"/>
          </p:cNvSpPr>
          <p:nvPr>
            <p:ph type="sldImg"/>
          </p:nvPr>
        </p:nvSpPr>
        <p:spPr>
          <a:ln/>
        </p:spPr>
      </p:sp>
      <p:sp>
        <p:nvSpPr>
          <p:cNvPr id="57347" name="备注占位符 2">
            <a:extLst>
              <a:ext uri="{FF2B5EF4-FFF2-40B4-BE49-F238E27FC236}">
                <a16:creationId xmlns:a16="http://schemas.microsoft.com/office/drawing/2014/main" id="{C6FBBAD2-938A-4C7C-A26E-8185E8E5E12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We next introduce two multi-arm bandit based solutions.</a:t>
            </a:r>
            <a:endParaRPr lang="zh-CN" altLang="en-US">
              <a:latin typeface="Gulim" panose="020B0600000101010101" pitchFamily="34" charset="-127"/>
              <a:cs typeface="Gulim" panose="020B0600000101010101" pitchFamily="34" charset="-127"/>
            </a:endParaRPr>
          </a:p>
        </p:txBody>
      </p:sp>
      <p:sp>
        <p:nvSpPr>
          <p:cNvPr id="57348" name="灯片编号占位符 3">
            <a:extLst>
              <a:ext uri="{FF2B5EF4-FFF2-40B4-BE49-F238E27FC236}">
                <a16:creationId xmlns:a16="http://schemas.microsoft.com/office/drawing/2014/main" id="{9181244B-2B74-4789-92DF-54762D7470E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35DD9769-FB0A-44EF-9DA0-62E360BC7F52}" type="slidenum">
              <a:rPr lang="en-US" altLang="ko-KR" sz="1200" b="0" smtClean="0">
                <a:latin typeface="Gulim" panose="020B0600000101010101" pitchFamily="34" charset="-127"/>
                <a:ea typeface="Gulim" panose="020B0600000101010101" pitchFamily="34" charset="-127"/>
              </a:rPr>
              <a:pPr/>
              <a:t>21</a:t>
            </a:fld>
            <a:endParaRPr lang="en-US" altLang="ko-KR"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B685D455-1A23-423A-9FD4-661975989ABE}"/>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487030F6-700D-4ADE-BFF1-8AF117838EF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The first algorithm we introduce is based on Thompson Sampling, one of the state-of-the-art frameworks for bandit problems. </a:t>
            </a:r>
          </a:p>
          <a:p>
            <a:r>
              <a:rPr lang="en-US" altLang="zh-CN">
                <a:latin typeface="Gulim" panose="020B0600000101010101" pitchFamily="34" charset="-127"/>
                <a:cs typeface="Gulim" panose="020B0600000101010101" pitchFamily="34" charset="-127"/>
              </a:rPr>
              <a:t>The basic idea is that a theta </a:t>
            </a:r>
            <a:r>
              <a:rPr lang="en-US" altLang="zh-CN">
                <a:latin typeface="Cambria Math" panose="02040503050406030204" pitchFamily="18" charset="0"/>
                <a:cs typeface="Gulim" panose="020B0600000101010101" pitchFamily="34" charset="-127"/>
              </a:rPr>
              <a:t>(</a:t>
            </a:r>
            <a:r>
              <a:rPr lang="en-US" altLang="zh-CN" b="1">
                <a:latin typeface="Cambria Math" panose="02040503050406030204" pitchFamily="18" charset="0"/>
                <a:cs typeface="Gulim" panose="020B0600000101010101" pitchFamily="34" charset="-127"/>
              </a:rPr>
              <a:t>𝜽</a:t>
            </a:r>
            <a:r>
              <a:rPr lang="en-US" altLang="zh-CN">
                <a:latin typeface="Cambria Math" panose="02040503050406030204" pitchFamily="18" charset="0"/>
                <a:cs typeface="Gulim" panose="020B0600000101010101" pitchFamily="34" charset="-127"/>
              </a:rPr>
              <a:t> ̃)</a:t>
            </a:r>
            <a:r>
              <a:rPr lang="en-US" altLang="zh-CN">
                <a:latin typeface="Gulim" panose="020B0600000101010101" pitchFamily="34" charset="-127"/>
                <a:cs typeface="Gulim" panose="020B0600000101010101" pitchFamily="34" charset="-127"/>
              </a:rPr>
              <a:t> is sampled at each time step from its posterior distribution, which is updated through observations of contexts and feedbacks</a:t>
            </a:r>
          </a:p>
          <a:p>
            <a:r>
              <a:rPr lang="en-US" altLang="zh-CN">
                <a:latin typeface="Gulim" panose="020B0600000101010101" pitchFamily="34" charset="-127"/>
                <a:cs typeface="Gulim" panose="020B0600000101010101" pitchFamily="34" charset="-127"/>
              </a:rPr>
              <a:t>Then contexts of different events are observed, and the sampled theta is used to estimate the expected rewards of events by the dot product with the observed contexts. </a:t>
            </a:r>
          </a:p>
          <a:p>
            <a:r>
              <a:rPr lang="en-US" altLang="zh-CN">
                <a:latin typeface="Gulim" panose="020B0600000101010101" pitchFamily="34" charset="-127"/>
                <a:cs typeface="Gulim" panose="020B0600000101010101" pitchFamily="34" charset="-127"/>
              </a:rPr>
              <a:t>Based on the estimated expected rewards, we arrange events greedily to the user.</a:t>
            </a:r>
          </a:p>
        </p:txBody>
      </p:sp>
      <p:sp>
        <p:nvSpPr>
          <p:cNvPr id="59396" name="Slide Number Placeholder 3">
            <a:extLst>
              <a:ext uri="{FF2B5EF4-FFF2-40B4-BE49-F238E27FC236}">
                <a16:creationId xmlns:a16="http://schemas.microsoft.com/office/drawing/2014/main" id="{75434A37-682A-4596-AC0F-C0DB7484713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FD6B30CD-9855-4A65-8F44-8D799E47CCDC}" type="slidenum">
              <a:rPr lang="en-US" altLang="zh-CN" sz="1200" b="0" smtClean="0">
                <a:latin typeface="Gulim" panose="020B0600000101010101" pitchFamily="34" charset="-127"/>
                <a:ea typeface="Gulim" panose="020B0600000101010101" pitchFamily="34" charset="-127"/>
              </a:rPr>
              <a:pPr/>
              <a:t>22</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485DB3F0-99D3-477F-8A17-5B656C03343A}"/>
              </a:ext>
            </a:extLst>
          </p:cNvPr>
          <p:cNvSpPr>
            <a:spLocks noGrp="1" noRot="1" noChangeAspect="1" noTextEdit="1"/>
          </p:cNvSpPr>
          <p:nvPr>
            <p:ph type="sldImg"/>
          </p:nvPr>
        </p:nvSpPr>
        <p:spPr>
          <a:ln/>
        </p:spPr>
      </p:sp>
      <p:sp>
        <p:nvSpPr>
          <p:cNvPr id="61443" name="Notes Placeholder 2">
            <a:extLst>
              <a:ext uri="{FF2B5EF4-FFF2-40B4-BE49-F238E27FC236}">
                <a16:creationId xmlns:a16="http://schemas.microsoft.com/office/drawing/2014/main" id="{39BD122E-161D-4C6E-9513-FAC2A743BA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Here is our running example. Suppose there are four events (v_1 to v_4) and v_1 is conflicting with v_2. Then in the first round, a user arrives.</a:t>
            </a:r>
          </a:p>
        </p:txBody>
      </p:sp>
      <p:sp>
        <p:nvSpPr>
          <p:cNvPr id="61444" name="Slide Number Placeholder 3">
            <a:extLst>
              <a:ext uri="{FF2B5EF4-FFF2-40B4-BE49-F238E27FC236}">
                <a16:creationId xmlns:a16="http://schemas.microsoft.com/office/drawing/2014/main" id="{203DEF62-7C09-400F-A59E-9521C483AEF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ED25BEE1-9FC0-47E7-B0BA-46405AF9E4FB}" type="slidenum">
              <a:rPr lang="en-US" altLang="zh-CN" sz="1200" b="0" smtClean="0">
                <a:latin typeface="Gulim" panose="020B0600000101010101" pitchFamily="34" charset="-127"/>
                <a:ea typeface="Gulim" panose="020B0600000101010101" pitchFamily="34" charset="-127"/>
              </a:rPr>
              <a:pPr/>
              <a:t>23</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6C5E731D-BD84-4CCA-B576-07C4FAF75EE4}"/>
              </a:ext>
            </a:extLst>
          </p:cNvPr>
          <p:cNvSpPr>
            <a:spLocks noGrp="1" noRot="1" noChangeAspect="1" noTextEdit="1"/>
          </p:cNvSpPr>
          <p:nvPr>
            <p:ph type="sldImg"/>
          </p:nvPr>
        </p:nvSpPr>
        <p:spPr>
          <a:ln/>
        </p:spPr>
      </p:sp>
      <p:sp>
        <p:nvSpPr>
          <p:cNvPr id="63491" name="Notes Placeholder 2">
            <a:extLst>
              <a:ext uri="{FF2B5EF4-FFF2-40B4-BE49-F238E27FC236}">
                <a16:creationId xmlns:a16="http://schemas.microsoft.com/office/drawing/2014/main" id="{F5BAFCFC-23C4-4699-BACD-982B61B72A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And c_u, which means the capacity of the user and a context for each of the four events are revealed. For example, the context for the event v_1 at this round (namely Round 1) is </a:t>
            </a:r>
            <a:r>
              <a:rPr lang="en-US" altLang="zh-CN">
                <a:latin typeface="Cambria Math" panose="02040503050406030204" pitchFamily="18" charset="0"/>
                <a:cs typeface="Gulim" panose="020B0600000101010101" pitchFamily="34" charset="-127"/>
              </a:rPr>
              <a:t>𝒙_(1, 𝑣_1 )=&lt;0.1, 0, 0.5, 0.2&gt;</a:t>
            </a:r>
            <a:r>
              <a:rPr lang="en-US" altLang="zh-CN">
                <a:latin typeface="Gulim" panose="020B0600000101010101" pitchFamily="34" charset="-127"/>
                <a:cs typeface="Gulim" panose="020B0600000101010101" pitchFamily="34" charset="-127"/>
              </a:rPr>
              <a:t>. </a:t>
            </a:r>
          </a:p>
          <a:p>
            <a:r>
              <a:rPr lang="en-US" altLang="zh-CN">
                <a:latin typeface="Gulim" panose="020B0600000101010101" pitchFamily="34" charset="-127"/>
                <a:cs typeface="Gulim" panose="020B0600000101010101" pitchFamily="34" charset="-127"/>
              </a:rPr>
              <a:t>We then sample a theta as follows (namely Sampled </a:t>
            </a:r>
            <a:r>
              <a:rPr lang="en-US" altLang="zh-CN" b="1">
                <a:latin typeface="Cambria Math" panose="02040503050406030204" pitchFamily="18" charset="0"/>
                <a:cs typeface="Gulim" panose="020B0600000101010101" pitchFamily="34" charset="-127"/>
              </a:rPr>
              <a:t>𝜽</a:t>
            </a:r>
            <a:r>
              <a:rPr lang="en-US" altLang="zh-CN">
                <a:latin typeface="Cambria Math" panose="02040503050406030204" pitchFamily="18" charset="0"/>
                <a:cs typeface="Gulim" panose="020B0600000101010101" pitchFamily="34" charset="-127"/>
              </a:rPr>
              <a:t> ̃</a:t>
            </a:r>
            <a:r>
              <a:rPr lang="en-US" altLang="zh-CN">
                <a:latin typeface="Gulim" panose="020B0600000101010101" pitchFamily="34" charset="-127"/>
                <a:cs typeface="Gulim" panose="020B0600000101010101" pitchFamily="34" charset="-127"/>
              </a:rPr>
              <a:t>: &lt;-11.28, 0.93, -13.07, 18.60&gt;), and use the sampled theta to calculate its dot product with each context x(namely, </a:t>
            </a:r>
            <a:r>
              <a:rPr lang="en-US" altLang="zh-CN">
                <a:latin typeface="Cambria Math" panose="02040503050406030204" pitchFamily="18" charset="0"/>
                <a:cs typeface="Gulim" panose="020B0600000101010101" pitchFamily="34" charset="-127"/>
              </a:rPr>
              <a:t>𝑟 ̂_(𝑡,𝑣)=</a:t>
            </a:r>
            <a:r>
              <a:rPr lang="en-US" altLang="zh-CN" b="1">
                <a:latin typeface="Cambria Math" panose="02040503050406030204" pitchFamily="18" charset="0"/>
                <a:cs typeface="Gulim" panose="020B0600000101010101" pitchFamily="34" charset="-127"/>
              </a:rPr>
              <a:t>𝒙</a:t>
            </a:r>
            <a:r>
              <a:rPr lang="en-US" altLang="zh-CN">
                <a:latin typeface="Cambria Math" panose="02040503050406030204" pitchFamily="18" charset="0"/>
                <a:cs typeface="Gulim" panose="020B0600000101010101" pitchFamily="34" charset="-127"/>
              </a:rPr>
              <a:t>_(𝑡,𝑣)^𝑇 </a:t>
            </a:r>
            <a:r>
              <a:rPr lang="en-US" altLang="zh-CN" b="1">
                <a:latin typeface="Cambria Math" panose="02040503050406030204" pitchFamily="18" charset="0"/>
                <a:cs typeface="Gulim" panose="020B0600000101010101" pitchFamily="34" charset="-127"/>
              </a:rPr>
              <a:t>𝜽</a:t>
            </a:r>
            <a:r>
              <a:rPr lang="en-US" altLang="zh-CN">
                <a:latin typeface="Cambria Math" panose="02040503050406030204" pitchFamily="18" charset="0"/>
                <a:cs typeface="Gulim" panose="020B0600000101010101" pitchFamily="34" charset="-127"/>
              </a:rPr>
              <a:t> ̃</a:t>
            </a:r>
            <a:r>
              <a:rPr lang="en-US" altLang="zh-CN">
                <a:latin typeface="Gulim" panose="020B0600000101010101" pitchFamily="34" charset="-127"/>
                <a:cs typeface="Gulim" panose="020B0600000101010101" pitchFamily="34" charset="-127"/>
              </a:rPr>
              <a:t>, where </a:t>
            </a:r>
            <a:r>
              <a:rPr lang="en-US" altLang="zh-CN">
                <a:latin typeface="Cambria Math" panose="02040503050406030204" pitchFamily="18" charset="0"/>
                <a:cs typeface="Gulim" panose="020B0600000101010101" pitchFamily="34" charset="-127"/>
              </a:rPr>
              <a:t>𝑟 ̂_(𝑡,𝑣)</a:t>
            </a:r>
            <a:r>
              <a:rPr lang="en-US" altLang="zh-CN">
                <a:latin typeface="Gulim" panose="020B0600000101010101" pitchFamily="34" charset="-127"/>
                <a:cs typeface="Gulim" panose="020B0600000101010101" pitchFamily="34" charset="-127"/>
              </a:rPr>
              <a:t> is the estimated expected reward, </a:t>
            </a:r>
            <a:r>
              <a:rPr lang="en-US" altLang="zh-CN" b="1">
                <a:latin typeface="Cambria Math" panose="02040503050406030204" pitchFamily="18" charset="0"/>
                <a:cs typeface="Gulim" panose="020B0600000101010101" pitchFamily="34" charset="-127"/>
              </a:rPr>
              <a:t>𝒙</a:t>
            </a:r>
            <a:r>
              <a:rPr lang="en-US" altLang="zh-CN">
                <a:latin typeface="Cambria Math" panose="02040503050406030204" pitchFamily="18" charset="0"/>
                <a:cs typeface="Gulim" panose="020B0600000101010101" pitchFamily="34" charset="-127"/>
              </a:rPr>
              <a:t>_(𝑡,𝑣)^𝑇</a:t>
            </a:r>
            <a:r>
              <a:rPr lang="en-US" altLang="zh-CN">
                <a:latin typeface="Gulim" panose="020B0600000101010101" pitchFamily="34" charset="-127"/>
                <a:cs typeface="Gulim" panose="020B0600000101010101" pitchFamily="34" charset="-127"/>
              </a:rPr>
              <a:t> is the content of an event and </a:t>
            </a:r>
            <a:r>
              <a:rPr lang="en-US" altLang="zh-CN" b="1">
                <a:latin typeface="Cambria Math" panose="02040503050406030204" pitchFamily="18" charset="0"/>
                <a:cs typeface="Gulim" panose="020B0600000101010101" pitchFamily="34" charset="-127"/>
              </a:rPr>
              <a:t>𝜽</a:t>
            </a:r>
            <a:r>
              <a:rPr lang="en-US" altLang="zh-CN">
                <a:latin typeface="Cambria Math" panose="02040503050406030204" pitchFamily="18" charset="0"/>
                <a:cs typeface="Gulim" panose="020B0600000101010101" pitchFamily="34" charset="-127"/>
              </a:rPr>
              <a:t> ̃</a:t>
            </a:r>
            <a:r>
              <a:rPr lang="en-US" altLang="zh-CN">
                <a:latin typeface="Gulim" panose="020B0600000101010101" pitchFamily="34" charset="-127"/>
                <a:cs typeface="Gulim" panose="020B0600000101010101" pitchFamily="34" charset="-127"/>
              </a:rPr>
              <a:t> is the sampled theta), which results in the estimated expected reward of each event. As c_u is 2, we arrange two non-conflicting events v_2 and v_3, but they are both rejected by the user. Then when the next user arrives, we process in a similar way.</a:t>
            </a:r>
          </a:p>
        </p:txBody>
      </p:sp>
      <p:sp>
        <p:nvSpPr>
          <p:cNvPr id="63492" name="Slide Number Placeholder 3">
            <a:extLst>
              <a:ext uri="{FF2B5EF4-FFF2-40B4-BE49-F238E27FC236}">
                <a16:creationId xmlns:a16="http://schemas.microsoft.com/office/drawing/2014/main" id="{737D1D0A-9E09-41FC-9B6B-411E77E407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6450C070-1FF8-4971-97EC-23BAAA27D02B}" type="slidenum">
              <a:rPr lang="en-US" altLang="zh-CN" sz="1200" b="0" smtClean="0">
                <a:latin typeface="Gulim" panose="020B0600000101010101" pitchFamily="34" charset="-127"/>
                <a:ea typeface="Gulim" panose="020B0600000101010101" pitchFamily="34" charset="-127"/>
              </a:rPr>
              <a:pPr/>
              <a:t>24</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36BC7D64-212A-4259-B59F-EF76C553EE4A}"/>
              </a:ext>
            </a:extLst>
          </p:cNvPr>
          <p:cNvSpPr>
            <a:spLocks noGrp="1" noRot="1" noChangeAspect="1" noTextEdit="1"/>
          </p:cNvSpPr>
          <p:nvPr>
            <p:ph type="sldImg"/>
          </p:nvPr>
        </p:nvSpPr>
        <p:spPr>
          <a:ln/>
        </p:spPr>
      </p:sp>
      <p:sp>
        <p:nvSpPr>
          <p:cNvPr id="65539" name="Notes Placeholder 2">
            <a:extLst>
              <a:ext uri="{FF2B5EF4-FFF2-40B4-BE49-F238E27FC236}">
                <a16:creationId xmlns:a16="http://schemas.microsoft.com/office/drawing/2014/main" id="{7583BD87-5148-46B0-AF8F-2E1534998CA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The second algorithm we introduce is based on another state-of-the-art framework, Upper Confidence Bound. </a:t>
            </a:r>
          </a:p>
          <a:p>
            <a:r>
              <a:rPr lang="en-US" altLang="zh-CN">
                <a:latin typeface="Gulim" panose="020B0600000101010101" pitchFamily="34" charset="-127"/>
                <a:cs typeface="Gulim" panose="020B0600000101010101" pitchFamily="34" charset="-127"/>
              </a:rPr>
              <a:t>The basic idea of UCB is to maintain upper confidence bounds on the estimated reward of each event based on some concentration inequalities. </a:t>
            </a:r>
          </a:p>
          <a:p>
            <a:r>
              <a:rPr lang="en-US" altLang="zh-CN">
                <a:latin typeface="Gulim" panose="020B0600000101010101" pitchFamily="34" charset="-127"/>
                <a:cs typeface="Gulim" panose="020B0600000101010101" pitchFamily="34" charset="-127"/>
              </a:rPr>
              <a:t>Unlike TS that incorporates uncertainty into the sampling process, UCB considers uncertainty by the upper confidence bounds. The under-explored (</a:t>
            </a:r>
            <a:r>
              <a:rPr lang="zh-CN" altLang="en-US">
                <a:latin typeface="Gulim" panose="020B0600000101010101" pitchFamily="34" charset="-127"/>
                <a:cs typeface="Gulim" panose="020B0600000101010101" pitchFamily="34" charset="-127"/>
              </a:rPr>
              <a:t>指未经充分探索的，或者说尝试次数少的</a:t>
            </a:r>
            <a:r>
              <a:rPr lang="en-US" altLang="zh-CN">
                <a:latin typeface="Gulim" panose="020B0600000101010101" pitchFamily="34" charset="-127"/>
                <a:cs typeface="Gulim" panose="020B0600000101010101" pitchFamily="34" charset="-127"/>
              </a:rPr>
              <a:t>)arms or the arms that actually have large expected rewards will have larger upper confidence bounds. Thus, by selecting the arms with the largest upper confidence bounds each time, we trade-off between exploitation and exploration.</a:t>
            </a:r>
          </a:p>
        </p:txBody>
      </p:sp>
      <p:sp>
        <p:nvSpPr>
          <p:cNvPr id="65540" name="Slide Number Placeholder 3">
            <a:extLst>
              <a:ext uri="{FF2B5EF4-FFF2-40B4-BE49-F238E27FC236}">
                <a16:creationId xmlns:a16="http://schemas.microsoft.com/office/drawing/2014/main" id="{34382950-444B-4836-902A-A6EA21726D2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44C68725-C243-44BF-9CA2-93740CE89053}" type="slidenum">
              <a:rPr lang="en-US" altLang="zh-CN" sz="1200" b="0" smtClean="0">
                <a:latin typeface="Gulim" panose="020B0600000101010101" pitchFamily="34" charset="-127"/>
                <a:ea typeface="Gulim" panose="020B0600000101010101" pitchFamily="34" charset="-127"/>
              </a:rPr>
              <a:pPr/>
              <a:t>25</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5AFA5D7E-0B72-45C6-B07B-7D3DB1C1FF34}"/>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7CFDEA42-8029-41DB-87FD-FB5630BE42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Here is our running example. </a:t>
            </a:r>
          </a:p>
          <a:p>
            <a:r>
              <a:rPr lang="en-US" altLang="zh-CN">
                <a:latin typeface="Gulim" panose="020B0600000101010101" pitchFamily="34" charset="-127"/>
                <a:cs typeface="Gulim" panose="020B0600000101010101" pitchFamily="34" charset="-127"/>
              </a:rPr>
              <a:t>Similarly, when the first user arrives at Round 1, the contexts and c_u are revealed. </a:t>
            </a:r>
          </a:p>
          <a:p>
            <a:r>
              <a:rPr lang="en-US" altLang="zh-CN">
                <a:latin typeface="Gulim" panose="020B0600000101010101" pitchFamily="34" charset="-127"/>
                <a:cs typeface="Gulim" panose="020B0600000101010101" pitchFamily="34" charset="-127"/>
              </a:rPr>
              <a:t>As initially, the estimated theta is a zero vector (namely &lt;0, 0, 0, 0&gt;), the estimated rewards of the events are simply their upper confidence bounds. For example, the estimated rewards of the event v_1 is  </a:t>
            </a:r>
            <a:r>
              <a:rPr lang="en-US" altLang="zh-CN" b="1">
                <a:solidFill>
                  <a:srgbClr val="002060"/>
                </a:solidFill>
                <a:latin typeface="Cambria Math" panose="02040503050406030204" pitchFamily="18" charset="0"/>
                <a:cs typeface="Gulim" panose="020B0600000101010101" pitchFamily="34" charset="-127"/>
              </a:rPr>
              <a:t>𝒓 ̂_(𝟏, 𝐯_𝟏 )=𝟏.𝟏𝟎</a:t>
            </a:r>
            <a:r>
              <a:rPr lang="en-US" altLang="zh-CN" b="1">
                <a:solidFill>
                  <a:srgbClr val="002060"/>
                </a:solidFill>
                <a:latin typeface="Gulim" panose="020B0600000101010101" pitchFamily="34" charset="-127"/>
                <a:cs typeface="Gulim" panose="020B0600000101010101" pitchFamily="34" charset="-127"/>
              </a:rPr>
              <a:t>.</a:t>
            </a:r>
          </a:p>
          <a:p>
            <a:r>
              <a:rPr lang="en-US" altLang="zh-CN">
                <a:latin typeface="Gulim" panose="020B0600000101010101" pitchFamily="34" charset="-127"/>
                <a:cs typeface="Gulim" panose="020B0600000101010101" pitchFamily="34" charset="-127"/>
              </a:rPr>
              <a:t>Then we select v_1 and v_4 that have larger estimated rewards, which are both accepted.</a:t>
            </a:r>
          </a:p>
        </p:txBody>
      </p:sp>
      <p:sp>
        <p:nvSpPr>
          <p:cNvPr id="67588" name="Slide Number Placeholder 3">
            <a:extLst>
              <a:ext uri="{FF2B5EF4-FFF2-40B4-BE49-F238E27FC236}">
                <a16:creationId xmlns:a16="http://schemas.microsoft.com/office/drawing/2014/main" id="{ED669047-1321-460C-95FB-A6BA5B5608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98789F38-47D7-4615-8338-042638ACDA7D}" type="slidenum">
              <a:rPr lang="en-US" altLang="zh-CN" sz="1200" b="0" smtClean="0">
                <a:latin typeface="Gulim" panose="020B0600000101010101" pitchFamily="34" charset="-127"/>
                <a:ea typeface="Gulim" panose="020B0600000101010101" pitchFamily="34" charset="-127"/>
              </a:rPr>
              <a:pPr/>
              <a:t>26</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D2777EEE-A716-4959-90D2-1012DBDCA93F}"/>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534F1805-E8BA-445B-BDF3-CEB7E3E165F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Then when the next user whose capacity is 1 arrives at Round 2, we adjust the estimated theta based on our observations of contexts and feedbacks received in Round 1, and the estimated theta is adjusted to &lt;0.06, 0, 0.66, 0.13&gt;. </a:t>
            </a:r>
          </a:p>
          <a:p>
            <a:r>
              <a:rPr lang="en-US" altLang="zh-CN">
                <a:latin typeface="Gulim" panose="020B0600000101010101" pitchFamily="34" charset="-127"/>
                <a:cs typeface="Gulim" panose="020B0600000101010101" pitchFamily="34" charset="-127"/>
              </a:rPr>
              <a:t>Then based on the estimated theta, the upper confidence bounds of the events are calculated, and v_3 is arranged and accepted.</a:t>
            </a:r>
          </a:p>
        </p:txBody>
      </p:sp>
      <p:sp>
        <p:nvSpPr>
          <p:cNvPr id="69636" name="Slide Number Placeholder 3">
            <a:extLst>
              <a:ext uri="{FF2B5EF4-FFF2-40B4-BE49-F238E27FC236}">
                <a16:creationId xmlns:a16="http://schemas.microsoft.com/office/drawing/2014/main" id="{14C768BD-2981-4E63-86D8-73491E2D85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0A9D2F24-E24C-476D-A5CD-FF783840BCA0}" type="slidenum">
              <a:rPr lang="en-US" altLang="zh-CN" sz="1200" b="0" smtClean="0">
                <a:latin typeface="Gulim" panose="020B0600000101010101" pitchFamily="34" charset="-127"/>
                <a:ea typeface="Gulim" panose="020B0600000101010101" pitchFamily="34" charset="-127"/>
              </a:rPr>
              <a:pPr/>
              <a:t>27</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A3205DC7-120B-4241-B56E-891F28782ADE}"/>
              </a:ext>
            </a:extLst>
          </p:cNvPr>
          <p:cNvSpPr>
            <a:spLocks noGrp="1" noRot="1" noChangeAspect="1" noTextEdit="1"/>
          </p:cNvSpPr>
          <p:nvPr>
            <p:ph type="sldImg"/>
          </p:nvPr>
        </p:nvSpPr>
        <p:spPr>
          <a:ln/>
        </p:spPr>
      </p:sp>
      <p:sp>
        <p:nvSpPr>
          <p:cNvPr id="71683" name="备注占位符 2">
            <a:extLst>
              <a:ext uri="{FF2B5EF4-FFF2-40B4-BE49-F238E27FC236}">
                <a16:creationId xmlns:a16="http://schemas.microsoft.com/office/drawing/2014/main" id="{CBC6A9AF-693A-4A19-8C7F-85B5DAFC90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This is the outline</a:t>
            </a:r>
            <a:endParaRPr lang="zh-CN" altLang="en-US">
              <a:latin typeface="Gulim" panose="020B0600000101010101" pitchFamily="34" charset="-127"/>
              <a:cs typeface="Gulim" panose="020B0600000101010101" pitchFamily="34" charset="-127"/>
            </a:endParaRPr>
          </a:p>
        </p:txBody>
      </p:sp>
      <p:sp>
        <p:nvSpPr>
          <p:cNvPr id="71684" name="灯片编号占位符 3">
            <a:extLst>
              <a:ext uri="{FF2B5EF4-FFF2-40B4-BE49-F238E27FC236}">
                <a16:creationId xmlns:a16="http://schemas.microsoft.com/office/drawing/2014/main" id="{305FE841-AA56-4629-856A-08F92B3654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A1B835BB-D30E-4602-B52B-5A42AD283005}" type="slidenum">
              <a:rPr lang="en-US" altLang="ko-KR" sz="1200" b="0" smtClean="0">
                <a:latin typeface="Gulim" panose="020B0600000101010101" pitchFamily="34" charset="-127"/>
                <a:ea typeface="Gulim" panose="020B0600000101010101" pitchFamily="34" charset="-127"/>
              </a:rPr>
              <a:pPr/>
              <a:t>28</a:t>
            </a:fld>
            <a:endParaRPr lang="en-US" altLang="ko-KR"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BE1A2DA6-2B18-4240-A974-4911C5AB41C3}"/>
              </a:ext>
            </a:extLst>
          </p:cNvPr>
          <p:cNvSpPr>
            <a:spLocks noGrp="1" noRot="1" noChangeAspect="1" noTextEdit="1"/>
          </p:cNvSpPr>
          <p:nvPr>
            <p:ph type="sldImg"/>
          </p:nvPr>
        </p:nvSpPr>
        <p:spPr>
          <a:ln/>
        </p:spPr>
      </p:sp>
      <p:sp>
        <p:nvSpPr>
          <p:cNvPr id="73731" name="Notes Placeholder 2">
            <a:extLst>
              <a:ext uri="{FF2B5EF4-FFF2-40B4-BE49-F238E27FC236}">
                <a16:creationId xmlns:a16="http://schemas.microsoft.com/office/drawing/2014/main" id="{ABB9F2AD-924B-4C57-964F-52CCC678ED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In the experiments, we compare with three other algorithms. Exploit is similar to UCB but we let alpha to be 0, that is  we do not calculate the upper confidence bounds of events but only arrange events based on their simple estimated expected rewards based on the estimated theta. eGreedy introduces randomness to Exploit by arranging events randomly with probability \epsilon. Random is a pure random strategy.</a:t>
            </a:r>
          </a:p>
          <a:p>
            <a:endParaRPr lang="en-US" altLang="zh-CN">
              <a:latin typeface="Gulim" panose="020B0600000101010101" pitchFamily="34" charset="-127"/>
              <a:cs typeface="Gulim" panose="020B0600000101010101" pitchFamily="34" charset="-127"/>
            </a:endParaRPr>
          </a:p>
          <a:p>
            <a:r>
              <a:rPr lang="en-US" altLang="zh-CN">
                <a:latin typeface="Gulim" panose="020B0600000101010101" pitchFamily="34" charset="-127"/>
                <a:cs typeface="Gulim" panose="020B0600000101010101" pitchFamily="34" charset="-127"/>
              </a:rPr>
              <a:t>We test on both synthetic and real datasets. For real datasets, we ask 19 users to provide feedbacks on 50 events in Beijing collected from Damai.com</a:t>
            </a:r>
          </a:p>
          <a:p>
            <a:endParaRPr lang="en-US" altLang="zh-CN">
              <a:latin typeface="Gulim" panose="020B0600000101010101" pitchFamily="34" charset="-127"/>
              <a:cs typeface="Gulim" panose="020B0600000101010101" pitchFamily="34" charset="-127"/>
            </a:endParaRPr>
          </a:p>
          <a:p>
            <a:r>
              <a:rPr lang="en-US" altLang="zh-CN">
                <a:latin typeface="Gulim" panose="020B0600000101010101" pitchFamily="34" charset="-127"/>
                <a:cs typeface="Gulim" panose="020B0600000101010101" pitchFamily="34" charset="-127"/>
              </a:rPr>
              <a:t>We next present the results of accept ratio in each round and the total regrets of the algorithms, which is the gap between the total accepted events of OPT and that of an algorithm. OPT is the algorithm that knows theta in advance and thus it always knows the accurate expected rewards of the events.</a:t>
            </a:r>
          </a:p>
        </p:txBody>
      </p:sp>
      <p:sp>
        <p:nvSpPr>
          <p:cNvPr id="73732" name="Slide Number Placeholder 3">
            <a:extLst>
              <a:ext uri="{FF2B5EF4-FFF2-40B4-BE49-F238E27FC236}">
                <a16:creationId xmlns:a16="http://schemas.microsoft.com/office/drawing/2014/main" id="{0F111BB4-BECF-4B36-9BD6-06963397377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1D0F0CD6-756A-4331-870E-20619BB3FA21}" type="slidenum">
              <a:rPr lang="en-US" altLang="zh-CN" sz="1200" b="0" smtClean="0">
                <a:latin typeface="Gulim" panose="020B0600000101010101" pitchFamily="34" charset="-127"/>
                <a:ea typeface="Gulim" panose="020B0600000101010101" pitchFamily="34" charset="-127"/>
              </a:rPr>
              <a:pPr/>
              <a:t>29</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658D2B2B-422A-4AE6-BACA-9C48328FF7B4}"/>
              </a:ext>
            </a:extLst>
          </p:cNvPr>
          <p:cNvSpPr>
            <a:spLocks noGrp="1" noRot="1" noChangeAspect="1" noTextEdit="1"/>
          </p:cNvSpPr>
          <p:nvPr>
            <p:ph type="sldImg"/>
          </p:nvPr>
        </p:nvSpPr>
        <p:spPr>
          <a:ln/>
        </p:spPr>
      </p:sp>
      <p:sp>
        <p:nvSpPr>
          <p:cNvPr id="20483" name="Notes Placeholder 2">
            <a:extLst>
              <a:ext uri="{FF2B5EF4-FFF2-40B4-BE49-F238E27FC236}">
                <a16:creationId xmlns:a16="http://schemas.microsoft.com/office/drawing/2014/main" id="{20458C53-AEDD-4ECC-9DE1-8A44AD9A4EF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Event-based social network is a platform for online users to organize and attend offline events. Here is a snapshot of Meetup, one of the most famous EBSNs. On meetup, some users can organize social groups with different interests, and other users can join the social groups and attend the events organized by the groups. Here, we can see 9 social groups. Let’s take the first basketball group as an example.</a:t>
            </a:r>
          </a:p>
        </p:txBody>
      </p:sp>
      <p:sp>
        <p:nvSpPr>
          <p:cNvPr id="20484" name="Slide Number Placeholder 3">
            <a:extLst>
              <a:ext uri="{FF2B5EF4-FFF2-40B4-BE49-F238E27FC236}">
                <a16:creationId xmlns:a16="http://schemas.microsoft.com/office/drawing/2014/main" id="{9D4C0B5E-A7DA-4901-B704-DC27D63F8E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9683D8A7-1A01-46BC-AAD7-956084656F97}" type="slidenum">
              <a:rPr lang="en-US" altLang="zh-CN" sz="1200" b="0" smtClean="0">
                <a:latin typeface="Gulim" panose="020B0600000101010101" pitchFamily="34" charset="-127"/>
                <a:ea typeface="Gulim" panose="020B0600000101010101" pitchFamily="34" charset="-127"/>
              </a:rPr>
              <a:pPr/>
              <a:t>3</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49BA2DDD-31C4-4DAE-81AA-468EB911670A}"/>
              </a:ext>
            </a:extLst>
          </p:cNvPr>
          <p:cNvSpPr>
            <a:spLocks noGrp="1" noRot="1" noChangeAspect="1" noTextEdit="1"/>
          </p:cNvSpPr>
          <p:nvPr>
            <p:ph type="sldImg"/>
          </p:nvPr>
        </p:nvSpPr>
        <p:spPr>
          <a:ln/>
        </p:spPr>
      </p:sp>
      <p:sp>
        <p:nvSpPr>
          <p:cNvPr id="75779" name="Notes Placeholder 2">
            <a:extLst>
              <a:ext uri="{FF2B5EF4-FFF2-40B4-BE49-F238E27FC236}">
                <a16:creationId xmlns:a16="http://schemas.microsoft.com/office/drawing/2014/main" id="{05956B4B-BF15-4FE0-9D59-076BAB0785A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Here are the results under the default setting on synthetic dataset. We can observe that TS, the green line is only better than Random. And UCB and Exploit, the blue and the black lines, perform the best.</a:t>
            </a:r>
          </a:p>
        </p:txBody>
      </p:sp>
      <p:sp>
        <p:nvSpPr>
          <p:cNvPr id="75780" name="Slide Number Placeholder 3">
            <a:extLst>
              <a:ext uri="{FF2B5EF4-FFF2-40B4-BE49-F238E27FC236}">
                <a16:creationId xmlns:a16="http://schemas.microsoft.com/office/drawing/2014/main" id="{960A3D1D-239A-4143-AD47-C9E7C254EF0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6A731777-3EF6-4D14-A884-79DE093CA1B4}" type="slidenum">
              <a:rPr lang="en-US" altLang="zh-CN" sz="1200" b="0" smtClean="0">
                <a:latin typeface="Gulim" panose="020B0600000101010101" pitchFamily="34" charset="-127"/>
                <a:ea typeface="Gulim" panose="020B0600000101010101" pitchFamily="34" charset="-127"/>
              </a:rPr>
              <a:pPr/>
              <a:t>30</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A33693AC-D7EB-4161-9A8C-96E5D493A856}"/>
              </a:ext>
            </a:extLst>
          </p:cNvPr>
          <p:cNvSpPr>
            <a:spLocks noGrp="1" noRot="1" noChangeAspect="1" noTextEdit="1"/>
          </p:cNvSpPr>
          <p:nvPr>
            <p:ph type="sldImg"/>
          </p:nvPr>
        </p:nvSpPr>
        <p:spPr>
          <a:ln/>
        </p:spPr>
      </p:sp>
      <p:sp>
        <p:nvSpPr>
          <p:cNvPr id="77827" name="Notes Placeholder 2">
            <a:extLst>
              <a:ext uri="{FF2B5EF4-FFF2-40B4-BE49-F238E27FC236}">
                <a16:creationId xmlns:a16="http://schemas.microsoft.com/office/drawing/2014/main" id="{B287A70A-6A7E-4274-83E9-17A28E18FA4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We further investigate whether the algorithms can estimate the expected rewards of the events accurately. Specifically, we rank the events based on their estimated expected rewards, and investigate their rank correlation with OPT, which can rank the events accurately. Here is the result of the Kendall’s tau. We can observe that UCB and Exploit is highly correlated with OPT, while TS is quite noisy.</a:t>
            </a:r>
          </a:p>
        </p:txBody>
      </p:sp>
      <p:sp>
        <p:nvSpPr>
          <p:cNvPr id="77828" name="Slide Number Placeholder 3">
            <a:extLst>
              <a:ext uri="{FF2B5EF4-FFF2-40B4-BE49-F238E27FC236}">
                <a16:creationId xmlns:a16="http://schemas.microsoft.com/office/drawing/2014/main" id="{BA3AF1D6-AE82-4570-ACFC-8D6DA6C892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761B71CC-2C3B-4168-94DF-59F9AC418C42}" type="slidenum">
              <a:rPr lang="en-US" altLang="zh-CN" sz="1200" b="0" smtClean="0">
                <a:latin typeface="Gulim" panose="020B0600000101010101" pitchFamily="34" charset="-127"/>
                <a:ea typeface="Gulim" panose="020B0600000101010101" pitchFamily="34" charset="-127"/>
              </a:rPr>
              <a:pPr/>
              <a:t>31</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59608700-CC4B-4D60-8218-7A83BE81152B}"/>
              </a:ext>
            </a:extLst>
          </p:cNvPr>
          <p:cNvSpPr>
            <a:spLocks noGrp="1" noRot="1" noChangeAspect="1" noTextEdit="1"/>
          </p:cNvSpPr>
          <p:nvPr>
            <p:ph type="sldImg"/>
          </p:nvPr>
        </p:nvSpPr>
        <p:spPr>
          <a:ln/>
        </p:spPr>
      </p:sp>
      <p:sp>
        <p:nvSpPr>
          <p:cNvPr id="79875" name="Notes Placeholder 2">
            <a:extLst>
              <a:ext uri="{FF2B5EF4-FFF2-40B4-BE49-F238E27FC236}">
                <a16:creationId xmlns:a16="http://schemas.microsoft.com/office/drawing/2014/main" id="{DEA2C45A-1592-4850-A0CB-A9781D2A001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Here are the results on real datasets. We can see that UCB is generally the best. Note that Exploit has accept ratio of 0 for u_8, u_19 and u_16. The reason is that the events arranged by Exploit are all rejected by the user in the first round, and thus Exploit cannot use the feedbacks to update its estimation on theta. As the same set of events are revealed to the user in each round in the real dataset, Exploit will always arrange those events that the user will reject.</a:t>
            </a:r>
          </a:p>
        </p:txBody>
      </p:sp>
      <p:sp>
        <p:nvSpPr>
          <p:cNvPr id="79876" name="Slide Number Placeholder 3">
            <a:extLst>
              <a:ext uri="{FF2B5EF4-FFF2-40B4-BE49-F238E27FC236}">
                <a16:creationId xmlns:a16="http://schemas.microsoft.com/office/drawing/2014/main" id="{8A2EA925-7139-444F-836C-050FA2406C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724DB2EC-9548-4D76-AEC2-5F70EA799DFC}" type="slidenum">
              <a:rPr lang="en-US" altLang="zh-CN" sz="1200" b="0" smtClean="0">
                <a:latin typeface="Gulim" panose="020B0600000101010101" pitchFamily="34" charset="-127"/>
                <a:ea typeface="Gulim" panose="020B0600000101010101" pitchFamily="34" charset="-127"/>
              </a:rPr>
              <a:pPr/>
              <a:t>32</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36B72C1E-3A52-4C9E-B159-77B2057DB8AE}"/>
              </a:ext>
            </a:extLst>
          </p:cNvPr>
          <p:cNvSpPr>
            <a:spLocks noGrp="1" noRot="1" noChangeAspect="1" noTextEdit="1"/>
          </p:cNvSpPr>
          <p:nvPr>
            <p:ph type="sldImg"/>
          </p:nvPr>
        </p:nvSpPr>
        <p:spPr>
          <a:ln/>
        </p:spPr>
      </p:sp>
      <p:sp>
        <p:nvSpPr>
          <p:cNvPr id="81923" name="Notes Placeholder 2">
            <a:extLst>
              <a:ext uri="{FF2B5EF4-FFF2-40B4-BE49-F238E27FC236}">
                <a16:creationId xmlns:a16="http://schemas.microsoft.com/office/drawing/2014/main" id="{076A9C1C-491B-4639-B740-A02E9BCEC9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Note that according to our results, TS is worse than UCB, but existing studies claim that TS is better than UCB under basic bandit setting. Our analysis of the worse performance of TS is as follows.</a:t>
            </a:r>
          </a:p>
          <a:p>
            <a:endParaRPr lang="en-US" altLang="zh-CN">
              <a:latin typeface="Gulim" panose="020B0600000101010101" pitchFamily="34" charset="-127"/>
              <a:cs typeface="Gulim" panose="020B0600000101010101" pitchFamily="34" charset="-127"/>
            </a:endParaRPr>
          </a:p>
          <a:p>
            <a:r>
              <a:rPr lang="en-US" altLang="zh-CN">
                <a:latin typeface="Gulim" panose="020B0600000101010101" pitchFamily="34" charset="-127"/>
                <a:cs typeface="Gulim" panose="020B0600000101010101" pitchFamily="34" charset="-127"/>
              </a:rPr>
              <a:t>First, the arms are independent under basic bandit but they are correlated under contextual bandit. Therefore, under contextual bandit, playing one arm may help estimate all the others. Therefore, the greedy strategy of UCB and Exploit based on the estimated rewards is good enough for contextual bandit.</a:t>
            </a:r>
          </a:p>
          <a:p>
            <a:endParaRPr lang="en-US" altLang="zh-CN">
              <a:latin typeface="Gulim" panose="020B0600000101010101" pitchFamily="34" charset="-127"/>
              <a:cs typeface="Gulim" panose="020B0600000101010101" pitchFamily="34" charset="-127"/>
            </a:endParaRPr>
          </a:p>
          <a:p>
            <a:r>
              <a:rPr lang="en-US" altLang="zh-CN">
                <a:latin typeface="Gulim" panose="020B0600000101010101" pitchFamily="34" charset="-127"/>
                <a:cs typeface="Gulim" panose="020B0600000101010101" pitchFamily="34" charset="-127"/>
              </a:rPr>
              <a:t>Second, the sampling process of TS under contextual bandit may introduce much more noise as a d-dimensional theta is sampled each time, as our results also indicate.</a:t>
            </a:r>
          </a:p>
          <a:p>
            <a:endParaRPr lang="en-US" altLang="zh-CN">
              <a:latin typeface="Gulim" panose="020B0600000101010101" pitchFamily="34" charset="-127"/>
              <a:cs typeface="Gulim" panose="020B0600000101010101" pitchFamily="34" charset="-127"/>
            </a:endParaRPr>
          </a:p>
          <a:p>
            <a:r>
              <a:rPr lang="en-US" altLang="zh-CN">
                <a:latin typeface="Gulim" panose="020B0600000101010101" pitchFamily="34" charset="-127"/>
                <a:cs typeface="Gulim" panose="020B0600000101010101" pitchFamily="34" charset="-127"/>
              </a:rPr>
              <a:t>Then, it indicates that the sampling strategy of TS may not work for contextual bandit, at least for contextual bandit with linear payoff.</a:t>
            </a:r>
          </a:p>
        </p:txBody>
      </p:sp>
      <p:sp>
        <p:nvSpPr>
          <p:cNvPr id="81924" name="Slide Number Placeholder 3">
            <a:extLst>
              <a:ext uri="{FF2B5EF4-FFF2-40B4-BE49-F238E27FC236}">
                <a16:creationId xmlns:a16="http://schemas.microsoft.com/office/drawing/2014/main" id="{0FF8AB33-63BF-497C-8202-6DA95283623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B60711E1-9F78-4569-865E-3CBE93733CC9}" type="slidenum">
              <a:rPr lang="en-US" altLang="zh-CN" sz="1200" b="0" smtClean="0">
                <a:latin typeface="Gulim" panose="020B0600000101010101" pitchFamily="34" charset="-127"/>
                <a:ea typeface="Gulim" panose="020B0600000101010101" pitchFamily="34" charset="-127"/>
              </a:rPr>
              <a:pPr/>
              <a:t>33</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0F2AA645-505E-4D3F-921D-9B1A5B802ECA}"/>
              </a:ext>
            </a:extLst>
          </p:cNvPr>
          <p:cNvSpPr>
            <a:spLocks noGrp="1" noRot="1" noChangeAspect="1" noTextEdit="1"/>
          </p:cNvSpPr>
          <p:nvPr>
            <p:ph type="sldImg"/>
          </p:nvPr>
        </p:nvSpPr>
        <p:spPr>
          <a:ln/>
        </p:spPr>
      </p:sp>
      <p:sp>
        <p:nvSpPr>
          <p:cNvPr id="83971" name="备注占位符 2">
            <a:extLst>
              <a:ext uri="{FF2B5EF4-FFF2-40B4-BE49-F238E27FC236}">
                <a16:creationId xmlns:a16="http://schemas.microsoft.com/office/drawing/2014/main" id="{E528141F-65C1-4F5C-8345-B0CD492A0A0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This is the outline</a:t>
            </a:r>
            <a:endParaRPr lang="zh-CN" altLang="en-US">
              <a:latin typeface="Gulim" panose="020B0600000101010101" pitchFamily="34" charset="-127"/>
              <a:cs typeface="Gulim" panose="020B0600000101010101" pitchFamily="34" charset="-127"/>
            </a:endParaRPr>
          </a:p>
        </p:txBody>
      </p:sp>
      <p:sp>
        <p:nvSpPr>
          <p:cNvPr id="83972" name="灯片编号占位符 3">
            <a:extLst>
              <a:ext uri="{FF2B5EF4-FFF2-40B4-BE49-F238E27FC236}">
                <a16:creationId xmlns:a16="http://schemas.microsoft.com/office/drawing/2014/main" id="{323588EF-BAA1-48C1-A0F7-F50ED044CFE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277F62F1-B2DD-44DF-B113-A02B73D2E98B}" type="slidenum">
              <a:rPr lang="en-US" altLang="ko-KR" sz="1200" b="0" smtClean="0">
                <a:latin typeface="Gulim" panose="020B0600000101010101" pitchFamily="34" charset="-127"/>
                <a:ea typeface="Gulim" panose="020B0600000101010101" pitchFamily="34" charset="-127"/>
              </a:rPr>
              <a:pPr/>
              <a:t>34</a:t>
            </a:fld>
            <a:endParaRPr lang="en-US" altLang="ko-KR"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C3CB15FC-0F7C-4BF0-969C-940717B32331}"/>
              </a:ext>
            </a:extLst>
          </p:cNvPr>
          <p:cNvSpPr>
            <a:spLocks noGrp="1" noRot="1" noChangeAspect="1" noTextEdit="1"/>
          </p:cNvSpPr>
          <p:nvPr>
            <p:ph type="sldImg"/>
          </p:nvPr>
        </p:nvSpPr>
        <p:spPr>
          <a:ln/>
        </p:spPr>
      </p:sp>
      <p:sp>
        <p:nvSpPr>
          <p:cNvPr id="86019" name="备注占位符 2">
            <a:extLst>
              <a:ext uri="{FF2B5EF4-FFF2-40B4-BE49-F238E27FC236}">
                <a16:creationId xmlns:a16="http://schemas.microsoft.com/office/drawing/2014/main" id="{6A4C0101-6928-40E0-834A-966F73B118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We formally define novel dynamic task assignment problem for crowdsourcing. </a:t>
            </a:r>
          </a:p>
          <a:p>
            <a:endParaRPr lang="en-US" altLang="zh-CN">
              <a:latin typeface="Gulim" panose="020B0600000101010101" pitchFamily="34" charset="-127"/>
              <a:cs typeface="Gulim" panose="020B0600000101010101" pitchFamily="34" charset="-127"/>
            </a:endParaRPr>
          </a:p>
          <a:p>
            <a:r>
              <a:rPr lang="en-US" altLang="zh-CN">
                <a:latin typeface="Gulim" panose="020B0600000101010101" pitchFamily="34" charset="-127"/>
                <a:cs typeface="Gulim" panose="020B0600000101010101" pitchFamily="34" charset="-127"/>
              </a:rPr>
              <a:t>We design two threshold-based algorithms with theoretical guarantees. </a:t>
            </a:r>
          </a:p>
          <a:p>
            <a:endParaRPr lang="en-US" altLang="zh-CN">
              <a:latin typeface="Gulim" panose="020B0600000101010101" pitchFamily="34" charset="-127"/>
              <a:cs typeface="Gulim" panose="020B0600000101010101" pitchFamily="34" charset="-127"/>
            </a:endParaRPr>
          </a:p>
          <a:p>
            <a:r>
              <a:rPr lang="en-US" altLang="zh-CN">
                <a:latin typeface="Gulim" panose="020B0600000101010101" pitchFamily="34" charset="-127"/>
                <a:cs typeface="Gulim" panose="020B0600000101010101" pitchFamily="34" charset="-127"/>
              </a:rPr>
              <a:t>And we run extensive experiments on both real and synthetic datasets to verify our proposed solutions.</a:t>
            </a:r>
            <a:endParaRPr lang="zh-CN" altLang="en-US">
              <a:latin typeface="Gulim" panose="020B0600000101010101" pitchFamily="34" charset="-127"/>
              <a:cs typeface="Gulim" panose="020B0600000101010101" pitchFamily="34" charset="-127"/>
            </a:endParaRPr>
          </a:p>
        </p:txBody>
      </p:sp>
      <p:sp>
        <p:nvSpPr>
          <p:cNvPr id="86020" name="灯片编号占位符 3">
            <a:extLst>
              <a:ext uri="{FF2B5EF4-FFF2-40B4-BE49-F238E27FC236}">
                <a16:creationId xmlns:a16="http://schemas.microsoft.com/office/drawing/2014/main" id="{B4449BFC-0190-435A-97DC-AABCBA9932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anose="020B0600000101010101" pitchFamily="34" charset="-127"/>
                <a:ea typeface="MS PGothic" panose="020B0600070205080204" pitchFamily="34" charset="-128"/>
                <a:cs typeface="Gulim" panose="020B0600000101010101" pitchFamily="34" charset="-127"/>
              </a:defRPr>
            </a:lvl1pPr>
            <a:lvl2pPr marL="742950" indent="-285750" defTabSz="965200" latinLnBrk="1">
              <a:spcBef>
                <a:spcPct val="30000"/>
              </a:spcBef>
              <a:defRPr kumimoji="1" sz="1200">
                <a:solidFill>
                  <a:schemeClr val="tx1"/>
                </a:solidFill>
                <a:latin typeface="Gulim" panose="020B0600000101010101" pitchFamily="34" charset="-127"/>
                <a:ea typeface="Gulim" panose="020B0600000101010101" pitchFamily="34" charset="-127"/>
                <a:cs typeface="Gulim" panose="020B0600000101010101" pitchFamily="34" charset="-127"/>
              </a:defRPr>
            </a:lvl2pPr>
            <a:lvl3pPr marL="1143000" indent="-228600" defTabSz="965200" latinLnBrk="1">
              <a:spcBef>
                <a:spcPct val="30000"/>
              </a:spcBef>
              <a:defRPr kumimoji="1" sz="1200">
                <a:solidFill>
                  <a:schemeClr val="tx1"/>
                </a:solidFill>
                <a:latin typeface="Gulim" panose="020B0600000101010101" pitchFamily="34" charset="-127"/>
                <a:ea typeface="Gulim" panose="020B0600000101010101" pitchFamily="34" charset="-127"/>
                <a:cs typeface="Gulim" panose="020B0600000101010101" pitchFamily="34" charset="-127"/>
              </a:defRPr>
            </a:lvl3pPr>
            <a:lvl4pPr marL="1600200" indent="-228600" defTabSz="965200" latinLnBrk="1">
              <a:spcBef>
                <a:spcPct val="30000"/>
              </a:spcBef>
              <a:defRPr kumimoji="1" sz="1200">
                <a:solidFill>
                  <a:schemeClr val="tx1"/>
                </a:solidFill>
                <a:latin typeface="Gulim" panose="020B0600000101010101" pitchFamily="34" charset="-127"/>
                <a:ea typeface="Gulim" panose="020B0600000101010101" pitchFamily="34" charset="-127"/>
                <a:cs typeface="Gulim" panose="020B0600000101010101" pitchFamily="34" charset="-127"/>
              </a:defRPr>
            </a:lvl4pPr>
            <a:lvl5pPr marL="2057400" indent="-228600" defTabSz="965200" latinLnBrk="1">
              <a:spcBef>
                <a:spcPct val="30000"/>
              </a:spcBef>
              <a:defRPr kumimoji="1" sz="1200">
                <a:solidFill>
                  <a:schemeClr val="tx1"/>
                </a:solidFill>
                <a:latin typeface="Gulim" panose="020B0600000101010101" pitchFamily="34" charset="-127"/>
                <a:ea typeface="Gulim" panose="020B0600000101010101" pitchFamily="34" charset="-127"/>
                <a:cs typeface="Gulim" panose="020B0600000101010101"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anose="020B0600000101010101" pitchFamily="34" charset="-127"/>
                <a:ea typeface="Gulim" panose="020B0600000101010101" pitchFamily="34" charset="-127"/>
                <a:cs typeface="Gulim" panose="020B0600000101010101"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anose="020B0600000101010101" pitchFamily="34" charset="-127"/>
                <a:ea typeface="Gulim" panose="020B0600000101010101" pitchFamily="34" charset="-127"/>
                <a:cs typeface="Gulim" panose="020B0600000101010101"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anose="020B0600000101010101" pitchFamily="34" charset="-127"/>
                <a:ea typeface="Gulim" panose="020B0600000101010101" pitchFamily="34" charset="-127"/>
                <a:cs typeface="Gulim" panose="020B0600000101010101"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anose="020B0600000101010101" pitchFamily="34" charset="-127"/>
                <a:ea typeface="Gulim" panose="020B0600000101010101" pitchFamily="34" charset="-127"/>
                <a:cs typeface="Gulim" panose="020B0600000101010101" pitchFamily="34" charset="-127"/>
              </a:defRPr>
            </a:lvl9pPr>
          </a:lstStyle>
          <a:p>
            <a:pPr>
              <a:spcBef>
                <a:spcPct val="0"/>
              </a:spcBef>
            </a:pPr>
            <a:fld id="{A4B568E7-728D-44BF-A40E-DA51E288F584}" type="slidenum">
              <a:rPr lang="zh-CN" altLang="en-US" smtClean="0">
                <a:ea typeface="Gulim" panose="020B0600000101010101" pitchFamily="34" charset="-127"/>
              </a:rPr>
              <a:pPr>
                <a:spcBef>
                  <a:spcPct val="0"/>
                </a:spcBef>
              </a:pPr>
              <a:t>35</a:t>
            </a:fld>
            <a:endParaRPr lang="en-US" altLang="zh-CN">
              <a:ea typeface="Gulim" panose="020B0600000101010101" pitchFamily="34" charset="-127"/>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C8660E91-5E27-4F54-A6FB-9B3A62F9D0F1}"/>
              </a:ext>
            </a:extLst>
          </p:cNvPr>
          <p:cNvSpPr>
            <a:spLocks noGrp="1" noRot="1" noChangeAspect="1" noTextEdit="1"/>
          </p:cNvSpPr>
          <p:nvPr>
            <p:ph type="sldImg"/>
          </p:nvPr>
        </p:nvSpPr>
        <p:spPr>
          <a:ln/>
        </p:spPr>
      </p:sp>
      <p:sp>
        <p:nvSpPr>
          <p:cNvPr id="88067" name="备注占位符 2">
            <a:extLst>
              <a:ext uri="{FF2B5EF4-FFF2-40B4-BE49-F238E27FC236}">
                <a16:creationId xmlns:a16="http://schemas.microsoft.com/office/drawing/2014/main" id="{1C75363A-C02D-4D4A-B822-16242310EA8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Gulim" panose="020B0600000101010101" pitchFamily="34" charset="-127"/>
              <a:cs typeface="Gulim" panose="020B0600000101010101" pitchFamily="34" charset="-127"/>
            </a:endParaRPr>
          </a:p>
        </p:txBody>
      </p:sp>
      <p:sp>
        <p:nvSpPr>
          <p:cNvPr id="88068" name="灯片编号占位符 3">
            <a:extLst>
              <a:ext uri="{FF2B5EF4-FFF2-40B4-BE49-F238E27FC236}">
                <a16:creationId xmlns:a16="http://schemas.microsoft.com/office/drawing/2014/main" id="{B2C3F807-DB69-493B-AFD2-743F441064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C4E4BF8A-72A1-48C3-90FE-616955164777}" type="slidenum">
              <a:rPr lang="en-US" altLang="ko-KR" sz="1200" b="0" smtClean="0">
                <a:latin typeface="Gulim" panose="020B0600000101010101" pitchFamily="34" charset="-127"/>
                <a:ea typeface="Gulim" panose="020B0600000101010101" pitchFamily="34" charset="-127"/>
              </a:rPr>
              <a:pPr/>
              <a:t>36</a:t>
            </a:fld>
            <a:endParaRPr lang="en-US" altLang="ko-KR"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A7F3ABC8-66C8-4613-B1C8-8022C2FE116A}"/>
              </a:ext>
            </a:extLst>
          </p:cNvPr>
          <p:cNvSpPr>
            <a:spLocks noGrp="1" noRot="1" noChangeAspect="1" noTextEdit="1"/>
          </p:cNvSpPr>
          <p:nvPr>
            <p:ph type="sldImg"/>
          </p:nvPr>
        </p:nvSpPr>
        <p:spPr>
          <a:ln/>
        </p:spPr>
      </p:sp>
      <p:sp>
        <p:nvSpPr>
          <p:cNvPr id="22531" name="Notes Placeholder 2">
            <a:extLst>
              <a:ext uri="{FF2B5EF4-FFF2-40B4-BE49-F238E27FC236}">
                <a16:creationId xmlns:a16="http://schemas.microsoft.com/office/drawing/2014/main" id="{C3C6A945-BACA-43FC-A19E-AB7A9ECF5EF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We can see much information about the basketball group. On the left, we can see the interests or major topics of this group. On the right, we can see two events organized by the group. And each event contains information of date and time and location. We can also see that the events have limited quota, or capacity. For example, the first event can only have 20 attendees.</a:t>
            </a:r>
          </a:p>
        </p:txBody>
      </p:sp>
      <p:sp>
        <p:nvSpPr>
          <p:cNvPr id="22532" name="Slide Number Placeholder 3">
            <a:extLst>
              <a:ext uri="{FF2B5EF4-FFF2-40B4-BE49-F238E27FC236}">
                <a16:creationId xmlns:a16="http://schemas.microsoft.com/office/drawing/2014/main" id="{1975155D-5F5A-4562-8E73-FACED738890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1717A5A3-D7F9-4479-B576-85718FC33738}" type="slidenum">
              <a:rPr lang="en-US" altLang="zh-CN" sz="1200" b="0" smtClean="0">
                <a:latin typeface="Gulim" panose="020B0600000101010101" pitchFamily="34" charset="-127"/>
                <a:ea typeface="Gulim" panose="020B0600000101010101" pitchFamily="34" charset="-127"/>
              </a:rPr>
              <a:pPr/>
              <a:t>4</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60B69B55-2143-44A2-8E2F-CA865193F095}"/>
              </a:ext>
            </a:extLst>
          </p:cNvPr>
          <p:cNvSpPr>
            <a:spLocks noGrp="1" noRot="1" noChangeAspect="1" noTextEdit="1"/>
          </p:cNvSpPr>
          <p:nvPr>
            <p:ph type="sldImg"/>
          </p:nvPr>
        </p:nvSpPr>
        <p:spPr>
          <a:ln/>
        </p:spPr>
      </p:sp>
      <p:sp>
        <p:nvSpPr>
          <p:cNvPr id="24579" name="Notes Placeholder 2">
            <a:extLst>
              <a:ext uri="{FF2B5EF4-FFF2-40B4-BE49-F238E27FC236}">
                <a16:creationId xmlns:a16="http://schemas.microsoft.com/office/drawing/2014/main" id="{A63CD867-DFFE-4C13-AE7B-50433721AB9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EBSNs often recommend events to users based on their interests. Here is a snapshot of the recommendation email. Among the many recommended events, some may be conflicting with each other. For example, these three events are conflicting in time, and thus users often have to make a choice.</a:t>
            </a:r>
          </a:p>
        </p:txBody>
      </p:sp>
      <p:sp>
        <p:nvSpPr>
          <p:cNvPr id="24580" name="Slide Number Placeholder 3">
            <a:extLst>
              <a:ext uri="{FF2B5EF4-FFF2-40B4-BE49-F238E27FC236}">
                <a16:creationId xmlns:a16="http://schemas.microsoft.com/office/drawing/2014/main" id="{809331F7-B1BF-4EC5-8370-6E6CC041103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F540FE6E-BCE6-487E-B664-18870F9DAA9C}" type="slidenum">
              <a:rPr lang="en-US" altLang="zh-CN" sz="1200" b="0" smtClean="0">
                <a:latin typeface="Gulim" panose="020B0600000101010101" pitchFamily="34" charset="-127"/>
                <a:ea typeface="Gulim" panose="020B0600000101010101" pitchFamily="34" charset="-127"/>
              </a:rPr>
              <a:pPr/>
              <a:t>5</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C1F66549-2E3E-4F25-9658-168363C6BAAA}"/>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8D9F920D-90FC-4220-A74C-4D48A042F90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Existing research on </a:t>
            </a:r>
            <a:r>
              <a:rPr lang="en-US" altLang="zh-CN">
                <a:solidFill>
                  <a:srgbClr val="FFFF66"/>
                </a:solidFill>
                <a:latin typeface="Gulim" panose="020B0600000101010101" pitchFamily="34" charset="-127"/>
                <a:cs typeface="Gulim" panose="020B0600000101010101" pitchFamily="34" charset="-127"/>
              </a:rPr>
              <a:t>Event-participant arrangement focus on the arrangement of one event to some users or a global assignment among the events and users</a:t>
            </a:r>
          </a:p>
          <a:p>
            <a:r>
              <a:rPr lang="en-US" altLang="zh-CN">
                <a:solidFill>
                  <a:srgbClr val="FFFF66"/>
                </a:solidFill>
                <a:latin typeface="Gulim" panose="020B0600000101010101" pitchFamily="34" charset="-127"/>
                <a:cs typeface="Gulim" panose="020B0600000101010101" pitchFamily="34" charset="-127"/>
              </a:rPr>
              <a:t>Bipartite graph is a model to describe the arrangement. In this bipartite graph, the nodes on the left represent the events and the nodes on the right represent the users. The weight of the edge is the satisfaction score and can be calculated like this formula, which is </a:t>
            </a:r>
            <a:r>
              <a:rPr lang="en-US" altLang="zh-CN">
                <a:latin typeface="Gulim" panose="020B0600000101010101" pitchFamily="34" charset="-127"/>
                <a:cs typeface="Gulim" panose="020B0600000101010101" pitchFamily="34" charset="-127"/>
              </a:rPr>
              <a:t>a linear combination of a few factors such as distance or price, whose weights (namely </a:t>
            </a:r>
            <a:r>
              <a:rPr lang="el-GR" altLang="zh-CN">
                <a:latin typeface="Gulim" panose="020B0600000101010101" pitchFamily="34" charset="-127"/>
                <a:cs typeface="Arial" panose="020B0604020202020204" pitchFamily="34" charset="0"/>
              </a:rPr>
              <a:t>α</a:t>
            </a:r>
            <a:r>
              <a:rPr lang="en-US" altLang="zh-CN" baseline="-25000">
                <a:latin typeface="Gulim" panose="020B0600000101010101" pitchFamily="34" charset="-127"/>
                <a:cs typeface="Arial" panose="020B0604020202020204" pitchFamily="34" charset="0"/>
              </a:rPr>
              <a:t>1</a:t>
            </a:r>
            <a:r>
              <a:rPr lang="en-US" altLang="zh-CN">
                <a:latin typeface="Gulim" panose="020B0600000101010101" pitchFamily="34" charset="-127"/>
                <a:cs typeface="Arial" panose="020B0604020202020204" pitchFamily="34" charset="0"/>
              </a:rPr>
              <a:t> and </a:t>
            </a:r>
            <a:r>
              <a:rPr lang="el-GR" altLang="zh-CN">
                <a:latin typeface="Gulim" panose="020B0600000101010101" pitchFamily="34" charset="-127"/>
                <a:cs typeface="Arial" panose="020B0604020202020204" pitchFamily="34" charset="0"/>
              </a:rPr>
              <a:t>α</a:t>
            </a:r>
            <a:r>
              <a:rPr lang="en-US" altLang="zh-CN" baseline="-25000">
                <a:latin typeface="Gulim" panose="020B0600000101010101" pitchFamily="34" charset="-127"/>
                <a:cs typeface="Arial" panose="020B0604020202020204" pitchFamily="34" charset="0"/>
              </a:rPr>
              <a:t>2</a:t>
            </a:r>
            <a:r>
              <a:rPr lang="en-US" altLang="zh-CN">
                <a:latin typeface="Gulim" panose="020B0600000101010101" pitchFamily="34" charset="-127"/>
                <a:cs typeface="Gulim" panose="020B0600000101010101" pitchFamily="34" charset="-127"/>
              </a:rPr>
              <a:t>) are predefined and fixed</a:t>
            </a:r>
            <a:r>
              <a:rPr lang="en-US" altLang="zh-CN">
                <a:solidFill>
                  <a:srgbClr val="FFFF66"/>
                </a:solidFill>
                <a:latin typeface="Gulim" panose="020B0600000101010101" pitchFamily="34" charset="-127"/>
                <a:cs typeface="Gulim" panose="020B0600000101010101" pitchFamily="34" charset="-127"/>
              </a:rPr>
              <a:t>.</a:t>
            </a:r>
            <a:endParaRPr lang="en-US" altLang="zh-CN">
              <a:latin typeface="Gulim" panose="020B0600000101010101" pitchFamily="34" charset="-127"/>
              <a:cs typeface="Gulim" panose="020B0600000101010101" pitchFamily="34" charset="-127"/>
            </a:endParaRPr>
          </a:p>
        </p:txBody>
      </p:sp>
      <p:sp>
        <p:nvSpPr>
          <p:cNvPr id="26628" name="Slide Number Placeholder 3">
            <a:extLst>
              <a:ext uri="{FF2B5EF4-FFF2-40B4-BE49-F238E27FC236}">
                <a16:creationId xmlns:a16="http://schemas.microsoft.com/office/drawing/2014/main" id="{CBFDFA8A-2B10-42D1-B840-257E49F50B8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BA56F53A-6E4F-40DA-8B7A-82DE7CA308DF}" type="slidenum">
              <a:rPr lang="en-US" altLang="zh-CN" sz="1200" b="0" smtClean="0">
                <a:latin typeface="Gulim" panose="020B0600000101010101" pitchFamily="34" charset="-127"/>
                <a:ea typeface="Gulim" panose="020B0600000101010101" pitchFamily="34" charset="-127"/>
              </a:rPr>
              <a:pPr/>
              <a:t>6</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563486BB-8AAC-4F11-BDDE-0F6169F3DCE6}"/>
              </a:ext>
            </a:extLst>
          </p:cNvPr>
          <p:cNvSpPr>
            <a:spLocks noGrp="1" noRot="1" noChangeAspect="1" noTextEdit="1"/>
          </p:cNvSpPr>
          <p:nvPr>
            <p:ph type="sldImg"/>
          </p:nvPr>
        </p:nvSpPr>
        <p:spPr>
          <a:ln/>
        </p:spPr>
      </p:sp>
      <p:sp>
        <p:nvSpPr>
          <p:cNvPr id="28675" name="Notes Placeholder 2">
            <a:extLst>
              <a:ext uri="{FF2B5EF4-FFF2-40B4-BE49-F238E27FC236}">
                <a16:creationId xmlns:a16="http://schemas.microsoft.com/office/drawing/2014/main" id="{0DBF5DAB-944B-48E2-B0AC-BE5058DF3D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As mentioned above, the existing works all assume that the satisfaction score of an arrangement, whether maxsum, total utility or other terms, is a linear combination of a few factors. And the weights of the factors are predefined and fixed</a:t>
            </a:r>
          </a:p>
          <a:p>
            <a:endParaRPr lang="en-US" altLang="zh-CN">
              <a:latin typeface="Gulim" panose="020B0600000101010101" pitchFamily="34" charset="-127"/>
              <a:cs typeface="Gulim" panose="020B0600000101010101" pitchFamily="34" charset="-127"/>
            </a:endParaRPr>
          </a:p>
          <a:p>
            <a:r>
              <a:rPr lang="en-US" altLang="zh-CN">
                <a:latin typeface="Gulim" panose="020B0600000101010101" pitchFamily="34" charset="-127"/>
                <a:cs typeface="Gulim" panose="020B0600000101010101" pitchFamily="34" charset="-127"/>
              </a:rPr>
              <a:t>However, in the real world, the satisfaction score can be affected by many factors. For example, interests of users, locations, time and prices of events, or even the reputation of the event organizers. And it is often hard to determine how much each factor contribute to the satisfaction score. In other words, the weights of different factors are hard to know.</a:t>
            </a:r>
            <a:r>
              <a:rPr lang="zh-CN" altLang="en-US">
                <a:latin typeface="Gulim" panose="020B0600000101010101" pitchFamily="34" charset="-127"/>
                <a:cs typeface="Gulim" panose="020B0600000101010101" pitchFamily="34" charset="-127"/>
              </a:rPr>
              <a:t> </a:t>
            </a:r>
            <a:r>
              <a:rPr lang="en-US" altLang="zh-CN">
                <a:latin typeface="Gulim" panose="020B0600000101010101" pitchFamily="34" charset="-127"/>
                <a:cs typeface="Gulim" panose="020B0600000101010101" pitchFamily="34" charset="-127"/>
              </a:rPr>
              <a:t>This is the first challenge.</a:t>
            </a:r>
          </a:p>
        </p:txBody>
      </p:sp>
      <p:sp>
        <p:nvSpPr>
          <p:cNvPr id="28676" name="Slide Number Placeholder 3">
            <a:extLst>
              <a:ext uri="{FF2B5EF4-FFF2-40B4-BE49-F238E27FC236}">
                <a16:creationId xmlns:a16="http://schemas.microsoft.com/office/drawing/2014/main" id="{7736D6DF-E5B7-4EF6-8BFF-4CCA436235C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0B918A8F-38DE-49F5-848E-CEA14A540B59}" type="slidenum">
              <a:rPr lang="en-US" altLang="zh-CN" sz="1200" b="0" smtClean="0">
                <a:latin typeface="Gulim" panose="020B0600000101010101" pitchFamily="34" charset="-127"/>
                <a:ea typeface="Gulim" panose="020B0600000101010101" pitchFamily="34" charset="-127"/>
              </a:rPr>
              <a:pPr/>
              <a:t>7</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B0B5B375-C9D0-43F9-9630-020277133E38}"/>
              </a:ext>
            </a:extLst>
          </p:cNvPr>
          <p:cNvSpPr>
            <a:spLocks noGrp="1" noRot="1" noChangeAspect="1" noTextEdit="1"/>
          </p:cNvSpPr>
          <p:nvPr>
            <p:ph type="sldImg"/>
          </p:nvPr>
        </p:nvSpPr>
        <p:spPr>
          <a:ln/>
        </p:spPr>
      </p:sp>
      <p:sp>
        <p:nvSpPr>
          <p:cNvPr id="30723" name="Notes Placeholder 2">
            <a:extLst>
              <a:ext uri="{FF2B5EF4-FFF2-40B4-BE49-F238E27FC236}">
                <a16:creationId xmlns:a16="http://schemas.microsoft.com/office/drawing/2014/main" id="{50125202-C243-4AB3-BBBD-3A9633EE85B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Besides,</a:t>
            </a:r>
            <a:r>
              <a:rPr lang="zh-CN" altLang="en-US">
                <a:latin typeface="Gulim" panose="020B0600000101010101" pitchFamily="34" charset="-127"/>
                <a:cs typeface="Gulim" panose="020B0600000101010101" pitchFamily="34" charset="-127"/>
              </a:rPr>
              <a:t> </a:t>
            </a:r>
            <a:r>
              <a:rPr lang="en-US" altLang="zh-CN">
                <a:latin typeface="Gulim" panose="020B0600000101010101" pitchFamily="34" charset="-127"/>
                <a:cs typeface="Gulim" panose="020B0600000101010101" pitchFamily="34" charset="-127"/>
              </a:rPr>
              <a:t>current research assumes that users always accept the arrangement. But in fact users may reject the assigned event. In this example, Alex is assigned to an event of a classical concert. He does not like it. Next time, an event of American football is arranged and he is satisfied with it.</a:t>
            </a:r>
          </a:p>
          <a:p>
            <a:endParaRPr lang="en-US" altLang="zh-CN">
              <a:latin typeface="Gulim" panose="020B0600000101010101" pitchFamily="34" charset="-127"/>
              <a:cs typeface="Gulim" panose="020B0600000101010101" pitchFamily="34" charset="-127"/>
            </a:endParaRPr>
          </a:p>
          <a:p>
            <a:r>
              <a:rPr lang="en-US" altLang="zh-CN">
                <a:latin typeface="Gulim" panose="020B0600000101010101" pitchFamily="34" charset="-127"/>
                <a:cs typeface="Gulim" panose="020B0600000101010101" pitchFamily="34" charset="-127"/>
              </a:rPr>
              <a:t>Thus,</a:t>
            </a:r>
            <a:r>
              <a:rPr lang="zh-CN" altLang="en-US">
                <a:latin typeface="Gulim" panose="020B0600000101010101" pitchFamily="34" charset="-127"/>
                <a:cs typeface="Gulim" panose="020B0600000101010101" pitchFamily="34" charset="-127"/>
              </a:rPr>
              <a:t> </a:t>
            </a:r>
            <a:r>
              <a:rPr lang="en-US" altLang="zh-CN">
                <a:solidFill>
                  <a:srgbClr val="FFFF66"/>
                </a:solidFill>
                <a:latin typeface="Gulim" panose="020B0600000101010101" pitchFamily="34" charset="-127"/>
                <a:cs typeface="Gulim" panose="020B0600000101010101" pitchFamily="34" charset="-127"/>
              </a:rPr>
              <a:t>Feedbacks should be considered to provide better services.</a:t>
            </a:r>
            <a:endParaRPr lang="en-US" altLang="zh-CN">
              <a:latin typeface="Gulim" panose="020B0600000101010101" pitchFamily="34" charset="-127"/>
              <a:cs typeface="Gulim" panose="020B0600000101010101" pitchFamily="34" charset="-127"/>
            </a:endParaRPr>
          </a:p>
        </p:txBody>
      </p:sp>
      <p:sp>
        <p:nvSpPr>
          <p:cNvPr id="30724" name="Slide Number Placeholder 3">
            <a:extLst>
              <a:ext uri="{FF2B5EF4-FFF2-40B4-BE49-F238E27FC236}">
                <a16:creationId xmlns:a16="http://schemas.microsoft.com/office/drawing/2014/main" id="{F8DBCC1D-98CC-4BB4-A9C7-3A455D516BB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615C93AE-1B46-4A8C-8D0E-0BA008167FB4}" type="slidenum">
              <a:rPr lang="en-US" altLang="zh-CN" sz="1200" b="0" smtClean="0">
                <a:latin typeface="Gulim" panose="020B0600000101010101" pitchFamily="34" charset="-127"/>
                <a:ea typeface="Gulim" panose="020B0600000101010101" pitchFamily="34" charset="-127"/>
              </a:rPr>
              <a:pPr/>
              <a:t>8</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9FEB241F-7D63-4197-AFAB-E4F3D507F06C}"/>
              </a:ext>
            </a:extLst>
          </p:cNvPr>
          <p:cNvSpPr>
            <a:spLocks noGrp="1" noRot="1" noChangeAspect="1" noTextEdit="1"/>
          </p:cNvSpPr>
          <p:nvPr>
            <p:ph type="sldImg"/>
          </p:nvPr>
        </p:nvSpPr>
        <p:spPr>
          <a:ln/>
        </p:spPr>
      </p:sp>
      <p:sp>
        <p:nvSpPr>
          <p:cNvPr id="32771" name="Notes Placeholder 2">
            <a:extLst>
              <a:ext uri="{FF2B5EF4-FFF2-40B4-BE49-F238E27FC236}">
                <a16:creationId xmlns:a16="http://schemas.microsoft.com/office/drawing/2014/main" id="{1E5C5EEC-36EF-4993-9399-E4BB684195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Gulim" panose="020B0600000101010101" pitchFamily="34" charset="-127"/>
                <a:cs typeface="Gulim" panose="020B0600000101010101" pitchFamily="34" charset="-127"/>
              </a:rPr>
              <a:t>This motivates us to study a new problem, which is an online scenario. Specifically, when a new-coming user arrives, we observe the values of certain factors, such as interests, home locations, travel budgets, etc. We then arrange a set of events to the user and the users chooses to accept the arranged events or not.</a:t>
            </a:r>
          </a:p>
        </p:txBody>
      </p:sp>
      <p:sp>
        <p:nvSpPr>
          <p:cNvPr id="32772" name="Slide Number Placeholder 3">
            <a:extLst>
              <a:ext uri="{FF2B5EF4-FFF2-40B4-BE49-F238E27FC236}">
                <a16:creationId xmlns:a16="http://schemas.microsoft.com/office/drawing/2014/main" id="{1266C189-E8B0-4913-8ED6-D9CFC668B9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1400" b="1">
                <a:solidFill>
                  <a:schemeClr val="tx1"/>
                </a:solidFill>
                <a:latin typeface="Arial" panose="020B0604020202020204" pitchFamily="34" charset="0"/>
                <a:ea typeface="MS PGothic" panose="020B0600070205080204" pitchFamily="34" charset="-128"/>
              </a:defRPr>
            </a:lvl1pPr>
            <a:lvl2pPr marL="742950" indent="-285750" defTabSz="965200">
              <a:defRPr sz="1400" b="1">
                <a:solidFill>
                  <a:schemeClr val="tx1"/>
                </a:solidFill>
                <a:latin typeface="Arial" panose="020B0604020202020204" pitchFamily="34" charset="0"/>
                <a:ea typeface="MS PGothic" panose="020B0600070205080204" pitchFamily="34" charset="-128"/>
              </a:defRPr>
            </a:lvl2pPr>
            <a:lvl3pPr marL="1143000" indent="-228600" defTabSz="965200">
              <a:defRPr sz="1400" b="1">
                <a:solidFill>
                  <a:schemeClr val="tx1"/>
                </a:solidFill>
                <a:latin typeface="Arial" panose="020B0604020202020204" pitchFamily="34" charset="0"/>
                <a:ea typeface="MS PGothic" panose="020B0600070205080204" pitchFamily="34" charset="-128"/>
              </a:defRPr>
            </a:lvl3pPr>
            <a:lvl4pPr marL="1600200" indent="-228600" defTabSz="965200">
              <a:defRPr sz="1400" b="1">
                <a:solidFill>
                  <a:schemeClr val="tx1"/>
                </a:solidFill>
                <a:latin typeface="Arial" panose="020B0604020202020204" pitchFamily="34" charset="0"/>
                <a:ea typeface="MS PGothic" panose="020B0600070205080204" pitchFamily="34" charset="-128"/>
              </a:defRPr>
            </a:lvl4pPr>
            <a:lvl5pPr marL="2057400" indent="-228600" defTabSz="965200">
              <a:defRPr sz="1400" b="1">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F107C91A-17C1-4EC3-8CCC-E03B381262AA}" type="slidenum">
              <a:rPr lang="en-US" altLang="zh-CN" sz="1200" b="0" smtClean="0">
                <a:latin typeface="Gulim" panose="020B0600000101010101" pitchFamily="34" charset="-127"/>
                <a:ea typeface="Gulim" panose="020B0600000101010101" pitchFamily="34" charset="-127"/>
              </a:rPr>
              <a:pPr/>
              <a:t>9</a:t>
            </a:fld>
            <a:endParaRPr lang="en-US" altLang="zh-CN" sz="1200" b="0">
              <a:latin typeface="Gulim" panose="020B0600000101010101" pitchFamily="34" charset="-127"/>
              <a:ea typeface="Gulim" panose="020B0600000101010101" pitchFamily="34"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0">
            <a:extLst>
              <a:ext uri="{FF2B5EF4-FFF2-40B4-BE49-F238E27FC236}">
                <a16:creationId xmlns:a16="http://schemas.microsoft.com/office/drawing/2014/main" id="{12B31069-D35C-44D0-A2BD-E11E44B27D43}"/>
              </a:ext>
            </a:extLst>
          </p:cNvPr>
          <p:cNvSpPr>
            <a:spLocks noChangeShapeType="1"/>
          </p:cNvSpPr>
          <p:nvPr/>
        </p:nvSpPr>
        <p:spPr bwMode="auto">
          <a:xfrm>
            <a:off x="457200" y="2852738"/>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07" name="Rectangle 3"/>
          <p:cNvSpPr>
            <a:spLocks noGrp="1" noChangeArrowheads="1"/>
          </p:cNvSpPr>
          <p:nvPr>
            <p:ph type="ctrTitle"/>
          </p:nvPr>
        </p:nvSpPr>
        <p:spPr>
          <a:xfrm>
            <a:off x="315913" y="466725"/>
            <a:ext cx="6781800" cy="2133600"/>
          </a:xfrm>
        </p:spPr>
        <p:txBody>
          <a:bodyPr/>
          <a:lstStyle>
            <a:lvl1pPr algn="r">
              <a:defRPr sz="4800"/>
            </a:lvl1pPr>
          </a:lstStyle>
          <a:p>
            <a:r>
              <a:rPr lang="ko-KR" altLang="en-US"/>
              <a:t>마스터 제목 스타일 편집</a:t>
            </a:r>
          </a:p>
        </p:txBody>
      </p:sp>
      <p:sp>
        <p:nvSpPr>
          <p:cNvPr id="12390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ko-KR" altLang="en-US"/>
              <a:t>마스터 부제목 스타일 편집</a:t>
            </a:r>
          </a:p>
        </p:txBody>
      </p:sp>
      <p:sp>
        <p:nvSpPr>
          <p:cNvPr id="5" name="Date Placeholder 5">
            <a:extLst>
              <a:ext uri="{FF2B5EF4-FFF2-40B4-BE49-F238E27FC236}">
                <a16:creationId xmlns:a16="http://schemas.microsoft.com/office/drawing/2014/main" id="{DCEEBCFD-8838-4495-A969-C13C05AA49A3}"/>
              </a:ext>
            </a:extLst>
          </p:cNvPr>
          <p:cNvSpPr>
            <a:spLocks noGrp="1" noChangeArrowheads="1"/>
          </p:cNvSpPr>
          <p:nvPr>
            <p:ph type="dt" sz="half" idx="10"/>
          </p:nvPr>
        </p:nvSpPr>
        <p:spPr>
          <a:xfrm>
            <a:off x="457200" y="6248400"/>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Footer Placeholder 6">
            <a:extLst>
              <a:ext uri="{FF2B5EF4-FFF2-40B4-BE49-F238E27FC236}">
                <a16:creationId xmlns:a16="http://schemas.microsoft.com/office/drawing/2014/main" id="{0C0B6BEE-9F8B-4493-A2F9-92B13D411380}"/>
              </a:ext>
            </a:extLst>
          </p:cNvPr>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sz="1000" b="0">
                <a:solidFill>
                  <a:schemeClr val="tx1"/>
                </a:solidFill>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9">
            <a:extLst>
              <a:ext uri="{FF2B5EF4-FFF2-40B4-BE49-F238E27FC236}">
                <a16:creationId xmlns:a16="http://schemas.microsoft.com/office/drawing/2014/main" id="{41B78B49-8E3E-4BAD-BC09-5AF3D50862A2}"/>
              </a:ext>
            </a:extLst>
          </p:cNvPr>
          <p:cNvSpPr>
            <a:spLocks noGrp="1" noChangeArrowheads="1"/>
          </p:cNvSpPr>
          <p:nvPr>
            <p:ph type="sldNum" sz="quarter" idx="12"/>
          </p:nvPr>
        </p:nvSpPr>
        <p:spPr>
          <a:xfrm>
            <a:off x="6553200" y="6248400"/>
            <a:ext cx="2133600" cy="457200"/>
          </a:xfrm>
        </p:spPr>
        <p:txBody>
          <a:bodyPr/>
          <a:lstStyle>
            <a:lvl1pPr>
              <a:defRPr sz="1000">
                <a:solidFill>
                  <a:schemeClr val="tx1"/>
                </a:solidFill>
              </a:defRPr>
            </a:lvl1pPr>
          </a:lstStyle>
          <a:p>
            <a:pPr>
              <a:defRPr/>
            </a:pPr>
            <a:fld id="{5490B514-BA24-4C09-ADAA-D3B652C8E8CB}" type="slidenum">
              <a:rPr lang="en-US" altLang="ko-KR"/>
              <a:pPr>
                <a:defRPr/>
              </a:pPr>
              <a:t>‹#›</a:t>
            </a:fld>
            <a:endParaRPr lang="en-US" altLang="ko-KR"/>
          </a:p>
        </p:txBody>
      </p:sp>
    </p:spTree>
    <p:extLst>
      <p:ext uri="{BB962C8B-B14F-4D97-AF65-F5344CB8AC3E}">
        <p14:creationId xmlns:p14="http://schemas.microsoft.com/office/powerpoint/2010/main" val="96961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9EFA89CC-0BB9-4E5A-8C70-A8A093CDBF00}"/>
              </a:ext>
            </a:extLst>
          </p:cNvPr>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a:extLst>
              <a:ext uri="{FF2B5EF4-FFF2-40B4-BE49-F238E27FC236}">
                <a16:creationId xmlns:a16="http://schemas.microsoft.com/office/drawing/2014/main" id="{5558D6D6-41CE-4C42-BB6F-57ED853A40C8}"/>
              </a:ext>
            </a:extLst>
          </p:cNvPr>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a:extLst>
              <a:ext uri="{FF2B5EF4-FFF2-40B4-BE49-F238E27FC236}">
                <a16:creationId xmlns:a16="http://schemas.microsoft.com/office/drawing/2014/main" id="{B95C252D-5AFE-4CB7-9A17-BEB3FCA72E90}"/>
              </a:ext>
            </a:extLst>
          </p:cNvPr>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DAC0F5B0-014A-4EA2-9CE6-B4230DEA6498}" type="slidenum">
              <a:rPr lang="en-US" altLang="ko-KR"/>
              <a:pPr>
                <a:defRPr/>
              </a:pPr>
              <a:t>‹#›</a:t>
            </a:fld>
            <a:endParaRPr lang="en-US" altLang="ko-KR"/>
          </a:p>
        </p:txBody>
      </p:sp>
    </p:spTree>
    <p:extLst>
      <p:ext uri="{BB962C8B-B14F-4D97-AF65-F5344CB8AC3E}">
        <p14:creationId xmlns:p14="http://schemas.microsoft.com/office/powerpoint/2010/main" val="348361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115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115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816490F-B3CF-44F5-B09E-7A80557FD227}"/>
              </a:ext>
            </a:extLst>
          </p:cNvPr>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a:extLst>
              <a:ext uri="{FF2B5EF4-FFF2-40B4-BE49-F238E27FC236}">
                <a16:creationId xmlns:a16="http://schemas.microsoft.com/office/drawing/2014/main" id="{D9A588C6-38D8-4963-B219-AB97BDD6EF35}"/>
              </a:ext>
            </a:extLst>
          </p:cNvPr>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a:extLst>
              <a:ext uri="{FF2B5EF4-FFF2-40B4-BE49-F238E27FC236}">
                <a16:creationId xmlns:a16="http://schemas.microsoft.com/office/drawing/2014/main" id="{62BFB421-F79F-4D20-A972-34C6565B1C18}"/>
              </a:ext>
            </a:extLst>
          </p:cNvPr>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145E3C83-EE16-461E-83EE-462069B77C0E}" type="slidenum">
              <a:rPr lang="en-US" altLang="ko-KR"/>
              <a:pPr>
                <a:defRPr/>
              </a:pPr>
              <a:t>‹#›</a:t>
            </a:fld>
            <a:endParaRPr lang="en-US" altLang="ko-KR"/>
          </a:p>
        </p:txBody>
      </p:sp>
    </p:spTree>
    <p:extLst>
      <p:ext uri="{BB962C8B-B14F-4D97-AF65-F5344CB8AC3E}">
        <p14:creationId xmlns:p14="http://schemas.microsoft.com/office/powerpoint/2010/main" val="364020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97E1BF46-E083-47EF-B01F-FD7A5FC51FC3}"/>
              </a:ext>
            </a:extLst>
          </p:cNvPr>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a:extLst>
              <a:ext uri="{FF2B5EF4-FFF2-40B4-BE49-F238E27FC236}">
                <a16:creationId xmlns:a16="http://schemas.microsoft.com/office/drawing/2014/main" id="{FAFEACD6-567A-4F9E-9069-ECE70197978F}"/>
              </a:ext>
            </a:extLst>
          </p:cNvPr>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a:extLst>
              <a:ext uri="{FF2B5EF4-FFF2-40B4-BE49-F238E27FC236}">
                <a16:creationId xmlns:a16="http://schemas.microsoft.com/office/drawing/2014/main" id="{EE885AC4-1ED2-45BA-BB48-031F8DA3BD70}"/>
              </a:ext>
            </a:extLst>
          </p:cNvPr>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fld id="{4CDE7864-CE66-46B1-A598-C79C5F937CE5}" type="slidenum">
              <a:rPr lang="en-US" altLang="ko-KR"/>
              <a:pPr>
                <a:defRPr/>
              </a:pPr>
              <a:t>‹#›</a:t>
            </a:fld>
            <a:endParaRPr lang="en-US" altLang="ko-KR"/>
          </a:p>
        </p:txBody>
      </p:sp>
    </p:spTree>
    <p:extLst>
      <p:ext uri="{BB962C8B-B14F-4D97-AF65-F5344CB8AC3E}">
        <p14:creationId xmlns:p14="http://schemas.microsoft.com/office/powerpoint/2010/main" val="79944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23F433C9-95BB-4917-9F7D-929E2BDD6998}"/>
              </a:ext>
            </a:extLst>
          </p:cNvPr>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a:extLst>
              <a:ext uri="{FF2B5EF4-FFF2-40B4-BE49-F238E27FC236}">
                <a16:creationId xmlns:a16="http://schemas.microsoft.com/office/drawing/2014/main" id="{FF4443F7-D2B8-4DE5-8E57-F232370E8954}"/>
              </a:ext>
            </a:extLst>
          </p:cNvPr>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a:extLst>
              <a:ext uri="{FF2B5EF4-FFF2-40B4-BE49-F238E27FC236}">
                <a16:creationId xmlns:a16="http://schemas.microsoft.com/office/drawing/2014/main" id="{20711C2A-D101-46BD-9D3B-0C07B54D6082}"/>
              </a:ext>
            </a:extLst>
          </p:cNvPr>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4F05A7A6-0207-407F-AB4E-0661A4E9D3CB}" type="slidenum">
              <a:rPr lang="en-US" altLang="ko-KR"/>
              <a:pPr>
                <a:defRPr/>
              </a:pPr>
              <a:t>‹#›</a:t>
            </a:fld>
            <a:endParaRPr lang="en-US" altLang="ko-KR"/>
          </a:p>
        </p:txBody>
      </p:sp>
    </p:spTree>
    <p:extLst>
      <p:ext uri="{BB962C8B-B14F-4D97-AF65-F5344CB8AC3E}">
        <p14:creationId xmlns:p14="http://schemas.microsoft.com/office/powerpoint/2010/main" val="361945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25538"/>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5538"/>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3BBB8F02-4A32-408E-AF15-FC278A15ACEE}"/>
              </a:ext>
            </a:extLst>
          </p:cNvPr>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Rectangle 6">
            <a:extLst>
              <a:ext uri="{FF2B5EF4-FFF2-40B4-BE49-F238E27FC236}">
                <a16:creationId xmlns:a16="http://schemas.microsoft.com/office/drawing/2014/main" id="{82383D28-40DA-4203-A0DF-2476357B5238}"/>
              </a:ext>
            </a:extLst>
          </p:cNvPr>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7">
            <a:extLst>
              <a:ext uri="{FF2B5EF4-FFF2-40B4-BE49-F238E27FC236}">
                <a16:creationId xmlns:a16="http://schemas.microsoft.com/office/drawing/2014/main" id="{1E135759-BC5F-485A-AB5E-8202D63F0FFB}"/>
              </a:ext>
            </a:extLst>
          </p:cNvPr>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fld id="{34CF0DEC-9FA3-4104-A165-A9D855B8D4F7}" type="slidenum">
              <a:rPr lang="en-US" altLang="ko-KR"/>
              <a:pPr>
                <a:defRPr/>
              </a:pPr>
              <a:t>‹#›</a:t>
            </a:fld>
            <a:endParaRPr lang="en-US" altLang="ko-KR"/>
          </a:p>
        </p:txBody>
      </p:sp>
    </p:spTree>
    <p:extLst>
      <p:ext uri="{BB962C8B-B14F-4D97-AF65-F5344CB8AC3E}">
        <p14:creationId xmlns:p14="http://schemas.microsoft.com/office/powerpoint/2010/main" val="1810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25AE45F8-4587-446F-81C1-2AA577303EE8}"/>
              </a:ext>
            </a:extLst>
          </p:cNvPr>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8" name="Rectangle 6">
            <a:extLst>
              <a:ext uri="{FF2B5EF4-FFF2-40B4-BE49-F238E27FC236}">
                <a16:creationId xmlns:a16="http://schemas.microsoft.com/office/drawing/2014/main" id="{75B94972-DDB7-4B20-9AFB-3CF542558113}"/>
              </a:ext>
            </a:extLst>
          </p:cNvPr>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9" name="Rectangle 7">
            <a:extLst>
              <a:ext uri="{FF2B5EF4-FFF2-40B4-BE49-F238E27FC236}">
                <a16:creationId xmlns:a16="http://schemas.microsoft.com/office/drawing/2014/main" id="{ED88388F-5D99-425E-BBC7-94A9D40CB79F}"/>
              </a:ext>
            </a:extLst>
          </p:cNvPr>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fld id="{FB33503F-E4EE-4BB1-9824-487688B57828}" type="slidenum">
              <a:rPr lang="en-US" altLang="ko-KR"/>
              <a:pPr>
                <a:defRPr/>
              </a:pPr>
              <a:t>‹#›</a:t>
            </a:fld>
            <a:endParaRPr lang="en-US" altLang="ko-KR"/>
          </a:p>
        </p:txBody>
      </p:sp>
    </p:spTree>
    <p:extLst>
      <p:ext uri="{BB962C8B-B14F-4D97-AF65-F5344CB8AC3E}">
        <p14:creationId xmlns:p14="http://schemas.microsoft.com/office/powerpoint/2010/main" val="1726374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DC031D9A-60C1-4A06-BB87-92F16154A5D8}"/>
              </a:ext>
            </a:extLst>
          </p:cNvPr>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4" name="Rectangle 6">
            <a:extLst>
              <a:ext uri="{FF2B5EF4-FFF2-40B4-BE49-F238E27FC236}">
                <a16:creationId xmlns:a16="http://schemas.microsoft.com/office/drawing/2014/main" id="{34225B47-117B-4BD1-A79B-A586896F2FD1}"/>
              </a:ext>
            </a:extLst>
          </p:cNvPr>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5" name="Rectangle 7">
            <a:extLst>
              <a:ext uri="{FF2B5EF4-FFF2-40B4-BE49-F238E27FC236}">
                <a16:creationId xmlns:a16="http://schemas.microsoft.com/office/drawing/2014/main" id="{496CE2D1-20A5-4FD0-A27F-6871D8E49F28}"/>
              </a:ext>
            </a:extLst>
          </p:cNvPr>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8AE35659-B392-4530-A6FD-3F24A77CDB78}" type="slidenum">
              <a:rPr lang="en-US" altLang="ko-KR"/>
              <a:pPr>
                <a:defRPr/>
              </a:pPr>
              <a:t>‹#›</a:t>
            </a:fld>
            <a:endParaRPr lang="en-US" altLang="ko-KR"/>
          </a:p>
        </p:txBody>
      </p:sp>
    </p:spTree>
    <p:extLst>
      <p:ext uri="{BB962C8B-B14F-4D97-AF65-F5344CB8AC3E}">
        <p14:creationId xmlns:p14="http://schemas.microsoft.com/office/powerpoint/2010/main" val="195133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75795E68-E867-4F6E-8113-5A3E5E929470}"/>
              </a:ext>
            </a:extLst>
          </p:cNvPr>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3" name="Rectangle 6">
            <a:extLst>
              <a:ext uri="{FF2B5EF4-FFF2-40B4-BE49-F238E27FC236}">
                <a16:creationId xmlns:a16="http://schemas.microsoft.com/office/drawing/2014/main" id="{F2ECB296-EB21-48DE-BFA8-52347CAEDD91}"/>
              </a:ext>
            </a:extLst>
          </p:cNvPr>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4" name="Rectangle 7">
            <a:extLst>
              <a:ext uri="{FF2B5EF4-FFF2-40B4-BE49-F238E27FC236}">
                <a16:creationId xmlns:a16="http://schemas.microsoft.com/office/drawing/2014/main" id="{71A9C4BC-698F-4D06-8926-CAC233DB04B4}"/>
              </a:ext>
            </a:extLst>
          </p:cNvPr>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2F8B0BC9-635B-46FE-BC11-DEA2C76888B4}" type="slidenum">
              <a:rPr lang="en-US" altLang="ko-KR"/>
              <a:pPr>
                <a:defRPr/>
              </a:pPr>
              <a:t>‹#›</a:t>
            </a:fld>
            <a:endParaRPr lang="en-US" altLang="ko-KR"/>
          </a:p>
        </p:txBody>
      </p:sp>
    </p:spTree>
    <p:extLst>
      <p:ext uri="{BB962C8B-B14F-4D97-AF65-F5344CB8AC3E}">
        <p14:creationId xmlns:p14="http://schemas.microsoft.com/office/powerpoint/2010/main" val="296368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C01E6E84-0F87-443A-A6A4-9938BC9DA9F6}"/>
              </a:ext>
            </a:extLst>
          </p:cNvPr>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Rectangle 6">
            <a:extLst>
              <a:ext uri="{FF2B5EF4-FFF2-40B4-BE49-F238E27FC236}">
                <a16:creationId xmlns:a16="http://schemas.microsoft.com/office/drawing/2014/main" id="{C7A59ED7-F5D5-4958-B5D1-9DEA4DCADC01}"/>
              </a:ext>
            </a:extLst>
          </p:cNvPr>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7">
            <a:extLst>
              <a:ext uri="{FF2B5EF4-FFF2-40B4-BE49-F238E27FC236}">
                <a16:creationId xmlns:a16="http://schemas.microsoft.com/office/drawing/2014/main" id="{D30D1206-72F6-4B77-B3FC-1C8DAEC57B55}"/>
              </a:ext>
            </a:extLst>
          </p:cNvPr>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1260C3AD-BE8C-437A-946C-B402F3857435}" type="slidenum">
              <a:rPr lang="en-US" altLang="ko-KR"/>
              <a:pPr>
                <a:defRPr/>
              </a:pPr>
              <a:t>‹#›</a:t>
            </a:fld>
            <a:endParaRPr lang="en-US" altLang="ko-KR"/>
          </a:p>
        </p:txBody>
      </p:sp>
    </p:spTree>
    <p:extLst>
      <p:ext uri="{BB962C8B-B14F-4D97-AF65-F5344CB8AC3E}">
        <p14:creationId xmlns:p14="http://schemas.microsoft.com/office/powerpoint/2010/main" val="394444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C764CE4E-2AED-4C14-BFC9-8098E785FF2F}"/>
              </a:ext>
            </a:extLst>
          </p:cNvPr>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Rectangle 6">
            <a:extLst>
              <a:ext uri="{FF2B5EF4-FFF2-40B4-BE49-F238E27FC236}">
                <a16:creationId xmlns:a16="http://schemas.microsoft.com/office/drawing/2014/main" id="{2976EF7A-6247-4D1B-9F5D-71A0B37CC01F}"/>
              </a:ext>
            </a:extLst>
          </p:cNvPr>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7">
            <a:extLst>
              <a:ext uri="{FF2B5EF4-FFF2-40B4-BE49-F238E27FC236}">
                <a16:creationId xmlns:a16="http://schemas.microsoft.com/office/drawing/2014/main" id="{B61D3F5B-35D2-4BC3-BF0E-09494F9A9DEC}"/>
              </a:ext>
            </a:extLst>
          </p:cNvPr>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026580E2-7F04-4607-BE1C-2461F0974E02}" type="slidenum">
              <a:rPr lang="en-US" altLang="ko-KR"/>
              <a:pPr>
                <a:defRPr/>
              </a:pPr>
              <a:t>‹#›</a:t>
            </a:fld>
            <a:endParaRPr lang="en-US" altLang="ko-KR"/>
          </a:p>
        </p:txBody>
      </p:sp>
    </p:spTree>
    <p:extLst>
      <p:ext uri="{BB962C8B-B14F-4D97-AF65-F5344CB8AC3E}">
        <p14:creationId xmlns:p14="http://schemas.microsoft.com/office/powerpoint/2010/main" val="2590359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A2D5DB08-2E06-43E8-81C0-CCB4CC2534D4}"/>
              </a:ext>
            </a:extLst>
          </p:cNvPr>
          <p:cNvSpPr>
            <a:spLocks noGrp="1" noChangeArrowheads="1"/>
          </p:cNvSpPr>
          <p:nvPr>
            <p:ph type="title"/>
            <p:custDataLst>
              <p:tags r:id="rId13"/>
            </p:custDataLst>
          </p:nvPr>
        </p:nvSpPr>
        <p:spPr bwMode="auto">
          <a:xfrm>
            <a:off x="457200" y="122238"/>
            <a:ext cx="8229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ko-KR" altLang="en-US"/>
              <a:t>마스터 제목 스타일 편집</a:t>
            </a:r>
          </a:p>
        </p:txBody>
      </p:sp>
      <p:sp>
        <p:nvSpPr>
          <p:cNvPr id="1027" name="Rectangle 4">
            <a:extLst>
              <a:ext uri="{FF2B5EF4-FFF2-40B4-BE49-F238E27FC236}">
                <a16:creationId xmlns:a16="http://schemas.microsoft.com/office/drawing/2014/main" id="{FA23CC4F-F328-4CB0-B92E-911C07326364}"/>
              </a:ext>
            </a:extLst>
          </p:cNvPr>
          <p:cNvSpPr>
            <a:spLocks noGrp="1" noChangeArrowheads="1"/>
          </p:cNvSpPr>
          <p:nvPr>
            <p:ph type="body" idx="1"/>
            <p:custDataLst>
              <p:tags r:id="rId14"/>
            </p:custDataLst>
          </p:nvPr>
        </p:nvSpPr>
        <p:spPr bwMode="auto">
          <a:xfrm>
            <a:off x="457200" y="908050"/>
            <a:ext cx="8229600"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22887" name="Rectangle 7">
            <a:extLst>
              <a:ext uri="{FF2B5EF4-FFF2-40B4-BE49-F238E27FC236}">
                <a16:creationId xmlns:a16="http://schemas.microsoft.com/office/drawing/2014/main" id="{BFE3E336-A2FB-473D-A8BD-D4C99A11AE9F}"/>
              </a:ext>
            </a:extLst>
          </p:cNvPr>
          <p:cNvSpPr>
            <a:spLocks noGrp="1" noChangeArrowheads="1"/>
          </p:cNvSpPr>
          <p:nvPr>
            <p:ph type="sldNum" sz="quarter" idx="4"/>
            <p:custDataLst>
              <p:tags r:id="rId15"/>
            </p:custDataLst>
          </p:nvPr>
        </p:nvSpPr>
        <p:spPr bwMode="auto">
          <a:xfrm>
            <a:off x="6902450" y="115888"/>
            <a:ext cx="2133600" cy="257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bg1"/>
                </a:solidFill>
                <a:ea typeface="Gulim" pitchFamily="34" charset="-127"/>
              </a:defRPr>
            </a:lvl1pPr>
          </a:lstStyle>
          <a:p>
            <a:pPr>
              <a:defRPr/>
            </a:pPr>
            <a:endParaRPr lang="en-US" altLang="ko-KR"/>
          </a:p>
        </p:txBody>
      </p:sp>
      <p:cxnSp>
        <p:nvCxnSpPr>
          <p:cNvPr id="1029" name="Straight Connector 2">
            <a:extLst>
              <a:ext uri="{FF2B5EF4-FFF2-40B4-BE49-F238E27FC236}">
                <a16:creationId xmlns:a16="http://schemas.microsoft.com/office/drawing/2014/main" id="{F6A805EF-3C1A-4A8C-AF45-A2CF4E9398F1}"/>
              </a:ext>
            </a:extLst>
          </p:cNvPr>
          <p:cNvCxnSpPr>
            <a:cxnSpLocks noChangeShapeType="1"/>
          </p:cNvCxnSpPr>
          <p:nvPr userDrawn="1"/>
        </p:nvCxnSpPr>
        <p:spPr bwMode="auto">
          <a:xfrm>
            <a:off x="395288" y="836613"/>
            <a:ext cx="8353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5890" r:id="rId1"/>
    <p:sldLayoutId id="2147485891" r:id="rId2"/>
    <p:sldLayoutId id="2147485892" r:id="rId3"/>
    <p:sldLayoutId id="2147485893" r:id="rId4"/>
    <p:sldLayoutId id="2147485894" r:id="rId5"/>
    <p:sldLayoutId id="2147485895" r:id="rId6"/>
    <p:sldLayoutId id="2147485896" r:id="rId7"/>
    <p:sldLayoutId id="2147485897" r:id="rId8"/>
    <p:sldLayoutId id="2147485898" r:id="rId9"/>
    <p:sldLayoutId id="2147485899" r:id="rId10"/>
    <p:sldLayoutId id="2147485900" r:id="rId11"/>
  </p:sldLayoutIdLst>
  <p:hf hdr="0" ftr="0" dt="0"/>
  <p:txStyles>
    <p:titleStyle>
      <a:lvl1pPr algn="l" rtl="0" eaLnBrk="0" fontAlgn="base" hangingPunct="0">
        <a:spcBef>
          <a:spcPct val="0"/>
        </a:spcBef>
        <a:spcAft>
          <a:spcPct val="0"/>
        </a:spcAft>
        <a:defRPr sz="3900" b="1">
          <a:solidFill>
            <a:srgbClr val="000000"/>
          </a:solidFill>
          <a:latin typeface="+mj-lt"/>
          <a:ea typeface="MS PGothic" pitchFamily="34" charset="-128"/>
          <a:cs typeface="ＭＳ Ｐゴシック" charset="-128"/>
        </a:defRPr>
      </a:lvl1pPr>
      <a:lvl2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2pPr>
      <a:lvl3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3pPr>
      <a:lvl4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4pPr>
      <a:lvl5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5pPr>
      <a:lvl6pPr marL="457200" algn="l" rtl="0" fontAlgn="base">
        <a:spcBef>
          <a:spcPct val="0"/>
        </a:spcBef>
        <a:spcAft>
          <a:spcPct val="0"/>
        </a:spcAft>
        <a:defRPr sz="3900" b="1">
          <a:solidFill>
            <a:schemeClr val="bg1"/>
          </a:solidFill>
          <a:latin typeface="Arial" charset="0"/>
        </a:defRPr>
      </a:lvl6pPr>
      <a:lvl7pPr marL="914400" algn="l" rtl="0" fontAlgn="base">
        <a:spcBef>
          <a:spcPct val="0"/>
        </a:spcBef>
        <a:spcAft>
          <a:spcPct val="0"/>
        </a:spcAft>
        <a:defRPr sz="3900" b="1">
          <a:solidFill>
            <a:schemeClr val="bg1"/>
          </a:solidFill>
          <a:latin typeface="Arial" charset="0"/>
        </a:defRPr>
      </a:lvl7pPr>
      <a:lvl8pPr marL="1371600" algn="l" rtl="0" fontAlgn="base">
        <a:spcBef>
          <a:spcPct val="0"/>
        </a:spcBef>
        <a:spcAft>
          <a:spcPct val="0"/>
        </a:spcAft>
        <a:defRPr sz="3900" b="1">
          <a:solidFill>
            <a:schemeClr val="bg1"/>
          </a:solidFill>
          <a:latin typeface="Arial" charset="0"/>
        </a:defRPr>
      </a:lvl8pPr>
      <a:lvl9pPr marL="1828800" algn="l" rtl="0" fontAlgn="base">
        <a:spcBef>
          <a:spcPct val="0"/>
        </a:spcBef>
        <a:spcAft>
          <a:spcPct val="0"/>
        </a:spcAft>
        <a:defRPr sz="3900" b="1">
          <a:solidFill>
            <a:schemeClr val="bg1"/>
          </a:solidFill>
          <a:latin typeface="Arial" charset="0"/>
        </a:defRPr>
      </a:lvl9pPr>
    </p:titleStyle>
    <p:bodyStyle>
      <a:lvl1pPr marL="342900" indent="-342900" algn="l" rtl="0" eaLnBrk="0" fontAlgn="base" hangingPunct="0">
        <a:spcBef>
          <a:spcPct val="20000"/>
        </a:spcBef>
        <a:spcAft>
          <a:spcPct val="0"/>
        </a:spcAft>
        <a:buClr>
          <a:srgbClr val="660033"/>
        </a:buClr>
        <a:buSzPct val="70000"/>
        <a:buFont typeface="Wingdings" panose="05000000000000000000" pitchFamily="2" charset="2"/>
        <a:buChar char="l"/>
        <a:defRPr sz="3000">
          <a:solidFill>
            <a:schemeClr val="tx1"/>
          </a:solidFill>
          <a:latin typeface="+mn-lt"/>
          <a:ea typeface="MS PGothic" pitchFamily="34"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S PGothic" pitchFamily="34" charset="-128"/>
        </a:defRPr>
      </a:lvl2pPr>
      <a:lvl3pPr marL="987425" indent="-293688" algn="l" rtl="0" eaLnBrk="0" fontAlgn="base" hangingPunct="0">
        <a:spcBef>
          <a:spcPct val="20000"/>
        </a:spcBef>
        <a:spcAft>
          <a:spcPct val="0"/>
        </a:spcAft>
        <a:buClr>
          <a:schemeClr val="accent2"/>
        </a:buClr>
        <a:buSzPct val="70000"/>
        <a:buChar char="o"/>
        <a:defRPr sz="2300">
          <a:solidFill>
            <a:schemeClr val="tx1"/>
          </a:solidFill>
          <a:latin typeface="+mn-lt"/>
          <a:ea typeface="MS PGothic" pitchFamily="34" charset="-128"/>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S PGothic" pitchFamily="34" charset="-128"/>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S PGothic" pitchFamily="34" charset="-128"/>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12"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3.png"/><Relationship Id="rId4" Type="http://schemas.openxmlformats.org/officeDocument/2006/relationships/image" Target="../media/image38.png"/><Relationship Id="rId9"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5.png"/><Relationship Id="rId7"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27.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35.png"/><Relationship Id="rId7"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24E7E08-ACE1-4D11-A209-BA5C8BDDC5AA}"/>
              </a:ext>
            </a:extLst>
          </p:cNvPr>
          <p:cNvSpPr>
            <a:spLocks noGrp="1" noChangeArrowheads="1"/>
          </p:cNvSpPr>
          <p:nvPr>
            <p:ph type="ctrTitle"/>
            <p:custDataLst>
              <p:tags r:id="rId1"/>
            </p:custDataLst>
          </p:nvPr>
        </p:nvSpPr>
        <p:spPr>
          <a:xfrm>
            <a:off x="328613" y="558800"/>
            <a:ext cx="8491537" cy="2222500"/>
          </a:xfrm>
        </p:spPr>
        <p:txBody>
          <a:bodyPr anchor="ctr"/>
          <a:lstStyle/>
          <a:p>
            <a:pPr algn="ctr" eaLnBrk="1" hangingPunct="1"/>
            <a:r>
              <a:rPr lang="en-US" altLang="zh-CN" sz="3800">
                <a:solidFill>
                  <a:srgbClr val="0000FF"/>
                </a:solidFill>
                <a:cs typeface="Arial" panose="020B0604020202020204" pitchFamily="34" charset="0"/>
              </a:rPr>
              <a:t>Feedback-Aware Social Event-Participant Arrangement</a:t>
            </a:r>
            <a:endParaRPr lang="en-US" altLang="ko-KR" sz="2800">
              <a:solidFill>
                <a:srgbClr val="0000FF"/>
              </a:solidFill>
              <a:cs typeface="Arial" panose="020B0604020202020204" pitchFamily="34" charset="0"/>
            </a:endParaRPr>
          </a:p>
        </p:txBody>
      </p:sp>
      <p:graphicFrame>
        <p:nvGraphicFramePr>
          <p:cNvPr id="2" name="Table 1">
            <a:extLst>
              <a:ext uri="{FF2B5EF4-FFF2-40B4-BE49-F238E27FC236}">
                <a16:creationId xmlns:a16="http://schemas.microsoft.com/office/drawing/2014/main" id="{0E907165-7AD4-4124-AB57-B0391EF2D30B}"/>
              </a:ext>
            </a:extLst>
          </p:cNvPr>
          <p:cNvGraphicFramePr>
            <a:graphicFrameLocks noGrp="1"/>
          </p:cNvGraphicFramePr>
          <p:nvPr>
            <p:custDataLst>
              <p:tags r:id="rId2"/>
            </p:custDataLst>
          </p:nvPr>
        </p:nvGraphicFramePr>
        <p:xfrm>
          <a:off x="250825" y="3213100"/>
          <a:ext cx="8642350" cy="2447925"/>
        </p:xfrm>
        <a:graphic>
          <a:graphicData uri="http://schemas.openxmlformats.org/drawingml/2006/table">
            <a:tbl>
              <a:tblPr/>
              <a:tblGrid>
                <a:gridCol w="8642350">
                  <a:extLst>
                    <a:ext uri="{9D8B030D-6E8A-4147-A177-3AD203B41FA5}">
                      <a16:colId xmlns:a16="http://schemas.microsoft.com/office/drawing/2014/main" val="20000"/>
                    </a:ext>
                  </a:extLst>
                </a:gridCol>
              </a:tblGrid>
              <a:tr h="2447925">
                <a:tc>
                  <a:txBody>
                    <a:bodyPr/>
                    <a:lstStyle/>
                    <a:p>
                      <a:pPr algn="ctr"/>
                      <a:r>
                        <a:rPr lang="en-US" altLang="zh-CN" sz="2800" b="1" dirty="0">
                          <a:solidFill>
                            <a:schemeClr val="tx1"/>
                          </a:solidFill>
                        </a:rPr>
                        <a:t>Jieying She</a:t>
                      </a:r>
                      <a:r>
                        <a:rPr lang="en-US" altLang="zh-CN" sz="2800" b="1" baseline="30000" dirty="0">
                          <a:solidFill>
                            <a:schemeClr val="tx1"/>
                          </a:solidFill>
                        </a:rPr>
                        <a:t>1</a:t>
                      </a:r>
                      <a:r>
                        <a:rPr lang="en-US" altLang="zh-CN" sz="2800" b="1" dirty="0">
                          <a:solidFill>
                            <a:schemeClr val="tx1"/>
                          </a:solidFill>
                        </a:rPr>
                        <a:t>, Yongxin Tong</a:t>
                      </a:r>
                      <a:r>
                        <a:rPr lang="en-US" altLang="zh-CN" sz="2800" b="1" baseline="30000" dirty="0">
                          <a:solidFill>
                            <a:schemeClr val="tx1"/>
                          </a:solidFill>
                        </a:rPr>
                        <a:t> 2</a:t>
                      </a:r>
                      <a:r>
                        <a:rPr lang="en-US" altLang="zh-CN" sz="2800" b="1" dirty="0">
                          <a:solidFill>
                            <a:schemeClr val="tx1"/>
                          </a:solidFill>
                        </a:rPr>
                        <a:t>, </a:t>
                      </a:r>
                    </a:p>
                    <a:p>
                      <a:pPr algn="ctr"/>
                      <a:r>
                        <a:rPr lang="en-US" altLang="zh-CN" sz="2800" b="1" dirty="0">
                          <a:solidFill>
                            <a:schemeClr val="tx1"/>
                          </a:solidFill>
                        </a:rPr>
                        <a:t>Lei Chen </a:t>
                      </a:r>
                      <a:r>
                        <a:rPr lang="en-US" altLang="zh-CN" sz="2800" b="1" baseline="30000" dirty="0">
                          <a:solidFill>
                            <a:schemeClr val="tx1"/>
                          </a:solidFill>
                        </a:rPr>
                        <a:t>1</a:t>
                      </a:r>
                      <a:r>
                        <a:rPr lang="en-US" altLang="zh-CN" sz="2800" b="1" dirty="0">
                          <a:solidFill>
                            <a:schemeClr val="tx1"/>
                          </a:solidFill>
                        </a:rPr>
                        <a:t>, Tianshu Song </a:t>
                      </a:r>
                      <a:r>
                        <a:rPr lang="en-US" altLang="zh-CN" sz="2800" b="1" baseline="30000" dirty="0">
                          <a:solidFill>
                            <a:schemeClr val="tx1"/>
                          </a:solidFill>
                        </a:rPr>
                        <a:t>2</a:t>
                      </a:r>
                      <a:r>
                        <a:rPr lang="en-US" altLang="zh-CN" sz="2800" b="1" dirty="0">
                          <a:solidFill>
                            <a:schemeClr val="tx1"/>
                          </a:solidFill>
                        </a:rPr>
                        <a:t> </a:t>
                      </a:r>
                    </a:p>
                    <a:p>
                      <a:pPr algn="ctr"/>
                      <a:endParaRPr lang="en-US" altLang="zh-CN" sz="2800" b="1" dirty="0">
                        <a:solidFill>
                          <a:schemeClr val="tx1"/>
                        </a:solidFill>
                      </a:endParaRPr>
                    </a:p>
                    <a:p>
                      <a:pPr algn="ctr">
                        <a:spcAft>
                          <a:spcPts val="600"/>
                        </a:spcAft>
                      </a:pPr>
                      <a:r>
                        <a:rPr lang="en-US" altLang="zh-CN" sz="2400" b="1" baseline="30000" dirty="0">
                          <a:solidFill>
                            <a:schemeClr val="tx1"/>
                          </a:solidFill>
                        </a:rPr>
                        <a:t>1 </a:t>
                      </a:r>
                      <a:r>
                        <a:rPr lang="en-US" altLang="zh-CN" sz="2400" b="1" dirty="0">
                          <a:solidFill>
                            <a:schemeClr val="tx1"/>
                          </a:solidFill>
                        </a:rPr>
                        <a:t>The Hong Kong University of Science and Technology</a:t>
                      </a:r>
                    </a:p>
                    <a:p>
                      <a:pPr algn="ctr">
                        <a:spcAft>
                          <a:spcPts val="600"/>
                        </a:spcAft>
                      </a:pPr>
                      <a:r>
                        <a:rPr lang="en-US" altLang="zh-CN" sz="2400" b="1" baseline="30000" dirty="0">
                          <a:solidFill>
                            <a:schemeClr val="tx1"/>
                          </a:solidFill>
                        </a:rPr>
                        <a:t>2 </a:t>
                      </a:r>
                      <a:r>
                        <a:rPr lang="en-US" altLang="zh-CN" sz="2400" b="1" dirty="0">
                          <a:solidFill>
                            <a:schemeClr val="tx1"/>
                          </a:solidFill>
                        </a:rPr>
                        <a:t>Beihang University</a:t>
                      </a:r>
                    </a:p>
                  </a:txBody>
                  <a:tcPr marL="91439" marR="91439" marT="45681" marB="4568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pic>
        <p:nvPicPr>
          <p:cNvPr id="15369" name="图片 4" descr="beihang-logo.png">
            <a:extLst>
              <a:ext uri="{FF2B5EF4-FFF2-40B4-BE49-F238E27FC236}">
                <a16:creationId xmlns:a16="http://schemas.microsoft.com/office/drawing/2014/main" id="{EC091A20-64E1-4D3B-86B8-03B1670E1ED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5988050"/>
            <a:ext cx="3230562"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1">
            <a:extLst>
              <a:ext uri="{FF2B5EF4-FFF2-40B4-BE49-F238E27FC236}">
                <a16:creationId xmlns:a16="http://schemas.microsoft.com/office/drawing/2014/main" id="{CE5B53B6-815E-4B3B-86BC-193EBE3920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5916613"/>
            <a:ext cx="3327400"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225"/>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133369BC-9752-4729-A72F-A58C4EB07A06}"/>
              </a:ext>
            </a:extLst>
          </p:cNvPr>
          <p:cNvSpPr>
            <a:spLocks noGrp="1"/>
          </p:cNvSpPr>
          <p:nvPr>
            <p:ph type="title"/>
          </p:nvPr>
        </p:nvSpPr>
        <p:spPr>
          <a:xfrm>
            <a:off x="914400" y="188913"/>
            <a:ext cx="7772400" cy="639762"/>
          </a:xfrm>
        </p:spPr>
        <p:txBody>
          <a:bodyPr/>
          <a:lstStyle/>
          <a:p>
            <a:pPr algn="ctr"/>
            <a:r>
              <a:rPr lang="en-US" altLang="zh-CN"/>
              <a:t>Background of MAB</a:t>
            </a:r>
          </a:p>
        </p:txBody>
      </p:sp>
      <p:sp>
        <p:nvSpPr>
          <p:cNvPr id="3" name="Content Placeholder 2">
            <a:extLst>
              <a:ext uri="{FF2B5EF4-FFF2-40B4-BE49-F238E27FC236}">
                <a16:creationId xmlns:a16="http://schemas.microsoft.com/office/drawing/2014/main" id="{7E11DB1E-B717-42CE-A63B-5819D439425F}"/>
              </a:ext>
            </a:extLst>
          </p:cNvPr>
          <p:cNvSpPr>
            <a:spLocks noGrp="1" noRot="1" noChangeAspect="1" noMove="1" noResize="1" noEditPoints="1" noAdjustHandles="1" noChangeArrowheads="1" noChangeShapeType="1" noTextEdit="1"/>
          </p:cNvSpPr>
          <p:nvPr>
            <p:ph sz="quarter" idx="1"/>
          </p:nvPr>
        </p:nvSpPr>
        <p:spPr>
          <a:xfrm>
            <a:off x="179512" y="993057"/>
            <a:ext cx="8856538" cy="5796729"/>
          </a:xfrm>
          <a:blipFill>
            <a:blip r:embed="rId3"/>
            <a:stretch>
              <a:fillRect l="-275" t="-736"/>
            </a:stretch>
          </a:blipFill>
          <a:extLst/>
        </p:spPr>
        <p:txBody>
          <a:bodyPr/>
          <a:lstStyle/>
          <a:p>
            <a:r>
              <a:rPr lang="zh-CN" altLang="en-US">
                <a:noFill/>
              </a:rPr>
              <a:t> </a:t>
            </a:r>
          </a:p>
        </p:txBody>
      </p:sp>
      <p:pic>
        <p:nvPicPr>
          <p:cNvPr id="33796" name="Picture 2" descr="http://research.microsoft.com/en-us/projects/bandits/MAB-2.jpg">
            <a:extLst>
              <a:ext uri="{FF2B5EF4-FFF2-40B4-BE49-F238E27FC236}">
                <a16:creationId xmlns:a16="http://schemas.microsoft.com/office/drawing/2014/main" id="{D636A60A-A113-46DF-B54D-F53B624431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365625"/>
            <a:ext cx="283845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灯片编号占位符 4">
            <a:extLst>
              <a:ext uri="{FF2B5EF4-FFF2-40B4-BE49-F238E27FC236}">
                <a16:creationId xmlns:a16="http://schemas.microsoft.com/office/drawing/2014/main" id="{30DA32B0-09F9-4E3D-B585-527BD42BD9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028BD816-7A08-4028-BF3C-83F9C14D5ACE}" type="slidenum">
              <a:rPr lang="en-US" altLang="ko-KR" sz="1200" b="0" smtClean="0">
                <a:ea typeface="Gulim" panose="020B0600000101010101" pitchFamily="34" charset="-127"/>
              </a:rPr>
              <a:pPr/>
              <a:t>10</a:t>
            </a:fld>
            <a:endParaRPr lang="en-US" altLang="ko-KR" sz="1200" b="0">
              <a:ea typeface="Gulim" panose="020B0600000101010101" pitchFamily="34" charset="-127"/>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DF7EFEF1-8535-46ED-B0DB-E879B1517B3B}"/>
              </a:ext>
            </a:extLst>
          </p:cNvPr>
          <p:cNvSpPr>
            <a:spLocks noGrp="1"/>
          </p:cNvSpPr>
          <p:nvPr>
            <p:ph type="title"/>
          </p:nvPr>
        </p:nvSpPr>
        <p:spPr>
          <a:xfrm>
            <a:off x="914400" y="188913"/>
            <a:ext cx="7772400" cy="639762"/>
          </a:xfrm>
        </p:spPr>
        <p:txBody>
          <a:bodyPr/>
          <a:lstStyle/>
          <a:p>
            <a:pPr algn="ctr"/>
            <a:r>
              <a:rPr lang="en-US" altLang="zh-CN"/>
              <a:t>MAB</a:t>
            </a:r>
          </a:p>
        </p:txBody>
      </p:sp>
      <p:sp>
        <p:nvSpPr>
          <p:cNvPr id="35843" name="灯片编号占位符 4">
            <a:extLst>
              <a:ext uri="{FF2B5EF4-FFF2-40B4-BE49-F238E27FC236}">
                <a16:creationId xmlns:a16="http://schemas.microsoft.com/office/drawing/2014/main" id="{22C9F130-F8F3-456A-A523-338D8D87F5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BAE4FD31-C7FA-4F55-AAEA-C35763910FE6}" type="slidenum">
              <a:rPr lang="en-US" altLang="ko-KR" sz="1200" b="0" smtClean="0">
                <a:ea typeface="Gulim" panose="020B0600000101010101" pitchFamily="34" charset="-127"/>
              </a:rPr>
              <a:pPr/>
              <a:t>11</a:t>
            </a:fld>
            <a:endParaRPr lang="en-US" altLang="ko-KR" sz="1200" b="0">
              <a:ea typeface="Gulim" panose="020B0600000101010101" pitchFamily="34" charset="-127"/>
            </a:endParaRPr>
          </a:p>
        </p:txBody>
      </p:sp>
      <p:pic>
        <p:nvPicPr>
          <p:cNvPr id="35844" name="图片 5">
            <a:extLst>
              <a:ext uri="{FF2B5EF4-FFF2-40B4-BE49-F238E27FC236}">
                <a16:creationId xmlns:a16="http://schemas.microsoft.com/office/drawing/2014/main" id="{03AE53C5-E741-4DEC-AB24-DD25663D53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71788" y="2098675"/>
            <a:ext cx="808037"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图片 6">
            <a:extLst>
              <a:ext uri="{FF2B5EF4-FFF2-40B4-BE49-F238E27FC236}">
                <a16:creationId xmlns:a16="http://schemas.microsoft.com/office/drawing/2014/main" id="{FF3D57E1-0738-4ACB-8292-99DED108D9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70350" y="2092325"/>
            <a:ext cx="808038"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图片 7">
            <a:extLst>
              <a:ext uri="{FF2B5EF4-FFF2-40B4-BE49-F238E27FC236}">
                <a16:creationId xmlns:a16="http://schemas.microsoft.com/office/drawing/2014/main" id="{AD57AA15-3ACB-486B-B36E-107AFBBEE6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2092325"/>
            <a:ext cx="808037"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图片 8">
            <a:extLst>
              <a:ext uri="{FF2B5EF4-FFF2-40B4-BE49-F238E27FC236}">
                <a16:creationId xmlns:a16="http://schemas.microsoft.com/office/drawing/2014/main" id="{9CE25A03-1A60-43C5-9B57-45AA29317A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2098675"/>
            <a:ext cx="808037"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图片 9">
            <a:extLst>
              <a:ext uri="{FF2B5EF4-FFF2-40B4-BE49-F238E27FC236}">
                <a16:creationId xmlns:a16="http://schemas.microsoft.com/office/drawing/2014/main" id="{E93BE433-47DE-4888-83F2-171A288390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12113" y="2124075"/>
            <a:ext cx="808037"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组合 26">
            <a:extLst>
              <a:ext uri="{FF2B5EF4-FFF2-40B4-BE49-F238E27FC236}">
                <a16:creationId xmlns:a16="http://schemas.microsoft.com/office/drawing/2014/main" id="{329A5D86-76CD-4D11-BF50-CE9BB7C1AEA9}"/>
              </a:ext>
            </a:extLst>
          </p:cNvPr>
          <p:cNvGrpSpPr>
            <a:grpSpLocks/>
          </p:cNvGrpSpPr>
          <p:nvPr/>
        </p:nvGrpSpPr>
        <p:grpSpPr bwMode="auto">
          <a:xfrm>
            <a:off x="2555875" y="3365500"/>
            <a:ext cx="1082675" cy="460375"/>
            <a:chOff x="3167263" y="2212831"/>
            <a:chExt cx="1082370" cy="461665"/>
          </a:xfrm>
        </p:grpSpPr>
        <p:pic>
          <p:nvPicPr>
            <p:cNvPr id="35874" name="Picture 2" descr="http://e.hiphotos.baidu.com/zhidao/wh%3D450%2C600/sign=a35ad0dc0a55b3199cac8a717699ae10/a9d3fd1f4134970a3cd78cf295cad1c8a6865d42.jpg">
              <a:extLst>
                <a:ext uri="{FF2B5EF4-FFF2-40B4-BE49-F238E27FC236}">
                  <a16:creationId xmlns:a16="http://schemas.microsoft.com/office/drawing/2014/main" id="{59B73A17-FF3A-4A0B-80FE-721561EBFC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75" name="文本框 11">
              <a:extLst>
                <a:ext uri="{FF2B5EF4-FFF2-40B4-BE49-F238E27FC236}">
                  <a16:creationId xmlns:a16="http://schemas.microsoft.com/office/drawing/2014/main" id="{E9DDCCD8-F8F6-4F0E-8C82-8091E1F3B34A}"/>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0.35</a:t>
              </a:r>
              <a:endParaRPr lang="zh-CN" altLang="en-US" sz="2400"/>
            </a:p>
          </p:txBody>
        </p:sp>
      </p:grpSp>
      <p:sp>
        <p:nvSpPr>
          <p:cNvPr id="26" name="矩形标注 22">
            <a:extLst>
              <a:ext uri="{FF2B5EF4-FFF2-40B4-BE49-F238E27FC236}">
                <a16:creationId xmlns:a16="http://schemas.microsoft.com/office/drawing/2014/main" id="{6294CDDA-413C-4F44-A27B-EA9E13D06D34}"/>
              </a:ext>
            </a:extLst>
          </p:cNvPr>
          <p:cNvSpPr>
            <a:spLocks noChangeArrowheads="1"/>
          </p:cNvSpPr>
          <p:nvPr/>
        </p:nvSpPr>
        <p:spPr bwMode="auto">
          <a:xfrm>
            <a:off x="755650" y="3375025"/>
            <a:ext cx="1314450" cy="373063"/>
          </a:xfrm>
          <a:prstGeom prst="wedgeRectCallout">
            <a:avLst>
              <a:gd name="adj1" fmla="val -14250"/>
              <a:gd name="adj2" fmla="val -184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200">
                <a:solidFill>
                  <a:srgbClr val="000000"/>
                </a:solidFill>
              </a:rPr>
              <a:t>Round 1</a:t>
            </a:r>
            <a:endParaRPr lang="zh-CN" altLang="en-US" sz="2200">
              <a:solidFill>
                <a:srgbClr val="000000"/>
              </a:solidFill>
            </a:endParaRPr>
          </a:p>
        </p:txBody>
      </p:sp>
      <p:grpSp>
        <p:nvGrpSpPr>
          <p:cNvPr id="29" name="组合 28">
            <a:extLst>
              <a:ext uri="{FF2B5EF4-FFF2-40B4-BE49-F238E27FC236}">
                <a16:creationId xmlns:a16="http://schemas.microsoft.com/office/drawing/2014/main" id="{E8DDE712-D67A-428F-97C3-4EFE07C657D5}"/>
              </a:ext>
            </a:extLst>
          </p:cNvPr>
          <p:cNvGrpSpPr>
            <a:grpSpLocks/>
          </p:cNvGrpSpPr>
          <p:nvPr/>
        </p:nvGrpSpPr>
        <p:grpSpPr bwMode="auto">
          <a:xfrm>
            <a:off x="3849688" y="3789363"/>
            <a:ext cx="1082675" cy="461962"/>
            <a:chOff x="3167263" y="2212831"/>
            <a:chExt cx="1082370" cy="461665"/>
          </a:xfrm>
        </p:grpSpPr>
        <p:pic>
          <p:nvPicPr>
            <p:cNvPr id="35872" name="Picture 2" descr="http://e.hiphotos.baidu.com/zhidao/wh%3D450%2C600/sign=a35ad0dc0a55b3199cac8a717699ae10/a9d3fd1f4134970a3cd78cf295cad1c8a6865d42.jpg">
              <a:extLst>
                <a:ext uri="{FF2B5EF4-FFF2-40B4-BE49-F238E27FC236}">
                  <a16:creationId xmlns:a16="http://schemas.microsoft.com/office/drawing/2014/main" id="{58B4CFAD-154C-4555-B77C-2B9C022498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73" name="文本框 30">
              <a:extLst>
                <a:ext uri="{FF2B5EF4-FFF2-40B4-BE49-F238E27FC236}">
                  <a16:creationId xmlns:a16="http://schemas.microsoft.com/office/drawing/2014/main" id="{7A1005A8-F391-4780-8899-573CBF892926}"/>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0.56</a:t>
              </a:r>
              <a:endParaRPr lang="zh-CN" altLang="en-US" sz="2400"/>
            </a:p>
          </p:txBody>
        </p:sp>
      </p:grpSp>
      <p:grpSp>
        <p:nvGrpSpPr>
          <p:cNvPr id="32" name="组合 31">
            <a:extLst>
              <a:ext uri="{FF2B5EF4-FFF2-40B4-BE49-F238E27FC236}">
                <a16:creationId xmlns:a16="http://schemas.microsoft.com/office/drawing/2014/main" id="{A0407842-CDFB-4746-9E5F-5ED529B13196}"/>
              </a:ext>
            </a:extLst>
          </p:cNvPr>
          <p:cNvGrpSpPr>
            <a:grpSpLocks/>
          </p:cNvGrpSpPr>
          <p:nvPr/>
        </p:nvGrpSpPr>
        <p:grpSpPr bwMode="auto">
          <a:xfrm>
            <a:off x="5148263" y="4264025"/>
            <a:ext cx="1082675" cy="460375"/>
            <a:chOff x="3167263" y="2212831"/>
            <a:chExt cx="1082370" cy="461665"/>
          </a:xfrm>
        </p:grpSpPr>
        <p:pic>
          <p:nvPicPr>
            <p:cNvPr id="35870" name="Picture 2" descr="http://e.hiphotos.baidu.com/zhidao/wh%3D450%2C600/sign=a35ad0dc0a55b3199cac8a717699ae10/a9d3fd1f4134970a3cd78cf295cad1c8a6865d42.jpg">
              <a:extLst>
                <a:ext uri="{FF2B5EF4-FFF2-40B4-BE49-F238E27FC236}">
                  <a16:creationId xmlns:a16="http://schemas.microsoft.com/office/drawing/2014/main" id="{7ED095A7-0B29-4125-98C6-8859B8A6FE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71" name="文本框 33">
              <a:extLst>
                <a:ext uri="{FF2B5EF4-FFF2-40B4-BE49-F238E27FC236}">
                  <a16:creationId xmlns:a16="http://schemas.microsoft.com/office/drawing/2014/main" id="{4DA8994D-9326-4A0B-A763-350B2E68ADD1}"/>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0.58</a:t>
              </a:r>
              <a:endParaRPr lang="zh-CN" altLang="en-US" sz="2400"/>
            </a:p>
          </p:txBody>
        </p:sp>
      </p:grpSp>
      <p:grpSp>
        <p:nvGrpSpPr>
          <p:cNvPr id="35" name="组合 34">
            <a:extLst>
              <a:ext uri="{FF2B5EF4-FFF2-40B4-BE49-F238E27FC236}">
                <a16:creationId xmlns:a16="http://schemas.microsoft.com/office/drawing/2014/main" id="{863A1A68-61A4-4F93-AB51-FE661A78238D}"/>
              </a:ext>
            </a:extLst>
          </p:cNvPr>
          <p:cNvGrpSpPr>
            <a:grpSpLocks/>
          </p:cNvGrpSpPr>
          <p:nvPr/>
        </p:nvGrpSpPr>
        <p:grpSpPr bwMode="auto">
          <a:xfrm>
            <a:off x="6443663" y="4652963"/>
            <a:ext cx="1082675" cy="461962"/>
            <a:chOff x="3167263" y="2212831"/>
            <a:chExt cx="1082370" cy="461665"/>
          </a:xfrm>
        </p:grpSpPr>
        <p:pic>
          <p:nvPicPr>
            <p:cNvPr id="35868" name="Picture 2" descr="http://e.hiphotos.baidu.com/zhidao/wh%3D450%2C600/sign=a35ad0dc0a55b3199cac8a717699ae10/a9d3fd1f4134970a3cd78cf295cad1c8a6865d42.jpg">
              <a:extLst>
                <a:ext uri="{FF2B5EF4-FFF2-40B4-BE49-F238E27FC236}">
                  <a16:creationId xmlns:a16="http://schemas.microsoft.com/office/drawing/2014/main" id="{6D3C2A92-1474-43E4-9039-E358E839C2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9" name="文本框 36">
              <a:extLst>
                <a:ext uri="{FF2B5EF4-FFF2-40B4-BE49-F238E27FC236}">
                  <a16:creationId xmlns:a16="http://schemas.microsoft.com/office/drawing/2014/main" id="{05519972-286A-4D92-A9FB-32C7D720F050}"/>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0.44</a:t>
              </a:r>
              <a:endParaRPr lang="zh-CN" altLang="en-US" sz="2400"/>
            </a:p>
          </p:txBody>
        </p:sp>
      </p:grpSp>
      <p:grpSp>
        <p:nvGrpSpPr>
          <p:cNvPr id="38" name="组合 37">
            <a:extLst>
              <a:ext uri="{FF2B5EF4-FFF2-40B4-BE49-F238E27FC236}">
                <a16:creationId xmlns:a16="http://schemas.microsoft.com/office/drawing/2014/main" id="{1D7C03E3-0E9D-44F8-8491-E15DB501CC4A}"/>
              </a:ext>
            </a:extLst>
          </p:cNvPr>
          <p:cNvGrpSpPr>
            <a:grpSpLocks/>
          </p:cNvGrpSpPr>
          <p:nvPr/>
        </p:nvGrpSpPr>
        <p:grpSpPr bwMode="auto">
          <a:xfrm>
            <a:off x="7740650" y="5127625"/>
            <a:ext cx="1082675" cy="461963"/>
            <a:chOff x="3167263" y="2212831"/>
            <a:chExt cx="1082370" cy="461665"/>
          </a:xfrm>
        </p:grpSpPr>
        <p:pic>
          <p:nvPicPr>
            <p:cNvPr id="35866" name="Picture 2" descr="http://e.hiphotos.baidu.com/zhidao/wh%3D450%2C600/sign=a35ad0dc0a55b3199cac8a717699ae10/a9d3fd1f4134970a3cd78cf295cad1c8a6865d42.jpg">
              <a:extLst>
                <a:ext uri="{FF2B5EF4-FFF2-40B4-BE49-F238E27FC236}">
                  <a16:creationId xmlns:a16="http://schemas.microsoft.com/office/drawing/2014/main" id="{FA43297A-6D07-47E4-B5D0-DE29691E9C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7" name="文本框 39">
              <a:extLst>
                <a:ext uri="{FF2B5EF4-FFF2-40B4-BE49-F238E27FC236}">
                  <a16:creationId xmlns:a16="http://schemas.microsoft.com/office/drawing/2014/main" id="{3D56FFFB-984C-446D-9D83-050B86847A1B}"/>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0.52</a:t>
              </a:r>
              <a:endParaRPr lang="zh-CN" altLang="en-US" sz="2400"/>
            </a:p>
          </p:txBody>
        </p:sp>
      </p:grpSp>
      <p:sp>
        <p:nvSpPr>
          <p:cNvPr id="41" name="矩形标注 22">
            <a:extLst>
              <a:ext uri="{FF2B5EF4-FFF2-40B4-BE49-F238E27FC236}">
                <a16:creationId xmlns:a16="http://schemas.microsoft.com/office/drawing/2014/main" id="{1F606BB2-FA18-4C22-AB59-1A628C32D874}"/>
              </a:ext>
            </a:extLst>
          </p:cNvPr>
          <p:cNvSpPr>
            <a:spLocks noChangeArrowheads="1"/>
          </p:cNvSpPr>
          <p:nvPr/>
        </p:nvSpPr>
        <p:spPr bwMode="auto">
          <a:xfrm>
            <a:off x="757238" y="3825875"/>
            <a:ext cx="1314450" cy="373063"/>
          </a:xfrm>
          <a:prstGeom prst="wedgeRectCallout">
            <a:avLst>
              <a:gd name="adj1" fmla="val -14250"/>
              <a:gd name="adj2" fmla="val -184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200">
                <a:solidFill>
                  <a:srgbClr val="000000"/>
                </a:solidFill>
              </a:rPr>
              <a:t>Round 2</a:t>
            </a:r>
            <a:endParaRPr lang="zh-CN" altLang="en-US" sz="2200">
              <a:solidFill>
                <a:srgbClr val="000000"/>
              </a:solidFill>
            </a:endParaRPr>
          </a:p>
        </p:txBody>
      </p:sp>
      <p:sp>
        <p:nvSpPr>
          <p:cNvPr id="42" name="矩形标注 22">
            <a:extLst>
              <a:ext uri="{FF2B5EF4-FFF2-40B4-BE49-F238E27FC236}">
                <a16:creationId xmlns:a16="http://schemas.microsoft.com/office/drawing/2014/main" id="{E32A5964-ED92-4CA7-9748-CF8A196C3E6F}"/>
              </a:ext>
            </a:extLst>
          </p:cNvPr>
          <p:cNvSpPr>
            <a:spLocks noChangeArrowheads="1"/>
          </p:cNvSpPr>
          <p:nvPr/>
        </p:nvSpPr>
        <p:spPr bwMode="auto">
          <a:xfrm>
            <a:off x="755650" y="4278313"/>
            <a:ext cx="1314450" cy="373062"/>
          </a:xfrm>
          <a:prstGeom prst="wedgeRectCallout">
            <a:avLst>
              <a:gd name="adj1" fmla="val -14250"/>
              <a:gd name="adj2" fmla="val -184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200">
                <a:solidFill>
                  <a:srgbClr val="000000"/>
                </a:solidFill>
              </a:rPr>
              <a:t>Round 3</a:t>
            </a:r>
            <a:endParaRPr lang="zh-CN" altLang="en-US" sz="2200">
              <a:solidFill>
                <a:srgbClr val="000000"/>
              </a:solidFill>
            </a:endParaRPr>
          </a:p>
        </p:txBody>
      </p:sp>
      <p:sp>
        <p:nvSpPr>
          <p:cNvPr id="43" name="矩形标注 22">
            <a:extLst>
              <a:ext uri="{FF2B5EF4-FFF2-40B4-BE49-F238E27FC236}">
                <a16:creationId xmlns:a16="http://schemas.microsoft.com/office/drawing/2014/main" id="{B47FF8DF-FFB6-4D02-A9E2-CD42D1B7BF79}"/>
              </a:ext>
            </a:extLst>
          </p:cNvPr>
          <p:cNvSpPr>
            <a:spLocks noChangeArrowheads="1"/>
          </p:cNvSpPr>
          <p:nvPr/>
        </p:nvSpPr>
        <p:spPr bwMode="auto">
          <a:xfrm>
            <a:off x="755650" y="4711700"/>
            <a:ext cx="1314450" cy="373063"/>
          </a:xfrm>
          <a:prstGeom prst="wedgeRectCallout">
            <a:avLst>
              <a:gd name="adj1" fmla="val -14250"/>
              <a:gd name="adj2" fmla="val -184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200">
                <a:solidFill>
                  <a:srgbClr val="000000"/>
                </a:solidFill>
              </a:rPr>
              <a:t>Round 4</a:t>
            </a:r>
            <a:endParaRPr lang="zh-CN" altLang="en-US" sz="2200">
              <a:solidFill>
                <a:srgbClr val="000000"/>
              </a:solidFill>
            </a:endParaRPr>
          </a:p>
        </p:txBody>
      </p:sp>
      <p:sp>
        <p:nvSpPr>
          <p:cNvPr id="44" name="矩形标注 22">
            <a:extLst>
              <a:ext uri="{FF2B5EF4-FFF2-40B4-BE49-F238E27FC236}">
                <a16:creationId xmlns:a16="http://schemas.microsoft.com/office/drawing/2014/main" id="{78D85B6B-135F-49F8-BBA0-039471396D60}"/>
              </a:ext>
            </a:extLst>
          </p:cNvPr>
          <p:cNvSpPr>
            <a:spLocks noChangeArrowheads="1"/>
          </p:cNvSpPr>
          <p:nvPr/>
        </p:nvSpPr>
        <p:spPr bwMode="auto">
          <a:xfrm>
            <a:off x="763588" y="5178425"/>
            <a:ext cx="1314450" cy="373063"/>
          </a:xfrm>
          <a:prstGeom prst="wedgeRectCallout">
            <a:avLst>
              <a:gd name="adj1" fmla="val -14250"/>
              <a:gd name="adj2" fmla="val -184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200">
                <a:solidFill>
                  <a:srgbClr val="000000"/>
                </a:solidFill>
              </a:rPr>
              <a:t>Round 5</a:t>
            </a:r>
            <a:endParaRPr lang="zh-CN" altLang="en-US" sz="2200">
              <a:solidFill>
                <a:srgbClr val="000000"/>
              </a:solidFill>
            </a:endParaRPr>
          </a:p>
        </p:txBody>
      </p:sp>
      <p:sp>
        <p:nvSpPr>
          <p:cNvPr id="45" name="内容占位符 2">
            <a:extLst>
              <a:ext uri="{FF2B5EF4-FFF2-40B4-BE49-F238E27FC236}">
                <a16:creationId xmlns:a16="http://schemas.microsoft.com/office/drawing/2014/main" id="{B96BBBDA-A2EB-4298-9884-072F2BED7D15}"/>
              </a:ext>
            </a:extLst>
          </p:cNvPr>
          <p:cNvSpPr txBox="1">
            <a:spLocks/>
          </p:cNvSpPr>
          <p:nvPr/>
        </p:nvSpPr>
        <p:spPr>
          <a:xfrm>
            <a:off x="1258888" y="5788025"/>
            <a:ext cx="6769100" cy="954088"/>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600" dirty="0">
                <a:solidFill>
                  <a:srgbClr val="FFFF66"/>
                </a:solidFill>
                <a:cs typeface="ＭＳ Ｐゴシック" charset="-128"/>
              </a:rPr>
              <a:t>MAB Problem: What strategy should we take to maximize the total reward</a:t>
            </a:r>
            <a:r>
              <a:rPr lang="zh-CN" altLang="en-US" sz="2600" dirty="0">
                <a:solidFill>
                  <a:srgbClr val="FFFF66"/>
                </a:solidFill>
                <a:cs typeface="ＭＳ Ｐゴシック" charset="-128"/>
              </a:rPr>
              <a:t>？</a:t>
            </a:r>
            <a:endParaRPr lang="en-US" altLang="zh-CN" sz="2600" dirty="0">
              <a:solidFill>
                <a:srgbClr val="FFFF66"/>
              </a:solidFill>
              <a:cs typeface="ＭＳ Ｐゴシック" charset="-128"/>
            </a:endParaRPr>
          </a:p>
        </p:txBody>
      </p:sp>
      <p:sp>
        <p:nvSpPr>
          <p:cNvPr id="46" name="文本框 45">
            <a:extLst>
              <a:ext uri="{FF2B5EF4-FFF2-40B4-BE49-F238E27FC236}">
                <a16:creationId xmlns:a16="http://schemas.microsoft.com/office/drawing/2014/main" id="{401E2E2B-7DBB-481A-9022-73956A3D83B7}"/>
              </a:ext>
            </a:extLst>
          </p:cNvPr>
          <p:cNvSpPr txBox="1">
            <a:spLocks noChangeArrowheads="1"/>
          </p:cNvSpPr>
          <p:nvPr/>
        </p:nvSpPr>
        <p:spPr bwMode="auto">
          <a:xfrm>
            <a:off x="2843213" y="1370013"/>
            <a:ext cx="792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solidFill>
                  <a:srgbClr val="FF0000"/>
                </a:solidFill>
              </a:rPr>
              <a:t>0.40</a:t>
            </a:r>
            <a:endParaRPr lang="zh-CN" altLang="en-US" sz="2400">
              <a:solidFill>
                <a:srgbClr val="FF0000"/>
              </a:solidFill>
            </a:endParaRPr>
          </a:p>
        </p:txBody>
      </p:sp>
      <p:sp>
        <p:nvSpPr>
          <p:cNvPr id="47" name="文本框 46">
            <a:extLst>
              <a:ext uri="{FF2B5EF4-FFF2-40B4-BE49-F238E27FC236}">
                <a16:creationId xmlns:a16="http://schemas.microsoft.com/office/drawing/2014/main" id="{7B01D422-6D56-48FE-BB60-C1DE4B3AD92D}"/>
              </a:ext>
            </a:extLst>
          </p:cNvPr>
          <p:cNvSpPr txBox="1">
            <a:spLocks noChangeArrowheads="1"/>
          </p:cNvSpPr>
          <p:nvPr/>
        </p:nvSpPr>
        <p:spPr bwMode="auto">
          <a:xfrm>
            <a:off x="3998913" y="1355725"/>
            <a:ext cx="790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solidFill>
                  <a:srgbClr val="FF0000"/>
                </a:solidFill>
              </a:rPr>
              <a:t>0.45</a:t>
            </a:r>
            <a:endParaRPr lang="zh-CN" altLang="en-US" sz="2400">
              <a:solidFill>
                <a:srgbClr val="FF0000"/>
              </a:solidFill>
            </a:endParaRPr>
          </a:p>
        </p:txBody>
      </p:sp>
      <p:sp>
        <p:nvSpPr>
          <p:cNvPr id="48" name="文本框 47">
            <a:extLst>
              <a:ext uri="{FF2B5EF4-FFF2-40B4-BE49-F238E27FC236}">
                <a16:creationId xmlns:a16="http://schemas.microsoft.com/office/drawing/2014/main" id="{C67C8ABF-FA38-4529-BC40-B03D946A23EB}"/>
              </a:ext>
            </a:extLst>
          </p:cNvPr>
          <p:cNvSpPr txBox="1">
            <a:spLocks noChangeArrowheads="1"/>
          </p:cNvSpPr>
          <p:nvPr/>
        </p:nvSpPr>
        <p:spPr bwMode="auto">
          <a:xfrm>
            <a:off x="5292725" y="1341438"/>
            <a:ext cx="792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solidFill>
                  <a:srgbClr val="FF0000"/>
                </a:solidFill>
              </a:rPr>
              <a:t>0.50</a:t>
            </a:r>
            <a:endParaRPr lang="zh-CN" altLang="en-US" sz="2400">
              <a:solidFill>
                <a:srgbClr val="FF0000"/>
              </a:solidFill>
            </a:endParaRPr>
          </a:p>
        </p:txBody>
      </p:sp>
      <p:sp>
        <p:nvSpPr>
          <p:cNvPr id="49" name="文本框 48">
            <a:extLst>
              <a:ext uri="{FF2B5EF4-FFF2-40B4-BE49-F238E27FC236}">
                <a16:creationId xmlns:a16="http://schemas.microsoft.com/office/drawing/2014/main" id="{227CC3B5-039D-4767-83D7-A22C910F79BF}"/>
              </a:ext>
            </a:extLst>
          </p:cNvPr>
          <p:cNvSpPr txBox="1">
            <a:spLocks noChangeArrowheads="1"/>
          </p:cNvSpPr>
          <p:nvPr/>
        </p:nvSpPr>
        <p:spPr bwMode="auto">
          <a:xfrm>
            <a:off x="6588125" y="1341438"/>
            <a:ext cx="792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solidFill>
                  <a:srgbClr val="FF0000"/>
                </a:solidFill>
              </a:rPr>
              <a:t>0.55</a:t>
            </a:r>
            <a:endParaRPr lang="zh-CN" altLang="en-US" sz="2400">
              <a:solidFill>
                <a:srgbClr val="FF0000"/>
              </a:solidFill>
            </a:endParaRPr>
          </a:p>
        </p:txBody>
      </p:sp>
      <p:sp>
        <p:nvSpPr>
          <p:cNvPr id="50" name="文本框 49">
            <a:extLst>
              <a:ext uri="{FF2B5EF4-FFF2-40B4-BE49-F238E27FC236}">
                <a16:creationId xmlns:a16="http://schemas.microsoft.com/office/drawing/2014/main" id="{EDD9A342-3049-4571-8312-AC61D6EA45F8}"/>
              </a:ext>
            </a:extLst>
          </p:cNvPr>
          <p:cNvSpPr txBox="1">
            <a:spLocks noChangeArrowheads="1"/>
          </p:cNvSpPr>
          <p:nvPr/>
        </p:nvSpPr>
        <p:spPr bwMode="auto">
          <a:xfrm>
            <a:off x="8027988" y="1341438"/>
            <a:ext cx="7921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solidFill>
                  <a:srgbClr val="FF0000"/>
                </a:solidFill>
              </a:rPr>
              <a:t>0.60</a:t>
            </a:r>
            <a:endParaRPr lang="zh-CN" altLang="en-US" sz="2400">
              <a:solidFill>
                <a:srgbClr val="FF0000"/>
              </a:solidFill>
            </a:endParaRPr>
          </a:p>
        </p:txBody>
      </p:sp>
      <p:sp>
        <p:nvSpPr>
          <p:cNvPr id="51" name="矩形标注 22">
            <a:extLst>
              <a:ext uri="{FF2B5EF4-FFF2-40B4-BE49-F238E27FC236}">
                <a16:creationId xmlns:a16="http://schemas.microsoft.com/office/drawing/2014/main" id="{1A62E71F-48AD-4E28-8BEA-9AE02275CE17}"/>
              </a:ext>
            </a:extLst>
          </p:cNvPr>
          <p:cNvSpPr>
            <a:spLocks noChangeArrowheads="1"/>
          </p:cNvSpPr>
          <p:nvPr/>
        </p:nvSpPr>
        <p:spPr bwMode="auto">
          <a:xfrm>
            <a:off x="179388" y="908050"/>
            <a:ext cx="2397125" cy="1138238"/>
          </a:xfrm>
          <a:prstGeom prst="wedgeRectCallout">
            <a:avLst>
              <a:gd name="adj1" fmla="val 60208"/>
              <a:gd name="adj2" fmla="val 15366"/>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400">
                <a:solidFill>
                  <a:srgbClr val="000000"/>
                </a:solidFill>
              </a:rPr>
              <a:t>The unknown expectation of </a:t>
            </a:r>
          </a:p>
          <a:p>
            <a:pPr algn="ctr">
              <a:spcBef>
                <a:spcPct val="0"/>
              </a:spcBef>
              <a:buClrTx/>
              <a:buSzTx/>
              <a:buFontTx/>
              <a:buNone/>
            </a:pPr>
            <a:r>
              <a:rPr lang="en-US" altLang="zh-CN" sz="2400">
                <a:solidFill>
                  <a:srgbClr val="000000"/>
                </a:solidFill>
              </a:rPr>
              <a:t>each machine </a:t>
            </a:r>
            <a:endParaRPr lang="zh-CN" altLang="en-US" sz="2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1" grpId="0" animBg="1"/>
      <p:bldP spid="42" grpId="0" animBg="1"/>
      <p:bldP spid="43" grpId="0" animBg="1"/>
      <p:bldP spid="44" grpId="0" animBg="1"/>
      <p:bldP spid="45" grpId="0" animBg="1"/>
      <p:bldP spid="46" grpId="0"/>
      <p:bldP spid="47" grpId="0"/>
      <p:bldP spid="48" grpId="0"/>
      <p:bldP spid="49" grpId="0"/>
      <p:bldP spid="50" grpId="0"/>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B342776-0476-4093-B2B2-56525AECBBC2}"/>
              </a:ext>
            </a:extLst>
          </p:cNvPr>
          <p:cNvSpPr>
            <a:spLocks noGrp="1"/>
          </p:cNvSpPr>
          <p:nvPr>
            <p:ph type="title"/>
          </p:nvPr>
        </p:nvSpPr>
        <p:spPr>
          <a:xfrm>
            <a:off x="914400" y="188913"/>
            <a:ext cx="7772400" cy="639762"/>
          </a:xfrm>
        </p:spPr>
        <p:txBody>
          <a:bodyPr/>
          <a:lstStyle/>
          <a:p>
            <a:pPr algn="ctr"/>
            <a:r>
              <a:rPr lang="en-US" altLang="zh-CN"/>
              <a:t>MAB</a:t>
            </a:r>
          </a:p>
        </p:txBody>
      </p:sp>
      <p:sp>
        <p:nvSpPr>
          <p:cNvPr id="37891" name="灯片编号占位符 4">
            <a:extLst>
              <a:ext uri="{FF2B5EF4-FFF2-40B4-BE49-F238E27FC236}">
                <a16:creationId xmlns:a16="http://schemas.microsoft.com/office/drawing/2014/main" id="{53234D68-9CEB-4C99-AB5C-7393421233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C6107E96-8BB4-4B64-9AD9-91217367DEC4}" type="slidenum">
              <a:rPr lang="en-US" altLang="ko-KR" sz="1200" b="0" smtClean="0">
                <a:ea typeface="Gulim" panose="020B0600000101010101" pitchFamily="34" charset="-127"/>
              </a:rPr>
              <a:pPr/>
              <a:t>12</a:t>
            </a:fld>
            <a:endParaRPr lang="en-US" altLang="ko-KR" sz="1200" b="0">
              <a:ea typeface="Gulim" panose="020B0600000101010101" pitchFamily="34" charset="-127"/>
            </a:endParaRPr>
          </a:p>
        </p:txBody>
      </p:sp>
      <p:pic>
        <p:nvPicPr>
          <p:cNvPr id="37892" name="图片 5">
            <a:extLst>
              <a:ext uri="{FF2B5EF4-FFF2-40B4-BE49-F238E27FC236}">
                <a16:creationId xmlns:a16="http://schemas.microsoft.com/office/drawing/2014/main" id="{193D2FB4-5220-45BB-8681-55433D4123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71788" y="2098675"/>
            <a:ext cx="808037"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图片 6">
            <a:extLst>
              <a:ext uri="{FF2B5EF4-FFF2-40B4-BE49-F238E27FC236}">
                <a16:creationId xmlns:a16="http://schemas.microsoft.com/office/drawing/2014/main" id="{C96D6C59-4071-46D3-B7A8-91A5D21F7A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70350" y="2092325"/>
            <a:ext cx="808038"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图片 7">
            <a:extLst>
              <a:ext uri="{FF2B5EF4-FFF2-40B4-BE49-F238E27FC236}">
                <a16:creationId xmlns:a16="http://schemas.microsoft.com/office/drawing/2014/main" id="{B01907B3-73B2-4629-97CF-F3DE8D5C34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2092325"/>
            <a:ext cx="808037"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图片 8">
            <a:extLst>
              <a:ext uri="{FF2B5EF4-FFF2-40B4-BE49-F238E27FC236}">
                <a16:creationId xmlns:a16="http://schemas.microsoft.com/office/drawing/2014/main" id="{21790F0B-1FC4-4674-8A91-DAC5818E65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2098675"/>
            <a:ext cx="808037"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图片 9">
            <a:extLst>
              <a:ext uri="{FF2B5EF4-FFF2-40B4-BE49-F238E27FC236}">
                <a16:creationId xmlns:a16="http://schemas.microsoft.com/office/drawing/2014/main" id="{12793A29-3130-45FC-A73F-2446604D3C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12113" y="2124075"/>
            <a:ext cx="808037"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897" name="组合 26">
            <a:extLst>
              <a:ext uri="{FF2B5EF4-FFF2-40B4-BE49-F238E27FC236}">
                <a16:creationId xmlns:a16="http://schemas.microsoft.com/office/drawing/2014/main" id="{4B5EA0DB-C14D-4214-A0F4-A57799028C38}"/>
              </a:ext>
            </a:extLst>
          </p:cNvPr>
          <p:cNvGrpSpPr>
            <a:grpSpLocks/>
          </p:cNvGrpSpPr>
          <p:nvPr/>
        </p:nvGrpSpPr>
        <p:grpSpPr bwMode="auto">
          <a:xfrm>
            <a:off x="2555875" y="3365500"/>
            <a:ext cx="1082675" cy="460375"/>
            <a:chOff x="3167263" y="2212831"/>
            <a:chExt cx="1082370" cy="461665"/>
          </a:xfrm>
        </p:grpSpPr>
        <p:pic>
          <p:nvPicPr>
            <p:cNvPr id="37922" name="Picture 2" descr="http://e.hiphotos.baidu.com/zhidao/wh%3D450%2C600/sign=a35ad0dc0a55b3199cac8a717699ae10/a9d3fd1f4134970a3cd78cf295cad1c8a6865d42.jpg">
              <a:extLst>
                <a:ext uri="{FF2B5EF4-FFF2-40B4-BE49-F238E27FC236}">
                  <a16:creationId xmlns:a16="http://schemas.microsoft.com/office/drawing/2014/main" id="{E10192DE-3E58-4B28-A2B8-B2FA3979B6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3" name="文本框 11">
              <a:extLst>
                <a:ext uri="{FF2B5EF4-FFF2-40B4-BE49-F238E27FC236}">
                  <a16:creationId xmlns:a16="http://schemas.microsoft.com/office/drawing/2014/main" id="{0D262D15-C1A7-4DD2-8A49-CB37DC98EDF9}"/>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0.35</a:t>
              </a:r>
              <a:endParaRPr lang="zh-CN" altLang="en-US" sz="2400"/>
            </a:p>
          </p:txBody>
        </p:sp>
      </p:grpSp>
      <p:sp>
        <p:nvSpPr>
          <p:cNvPr id="37898" name="矩形标注 22">
            <a:extLst>
              <a:ext uri="{FF2B5EF4-FFF2-40B4-BE49-F238E27FC236}">
                <a16:creationId xmlns:a16="http://schemas.microsoft.com/office/drawing/2014/main" id="{EB741C75-CDC7-481E-84FC-872030676BE3}"/>
              </a:ext>
            </a:extLst>
          </p:cNvPr>
          <p:cNvSpPr>
            <a:spLocks noChangeArrowheads="1"/>
          </p:cNvSpPr>
          <p:nvPr/>
        </p:nvSpPr>
        <p:spPr bwMode="auto">
          <a:xfrm>
            <a:off x="755650" y="3375025"/>
            <a:ext cx="1314450" cy="373063"/>
          </a:xfrm>
          <a:prstGeom prst="wedgeRectCallout">
            <a:avLst>
              <a:gd name="adj1" fmla="val -14250"/>
              <a:gd name="adj2" fmla="val -184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200">
                <a:solidFill>
                  <a:srgbClr val="000000"/>
                </a:solidFill>
              </a:rPr>
              <a:t>Round 1</a:t>
            </a:r>
            <a:endParaRPr lang="zh-CN" altLang="en-US" sz="2200">
              <a:solidFill>
                <a:srgbClr val="000000"/>
              </a:solidFill>
            </a:endParaRPr>
          </a:p>
        </p:txBody>
      </p:sp>
      <p:grpSp>
        <p:nvGrpSpPr>
          <p:cNvPr id="37899" name="组合 28">
            <a:extLst>
              <a:ext uri="{FF2B5EF4-FFF2-40B4-BE49-F238E27FC236}">
                <a16:creationId xmlns:a16="http://schemas.microsoft.com/office/drawing/2014/main" id="{DC69F3EC-A587-4861-ABA5-DCB5900C73C7}"/>
              </a:ext>
            </a:extLst>
          </p:cNvPr>
          <p:cNvGrpSpPr>
            <a:grpSpLocks/>
          </p:cNvGrpSpPr>
          <p:nvPr/>
        </p:nvGrpSpPr>
        <p:grpSpPr bwMode="auto">
          <a:xfrm>
            <a:off x="3849688" y="3789363"/>
            <a:ext cx="1082675" cy="461962"/>
            <a:chOff x="3167263" y="2212831"/>
            <a:chExt cx="1082370" cy="461665"/>
          </a:xfrm>
        </p:grpSpPr>
        <p:pic>
          <p:nvPicPr>
            <p:cNvPr id="37920" name="Picture 2" descr="http://e.hiphotos.baidu.com/zhidao/wh%3D450%2C600/sign=a35ad0dc0a55b3199cac8a717699ae10/a9d3fd1f4134970a3cd78cf295cad1c8a6865d42.jpg">
              <a:extLst>
                <a:ext uri="{FF2B5EF4-FFF2-40B4-BE49-F238E27FC236}">
                  <a16:creationId xmlns:a16="http://schemas.microsoft.com/office/drawing/2014/main" id="{E90F99B6-A8AF-41CA-B494-99A6C4337E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1" name="文本框 30">
              <a:extLst>
                <a:ext uri="{FF2B5EF4-FFF2-40B4-BE49-F238E27FC236}">
                  <a16:creationId xmlns:a16="http://schemas.microsoft.com/office/drawing/2014/main" id="{58F29340-2CED-459A-9491-A2E2A298BC57}"/>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0.56</a:t>
              </a:r>
              <a:endParaRPr lang="zh-CN" altLang="en-US" sz="2400"/>
            </a:p>
          </p:txBody>
        </p:sp>
      </p:grpSp>
      <p:grpSp>
        <p:nvGrpSpPr>
          <p:cNvPr id="37900" name="组合 31">
            <a:extLst>
              <a:ext uri="{FF2B5EF4-FFF2-40B4-BE49-F238E27FC236}">
                <a16:creationId xmlns:a16="http://schemas.microsoft.com/office/drawing/2014/main" id="{63864E80-DC3E-41FE-84B4-62678096E62F}"/>
              </a:ext>
            </a:extLst>
          </p:cNvPr>
          <p:cNvGrpSpPr>
            <a:grpSpLocks/>
          </p:cNvGrpSpPr>
          <p:nvPr/>
        </p:nvGrpSpPr>
        <p:grpSpPr bwMode="auto">
          <a:xfrm>
            <a:off x="5148263" y="4264025"/>
            <a:ext cx="1082675" cy="460375"/>
            <a:chOff x="3167263" y="2212831"/>
            <a:chExt cx="1082370" cy="461665"/>
          </a:xfrm>
        </p:grpSpPr>
        <p:pic>
          <p:nvPicPr>
            <p:cNvPr id="37918" name="Picture 2" descr="http://e.hiphotos.baidu.com/zhidao/wh%3D450%2C600/sign=a35ad0dc0a55b3199cac8a717699ae10/a9d3fd1f4134970a3cd78cf295cad1c8a6865d42.jpg">
              <a:extLst>
                <a:ext uri="{FF2B5EF4-FFF2-40B4-BE49-F238E27FC236}">
                  <a16:creationId xmlns:a16="http://schemas.microsoft.com/office/drawing/2014/main" id="{119E3FBB-B2A4-4E01-A209-E9F34CD971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9" name="文本框 33">
              <a:extLst>
                <a:ext uri="{FF2B5EF4-FFF2-40B4-BE49-F238E27FC236}">
                  <a16:creationId xmlns:a16="http://schemas.microsoft.com/office/drawing/2014/main" id="{6D7D19CF-514A-479F-91D8-08520A15C523}"/>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0.58</a:t>
              </a:r>
              <a:endParaRPr lang="zh-CN" altLang="en-US" sz="2400"/>
            </a:p>
          </p:txBody>
        </p:sp>
      </p:grpSp>
      <p:grpSp>
        <p:nvGrpSpPr>
          <p:cNvPr id="37901" name="组合 34">
            <a:extLst>
              <a:ext uri="{FF2B5EF4-FFF2-40B4-BE49-F238E27FC236}">
                <a16:creationId xmlns:a16="http://schemas.microsoft.com/office/drawing/2014/main" id="{B9D915C6-6F7F-4D5C-BD51-08AD769C6D65}"/>
              </a:ext>
            </a:extLst>
          </p:cNvPr>
          <p:cNvGrpSpPr>
            <a:grpSpLocks/>
          </p:cNvGrpSpPr>
          <p:nvPr/>
        </p:nvGrpSpPr>
        <p:grpSpPr bwMode="auto">
          <a:xfrm>
            <a:off x="6443663" y="4652963"/>
            <a:ext cx="1082675" cy="461962"/>
            <a:chOff x="3167263" y="2212831"/>
            <a:chExt cx="1082370" cy="461665"/>
          </a:xfrm>
        </p:grpSpPr>
        <p:pic>
          <p:nvPicPr>
            <p:cNvPr id="37916" name="Picture 2" descr="http://e.hiphotos.baidu.com/zhidao/wh%3D450%2C600/sign=a35ad0dc0a55b3199cac8a717699ae10/a9d3fd1f4134970a3cd78cf295cad1c8a6865d42.jpg">
              <a:extLst>
                <a:ext uri="{FF2B5EF4-FFF2-40B4-BE49-F238E27FC236}">
                  <a16:creationId xmlns:a16="http://schemas.microsoft.com/office/drawing/2014/main" id="{A11F1D24-5A64-4727-A60C-C5318A0A3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7" name="文本框 36">
              <a:extLst>
                <a:ext uri="{FF2B5EF4-FFF2-40B4-BE49-F238E27FC236}">
                  <a16:creationId xmlns:a16="http://schemas.microsoft.com/office/drawing/2014/main" id="{3DC5F6FE-2E56-44BE-A535-0BBD63C5BAF5}"/>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0.44</a:t>
              </a:r>
              <a:endParaRPr lang="zh-CN" altLang="en-US" sz="2400"/>
            </a:p>
          </p:txBody>
        </p:sp>
      </p:grpSp>
      <p:grpSp>
        <p:nvGrpSpPr>
          <p:cNvPr id="37902" name="组合 37">
            <a:extLst>
              <a:ext uri="{FF2B5EF4-FFF2-40B4-BE49-F238E27FC236}">
                <a16:creationId xmlns:a16="http://schemas.microsoft.com/office/drawing/2014/main" id="{34B28958-BF4F-494D-BE9D-FB8B6CD74BC6}"/>
              </a:ext>
            </a:extLst>
          </p:cNvPr>
          <p:cNvGrpSpPr>
            <a:grpSpLocks/>
          </p:cNvGrpSpPr>
          <p:nvPr/>
        </p:nvGrpSpPr>
        <p:grpSpPr bwMode="auto">
          <a:xfrm>
            <a:off x="7740650" y="5127625"/>
            <a:ext cx="1082675" cy="461963"/>
            <a:chOff x="3167263" y="2212831"/>
            <a:chExt cx="1082370" cy="461665"/>
          </a:xfrm>
        </p:grpSpPr>
        <p:pic>
          <p:nvPicPr>
            <p:cNvPr id="37914" name="Picture 2" descr="http://e.hiphotos.baidu.com/zhidao/wh%3D450%2C600/sign=a35ad0dc0a55b3199cac8a717699ae10/a9d3fd1f4134970a3cd78cf295cad1c8a6865d42.jpg">
              <a:extLst>
                <a:ext uri="{FF2B5EF4-FFF2-40B4-BE49-F238E27FC236}">
                  <a16:creationId xmlns:a16="http://schemas.microsoft.com/office/drawing/2014/main" id="{BAE46B4E-264E-489E-BA2A-4990DBC222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5" name="文本框 39">
              <a:extLst>
                <a:ext uri="{FF2B5EF4-FFF2-40B4-BE49-F238E27FC236}">
                  <a16:creationId xmlns:a16="http://schemas.microsoft.com/office/drawing/2014/main" id="{3BC52582-8429-489C-9541-A535786965F8}"/>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0.52</a:t>
              </a:r>
              <a:endParaRPr lang="zh-CN" altLang="en-US" sz="2400"/>
            </a:p>
          </p:txBody>
        </p:sp>
      </p:grpSp>
      <p:sp>
        <p:nvSpPr>
          <p:cNvPr id="37903" name="矩形标注 22">
            <a:extLst>
              <a:ext uri="{FF2B5EF4-FFF2-40B4-BE49-F238E27FC236}">
                <a16:creationId xmlns:a16="http://schemas.microsoft.com/office/drawing/2014/main" id="{6C61D229-C0E6-400B-BB74-29BC777969EB}"/>
              </a:ext>
            </a:extLst>
          </p:cNvPr>
          <p:cNvSpPr>
            <a:spLocks noChangeArrowheads="1"/>
          </p:cNvSpPr>
          <p:nvPr/>
        </p:nvSpPr>
        <p:spPr bwMode="auto">
          <a:xfrm>
            <a:off x="757238" y="3825875"/>
            <a:ext cx="1314450" cy="373063"/>
          </a:xfrm>
          <a:prstGeom prst="wedgeRectCallout">
            <a:avLst>
              <a:gd name="adj1" fmla="val -14250"/>
              <a:gd name="adj2" fmla="val -184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200">
                <a:solidFill>
                  <a:srgbClr val="000000"/>
                </a:solidFill>
              </a:rPr>
              <a:t>Round 2</a:t>
            </a:r>
            <a:endParaRPr lang="zh-CN" altLang="en-US" sz="2200">
              <a:solidFill>
                <a:srgbClr val="000000"/>
              </a:solidFill>
            </a:endParaRPr>
          </a:p>
        </p:txBody>
      </p:sp>
      <p:sp>
        <p:nvSpPr>
          <p:cNvPr id="37904" name="矩形标注 22">
            <a:extLst>
              <a:ext uri="{FF2B5EF4-FFF2-40B4-BE49-F238E27FC236}">
                <a16:creationId xmlns:a16="http://schemas.microsoft.com/office/drawing/2014/main" id="{91DB1391-77FC-41A3-93FB-E1723D3F75B7}"/>
              </a:ext>
            </a:extLst>
          </p:cNvPr>
          <p:cNvSpPr>
            <a:spLocks noChangeArrowheads="1"/>
          </p:cNvSpPr>
          <p:nvPr/>
        </p:nvSpPr>
        <p:spPr bwMode="auto">
          <a:xfrm>
            <a:off x="755650" y="4278313"/>
            <a:ext cx="1314450" cy="373062"/>
          </a:xfrm>
          <a:prstGeom prst="wedgeRectCallout">
            <a:avLst>
              <a:gd name="adj1" fmla="val -14250"/>
              <a:gd name="adj2" fmla="val -184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200">
                <a:solidFill>
                  <a:srgbClr val="000000"/>
                </a:solidFill>
              </a:rPr>
              <a:t>Round 3</a:t>
            </a:r>
            <a:endParaRPr lang="zh-CN" altLang="en-US" sz="2200">
              <a:solidFill>
                <a:srgbClr val="000000"/>
              </a:solidFill>
            </a:endParaRPr>
          </a:p>
        </p:txBody>
      </p:sp>
      <p:sp>
        <p:nvSpPr>
          <p:cNvPr id="37905" name="矩形标注 22">
            <a:extLst>
              <a:ext uri="{FF2B5EF4-FFF2-40B4-BE49-F238E27FC236}">
                <a16:creationId xmlns:a16="http://schemas.microsoft.com/office/drawing/2014/main" id="{29492F4A-F287-48BD-87AA-ED9E12FBD36B}"/>
              </a:ext>
            </a:extLst>
          </p:cNvPr>
          <p:cNvSpPr>
            <a:spLocks noChangeArrowheads="1"/>
          </p:cNvSpPr>
          <p:nvPr/>
        </p:nvSpPr>
        <p:spPr bwMode="auto">
          <a:xfrm>
            <a:off x="755650" y="4711700"/>
            <a:ext cx="1314450" cy="373063"/>
          </a:xfrm>
          <a:prstGeom prst="wedgeRectCallout">
            <a:avLst>
              <a:gd name="adj1" fmla="val -14250"/>
              <a:gd name="adj2" fmla="val -184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200">
                <a:solidFill>
                  <a:srgbClr val="000000"/>
                </a:solidFill>
              </a:rPr>
              <a:t>Round 4</a:t>
            </a:r>
            <a:endParaRPr lang="zh-CN" altLang="en-US" sz="2200">
              <a:solidFill>
                <a:srgbClr val="000000"/>
              </a:solidFill>
            </a:endParaRPr>
          </a:p>
        </p:txBody>
      </p:sp>
      <p:sp>
        <p:nvSpPr>
          <p:cNvPr id="37906" name="矩形标注 22">
            <a:extLst>
              <a:ext uri="{FF2B5EF4-FFF2-40B4-BE49-F238E27FC236}">
                <a16:creationId xmlns:a16="http://schemas.microsoft.com/office/drawing/2014/main" id="{6EDB3C74-0179-4BF6-926A-E1ECE2889B72}"/>
              </a:ext>
            </a:extLst>
          </p:cNvPr>
          <p:cNvSpPr>
            <a:spLocks noChangeArrowheads="1"/>
          </p:cNvSpPr>
          <p:nvPr/>
        </p:nvSpPr>
        <p:spPr bwMode="auto">
          <a:xfrm>
            <a:off x="763588" y="5178425"/>
            <a:ext cx="1314450" cy="373063"/>
          </a:xfrm>
          <a:prstGeom prst="wedgeRectCallout">
            <a:avLst>
              <a:gd name="adj1" fmla="val -14250"/>
              <a:gd name="adj2" fmla="val -184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200">
                <a:solidFill>
                  <a:srgbClr val="000000"/>
                </a:solidFill>
              </a:rPr>
              <a:t>Round 5</a:t>
            </a:r>
            <a:endParaRPr lang="zh-CN" altLang="en-US" sz="2200">
              <a:solidFill>
                <a:srgbClr val="000000"/>
              </a:solidFill>
            </a:endParaRPr>
          </a:p>
        </p:txBody>
      </p:sp>
      <p:sp>
        <p:nvSpPr>
          <p:cNvPr id="37907" name="文本框 45">
            <a:extLst>
              <a:ext uri="{FF2B5EF4-FFF2-40B4-BE49-F238E27FC236}">
                <a16:creationId xmlns:a16="http://schemas.microsoft.com/office/drawing/2014/main" id="{57A1A9B4-F803-4DED-B785-4F5C988CDFD5}"/>
              </a:ext>
            </a:extLst>
          </p:cNvPr>
          <p:cNvSpPr txBox="1">
            <a:spLocks noChangeArrowheads="1"/>
          </p:cNvSpPr>
          <p:nvPr/>
        </p:nvSpPr>
        <p:spPr bwMode="auto">
          <a:xfrm>
            <a:off x="2843213" y="1370013"/>
            <a:ext cx="792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solidFill>
                  <a:srgbClr val="FF0000"/>
                </a:solidFill>
              </a:rPr>
              <a:t>0.40</a:t>
            </a:r>
            <a:endParaRPr lang="zh-CN" altLang="en-US" sz="2400">
              <a:solidFill>
                <a:srgbClr val="FF0000"/>
              </a:solidFill>
            </a:endParaRPr>
          </a:p>
        </p:txBody>
      </p:sp>
      <p:sp>
        <p:nvSpPr>
          <p:cNvPr id="37908" name="文本框 46">
            <a:extLst>
              <a:ext uri="{FF2B5EF4-FFF2-40B4-BE49-F238E27FC236}">
                <a16:creationId xmlns:a16="http://schemas.microsoft.com/office/drawing/2014/main" id="{A96E3CCD-DEB1-4618-88E9-D96C30CF999E}"/>
              </a:ext>
            </a:extLst>
          </p:cNvPr>
          <p:cNvSpPr txBox="1">
            <a:spLocks noChangeArrowheads="1"/>
          </p:cNvSpPr>
          <p:nvPr/>
        </p:nvSpPr>
        <p:spPr bwMode="auto">
          <a:xfrm>
            <a:off x="3998913" y="1355725"/>
            <a:ext cx="790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solidFill>
                  <a:srgbClr val="FF0000"/>
                </a:solidFill>
              </a:rPr>
              <a:t>0.45</a:t>
            </a:r>
            <a:endParaRPr lang="zh-CN" altLang="en-US" sz="2400">
              <a:solidFill>
                <a:srgbClr val="FF0000"/>
              </a:solidFill>
            </a:endParaRPr>
          </a:p>
        </p:txBody>
      </p:sp>
      <p:sp>
        <p:nvSpPr>
          <p:cNvPr id="37909" name="文本框 47">
            <a:extLst>
              <a:ext uri="{FF2B5EF4-FFF2-40B4-BE49-F238E27FC236}">
                <a16:creationId xmlns:a16="http://schemas.microsoft.com/office/drawing/2014/main" id="{880502F7-69FE-47AC-BA09-E0BF6AE69164}"/>
              </a:ext>
            </a:extLst>
          </p:cNvPr>
          <p:cNvSpPr txBox="1">
            <a:spLocks noChangeArrowheads="1"/>
          </p:cNvSpPr>
          <p:nvPr/>
        </p:nvSpPr>
        <p:spPr bwMode="auto">
          <a:xfrm>
            <a:off x="5292725" y="1341438"/>
            <a:ext cx="792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solidFill>
                  <a:srgbClr val="FF0000"/>
                </a:solidFill>
              </a:rPr>
              <a:t>0.50</a:t>
            </a:r>
            <a:endParaRPr lang="zh-CN" altLang="en-US" sz="2400">
              <a:solidFill>
                <a:srgbClr val="FF0000"/>
              </a:solidFill>
            </a:endParaRPr>
          </a:p>
        </p:txBody>
      </p:sp>
      <p:sp>
        <p:nvSpPr>
          <p:cNvPr id="37910" name="文本框 48">
            <a:extLst>
              <a:ext uri="{FF2B5EF4-FFF2-40B4-BE49-F238E27FC236}">
                <a16:creationId xmlns:a16="http://schemas.microsoft.com/office/drawing/2014/main" id="{6F14A864-5A12-4174-BFFD-575DA5656DD8}"/>
              </a:ext>
            </a:extLst>
          </p:cNvPr>
          <p:cNvSpPr txBox="1">
            <a:spLocks noChangeArrowheads="1"/>
          </p:cNvSpPr>
          <p:nvPr/>
        </p:nvSpPr>
        <p:spPr bwMode="auto">
          <a:xfrm>
            <a:off x="6588125" y="1341438"/>
            <a:ext cx="792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solidFill>
                  <a:srgbClr val="FF0000"/>
                </a:solidFill>
              </a:rPr>
              <a:t>0.55</a:t>
            </a:r>
            <a:endParaRPr lang="zh-CN" altLang="en-US" sz="2400">
              <a:solidFill>
                <a:srgbClr val="FF0000"/>
              </a:solidFill>
            </a:endParaRPr>
          </a:p>
        </p:txBody>
      </p:sp>
      <p:sp>
        <p:nvSpPr>
          <p:cNvPr id="37911" name="文本框 49">
            <a:extLst>
              <a:ext uri="{FF2B5EF4-FFF2-40B4-BE49-F238E27FC236}">
                <a16:creationId xmlns:a16="http://schemas.microsoft.com/office/drawing/2014/main" id="{086CBDAA-5405-45C8-BF66-F30580BDE8A1}"/>
              </a:ext>
            </a:extLst>
          </p:cNvPr>
          <p:cNvSpPr txBox="1">
            <a:spLocks noChangeArrowheads="1"/>
          </p:cNvSpPr>
          <p:nvPr/>
        </p:nvSpPr>
        <p:spPr bwMode="auto">
          <a:xfrm>
            <a:off x="8027988" y="1341438"/>
            <a:ext cx="7921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solidFill>
                  <a:srgbClr val="FF0000"/>
                </a:solidFill>
              </a:rPr>
              <a:t>0.60</a:t>
            </a:r>
            <a:endParaRPr lang="zh-CN" altLang="en-US" sz="2400">
              <a:solidFill>
                <a:srgbClr val="FF0000"/>
              </a:solidFill>
            </a:endParaRPr>
          </a:p>
        </p:txBody>
      </p:sp>
      <p:sp>
        <p:nvSpPr>
          <p:cNvPr id="37912" name="矩形标注 22">
            <a:extLst>
              <a:ext uri="{FF2B5EF4-FFF2-40B4-BE49-F238E27FC236}">
                <a16:creationId xmlns:a16="http://schemas.microsoft.com/office/drawing/2014/main" id="{FF81A30F-5E77-45D7-B917-3E3F4BAD8F06}"/>
              </a:ext>
            </a:extLst>
          </p:cNvPr>
          <p:cNvSpPr>
            <a:spLocks noChangeArrowheads="1"/>
          </p:cNvSpPr>
          <p:nvPr/>
        </p:nvSpPr>
        <p:spPr bwMode="auto">
          <a:xfrm>
            <a:off x="179388" y="908050"/>
            <a:ext cx="2397125" cy="1138238"/>
          </a:xfrm>
          <a:prstGeom prst="wedgeRectCallout">
            <a:avLst>
              <a:gd name="adj1" fmla="val 60208"/>
              <a:gd name="adj2" fmla="val 15366"/>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400">
                <a:solidFill>
                  <a:srgbClr val="000000"/>
                </a:solidFill>
              </a:rPr>
              <a:t>The unknown expectation of </a:t>
            </a:r>
          </a:p>
          <a:p>
            <a:pPr algn="ctr">
              <a:spcBef>
                <a:spcPct val="0"/>
              </a:spcBef>
              <a:buClrTx/>
              <a:buSzTx/>
              <a:buFontTx/>
              <a:buNone/>
            </a:pPr>
            <a:r>
              <a:rPr lang="en-US" altLang="zh-CN" sz="2400">
                <a:solidFill>
                  <a:srgbClr val="000000"/>
                </a:solidFill>
              </a:rPr>
              <a:t>each machine </a:t>
            </a:r>
            <a:endParaRPr lang="zh-CN" altLang="en-US" sz="2400">
              <a:solidFill>
                <a:srgbClr val="000000"/>
              </a:solidFill>
            </a:endParaRPr>
          </a:p>
        </p:txBody>
      </p:sp>
      <p:sp>
        <p:nvSpPr>
          <p:cNvPr id="53" name="内容占位符 2">
            <a:extLst>
              <a:ext uri="{FF2B5EF4-FFF2-40B4-BE49-F238E27FC236}">
                <a16:creationId xmlns:a16="http://schemas.microsoft.com/office/drawing/2014/main" id="{4D154A81-4E4E-4ED7-AB74-451449FAB5CF}"/>
              </a:ext>
            </a:extLst>
          </p:cNvPr>
          <p:cNvSpPr txBox="1">
            <a:spLocks/>
          </p:cNvSpPr>
          <p:nvPr/>
        </p:nvSpPr>
        <p:spPr>
          <a:xfrm>
            <a:off x="914400" y="5721350"/>
            <a:ext cx="7294563" cy="1035050"/>
          </a:xfrm>
          <a:prstGeom prst="rect">
            <a:avLst/>
          </a:prstGeom>
          <a:solidFill>
            <a:srgbClr val="FF660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600" dirty="0">
                <a:solidFill>
                  <a:schemeClr val="bg1"/>
                </a:solidFill>
                <a:cs typeface="ＭＳ Ｐゴシック" charset="-128"/>
              </a:rPr>
              <a:t>Many classical solutions for this problem using exploration and exploitation trade-off!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4A911B67-D7F8-4EEF-9A4C-83BEA1BDE9C4}"/>
              </a:ext>
            </a:extLst>
          </p:cNvPr>
          <p:cNvSpPr>
            <a:spLocks noGrp="1"/>
          </p:cNvSpPr>
          <p:nvPr>
            <p:ph type="title"/>
          </p:nvPr>
        </p:nvSpPr>
        <p:spPr>
          <a:xfrm>
            <a:off x="914400" y="188913"/>
            <a:ext cx="7772400" cy="639762"/>
          </a:xfrm>
        </p:spPr>
        <p:txBody>
          <a:bodyPr/>
          <a:lstStyle/>
          <a:p>
            <a:pPr algn="ctr"/>
            <a:r>
              <a:rPr lang="en-US" altLang="zh-CN"/>
              <a:t>Background of MAB</a:t>
            </a:r>
          </a:p>
        </p:txBody>
      </p:sp>
      <p:sp>
        <p:nvSpPr>
          <p:cNvPr id="39939" name="Content Placeholder 2">
            <a:extLst>
              <a:ext uri="{FF2B5EF4-FFF2-40B4-BE49-F238E27FC236}">
                <a16:creationId xmlns:a16="http://schemas.microsoft.com/office/drawing/2014/main" id="{3891DA7B-8BED-4E8E-A532-BEA949FD3FB5}"/>
              </a:ext>
            </a:extLst>
          </p:cNvPr>
          <p:cNvSpPr>
            <a:spLocks noGrp="1"/>
          </p:cNvSpPr>
          <p:nvPr>
            <p:ph sz="quarter" idx="1"/>
          </p:nvPr>
        </p:nvSpPr>
        <p:spPr>
          <a:xfrm>
            <a:off x="179388" y="993775"/>
            <a:ext cx="8856662" cy="5314950"/>
          </a:xfrm>
        </p:spPr>
        <p:txBody>
          <a:bodyPr/>
          <a:lstStyle/>
          <a:p>
            <a:r>
              <a:rPr lang="en-US" altLang="zh-CN" sz="2400"/>
              <a:t>We introduce the setting of </a:t>
            </a:r>
            <a:r>
              <a:rPr lang="en-US" altLang="zh-CN" sz="2400" i="1"/>
              <a:t>Multi-Armed Bandit</a:t>
            </a:r>
            <a:r>
              <a:rPr lang="en-US" altLang="zh-CN" sz="2400"/>
              <a:t> (MAB)</a:t>
            </a:r>
          </a:p>
          <a:p>
            <a:endParaRPr lang="en-US" altLang="zh-CN" sz="2400"/>
          </a:p>
          <a:p>
            <a:r>
              <a:rPr lang="en-US" altLang="zh-CN" sz="2400"/>
              <a:t>A variant of MAB: contextual combinatorial bandit</a:t>
            </a:r>
          </a:p>
          <a:p>
            <a:pPr lvl="1"/>
            <a:r>
              <a:rPr lang="en-US" altLang="zh-CN" sz="2400"/>
              <a:t>Combinatorial: play </a:t>
            </a:r>
            <a:r>
              <a:rPr lang="en-US" altLang="zh-CN" sz="2400">
                <a:solidFill>
                  <a:srgbClr val="FF0000"/>
                </a:solidFill>
              </a:rPr>
              <a:t>a subset of arms</a:t>
            </a:r>
            <a:r>
              <a:rPr lang="en-US" altLang="zh-CN" sz="2400"/>
              <a:t> in each round</a:t>
            </a:r>
          </a:p>
          <a:p>
            <a:pPr lvl="1"/>
            <a:endParaRPr lang="en-US" altLang="zh-CN" sz="2400"/>
          </a:p>
        </p:txBody>
      </p:sp>
      <p:sp>
        <p:nvSpPr>
          <p:cNvPr id="39940" name="灯片编号占位符 4">
            <a:extLst>
              <a:ext uri="{FF2B5EF4-FFF2-40B4-BE49-F238E27FC236}">
                <a16:creationId xmlns:a16="http://schemas.microsoft.com/office/drawing/2014/main" id="{66FABE17-D3E8-4DA0-8D4D-014E04DCD8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77806643-26C5-42DA-AEC2-E675ECBB18B5}" type="slidenum">
              <a:rPr lang="en-US" altLang="ko-KR" sz="1200" b="0" smtClean="0">
                <a:ea typeface="Gulim" panose="020B0600000101010101" pitchFamily="34" charset="-127"/>
              </a:rPr>
              <a:pPr/>
              <a:t>13</a:t>
            </a:fld>
            <a:endParaRPr lang="en-US" altLang="ko-KR" sz="1200" b="0">
              <a:ea typeface="Gulim" panose="020B0600000101010101" pitchFamily="34" charset="-127"/>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5AD38EB0-F699-48CA-AF8D-43DF752BF5F3}"/>
              </a:ext>
            </a:extLst>
          </p:cNvPr>
          <p:cNvSpPr>
            <a:spLocks noGrp="1"/>
          </p:cNvSpPr>
          <p:nvPr>
            <p:ph type="title"/>
          </p:nvPr>
        </p:nvSpPr>
        <p:spPr>
          <a:xfrm>
            <a:off x="914400" y="188913"/>
            <a:ext cx="7772400" cy="639762"/>
          </a:xfrm>
        </p:spPr>
        <p:txBody>
          <a:bodyPr/>
          <a:lstStyle/>
          <a:p>
            <a:pPr algn="ctr"/>
            <a:r>
              <a:rPr lang="en-US" altLang="zh-CN"/>
              <a:t>Combinatorial MAB</a:t>
            </a:r>
          </a:p>
        </p:txBody>
      </p:sp>
      <p:sp>
        <p:nvSpPr>
          <p:cNvPr id="41987" name="灯片编号占位符 4">
            <a:extLst>
              <a:ext uri="{FF2B5EF4-FFF2-40B4-BE49-F238E27FC236}">
                <a16:creationId xmlns:a16="http://schemas.microsoft.com/office/drawing/2014/main" id="{C00086B9-EA1A-4D4D-94EC-1E100D640F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2AE26081-1425-4D80-9CDD-93F97919B95C}" type="slidenum">
              <a:rPr lang="en-US" altLang="ko-KR" sz="1200" b="0" smtClean="0">
                <a:ea typeface="Gulim" panose="020B0600000101010101" pitchFamily="34" charset="-127"/>
              </a:rPr>
              <a:pPr/>
              <a:t>14</a:t>
            </a:fld>
            <a:endParaRPr lang="en-US" altLang="ko-KR" sz="1200" b="0">
              <a:ea typeface="Gulim" panose="020B0600000101010101" pitchFamily="34" charset="-127"/>
            </a:endParaRPr>
          </a:p>
        </p:txBody>
      </p:sp>
      <p:pic>
        <p:nvPicPr>
          <p:cNvPr id="41988" name="图片 5">
            <a:extLst>
              <a:ext uri="{FF2B5EF4-FFF2-40B4-BE49-F238E27FC236}">
                <a16:creationId xmlns:a16="http://schemas.microsoft.com/office/drawing/2014/main" id="{91D4C3EE-4C3E-43F5-953A-0D50550E12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43225" y="2098675"/>
            <a:ext cx="8080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图片 6">
            <a:extLst>
              <a:ext uri="{FF2B5EF4-FFF2-40B4-BE49-F238E27FC236}">
                <a16:creationId xmlns:a16="http://schemas.microsoft.com/office/drawing/2014/main" id="{7455063B-278C-4DE0-8D72-65464141F4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2092325"/>
            <a:ext cx="808037"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图片 7">
            <a:extLst>
              <a:ext uri="{FF2B5EF4-FFF2-40B4-BE49-F238E27FC236}">
                <a16:creationId xmlns:a16="http://schemas.microsoft.com/office/drawing/2014/main" id="{63F76D59-592B-417D-910F-ACBC24EE44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2092325"/>
            <a:ext cx="808038"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图片 8">
            <a:extLst>
              <a:ext uri="{FF2B5EF4-FFF2-40B4-BE49-F238E27FC236}">
                <a16:creationId xmlns:a16="http://schemas.microsoft.com/office/drawing/2014/main" id="{D1833DE8-B3D5-47B0-8E11-7A29090BDB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4175" y="2098675"/>
            <a:ext cx="8080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图片 9">
            <a:extLst>
              <a:ext uri="{FF2B5EF4-FFF2-40B4-BE49-F238E27FC236}">
                <a16:creationId xmlns:a16="http://schemas.microsoft.com/office/drawing/2014/main" id="{E5DE9761-9453-4473-8AC5-BB4E67C8B2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40675" y="2124075"/>
            <a:ext cx="8080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组合 26">
            <a:extLst>
              <a:ext uri="{FF2B5EF4-FFF2-40B4-BE49-F238E27FC236}">
                <a16:creationId xmlns:a16="http://schemas.microsoft.com/office/drawing/2014/main" id="{33A60F72-349F-40FF-8D26-1FAA57095702}"/>
              </a:ext>
            </a:extLst>
          </p:cNvPr>
          <p:cNvGrpSpPr>
            <a:grpSpLocks/>
          </p:cNvGrpSpPr>
          <p:nvPr/>
        </p:nvGrpSpPr>
        <p:grpSpPr bwMode="auto">
          <a:xfrm>
            <a:off x="2627313" y="3365500"/>
            <a:ext cx="1082675" cy="460375"/>
            <a:chOff x="3167263" y="2212831"/>
            <a:chExt cx="1082370" cy="461665"/>
          </a:xfrm>
        </p:grpSpPr>
        <p:pic>
          <p:nvPicPr>
            <p:cNvPr id="42034" name="Picture 2" descr="http://e.hiphotos.baidu.com/zhidao/wh%3D450%2C600/sign=a35ad0dc0a55b3199cac8a717699ae10/a9d3fd1f4134970a3cd78cf295cad1c8a6865d42.jpg">
              <a:extLst>
                <a:ext uri="{FF2B5EF4-FFF2-40B4-BE49-F238E27FC236}">
                  <a16:creationId xmlns:a16="http://schemas.microsoft.com/office/drawing/2014/main" id="{C5A7C963-A33B-41C1-88FD-A00EF42518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5" name="文本框 11">
              <a:extLst>
                <a:ext uri="{FF2B5EF4-FFF2-40B4-BE49-F238E27FC236}">
                  <a16:creationId xmlns:a16="http://schemas.microsoft.com/office/drawing/2014/main" id="{14726193-70DC-4659-BDBC-C247BD294382}"/>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0.52</a:t>
              </a:r>
              <a:endParaRPr lang="zh-CN" altLang="en-US" sz="2400"/>
            </a:p>
          </p:txBody>
        </p:sp>
      </p:grpSp>
      <p:sp>
        <p:nvSpPr>
          <p:cNvPr id="26" name="矩形标注 22">
            <a:extLst>
              <a:ext uri="{FF2B5EF4-FFF2-40B4-BE49-F238E27FC236}">
                <a16:creationId xmlns:a16="http://schemas.microsoft.com/office/drawing/2014/main" id="{8480C58C-453F-4981-B419-30F03BF941E4}"/>
              </a:ext>
            </a:extLst>
          </p:cNvPr>
          <p:cNvSpPr>
            <a:spLocks noChangeArrowheads="1"/>
          </p:cNvSpPr>
          <p:nvPr/>
        </p:nvSpPr>
        <p:spPr bwMode="auto">
          <a:xfrm>
            <a:off x="755650" y="3375025"/>
            <a:ext cx="1314450" cy="373063"/>
          </a:xfrm>
          <a:prstGeom prst="wedgeRectCallout">
            <a:avLst>
              <a:gd name="adj1" fmla="val -14250"/>
              <a:gd name="adj2" fmla="val -184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200">
                <a:solidFill>
                  <a:srgbClr val="000000"/>
                </a:solidFill>
              </a:rPr>
              <a:t>Round 1</a:t>
            </a:r>
            <a:endParaRPr lang="zh-CN" altLang="en-US" sz="2200">
              <a:solidFill>
                <a:srgbClr val="000000"/>
              </a:solidFill>
            </a:endParaRPr>
          </a:p>
        </p:txBody>
      </p:sp>
      <p:grpSp>
        <p:nvGrpSpPr>
          <p:cNvPr id="29" name="组合 28">
            <a:extLst>
              <a:ext uri="{FF2B5EF4-FFF2-40B4-BE49-F238E27FC236}">
                <a16:creationId xmlns:a16="http://schemas.microsoft.com/office/drawing/2014/main" id="{1FF47F19-0BFE-45C1-BBCA-D07BD5FB3682}"/>
              </a:ext>
            </a:extLst>
          </p:cNvPr>
          <p:cNvGrpSpPr>
            <a:grpSpLocks/>
          </p:cNvGrpSpPr>
          <p:nvPr/>
        </p:nvGrpSpPr>
        <p:grpSpPr bwMode="auto">
          <a:xfrm>
            <a:off x="3994150" y="3789363"/>
            <a:ext cx="1082675" cy="461962"/>
            <a:chOff x="3167263" y="2212831"/>
            <a:chExt cx="1082370" cy="461665"/>
          </a:xfrm>
        </p:grpSpPr>
        <p:pic>
          <p:nvPicPr>
            <p:cNvPr id="42032" name="Picture 2" descr="http://e.hiphotos.baidu.com/zhidao/wh%3D450%2C600/sign=a35ad0dc0a55b3199cac8a717699ae10/a9d3fd1f4134970a3cd78cf295cad1c8a6865d42.jpg">
              <a:extLst>
                <a:ext uri="{FF2B5EF4-FFF2-40B4-BE49-F238E27FC236}">
                  <a16:creationId xmlns:a16="http://schemas.microsoft.com/office/drawing/2014/main" id="{486E3AB5-8B82-4E8F-B33C-95C03F3C44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3" name="文本框 30">
              <a:extLst>
                <a:ext uri="{FF2B5EF4-FFF2-40B4-BE49-F238E27FC236}">
                  <a16:creationId xmlns:a16="http://schemas.microsoft.com/office/drawing/2014/main" id="{F9677479-3E49-4B77-A3C9-97DCC5CE93BA}"/>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0.23</a:t>
              </a:r>
              <a:endParaRPr lang="zh-CN" altLang="en-US" sz="2400"/>
            </a:p>
          </p:txBody>
        </p:sp>
      </p:grpSp>
      <p:grpSp>
        <p:nvGrpSpPr>
          <p:cNvPr id="32" name="组合 31">
            <a:extLst>
              <a:ext uri="{FF2B5EF4-FFF2-40B4-BE49-F238E27FC236}">
                <a16:creationId xmlns:a16="http://schemas.microsoft.com/office/drawing/2014/main" id="{432387B0-EF83-424B-8889-06BE966E861A}"/>
              </a:ext>
            </a:extLst>
          </p:cNvPr>
          <p:cNvGrpSpPr>
            <a:grpSpLocks/>
          </p:cNvGrpSpPr>
          <p:nvPr/>
        </p:nvGrpSpPr>
        <p:grpSpPr bwMode="auto">
          <a:xfrm>
            <a:off x="5219700" y="4264025"/>
            <a:ext cx="1082675" cy="460375"/>
            <a:chOff x="3167263" y="2212831"/>
            <a:chExt cx="1082370" cy="461665"/>
          </a:xfrm>
        </p:grpSpPr>
        <p:pic>
          <p:nvPicPr>
            <p:cNvPr id="42030" name="Picture 2" descr="http://e.hiphotos.baidu.com/zhidao/wh%3D450%2C600/sign=a35ad0dc0a55b3199cac8a717699ae10/a9d3fd1f4134970a3cd78cf295cad1c8a6865d42.jpg">
              <a:extLst>
                <a:ext uri="{FF2B5EF4-FFF2-40B4-BE49-F238E27FC236}">
                  <a16:creationId xmlns:a16="http://schemas.microsoft.com/office/drawing/2014/main" id="{B1229C0D-C04C-48CA-8A49-6901C3B87B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1" name="文本框 33">
              <a:extLst>
                <a:ext uri="{FF2B5EF4-FFF2-40B4-BE49-F238E27FC236}">
                  <a16:creationId xmlns:a16="http://schemas.microsoft.com/office/drawing/2014/main" id="{C4F36501-EF08-4283-A4FA-6A9B622397F2}"/>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0.32</a:t>
              </a:r>
              <a:endParaRPr lang="zh-CN" altLang="en-US" sz="2400"/>
            </a:p>
          </p:txBody>
        </p:sp>
      </p:grpSp>
      <p:grpSp>
        <p:nvGrpSpPr>
          <p:cNvPr id="35" name="组合 34">
            <a:extLst>
              <a:ext uri="{FF2B5EF4-FFF2-40B4-BE49-F238E27FC236}">
                <a16:creationId xmlns:a16="http://schemas.microsoft.com/office/drawing/2014/main" id="{0E5B3FB6-5FF1-4F03-93AD-B535193791DC}"/>
              </a:ext>
            </a:extLst>
          </p:cNvPr>
          <p:cNvGrpSpPr>
            <a:grpSpLocks/>
          </p:cNvGrpSpPr>
          <p:nvPr/>
        </p:nvGrpSpPr>
        <p:grpSpPr bwMode="auto">
          <a:xfrm>
            <a:off x="6516688" y="4765675"/>
            <a:ext cx="1082675" cy="461963"/>
            <a:chOff x="3167263" y="2212831"/>
            <a:chExt cx="1082370" cy="461665"/>
          </a:xfrm>
        </p:grpSpPr>
        <p:pic>
          <p:nvPicPr>
            <p:cNvPr id="42028" name="Picture 2" descr="http://e.hiphotos.baidu.com/zhidao/wh%3D450%2C600/sign=a35ad0dc0a55b3199cac8a717699ae10/a9d3fd1f4134970a3cd78cf295cad1c8a6865d42.jpg">
              <a:extLst>
                <a:ext uri="{FF2B5EF4-FFF2-40B4-BE49-F238E27FC236}">
                  <a16:creationId xmlns:a16="http://schemas.microsoft.com/office/drawing/2014/main" id="{9F490711-4277-4B75-A9B7-54E6C691B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9" name="文本框 36">
              <a:extLst>
                <a:ext uri="{FF2B5EF4-FFF2-40B4-BE49-F238E27FC236}">
                  <a16:creationId xmlns:a16="http://schemas.microsoft.com/office/drawing/2014/main" id="{488A7367-B496-4EFF-9A7E-C0F6D1C8F319}"/>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0.36</a:t>
              </a:r>
              <a:endParaRPr lang="zh-CN" altLang="en-US" sz="2400"/>
            </a:p>
          </p:txBody>
        </p:sp>
      </p:grpSp>
      <p:grpSp>
        <p:nvGrpSpPr>
          <p:cNvPr id="38" name="组合 37">
            <a:extLst>
              <a:ext uri="{FF2B5EF4-FFF2-40B4-BE49-F238E27FC236}">
                <a16:creationId xmlns:a16="http://schemas.microsoft.com/office/drawing/2014/main" id="{F8DD232C-C897-4CEB-BBB0-DAA04BD0AE79}"/>
              </a:ext>
            </a:extLst>
          </p:cNvPr>
          <p:cNvGrpSpPr>
            <a:grpSpLocks/>
          </p:cNvGrpSpPr>
          <p:nvPr/>
        </p:nvGrpSpPr>
        <p:grpSpPr bwMode="auto">
          <a:xfrm>
            <a:off x="2632075" y="5116513"/>
            <a:ext cx="1082675" cy="461962"/>
            <a:chOff x="3167263" y="2212831"/>
            <a:chExt cx="1082370" cy="461665"/>
          </a:xfrm>
        </p:grpSpPr>
        <p:pic>
          <p:nvPicPr>
            <p:cNvPr id="42026" name="Picture 2" descr="http://e.hiphotos.baidu.com/zhidao/wh%3D450%2C600/sign=a35ad0dc0a55b3199cac8a717699ae10/a9d3fd1f4134970a3cd78cf295cad1c8a6865d42.jpg">
              <a:extLst>
                <a:ext uri="{FF2B5EF4-FFF2-40B4-BE49-F238E27FC236}">
                  <a16:creationId xmlns:a16="http://schemas.microsoft.com/office/drawing/2014/main" id="{57F979C3-5281-4F1B-B2F8-1154DC61BB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7" name="文本框 39">
              <a:extLst>
                <a:ext uri="{FF2B5EF4-FFF2-40B4-BE49-F238E27FC236}">
                  <a16:creationId xmlns:a16="http://schemas.microsoft.com/office/drawing/2014/main" id="{26B51CDA-AE52-4666-855E-C2F312CE9E43}"/>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0.40</a:t>
              </a:r>
              <a:endParaRPr lang="zh-CN" altLang="en-US" sz="2400"/>
            </a:p>
          </p:txBody>
        </p:sp>
      </p:grpSp>
      <p:sp>
        <p:nvSpPr>
          <p:cNvPr id="41" name="矩形标注 22">
            <a:extLst>
              <a:ext uri="{FF2B5EF4-FFF2-40B4-BE49-F238E27FC236}">
                <a16:creationId xmlns:a16="http://schemas.microsoft.com/office/drawing/2014/main" id="{25387DA0-F3D4-4D75-9CAD-9D6E85FC62E8}"/>
              </a:ext>
            </a:extLst>
          </p:cNvPr>
          <p:cNvSpPr>
            <a:spLocks noChangeArrowheads="1"/>
          </p:cNvSpPr>
          <p:nvPr/>
        </p:nvSpPr>
        <p:spPr bwMode="auto">
          <a:xfrm>
            <a:off x="757238" y="3825875"/>
            <a:ext cx="1314450" cy="373063"/>
          </a:xfrm>
          <a:prstGeom prst="wedgeRectCallout">
            <a:avLst>
              <a:gd name="adj1" fmla="val -14250"/>
              <a:gd name="adj2" fmla="val -184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200">
                <a:solidFill>
                  <a:srgbClr val="000000"/>
                </a:solidFill>
              </a:rPr>
              <a:t>Round 2</a:t>
            </a:r>
            <a:endParaRPr lang="zh-CN" altLang="en-US" sz="2200">
              <a:solidFill>
                <a:srgbClr val="000000"/>
              </a:solidFill>
            </a:endParaRPr>
          </a:p>
        </p:txBody>
      </p:sp>
      <p:sp>
        <p:nvSpPr>
          <p:cNvPr id="42" name="矩形标注 22">
            <a:extLst>
              <a:ext uri="{FF2B5EF4-FFF2-40B4-BE49-F238E27FC236}">
                <a16:creationId xmlns:a16="http://schemas.microsoft.com/office/drawing/2014/main" id="{618F39D1-0536-4517-AD3B-679E11B2ECD4}"/>
              </a:ext>
            </a:extLst>
          </p:cNvPr>
          <p:cNvSpPr>
            <a:spLocks noChangeArrowheads="1"/>
          </p:cNvSpPr>
          <p:nvPr/>
        </p:nvSpPr>
        <p:spPr bwMode="auto">
          <a:xfrm>
            <a:off x="755650" y="4278313"/>
            <a:ext cx="1314450" cy="373062"/>
          </a:xfrm>
          <a:prstGeom prst="wedgeRectCallout">
            <a:avLst>
              <a:gd name="adj1" fmla="val -14250"/>
              <a:gd name="adj2" fmla="val -184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200">
                <a:solidFill>
                  <a:srgbClr val="000000"/>
                </a:solidFill>
              </a:rPr>
              <a:t>Round 3</a:t>
            </a:r>
            <a:endParaRPr lang="zh-CN" altLang="en-US" sz="2200">
              <a:solidFill>
                <a:srgbClr val="000000"/>
              </a:solidFill>
            </a:endParaRPr>
          </a:p>
        </p:txBody>
      </p:sp>
      <p:sp>
        <p:nvSpPr>
          <p:cNvPr id="43" name="矩形标注 22">
            <a:extLst>
              <a:ext uri="{FF2B5EF4-FFF2-40B4-BE49-F238E27FC236}">
                <a16:creationId xmlns:a16="http://schemas.microsoft.com/office/drawing/2014/main" id="{F348E9F7-00AE-43DF-A314-53EE55B8DEA4}"/>
              </a:ext>
            </a:extLst>
          </p:cNvPr>
          <p:cNvSpPr>
            <a:spLocks noChangeArrowheads="1"/>
          </p:cNvSpPr>
          <p:nvPr/>
        </p:nvSpPr>
        <p:spPr bwMode="auto">
          <a:xfrm>
            <a:off x="755650" y="4711700"/>
            <a:ext cx="1314450" cy="373063"/>
          </a:xfrm>
          <a:prstGeom prst="wedgeRectCallout">
            <a:avLst>
              <a:gd name="adj1" fmla="val -14250"/>
              <a:gd name="adj2" fmla="val -184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200">
                <a:solidFill>
                  <a:srgbClr val="000000"/>
                </a:solidFill>
              </a:rPr>
              <a:t>Round 4</a:t>
            </a:r>
            <a:endParaRPr lang="zh-CN" altLang="en-US" sz="2200">
              <a:solidFill>
                <a:srgbClr val="000000"/>
              </a:solidFill>
            </a:endParaRPr>
          </a:p>
        </p:txBody>
      </p:sp>
      <p:sp>
        <p:nvSpPr>
          <p:cNvPr id="44" name="矩形标注 22">
            <a:extLst>
              <a:ext uri="{FF2B5EF4-FFF2-40B4-BE49-F238E27FC236}">
                <a16:creationId xmlns:a16="http://schemas.microsoft.com/office/drawing/2014/main" id="{5C78290D-4445-4768-A37B-EEE70CC8D012}"/>
              </a:ext>
            </a:extLst>
          </p:cNvPr>
          <p:cNvSpPr>
            <a:spLocks noChangeArrowheads="1"/>
          </p:cNvSpPr>
          <p:nvPr/>
        </p:nvSpPr>
        <p:spPr bwMode="auto">
          <a:xfrm>
            <a:off x="763588" y="5178425"/>
            <a:ext cx="1314450" cy="373063"/>
          </a:xfrm>
          <a:prstGeom prst="wedgeRectCallout">
            <a:avLst>
              <a:gd name="adj1" fmla="val -14250"/>
              <a:gd name="adj2" fmla="val -184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200">
                <a:solidFill>
                  <a:srgbClr val="000000"/>
                </a:solidFill>
              </a:rPr>
              <a:t>Round 5</a:t>
            </a:r>
            <a:endParaRPr lang="zh-CN" altLang="en-US" sz="2200">
              <a:solidFill>
                <a:srgbClr val="000000"/>
              </a:solidFill>
            </a:endParaRPr>
          </a:p>
        </p:txBody>
      </p:sp>
      <p:sp>
        <p:nvSpPr>
          <p:cNvPr id="46" name="文本框 45">
            <a:extLst>
              <a:ext uri="{FF2B5EF4-FFF2-40B4-BE49-F238E27FC236}">
                <a16:creationId xmlns:a16="http://schemas.microsoft.com/office/drawing/2014/main" id="{766577A4-68BE-4E37-92D1-A900317EF88E}"/>
              </a:ext>
            </a:extLst>
          </p:cNvPr>
          <p:cNvSpPr txBox="1">
            <a:spLocks noChangeArrowheads="1"/>
          </p:cNvSpPr>
          <p:nvPr/>
        </p:nvSpPr>
        <p:spPr bwMode="auto">
          <a:xfrm>
            <a:off x="2916238" y="1370013"/>
            <a:ext cx="792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solidFill>
                  <a:srgbClr val="FF0000"/>
                </a:solidFill>
              </a:rPr>
              <a:t>0.40</a:t>
            </a:r>
            <a:endParaRPr lang="zh-CN" altLang="en-US" sz="2400">
              <a:solidFill>
                <a:srgbClr val="FF0000"/>
              </a:solidFill>
            </a:endParaRPr>
          </a:p>
        </p:txBody>
      </p:sp>
      <p:sp>
        <p:nvSpPr>
          <p:cNvPr id="47" name="文本框 46">
            <a:extLst>
              <a:ext uri="{FF2B5EF4-FFF2-40B4-BE49-F238E27FC236}">
                <a16:creationId xmlns:a16="http://schemas.microsoft.com/office/drawing/2014/main" id="{6886B121-D497-4152-869E-4CDD5A9F6C0D}"/>
              </a:ext>
            </a:extLst>
          </p:cNvPr>
          <p:cNvSpPr txBox="1">
            <a:spLocks noChangeArrowheads="1"/>
          </p:cNvSpPr>
          <p:nvPr/>
        </p:nvSpPr>
        <p:spPr bwMode="auto">
          <a:xfrm>
            <a:off x="4140200" y="1355725"/>
            <a:ext cx="792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solidFill>
                  <a:srgbClr val="FF0000"/>
                </a:solidFill>
              </a:rPr>
              <a:t>0.45</a:t>
            </a:r>
            <a:endParaRPr lang="zh-CN" altLang="en-US" sz="2400">
              <a:solidFill>
                <a:srgbClr val="FF0000"/>
              </a:solidFill>
            </a:endParaRPr>
          </a:p>
        </p:txBody>
      </p:sp>
      <p:sp>
        <p:nvSpPr>
          <p:cNvPr id="48" name="文本框 47">
            <a:extLst>
              <a:ext uri="{FF2B5EF4-FFF2-40B4-BE49-F238E27FC236}">
                <a16:creationId xmlns:a16="http://schemas.microsoft.com/office/drawing/2014/main" id="{8B9593CD-E6A2-4B2A-8097-D511951B331C}"/>
              </a:ext>
            </a:extLst>
          </p:cNvPr>
          <p:cNvSpPr txBox="1">
            <a:spLocks noChangeArrowheads="1"/>
          </p:cNvSpPr>
          <p:nvPr/>
        </p:nvSpPr>
        <p:spPr bwMode="auto">
          <a:xfrm>
            <a:off x="5364163" y="1341438"/>
            <a:ext cx="7921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solidFill>
                  <a:srgbClr val="FF0000"/>
                </a:solidFill>
              </a:rPr>
              <a:t>0.50</a:t>
            </a:r>
            <a:endParaRPr lang="zh-CN" altLang="en-US" sz="2400">
              <a:solidFill>
                <a:srgbClr val="FF0000"/>
              </a:solidFill>
            </a:endParaRPr>
          </a:p>
        </p:txBody>
      </p:sp>
      <p:sp>
        <p:nvSpPr>
          <p:cNvPr id="49" name="文本框 48">
            <a:extLst>
              <a:ext uri="{FF2B5EF4-FFF2-40B4-BE49-F238E27FC236}">
                <a16:creationId xmlns:a16="http://schemas.microsoft.com/office/drawing/2014/main" id="{232AE821-4C8D-4B54-8CC6-1F1FB8A7D992}"/>
              </a:ext>
            </a:extLst>
          </p:cNvPr>
          <p:cNvSpPr txBox="1">
            <a:spLocks noChangeArrowheads="1"/>
          </p:cNvSpPr>
          <p:nvPr/>
        </p:nvSpPr>
        <p:spPr bwMode="auto">
          <a:xfrm>
            <a:off x="6662738" y="1341438"/>
            <a:ext cx="7921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solidFill>
                  <a:srgbClr val="FF0000"/>
                </a:solidFill>
              </a:rPr>
              <a:t>0.55</a:t>
            </a:r>
            <a:endParaRPr lang="zh-CN" altLang="en-US" sz="2400">
              <a:solidFill>
                <a:srgbClr val="FF0000"/>
              </a:solidFill>
            </a:endParaRPr>
          </a:p>
        </p:txBody>
      </p:sp>
      <p:sp>
        <p:nvSpPr>
          <p:cNvPr id="50" name="文本框 49">
            <a:extLst>
              <a:ext uri="{FF2B5EF4-FFF2-40B4-BE49-F238E27FC236}">
                <a16:creationId xmlns:a16="http://schemas.microsoft.com/office/drawing/2014/main" id="{5C504614-3098-4F7F-9A9F-83AB8FFDF528}"/>
              </a:ext>
            </a:extLst>
          </p:cNvPr>
          <p:cNvSpPr txBox="1">
            <a:spLocks noChangeArrowheads="1"/>
          </p:cNvSpPr>
          <p:nvPr/>
        </p:nvSpPr>
        <p:spPr bwMode="auto">
          <a:xfrm>
            <a:off x="7956550" y="1341438"/>
            <a:ext cx="792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solidFill>
                  <a:srgbClr val="FF0000"/>
                </a:solidFill>
              </a:rPr>
              <a:t>0.60</a:t>
            </a:r>
            <a:endParaRPr lang="zh-CN" altLang="en-US" sz="2400">
              <a:solidFill>
                <a:srgbClr val="FF0000"/>
              </a:solidFill>
            </a:endParaRPr>
          </a:p>
        </p:txBody>
      </p:sp>
      <p:sp>
        <p:nvSpPr>
          <p:cNvPr id="51" name="矩形标注 22">
            <a:extLst>
              <a:ext uri="{FF2B5EF4-FFF2-40B4-BE49-F238E27FC236}">
                <a16:creationId xmlns:a16="http://schemas.microsoft.com/office/drawing/2014/main" id="{3F63BB7F-4525-4B2E-BB10-CF712A13C689}"/>
              </a:ext>
            </a:extLst>
          </p:cNvPr>
          <p:cNvSpPr>
            <a:spLocks noChangeArrowheads="1"/>
          </p:cNvSpPr>
          <p:nvPr/>
        </p:nvSpPr>
        <p:spPr bwMode="auto">
          <a:xfrm>
            <a:off x="179388" y="908050"/>
            <a:ext cx="2397125" cy="1138238"/>
          </a:xfrm>
          <a:prstGeom prst="wedgeRectCallout">
            <a:avLst>
              <a:gd name="adj1" fmla="val 60208"/>
              <a:gd name="adj2" fmla="val 15366"/>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400">
                <a:solidFill>
                  <a:srgbClr val="000000"/>
                </a:solidFill>
              </a:rPr>
              <a:t>The unknown expectation of </a:t>
            </a:r>
          </a:p>
          <a:p>
            <a:pPr algn="ctr">
              <a:spcBef>
                <a:spcPct val="0"/>
              </a:spcBef>
              <a:buClrTx/>
              <a:buSzTx/>
              <a:buFontTx/>
              <a:buNone/>
            </a:pPr>
            <a:r>
              <a:rPr lang="en-US" altLang="zh-CN" sz="2400">
                <a:solidFill>
                  <a:srgbClr val="000000"/>
                </a:solidFill>
              </a:rPr>
              <a:t>each machine </a:t>
            </a:r>
            <a:endParaRPr lang="zh-CN" altLang="en-US" sz="2400">
              <a:solidFill>
                <a:srgbClr val="000000"/>
              </a:solidFill>
            </a:endParaRPr>
          </a:p>
        </p:txBody>
      </p:sp>
      <p:grpSp>
        <p:nvGrpSpPr>
          <p:cNvPr id="52" name="组合 51">
            <a:extLst>
              <a:ext uri="{FF2B5EF4-FFF2-40B4-BE49-F238E27FC236}">
                <a16:creationId xmlns:a16="http://schemas.microsoft.com/office/drawing/2014/main" id="{A70F4E35-3972-4B27-A949-03D6D3694F25}"/>
              </a:ext>
            </a:extLst>
          </p:cNvPr>
          <p:cNvGrpSpPr>
            <a:grpSpLocks/>
          </p:cNvGrpSpPr>
          <p:nvPr/>
        </p:nvGrpSpPr>
        <p:grpSpPr bwMode="auto">
          <a:xfrm>
            <a:off x="3971925" y="3365500"/>
            <a:ext cx="1081088" cy="460375"/>
            <a:chOff x="3167263" y="2212831"/>
            <a:chExt cx="1082370" cy="461665"/>
          </a:xfrm>
        </p:grpSpPr>
        <p:pic>
          <p:nvPicPr>
            <p:cNvPr id="42024" name="Picture 2" descr="http://e.hiphotos.baidu.com/zhidao/wh%3D450%2C600/sign=a35ad0dc0a55b3199cac8a717699ae10/a9d3fd1f4134970a3cd78cf295cad1c8a6865d42.jpg">
              <a:extLst>
                <a:ext uri="{FF2B5EF4-FFF2-40B4-BE49-F238E27FC236}">
                  <a16:creationId xmlns:a16="http://schemas.microsoft.com/office/drawing/2014/main" id="{323477A6-09C6-4075-B376-5B5FE0E4E8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5" name="文本框 54">
              <a:extLst>
                <a:ext uri="{FF2B5EF4-FFF2-40B4-BE49-F238E27FC236}">
                  <a16:creationId xmlns:a16="http://schemas.microsoft.com/office/drawing/2014/main" id="{B7EA23F6-DEA4-4FEE-BA24-4F3CC383FAB5}"/>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0.43</a:t>
              </a:r>
              <a:endParaRPr lang="zh-CN" altLang="en-US" sz="2400"/>
            </a:p>
          </p:txBody>
        </p:sp>
      </p:grpSp>
      <p:grpSp>
        <p:nvGrpSpPr>
          <p:cNvPr id="56" name="组合 55">
            <a:extLst>
              <a:ext uri="{FF2B5EF4-FFF2-40B4-BE49-F238E27FC236}">
                <a16:creationId xmlns:a16="http://schemas.microsoft.com/office/drawing/2014/main" id="{46B71BA1-62A6-4ECB-A08F-FBEB74ED756C}"/>
              </a:ext>
            </a:extLst>
          </p:cNvPr>
          <p:cNvGrpSpPr>
            <a:grpSpLocks/>
          </p:cNvGrpSpPr>
          <p:nvPr/>
        </p:nvGrpSpPr>
        <p:grpSpPr bwMode="auto">
          <a:xfrm>
            <a:off x="5224463" y="3752850"/>
            <a:ext cx="1082675" cy="461963"/>
            <a:chOff x="3167263" y="2212831"/>
            <a:chExt cx="1082370" cy="461665"/>
          </a:xfrm>
        </p:grpSpPr>
        <p:pic>
          <p:nvPicPr>
            <p:cNvPr id="42022" name="Picture 2" descr="http://e.hiphotos.baidu.com/zhidao/wh%3D450%2C600/sign=a35ad0dc0a55b3199cac8a717699ae10/a9d3fd1f4134970a3cd78cf295cad1c8a6865d42.jpg">
              <a:extLst>
                <a:ext uri="{FF2B5EF4-FFF2-40B4-BE49-F238E27FC236}">
                  <a16:creationId xmlns:a16="http://schemas.microsoft.com/office/drawing/2014/main" id="{E3A16489-FAE2-4A92-9409-FE5685655C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3" name="文本框 57">
              <a:extLst>
                <a:ext uri="{FF2B5EF4-FFF2-40B4-BE49-F238E27FC236}">
                  <a16:creationId xmlns:a16="http://schemas.microsoft.com/office/drawing/2014/main" id="{6D2C125B-7C11-4B91-8343-AAA19997514D}"/>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0.43</a:t>
              </a:r>
              <a:endParaRPr lang="zh-CN" altLang="en-US" sz="2400"/>
            </a:p>
          </p:txBody>
        </p:sp>
      </p:grpSp>
      <p:grpSp>
        <p:nvGrpSpPr>
          <p:cNvPr id="59" name="组合 58">
            <a:extLst>
              <a:ext uri="{FF2B5EF4-FFF2-40B4-BE49-F238E27FC236}">
                <a16:creationId xmlns:a16="http://schemas.microsoft.com/office/drawing/2014/main" id="{61FDA77C-399D-4D99-9C12-9C86C87E1E2C}"/>
              </a:ext>
            </a:extLst>
          </p:cNvPr>
          <p:cNvGrpSpPr>
            <a:grpSpLocks/>
          </p:cNvGrpSpPr>
          <p:nvPr/>
        </p:nvGrpSpPr>
        <p:grpSpPr bwMode="auto">
          <a:xfrm>
            <a:off x="6516688" y="4264025"/>
            <a:ext cx="1082675" cy="460375"/>
            <a:chOff x="3167263" y="2212831"/>
            <a:chExt cx="1082370" cy="461665"/>
          </a:xfrm>
        </p:grpSpPr>
        <p:pic>
          <p:nvPicPr>
            <p:cNvPr id="42020" name="Picture 2" descr="http://e.hiphotos.baidu.com/zhidao/wh%3D450%2C600/sign=a35ad0dc0a55b3199cac8a717699ae10/a9d3fd1f4134970a3cd78cf295cad1c8a6865d42.jpg">
              <a:extLst>
                <a:ext uri="{FF2B5EF4-FFF2-40B4-BE49-F238E27FC236}">
                  <a16:creationId xmlns:a16="http://schemas.microsoft.com/office/drawing/2014/main" id="{516E1C40-2AAD-43E5-B522-9BB04210BC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1" name="文本框 60">
              <a:extLst>
                <a:ext uri="{FF2B5EF4-FFF2-40B4-BE49-F238E27FC236}">
                  <a16:creationId xmlns:a16="http://schemas.microsoft.com/office/drawing/2014/main" id="{879FF17D-0DE8-4EB0-9DD4-557D0326187D}"/>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0.35</a:t>
              </a:r>
              <a:endParaRPr lang="zh-CN" altLang="en-US" sz="2400"/>
            </a:p>
          </p:txBody>
        </p:sp>
      </p:grpSp>
      <p:grpSp>
        <p:nvGrpSpPr>
          <p:cNvPr id="62" name="组合 61">
            <a:extLst>
              <a:ext uri="{FF2B5EF4-FFF2-40B4-BE49-F238E27FC236}">
                <a16:creationId xmlns:a16="http://schemas.microsoft.com/office/drawing/2014/main" id="{CC6B5315-9575-4AE5-8246-EDF96AEE0CCF}"/>
              </a:ext>
            </a:extLst>
          </p:cNvPr>
          <p:cNvGrpSpPr>
            <a:grpSpLocks/>
          </p:cNvGrpSpPr>
          <p:nvPr/>
        </p:nvGrpSpPr>
        <p:grpSpPr bwMode="auto">
          <a:xfrm>
            <a:off x="7666038" y="4767263"/>
            <a:ext cx="1082675" cy="461962"/>
            <a:chOff x="3167263" y="2212831"/>
            <a:chExt cx="1082370" cy="461665"/>
          </a:xfrm>
        </p:grpSpPr>
        <p:pic>
          <p:nvPicPr>
            <p:cNvPr id="42018" name="Picture 2" descr="http://e.hiphotos.baidu.com/zhidao/wh%3D450%2C600/sign=a35ad0dc0a55b3199cac8a717699ae10/a9d3fd1f4134970a3cd78cf295cad1c8a6865d42.jpg">
              <a:extLst>
                <a:ext uri="{FF2B5EF4-FFF2-40B4-BE49-F238E27FC236}">
                  <a16:creationId xmlns:a16="http://schemas.microsoft.com/office/drawing/2014/main" id="{6DB770FF-C7B8-4567-9483-8920C55749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9" name="文本框 63">
              <a:extLst>
                <a:ext uri="{FF2B5EF4-FFF2-40B4-BE49-F238E27FC236}">
                  <a16:creationId xmlns:a16="http://schemas.microsoft.com/office/drawing/2014/main" id="{E7306299-5D61-4E54-B960-A4D017063DBA}"/>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0.43</a:t>
              </a:r>
              <a:endParaRPr lang="zh-CN" altLang="en-US" sz="2400"/>
            </a:p>
          </p:txBody>
        </p:sp>
      </p:grpSp>
      <p:grpSp>
        <p:nvGrpSpPr>
          <p:cNvPr id="65" name="组合 64">
            <a:extLst>
              <a:ext uri="{FF2B5EF4-FFF2-40B4-BE49-F238E27FC236}">
                <a16:creationId xmlns:a16="http://schemas.microsoft.com/office/drawing/2014/main" id="{CDEAA18E-736C-4597-9E75-82F45489693A}"/>
              </a:ext>
            </a:extLst>
          </p:cNvPr>
          <p:cNvGrpSpPr>
            <a:grpSpLocks/>
          </p:cNvGrpSpPr>
          <p:nvPr/>
        </p:nvGrpSpPr>
        <p:grpSpPr bwMode="auto">
          <a:xfrm>
            <a:off x="7650163" y="5199063"/>
            <a:ext cx="1082675" cy="461962"/>
            <a:chOff x="3167263" y="2212831"/>
            <a:chExt cx="1082370" cy="461665"/>
          </a:xfrm>
        </p:grpSpPr>
        <p:pic>
          <p:nvPicPr>
            <p:cNvPr id="42016" name="Picture 2" descr="http://e.hiphotos.baidu.com/zhidao/wh%3D450%2C600/sign=a35ad0dc0a55b3199cac8a717699ae10/a9d3fd1f4134970a3cd78cf295cad1c8a6865d42.jpg">
              <a:extLst>
                <a:ext uri="{FF2B5EF4-FFF2-40B4-BE49-F238E27FC236}">
                  <a16:creationId xmlns:a16="http://schemas.microsoft.com/office/drawing/2014/main" id="{76E436DF-A4BE-42A8-B695-AE9A7ADAD6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263" y="2286982"/>
              <a:ext cx="468633" cy="35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7" name="文本框 66">
              <a:extLst>
                <a:ext uri="{FF2B5EF4-FFF2-40B4-BE49-F238E27FC236}">
                  <a16:creationId xmlns:a16="http://schemas.microsoft.com/office/drawing/2014/main" id="{B387F0AA-9B66-4741-A11E-544D07870FBC}"/>
                </a:ext>
              </a:extLst>
            </p:cNvPr>
            <p:cNvSpPr txBox="1">
              <a:spLocks noChangeArrowheads="1"/>
            </p:cNvSpPr>
            <p:nvPr/>
          </p:nvSpPr>
          <p:spPr bwMode="auto">
            <a:xfrm>
              <a:off x="3457545" y="2212831"/>
              <a:ext cx="792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0.45</a:t>
              </a:r>
              <a:endParaRPr lang="zh-CN" altLang="en-US" sz="2400"/>
            </a:p>
          </p:txBody>
        </p:sp>
      </p:grpSp>
      <p:sp>
        <p:nvSpPr>
          <p:cNvPr id="68" name="矩形标注 22">
            <a:extLst>
              <a:ext uri="{FF2B5EF4-FFF2-40B4-BE49-F238E27FC236}">
                <a16:creationId xmlns:a16="http://schemas.microsoft.com/office/drawing/2014/main" id="{0BC9C376-133D-4914-BA8C-491D862B58AD}"/>
              </a:ext>
            </a:extLst>
          </p:cNvPr>
          <p:cNvSpPr>
            <a:spLocks noChangeArrowheads="1"/>
          </p:cNvSpPr>
          <p:nvPr/>
        </p:nvSpPr>
        <p:spPr bwMode="auto">
          <a:xfrm>
            <a:off x="250825" y="5667375"/>
            <a:ext cx="8569325" cy="1119188"/>
          </a:xfrm>
          <a:prstGeom prst="wedgeRectCallout">
            <a:avLst>
              <a:gd name="adj1" fmla="val 19926"/>
              <a:gd name="adj2" fmla="val -2184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spcBef>
                <a:spcPct val="0"/>
              </a:spcBef>
              <a:buClrTx/>
              <a:buSzTx/>
              <a:buFont typeface="Wingdings" panose="05000000000000000000" pitchFamily="2" charset="2"/>
              <a:buNone/>
            </a:pPr>
            <a:r>
              <a:rPr lang="en-US" altLang="zh-CN" sz="2400">
                <a:solidFill>
                  <a:srgbClr val="000000"/>
                </a:solidFill>
              </a:rPr>
              <a:t>The reward of each round could be a function of all the feedbacks such as sum, max or other more sophisticated nonlinear functions</a:t>
            </a:r>
            <a:endParaRPr lang="zh-CN" altLang="en-US" sz="2400">
              <a:solidFill>
                <a:srgbClr val="000000"/>
              </a:solidFill>
            </a:endParaRPr>
          </a:p>
        </p:txBody>
      </p:sp>
      <p:sp>
        <p:nvSpPr>
          <p:cNvPr id="69" name="矩形标注 22">
            <a:extLst>
              <a:ext uri="{FF2B5EF4-FFF2-40B4-BE49-F238E27FC236}">
                <a16:creationId xmlns:a16="http://schemas.microsoft.com/office/drawing/2014/main" id="{71129878-045A-41B4-8DD4-FE43589D03B5}"/>
              </a:ext>
            </a:extLst>
          </p:cNvPr>
          <p:cNvSpPr>
            <a:spLocks noChangeArrowheads="1"/>
          </p:cNvSpPr>
          <p:nvPr/>
        </p:nvSpPr>
        <p:spPr bwMode="auto">
          <a:xfrm>
            <a:off x="2576513" y="3965575"/>
            <a:ext cx="5380037" cy="495300"/>
          </a:xfrm>
          <a:prstGeom prst="wedgeRectCallout">
            <a:avLst>
              <a:gd name="adj1" fmla="val -11606"/>
              <a:gd name="adj2" fmla="val -8841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 typeface="Wingdings" panose="05000000000000000000" pitchFamily="2" charset="2"/>
              <a:buNone/>
            </a:pPr>
            <a:r>
              <a:rPr lang="en-US" altLang="zh-CN" sz="2400">
                <a:solidFill>
                  <a:srgbClr val="000000"/>
                </a:solidFill>
              </a:rPr>
              <a:t>play a subset of arms in each round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1" grpId="0" animBg="1"/>
      <p:bldP spid="42" grpId="0" animBg="1"/>
      <p:bldP spid="43" grpId="0" animBg="1"/>
      <p:bldP spid="44" grpId="0" animBg="1"/>
      <p:bldP spid="46" grpId="0"/>
      <p:bldP spid="47" grpId="0"/>
      <p:bldP spid="48" grpId="0"/>
      <p:bldP spid="49" grpId="0"/>
      <p:bldP spid="50" grpId="0"/>
      <p:bldP spid="51" grpId="0" animBg="1"/>
      <p:bldP spid="68" grpId="0" animBg="1"/>
      <p:bldP spid="69" grpId="0" animBg="1"/>
      <p:bldP spid="6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546D31B2-5FEC-458C-8C33-2F06D222D8C4}"/>
              </a:ext>
            </a:extLst>
          </p:cNvPr>
          <p:cNvSpPr>
            <a:spLocks noGrp="1"/>
          </p:cNvSpPr>
          <p:nvPr>
            <p:ph type="title"/>
          </p:nvPr>
        </p:nvSpPr>
        <p:spPr>
          <a:xfrm>
            <a:off x="914400" y="188913"/>
            <a:ext cx="7772400" cy="639762"/>
          </a:xfrm>
        </p:spPr>
        <p:txBody>
          <a:bodyPr/>
          <a:lstStyle/>
          <a:p>
            <a:pPr algn="ctr"/>
            <a:r>
              <a:rPr lang="en-US" altLang="zh-CN"/>
              <a:t>Background of MAB</a:t>
            </a:r>
          </a:p>
        </p:txBody>
      </p:sp>
      <p:sp>
        <p:nvSpPr>
          <p:cNvPr id="44035" name="Content Placeholder 2">
            <a:extLst>
              <a:ext uri="{FF2B5EF4-FFF2-40B4-BE49-F238E27FC236}">
                <a16:creationId xmlns:a16="http://schemas.microsoft.com/office/drawing/2014/main" id="{CF5E9F4A-703F-4ED4-8EA6-7142B3CA7653}"/>
              </a:ext>
            </a:extLst>
          </p:cNvPr>
          <p:cNvSpPr>
            <a:spLocks noGrp="1"/>
          </p:cNvSpPr>
          <p:nvPr>
            <p:ph sz="quarter" idx="1"/>
          </p:nvPr>
        </p:nvSpPr>
        <p:spPr>
          <a:xfrm>
            <a:off x="179388" y="993775"/>
            <a:ext cx="8856662" cy="5026025"/>
          </a:xfrm>
        </p:spPr>
        <p:txBody>
          <a:bodyPr/>
          <a:lstStyle/>
          <a:p>
            <a:r>
              <a:rPr lang="en-US" altLang="zh-CN" sz="2400"/>
              <a:t>We introduce the setting of </a:t>
            </a:r>
            <a:r>
              <a:rPr lang="en-US" altLang="zh-CN" sz="2400" i="1"/>
              <a:t>Multi-Armed Bandit</a:t>
            </a:r>
            <a:r>
              <a:rPr lang="en-US" altLang="zh-CN" sz="2400"/>
              <a:t> (MAB)</a:t>
            </a:r>
          </a:p>
          <a:p>
            <a:endParaRPr lang="en-US" altLang="zh-CN" sz="2400"/>
          </a:p>
          <a:p>
            <a:r>
              <a:rPr lang="en-US" altLang="zh-CN" sz="2400"/>
              <a:t>A variant of MAB: contextual combinatorial bandit</a:t>
            </a:r>
          </a:p>
          <a:p>
            <a:pPr lvl="1"/>
            <a:r>
              <a:rPr lang="en-US" altLang="zh-CN" sz="2400"/>
              <a:t>Combinatorial: play a subset of arms in each round</a:t>
            </a:r>
          </a:p>
          <a:p>
            <a:pPr lvl="1"/>
            <a:endParaRPr lang="en-US" altLang="zh-CN" sz="2400"/>
          </a:p>
          <a:p>
            <a:pPr lvl="1"/>
            <a:r>
              <a:rPr lang="en-US" altLang="zh-CN" sz="2400"/>
              <a:t>Contextual: before playing, </a:t>
            </a:r>
            <a:r>
              <a:rPr lang="en-US" altLang="zh-CN" sz="2400">
                <a:solidFill>
                  <a:srgbClr val="FF0000"/>
                </a:solidFill>
              </a:rPr>
              <a:t>a context (feature vector) </a:t>
            </a:r>
            <a:r>
              <a:rPr lang="en-US" altLang="zh-CN" sz="2400"/>
              <a:t>of each arm is observed in each round</a:t>
            </a:r>
            <a:endParaRPr lang="en-US" altLang="zh-CN" sz="2200"/>
          </a:p>
          <a:p>
            <a:pPr lvl="2"/>
            <a:r>
              <a:rPr lang="en-US" altLang="zh-CN" sz="2200"/>
              <a:t>The reward of an arm depends on the context</a:t>
            </a:r>
          </a:p>
          <a:p>
            <a:pPr lvl="2"/>
            <a:r>
              <a:rPr lang="en-US" altLang="zh-CN" sz="2200"/>
              <a:t>Linear payoff: mean of reward is a linear combination of the features with </a:t>
            </a:r>
            <a:r>
              <a:rPr lang="en-US" altLang="zh-CN" sz="2200">
                <a:solidFill>
                  <a:srgbClr val="FF0000"/>
                </a:solidFill>
              </a:rPr>
              <a:t>unknown weights</a:t>
            </a:r>
          </a:p>
        </p:txBody>
      </p:sp>
      <p:sp>
        <p:nvSpPr>
          <p:cNvPr id="44036" name="灯片编号占位符 4">
            <a:extLst>
              <a:ext uri="{FF2B5EF4-FFF2-40B4-BE49-F238E27FC236}">
                <a16:creationId xmlns:a16="http://schemas.microsoft.com/office/drawing/2014/main" id="{D878532F-F97F-41C0-A97B-930E9B644C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5A083615-4D42-43B8-9E06-38CA3429D3AE}" type="slidenum">
              <a:rPr lang="en-US" altLang="ko-KR" sz="1200" b="0" smtClean="0">
                <a:ea typeface="Gulim" panose="020B0600000101010101" pitchFamily="34" charset="-127"/>
              </a:rPr>
              <a:pPr/>
              <a:t>15</a:t>
            </a:fld>
            <a:endParaRPr lang="en-US" altLang="ko-KR" sz="1200" b="0">
              <a:ea typeface="Gulim" panose="020B0600000101010101" pitchFamily="34" charset="-127"/>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15B63E17-58B9-4D45-A6F6-E6AC65D78869}"/>
              </a:ext>
            </a:extLst>
          </p:cNvPr>
          <p:cNvSpPr>
            <a:spLocks noGrp="1"/>
          </p:cNvSpPr>
          <p:nvPr>
            <p:ph type="title"/>
          </p:nvPr>
        </p:nvSpPr>
        <p:spPr>
          <a:xfrm>
            <a:off x="914400" y="188913"/>
            <a:ext cx="7772400" cy="639762"/>
          </a:xfrm>
        </p:spPr>
        <p:txBody>
          <a:bodyPr/>
          <a:lstStyle/>
          <a:p>
            <a:pPr algn="ctr"/>
            <a:r>
              <a:rPr lang="en-US" altLang="zh-CN"/>
              <a:t>Contextual MAB</a:t>
            </a:r>
          </a:p>
        </p:txBody>
      </p:sp>
      <p:sp>
        <p:nvSpPr>
          <p:cNvPr id="46083" name="灯片编号占位符 4">
            <a:extLst>
              <a:ext uri="{FF2B5EF4-FFF2-40B4-BE49-F238E27FC236}">
                <a16:creationId xmlns:a16="http://schemas.microsoft.com/office/drawing/2014/main" id="{61860C17-C7A6-4E08-8A6C-D7FA29C1CC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99FD5F46-B879-4D41-8F73-D97549A4F501}" type="slidenum">
              <a:rPr lang="en-US" altLang="ko-KR" sz="1200" b="0" smtClean="0">
                <a:ea typeface="Gulim" panose="020B0600000101010101" pitchFamily="34" charset="-127"/>
              </a:rPr>
              <a:pPr/>
              <a:t>16</a:t>
            </a:fld>
            <a:endParaRPr lang="en-US" altLang="ko-KR" sz="1200" b="0">
              <a:ea typeface="Gulim" panose="020B0600000101010101" pitchFamily="34" charset="-127"/>
            </a:endParaRPr>
          </a:p>
        </p:txBody>
      </p:sp>
      <p:pic>
        <p:nvPicPr>
          <p:cNvPr id="46084" name="图片 5">
            <a:extLst>
              <a:ext uri="{FF2B5EF4-FFF2-40B4-BE49-F238E27FC236}">
                <a16:creationId xmlns:a16="http://schemas.microsoft.com/office/drawing/2014/main" id="{545DAA57-79A1-4C63-A7F2-B749981F9F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22475" y="2333625"/>
            <a:ext cx="8080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图片 6">
            <a:extLst>
              <a:ext uri="{FF2B5EF4-FFF2-40B4-BE49-F238E27FC236}">
                <a16:creationId xmlns:a16="http://schemas.microsoft.com/office/drawing/2014/main" id="{85FCEA3C-03EC-4390-A3DA-0809F545DE5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5988" y="2325688"/>
            <a:ext cx="806450"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图片 7">
            <a:extLst>
              <a:ext uri="{FF2B5EF4-FFF2-40B4-BE49-F238E27FC236}">
                <a16:creationId xmlns:a16="http://schemas.microsoft.com/office/drawing/2014/main" id="{925891C5-4BDC-4FA7-B22F-A411D65C9C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67288" y="2325688"/>
            <a:ext cx="808037"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图片 8">
            <a:extLst>
              <a:ext uri="{FF2B5EF4-FFF2-40B4-BE49-F238E27FC236}">
                <a16:creationId xmlns:a16="http://schemas.microsoft.com/office/drawing/2014/main" id="{099E3D59-ED04-43DA-8936-F5FF19D56D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37325" y="2333625"/>
            <a:ext cx="8080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图片 9">
            <a:extLst>
              <a:ext uri="{FF2B5EF4-FFF2-40B4-BE49-F238E27FC236}">
                <a16:creationId xmlns:a16="http://schemas.microsoft.com/office/drawing/2014/main" id="{363F616F-5FEC-45C1-9875-27316EA41F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48625" y="2359025"/>
            <a:ext cx="8080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矩形标注 22">
            <a:extLst>
              <a:ext uri="{FF2B5EF4-FFF2-40B4-BE49-F238E27FC236}">
                <a16:creationId xmlns:a16="http://schemas.microsoft.com/office/drawing/2014/main" id="{789BB444-AB2D-4964-8940-149B29655818}"/>
              </a:ext>
            </a:extLst>
          </p:cNvPr>
          <p:cNvSpPr>
            <a:spLocks noChangeArrowheads="1"/>
          </p:cNvSpPr>
          <p:nvPr/>
        </p:nvSpPr>
        <p:spPr bwMode="auto">
          <a:xfrm>
            <a:off x="50800" y="3987800"/>
            <a:ext cx="519113" cy="2019300"/>
          </a:xfrm>
          <a:prstGeom prst="wedgeRectCallout">
            <a:avLst>
              <a:gd name="adj1" fmla="val -14250"/>
              <a:gd name="adj2" fmla="val -184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200">
                <a:solidFill>
                  <a:srgbClr val="000000"/>
                </a:solidFill>
              </a:rPr>
              <a:t>Round 1</a:t>
            </a:r>
            <a:endParaRPr lang="zh-CN" altLang="en-US" sz="2200">
              <a:solidFill>
                <a:srgbClr val="000000"/>
              </a:solidFill>
            </a:endParaRPr>
          </a:p>
        </p:txBody>
      </p:sp>
      <p:sp>
        <p:nvSpPr>
          <p:cNvPr id="46" name="文本框 45">
            <a:extLst>
              <a:ext uri="{FF2B5EF4-FFF2-40B4-BE49-F238E27FC236}">
                <a16:creationId xmlns:a16="http://schemas.microsoft.com/office/drawing/2014/main" id="{51B51E8E-3D92-4A9B-8FEC-C834568D049E}"/>
              </a:ext>
            </a:extLst>
          </p:cNvPr>
          <p:cNvSpPr txBox="1">
            <a:spLocks noChangeArrowheads="1"/>
          </p:cNvSpPr>
          <p:nvPr/>
        </p:nvSpPr>
        <p:spPr bwMode="auto">
          <a:xfrm>
            <a:off x="5275263" y="1311275"/>
            <a:ext cx="17795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solidFill>
                  <a:srgbClr val="FF0000"/>
                </a:solidFill>
              </a:rPr>
              <a:t>(0.42,0.78)</a:t>
            </a:r>
            <a:endParaRPr lang="zh-CN" altLang="en-US" sz="2400">
              <a:solidFill>
                <a:srgbClr val="FF0000"/>
              </a:solidFill>
            </a:endParaRPr>
          </a:p>
        </p:txBody>
      </p:sp>
      <p:sp>
        <p:nvSpPr>
          <p:cNvPr id="51" name="矩形标注 22">
            <a:extLst>
              <a:ext uri="{FF2B5EF4-FFF2-40B4-BE49-F238E27FC236}">
                <a16:creationId xmlns:a16="http://schemas.microsoft.com/office/drawing/2014/main" id="{23E00752-27CF-469B-99A5-E11E38066D90}"/>
              </a:ext>
            </a:extLst>
          </p:cNvPr>
          <p:cNvSpPr>
            <a:spLocks noChangeArrowheads="1"/>
          </p:cNvSpPr>
          <p:nvPr/>
        </p:nvSpPr>
        <p:spPr bwMode="auto">
          <a:xfrm>
            <a:off x="1511300" y="1208088"/>
            <a:ext cx="3455988" cy="528637"/>
          </a:xfrm>
          <a:prstGeom prst="wedgeRectCallout">
            <a:avLst>
              <a:gd name="adj1" fmla="val 60208"/>
              <a:gd name="adj2" fmla="val 28366"/>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400">
                <a:solidFill>
                  <a:srgbClr val="000000"/>
                </a:solidFill>
              </a:rPr>
              <a:t>The unknown weights</a:t>
            </a:r>
            <a:endParaRPr lang="zh-CN" altLang="en-US" sz="2400">
              <a:solidFill>
                <a:srgbClr val="000000"/>
              </a:solidFill>
            </a:endParaRPr>
          </a:p>
        </p:txBody>
      </p:sp>
      <p:sp>
        <p:nvSpPr>
          <p:cNvPr id="52" name="矩形标注 22">
            <a:extLst>
              <a:ext uri="{FF2B5EF4-FFF2-40B4-BE49-F238E27FC236}">
                <a16:creationId xmlns:a16="http://schemas.microsoft.com/office/drawing/2014/main" id="{D6CA8243-F176-4C3C-8FA8-B3C449D8177B}"/>
              </a:ext>
            </a:extLst>
          </p:cNvPr>
          <p:cNvSpPr>
            <a:spLocks noChangeArrowheads="1"/>
          </p:cNvSpPr>
          <p:nvPr/>
        </p:nvSpPr>
        <p:spPr bwMode="auto">
          <a:xfrm>
            <a:off x="627063" y="3987800"/>
            <a:ext cx="920750" cy="412750"/>
          </a:xfrm>
          <a:prstGeom prst="wedgeRectCallout">
            <a:avLst>
              <a:gd name="adj1" fmla="val -14250"/>
              <a:gd name="adj2" fmla="val -1847"/>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200">
                <a:solidFill>
                  <a:srgbClr val="000000"/>
                </a:solidFill>
              </a:rPr>
              <a:t>See</a:t>
            </a:r>
            <a:endParaRPr lang="zh-CN" altLang="en-US" sz="2200">
              <a:solidFill>
                <a:srgbClr val="000000"/>
              </a:solidFill>
            </a:endParaRPr>
          </a:p>
        </p:txBody>
      </p:sp>
      <p:sp>
        <p:nvSpPr>
          <p:cNvPr id="53" name="文本框 52">
            <a:extLst>
              <a:ext uri="{FF2B5EF4-FFF2-40B4-BE49-F238E27FC236}">
                <a16:creationId xmlns:a16="http://schemas.microsoft.com/office/drawing/2014/main" id="{3EE07F31-A34F-4922-8F67-CB8A4A5EC775}"/>
              </a:ext>
            </a:extLst>
          </p:cNvPr>
          <p:cNvSpPr txBox="1">
            <a:spLocks noChangeArrowheads="1"/>
          </p:cNvSpPr>
          <p:nvPr/>
        </p:nvSpPr>
        <p:spPr bwMode="auto">
          <a:xfrm>
            <a:off x="1547813" y="3938588"/>
            <a:ext cx="15986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200"/>
              <a:t>(0.33,0.48)</a:t>
            </a:r>
            <a:endParaRPr lang="zh-CN" altLang="en-US" sz="2200"/>
          </a:p>
        </p:txBody>
      </p:sp>
      <p:sp>
        <p:nvSpPr>
          <p:cNvPr id="55" name="文本框 54">
            <a:extLst>
              <a:ext uri="{FF2B5EF4-FFF2-40B4-BE49-F238E27FC236}">
                <a16:creationId xmlns:a16="http://schemas.microsoft.com/office/drawing/2014/main" id="{C5DE53BC-5883-4E75-BCF2-8A3D8DA02367}"/>
              </a:ext>
            </a:extLst>
          </p:cNvPr>
          <p:cNvSpPr txBox="1">
            <a:spLocks noChangeArrowheads="1"/>
          </p:cNvSpPr>
          <p:nvPr/>
        </p:nvSpPr>
        <p:spPr bwMode="auto">
          <a:xfrm>
            <a:off x="3059113" y="3930650"/>
            <a:ext cx="1600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200"/>
              <a:t>(0.51,0.40)</a:t>
            </a:r>
            <a:endParaRPr lang="zh-CN" altLang="en-US" sz="2200"/>
          </a:p>
        </p:txBody>
      </p:sp>
      <p:sp>
        <p:nvSpPr>
          <p:cNvPr id="56" name="文本框 55">
            <a:extLst>
              <a:ext uri="{FF2B5EF4-FFF2-40B4-BE49-F238E27FC236}">
                <a16:creationId xmlns:a16="http://schemas.microsoft.com/office/drawing/2014/main" id="{659F878A-C5E6-4CB5-BE75-1118878C1592}"/>
              </a:ext>
            </a:extLst>
          </p:cNvPr>
          <p:cNvSpPr txBox="1">
            <a:spLocks noChangeArrowheads="1"/>
          </p:cNvSpPr>
          <p:nvPr/>
        </p:nvSpPr>
        <p:spPr bwMode="auto">
          <a:xfrm>
            <a:off x="4572000" y="3935413"/>
            <a:ext cx="159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200"/>
              <a:t>(0.58,0.32)</a:t>
            </a:r>
            <a:endParaRPr lang="zh-CN" altLang="en-US" sz="2200"/>
          </a:p>
        </p:txBody>
      </p:sp>
      <p:sp>
        <p:nvSpPr>
          <p:cNvPr id="57" name="文本框 56">
            <a:extLst>
              <a:ext uri="{FF2B5EF4-FFF2-40B4-BE49-F238E27FC236}">
                <a16:creationId xmlns:a16="http://schemas.microsoft.com/office/drawing/2014/main" id="{A5675C5A-0C3B-48D2-9B57-F49EC9EBDD2E}"/>
              </a:ext>
            </a:extLst>
          </p:cNvPr>
          <p:cNvSpPr txBox="1">
            <a:spLocks noChangeArrowheads="1"/>
          </p:cNvSpPr>
          <p:nvPr/>
        </p:nvSpPr>
        <p:spPr bwMode="auto">
          <a:xfrm>
            <a:off x="6142038" y="3930650"/>
            <a:ext cx="15986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200"/>
              <a:t>(0.54,0.36)</a:t>
            </a:r>
            <a:endParaRPr lang="zh-CN" altLang="en-US" sz="2200"/>
          </a:p>
        </p:txBody>
      </p:sp>
      <p:sp>
        <p:nvSpPr>
          <p:cNvPr id="58" name="文本框 57">
            <a:extLst>
              <a:ext uri="{FF2B5EF4-FFF2-40B4-BE49-F238E27FC236}">
                <a16:creationId xmlns:a16="http://schemas.microsoft.com/office/drawing/2014/main" id="{5D1E0DDE-59A2-4CDF-892C-D3FBAE4D8E02}"/>
              </a:ext>
            </a:extLst>
          </p:cNvPr>
          <p:cNvSpPr txBox="1">
            <a:spLocks noChangeArrowheads="1"/>
          </p:cNvSpPr>
          <p:nvPr/>
        </p:nvSpPr>
        <p:spPr bwMode="auto">
          <a:xfrm>
            <a:off x="7653338" y="3916363"/>
            <a:ext cx="159861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200"/>
              <a:t>(0.53,0.41)</a:t>
            </a:r>
            <a:endParaRPr lang="zh-CN" altLang="en-US" sz="2200"/>
          </a:p>
        </p:txBody>
      </p:sp>
      <p:pic>
        <p:nvPicPr>
          <p:cNvPr id="59" name="Picture 2" descr="http://e.hiphotos.baidu.com/zhidao/wh%3D450%2C600/sign=a35ad0dc0a55b3199cac8a717699ae10/a9d3fd1f4134970a3cd78cf295cad1c8a6865d42.jpg">
            <a:extLst>
              <a:ext uri="{FF2B5EF4-FFF2-40B4-BE49-F238E27FC236}">
                <a16:creationId xmlns:a16="http://schemas.microsoft.com/office/drawing/2014/main" id="{84DB63AC-7613-49C2-8569-5DECD7884F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6300" y="4832350"/>
            <a:ext cx="4683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a:extLst>
              <a:ext uri="{FF2B5EF4-FFF2-40B4-BE49-F238E27FC236}">
                <a16:creationId xmlns:a16="http://schemas.microsoft.com/office/drawing/2014/main" id="{53E03DE3-83A1-4BC1-A5B5-E2BA2E9EBACB}"/>
              </a:ext>
            </a:extLst>
          </p:cNvPr>
          <p:cNvSpPr txBox="1">
            <a:spLocks noChangeArrowheads="1"/>
          </p:cNvSpPr>
          <p:nvPr/>
        </p:nvSpPr>
        <p:spPr bwMode="auto">
          <a:xfrm>
            <a:off x="2616200" y="5591175"/>
            <a:ext cx="36861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zh-CN" altLang="en-US" sz="2200">
                <a:solidFill>
                  <a:srgbClr val="FF0000"/>
                </a:solidFill>
              </a:rPr>
              <a:t>≈</a:t>
            </a:r>
            <a:r>
              <a:rPr lang="en-US" altLang="zh-CN" sz="2200">
                <a:solidFill>
                  <a:srgbClr val="FF0000"/>
                </a:solidFill>
              </a:rPr>
              <a:t>0.42</a:t>
            </a:r>
            <a:r>
              <a:rPr lang="en-US" altLang="zh-CN" sz="2200"/>
              <a:t>×0.33+</a:t>
            </a:r>
            <a:r>
              <a:rPr lang="en-US" altLang="zh-CN" sz="2200">
                <a:solidFill>
                  <a:srgbClr val="FF0000"/>
                </a:solidFill>
              </a:rPr>
              <a:t>0.78</a:t>
            </a:r>
            <a:r>
              <a:rPr lang="en-US" altLang="zh-CN" sz="2200"/>
              <a:t>×0.48</a:t>
            </a:r>
            <a:endParaRPr lang="zh-CN" altLang="en-US" sz="2200"/>
          </a:p>
        </p:txBody>
      </p:sp>
      <p:sp>
        <p:nvSpPr>
          <p:cNvPr id="61" name="文本框 60">
            <a:extLst>
              <a:ext uri="{FF2B5EF4-FFF2-40B4-BE49-F238E27FC236}">
                <a16:creationId xmlns:a16="http://schemas.microsoft.com/office/drawing/2014/main" id="{B8041A99-2190-4527-A295-908091A969CA}"/>
              </a:ext>
            </a:extLst>
          </p:cNvPr>
          <p:cNvSpPr txBox="1">
            <a:spLocks noChangeArrowheads="1"/>
          </p:cNvSpPr>
          <p:nvPr/>
        </p:nvSpPr>
        <p:spPr bwMode="auto">
          <a:xfrm>
            <a:off x="2022475" y="5575300"/>
            <a:ext cx="808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200"/>
              <a:t>0.51</a:t>
            </a:r>
            <a:endParaRPr lang="zh-CN" altLang="en-US" sz="2200"/>
          </a:p>
        </p:txBody>
      </p:sp>
      <p:sp>
        <p:nvSpPr>
          <p:cNvPr id="62" name="矩形标注 22">
            <a:extLst>
              <a:ext uri="{FF2B5EF4-FFF2-40B4-BE49-F238E27FC236}">
                <a16:creationId xmlns:a16="http://schemas.microsoft.com/office/drawing/2014/main" id="{AF259C6F-8D6B-4B18-8ADF-7C38DFCB26A0}"/>
              </a:ext>
            </a:extLst>
          </p:cNvPr>
          <p:cNvSpPr>
            <a:spLocks noChangeArrowheads="1"/>
          </p:cNvSpPr>
          <p:nvPr/>
        </p:nvSpPr>
        <p:spPr bwMode="auto">
          <a:xfrm>
            <a:off x="6503988" y="5311775"/>
            <a:ext cx="2628900" cy="527050"/>
          </a:xfrm>
          <a:prstGeom prst="wedgeRectCallout">
            <a:avLst>
              <a:gd name="adj1" fmla="val 5972"/>
              <a:gd name="adj2" fmla="val -108171"/>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2400">
                <a:solidFill>
                  <a:srgbClr val="000000"/>
                </a:solidFill>
              </a:rPr>
              <a:t>Feature vectors</a:t>
            </a:r>
            <a:endParaRPr lang="zh-CN" altLang="en-US" sz="2400">
              <a:solidFill>
                <a:srgbClr val="000000"/>
              </a:solidFill>
            </a:endParaRPr>
          </a:p>
        </p:txBody>
      </p:sp>
      <p:cxnSp>
        <p:nvCxnSpPr>
          <p:cNvPr id="4" name="直接箭头连接符 3">
            <a:extLst>
              <a:ext uri="{FF2B5EF4-FFF2-40B4-BE49-F238E27FC236}">
                <a16:creationId xmlns:a16="http://schemas.microsoft.com/office/drawing/2014/main" id="{390535F9-9E3C-4B78-BD94-F56D94CB9203}"/>
              </a:ext>
            </a:extLst>
          </p:cNvPr>
          <p:cNvCxnSpPr>
            <a:cxnSpLocks/>
          </p:cNvCxnSpPr>
          <p:nvPr/>
        </p:nvCxnSpPr>
        <p:spPr bwMode="auto">
          <a:xfrm flipH="1">
            <a:off x="3146425" y="1773238"/>
            <a:ext cx="2628900" cy="3817937"/>
          </a:xfrm>
          <a:prstGeom prst="straightConnector1">
            <a:avLst/>
          </a:prstGeom>
          <a:noFill/>
          <a:ln w="57150" algn="ctr">
            <a:solidFill>
              <a:srgbClr val="FF0000"/>
            </a:solidFill>
            <a:round/>
            <a:headEnd/>
            <a:tailEnd type="triangle" w="med" len="med"/>
          </a:ln>
        </p:spPr>
      </p:cxnSp>
      <p:cxnSp>
        <p:nvCxnSpPr>
          <p:cNvPr id="63" name="直接箭头连接符 62">
            <a:extLst>
              <a:ext uri="{FF2B5EF4-FFF2-40B4-BE49-F238E27FC236}">
                <a16:creationId xmlns:a16="http://schemas.microsoft.com/office/drawing/2014/main" id="{1DBC928D-BDD2-41DB-AFBD-920D4D4CB78C}"/>
              </a:ext>
            </a:extLst>
          </p:cNvPr>
          <p:cNvCxnSpPr>
            <a:cxnSpLocks/>
          </p:cNvCxnSpPr>
          <p:nvPr/>
        </p:nvCxnSpPr>
        <p:spPr bwMode="auto">
          <a:xfrm flipH="1">
            <a:off x="4659313" y="1751013"/>
            <a:ext cx="1820862" cy="3840162"/>
          </a:xfrm>
          <a:prstGeom prst="straightConnector1">
            <a:avLst/>
          </a:prstGeom>
          <a:noFill/>
          <a:ln w="57150" algn="ctr">
            <a:solidFill>
              <a:srgbClr val="FF0000"/>
            </a:solidFill>
            <a:round/>
            <a:headEnd/>
            <a:tailEnd type="triangle" w="med" len="med"/>
          </a:ln>
        </p:spPr>
      </p:cxnSp>
      <p:cxnSp>
        <p:nvCxnSpPr>
          <p:cNvPr id="64" name="直接箭头连接符 63">
            <a:extLst>
              <a:ext uri="{FF2B5EF4-FFF2-40B4-BE49-F238E27FC236}">
                <a16:creationId xmlns:a16="http://schemas.microsoft.com/office/drawing/2014/main" id="{972EBA12-E4AA-4C92-B1A1-E09FD6908A53}"/>
              </a:ext>
            </a:extLst>
          </p:cNvPr>
          <p:cNvCxnSpPr>
            <a:cxnSpLocks/>
          </p:cNvCxnSpPr>
          <p:nvPr/>
        </p:nvCxnSpPr>
        <p:spPr bwMode="auto">
          <a:xfrm>
            <a:off x="1997075" y="4370388"/>
            <a:ext cx="2070100" cy="1204912"/>
          </a:xfrm>
          <a:prstGeom prst="straightConnector1">
            <a:avLst/>
          </a:prstGeom>
          <a:noFill/>
          <a:ln w="57150" algn="ctr">
            <a:solidFill>
              <a:schemeClr val="tx1"/>
            </a:solidFill>
            <a:round/>
            <a:headEnd/>
            <a:tailEnd type="triangle" w="med" len="med"/>
          </a:ln>
        </p:spPr>
      </p:cxnSp>
      <p:cxnSp>
        <p:nvCxnSpPr>
          <p:cNvPr id="65" name="直接箭头连接符 64">
            <a:extLst>
              <a:ext uri="{FF2B5EF4-FFF2-40B4-BE49-F238E27FC236}">
                <a16:creationId xmlns:a16="http://schemas.microsoft.com/office/drawing/2014/main" id="{C7F809EA-7A79-41B1-9A81-159624210FF3}"/>
              </a:ext>
            </a:extLst>
          </p:cNvPr>
          <p:cNvCxnSpPr>
            <a:cxnSpLocks/>
          </p:cNvCxnSpPr>
          <p:nvPr/>
        </p:nvCxnSpPr>
        <p:spPr bwMode="auto">
          <a:xfrm>
            <a:off x="2679700" y="4340225"/>
            <a:ext cx="2900363" cy="1250950"/>
          </a:xfrm>
          <a:prstGeom prst="straightConnector1">
            <a:avLst/>
          </a:prstGeom>
          <a:noFill/>
          <a:ln w="57150" algn="ctr">
            <a:solidFill>
              <a:schemeClr val="tx1"/>
            </a:solidFill>
            <a:round/>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6" grpId="0"/>
      <p:bldP spid="51" grpId="0" animBg="1"/>
      <p:bldP spid="52" grpId="0" animBg="1"/>
      <p:bldP spid="53" grpId="0"/>
      <p:bldP spid="55" grpId="0"/>
      <p:bldP spid="56" grpId="0"/>
      <p:bldP spid="57" grpId="0"/>
      <p:bldP spid="58" grpId="0"/>
      <p:bldP spid="60" grpId="0"/>
      <p:bldP spid="61" grpId="0"/>
      <p:bldP spid="6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DF7AC06-91A2-4264-9BDB-B959E3A9CB0A}"/>
              </a:ext>
            </a:extLst>
          </p:cNvPr>
          <p:cNvSpPr>
            <a:spLocks noGrp="1"/>
          </p:cNvSpPr>
          <p:nvPr>
            <p:ph type="title"/>
          </p:nvPr>
        </p:nvSpPr>
        <p:spPr>
          <a:xfrm>
            <a:off x="914400" y="188913"/>
            <a:ext cx="7772400" cy="639762"/>
          </a:xfrm>
        </p:spPr>
        <p:txBody>
          <a:bodyPr/>
          <a:lstStyle/>
          <a:p>
            <a:pPr algn="ctr"/>
            <a:r>
              <a:rPr lang="en-US" altLang="zh-CN"/>
              <a:t>Background</a:t>
            </a:r>
          </a:p>
        </p:txBody>
      </p:sp>
      <p:sp>
        <p:nvSpPr>
          <p:cNvPr id="48131" name="Content Placeholder 2">
            <a:extLst>
              <a:ext uri="{FF2B5EF4-FFF2-40B4-BE49-F238E27FC236}">
                <a16:creationId xmlns:a16="http://schemas.microsoft.com/office/drawing/2014/main" id="{58E70D28-B8BD-41D7-AA63-DB5D440055A2}"/>
              </a:ext>
            </a:extLst>
          </p:cNvPr>
          <p:cNvSpPr>
            <a:spLocks noGrp="1"/>
          </p:cNvSpPr>
          <p:nvPr>
            <p:ph sz="quarter" idx="1"/>
          </p:nvPr>
        </p:nvSpPr>
        <p:spPr>
          <a:xfrm>
            <a:off x="179388" y="993775"/>
            <a:ext cx="8856662" cy="5026025"/>
          </a:xfrm>
        </p:spPr>
        <p:txBody>
          <a:bodyPr/>
          <a:lstStyle/>
          <a:p>
            <a:r>
              <a:rPr lang="en-US" altLang="zh-CN" sz="2400"/>
              <a:t>Contextual combinatorial bandit </a:t>
            </a:r>
            <a:r>
              <a:rPr lang="en-US" altLang="zh-CN" sz="2400">
                <a:sym typeface="Wingdings" panose="05000000000000000000" pitchFamily="2" charset="2"/>
              </a:rPr>
              <a:t> event-participant arrangement</a:t>
            </a:r>
            <a:endParaRPr lang="en-US" altLang="zh-CN" sz="2400"/>
          </a:p>
          <a:p>
            <a:endParaRPr lang="en-US" altLang="zh-CN" sz="2400"/>
          </a:p>
          <a:p>
            <a:r>
              <a:rPr lang="en-US" altLang="zh-CN" sz="2400"/>
              <a:t>Each round (for each new-coming user)</a:t>
            </a:r>
          </a:p>
          <a:p>
            <a:pPr lvl="1">
              <a:spcAft>
                <a:spcPts val="200"/>
              </a:spcAft>
            </a:pPr>
            <a:r>
              <a:rPr lang="en-US" altLang="zh-CN" sz="2400"/>
              <a:t>Values of factors are observed </a:t>
            </a:r>
            <a:r>
              <a:rPr lang="en-US" altLang="zh-CN" sz="2400">
                <a:sym typeface="Wingdings" panose="05000000000000000000" pitchFamily="2" charset="2"/>
              </a:rPr>
              <a:t> co</a:t>
            </a:r>
            <a:r>
              <a:rPr lang="en-US" altLang="zh-CN" sz="2400"/>
              <a:t>ntexts are observed</a:t>
            </a:r>
          </a:p>
          <a:p>
            <a:pPr lvl="1">
              <a:spcAft>
                <a:spcPts val="200"/>
              </a:spcAft>
            </a:pPr>
            <a:r>
              <a:rPr lang="en-US" altLang="zh-CN" sz="2400"/>
              <a:t>Arrange a set of events </a:t>
            </a:r>
            <a:r>
              <a:rPr lang="en-US" altLang="zh-CN" sz="2400">
                <a:sym typeface="Wingdings" panose="05000000000000000000" pitchFamily="2" charset="2"/>
              </a:rPr>
              <a:t></a:t>
            </a:r>
            <a:r>
              <a:rPr lang="en-US" altLang="zh-CN" sz="2400"/>
              <a:t> play a subset of arms</a:t>
            </a:r>
          </a:p>
          <a:p>
            <a:pPr lvl="1">
              <a:spcAft>
                <a:spcPts val="200"/>
              </a:spcAft>
            </a:pPr>
            <a:r>
              <a:rPr lang="en-US" altLang="zh-CN" sz="2400"/>
              <a:t>User chooses to accept the arranged events or not </a:t>
            </a:r>
            <a:r>
              <a:rPr lang="en-US" altLang="zh-CN" sz="2400">
                <a:sym typeface="Wingdings" panose="05000000000000000000" pitchFamily="2" charset="2"/>
              </a:rPr>
              <a:t> observe rewards</a:t>
            </a:r>
            <a:endParaRPr lang="en-US" altLang="zh-CN" sz="2000">
              <a:sym typeface="Wingdings" panose="05000000000000000000" pitchFamily="2" charset="2"/>
            </a:endParaRPr>
          </a:p>
        </p:txBody>
      </p:sp>
      <p:sp>
        <p:nvSpPr>
          <p:cNvPr id="48132" name="灯片编号占位符 4">
            <a:extLst>
              <a:ext uri="{FF2B5EF4-FFF2-40B4-BE49-F238E27FC236}">
                <a16:creationId xmlns:a16="http://schemas.microsoft.com/office/drawing/2014/main" id="{54DC421A-7A17-4B82-855E-0291082AD1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273E3291-7E5E-43FD-8696-25A7A736416D}" type="slidenum">
              <a:rPr lang="en-US" altLang="ko-KR" sz="1200" b="0" smtClean="0">
                <a:ea typeface="Gulim" panose="020B0600000101010101" pitchFamily="34" charset="-127"/>
              </a:rPr>
              <a:pPr/>
              <a:t>17</a:t>
            </a:fld>
            <a:endParaRPr lang="en-US" altLang="ko-KR" sz="1200" b="0">
              <a:ea typeface="Gulim" panose="020B0600000101010101" pitchFamily="34" charset="-127"/>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CA4CB8E6-692D-4A90-8D7F-ADC5E8551599}"/>
              </a:ext>
            </a:extLst>
          </p:cNvPr>
          <p:cNvSpPr>
            <a:spLocks noGrp="1"/>
          </p:cNvSpPr>
          <p:nvPr>
            <p:ph type="title"/>
          </p:nvPr>
        </p:nvSpPr>
        <p:spPr/>
        <p:txBody>
          <a:bodyPr/>
          <a:lstStyle/>
          <a:p>
            <a:pPr eaLnBrk="1" hangingPunct="1"/>
            <a:r>
              <a:rPr lang="en-US" altLang="zh-CN"/>
              <a:t>Outline</a:t>
            </a:r>
          </a:p>
        </p:txBody>
      </p:sp>
      <p:sp>
        <p:nvSpPr>
          <p:cNvPr id="17411" name="Content Placeholder 2">
            <a:extLst>
              <a:ext uri="{FF2B5EF4-FFF2-40B4-BE49-F238E27FC236}">
                <a16:creationId xmlns:a16="http://schemas.microsoft.com/office/drawing/2014/main" id="{3546B78A-1D04-465E-BC19-597440AB96D2}"/>
              </a:ext>
            </a:extLst>
          </p:cNvPr>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a:t>Background and Motivation</a:t>
            </a:r>
          </a:p>
          <a:p>
            <a:pPr eaLnBrk="1" hangingPunct="1">
              <a:spcBef>
                <a:spcPts val="1000"/>
              </a:spcBef>
              <a:spcAft>
                <a:spcPts val="4000"/>
              </a:spcAft>
            </a:pPr>
            <a:r>
              <a:rPr lang="en-US" altLang="zh-CN" sz="3200"/>
              <a:t>Problem Definition</a:t>
            </a:r>
          </a:p>
          <a:p>
            <a:pPr eaLnBrk="1" hangingPunct="1">
              <a:spcBef>
                <a:spcPts val="1000"/>
              </a:spcBef>
              <a:spcAft>
                <a:spcPts val="4000"/>
              </a:spcAft>
            </a:pPr>
            <a:r>
              <a:rPr lang="en-US" altLang="zh-CN" sz="3200"/>
              <a:t>Our Solutions</a:t>
            </a:r>
          </a:p>
          <a:p>
            <a:pPr eaLnBrk="1" hangingPunct="1">
              <a:spcBef>
                <a:spcPts val="1000"/>
              </a:spcBef>
              <a:spcAft>
                <a:spcPts val="4000"/>
              </a:spcAft>
            </a:pPr>
            <a:r>
              <a:rPr lang="en-US" altLang="zh-CN" sz="3200"/>
              <a:t>Experiments</a:t>
            </a:r>
          </a:p>
          <a:p>
            <a:pPr eaLnBrk="1" hangingPunct="1">
              <a:spcBef>
                <a:spcPts val="1000"/>
              </a:spcBef>
              <a:spcAft>
                <a:spcPts val="4000"/>
              </a:spcAft>
            </a:pPr>
            <a:r>
              <a:rPr lang="en-US" altLang="zh-CN" sz="3200"/>
              <a:t>Conclusion</a:t>
            </a:r>
          </a:p>
        </p:txBody>
      </p:sp>
      <p:sp>
        <p:nvSpPr>
          <p:cNvPr id="50180" name="灯片编号占位符 1">
            <a:extLst>
              <a:ext uri="{FF2B5EF4-FFF2-40B4-BE49-F238E27FC236}">
                <a16:creationId xmlns:a16="http://schemas.microsoft.com/office/drawing/2014/main" id="{33BFA2D8-F3DC-4607-9A68-9128D0783C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D0B8AA8C-8678-4237-B2DC-06B068A87E47}" type="slidenum">
              <a:rPr lang="en-US" altLang="ko-KR" sz="1200" b="0" smtClean="0">
                <a:ea typeface="Gulim" panose="020B0600000101010101" pitchFamily="34" charset="-127"/>
              </a:rPr>
              <a:pPr/>
              <a:t>18</a:t>
            </a:fld>
            <a:endParaRPr lang="en-US" altLang="ko-KR" sz="1200" b="0">
              <a:ea typeface="Gulim" panose="020B0600000101010101" pitchFamily="34" charset="-127"/>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 fill="hold"/>
                                        <p:tgtEl>
                                          <p:spTgt spid="17411">
                                            <p:txEl>
                                              <p:pRg st="1" end="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5DFA7E76-1F82-4C49-AD25-43DCC34E1DE6}"/>
              </a:ext>
            </a:extLst>
          </p:cNvPr>
          <p:cNvSpPr>
            <a:spLocks noGrp="1"/>
          </p:cNvSpPr>
          <p:nvPr>
            <p:ph type="title"/>
          </p:nvPr>
        </p:nvSpPr>
        <p:spPr>
          <a:xfrm>
            <a:off x="914400" y="225425"/>
            <a:ext cx="7772400" cy="611188"/>
          </a:xfrm>
        </p:spPr>
        <p:txBody>
          <a:bodyPr/>
          <a:lstStyle/>
          <a:p>
            <a:pPr algn="ctr"/>
            <a:r>
              <a:rPr lang="en-US" altLang="zh-CN"/>
              <a:t>Problem Definition</a:t>
            </a:r>
          </a:p>
        </p:txBody>
      </p:sp>
      <p:sp>
        <p:nvSpPr>
          <p:cNvPr id="6" name="Content Placeholder 2">
            <a:extLst>
              <a:ext uri="{FF2B5EF4-FFF2-40B4-BE49-F238E27FC236}">
                <a16:creationId xmlns:a16="http://schemas.microsoft.com/office/drawing/2014/main" id="{0BBA3AEB-0BA6-4416-94F0-1958425E3368}"/>
              </a:ext>
            </a:extLst>
          </p:cNvPr>
          <p:cNvSpPr txBox="1">
            <a:spLocks noRot="1" noChangeAspect="1" noMove="1" noResize="1" noEditPoints="1" noAdjustHandles="1" noChangeArrowheads="1" noChangeShapeType="1" noTextEdit="1"/>
          </p:cNvSpPr>
          <p:nvPr/>
        </p:nvSpPr>
        <p:spPr bwMode="auto">
          <a:xfrm>
            <a:off x="179512" y="993058"/>
            <a:ext cx="8856538" cy="5604294"/>
          </a:xfrm>
          <a:prstGeom prst="rect">
            <a:avLst/>
          </a:prstGeom>
          <a:blipFill>
            <a:blip r:embed="rId3"/>
            <a:stretch>
              <a:fillRect l="-275" t="-762" b="-97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52228" name="灯片编号占位符 2">
            <a:extLst>
              <a:ext uri="{FF2B5EF4-FFF2-40B4-BE49-F238E27FC236}">
                <a16:creationId xmlns:a16="http://schemas.microsoft.com/office/drawing/2014/main" id="{835E85DB-15DB-4348-BF29-D7B19767A2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5ED2A232-8B44-400C-8C50-C9820B800354}" type="slidenum">
              <a:rPr lang="en-US" altLang="ko-KR" sz="1200" b="0" smtClean="0">
                <a:ea typeface="Gulim" panose="020B0600000101010101" pitchFamily="34" charset="-127"/>
              </a:rPr>
              <a:pPr/>
              <a:t>19</a:t>
            </a:fld>
            <a:endParaRPr lang="en-US" altLang="ko-KR" sz="1200" b="0">
              <a:ea typeface="Gulim" panose="020B0600000101010101" pitchFamily="34" charset="-12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AA73919-9842-46E5-AF61-403141818331}"/>
              </a:ext>
            </a:extLst>
          </p:cNvPr>
          <p:cNvSpPr>
            <a:spLocks noGrp="1"/>
          </p:cNvSpPr>
          <p:nvPr>
            <p:ph type="title"/>
          </p:nvPr>
        </p:nvSpPr>
        <p:spPr/>
        <p:txBody>
          <a:bodyPr/>
          <a:lstStyle/>
          <a:p>
            <a:pPr eaLnBrk="1" hangingPunct="1"/>
            <a:r>
              <a:rPr lang="en-US" altLang="zh-CN"/>
              <a:t>Outline</a:t>
            </a:r>
          </a:p>
        </p:txBody>
      </p:sp>
      <p:sp>
        <p:nvSpPr>
          <p:cNvPr id="17411" name="Content Placeholder 2">
            <a:extLst>
              <a:ext uri="{FF2B5EF4-FFF2-40B4-BE49-F238E27FC236}">
                <a16:creationId xmlns:a16="http://schemas.microsoft.com/office/drawing/2014/main" id="{01CC1913-D6B4-4DDE-9F24-0348572B4F5E}"/>
              </a:ext>
            </a:extLst>
          </p:cNvPr>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a:t>Background and Motivation</a:t>
            </a:r>
          </a:p>
          <a:p>
            <a:pPr eaLnBrk="1" hangingPunct="1">
              <a:spcBef>
                <a:spcPts val="1000"/>
              </a:spcBef>
              <a:spcAft>
                <a:spcPts val="4000"/>
              </a:spcAft>
            </a:pPr>
            <a:r>
              <a:rPr lang="en-US" altLang="zh-CN" sz="3200"/>
              <a:t>Problem Definition</a:t>
            </a:r>
          </a:p>
          <a:p>
            <a:pPr eaLnBrk="1" hangingPunct="1">
              <a:spcBef>
                <a:spcPts val="1000"/>
              </a:spcBef>
              <a:spcAft>
                <a:spcPts val="4000"/>
              </a:spcAft>
            </a:pPr>
            <a:r>
              <a:rPr lang="en-US" altLang="zh-CN" sz="3200"/>
              <a:t>Our Solutions</a:t>
            </a:r>
          </a:p>
          <a:p>
            <a:pPr eaLnBrk="1" hangingPunct="1">
              <a:spcBef>
                <a:spcPts val="1000"/>
              </a:spcBef>
              <a:spcAft>
                <a:spcPts val="4000"/>
              </a:spcAft>
            </a:pPr>
            <a:r>
              <a:rPr lang="en-US" altLang="zh-CN" sz="3200"/>
              <a:t>Experiments</a:t>
            </a:r>
          </a:p>
          <a:p>
            <a:pPr eaLnBrk="1" hangingPunct="1">
              <a:spcBef>
                <a:spcPts val="1000"/>
              </a:spcBef>
              <a:spcAft>
                <a:spcPts val="4000"/>
              </a:spcAft>
            </a:pPr>
            <a:r>
              <a:rPr lang="en-US" altLang="zh-CN" sz="3200"/>
              <a:t>Conclusion</a:t>
            </a:r>
          </a:p>
        </p:txBody>
      </p:sp>
      <p:sp>
        <p:nvSpPr>
          <p:cNvPr id="17412" name="灯片编号占位符 1">
            <a:extLst>
              <a:ext uri="{FF2B5EF4-FFF2-40B4-BE49-F238E27FC236}">
                <a16:creationId xmlns:a16="http://schemas.microsoft.com/office/drawing/2014/main" id="{7C0A05CB-2245-471B-84D3-DA92F368BA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B5859987-0D70-450C-BBEF-D8CB2007AA52}" type="slidenum">
              <a:rPr lang="en-US" altLang="ko-KR" sz="1200" b="0" smtClean="0">
                <a:ea typeface="Gulim" panose="020B0600000101010101" pitchFamily="34" charset="-127"/>
              </a:rPr>
              <a:pPr/>
              <a:t>2</a:t>
            </a:fld>
            <a:endParaRPr lang="en-US" altLang="ko-KR" sz="1200" b="0">
              <a:ea typeface="Gulim" panose="020B0600000101010101" pitchFamily="34" charset="-127"/>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 fill="hold"/>
                                        <p:tgtEl>
                                          <p:spTgt spid="17411">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A43D5049-793A-46CA-AE46-6EBA92C63B45}"/>
              </a:ext>
            </a:extLst>
          </p:cNvPr>
          <p:cNvSpPr>
            <a:spLocks noGrp="1"/>
          </p:cNvSpPr>
          <p:nvPr>
            <p:ph type="title"/>
          </p:nvPr>
        </p:nvSpPr>
        <p:spPr>
          <a:xfrm>
            <a:off x="914400" y="225425"/>
            <a:ext cx="7772400" cy="611188"/>
          </a:xfrm>
        </p:spPr>
        <p:txBody>
          <a:bodyPr/>
          <a:lstStyle/>
          <a:p>
            <a:pPr algn="ctr"/>
            <a:r>
              <a:rPr lang="en-US" altLang="zh-CN"/>
              <a:t>Problem Definition</a:t>
            </a:r>
          </a:p>
        </p:txBody>
      </p:sp>
      <p:sp>
        <p:nvSpPr>
          <p:cNvPr id="3" name="Content Placeholder 2">
            <a:extLst>
              <a:ext uri="{FF2B5EF4-FFF2-40B4-BE49-F238E27FC236}">
                <a16:creationId xmlns:a16="http://schemas.microsoft.com/office/drawing/2014/main" id="{FEDA2785-D9A4-4205-9238-EA3EB0E3A413}"/>
              </a:ext>
            </a:extLst>
          </p:cNvPr>
          <p:cNvSpPr>
            <a:spLocks noGrp="1"/>
          </p:cNvSpPr>
          <p:nvPr>
            <p:ph sz="quarter" idx="1"/>
          </p:nvPr>
        </p:nvSpPr>
        <p:spPr>
          <a:xfrm>
            <a:off x="179388" y="993775"/>
            <a:ext cx="8856662" cy="5594350"/>
          </a:xfrm>
        </p:spPr>
        <p:txBody>
          <a:bodyPr>
            <a:normAutofit/>
          </a:bodyPr>
          <a:lstStyle/>
          <a:p>
            <a:pPr>
              <a:defRPr/>
            </a:pPr>
            <a:r>
              <a:rPr lang="en-US" sz="2400" dirty="0"/>
              <a:t>Feedback-Aware Social Event-participant Arrangement (FASEA)</a:t>
            </a:r>
          </a:p>
          <a:p>
            <a:pPr marL="0" indent="0">
              <a:buFont typeface="Wingdings" panose="05000000000000000000" pitchFamily="2" charset="2"/>
              <a:buNone/>
              <a:defRPr/>
            </a:pPr>
            <a:endParaRPr lang="en-US" sz="2400" dirty="0"/>
          </a:p>
          <a:p>
            <a:pPr>
              <a:defRPr/>
            </a:pPr>
            <a:r>
              <a:rPr lang="en-US" sz="2400" dirty="0"/>
              <a:t>Maximize the total number of accepted events in multiple rounds</a:t>
            </a:r>
          </a:p>
          <a:p>
            <a:pPr lvl="1">
              <a:defRPr/>
            </a:pPr>
            <a:r>
              <a:rPr lang="en-US" sz="2400" dirty="0"/>
              <a:t>Capacities and conflict constraints</a:t>
            </a:r>
          </a:p>
          <a:p>
            <a:pPr lvl="1">
              <a:defRPr/>
            </a:pPr>
            <a:r>
              <a:rPr lang="en-US" sz="2400" dirty="0"/>
              <a:t>Online constraint: decision is immediate and cannot be revoked</a:t>
            </a:r>
          </a:p>
          <a:p>
            <a:pPr lvl="1">
              <a:defRPr/>
            </a:pPr>
            <a:endParaRPr lang="en-US" sz="2550" dirty="0"/>
          </a:p>
          <a:p>
            <a:pPr>
              <a:defRPr/>
            </a:pPr>
            <a:r>
              <a:rPr lang="en-US" sz="2550" dirty="0"/>
              <a:t>Making arrangement each time step: NP-hard</a:t>
            </a:r>
            <a:endParaRPr lang="en-US" sz="2400" dirty="0"/>
          </a:p>
          <a:p>
            <a:pPr marL="0" indent="0">
              <a:buFont typeface="Wingdings" panose="05000000000000000000" pitchFamily="2" charset="2"/>
              <a:buNone/>
              <a:defRPr/>
            </a:pPr>
            <a:endParaRPr lang="en-US" sz="2400" dirty="0"/>
          </a:p>
        </p:txBody>
      </p:sp>
      <p:sp>
        <p:nvSpPr>
          <p:cNvPr id="54276" name="灯片编号占位符 3">
            <a:extLst>
              <a:ext uri="{FF2B5EF4-FFF2-40B4-BE49-F238E27FC236}">
                <a16:creationId xmlns:a16="http://schemas.microsoft.com/office/drawing/2014/main" id="{0F0BE9C6-9731-4C19-B2D1-D62A2D80A1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ECCD48C7-D6BB-40D2-A803-4C7AADB4EAAB}" type="slidenum">
              <a:rPr lang="en-US" altLang="ko-KR" sz="1200" b="0" smtClean="0">
                <a:ea typeface="Gulim" panose="020B0600000101010101" pitchFamily="34" charset="-127"/>
              </a:rPr>
              <a:pPr/>
              <a:t>20</a:t>
            </a:fld>
            <a:endParaRPr lang="en-US" altLang="ko-KR" sz="1200" b="0">
              <a:ea typeface="Gulim" panose="020B0600000101010101" pitchFamily="34" charset="-127"/>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78055650-40FC-4015-86A9-19E720033897}"/>
              </a:ext>
            </a:extLst>
          </p:cNvPr>
          <p:cNvSpPr>
            <a:spLocks noGrp="1"/>
          </p:cNvSpPr>
          <p:nvPr>
            <p:ph type="title"/>
          </p:nvPr>
        </p:nvSpPr>
        <p:spPr/>
        <p:txBody>
          <a:bodyPr/>
          <a:lstStyle/>
          <a:p>
            <a:pPr eaLnBrk="1" hangingPunct="1"/>
            <a:r>
              <a:rPr lang="en-US" altLang="zh-CN"/>
              <a:t>Outline</a:t>
            </a:r>
          </a:p>
        </p:txBody>
      </p:sp>
      <p:sp>
        <p:nvSpPr>
          <p:cNvPr id="17411" name="Content Placeholder 2">
            <a:extLst>
              <a:ext uri="{FF2B5EF4-FFF2-40B4-BE49-F238E27FC236}">
                <a16:creationId xmlns:a16="http://schemas.microsoft.com/office/drawing/2014/main" id="{D27D5EB2-FF4C-4E26-B23B-27F1C93FB76D}"/>
              </a:ext>
            </a:extLst>
          </p:cNvPr>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a:t>Background and Motivation</a:t>
            </a:r>
          </a:p>
          <a:p>
            <a:pPr eaLnBrk="1" hangingPunct="1">
              <a:spcBef>
                <a:spcPts val="1000"/>
              </a:spcBef>
              <a:spcAft>
                <a:spcPts val="4000"/>
              </a:spcAft>
            </a:pPr>
            <a:r>
              <a:rPr lang="en-US" altLang="zh-CN" sz="3200"/>
              <a:t>Problem Definition</a:t>
            </a:r>
          </a:p>
          <a:p>
            <a:pPr eaLnBrk="1" hangingPunct="1">
              <a:spcBef>
                <a:spcPts val="1000"/>
              </a:spcBef>
              <a:spcAft>
                <a:spcPts val="4000"/>
              </a:spcAft>
            </a:pPr>
            <a:r>
              <a:rPr lang="en-US" altLang="zh-CN" sz="3200"/>
              <a:t>Our Solutions</a:t>
            </a:r>
          </a:p>
          <a:p>
            <a:pPr eaLnBrk="1" hangingPunct="1">
              <a:spcBef>
                <a:spcPts val="1000"/>
              </a:spcBef>
              <a:spcAft>
                <a:spcPts val="4000"/>
              </a:spcAft>
            </a:pPr>
            <a:r>
              <a:rPr lang="en-US" altLang="zh-CN" sz="3200"/>
              <a:t>Experiments</a:t>
            </a:r>
          </a:p>
          <a:p>
            <a:pPr eaLnBrk="1" hangingPunct="1">
              <a:spcBef>
                <a:spcPts val="1000"/>
              </a:spcBef>
              <a:spcAft>
                <a:spcPts val="4000"/>
              </a:spcAft>
            </a:pPr>
            <a:r>
              <a:rPr lang="en-US" altLang="zh-CN" sz="3200"/>
              <a:t>Conclusion</a:t>
            </a:r>
          </a:p>
        </p:txBody>
      </p:sp>
      <p:sp>
        <p:nvSpPr>
          <p:cNvPr id="56324" name="灯片编号占位符 1">
            <a:extLst>
              <a:ext uri="{FF2B5EF4-FFF2-40B4-BE49-F238E27FC236}">
                <a16:creationId xmlns:a16="http://schemas.microsoft.com/office/drawing/2014/main" id="{6DEDD72F-519A-4CAB-8FAD-3B4735D45D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73F4DB40-F01D-4BA9-AABE-62380608F64B}" type="slidenum">
              <a:rPr lang="en-US" altLang="ko-KR" sz="1200" b="0" smtClean="0">
                <a:ea typeface="Gulim" panose="020B0600000101010101" pitchFamily="34" charset="-127"/>
              </a:rPr>
              <a:pPr/>
              <a:t>21</a:t>
            </a:fld>
            <a:endParaRPr lang="en-US" altLang="ko-KR" sz="1200" b="0">
              <a:ea typeface="Gulim" panose="020B0600000101010101" pitchFamily="34" charset="-127"/>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 fill="hold"/>
                                        <p:tgtEl>
                                          <p:spTgt spid="17411">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5991A8D6-447A-406A-808E-941E57F01935}"/>
              </a:ext>
            </a:extLst>
          </p:cNvPr>
          <p:cNvSpPr>
            <a:spLocks noGrp="1"/>
          </p:cNvSpPr>
          <p:nvPr>
            <p:ph type="title"/>
          </p:nvPr>
        </p:nvSpPr>
        <p:spPr>
          <a:xfrm>
            <a:off x="914400" y="225425"/>
            <a:ext cx="7772400" cy="611188"/>
          </a:xfrm>
        </p:spPr>
        <p:txBody>
          <a:bodyPr/>
          <a:lstStyle/>
          <a:p>
            <a:pPr algn="ctr"/>
            <a:r>
              <a:rPr lang="en-US" altLang="zh-CN"/>
              <a:t>Thompson Sampling (TS)</a:t>
            </a:r>
          </a:p>
        </p:txBody>
      </p:sp>
      <p:sp>
        <p:nvSpPr>
          <p:cNvPr id="3" name="Content Placeholder 2">
            <a:extLst>
              <a:ext uri="{FF2B5EF4-FFF2-40B4-BE49-F238E27FC236}">
                <a16:creationId xmlns:a16="http://schemas.microsoft.com/office/drawing/2014/main" id="{5ED252B7-F6F7-4104-AF9F-464315CCB0BF}"/>
              </a:ext>
            </a:extLst>
          </p:cNvPr>
          <p:cNvSpPr>
            <a:spLocks noGrp="1" noRot="1" noChangeAspect="1" noMove="1" noResize="1" noEditPoints="1" noAdjustHandles="1" noChangeArrowheads="1" noChangeShapeType="1" noTextEdit="1"/>
          </p:cNvSpPr>
          <p:nvPr>
            <p:ph sz="quarter" idx="1"/>
          </p:nvPr>
        </p:nvSpPr>
        <p:spPr>
          <a:xfrm>
            <a:off x="179512" y="993058"/>
            <a:ext cx="8856538" cy="5594554"/>
          </a:xfrm>
          <a:blipFill>
            <a:blip r:embed="rId3"/>
            <a:stretch>
              <a:fillRect l="-275" t="-763" r="-551"/>
            </a:stretch>
          </a:blipFill>
          <a:extLst/>
        </p:spPr>
        <p:txBody>
          <a:bodyPr/>
          <a:lstStyle/>
          <a:p>
            <a:r>
              <a:rPr lang="zh-CN" altLang="en-US">
                <a:noFill/>
              </a:rPr>
              <a:t> </a:t>
            </a:r>
          </a:p>
        </p:txBody>
      </p:sp>
      <p:sp>
        <p:nvSpPr>
          <p:cNvPr id="58372" name="TextBox 9">
            <a:extLst>
              <a:ext uri="{FF2B5EF4-FFF2-40B4-BE49-F238E27FC236}">
                <a16:creationId xmlns:a16="http://schemas.microsoft.com/office/drawing/2014/main" id="{E6801D54-218A-4847-9358-36DA52EA8632}"/>
              </a:ext>
            </a:extLst>
          </p:cNvPr>
          <p:cNvSpPr txBox="1">
            <a:spLocks noChangeArrowheads="1"/>
          </p:cNvSpPr>
          <p:nvPr/>
        </p:nvSpPr>
        <p:spPr bwMode="auto">
          <a:xfrm>
            <a:off x="228600" y="6092825"/>
            <a:ext cx="8664575" cy="344488"/>
          </a:xfrm>
          <a:prstGeom prst="rect">
            <a:avLst/>
          </a:prstGeom>
          <a:solidFill>
            <a:srgbClr val="FFC000"/>
          </a:solidFill>
          <a:ln w="50800">
            <a:solidFill>
              <a:schemeClr val="tx1"/>
            </a:solidFill>
            <a:miter lim="800000"/>
            <a:headEnd/>
            <a:tailEnd/>
          </a:ln>
        </p:spPr>
        <p:txBody>
          <a:bodyPr>
            <a:spAutoFit/>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lnSpc>
                <a:spcPct val="120000"/>
              </a:lnSpc>
              <a:spcBef>
                <a:spcPct val="0"/>
              </a:spcBef>
              <a:buClrTx/>
              <a:buSzTx/>
              <a:buFont typeface="Wingdings" panose="05000000000000000000" pitchFamily="2" charset="2"/>
              <a:buNone/>
            </a:pPr>
            <a:r>
              <a:rPr lang="en-US" altLang="zh-CN" sz="1500">
                <a:ea typeface="宋体" panose="02010600030101010101" pitchFamily="2" charset="-122"/>
                <a:cs typeface="Arial" panose="020B0604020202020204" pitchFamily="34" charset="0"/>
              </a:rPr>
              <a:t>Thompson Sampling for Contextual Bandits with Linear Payoffs, ICML’13</a:t>
            </a:r>
          </a:p>
        </p:txBody>
      </p:sp>
      <p:sp>
        <p:nvSpPr>
          <p:cNvPr id="58373" name="灯片编号占位符 3">
            <a:extLst>
              <a:ext uri="{FF2B5EF4-FFF2-40B4-BE49-F238E27FC236}">
                <a16:creationId xmlns:a16="http://schemas.microsoft.com/office/drawing/2014/main" id="{E579BF2A-087C-4BCD-9DA3-866A6DF1B5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41CB27EA-190E-4866-988F-9483F14E6B20}" type="slidenum">
              <a:rPr lang="en-US" altLang="ko-KR" sz="1200" b="0" smtClean="0">
                <a:ea typeface="Gulim" panose="020B0600000101010101" pitchFamily="34" charset="-127"/>
              </a:rPr>
              <a:pPr/>
              <a:t>22</a:t>
            </a:fld>
            <a:endParaRPr lang="en-US" altLang="ko-KR" sz="1200" b="0">
              <a:ea typeface="Gulim" panose="020B0600000101010101" pitchFamily="34" charset="-127"/>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3AFFF3A1-1DBB-4880-9A32-D56B3D0C4222}"/>
              </a:ext>
            </a:extLst>
          </p:cNvPr>
          <p:cNvSpPr txBox="1">
            <a:spLocks noRot="1" noChangeAspect="1" noMove="1" noResize="1" noEditPoints="1" noAdjustHandles="1" noChangeArrowheads="1" noChangeShapeType="1" noTextEdit="1"/>
          </p:cNvSpPr>
          <p:nvPr/>
        </p:nvSpPr>
        <p:spPr bwMode="auto">
          <a:xfrm>
            <a:off x="179512" y="993058"/>
            <a:ext cx="8856538" cy="5594554"/>
          </a:xfrm>
          <a:prstGeom prst="rect">
            <a:avLst/>
          </a:prstGeom>
          <a:blipFill>
            <a:blip r:embed="rId3"/>
            <a:stretch>
              <a:fillRect l="-275" t="-76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60419" name="Title 1">
            <a:extLst>
              <a:ext uri="{FF2B5EF4-FFF2-40B4-BE49-F238E27FC236}">
                <a16:creationId xmlns:a16="http://schemas.microsoft.com/office/drawing/2014/main" id="{1ECB5F19-CD91-43E7-9D64-7B0F2590EF12}"/>
              </a:ext>
            </a:extLst>
          </p:cNvPr>
          <p:cNvSpPr>
            <a:spLocks noGrp="1"/>
          </p:cNvSpPr>
          <p:nvPr>
            <p:ph type="title"/>
          </p:nvPr>
        </p:nvSpPr>
        <p:spPr>
          <a:xfrm>
            <a:off x="914400" y="225425"/>
            <a:ext cx="7772400" cy="611188"/>
          </a:xfrm>
        </p:spPr>
        <p:txBody>
          <a:bodyPr/>
          <a:lstStyle/>
          <a:p>
            <a:pPr algn="ctr"/>
            <a:r>
              <a:rPr lang="en-US" altLang="zh-CN"/>
              <a:t>Thompson Sampling (TS)</a:t>
            </a:r>
          </a:p>
        </p:txBody>
      </p:sp>
      <p:graphicFrame>
        <p:nvGraphicFramePr>
          <p:cNvPr id="6" name="Table 5">
            <a:extLst>
              <a:ext uri="{FF2B5EF4-FFF2-40B4-BE49-F238E27FC236}">
                <a16:creationId xmlns:a16="http://schemas.microsoft.com/office/drawing/2014/main" id="{D482EFBB-9ED3-44DD-A1D1-3141ACD3C477}"/>
              </a:ext>
            </a:extLst>
          </p:cNvPr>
          <p:cNvGraphicFramePr>
            <a:graphicFrameLocks noGrp="1"/>
          </p:cNvGraphicFramePr>
          <p:nvPr/>
        </p:nvGraphicFramePr>
        <p:xfrm>
          <a:off x="146304" y="2693855"/>
          <a:ext cx="8790432" cy="2309438"/>
        </p:xfrm>
        <a:graphic>
          <a:graphicData uri="http://schemas.openxmlformats.org/drawingml/2006/table">
            <a:tbl>
              <a:tblPr firstRow="1" bandRow="1">
                <a:tableStyleId>{21E4AEA4-8DFA-4A89-87EB-49C32662AFE0}</a:tableStyleId>
              </a:tblPr>
              <a:tblGrid>
                <a:gridCol w="501843">
                  <a:extLst>
                    <a:ext uri="{9D8B030D-6E8A-4147-A177-3AD203B41FA5}">
                      <a16:colId xmlns:a16="http://schemas.microsoft.com/office/drawing/2014/main" val="20000"/>
                    </a:ext>
                  </a:extLst>
                </a:gridCol>
                <a:gridCol w="3363021">
                  <a:extLst>
                    <a:ext uri="{9D8B030D-6E8A-4147-A177-3AD203B41FA5}">
                      <a16:colId xmlns:a16="http://schemas.microsoft.com/office/drawing/2014/main" val="20001"/>
                    </a:ext>
                  </a:extLst>
                </a:gridCol>
                <a:gridCol w="3430769">
                  <a:extLst>
                    <a:ext uri="{9D8B030D-6E8A-4147-A177-3AD203B41FA5}">
                      <a16:colId xmlns:a16="http://schemas.microsoft.com/office/drawing/2014/main" val="20002"/>
                    </a:ext>
                  </a:extLst>
                </a:gridCol>
                <a:gridCol w="1494799">
                  <a:extLst>
                    <a:ext uri="{9D8B030D-6E8A-4147-A177-3AD203B41FA5}">
                      <a16:colId xmlns:a16="http://schemas.microsoft.com/office/drawing/2014/main" val="20003"/>
                    </a:ext>
                  </a:extLst>
                </a:gridCol>
              </a:tblGrid>
              <a:tr h="438570">
                <a:tc>
                  <a:txBody>
                    <a:bodyPr/>
                    <a:lstStyle/>
                    <a:p>
                      <a:pPr algn="ctr"/>
                      <a:endParaRPr lang="en-US" sz="2200" dirty="0">
                        <a:solidFill>
                          <a:schemeClr val="tx1"/>
                        </a:solidFill>
                      </a:endParaRPr>
                    </a:p>
                  </a:txBody>
                  <a:tcPr marL="93449" marR="93449" marT="46724" marB="46724"/>
                </a:tc>
                <a:tc>
                  <a:txBody>
                    <a:bodyPr/>
                    <a:lstStyle/>
                    <a:p>
                      <a:endParaRPr lang="zh-CN"/>
                    </a:p>
                  </a:txBody>
                  <a:tcPr marL="103291" marR="103291" marT="51645" marB="51645">
                    <a:blipFill>
                      <a:blip r:embed="rId4"/>
                      <a:stretch>
                        <a:fillRect l="-15217" t="-6944" r="-147283" b="-448611"/>
                      </a:stretch>
                    </a:blipFill>
                  </a:tcPr>
                </a:tc>
                <a:tc>
                  <a:txBody>
                    <a:bodyPr/>
                    <a:lstStyle/>
                    <a:p>
                      <a:endParaRPr lang="zh-CN"/>
                    </a:p>
                  </a:txBody>
                  <a:tcPr marL="103291" marR="103291" marT="51645" marB="51645">
                    <a:blipFill>
                      <a:blip r:embed="rId4"/>
                      <a:stretch>
                        <a:fillRect l="-112966" t="-6944" r="-44405" b="-448611"/>
                      </a:stretch>
                    </a:blipFill>
                  </a:tcPr>
                </a:tc>
                <a:tc>
                  <a:txBody>
                    <a:bodyPr/>
                    <a:lstStyle/>
                    <a:p>
                      <a:pPr algn="ctr"/>
                      <a:r>
                        <a:rPr lang="en-US" sz="2200" dirty="0"/>
                        <a:t>Conflicts</a:t>
                      </a:r>
                      <a:endParaRPr lang="en-US" sz="2200" b="0" dirty="0">
                        <a:solidFill>
                          <a:schemeClr val="tx1"/>
                        </a:solidFill>
                      </a:endParaRPr>
                    </a:p>
                  </a:txBody>
                  <a:tcPr marL="93449" marR="93449" marT="46724" marB="46724"/>
                </a:tc>
                <a:extLst>
                  <a:ext uri="{0D108BD9-81ED-4DB2-BD59-A6C34878D82A}">
                    <a16:rowId xmlns:a16="http://schemas.microsoft.com/office/drawing/2014/main" val="10000"/>
                  </a:ext>
                </a:extLst>
              </a:tr>
              <a:tr h="467336">
                <a:tc>
                  <a:txBody>
                    <a:bodyPr/>
                    <a:lstStyle/>
                    <a:p>
                      <a:endParaRPr lang="zh-CN"/>
                    </a:p>
                  </a:txBody>
                  <a:tcPr marL="93449" marR="93449" marT="46724" marB="46724">
                    <a:blipFill>
                      <a:blip r:embed="rId4"/>
                      <a:stretch>
                        <a:fillRect l="-2439" t="-100000" r="-1664634" b="-319481"/>
                      </a:stretch>
                    </a:blipFill>
                  </a:tcPr>
                </a:tc>
                <a:tc>
                  <a:txBody>
                    <a:bodyPr/>
                    <a:lstStyle/>
                    <a:p>
                      <a:endParaRPr lang="zh-CN"/>
                    </a:p>
                  </a:txBody>
                  <a:tcPr marL="103291" marR="103291" marT="51645" marB="51645">
                    <a:blipFill>
                      <a:blip r:embed="rId4"/>
                      <a:stretch>
                        <a:fillRect l="-15217" t="-100000" r="-147283" b="-319481"/>
                      </a:stretch>
                    </a:blipFill>
                  </a:tcPr>
                </a:tc>
                <a:tc>
                  <a:txBody>
                    <a:bodyPr/>
                    <a:lstStyle/>
                    <a:p>
                      <a:endParaRPr lang="zh-CN"/>
                    </a:p>
                  </a:txBody>
                  <a:tcPr marL="103291" marR="103291" marT="51645" marB="51645">
                    <a:blipFill>
                      <a:blip r:embed="rId4"/>
                      <a:stretch>
                        <a:fillRect l="-112966" t="-100000" r="-44405" b="-319481"/>
                      </a:stretch>
                    </a:blipFill>
                  </a:tcPr>
                </a:tc>
                <a:tc>
                  <a:txBody>
                    <a:bodyPr/>
                    <a:lstStyle/>
                    <a:p>
                      <a:endParaRPr lang="zh-CN"/>
                    </a:p>
                  </a:txBody>
                  <a:tcPr marL="93449" marR="93449" marT="46724" marB="46724">
                    <a:blipFill>
                      <a:blip r:embed="rId4"/>
                      <a:stretch>
                        <a:fillRect l="-489388" t="-100000" r="-2041" b="-319481"/>
                      </a:stretch>
                    </a:blipFill>
                  </a:tcPr>
                </a:tc>
                <a:extLst>
                  <a:ext uri="{0D108BD9-81ED-4DB2-BD59-A6C34878D82A}">
                    <a16:rowId xmlns:a16="http://schemas.microsoft.com/office/drawing/2014/main" val="10001"/>
                  </a:ext>
                </a:extLst>
              </a:tr>
              <a:tr h="467336">
                <a:tc>
                  <a:txBody>
                    <a:bodyPr/>
                    <a:lstStyle/>
                    <a:p>
                      <a:endParaRPr lang="zh-CN"/>
                    </a:p>
                  </a:txBody>
                  <a:tcPr marL="93449" marR="93449" marT="46724" marB="46724">
                    <a:blipFill>
                      <a:blip r:embed="rId4"/>
                      <a:stretch>
                        <a:fillRect l="-2439" t="-200000" r="-1664634" b="-219481"/>
                      </a:stretch>
                    </a:blipFill>
                  </a:tcPr>
                </a:tc>
                <a:tc>
                  <a:txBody>
                    <a:bodyPr/>
                    <a:lstStyle/>
                    <a:p>
                      <a:endParaRPr lang="zh-CN"/>
                    </a:p>
                  </a:txBody>
                  <a:tcPr marL="103291" marR="103291" marT="51645" marB="51645">
                    <a:blipFill>
                      <a:blip r:embed="rId4"/>
                      <a:stretch>
                        <a:fillRect l="-15217" t="-200000" r="-147283" b="-219481"/>
                      </a:stretch>
                    </a:blipFill>
                  </a:tcPr>
                </a:tc>
                <a:tc>
                  <a:txBody>
                    <a:bodyPr/>
                    <a:lstStyle/>
                    <a:p>
                      <a:endParaRPr lang="zh-CN"/>
                    </a:p>
                  </a:txBody>
                  <a:tcPr marL="103291" marR="103291" marT="51645" marB="51645">
                    <a:blipFill>
                      <a:blip r:embed="rId4"/>
                      <a:stretch>
                        <a:fillRect l="-112966" t="-200000" r="-44405" b="-219481"/>
                      </a:stretch>
                    </a:blipFill>
                  </a:tcPr>
                </a:tc>
                <a:tc>
                  <a:txBody>
                    <a:bodyPr/>
                    <a:lstStyle/>
                    <a:p>
                      <a:endParaRPr lang="zh-CN"/>
                    </a:p>
                  </a:txBody>
                  <a:tcPr marL="93449" marR="93449" marT="46724" marB="46724">
                    <a:blipFill>
                      <a:blip r:embed="rId4"/>
                      <a:stretch>
                        <a:fillRect l="-489388" t="-200000" r="-2041" b="-219481"/>
                      </a:stretch>
                    </a:blipFill>
                  </a:tcPr>
                </a:tc>
                <a:extLst>
                  <a:ext uri="{0D108BD9-81ED-4DB2-BD59-A6C34878D82A}">
                    <a16:rowId xmlns:a16="http://schemas.microsoft.com/office/drawing/2014/main" val="10002"/>
                  </a:ext>
                </a:extLst>
              </a:tr>
              <a:tr h="468860">
                <a:tc>
                  <a:txBody>
                    <a:bodyPr/>
                    <a:lstStyle/>
                    <a:p>
                      <a:endParaRPr lang="zh-CN"/>
                    </a:p>
                  </a:txBody>
                  <a:tcPr marL="93449" marR="93449" marT="46724" marB="46724">
                    <a:blipFill>
                      <a:blip r:embed="rId4"/>
                      <a:stretch>
                        <a:fillRect l="-2439" t="-300000" r="-1664634" b="-119481"/>
                      </a:stretch>
                    </a:blipFill>
                  </a:tcPr>
                </a:tc>
                <a:tc>
                  <a:txBody>
                    <a:bodyPr/>
                    <a:lstStyle/>
                    <a:p>
                      <a:endParaRPr lang="zh-CN"/>
                    </a:p>
                  </a:txBody>
                  <a:tcPr marL="103291" marR="103291" marT="51645" marB="51645">
                    <a:blipFill>
                      <a:blip r:embed="rId4"/>
                      <a:stretch>
                        <a:fillRect l="-15217" t="-300000" r="-147283" b="-119481"/>
                      </a:stretch>
                    </a:blipFill>
                  </a:tcPr>
                </a:tc>
                <a:tc>
                  <a:txBody>
                    <a:bodyPr/>
                    <a:lstStyle/>
                    <a:p>
                      <a:endParaRPr lang="zh-CN"/>
                    </a:p>
                  </a:txBody>
                  <a:tcPr marL="103291" marR="103291" marT="51645" marB="51645">
                    <a:blipFill>
                      <a:blip r:embed="rId4"/>
                      <a:stretch>
                        <a:fillRect l="-112966" t="-300000" r="-44405" b="-119481"/>
                      </a:stretch>
                    </a:blipFill>
                  </a:tcPr>
                </a:tc>
                <a:tc>
                  <a:txBody>
                    <a:bodyPr/>
                    <a:lstStyle/>
                    <a:p>
                      <a:pPr algn="ctr"/>
                      <a:r>
                        <a:rPr lang="en-US" sz="2200" dirty="0"/>
                        <a:t>NA</a:t>
                      </a:r>
                      <a:endParaRPr lang="en-US" sz="2200" dirty="0">
                        <a:solidFill>
                          <a:schemeClr val="tx1"/>
                        </a:solidFill>
                      </a:endParaRPr>
                    </a:p>
                  </a:txBody>
                  <a:tcPr marL="93449" marR="93449" marT="46724" marB="46724"/>
                </a:tc>
                <a:extLst>
                  <a:ext uri="{0D108BD9-81ED-4DB2-BD59-A6C34878D82A}">
                    <a16:rowId xmlns:a16="http://schemas.microsoft.com/office/drawing/2014/main" val="10003"/>
                  </a:ext>
                </a:extLst>
              </a:tr>
              <a:tr h="467336">
                <a:tc>
                  <a:txBody>
                    <a:bodyPr/>
                    <a:lstStyle/>
                    <a:p>
                      <a:endParaRPr lang="zh-CN"/>
                    </a:p>
                  </a:txBody>
                  <a:tcPr marL="93449" marR="93449" marT="46724" marB="46724">
                    <a:blipFill>
                      <a:blip r:embed="rId4"/>
                      <a:stretch>
                        <a:fillRect l="-2439" t="-400000" r="-1664634" b="-19481"/>
                      </a:stretch>
                    </a:blipFill>
                  </a:tcPr>
                </a:tc>
                <a:tc>
                  <a:txBody>
                    <a:bodyPr/>
                    <a:lstStyle/>
                    <a:p>
                      <a:endParaRPr lang="zh-CN"/>
                    </a:p>
                  </a:txBody>
                  <a:tcPr marL="103291" marR="103291" marT="51645" marB="51645">
                    <a:blipFill>
                      <a:blip r:embed="rId4"/>
                      <a:stretch>
                        <a:fillRect l="-15217" t="-400000" r="-147283" b="-19481"/>
                      </a:stretch>
                    </a:blipFill>
                  </a:tcPr>
                </a:tc>
                <a:tc>
                  <a:txBody>
                    <a:bodyPr/>
                    <a:lstStyle/>
                    <a:p>
                      <a:endParaRPr lang="zh-CN"/>
                    </a:p>
                  </a:txBody>
                  <a:tcPr marL="103291" marR="103291" marT="51645" marB="51645">
                    <a:blipFill>
                      <a:blip r:embed="rId4"/>
                      <a:stretch>
                        <a:fillRect l="-112966" t="-400000" r="-44405" b="-19481"/>
                      </a:stretch>
                    </a:blipFill>
                  </a:tcPr>
                </a:tc>
                <a:tc>
                  <a:txBody>
                    <a:bodyPr/>
                    <a:lstStyle/>
                    <a:p>
                      <a:pPr algn="ctr"/>
                      <a:r>
                        <a:rPr lang="en-US" sz="2200" dirty="0"/>
                        <a:t>NA</a:t>
                      </a:r>
                      <a:endParaRPr lang="en-US" sz="2200" dirty="0">
                        <a:solidFill>
                          <a:schemeClr val="tx1"/>
                        </a:solidFill>
                      </a:endParaRPr>
                    </a:p>
                  </a:txBody>
                  <a:tcPr marL="93449" marR="93449" marT="46724" marB="46724"/>
                </a:tc>
                <a:extLst>
                  <a:ext uri="{0D108BD9-81ED-4DB2-BD59-A6C34878D82A}">
                    <a16:rowId xmlns:a16="http://schemas.microsoft.com/office/drawing/2014/main" val="10004"/>
                  </a:ext>
                </a:extLst>
              </a:tr>
            </a:tbl>
          </a:graphicData>
        </a:graphic>
      </p:graphicFrame>
      <p:pic>
        <p:nvPicPr>
          <p:cNvPr id="9" name="Picture 8">
            <a:extLst>
              <a:ext uri="{FF2B5EF4-FFF2-40B4-BE49-F238E27FC236}">
                <a16:creationId xmlns:a16="http://schemas.microsoft.com/office/drawing/2014/main" id="{66359649-F894-453A-9901-C706AF3687B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98913" y="5597525"/>
            <a:ext cx="660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le 6">
            <a:extLst>
              <a:ext uri="{FF2B5EF4-FFF2-40B4-BE49-F238E27FC236}">
                <a16:creationId xmlns:a16="http://schemas.microsoft.com/office/drawing/2014/main" id="{A2450339-CD72-4F47-AB41-E120FD8A5935}"/>
              </a:ext>
            </a:extLst>
          </p:cNvPr>
          <p:cNvSpPr/>
          <p:nvPr/>
        </p:nvSpPr>
        <p:spPr>
          <a:xfrm>
            <a:off x="665163" y="2693988"/>
            <a:ext cx="6759575" cy="2309812"/>
          </a:xfrm>
          <a:prstGeom prst="roundRect">
            <a:avLst>
              <a:gd name="adj" fmla="val 0"/>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60423" name="灯片编号占位符 2">
            <a:extLst>
              <a:ext uri="{FF2B5EF4-FFF2-40B4-BE49-F238E27FC236}">
                <a16:creationId xmlns:a16="http://schemas.microsoft.com/office/drawing/2014/main" id="{2ED038EE-40EE-4E83-84F4-7916E32C32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332F3E8A-E0C4-4255-8C8B-7B3ED0563FDC}" type="slidenum">
              <a:rPr lang="en-US" altLang="ko-KR" sz="1200" b="0" smtClean="0">
                <a:ea typeface="Gulim" panose="020B0600000101010101" pitchFamily="34" charset="-127"/>
              </a:rPr>
              <a:pPr/>
              <a:t>23</a:t>
            </a:fld>
            <a:endParaRPr lang="en-US" altLang="ko-KR" sz="1200" b="0">
              <a:ea typeface="Gulim" panose="020B0600000101010101"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D065DD6E-2C76-4141-865A-1679E756B821}"/>
              </a:ext>
            </a:extLst>
          </p:cNvPr>
          <p:cNvSpPr txBox="1">
            <a:spLocks noRot="1" noChangeAspect="1" noMove="1" noResize="1" noEditPoints="1" noAdjustHandles="1" noChangeArrowheads="1" noChangeShapeType="1" noTextEdit="1"/>
          </p:cNvSpPr>
          <p:nvPr/>
        </p:nvSpPr>
        <p:spPr bwMode="auto">
          <a:xfrm>
            <a:off x="179512" y="993058"/>
            <a:ext cx="8856538" cy="5594554"/>
          </a:xfrm>
          <a:prstGeom prst="rect">
            <a:avLst/>
          </a:prstGeom>
          <a:blipFill>
            <a:blip r:embed="rId3"/>
            <a:stretch>
              <a:fillRect l="-275" t="-76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62467" name="Title 1">
            <a:extLst>
              <a:ext uri="{FF2B5EF4-FFF2-40B4-BE49-F238E27FC236}">
                <a16:creationId xmlns:a16="http://schemas.microsoft.com/office/drawing/2014/main" id="{F51FA59D-489B-429F-862B-249B2E59D3FC}"/>
              </a:ext>
            </a:extLst>
          </p:cNvPr>
          <p:cNvSpPr>
            <a:spLocks noGrp="1"/>
          </p:cNvSpPr>
          <p:nvPr>
            <p:ph type="title"/>
          </p:nvPr>
        </p:nvSpPr>
        <p:spPr>
          <a:xfrm>
            <a:off x="914400" y="225425"/>
            <a:ext cx="7772400" cy="611188"/>
          </a:xfrm>
        </p:spPr>
        <p:txBody>
          <a:bodyPr/>
          <a:lstStyle/>
          <a:p>
            <a:pPr algn="ctr"/>
            <a:r>
              <a:rPr lang="en-US" altLang="zh-CN"/>
              <a:t>Thompson Sampling (TS)</a:t>
            </a:r>
          </a:p>
        </p:txBody>
      </p:sp>
      <p:sp>
        <p:nvSpPr>
          <p:cNvPr id="8" name="TextBox 7">
            <a:extLst>
              <a:ext uri="{FF2B5EF4-FFF2-40B4-BE49-F238E27FC236}">
                <a16:creationId xmlns:a16="http://schemas.microsoft.com/office/drawing/2014/main" id="{455F3BAA-BB9C-4611-A45E-BC3BB0707E7C}"/>
              </a:ext>
            </a:extLst>
          </p:cNvPr>
          <p:cNvSpPr txBox="1">
            <a:spLocks noRot="1" noChangeAspect="1" noMove="1" noResize="1" noEditPoints="1" noAdjustHandles="1" noChangeArrowheads="1" noChangeShapeType="1" noTextEdit="1"/>
          </p:cNvSpPr>
          <p:nvPr/>
        </p:nvSpPr>
        <p:spPr>
          <a:xfrm>
            <a:off x="146305" y="5139153"/>
            <a:ext cx="6187604" cy="476412"/>
          </a:xfrm>
          <a:prstGeom prst="rect">
            <a:avLst/>
          </a:prstGeom>
          <a:blipFill>
            <a:blip r:embed="rId4"/>
            <a:stretch>
              <a:fillRect l="-1478" t="-6410" b="-29487"/>
            </a:stretch>
          </a:blipFill>
        </p:spPr>
        <p:txBody>
          <a:bodyPr/>
          <a:lstStyle/>
          <a:p>
            <a:r>
              <a:rPr lang="zh-CN" altLang="en-US">
                <a:noFill/>
              </a:rPr>
              <a:t> </a:t>
            </a:r>
          </a:p>
        </p:txBody>
      </p:sp>
      <p:graphicFrame>
        <p:nvGraphicFramePr>
          <p:cNvPr id="10" name="Table 9">
            <a:extLst>
              <a:ext uri="{FF2B5EF4-FFF2-40B4-BE49-F238E27FC236}">
                <a16:creationId xmlns:a16="http://schemas.microsoft.com/office/drawing/2014/main" id="{411E7805-1F80-4AB8-906F-43110D8782AA}"/>
              </a:ext>
            </a:extLst>
          </p:cNvPr>
          <p:cNvGraphicFramePr>
            <a:graphicFrameLocks noGrp="1"/>
          </p:cNvGraphicFramePr>
          <p:nvPr/>
        </p:nvGraphicFramePr>
        <p:xfrm>
          <a:off x="146304" y="2693855"/>
          <a:ext cx="8790432" cy="2309438"/>
        </p:xfrm>
        <a:graphic>
          <a:graphicData uri="http://schemas.openxmlformats.org/drawingml/2006/table">
            <a:tbl>
              <a:tblPr firstRow="1" bandRow="1">
                <a:tableStyleId>{21E4AEA4-8DFA-4A89-87EB-49C32662AFE0}</a:tableStyleId>
              </a:tblPr>
              <a:tblGrid>
                <a:gridCol w="501843">
                  <a:extLst>
                    <a:ext uri="{9D8B030D-6E8A-4147-A177-3AD203B41FA5}">
                      <a16:colId xmlns:a16="http://schemas.microsoft.com/office/drawing/2014/main" val="20000"/>
                    </a:ext>
                  </a:extLst>
                </a:gridCol>
                <a:gridCol w="3363021">
                  <a:extLst>
                    <a:ext uri="{9D8B030D-6E8A-4147-A177-3AD203B41FA5}">
                      <a16:colId xmlns:a16="http://schemas.microsoft.com/office/drawing/2014/main" val="20001"/>
                    </a:ext>
                  </a:extLst>
                </a:gridCol>
                <a:gridCol w="3430769">
                  <a:extLst>
                    <a:ext uri="{9D8B030D-6E8A-4147-A177-3AD203B41FA5}">
                      <a16:colId xmlns:a16="http://schemas.microsoft.com/office/drawing/2014/main" val="20002"/>
                    </a:ext>
                  </a:extLst>
                </a:gridCol>
                <a:gridCol w="1494799">
                  <a:extLst>
                    <a:ext uri="{9D8B030D-6E8A-4147-A177-3AD203B41FA5}">
                      <a16:colId xmlns:a16="http://schemas.microsoft.com/office/drawing/2014/main" val="20003"/>
                    </a:ext>
                  </a:extLst>
                </a:gridCol>
              </a:tblGrid>
              <a:tr h="438570">
                <a:tc>
                  <a:txBody>
                    <a:bodyPr/>
                    <a:lstStyle/>
                    <a:p>
                      <a:pPr algn="ctr"/>
                      <a:endParaRPr lang="en-US" sz="2200" dirty="0">
                        <a:solidFill>
                          <a:schemeClr val="tx1"/>
                        </a:solidFill>
                      </a:endParaRPr>
                    </a:p>
                  </a:txBody>
                  <a:tcPr marL="93449" marR="93449" marT="46724" marB="46724"/>
                </a:tc>
                <a:tc>
                  <a:txBody>
                    <a:bodyPr/>
                    <a:lstStyle/>
                    <a:p>
                      <a:endParaRPr lang="zh-CN"/>
                    </a:p>
                  </a:txBody>
                  <a:tcPr marL="103291" marR="103291" marT="51645" marB="51645">
                    <a:blipFill>
                      <a:blip r:embed="rId5"/>
                      <a:stretch>
                        <a:fillRect l="-15217" t="-6944" r="-147283" b="-448611"/>
                      </a:stretch>
                    </a:blipFill>
                  </a:tcPr>
                </a:tc>
                <a:tc>
                  <a:txBody>
                    <a:bodyPr/>
                    <a:lstStyle/>
                    <a:p>
                      <a:endParaRPr lang="zh-CN"/>
                    </a:p>
                  </a:txBody>
                  <a:tcPr marL="103291" marR="103291" marT="51645" marB="51645">
                    <a:blipFill>
                      <a:blip r:embed="rId5"/>
                      <a:stretch>
                        <a:fillRect l="-112966" t="-6944" r="-44405" b="-448611"/>
                      </a:stretch>
                    </a:blipFill>
                  </a:tcPr>
                </a:tc>
                <a:tc>
                  <a:txBody>
                    <a:bodyPr/>
                    <a:lstStyle/>
                    <a:p>
                      <a:pPr algn="ctr"/>
                      <a:r>
                        <a:rPr lang="en-US" sz="2200" dirty="0"/>
                        <a:t>Conflicts</a:t>
                      </a:r>
                      <a:endParaRPr lang="en-US" sz="2200" b="0" dirty="0">
                        <a:solidFill>
                          <a:schemeClr val="tx1"/>
                        </a:solidFill>
                      </a:endParaRPr>
                    </a:p>
                  </a:txBody>
                  <a:tcPr marL="93449" marR="93449" marT="46724" marB="46724"/>
                </a:tc>
                <a:extLst>
                  <a:ext uri="{0D108BD9-81ED-4DB2-BD59-A6C34878D82A}">
                    <a16:rowId xmlns:a16="http://schemas.microsoft.com/office/drawing/2014/main" val="10000"/>
                  </a:ext>
                </a:extLst>
              </a:tr>
              <a:tr h="467336">
                <a:tc>
                  <a:txBody>
                    <a:bodyPr/>
                    <a:lstStyle/>
                    <a:p>
                      <a:endParaRPr lang="zh-CN"/>
                    </a:p>
                  </a:txBody>
                  <a:tcPr marL="93449" marR="93449" marT="46724" marB="46724">
                    <a:blipFill>
                      <a:blip r:embed="rId5"/>
                      <a:stretch>
                        <a:fillRect l="-2439" t="-100000" r="-1664634" b="-319481"/>
                      </a:stretch>
                    </a:blipFill>
                  </a:tcPr>
                </a:tc>
                <a:tc>
                  <a:txBody>
                    <a:bodyPr/>
                    <a:lstStyle/>
                    <a:p>
                      <a:endParaRPr lang="zh-CN"/>
                    </a:p>
                  </a:txBody>
                  <a:tcPr marL="103291" marR="103291" marT="51645" marB="51645">
                    <a:blipFill>
                      <a:blip r:embed="rId5"/>
                      <a:stretch>
                        <a:fillRect l="-15217" t="-100000" r="-147283" b="-319481"/>
                      </a:stretch>
                    </a:blipFill>
                  </a:tcPr>
                </a:tc>
                <a:tc>
                  <a:txBody>
                    <a:bodyPr/>
                    <a:lstStyle/>
                    <a:p>
                      <a:endParaRPr lang="zh-CN"/>
                    </a:p>
                  </a:txBody>
                  <a:tcPr marL="103291" marR="103291" marT="51645" marB="51645">
                    <a:blipFill>
                      <a:blip r:embed="rId5"/>
                      <a:stretch>
                        <a:fillRect l="-112966" t="-100000" r="-44405" b="-319481"/>
                      </a:stretch>
                    </a:blipFill>
                  </a:tcPr>
                </a:tc>
                <a:tc>
                  <a:txBody>
                    <a:bodyPr/>
                    <a:lstStyle/>
                    <a:p>
                      <a:endParaRPr lang="zh-CN"/>
                    </a:p>
                  </a:txBody>
                  <a:tcPr marL="93449" marR="93449" marT="46724" marB="46724">
                    <a:blipFill>
                      <a:blip r:embed="rId5"/>
                      <a:stretch>
                        <a:fillRect l="-489388" t="-100000" r="-2041" b="-319481"/>
                      </a:stretch>
                    </a:blipFill>
                  </a:tcPr>
                </a:tc>
                <a:extLst>
                  <a:ext uri="{0D108BD9-81ED-4DB2-BD59-A6C34878D82A}">
                    <a16:rowId xmlns:a16="http://schemas.microsoft.com/office/drawing/2014/main" val="10001"/>
                  </a:ext>
                </a:extLst>
              </a:tr>
              <a:tr h="467336">
                <a:tc>
                  <a:txBody>
                    <a:bodyPr/>
                    <a:lstStyle/>
                    <a:p>
                      <a:endParaRPr lang="zh-CN"/>
                    </a:p>
                  </a:txBody>
                  <a:tcPr marL="93449" marR="93449" marT="46724" marB="46724">
                    <a:blipFill>
                      <a:blip r:embed="rId5"/>
                      <a:stretch>
                        <a:fillRect l="-2439" t="-200000" r="-1664634" b="-219481"/>
                      </a:stretch>
                    </a:blipFill>
                  </a:tcPr>
                </a:tc>
                <a:tc>
                  <a:txBody>
                    <a:bodyPr/>
                    <a:lstStyle/>
                    <a:p>
                      <a:endParaRPr lang="zh-CN"/>
                    </a:p>
                  </a:txBody>
                  <a:tcPr marL="103291" marR="103291" marT="51645" marB="51645">
                    <a:blipFill>
                      <a:blip r:embed="rId5"/>
                      <a:stretch>
                        <a:fillRect l="-15217" t="-200000" r="-147283" b="-219481"/>
                      </a:stretch>
                    </a:blipFill>
                  </a:tcPr>
                </a:tc>
                <a:tc>
                  <a:txBody>
                    <a:bodyPr/>
                    <a:lstStyle/>
                    <a:p>
                      <a:endParaRPr lang="zh-CN"/>
                    </a:p>
                  </a:txBody>
                  <a:tcPr marL="103291" marR="103291" marT="51645" marB="51645">
                    <a:blipFill>
                      <a:blip r:embed="rId5"/>
                      <a:stretch>
                        <a:fillRect l="-112966" t="-200000" r="-44405" b="-219481"/>
                      </a:stretch>
                    </a:blipFill>
                  </a:tcPr>
                </a:tc>
                <a:tc>
                  <a:txBody>
                    <a:bodyPr/>
                    <a:lstStyle/>
                    <a:p>
                      <a:endParaRPr lang="zh-CN"/>
                    </a:p>
                  </a:txBody>
                  <a:tcPr marL="93449" marR="93449" marT="46724" marB="46724">
                    <a:blipFill>
                      <a:blip r:embed="rId5"/>
                      <a:stretch>
                        <a:fillRect l="-489388" t="-200000" r="-2041" b="-219481"/>
                      </a:stretch>
                    </a:blipFill>
                  </a:tcPr>
                </a:tc>
                <a:extLst>
                  <a:ext uri="{0D108BD9-81ED-4DB2-BD59-A6C34878D82A}">
                    <a16:rowId xmlns:a16="http://schemas.microsoft.com/office/drawing/2014/main" val="10002"/>
                  </a:ext>
                </a:extLst>
              </a:tr>
              <a:tr h="468860">
                <a:tc>
                  <a:txBody>
                    <a:bodyPr/>
                    <a:lstStyle/>
                    <a:p>
                      <a:endParaRPr lang="zh-CN"/>
                    </a:p>
                  </a:txBody>
                  <a:tcPr marL="93449" marR="93449" marT="46724" marB="46724">
                    <a:blipFill>
                      <a:blip r:embed="rId5"/>
                      <a:stretch>
                        <a:fillRect l="-2439" t="-300000" r="-1664634" b="-119481"/>
                      </a:stretch>
                    </a:blipFill>
                  </a:tcPr>
                </a:tc>
                <a:tc>
                  <a:txBody>
                    <a:bodyPr/>
                    <a:lstStyle/>
                    <a:p>
                      <a:endParaRPr lang="zh-CN"/>
                    </a:p>
                  </a:txBody>
                  <a:tcPr marL="103291" marR="103291" marT="51645" marB="51645">
                    <a:blipFill>
                      <a:blip r:embed="rId5"/>
                      <a:stretch>
                        <a:fillRect l="-15217" t="-300000" r="-147283" b="-119481"/>
                      </a:stretch>
                    </a:blipFill>
                  </a:tcPr>
                </a:tc>
                <a:tc>
                  <a:txBody>
                    <a:bodyPr/>
                    <a:lstStyle/>
                    <a:p>
                      <a:endParaRPr lang="zh-CN"/>
                    </a:p>
                  </a:txBody>
                  <a:tcPr marL="103291" marR="103291" marT="51645" marB="51645">
                    <a:blipFill>
                      <a:blip r:embed="rId5"/>
                      <a:stretch>
                        <a:fillRect l="-112966" t="-300000" r="-44405" b="-119481"/>
                      </a:stretch>
                    </a:blipFill>
                  </a:tcPr>
                </a:tc>
                <a:tc>
                  <a:txBody>
                    <a:bodyPr/>
                    <a:lstStyle/>
                    <a:p>
                      <a:pPr algn="ctr"/>
                      <a:r>
                        <a:rPr lang="en-US" sz="2200" dirty="0"/>
                        <a:t>NA</a:t>
                      </a:r>
                      <a:endParaRPr lang="en-US" sz="2200" dirty="0">
                        <a:solidFill>
                          <a:schemeClr val="tx1"/>
                        </a:solidFill>
                      </a:endParaRPr>
                    </a:p>
                  </a:txBody>
                  <a:tcPr marL="93449" marR="93449" marT="46724" marB="46724"/>
                </a:tc>
                <a:extLst>
                  <a:ext uri="{0D108BD9-81ED-4DB2-BD59-A6C34878D82A}">
                    <a16:rowId xmlns:a16="http://schemas.microsoft.com/office/drawing/2014/main" val="10003"/>
                  </a:ext>
                </a:extLst>
              </a:tr>
              <a:tr h="467336">
                <a:tc>
                  <a:txBody>
                    <a:bodyPr/>
                    <a:lstStyle/>
                    <a:p>
                      <a:endParaRPr lang="zh-CN"/>
                    </a:p>
                  </a:txBody>
                  <a:tcPr marL="93449" marR="93449" marT="46724" marB="46724">
                    <a:blipFill>
                      <a:blip r:embed="rId5"/>
                      <a:stretch>
                        <a:fillRect l="-2439" t="-400000" r="-1664634" b="-19481"/>
                      </a:stretch>
                    </a:blipFill>
                  </a:tcPr>
                </a:tc>
                <a:tc>
                  <a:txBody>
                    <a:bodyPr/>
                    <a:lstStyle/>
                    <a:p>
                      <a:endParaRPr lang="zh-CN"/>
                    </a:p>
                  </a:txBody>
                  <a:tcPr marL="103291" marR="103291" marT="51645" marB="51645">
                    <a:blipFill>
                      <a:blip r:embed="rId5"/>
                      <a:stretch>
                        <a:fillRect l="-15217" t="-400000" r="-147283" b="-19481"/>
                      </a:stretch>
                    </a:blipFill>
                  </a:tcPr>
                </a:tc>
                <a:tc>
                  <a:txBody>
                    <a:bodyPr/>
                    <a:lstStyle/>
                    <a:p>
                      <a:endParaRPr lang="zh-CN"/>
                    </a:p>
                  </a:txBody>
                  <a:tcPr marL="103291" marR="103291" marT="51645" marB="51645">
                    <a:blipFill>
                      <a:blip r:embed="rId5"/>
                      <a:stretch>
                        <a:fillRect l="-112966" t="-400000" r="-44405" b="-19481"/>
                      </a:stretch>
                    </a:blipFill>
                  </a:tcPr>
                </a:tc>
                <a:tc>
                  <a:txBody>
                    <a:bodyPr/>
                    <a:lstStyle/>
                    <a:p>
                      <a:pPr algn="ctr"/>
                      <a:r>
                        <a:rPr lang="en-US" sz="2200" dirty="0"/>
                        <a:t>NA</a:t>
                      </a:r>
                      <a:endParaRPr lang="en-US" sz="2200" dirty="0">
                        <a:solidFill>
                          <a:schemeClr val="tx1"/>
                        </a:solidFill>
                      </a:endParaRPr>
                    </a:p>
                  </a:txBody>
                  <a:tcPr marL="93449" marR="93449" marT="46724" marB="46724"/>
                </a:tc>
                <a:extLst>
                  <a:ext uri="{0D108BD9-81ED-4DB2-BD59-A6C34878D82A}">
                    <a16:rowId xmlns:a16="http://schemas.microsoft.com/office/drawing/2014/main" val="10004"/>
                  </a:ext>
                </a:extLst>
              </a:tr>
            </a:tbl>
          </a:graphicData>
        </a:graphic>
      </p:graphicFrame>
      <p:sp>
        <p:nvSpPr>
          <p:cNvPr id="12" name="Rounded Rectangle 11">
            <a:extLst>
              <a:ext uri="{FF2B5EF4-FFF2-40B4-BE49-F238E27FC236}">
                <a16:creationId xmlns:a16="http://schemas.microsoft.com/office/drawing/2014/main" id="{4E8F4CFF-A1C1-41D0-91BB-E81220B51C8C}"/>
              </a:ext>
            </a:extLst>
          </p:cNvPr>
          <p:cNvSpPr/>
          <p:nvPr/>
        </p:nvSpPr>
        <p:spPr>
          <a:xfrm>
            <a:off x="3998913" y="2693988"/>
            <a:ext cx="3425825" cy="2236787"/>
          </a:xfrm>
          <a:prstGeom prst="roundRect">
            <a:avLst>
              <a:gd name="adj" fmla="val 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TextBox 12">
            <a:extLst>
              <a:ext uri="{FF2B5EF4-FFF2-40B4-BE49-F238E27FC236}">
                <a16:creationId xmlns:a16="http://schemas.microsoft.com/office/drawing/2014/main" id="{5F04A4AE-AE42-4B88-9562-A739D72A98DF}"/>
              </a:ext>
            </a:extLst>
          </p:cNvPr>
          <p:cNvSpPr txBox="1">
            <a:spLocks noRot="1" noChangeAspect="1" noMove="1" noResize="1" noEditPoints="1" noAdjustHandles="1" noChangeArrowheads="1" noChangeShapeType="1" noTextEdit="1"/>
          </p:cNvSpPr>
          <p:nvPr/>
        </p:nvSpPr>
        <p:spPr>
          <a:xfrm>
            <a:off x="4005587" y="3108960"/>
            <a:ext cx="3413732" cy="459934"/>
          </a:xfrm>
          <a:prstGeom prst="rect">
            <a:avLst/>
          </a:prstGeom>
          <a:blipFill>
            <a:blip r:embed="rId6"/>
            <a:stretch>
              <a:fillRect t="-1299" b="-1299"/>
            </a:stretch>
          </a:blipFill>
          <a:ln>
            <a:solidFill>
              <a:schemeClr val="bg1">
                <a:lumMod val="95000"/>
              </a:schemeClr>
            </a:solidFill>
          </a:ln>
        </p:spPr>
        <p:txBody>
          <a:bodyPr/>
          <a:lstStyle/>
          <a:p>
            <a:r>
              <a:rPr lang="zh-CN" altLang="en-US">
                <a:noFill/>
              </a:rPr>
              <a:t> </a:t>
            </a:r>
          </a:p>
        </p:txBody>
      </p:sp>
      <p:sp>
        <p:nvSpPr>
          <p:cNvPr id="14" name="TextBox 13">
            <a:extLst>
              <a:ext uri="{FF2B5EF4-FFF2-40B4-BE49-F238E27FC236}">
                <a16:creationId xmlns:a16="http://schemas.microsoft.com/office/drawing/2014/main" id="{CACEA5E8-7019-4752-A289-FB3D50AE9757}"/>
              </a:ext>
            </a:extLst>
          </p:cNvPr>
          <p:cNvSpPr txBox="1">
            <a:spLocks noRot="1" noChangeAspect="1" noMove="1" noResize="1" noEditPoints="1" noAdjustHandles="1" noChangeArrowheads="1" noChangeShapeType="1" noTextEdit="1"/>
          </p:cNvSpPr>
          <p:nvPr/>
        </p:nvSpPr>
        <p:spPr>
          <a:xfrm>
            <a:off x="4005587" y="3562721"/>
            <a:ext cx="3413732" cy="459934"/>
          </a:xfrm>
          <a:prstGeom prst="rect">
            <a:avLst/>
          </a:prstGeom>
          <a:blipFill>
            <a:blip r:embed="rId7"/>
            <a:stretch>
              <a:fillRect t="-1282" b="-1282"/>
            </a:stretch>
          </a:blipFill>
          <a:ln>
            <a:solidFill>
              <a:schemeClr val="bg1">
                <a:lumMod val="95000"/>
              </a:schemeClr>
            </a:solidFill>
          </a:ln>
        </p:spPr>
        <p:txBody>
          <a:bodyPr/>
          <a:lstStyle/>
          <a:p>
            <a:r>
              <a:rPr lang="zh-CN" altLang="en-US">
                <a:noFill/>
              </a:rPr>
              <a:t> </a:t>
            </a:r>
          </a:p>
        </p:txBody>
      </p:sp>
      <p:sp>
        <p:nvSpPr>
          <p:cNvPr id="15" name="TextBox 14">
            <a:extLst>
              <a:ext uri="{FF2B5EF4-FFF2-40B4-BE49-F238E27FC236}">
                <a16:creationId xmlns:a16="http://schemas.microsoft.com/office/drawing/2014/main" id="{4AA25344-CB4B-449B-9A41-DEBA48C9BD85}"/>
              </a:ext>
            </a:extLst>
          </p:cNvPr>
          <p:cNvSpPr txBox="1">
            <a:spLocks noRot="1" noChangeAspect="1" noMove="1" noResize="1" noEditPoints="1" noAdjustHandles="1" noChangeArrowheads="1" noChangeShapeType="1" noTextEdit="1"/>
          </p:cNvSpPr>
          <p:nvPr/>
        </p:nvSpPr>
        <p:spPr>
          <a:xfrm>
            <a:off x="3995936" y="4017470"/>
            <a:ext cx="3428992" cy="461280"/>
          </a:xfrm>
          <a:prstGeom prst="rect">
            <a:avLst/>
          </a:prstGeom>
          <a:blipFill>
            <a:blip r:embed="rId8"/>
            <a:stretch>
              <a:fillRect t="-1282" b="-1282"/>
            </a:stretch>
          </a:blipFill>
          <a:ln>
            <a:solidFill>
              <a:schemeClr val="bg1">
                <a:lumMod val="95000"/>
              </a:schemeClr>
            </a:solidFill>
          </a:ln>
        </p:spPr>
        <p:txBody>
          <a:bodyPr/>
          <a:lstStyle/>
          <a:p>
            <a:r>
              <a:rPr lang="zh-CN" altLang="en-US">
                <a:noFill/>
              </a:rPr>
              <a:t> </a:t>
            </a:r>
          </a:p>
        </p:txBody>
      </p:sp>
      <p:sp>
        <p:nvSpPr>
          <p:cNvPr id="16" name="TextBox 15">
            <a:extLst>
              <a:ext uri="{FF2B5EF4-FFF2-40B4-BE49-F238E27FC236}">
                <a16:creationId xmlns:a16="http://schemas.microsoft.com/office/drawing/2014/main" id="{B4D3568A-D4DB-4EE7-A39E-09E549C66674}"/>
              </a:ext>
            </a:extLst>
          </p:cNvPr>
          <p:cNvSpPr txBox="1">
            <a:spLocks noRot="1" noChangeAspect="1" noMove="1" noResize="1" noEditPoints="1" noAdjustHandles="1" noChangeArrowheads="1" noChangeShapeType="1" noTextEdit="1"/>
          </p:cNvSpPr>
          <p:nvPr/>
        </p:nvSpPr>
        <p:spPr>
          <a:xfrm>
            <a:off x="3998974" y="4471231"/>
            <a:ext cx="3424188" cy="459934"/>
          </a:xfrm>
          <a:prstGeom prst="rect">
            <a:avLst/>
          </a:prstGeom>
          <a:blipFill>
            <a:blip r:embed="rId9"/>
            <a:stretch>
              <a:fillRect t="-1282" b="-1282"/>
            </a:stretch>
          </a:blipFill>
          <a:ln>
            <a:solidFill>
              <a:schemeClr val="bg1">
                <a:lumMod val="95000"/>
              </a:schemeClr>
            </a:solidFill>
          </a:ln>
        </p:spPr>
        <p:txBody>
          <a:bodyPr/>
          <a:lstStyle/>
          <a:p>
            <a:r>
              <a:rPr lang="zh-CN" altLang="en-US">
                <a:noFill/>
              </a:rPr>
              <a:t> </a:t>
            </a:r>
          </a:p>
        </p:txBody>
      </p:sp>
      <p:sp>
        <p:nvSpPr>
          <p:cNvPr id="17" name="Oval 16">
            <a:extLst>
              <a:ext uri="{FF2B5EF4-FFF2-40B4-BE49-F238E27FC236}">
                <a16:creationId xmlns:a16="http://schemas.microsoft.com/office/drawing/2014/main" id="{7A6361AB-701E-434B-A9A8-9135E2F0EE7A}"/>
              </a:ext>
            </a:extLst>
          </p:cNvPr>
          <p:cNvSpPr/>
          <p:nvPr/>
        </p:nvSpPr>
        <p:spPr>
          <a:xfrm>
            <a:off x="3862388" y="4037013"/>
            <a:ext cx="2132012" cy="4524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a:extLst>
              <a:ext uri="{FF2B5EF4-FFF2-40B4-BE49-F238E27FC236}">
                <a16:creationId xmlns:a16="http://schemas.microsoft.com/office/drawing/2014/main" id="{1FF212A1-1752-4F4C-89FE-E91D798652D5}"/>
              </a:ext>
            </a:extLst>
          </p:cNvPr>
          <p:cNvSpPr/>
          <p:nvPr/>
        </p:nvSpPr>
        <p:spPr>
          <a:xfrm>
            <a:off x="3929063" y="3563938"/>
            <a:ext cx="2130425" cy="4524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0000"/>
              </a:solidFill>
            </a:endParaRPr>
          </a:p>
        </p:txBody>
      </p:sp>
      <p:sp>
        <p:nvSpPr>
          <p:cNvPr id="19" name="TextBox 18">
            <a:extLst>
              <a:ext uri="{FF2B5EF4-FFF2-40B4-BE49-F238E27FC236}">
                <a16:creationId xmlns:a16="http://schemas.microsoft.com/office/drawing/2014/main" id="{3CA6C177-0952-4AC5-915B-5E50D96525B7}"/>
              </a:ext>
            </a:extLst>
          </p:cNvPr>
          <p:cNvSpPr txBox="1">
            <a:spLocks noChangeArrowheads="1"/>
          </p:cNvSpPr>
          <p:nvPr/>
        </p:nvSpPr>
        <p:spPr bwMode="auto">
          <a:xfrm>
            <a:off x="3975100" y="3587750"/>
            <a:ext cx="54451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4400">
                <a:sym typeface="Wingdings" panose="05000000000000000000" pitchFamily="2" charset="2"/>
              </a:rPr>
              <a:t></a:t>
            </a:r>
            <a:endParaRPr lang="en-US" altLang="zh-CN" sz="4400"/>
          </a:p>
        </p:txBody>
      </p:sp>
      <p:sp>
        <p:nvSpPr>
          <p:cNvPr id="20" name="TextBox 19">
            <a:extLst>
              <a:ext uri="{FF2B5EF4-FFF2-40B4-BE49-F238E27FC236}">
                <a16:creationId xmlns:a16="http://schemas.microsoft.com/office/drawing/2014/main" id="{F083A4B0-E5DF-4475-895E-EABA6A3A52E6}"/>
              </a:ext>
            </a:extLst>
          </p:cNvPr>
          <p:cNvSpPr txBox="1">
            <a:spLocks noChangeArrowheads="1"/>
          </p:cNvSpPr>
          <p:nvPr/>
        </p:nvSpPr>
        <p:spPr bwMode="auto">
          <a:xfrm>
            <a:off x="3948113" y="4056063"/>
            <a:ext cx="5445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4400">
                <a:sym typeface="Wingdings" panose="05000000000000000000" pitchFamily="2" charset="2"/>
              </a:rPr>
              <a:t></a:t>
            </a:r>
            <a:endParaRPr lang="en-US" altLang="zh-CN" sz="4400"/>
          </a:p>
        </p:txBody>
      </p:sp>
      <p:pic>
        <p:nvPicPr>
          <p:cNvPr id="21" name="Picture 20">
            <a:extLst>
              <a:ext uri="{FF2B5EF4-FFF2-40B4-BE49-F238E27FC236}">
                <a16:creationId xmlns:a16="http://schemas.microsoft.com/office/drawing/2014/main" id="{DAE7E1BA-33C1-43D0-90AB-7D71303F4EE3}"/>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24738" y="5614988"/>
            <a:ext cx="671512"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0" name="Picture 22">
            <a:extLst>
              <a:ext uri="{FF2B5EF4-FFF2-40B4-BE49-F238E27FC236}">
                <a16:creationId xmlns:a16="http://schemas.microsoft.com/office/drawing/2014/main" id="{3E53BB96-5ADB-4688-B726-CCD7086632E7}"/>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998913" y="5597525"/>
            <a:ext cx="660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EAA49492-6C38-43FE-93C3-09D44652114F}"/>
              </a:ext>
            </a:extLst>
          </p:cNvPr>
          <p:cNvSpPr txBox="1">
            <a:spLocks noChangeArrowheads="1"/>
          </p:cNvSpPr>
          <p:nvPr/>
        </p:nvSpPr>
        <p:spPr bwMode="auto">
          <a:xfrm>
            <a:off x="8482013" y="5697538"/>
            <a:ext cx="5000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a:t>
            </a:r>
          </a:p>
        </p:txBody>
      </p:sp>
      <p:sp>
        <p:nvSpPr>
          <p:cNvPr id="6" name="Rectangle 5">
            <a:extLst>
              <a:ext uri="{FF2B5EF4-FFF2-40B4-BE49-F238E27FC236}">
                <a16:creationId xmlns:a16="http://schemas.microsoft.com/office/drawing/2014/main" id="{AACB055F-27D5-47A3-AC51-419556E674A4}"/>
              </a:ext>
            </a:extLst>
          </p:cNvPr>
          <p:cNvSpPr>
            <a:spLocks noRot="1" noChangeAspect="1" noMove="1" noResize="1" noEditPoints="1" noAdjustHandles="1" noChangeArrowheads="1" noChangeShapeType="1" noTextEdit="1"/>
          </p:cNvSpPr>
          <p:nvPr/>
        </p:nvSpPr>
        <p:spPr>
          <a:xfrm>
            <a:off x="179513" y="5643450"/>
            <a:ext cx="1872208" cy="504754"/>
          </a:xfrm>
          <a:prstGeom prst="rect">
            <a:avLst/>
          </a:prstGeom>
          <a:blipFill>
            <a:blip r:embed="rId12"/>
            <a:stretch>
              <a:fillRect/>
            </a:stretch>
          </a:blipFill>
        </p:spPr>
        <p:txBody>
          <a:bodyPr/>
          <a:lstStyle/>
          <a:p>
            <a:r>
              <a:rPr lang="zh-CN" altLang="en-US">
                <a:noFill/>
              </a:rPr>
              <a:t> </a:t>
            </a:r>
          </a:p>
        </p:txBody>
      </p:sp>
      <p:sp>
        <p:nvSpPr>
          <p:cNvPr id="62483" name="灯片编号占位符 2">
            <a:extLst>
              <a:ext uri="{FF2B5EF4-FFF2-40B4-BE49-F238E27FC236}">
                <a16:creationId xmlns:a16="http://schemas.microsoft.com/office/drawing/2014/main" id="{034BC650-2304-40A1-A955-65904FADF0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77651E25-0B40-468A-9B28-BE69650B0619}" type="slidenum">
              <a:rPr lang="en-US" altLang="ko-KR" sz="1200" b="0" smtClean="0">
                <a:ea typeface="Gulim" panose="020B0600000101010101" pitchFamily="34" charset="-127"/>
              </a:rPr>
              <a:pPr/>
              <a:t>24</a:t>
            </a:fld>
            <a:endParaRPr lang="en-US" altLang="ko-KR" sz="1200" b="0">
              <a:ea typeface="Gulim" panose="020B0600000101010101"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P spid="20"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F32F507C-4015-4575-8418-F6B0F4DFE3F6}"/>
              </a:ext>
            </a:extLst>
          </p:cNvPr>
          <p:cNvSpPr>
            <a:spLocks noGrp="1"/>
          </p:cNvSpPr>
          <p:nvPr>
            <p:ph type="title"/>
          </p:nvPr>
        </p:nvSpPr>
        <p:spPr>
          <a:xfrm>
            <a:off x="914400" y="225425"/>
            <a:ext cx="7772400" cy="611188"/>
          </a:xfrm>
        </p:spPr>
        <p:txBody>
          <a:bodyPr/>
          <a:lstStyle/>
          <a:p>
            <a:pPr algn="ctr"/>
            <a:r>
              <a:rPr lang="en-US" altLang="zh-CN"/>
              <a:t>Upper Confidence Bound (UCB)</a:t>
            </a:r>
          </a:p>
        </p:txBody>
      </p:sp>
      <p:sp>
        <p:nvSpPr>
          <p:cNvPr id="8" name="Content Placeholder 2">
            <a:extLst>
              <a:ext uri="{FF2B5EF4-FFF2-40B4-BE49-F238E27FC236}">
                <a16:creationId xmlns:a16="http://schemas.microsoft.com/office/drawing/2014/main" id="{C26281D6-5DE4-4FEE-8502-2F057BC87EB1}"/>
              </a:ext>
            </a:extLst>
          </p:cNvPr>
          <p:cNvSpPr txBox="1">
            <a:spLocks noRot="1" noChangeAspect="1" noMove="1" noResize="1" noEditPoints="1" noAdjustHandles="1" noChangeArrowheads="1" noChangeShapeType="1" noTextEdit="1"/>
          </p:cNvSpPr>
          <p:nvPr/>
        </p:nvSpPr>
        <p:spPr bwMode="auto">
          <a:xfrm>
            <a:off x="179512" y="993058"/>
            <a:ext cx="8856538" cy="5594554"/>
          </a:xfrm>
          <a:prstGeom prst="rect">
            <a:avLst/>
          </a:prstGeom>
          <a:blipFill>
            <a:blip r:embed="rId3"/>
            <a:stretch>
              <a:fillRect l="-275" t="-76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64516" name="TextBox 9">
            <a:extLst>
              <a:ext uri="{FF2B5EF4-FFF2-40B4-BE49-F238E27FC236}">
                <a16:creationId xmlns:a16="http://schemas.microsoft.com/office/drawing/2014/main" id="{F904BA0C-2825-4489-BA35-CFF4AE4CDFE1}"/>
              </a:ext>
            </a:extLst>
          </p:cNvPr>
          <p:cNvSpPr txBox="1">
            <a:spLocks noChangeArrowheads="1"/>
          </p:cNvSpPr>
          <p:nvPr/>
        </p:nvSpPr>
        <p:spPr bwMode="auto">
          <a:xfrm>
            <a:off x="228600" y="6092825"/>
            <a:ext cx="8664575" cy="620713"/>
          </a:xfrm>
          <a:prstGeom prst="rect">
            <a:avLst/>
          </a:prstGeom>
          <a:solidFill>
            <a:srgbClr val="FFC000"/>
          </a:solidFill>
          <a:ln w="50800">
            <a:solidFill>
              <a:schemeClr val="tx1"/>
            </a:solidFill>
            <a:miter lim="800000"/>
            <a:headEnd/>
            <a:tailEnd/>
          </a:ln>
        </p:spPr>
        <p:txBody>
          <a:bodyPr>
            <a:spAutoFit/>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lnSpc>
                <a:spcPct val="120000"/>
              </a:lnSpc>
              <a:spcBef>
                <a:spcPct val="0"/>
              </a:spcBef>
              <a:buClrTx/>
              <a:buSzTx/>
              <a:buFont typeface="Wingdings" panose="05000000000000000000" pitchFamily="2" charset="2"/>
              <a:buNone/>
            </a:pPr>
            <a:r>
              <a:rPr lang="en-US" altLang="zh-CN" sz="1500">
                <a:ea typeface="宋体" panose="02010600030101010101" pitchFamily="2" charset="-122"/>
                <a:cs typeface="Arial" panose="020B0604020202020204" pitchFamily="34" charset="0"/>
              </a:rPr>
              <a:t>A Contextual-Bandit Approach to Personalized News Article Recommendation, WWW’10</a:t>
            </a:r>
          </a:p>
          <a:p>
            <a:pPr algn="ctr" eaLnBrk="1" hangingPunct="1">
              <a:lnSpc>
                <a:spcPct val="120000"/>
              </a:lnSpc>
              <a:spcBef>
                <a:spcPct val="0"/>
              </a:spcBef>
              <a:buClrTx/>
              <a:buSzTx/>
              <a:buFont typeface="Wingdings" panose="05000000000000000000" pitchFamily="2" charset="2"/>
              <a:buNone/>
            </a:pPr>
            <a:r>
              <a:rPr lang="en-US" altLang="zh-CN" sz="1500">
                <a:ea typeface="宋体" panose="02010600030101010101" pitchFamily="2" charset="-122"/>
                <a:cs typeface="Arial" panose="020B0604020202020204" pitchFamily="34" charset="0"/>
              </a:rPr>
              <a:t>Exploring Compact Reinforcement-Learning Representations with Linear Regression, UAI’09</a:t>
            </a:r>
          </a:p>
        </p:txBody>
      </p:sp>
      <p:sp>
        <p:nvSpPr>
          <p:cNvPr id="64517" name="灯片编号占位符 2">
            <a:extLst>
              <a:ext uri="{FF2B5EF4-FFF2-40B4-BE49-F238E27FC236}">
                <a16:creationId xmlns:a16="http://schemas.microsoft.com/office/drawing/2014/main" id="{8C1EFE40-5980-4661-BD7B-8CEB905C0F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6D9332DB-AE33-4743-88EB-F02C050D1EF1}" type="slidenum">
              <a:rPr lang="en-US" altLang="ko-KR" sz="1200" b="0" smtClean="0">
                <a:ea typeface="Gulim" panose="020B0600000101010101" pitchFamily="34" charset="-127"/>
              </a:rPr>
              <a:pPr/>
              <a:t>25</a:t>
            </a:fld>
            <a:endParaRPr lang="en-US" altLang="ko-KR" sz="1200" b="0">
              <a:ea typeface="Gulim" panose="020B0600000101010101" pitchFamily="34" charset="-127"/>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D5BC5F82-1E75-4443-B11C-E59AD4EE5FD2}"/>
              </a:ext>
            </a:extLst>
          </p:cNvPr>
          <p:cNvSpPr txBox="1">
            <a:spLocks/>
          </p:cNvSpPr>
          <p:nvPr/>
        </p:nvSpPr>
        <p:spPr bwMode="auto">
          <a:xfrm>
            <a:off x="179388" y="993775"/>
            <a:ext cx="8856662"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Clr>
                <a:srgbClr val="660033"/>
              </a:buClr>
              <a:buSzPct val="70000"/>
              <a:buFont typeface="Wingdings" panose="05000000000000000000" pitchFamily="2" charset="2"/>
              <a:buChar char="l"/>
              <a:defRPr sz="3000">
                <a:solidFill>
                  <a:schemeClr val="tx1"/>
                </a:solidFill>
                <a:latin typeface="+mn-lt"/>
                <a:ea typeface="MS PGothic" pitchFamily="34"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S PGothic" pitchFamily="34" charset="-128"/>
              </a:defRPr>
            </a:lvl2pPr>
            <a:lvl3pPr marL="987425" indent="-293688" algn="l" rtl="0" eaLnBrk="0" fontAlgn="base" hangingPunct="0">
              <a:spcBef>
                <a:spcPct val="20000"/>
              </a:spcBef>
              <a:spcAft>
                <a:spcPct val="0"/>
              </a:spcAft>
              <a:buClr>
                <a:schemeClr val="accent2"/>
              </a:buClr>
              <a:buSzPct val="70000"/>
              <a:buChar char="o"/>
              <a:defRPr sz="2300">
                <a:solidFill>
                  <a:schemeClr val="tx1"/>
                </a:solidFill>
                <a:latin typeface="+mn-lt"/>
                <a:ea typeface="MS PGothic" pitchFamily="34" charset="-128"/>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S PGothic" pitchFamily="34" charset="-128"/>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S PGothic" pitchFamily="34" charset="-128"/>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a:defRPr/>
            </a:pPr>
            <a:r>
              <a:rPr lang="en-US" altLang="zh-CN" sz="2400" b="0" dirty="0"/>
              <a:t>Another state-of-art frameworks for bandit problems</a:t>
            </a:r>
          </a:p>
          <a:p>
            <a:pPr>
              <a:defRPr/>
            </a:pPr>
            <a:endParaRPr lang="en-US" altLang="zh-CN" sz="2400" b="0" dirty="0"/>
          </a:p>
          <a:p>
            <a:pPr>
              <a:defRPr/>
            </a:pPr>
            <a:r>
              <a:rPr lang="en-US" altLang="zh-CN" sz="2400" b="0" dirty="0"/>
              <a:t>Basic idea: maintain upper confidence bounds on the estimated rewards</a:t>
            </a:r>
          </a:p>
          <a:p>
            <a:pPr lvl="2">
              <a:defRPr/>
            </a:pPr>
            <a:endParaRPr lang="en-US" altLang="zh-CN" sz="2400" b="0" dirty="0"/>
          </a:p>
          <a:p>
            <a:pPr marL="0" indent="0">
              <a:buFont typeface="Wingdings" panose="05000000000000000000" pitchFamily="2" charset="2"/>
              <a:buNone/>
              <a:defRPr/>
            </a:pPr>
            <a:endParaRPr lang="en-US" altLang="zh-CN" sz="2400" b="0" dirty="0"/>
          </a:p>
          <a:p>
            <a:pPr marL="0" indent="0">
              <a:buFont typeface="Wingdings" panose="05000000000000000000" pitchFamily="2" charset="2"/>
              <a:buNone/>
              <a:defRPr/>
            </a:pPr>
            <a:endParaRPr lang="en-US" sz="2400" b="0" kern="0" dirty="0"/>
          </a:p>
        </p:txBody>
      </p:sp>
      <p:graphicFrame>
        <p:nvGraphicFramePr>
          <p:cNvPr id="6" name="Table 5">
            <a:extLst>
              <a:ext uri="{FF2B5EF4-FFF2-40B4-BE49-F238E27FC236}">
                <a16:creationId xmlns:a16="http://schemas.microsoft.com/office/drawing/2014/main" id="{BBD343A9-7B05-4557-8015-5B55062CE67D}"/>
              </a:ext>
            </a:extLst>
          </p:cNvPr>
          <p:cNvGraphicFramePr>
            <a:graphicFrameLocks noGrp="1"/>
          </p:cNvGraphicFramePr>
          <p:nvPr/>
        </p:nvGraphicFramePr>
        <p:xfrm>
          <a:off x="146304" y="2693855"/>
          <a:ext cx="8790432" cy="2309438"/>
        </p:xfrm>
        <a:graphic>
          <a:graphicData uri="http://schemas.openxmlformats.org/drawingml/2006/table">
            <a:tbl>
              <a:tblPr firstRow="1" bandRow="1">
                <a:tableStyleId>{21E4AEA4-8DFA-4A89-87EB-49C32662AFE0}</a:tableStyleId>
              </a:tblPr>
              <a:tblGrid>
                <a:gridCol w="501843">
                  <a:extLst>
                    <a:ext uri="{9D8B030D-6E8A-4147-A177-3AD203B41FA5}">
                      <a16:colId xmlns:a16="http://schemas.microsoft.com/office/drawing/2014/main" val="20000"/>
                    </a:ext>
                  </a:extLst>
                </a:gridCol>
                <a:gridCol w="3363021">
                  <a:extLst>
                    <a:ext uri="{9D8B030D-6E8A-4147-A177-3AD203B41FA5}">
                      <a16:colId xmlns:a16="http://schemas.microsoft.com/office/drawing/2014/main" val="20001"/>
                    </a:ext>
                  </a:extLst>
                </a:gridCol>
                <a:gridCol w="3430769">
                  <a:extLst>
                    <a:ext uri="{9D8B030D-6E8A-4147-A177-3AD203B41FA5}">
                      <a16:colId xmlns:a16="http://schemas.microsoft.com/office/drawing/2014/main" val="20002"/>
                    </a:ext>
                  </a:extLst>
                </a:gridCol>
                <a:gridCol w="1494799">
                  <a:extLst>
                    <a:ext uri="{9D8B030D-6E8A-4147-A177-3AD203B41FA5}">
                      <a16:colId xmlns:a16="http://schemas.microsoft.com/office/drawing/2014/main" val="20003"/>
                    </a:ext>
                  </a:extLst>
                </a:gridCol>
              </a:tblGrid>
              <a:tr h="438570">
                <a:tc>
                  <a:txBody>
                    <a:bodyPr/>
                    <a:lstStyle/>
                    <a:p>
                      <a:pPr algn="ctr"/>
                      <a:endParaRPr lang="en-US" sz="2200" dirty="0">
                        <a:solidFill>
                          <a:schemeClr val="tx1"/>
                        </a:solidFill>
                      </a:endParaRPr>
                    </a:p>
                  </a:txBody>
                  <a:tcPr marL="93449" marR="93449" marT="46724" marB="46724"/>
                </a:tc>
                <a:tc>
                  <a:txBody>
                    <a:bodyPr/>
                    <a:lstStyle/>
                    <a:p>
                      <a:endParaRPr lang="zh-CN"/>
                    </a:p>
                  </a:txBody>
                  <a:tcPr marL="103291" marR="103291" marT="51645" marB="51645">
                    <a:blipFill>
                      <a:blip r:embed="rId3"/>
                      <a:stretch>
                        <a:fillRect l="-15217" t="-6944" r="-147283" b="-448611"/>
                      </a:stretch>
                    </a:blipFill>
                  </a:tcPr>
                </a:tc>
                <a:tc>
                  <a:txBody>
                    <a:bodyPr/>
                    <a:lstStyle/>
                    <a:p>
                      <a:endParaRPr lang="zh-CN"/>
                    </a:p>
                  </a:txBody>
                  <a:tcPr marL="103291" marR="103291" marT="51645" marB="51645">
                    <a:blipFill>
                      <a:blip r:embed="rId3"/>
                      <a:stretch>
                        <a:fillRect l="-112966" t="-6944" r="-44405" b="-448611"/>
                      </a:stretch>
                    </a:blipFill>
                  </a:tcPr>
                </a:tc>
                <a:tc>
                  <a:txBody>
                    <a:bodyPr/>
                    <a:lstStyle/>
                    <a:p>
                      <a:pPr algn="ctr"/>
                      <a:r>
                        <a:rPr lang="en-US" sz="2200" dirty="0"/>
                        <a:t>Conflicts</a:t>
                      </a:r>
                      <a:endParaRPr lang="en-US" sz="2200" b="0" dirty="0">
                        <a:solidFill>
                          <a:schemeClr val="tx1"/>
                        </a:solidFill>
                      </a:endParaRPr>
                    </a:p>
                  </a:txBody>
                  <a:tcPr marL="93449" marR="93449" marT="46724" marB="46724"/>
                </a:tc>
                <a:extLst>
                  <a:ext uri="{0D108BD9-81ED-4DB2-BD59-A6C34878D82A}">
                    <a16:rowId xmlns:a16="http://schemas.microsoft.com/office/drawing/2014/main" val="10000"/>
                  </a:ext>
                </a:extLst>
              </a:tr>
              <a:tr h="467336">
                <a:tc>
                  <a:txBody>
                    <a:bodyPr/>
                    <a:lstStyle/>
                    <a:p>
                      <a:endParaRPr lang="zh-CN"/>
                    </a:p>
                  </a:txBody>
                  <a:tcPr marL="93449" marR="93449" marT="46724" marB="46724">
                    <a:blipFill>
                      <a:blip r:embed="rId3"/>
                      <a:stretch>
                        <a:fillRect l="-2439" t="-100000" r="-1664634" b="-319481"/>
                      </a:stretch>
                    </a:blipFill>
                  </a:tcPr>
                </a:tc>
                <a:tc>
                  <a:txBody>
                    <a:bodyPr/>
                    <a:lstStyle/>
                    <a:p>
                      <a:endParaRPr lang="zh-CN"/>
                    </a:p>
                  </a:txBody>
                  <a:tcPr marL="103291" marR="103291" marT="51645" marB="51645">
                    <a:blipFill>
                      <a:blip r:embed="rId3"/>
                      <a:stretch>
                        <a:fillRect l="-15217" t="-100000" r="-147283" b="-319481"/>
                      </a:stretch>
                    </a:blipFill>
                  </a:tcPr>
                </a:tc>
                <a:tc>
                  <a:txBody>
                    <a:bodyPr/>
                    <a:lstStyle/>
                    <a:p>
                      <a:endParaRPr lang="zh-CN"/>
                    </a:p>
                  </a:txBody>
                  <a:tcPr marL="103291" marR="103291" marT="51645" marB="51645">
                    <a:blipFill>
                      <a:blip r:embed="rId3"/>
                      <a:stretch>
                        <a:fillRect l="-112966" t="-100000" r="-44405" b="-319481"/>
                      </a:stretch>
                    </a:blipFill>
                  </a:tcPr>
                </a:tc>
                <a:tc>
                  <a:txBody>
                    <a:bodyPr/>
                    <a:lstStyle/>
                    <a:p>
                      <a:endParaRPr lang="zh-CN"/>
                    </a:p>
                  </a:txBody>
                  <a:tcPr marL="93449" marR="93449" marT="46724" marB="46724">
                    <a:blipFill>
                      <a:blip r:embed="rId3"/>
                      <a:stretch>
                        <a:fillRect l="-489388" t="-100000" r="-2041" b="-319481"/>
                      </a:stretch>
                    </a:blipFill>
                  </a:tcPr>
                </a:tc>
                <a:extLst>
                  <a:ext uri="{0D108BD9-81ED-4DB2-BD59-A6C34878D82A}">
                    <a16:rowId xmlns:a16="http://schemas.microsoft.com/office/drawing/2014/main" val="10001"/>
                  </a:ext>
                </a:extLst>
              </a:tr>
              <a:tr h="467336">
                <a:tc>
                  <a:txBody>
                    <a:bodyPr/>
                    <a:lstStyle/>
                    <a:p>
                      <a:endParaRPr lang="zh-CN"/>
                    </a:p>
                  </a:txBody>
                  <a:tcPr marL="93449" marR="93449" marT="46724" marB="46724">
                    <a:blipFill>
                      <a:blip r:embed="rId3"/>
                      <a:stretch>
                        <a:fillRect l="-2439" t="-200000" r="-1664634" b="-219481"/>
                      </a:stretch>
                    </a:blipFill>
                  </a:tcPr>
                </a:tc>
                <a:tc>
                  <a:txBody>
                    <a:bodyPr/>
                    <a:lstStyle/>
                    <a:p>
                      <a:endParaRPr lang="zh-CN"/>
                    </a:p>
                  </a:txBody>
                  <a:tcPr marL="103291" marR="103291" marT="51645" marB="51645">
                    <a:blipFill>
                      <a:blip r:embed="rId3"/>
                      <a:stretch>
                        <a:fillRect l="-15217" t="-200000" r="-147283" b="-219481"/>
                      </a:stretch>
                    </a:blipFill>
                  </a:tcPr>
                </a:tc>
                <a:tc>
                  <a:txBody>
                    <a:bodyPr/>
                    <a:lstStyle/>
                    <a:p>
                      <a:endParaRPr lang="zh-CN"/>
                    </a:p>
                  </a:txBody>
                  <a:tcPr marL="103291" marR="103291" marT="51645" marB="51645">
                    <a:blipFill>
                      <a:blip r:embed="rId3"/>
                      <a:stretch>
                        <a:fillRect l="-112966" t="-200000" r="-44405" b="-219481"/>
                      </a:stretch>
                    </a:blipFill>
                  </a:tcPr>
                </a:tc>
                <a:tc>
                  <a:txBody>
                    <a:bodyPr/>
                    <a:lstStyle/>
                    <a:p>
                      <a:endParaRPr lang="zh-CN"/>
                    </a:p>
                  </a:txBody>
                  <a:tcPr marL="93449" marR="93449" marT="46724" marB="46724">
                    <a:blipFill>
                      <a:blip r:embed="rId3"/>
                      <a:stretch>
                        <a:fillRect l="-489388" t="-200000" r="-2041" b="-219481"/>
                      </a:stretch>
                    </a:blipFill>
                  </a:tcPr>
                </a:tc>
                <a:extLst>
                  <a:ext uri="{0D108BD9-81ED-4DB2-BD59-A6C34878D82A}">
                    <a16:rowId xmlns:a16="http://schemas.microsoft.com/office/drawing/2014/main" val="10002"/>
                  </a:ext>
                </a:extLst>
              </a:tr>
              <a:tr h="468860">
                <a:tc>
                  <a:txBody>
                    <a:bodyPr/>
                    <a:lstStyle/>
                    <a:p>
                      <a:endParaRPr lang="zh-CN"/>
                    </a:p>
                  </a:txBody>
                  <a:tcPr marL="93449" marR="93449" marT="46724" marB="46724">
                    <a:blipFill>
                      <a:blip r:embed="rId3"/>
                      <a:stretch>
                        <a:fillRect l="-2439" t="-300000" r="-1664634" b="-119481"/>
                      </a:stretch>
                    </a:blipFill>
                  </a:tcPr>
                </a:tc>
                <a:tc>
                  <a:txBody>
                    <a:bodyPr/>
                    <a:lstStyle/>
                    <a:p>
                      <a:endParaRPr lang="zh-CN"/>
                    </a:p>
                  </a:txBody>
                  <a:tcPr marL="103291" marR="103291" marT="51645" marB="51645">
                    <a:blipFill>
                      <a:blip r:embed="rId3"/>
                      <a:stretch>
                        <a:fillRect l="-15217" t="-300000" r="-147283" b="-119481"/>
                      </a:stretch>
                    </a:blipFill>
                  </a:tcPr>
                </a:tc>
                <a:tc>
                  <a:txBody>
                    <a:bodyPr/>
                    <a:lstStyle/>
                    <a:p>
                      <a:endParaRPr lang="zh-CN"/>
                    </a:p>
                  </a:txBody>
                  <a:tcPr marL="103291" marR="103291" marT="51645" marB="51645">
                    <a:blipFill>
                      <a:blip r:embed="rId3"/>
                      <a:stretch>
                        <a:fillRect l="-112966" t="-300000" r="-44405" b="-119481"/>
                      </a:stretch>
                    </a:blipFill>
                  </a:tcPr>
                </a:tc>
                <a:tc>
                  <a:txBody>
                    <a:bodyPr/>
                    <a:lstStyle/>
                    <a:p>
                      <a:pPr algn="ctr"/>
                      <a:r>
                        <a:rPr lang="en-US" sz="2200" dirty="0"/>
                        <a:t>NA</a:t>
                      </a:r>
                      <a:endParaRPr lang="en-US" sz="2200" dirty="0">
                        <a:solidFill>
                          <a:schemeClr val="tx1"/>
                        </a:solidFill>
                      </a:endParaRPr>
                    </a:p>
                  </a:txBody>
                  <a:tcPr marL="93449" marR="93449" marT="46724" marB="46724"/>
                </a:tc>
                <a:extLst>
                  <a:ext uri="{0D108BD9-81ED-4DB2-BD59-A6C34878D82A}">
                    <a16:rowId xmlns:a16="http://schemas.microsoft.com/office/drawing/2014/main" val="10003"/>
                  </a:ext>
                </a:extLst>
              </a:tr>
              <a:tr h="467336">
                <a:tc>
                  <a:txBody>
                    <a:bodyPr/>
                    <a:lstStyle/>
                    <a:p>
                      <a:endParaRPr lang="zh-CN"/>
                    </a:p>
                  </a:txBody>
                  <a:tcPr marL="93449" marR="93449" marT="46724" marB="46724">
                    <a:blipFill>
                      <a:blip r:embed="rId3"/>
                      <a:stretch>
                        <a:fillRect l="-2439" t="-400000" r="-1664634" b="-19481"/>
                      </a:stretch>
                    </a:blipFill>
                  </a:tcPr>
                </a:tc>
                <a:tc>
                  <a:txBody>
                    <a:bodyPr/>
                    <a:lstStyle/>
                    <a:p>
                      <a:endParaRPr lang="zh-CN"/>
                    </a:p>
                  </a:txBody>
                  <a:tcPr marL="103291" marR="103291" marT="51645" marB="51645">
                    <a:blipFill>
                      <a:blip r:embed="rId3"/>
                      <a:stretch>
                        <a:fillRect l="-15217" t="-400000" r="-147283" b="-19481"/>
                      </a:stretch>
                    </a:blipFill>
                  </a:tcPr>
                </a:tc>
                <a:tc>
                  <a:txBody>
                    <a:bodyPr/>
                    <a:lstStyle/>
                    <a:p>
                      <a:endParaRPr lang="zh-CN"/>
                    </a:p>
                  </a:txBody>
                  <a:tcPr marL="103291" marR="103291" marT="51645" marB="51645">
                    <a:blipFill>
                      <a:blip r:embed="rId3"/>
                      <a:stretch>
                        <a:fillRect l="-112966" t="-400000" r="-44405" b="-19481"/>
                      </a:stretch>
                    </a:blipFill>
                  </a:tcPr>
                </a:tc>
                <a:tc>
                  <a:txBody>
                    <a:bodyPr/>
                    <a:lstStyle/>
                    <a:p>
                      <a:pPr algn="ctr"/>
                      <a:r>
                        <a:rPr lang="en-US" sz="2200" dirty="0"/>
                        <a:t>NA</a:t>
                      </a:r>
                      <a:endParaRPr lang="en-US" sz="2200" dirty="0">
                        <a:solidFill>
                          <a:schemeClr val="tx1"/>
                        </a:solidFill>
                      </a:endParaRPr>
                    </a:p>
                  </a:txBody>
                  <a:tcPr marL="93449" marR="93449" marT="46724" marB="46724"/>
                </a:tc>
                <a:extLst>
                  <a:ext uri="{0D108BD9-81ED-4DB2-BD59-A6C34878D82A}">
                    <a16:rowId xmlns:a16="http://schemas.microsoft.com/office/drawing/2014/main" val="10004"/>
                  </a:ext>
                </a:extLst>
              </a:tr>
            </a:tbl>
          </a:graphicData>
        </a:graphic>
      </p:graphicFrame>
      <p:sp>
        <p:nvSpPr>
          <p:cNvPr id="7" name="Rounded Rectangle 6">
            <a:extLst>
              <a:ext uri="{FF2B5EF4-FFF2-40B4-BE49-F238E27FC236}">
                <a16:creationId xmlns:a16="http://schemas.microsoft.com/office/drawing/2014/main" id="{D35D306D-4C5D-49CB-ACA1-05946019E5E8}"/>
              </a:ext>
            </a:extLst>
          </p:cNvPr>
          <p:cNvSpPr/>
          <p:nvPr/>
        </p:nvSpPr>
        <p:spPr>
          <a:xfrm>
            <a:off x="3998913" y="2693988"/>
            <a:ext cx="3425825" cy="2309812"/>
          </a:xfrm>
          <a:prstGeom prst="roundRect">
            <a:avLst>
              <a:gd name="adj" fmla="val 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a:extLst>
              <a:ext uri="{FF2B5EF4-FFF2-40B4-BE49-F238E27FC236}">
                <a16:creationId xmlns:a16="http://schemas.microsoft.com/office/drawing/2014/main" id="{0F064698-1054-4F2D-8A09-041E8C038D94}"/>
              </a:ext>
            </a:extLst>
          </p:cNvPr>
          <p:cNvSpPr txBox="1">
            <a:spLocks noRot="1" noChangeAspect="1" noMove="1" noResize="1" noEditPoints="1" noAdjustHandles="1" noChangeArrowheads="1" noChangeShapeType="1" noTextEdit="1"/>
          </p:cNvSpPr>
          <p:nvPr/>
        </p:nvSpPr>
        <p:spPr>
          <a:xfrm>
            <a:off x="3998972" y="3108960"/>
            <a:ext cx="3425956" cy="459934"/>
          </a:xfrm>
          <a:prstGeom prst="rect">
            <a:avLst/>
          </a:prstGeom>
          <a:blipFill>
            <a:blip r:embed="rId4"/>
            <a:stretch>
              <a:fillRect t="-1299" b="-1299"/>
            </a:stretch>
          </a:blipFill>
          <a:ln>
            <a:solidFill>
              <a:schemeClr val="bg1">
                <a:lumMod val="95000"/>
              </a:schemeClr>
            </a:solidFill>
          </a:ln>
        </p:spPr>
        <p:txBody>
          <a:bodyPr/>
          <a:lstStyle/>
          <a:p>
            <a:r>
              <a:rPr lang="zh-CN" altLang="en-US">
                <a:noFill/>
              </a:rPr>
              <a:t> </a:t>
            </a:r>
          </a:p>
        </p:txBody>
      </p:sp>
      <p:sp>
        <p:nvSpPr>
          <p:cNvPr id="9" name="TextBox 8">
            <a:extLst>
              <a:ext uri="{FF2B5EF4-FFF2-40B4-BE49-F238E27FC236}">
                <a16:creationId xmlns:a16="http://schemas.microsoft.com/office/drawing/2014/main" id="{A0058607-9B90-41F6-B4D7-F66CE0658039}"/>
              </a:ext>
            </a:extLst>
          </p:cNvPr>
          <p:cNvSpPr txBox="1">
            <a:spLocks noRot="1" noChangeAspect="1" noMove="1" noResize="1" noEditPoints="1" noAdjustHandles="1" noChangeArrowheads="1" noChangeShapeType="1" noTextEdit="1"/>
          </p:cNvSpPr>
          <p:nvPr/>
        </p:nvSpPr>
        <p:spPr>
          <a:xfrm>
            <a:off x="3998973" y="3562721"/>
            <a:ext cx="3425954" cy="493405"/>
          </a:xfrm>
          <a:prstGeom prst="rect">
            <a:avLst/>
          </a:prstGeom>
          <a:blipFill>
            <a:blip r:embed="rId5"/>
            <a:stretch>
              <a:fillRect t="-2410" b="-1205"/>
            </a:stretch>
          </a:blipFill>
          <a:ln>
            <a:solidFill>
              <a:schemeClr val="bg1">
                <a:lumMod val="95000"/>
              </a:schemeClr>
            </a:solidFill>
          </a:ln>
        </p:spPr>
        <p:txBody>
          <a:bodyPr/>
          <a:lstStyle/>
          <a:p>
            <a:r>
              <a:rPr lang="zh-CN" altLang="en-US">
                <a:noFill/>
              </a:rPr>
              <a:t> </a:t>
            </a:r>
          </a:p>
        </p:txBody>
      </p:sp>
      <p:sp>
        <p:nvSpPr>
          <p:cNvPr id="10" name="TextBox 9">
            <a:extLst>
              <a:ext uri="{FF2B5EF4-FFF2-40B4-BE49-F238E27FC236}">
                <a16:creationId xmlns:a16="http://schemas.microsoft.com/office/drawing/2014/main" id="{89AAC028-378C-4066-8933-3FF25B029827}"/>
              </a:ext>
            </a:extLst>
          </p:cNvPr>
          <p:cNvSpPr txBox="1">
            <a:spLocks noRot="1" noChangeAspect="1" noMove="1" noResize="1" noEditPoints="1" noAdjustHandles="1" noChangeArrowheads="1" noChangeShapeType="1" noTextEdit="1"/>
          </p:cNvSpPr>
          <p:nvPr/>
        </p:nvSpPr>
        <p:spPr>
          <a:xfrm>
            <a:off x="3998973" y="4077072"/>
            <a:ext cx="3425953" cy="461280"/>
          </a:xfrm>
          <a:prstGeom prst="rect">
            <a:avLst/>
          </a:prstGeom>
          <a:blipFill>
            <a:blip r:embed="rId6"/>
            <a:stretch>
              <a:fillRect t="-1299" b="-1299"/>
            </a:stretch>
          </a:blipFill>
          <a:ln>
            <a:solidFill>
              <a:schemeClr val="bg1">
                <a:lumMod val="95000"/>
              </a:schemeClr>
            </a:solidFill>
          </a:ln>
        </p:spPr>
        <p:txBody>
          <a:bodyPr/>
          <a:lstStyle/>
          <a:p>
            <a:r>
              <a:rPr lang="zh-CN" altLang="en-US">
                <a:noFill/>
              </a:rPr>
              <a:t> </a:t>
            </a:r>
          </a:p>
        </p:txBody>
      </p:sp>
      <p:sp>
        <p:nvSpPr>
          <p:cNvPr id="11" name="TextBox 10">
            <a:extLst>
              <a:ext uri="{FF2B5EF4-FFF2-40B4-BE49-F238E27FC236}">
                <a16:creationId xmlns:a16="http://schemas.microsoft.com/office/drawing/2014/main" id="{E793C119-5778-469F-9510-CE6E65B01719}"/>
              </a:ext>
            </a:extLst>
          </p:cNvPr>
          <p:cNvSpPr txBox="1">
            <a:spLocks noRot="1" noChangeAspect="1" noMove="1" noResize="1" noEditPoints="1" noAdjustHandles="1" noChangeArrowheads="1" noChangeShapeType="1" noTextEdit="1"/>
          </p:cNvSpPr>
          <p:nvPr/>
        </p:nvSpPr>
        <p:spPr>
          <a:xfrm>
            <a:off x="3998973" y="4553242"/>
            <a:ext cx="3425953" cy="459934"/>
          </a:xfrm>
          <a:prstGeom prst="rect">
            <a:avLst/>
          </a:prstGeom>
          <a:blipFill>
            <a:blip r:embed="rId7"/>
            <a:stretch>
              <a:fillRect t="-1299" b="-1299"/>
            </a:stretch>
          </a:blipFill>
          <a:ln>
            <a:solidFill>
              <a:schemeClr val="bg1">
                <a:lumMod val="95000"/>
              </a:schemeClr>
            </a:solidFill>
          </a:ln>
        </p:spPr>
        <p:txBody>
          <a:bodyPr/>
          <a:lstStyle/>
          <a:p>
            <a:r>
              <a:rPr lang="zh-CN" altLang="en-US">
                <a:noFill/>
              </a:rPr>
              <a:t> </a:t>
            </a:r>
          </a:p>
        </p:txBody>
      </p:sp>
      <p:sp>
        <p:nvSpPr>
          <p:cNvPr id="12" name="TextBox 11">
            <a:extLst>
              <a:ext uri="{FF2B5EF4-FFF2-40B4-BE49-F238E27FC236}">
                <a16:creationId xmlns:a16="http://schemas.microsoft.com/office/drawing/2014/main" id="{4B55A048-28DD-4384-8EE1-57A5A0B13211}"/>
              </a:ext>
            </a:extLst>
          </p:cNvPr>
          <p:cNvSpPr txBox="1">
            <a:spLocks noRot="1" noChangeAspect="1" noMove="1" noResize="1" noEditPoints="1" noAdjustHandles="1" noChangeArrowheads="1" noChangeShapeType="1" noTextEdit="1"/>
          </p:cNvSpPr>
          <p:nvPr/>
        </p:nvSpPr>
        <p:spPr>
          <a:xfrm>
            <a:off x="23464" y="5139153"/>
            <a:ext cx="5970428" cy="477118"/>
          </a:xfrm>
          <a:prstGeom prst="rect">
            <a:avLst/>
          </a:prstGeom>
          <a:blipFill>
            <a:blip r:embed="rId8"/>
            <a:stretch>
              <a:fillRect l="-1634" t="-6410" b="-29487"/>
            </a:stretch>
          </a:blipFill>
        </p:spPr>
        <p:txBody>
          <a:bodyPr/>
          <a:lstStyle/>
          <a:p>
            <a:r>
              <a:rPr lang="zh-CN" altLang="en-US">
                <a:noFill/>
              </a:rPr>
              <a:t> </a:t>
            </a:r>
          </a:p>
        </p:txBody>
      </p:sp>
      <p:sp>
        <p:nvSpPr>
          <p:cNvPr id="13" name="Oval 12">
            <a:extLst>
              <a:ext uri="{FF2B5EF4-FFF2-40B4-BE49-F238E27FC236}">
                <a16:creationId xmlns:a16="http://schemas.microsoft.com/office/drawing/2014/main" id="{825F474D-4DD0-474D-B439-639331DCB677}"/>
              </a:ext>
            </a:extLst>
          </p:cNvPr>
          <p:cNvSpPr/>
          <p:nvPr/>
        </p:nvSpPr>
        <p:spPr>
          <a:xfrm>
            <a:off x="3975100" y="4503738"/>
            <a:ext cx="2132013" cy="4524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0000"/>
              </a:solidFill>
            </a:endParaRPr>
          </a:p>
        </p:txBody>
      </p:sp>
      <p:sp>
        <p:nvSpPr>
          <p:cNvPr id="14" name="Oval 13">
            <a:extLst>
              <a:ext uri="{FF2B5EF4-FFF2-40B4-BE49-F238E27FC236}">
                <a16:creationId xmlns:a16="http://schemas.microsoft.com/office/drawing/2014/main" id="{E240EFBB-F858-4821-9A86-A68BE273415E}"/>
              </a:ext>
            </a:extLst>
          </p:cNvPr>
          <p:cNvSpPr/>
          <p:nvPr/>
        </p:nvSpPr>
        <p:spPr>
          <a:xfrm>
            <a:off x="3948113" y="3132138"/>
            <a:ext cx="2132012" cy="4508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0000"/>
              </a:solidFill>
            </a:endParaRPr>
          </a:p>
        </p:txBody>
      </p:sp>
      <p:sp>
        <p:nvSpPr>
          <p:cNvPr id="15" name="TextBox 14">
            <a:extLst>
              <a:ext uri="{FF2B5EF4-FFF2-40B4-BE49-F238E27FC236}">
                <a16:creationId xmlns:a16="http://schemas.microsoft.com/office/drawing/2014/main" id="{1855E70D-3059-46B5-B309-AA006AD75EF2}"/>
              </a:ext>
            </a:extLst>
          </p:cNvPr>
          <p:cNvSpPr txBox="1">
            <a:spLocks noChangeArrowheads="1"/>
          </p:cNvSpPr>
          <p:nvPr/>
        </p:nvSpPr>
        <p:spPr bwMode="auto">
          <a:xfrm>
            <a:off x="3975100" y="3143250"/>
            <a:ext cx="6286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4400">
                <a:sym typeface="Wingdings" panose="05000000000000000000" pitchFamily="2" charset="2"/>
              </a:rPr>
              <a:t></a:t>
            </a:r>
            <a:endParaRPr lang="en-US" altLang="zh-CN" sz="4400"/>
          </a:p>
        </p:txBody>
      </p:sp>
      <p:sp>
        <p:nvSpPr>
          <p:cNvPr id="16" name="TextBox 15">
            <a:extLst>
              <a:ext uri="{FF2B5EF4-FFF2-40B4-BE49-F238E27FC236}">
                <a16:creationId xmlns:a16="http://schemas.microsoft.com/office/drawing/2014/main" id="{D4A5DC0A-45B8-4C3F-9206-D7876A50610E}"/>
              </a:ext>
            </a:extLst>
          </p:cNvPr>
          <p:cNvSpPr txBox="1">
            <a:spLocks noChangeArrowheads="1"/>
          </p:cNvSpPr>
          <p:nvPr/>
        </p:nvSpPr>
        <p:spPr bwMode="auto">
          <a:xfrm>
            <a:off x="3975100" y="4530725"/>
            <a:ext cx="6286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4400">
                <a:sym typeface="Wingdings" panose="05000000000000000000" pitchFamily="2" charset="2"/>
              </a:rPr>
              <a:t></a:t>
            </a:r>
            <a:endParaRPr lang="en-US" altLang="zh-CN" sz="4400"/>
          </a:p>
        </p:txBody>
      </p:sp>
      <p:sp>
        <p:nvSpPr>
          <p:cNvPr id="4" name="Rectangle 3">
            <a:extLst>
              <a:ext uri="{FF2B5EF4-FFF2-40B4-BE49-F238E27FC236}">
                <a16:creationId xmlns:a16="http://schemas.microsoft.com/office/drawing/2014/main" id="{76540921-46CE-4B65-98B1-96085286C237}"/>
              </a:ext>
            </a:extLst>
          </p:cNvPr>
          <p:cNvSpPr>
            <a:spLocks noRot="1" noChangeAspect="1" noMove="1" noResize="1" noEditPoints="1" noAdjustHandles="1" noChangeArrowheads="1" noChangeShapeType="1" noTextEdit="1"/>
          </p:cNvSpPr>
          <p:nvPr/>
        </p:nvSpPr>
        <p:spPr>
          <a:xfrm>
            <a:off x="23464" y="5505778"/>
            <a:ext cx="3975512" cy="843885"/>
          </a:xfrm>
          <a:prstGeom prst="rect">
            <a:avLst/>
          </a:prstGeom>
          <a:blipFill>
            <a:blip r:embed="rId9"/>
            <a:stretch>
              <a:fillRect/>
            </a:stretch>
          </a:blipFill>
        </p:spPr>
        <p:txBody>
          <a:bodyPr/>
          <a:lstStyle/>
          <a:p>
            <a:r>
              <a:rPr lang="zh-CN" altLang="en-US">
                <a:noFill/>
              </a:rPr>
              <a:t> </a:t>
            </a:r>
          </a:p>
        </p:txBody>
      </p:sp>
      <p:sp>
        <p:nvSpPr>
          <p:cNvPr id="66575" name="灯片编号占位符 2">
            <a:extLst>
              <a:ext uri="{FF2B5EF4-FFF2-40B4-BE49-F238E27FC236}">
                <a16:creationId xmlns:a16="http://schemas.microsoft.com/office/drawing/2014/main" id="{14537822-094C-4A1A-B007-F0D4FBCF08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B9A8453B-6045-433A-BD13-0335B697A88D}" type="slidenum">
              <a:rPr lang="en-US" altLang="ko-KR" sz="1200" b="0" smtClean="0">
                <a:ea typeface="Gulim" panose="020B0600000101010101" pitchFamily="34" charset="-127"/>
              </a:rPr>
              <a:pPr/>
              <a:t>26</a:t>
            </a:fld>
            <a:endParaRPr lang="en-US" altLang="ko-KR" sz="1200" b="0">
              <a:ea typeface="Gulim" panose="020B0600000101010101" pitchFamily="34" charset="-127"/>
            </a:endParaRPr>
          </a:p>
        </p:txBody>
      </p:sp>
      <p:sp>
        <p:nvSpPr>
          <p:cNvPr id="66576" name="Title 1">
            <a:extLst>
              <a:ext uri="{FF2B5EF4-FFF2-40B4-BE49-F238E27FC236}">
                <a16:creationId xmlns:a16="http://schemas.microsoft.com/office/drawing/2014/main" id="{18E6DC37-1349-431D-94F0-5088F2333E6A}"/>
              </a:ext>
            </a:extLst>
          </p:cNvPr>
          <p:cNvSpPr>
            <a:spLocks noGrp="1"/>
          </p:cNvSpPr>
          <p:nvPr>
            <p:ph type="title"/>
          </p:nvPr>
        </p:nvSpPr>
        <p:spPr>
          <a:xfrm>
            <a:off x="914400" y="225425"/>
            <a:ext cx="7772400" cy="611188"/>
          </a:xfrm>
        </p:spPr>
        <p:txBody>
          <a:bodyPr/>
          <a:lstStyle/>
          <a:p>
            <a:pPr algn="ctr"/>
            <a:r>
              <a:rPr lang="en-US" altLang="zh-CN"/>
              <a:t>Upper Confidence Bound (UCB)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a:extLst>
              <a:ext uri="{FF2B5EF4-FFF2-40B4-BE49-F238E27FC236}">
                <a16:creationId xmlns:a16="http://schemas.microsoft.com/office/drawing/2014/main" id="{47FD65A2-5DC4-4BBD-AD91-14E69623191C}"/>
              </a:ext>
            </a:extLst>
          </p:cNvPr>
          <p:cNvSpPr txBox="1">
            <a:spLocks/>
          </p:cNvSpPr>
          <p:nvPr/>
        </p:nvSpPr>
        <p:spPr bwMode="auto">
          <a:xfrm>
            <a:off x="179388" y="993775"/>
            <a:ext cx="8856662"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987425" indent="-2936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r>
              <a:rPr lang="en-US" altLang="zh-CN" sz="2400" b="0"/>
              <a:t>Another state-of-art frameworks for bandit problems</a:t>
            </a:r>
          </a:p>
          <a:p>
            <a:endParaRPr lang="en-US" altLang="zh-CN" sz="2400" b="0"/>
          </a:p>
          <a:p>
            <a:r>
              <a:rPr lang="en-US" altLang="zh-CN" sz="2400" b="0"/>
              <a:t>Basic idea: maintain upper confidence bounds on the estimated rewards</a:t>
            </a:r>
          </a:p>
          <a:p>
            <a:pPr lvl="2"/>
            <a:endParaRPr lang="en-US" altLang="zh-CN" sz="2400"/>
          </a:p>
        </p:txBody>
      </p:sp>
      <p:graphicFrame>
        <p:nvGraphicFramePr>
          <p:cNvPr id="6" name="Table 5">
            <a:extLst>
              <a:ext uri="{FF2B5EF4-FFF2-40B4-BE49-F238E27FC236}">
                <a16:creationId xmlns:a16="http://schemas.microsoft.com/office/drawing/2014/main" id="{65EA4A1C-C52F-4B68-B78A-F8F556F66E5E}"/>
              </a:ext>
            </a:extLst>
          </p:cNvPr>
          <p:cNvGraphicFramePr>
            <a:graphicFrameLocks noGrp="1"/>
          </p:cNvGraphicFramePr>
          <p:nvPr/>
        </p:nvGraphicFramePr>
        <p:xfrm>
          <a:off x="146304" y="2693855"/>
          <a:ext cx="8790432" cy="2309438"/>
        </p:xfrm>
        <a:graphic>
          <a:graphicData uri="http://schemas.openxmlformats.org/drawingml/2006/table">
            <a:tbl>
              <a:tblPr firstRow="1" bandRow="1">
                <a:tableStyleId>{21E4AEA4-8DFA-4A89-87EB-49C32662AFE0}</a:tableStyleId>
              </a:tblPr>
              <a:tblGrid>
                <a:gridCol w="501843">
                  <a:extLst>
                    <a:ext uri="{9D8B030D-6E8A-4147-A177-3AD203B41FA5}">
                      <a16:colId xmlns:a16="http://schemas.microsoft.com/office/drawing/2014/main" val="20000"/>
                    </a:ext>
                  </a:extLst>
                </a:gridCol>
                <a:gridCol w="3363021">
                  <a:extLst>
                    <a:ext uri="{9D8B030D-6E8A-4147-A177-3AD203B41FA5}">
                      <a16:colId xmlns:a16="http://schemas.microsoft.com/office/drawing/2014/main" val="20001"/>
                    </a:ext>
                  </a:extLst>
                </a:gridCol>
                <a:gridCol w="3430769">
                  <a:extLst>
                    <a:ext uri="{9D8B030D-6E8A-4147-A177-3AD203B41FA5}">
                      <a16:colId xmlns:a16="http://schemas.microsoft.com/office/drawing/2014/main" val="20002"/>
                    </a:ext>
                  </a:extLst>
                </a:gridCol>
                <a:gridCol w="1494799">
                  <a:extLst>
                    <a:ext uri="{9D8B030D-6E8A-4147-A177-3AD203B41FA5}">
                      <a16:colId xmlns:a16="http://schemas.microsoft.com/office/drawing/2014/main" val="20003"/>
                    </a:ext>
                  </a:extLst>
                </a:gridCol>
              </a:tblGrid>
              <a:tr h="438570">
                <a:tc>
                  <a:txBody>
                    <a:bodyPr/>
                    <a:lstStyle/>
                    <a:p>
                      <a:pPr algn="ctr"/>
                      <a:endParaRPr lang="en-US" sz="2200" dirty="0">
                        <a:solidFill>
                          <a:schemeClr val="tx1"/>
                        </a:solidFill>
                      </a:endParaRPr>
                    </a:p>
                  </a:txBody>
                  <a:tcPr marL="93449" marR="93449" marT="46724" marB="46724"/>
                </a:tc>
                <a:tc>
                  <a:txBody>
                    <a:bodyPr/>
                    <a:lstStyle/>
                    <a:p>
                      <a:endParaRPr lang="zh-CN"/>
                    </a:p>
                  </a:txBody>
                  <a:tcPr marL="103291" marR="103291" marT="51645" marB="51645">
                    <a:blipFill>
                      <a:blip r:embed="rId3"/>
                      <a:stretch>
                        <a:fillRect l="-15217" t="-6944" r="-147283" b="-448611"/>
                      </a:stretch>
                    </a:blipFill>
                  </a:tcPr>
                </a:tc>
                <a:tc>
                  <a:txBody>
                    <a:bodyPr/>
                    <a:lstStyle/>
                    <a:p>
                      <a:endParaRPr lang="zh-CN"/>
                    </a:p>
                  </a:txBody>
                  <a:tcPr marL="103291" marR="103291" marT="51645" marB="51645">
                    <a:blipFill>
                      <a:blip r:embed="rId3"/>
                      <a:stretch>
                        <a:fillRect l="-112966" t="-6944" r="-44405" b="-448611"/>
                      </a:stretch>
                    </a:blipFill>
                  </a:tcPr>
                </a:tc>
                <a:tc>
                  <a:txBody>
                    <a:bodyPr/>
                    <a:lstStyle/>
                    <a:p>
                      <a:pPr algn="ctr"/>
                      <a:r>
                        <a:rPr lang="en-US" sz="2200" dirty="0"/>
                        <a:t>Conflicts</a:t>
                      </a:r>
                      <a:endParaRPr lang="en-US" sz="2200" b="0" dirty="0">
                        <a:solidFill>
                          <a:schemeClr val="tx1"/>
                        </a:solidFill>
                      </a:endParaRPr>
                    </a:p>
                  </a:txBody>
                  <a:tcPr marL="93449" marR="93449" marT="46724" marB="46724"/>
                </a:tc>
                <a:extLst>
                  <a:ext uri="{0D108BD9-81ED-4DB2-BD59-A6C34878D82A}">
                    <a16:rowId xmlns:a16="http://schemas.microsoft.com/office/drawing/2014/main" val="10000"/>
                  </a:ext>
                </a:extLst>
              </a:tr>
              <a:tr h="467336">
                <a:tc>
                  <a:txBody>
                    <a:bodyPr/>
                    <a:lstStyle/>
                    <a:p>
                      <a:endParaRPr lang="zh-CN"/>
                    </a:p>
                  </a:txBody>
                  <a:tcPr marL="93449" marR="93449" marT="46724" marB="46724">
                    <a:blipFill>
                      <a:blip r:embed="rId3"/>
                      <a:stretch>
                        <a:fillRect l="-2439" t="-100000" r="-1664634" b="-319481"/>
                      </a:stretch>
                    </a:blipFill>
                  </a:tcPr>
                </a:tc>
                <a:tc>
                  <a:txBody>
                    <a:bodyPr/>
                    <a:lstStyle/>
                    <a:p>
                      <a:endParaRPr lang="zh-CN"/>
                    </a:p>
                  </a:txBody>
                  <a:tcPr marL="103291" marR="103291" marT="51645" marB="51645">
                    <a:blipFill>
                      <a:blip r:embed="rId3"/>
                      <a:stretch>
                        <a:fillRect l="-15217" t="-100000" r="-147283" b="-319481"/>
                      </a:stretch>
                    </a:blipFill>
                  </a:tcPr>
                </a:tc>
                <a:tc>
                  <a:txBody>
                    <a:bodyPr/>
                    <a:lstStyle/>
                    <a:p>
                      <a:endParaRPr lang="zh-CN"/>
                    </a:p>
                  </a:txBody>
                  <a:tcPr marL="103291" marR="103291" marT="51645" marB="51645">
                    <a:blipFill>
                      <a:blip r:embed="rId3"/>
                      <a:stretch>
                        <a:fillRect l="-112966" t="-100000" r="-44405" b="-319481"/>
                      </a:stretch>
                    </a:blipFill>
                  </a:tcPr>
                </a:tc>
                <a:tc>
                  <a:txBody>
                    <a:bodyPr/>
                    <a:lstStyle/>
                    <a:p>
                      <a:endParaRPr lang="zh-CN"/>
                    </a:p>
                  </a:txBody>
                  <a:tcPr marL="93449" marR="93449" marT="46724" marB="46724">
                    <a:blipFill>
                      <a:blip r:embed="rId3"/>
                      <a:stretch>
                        <a:fillRect l="-489388" t="-100000" r="-2041" b="-319481"/>
                      </a:stretch>
                    </a:blipFill>
                  </a:tcPr>
                </a:tc>
                <a:extLst>
                  <a:ext uri="{0D108BD9-81ED-4DB2-BD59-A6C34878D82A}">
                    <a16:rowId xmlns:a16="http://schemas.microsoft.com/office/drawing/2014/main" val="10001"/>
                  </a:ext>
                </a:extLst>
              </a:tr>
              <a:tr h="467336">
                <a:tc>
                  <a:txBody>
                    <a:bodyPr/>
                    <a:lstStyle/>
                    <a:p>
                      <a:endParaRPr lang="zh-CN"/>
                    </a:p>
                  </a:txBody>
                  <a:tcPr marL="93449" marR="93449" marT="46724" marB="46724">
                    <a:blipFill>
                      <a:blip r:embed="rId3"/>
                      <a:stretch>
                        <a:fillRect l="-2439" t="-200000" r="-1664634" b="-219481"/>
                      </a:stretch>
                    </a:blipFill>
                  </a:tcPr>
                </a:tc>
                <a:tc>
                  <a:txBody>
                    <a:bodyPr/>
                    <a:lstStyle/>
                    <a:p>
                      <a:endParaRPr lang="zh-CN"/>
                    </a:p>
                  </a:txBody>
                  <a:tcPr marL="103291" marR="103291" marT="51645" marB="51645">
                    <a:blipFill>
                      <a:blip r:embed="rId3"/>
                      <a:stretch>
                        <a:fillRect l="-15217" t="-200000" r="-147283" b="-219481"/>
                      </a:stretch>
                    </a:blipFill>
                  </a:tcPr>
                </a:tc>
                <a:tc>
                  <a:txBody>
                    <a:bodyPr/>
                    <a:lstStyle/>
                    <a:p>
                      <a:endParaRPr lang="zh-CN"/>
                    </a:p>
                  </a:txBody>
                  <a:tcPr marL="103291" marR="103291" marT="51645" marB="51645">
                    <a:blipFill>
                      <a:blip r:embed="rId3"/>
                      <a:stretch>
                        <a:fillRect l="-112966" t="-200000" r="-44405" b="-219481"/>
                      </a:stretch>
                    </a:blipFill>
                  </a:tcPr>
                </a:tc>
                <a:tc>
                  <a:txBody>
                    <a:bodyPr/>
                    <a:lstStyle/>
                    <a:p>
                      <a:endParaRPr lang="zh-CN"/>
                    </a:p>
                  </a:txBody>
                  <a:tcPr marL="93449" marR="93449" marT="46724" marB="46724">
                    <a:blipFill>
                      <a:blip r:embed="rId3"/>
                      <a:stretch>
                        <a:fillRect l="-489388" t="-200000" r="-2041" b="-219481"/>
                      </a:stretch>
                    </a:blipFill>
                  </a:tcPr>
                </a:tc>
                <a:extLst>
                  <a:ext uri="{0D108BD9-81ED-4DB2-BD59-A6C34878D82A}">
                    <a16:rowId xmlns:a16="http://schemas.microsoft.com/office/drawing/2014/main" val="10002"/>
                  </a:ext>
                </a:extLst>
              </a:tr>
              <a:tr h="468860">
                <a:tc>
                  <a:txBody>
                    <a:bodyPr/>
                    <a:lstStyle/>
                    <a:p>
                      <a:endParaRPr lang="zh-CN"/>
                    </a:p>
                  </a:txBody>
                  <a:tcPr marL="93449" marR="93449" marT="46724" marB="46724">
                    <a:blipFill>
                      <a:blip r:embed="rId3"/>
                      <a:stretch>
                        <a:fillRect l="-2439" t="-300000" r="-1664634" b="-119481"/>
                      </a:stretch>
                    </a:blipFill>
                  </a:tcPr>
                </a:tc>
                <a:tc>
                  <a:txBody>
                    <a:bodyPr/>
                    <a:lstStyle/>
                    <a:p>
                      <a:endParaRPr lang="zh-CN"/>
                    </a:p>
                  </a:txBody>
                  <a:tcPr marL="103291" marR="103291" marT="51645" marB="51645">
                    <a:blipFill>
                      <a:blip r:embed="rId3"/>
                      <a:stretch>
                        <a:fillRect l="-15217" t="-300000" r="-147283" b="-119481"/>
                      </a:stretch>
                    </a:blipFill>
                  </a:tcPr>
                </a:tc>
                <a:tc>
                  <a:txBody>
                    <a:bodyPr/>
                    <a:lstStyle/>
                    <a:p>
                      <a:endParaRPr lang="zh-CN"/>
                    </a:p>
                  </a:txBody>
                  <a:tcPr marL="103291" marR="103291" marT="51645" marB="51645">
                    <a:blipFill>
                      <a:blip r:embed="rId3"/>
                      <a:stretch>
                        <a:fillRect l="-112966" t="-300000" r="-44405" b="-119481"/>
                      </a:stretch>
                    </a:blipFill>
                  </a:tcPr>
                </a:tc>
                <a:tc>
                  <a:txBody>
                    <a:bodyPr/>
                    <a:lstStyle/>
                    <a:p>
                      <a:pPr algn="ctr"/>
                      <a:r>
                        <a:rPr lang="en-US" sz="2200" dirty="0"/>
                        <a:t>NA</a:t>
                      </a:r>
                      <a:endParaRPr lang="en-US" sz="2200" dirty="0">
                        <a:solidFill>
                          <a:schemeClr val="tx1"/>
                        </a:solidFill>
                      </a:endParaRPr>
                    </a:p>
                  </a:txBody>
                  <a:tcPr marL="93449" marR="93449" marT="46724" marB="46724"/>
                </a:tc>
                <a:extLst>
                  <a:ext uri="{0D108BD9-81ED-4DB2-BD59-A6C34878D82A}">
                    <a16:rowId xmlns:a16="http://schemas.microsoft.com/office/drawing/2014/main" val="10003"/>
                  </a:ext>
                </a:extLst>
              </a:tr>
              <a:tr h="467336">
                <a:tc>
                  <a:txBody>
                    <a:bodyPr/>
                    <a:lstStyle/>
                    <a:p>
                      <a:endParaRPr lang="zh-CN"/>
                    </a:p>
                  </a:txBody>
                  <a:tcPr marL="93449" marR="93449" marT="46724" marB="46724">
                    <a:blipFill>
                      <a:blip r:embed="rId3"/>
                      <a:stretch>
                        <a:fillRect l="-2439" t="-400000" r="-1664634" b="-19481"/>
                      </a:stretch>
                    </a:blipFill>
                  </a:tcPr>
                </a:tc>
                <a:tc>
                  <a:txBody>
                    <a:bodyPr/>
                    <a:lstStyle/>
                    <a:p>
                      <a:endParaRPr lang="zh-CN"/>
                    </a:p>
                  </a:txBody>
                  <a:tcPr marL="103291" marR="103291" marT="51645" marB="51645">
                    <a:blipFill>
                      <a:blip r:embed="rId3"/>
                      <a:stretch>
                        <a:fillRect l="-15217" t="-400000" r="-147283" b="-19481"/>
                      </a:stretch>
                    </a:blipFill>
                  </a:tcPr>
                </a:tc>
                <a:tc>
                  <a:txBody>
                    <a:bodyPr/>
                    <a:lstStyle/>
                    <a:p>
                      <a:endParaRPr lang="zh-CN"/>
                    </a:p>
                  </a:txBody>
                  <a:tcPr marL="103291" marR="103291" marT="51645" marB="51645">
                    <a:blipFill>
                      <a:blip r:embed="rId3"/>
                      <a:stretch>
                        <a:fillRect l="-112966" t="-400000" r="-44405" b="-19481"/>
                      </a:stretch>
                    </a:blipFill>
                  </a:tcPr>
                </a:tc>
                <a:tc>
                  <a:txBody>
                    <a:bodyPr/>
                    <a:lstStyle/>
                    <a:p>
                      <a:pPr algn="ctr"/>
                      <a:r>
                        <a:rPr lang="en-US" sz="2200" dirty="0"/>
                        <a:t>NA</a:t>
                      </a:r>
                      <a:endParaRPr lang="en-US" sz="2200" dirty="0">
                        <a:solidFill>
                          <a:schemeClr val="tx1"/>
                        </a:solidFill>
                      </a:endParaRPr>
                    </a:p>
                  </a:txBody>
                  <a:tcPr marL="93449" marR="93449" marT="46724" marB="46724"/>
                </a:tc>
                <a:extLst>
                  <a:ext uri="{0D108BD9-81ED-4DB2-BD59-A6C34878D82A}">
                    <a16:rowId xmlns:a16="http://schemas.microsoft.com/office/drawing/2014/main" val="10004"/>
                  </a:ext>
                </a:extLst>
              </a:tr>
            </a:tbl>
          </a:graphicData>
        </a:graphic>
      </p:graphicFrame>
      <p:sp>
        <p:nvSpPr>
          <p:cNvPr id="8" name="TextBox 7">
            <a:extLst>
              <a:ext uri="{FF2B5EF4-FFF2-40B4-BE49-F238E27FC236}">
                <a16:creationId xmlns:a16="http://schemas.microsoft.com/office/drawing/2014/main" id="{21493BD8-5148-4B17-A83C-F36F53CAA6D0}"/>
              </a:ext>
            </a:extLst>
          </p:cNvPr>
          <p:cNvSpPr txBox="1">
            <a:spLocks noRot="1" noChangeAspect="1" noMove="1" noResize="1" noEditPoints="1" noAdjustHandles="1" noChangeArrowheads="1" noChangeShapeType="1" noTextEdit="1"/>
          </p:cNvSpPr>
          <p:nvPr/>
        </p:nvSpPr>
        <p:spPr>
          <a:xfrm>
            <a:off x="7308307" y="3131493"/>
            <a:ext cx="1769046" cy="459934"/>
          </a:xfrm>
          <a:prstGeom prst="rect">
            <a:avLst/>
          </a:prstGeom>
          <a:blipFill>
            <a:blip r:embed="rId4"/>
            <a:stretch>
              <a:fillRect t="-1299" b="-1299"/>
            </a:stretch>
          </a:blipFill>
          <a:ln>
            <a:solidFill>
              <a:schemeClr val="bg1">
                <a:lumMod val="95000"/>
              </a:schemeClr>
            </a:solidFill>
          </a:ln>
        </p:spPr>
        <p:txBody>
          <a:bodyPr/>
          <a:lstStyle/>
          <a:p>
            <a:r>
              <a:rPr lang="zh-CN" altLang="en-US">
                <a:noFill/>
              </a:rPr>
              <a:t> </a:t>
            </a:r>
          </a:p>
        </p:txBody>
      </p:sp>
      <p:sp>
        <p:nvSpPr>
          <p:cNvPr id="9" name="TextBox 8">
            <a:extLst>
              <a:ext uri="{FF2B5EF4-FFF2-40B4-BE49-F238E27FC236}">
                <a16:creationId xmlns:a16="http://schemas.microsoft.com/office/drawing/2014/main" id="{DEA6FC94-2408-4A12-9C7A-514503B1149D}"/>
              </a:ext>
            </a:extLst>
          </p:cNvPr>
          <p:cNvSpPr txBox="1">
            <a:spLocks noRot="1" noChangeAspect="1" noMove="1" noResize="1" noEditPoints="1" noAdjustHandles="1" noChangeArrowheads="1" noChangeShapeType="1" noTextEdit="1"/>
          </p:cNvSpPr>
          <p:nvPr/>
        </p:nvSpPr>
        <p:spPr>
          <a:xfrm>
            <a:off x="7308306" y="3585254"/>
            <a:ext cx="1769046" cy="459934"/>
          </a:xfrm>
          <a:prstGeom prst="rect">
            <a:avLst/>
          </a:prstGeom>
          <a:blipFill>
            <a:blip r:embed="rId5"/>
            <a:stretch>
              <a:fillRect t="-1282" b="-1282"/>
            </a:stretch>
          </a:blipFill>
          <a:ln>
            <a:solidFill>
              <a:schemeClr val="bg1">
                <a:lumMod val="95000"/>
              </a:schemeClr>
            </a:solidFill>
          </a:ln>
        </p:spPr>
        <p:txBody>
          <a:bodyPr/>
          <a:lstStyle/>
          <a:p>
            <a:r>
              <a:rPr lang="zh-CN" altLang="en-US">
                <a:noFill/>
              </a:rPr>
              <a:t> </a:t>
            </a:r>
          </a:p>
        </p:txBody>
      </p:sp>
      <p:sp>
        <p:nvSpPr>
          <p:cNvPr id="10" name="TextBox 9">
            <a:extLst>
              <a:ext uri="{FF2B5EF4-FFF2-40B4-BE49-F238E27FC236}">
                <a16:creationId xmlns:a16="http://schemas.microsoft.com/office/drawing/2014/main" id="{90358E6F-84B7-4D44-8779-7080AED09212}"/>
              </a:ext>
            </a:extLst>
          </p:cNvPr>
          <p:cNvSpPr txBox="1">
            <a:spLocks noRot="1" noChangeAspect="1" noMove="1" noResize="1" noEditPoints="1" noAdjustHandles="1" noChangeArrowheads="1" noChangeShapeType="1" noTextEdit="1"/>
          </p:cNvSpPr>
          <p:nvPr/>
        </p:nvSpPr>
        <p:spPr>
          <a:xfrm>
            <a:off x="7308304" y="4040003"/>
            <a:ext cx="1769045" cy="461280"/>
          </a:xfrm>
          <a:prstGeom prst="rect">
            <a:avLst/>
          </a:prstGeom>
          <a:blipFill>
            <a:blip r:embed="rId6"/>
            <a:stretch>
              <a:fillRect t="-1299" b="-1299"/>
            </a:stretch>
          </a:blipFill>
          <a:ln>
            <a:solidFill>
              <a:schemeClr val="bg1">
                <a:lumMod val="95000"/>
              </a:schemeClr>
            </a:solidFill>
          </a:ln>
        </p:spPr>
        <p:txBody>
          <a:bodyPr/>
          <a:lstStyle/>
          <a:p>
            <a:r>
              <a:rPr lang="zh-CN" altLang="en-US">
                <a:noFill/>
              </a:rPr>
              <a:t> </a:t>
            </a:r>
          </a:p>
        </p:txBody>
      </p:sp>
      <p:sp>
        <p:nvSpPr>
          <p:cNvPr id="11" name="TextBox 10">
            <a:extLst>
              <a:ext uri="{FF2B5EF4-FFF2-40B4-BE49-F238E27FC236}">
                <a16:creationId xmlns:a16="http://schemas.microsoft.com/office/drawing/2014/main" id="{325C9BC8-C936-4EAF-AA55-897974268717}"/>
              </a:ext>
            </a:extLst>
          </p:cNvPr>
          <p:cNvSpPr txBox="1">
            <a:spLocks noRot="1" noChangeAspect="1" noMove="1" noResize="1" noEditPoints="1" noAdjustHandles="1" noChangeArrowheads="1" noChangeShapeType="1" noTextEdit="1"/>
          </p:cNvSpPr>
          <p:nvPr/>
        </p:nvSpPr>
        <p:spPr>
          <a:xfrm>
            <a:off x="7308304" y="4493764"/>
            <a:ext cx="1769046" cy="459934"/>
          </a:xfrm>
          <a:prstGeom prst="rect">
            <a:avLst/>
          </a:prstGeom>
          <a:blipFill>
            <a:blip r:embed="rId7"/>
            <a:stretch>
              <a:fillRect t="-1282" b="-1282"/>
            </a:stretch>
          </a:blipFill>
          <a:ln>
            <a:solidFill>
              <a:schemeClr val="bg1">
                <a:lumMod val="95000"/>
              </a:schemeClr>
            </a:solidFill>
          </a:ln>
        </p:spPr>
        <p:txBody>
          <a:bodyPr/>
          <a:lstStyle/>
          <a:p>
            <a:r>
              <a:rPr lang="zh-CN" altLang="en-US">
                <a:noFill/>
              </a:rPr>
              <a:t> </a:t>
            </a:r>
          </a:p>
        </p:txBody>
      </p:sp>
      <p:sp>
        <p:nvSpPr>
          <p:cNvPr id="12" name="TextBox 11">
            <a:extLst>
              <a:ext uri="{FF2B5EF4-FFF2-40B4-BE49-F238E27FC236}">
                <a16:creationId xmlns:a16="http://schemas.microsoft.com/office/drawing/2014/main" id="{E7108193-A08C-459D-9755-9A5BAC09790C}"/>
              </a:ext>
            </a:extLst>
          </p:cNvPr>
          <p:cNvSpPr txBox="1">
            <a:spLocks noRot="1" noChangeAspect="1" noMove="1" noResize="1" noEditPoints="1" noAdjustHandles="1" noChangeArrowheads="1" noChangeShapeType="1" noTextEdit="1"/>
          </p:cNvSpPr>
          <p:nvPr/>
        </p:nvSpPr>
        <p:spPr>
          <a:xfrm>
            <a:off x="23464" y="5139153"/>
            <a:ext cx="5970428" cy="477118"/>
          </a:xfrm>
          <a:prstGeom prst="rect">
            <a:avLst/>
          </a:prstGeom>
          <a:blipFill>
            <a:blip r:embed="rId8"/>
            <a:stretch>
              <a:fillRect l="-1634" t="-6410" b="-29487"/>
            </a:stretch>
          </a:blipFill>
        </p:spPr>
        <p:txBody>
          <a:bodyPr/>
          <a:lstStyle/>
          <a:p>
            <a:r>
              <a:rPr lang="zh-CN" altLang="en-US">
                <a:noFill/>
              </a:rPr>
              <a:t> </a:t>
            </a:r>
          </a:p>
        </p:txBody>
      </p:sp>
      <p:sp>
        <p:nvSpPr>
          <p:cNvPr id="13" name="Oval 12">
            <a:extLst>
              <a:ext uri="{FF2B5EF4-FFF2-40B4-BE49-F238E27FC236}">
                <a16:creationId xmlns:a16="http://schemas.microsoft.com/office/drawing/2014/main" id="{78C6FE7C-3DF7-45B2-8274-62B77A868482}"/>
              </a:ext>
            </a:extLst>
          </p:cNvPr>
          <p:cNvSpPr/>
          <p:nvPr/>
        </p:nvSpPr>
        <p:spPr>
          <a:xfrm>
            <a:off x="7235825" y="4064000"/>
            <a:ext cx="1857375" cy="45243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0000"/>
              </a:solidFill>
            </a:endParaRPr>
          </a:p>
        </p:txBody>
      </p:sp>
      <p:sp>
        <p:nvSpPr>
          <p:cNvPr id="15" name="TextBox 14">
            <a:extLst>
              <a:ext uri="{FF2B5EF4-FFF2-40B4-BE49-F238E27FC236}">
                <a16:creationId xmlns:a16="http://schemas.microsoft.com/office/drawing/2014/main" id="{E8001142-B554-4417-9B9E-390C07F696DA}"/>
              </a:ext>
            </a:extLst>
          </p:cNvPr>
          <p:cNvSpPr txBox="1">
            <a:spLocks noChangeArrowheads="1"/>
          </p:cNvSpPr>
          <p:nvPr/>
        </p:nvSpPr>
        <p:spPr bwMode="auto">
          <a:xfrm>
            <a:off x="7167563" y="4092575"/>
            <a:ext cx="6286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4400">
                <a:sym typeface="Wingdings" panose="05000000000000000000" pitchFamily="2" charset="2"/>
              </a:rPr>
              <a:t></a:t>
            </a:r>
            <a:endParaRPr lang="en-US" altLang="zh-CN" sz="4400"/>
          </a:p>
        </p:txBody>
      </p:sp>
      <p:sp>
        <p:nvSpPr>
          <p:cNvPr id="16" name="TextBox 15">
            <a:extLst>
              <a:ext uri="{FF2B5EF4-FFF2-40B4-BE49-F238E27FC236}">
                <a16:creationId xmlns:a16="http://schemas.microsoft.com/office/drawing/2014/main" id="{8A8B8319-6919-4CC5-9F1D-5F758440A9E5}"/>
              </a:ext>
            </a:extLst>
          </p:cNvPr>
          <p:cNvSpPr txBox="1">
            <a:spLocks noChangeArrowheads="1"/>
          </p:cNvSpPr>
          <p:nvPr/>
        </p:nvSpPr>
        <p:spPr bwMode="auto">
          <a:xfrm>
            <a:off x="8482013" y="5697538"/>
            <a:ext cx="5000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a:t>
            </a:r>
          </a:p>
        </p:txBody>
      </p:sp>
      <p:sp>
        <p:nvSpPr>
          <p:cNvPr id="17" name="Rectangle 16">
            <a:extLst>
              <a:ext uri="{FF2B5EF4-FFF2-40B4-BE49-F238E27FC236}">
                <a16:creationId xmlns:a16="http://schemas.microsoft.com/office/drawing/2014/main" id="{38605C83-EC7A-4058-8B88-8C09527A4754}"/>
              </a:ext>
            </a:extLst>
          </p:cNvPr>
          <p:cNvSpPr>
            <a:spLocks noRot="1" noChangeAspect="1" noMove="1" noResize="1" noEditPoints="1" noAdjustHandles="1" noChangeArrowheads="1" noChangeShapeType="1" noTextEdit="1"/>
          </p:cNvSpPr>
          <p:nvPr/>
        </p:nvSpPr>
        <p:spPr>
          <a:xfrm>
            <a:off x="23464" y="5505778"/>
            <a:ext cx="3975512" cy="843885"/>
          </a:xfrm>
          <a:prstGeom prst="rect">
            <a:avLst/>
          </a:prstGeom>
          <a:blipFill>
            <a:blip r:embed="rId9"/>
            <a:stretch>
              <a:fillRect/>
            </a:stretch>
          </a:blipFill>
        </p:spPr>
        <p:txBody>
          <a:bodyPr/>
          <a:lstStyle/>
          <a:p>
            <a:r>
              <a:rPr lang="zh-CN" altLang="en-US">
                <a:noFill/>
              </a:rPr>
              <a:t> </a:t>
            </a:r>
          </a:p>
        </p:txBody>
      </p:sp>
      <p:sp>
        <p:nvSpPr>
          <p:cNvPr id="68621" name="灯片编号占位符 2">
            <a:extLst>
              <a:ext uri="{FF2B5EF4-FFF2-40B4-BE49-F238E27FC236}">
                <a16:creationId xmlns:a16="http://schemas.microsoft.com/office/drawing/2014/main" id="{5F03D08C-903F-44C9-A6A9-95DE03C3DB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A4A42306-F46C-4882-B725-4EFDAA9246B0}" type="slidenum">
              <a:rPr lang="en-US" altLang="ko-KR" sz="1200" b="0" smtClean="0">
                <a:ea typeface="Gulim" panose="020B0600000101010101" pitchFamily="34" charset="-127"/>
              </a:rPr>
              <a:pPr/>
              <a:t>27</a:t>
            </a:fld>
            <a:endParaRPr lang="en-US" altLang="ko-KR" sz="1200" b="0">
              <a:ea typeface="Gulim" panose="020B0600000101010101" pitchFamily="34" charset="-127"/>
            </a:endParaRPr>
          </a:p>
        </p:txBody>
      </p:sp>
      <p:sp>
        <p:nvSpPr>
          <p:cNvPr id="19" name="Title 1">
            <a:extLst>
              <a:ext uri="{FF2B5EF4-FFF2-40B4-BE49-F238E27FC236}">
                <a16:creationId xmlns:a16="http://schemas.microsoft.com/office/drawing/2014/main" id="{70A791F7-A01C-4FD4-81FC-2AEBC4300CBB}"/>
              </a:ext>
            </a:extLst>
          </p:cNvPr>
          <p:cNvSpPr txBox="1">
            <a:spLocks/>
          </p:cNvSpPr>
          <p:nvPr/>
        </p:nvSpPr>
        <p:spPr bwMode="auto">
          <a:xfrm>
            <a:off x="914400" y="225425"/>
            <a:ext cx="7772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900" b="1">
                <a:solidFill>
                  <a:srgbClr val="000000"/>
                </a:solidFill>
                <a:latin typeface="+mj-lt"/>
                <a:ea typeface="MS PGothic" pitchFamily="34" charset="-128"/>
                <a:cs typeface="ＭＳ Ｐゴシック" charset="-128"/>
              </a:defRPr>
            </a:lvl1pPr>
            <a:lvl2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2pPr>
            <a:lvl3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3pPr>
            <a:lvl4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4pPr>
            <a:lvl5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5pPr>
            <a:lvl6pPr marL="457200" algn="l" rtl="0" fontAlgn="base">
              <a:spcBef>
                <a:spcPct val="0"/>
              </a:spcBef>
              <a:spcAft>
                <a:spcPct val="0"/>
              </a:spcAft>
              <a:defRPr sz="3900" b="1">
                <a:solidFill>
                  <a:schemeClr val="bg1"/>
                </a:solidFill>
                <a:latin typeface="Arial" charset="0"/>
              </a:defRPr>
            </a:lvl6pPr>
            <a:lvl7pPr marL="914400" algn="l" rtl="0" fontAlgn="base">
              <a:spcBef>
                <a:spcPct val="0"/>
              </a:spcBef>
              <a:spcAft>
                <a:spcPct val="0"/>
              </a:spcAft>
              <a:defRPr sz="3900" b="1">
                <a:solidFill>
                  <a:schemeClr val="bg1"/>
                </a:solidFill>
                <a:latin typeface="Arial" charset="0"/>
              </a:defRPr>
            </a:lvl7pPr>
            <a:lvl8pPr marL="1371600" algn="l" rtl="0" fontAlgn="base">
              <a:spcBef>
                <a:spcPct val="0"/>
              </a:spcBef>
              <a:spcAft>
                <a:spcPct val="0"/>
              </a:spcAft>
              <a:defRPr sz="3900" b="1">
                <a:solidFill>
                  <a:schemeClr val="bg1"/>
                </a:solidFill>
                <a:latin typeface="Arial" charset="0"/>
              </a:defRPr>
            </a:lvl8pPr>
            <a:lvl9pPr marL="1828800" algn="l" rtl="0" fontAlgn="base">
              <a:spcBef>
                <a:spcPct val="0"/>
              </a:spcBef>
              <a:spcAft>
                <a:spcPct val="0"/>
              </a:spcAft>
              <a:defRPr sz="3900" b="1">
                <a:solidFill>
                  <a:schemeClr val="bg1"/>
                </a:solidFill>
                <a:latin typeface="Arial" charset="0"/>
              </a:defRPr>
            </a:lvl9pPr>
          </a:lstStyle>
          <a:p>
            <a:pPr algn="ctr">
              <a:defRPr/>
            </a:pPr>
            <a:r>
              <a:rPr lang="en-US" altLang="zh-CN" kern="0"/>
              <a:t>Upper Confidence Bound (UCB)</a:t>
            </a:r>
            <a:endParaRPr lang="en-US"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7DA81927-F011-42A9-8EB7-118EC1664BC8}"/>
              </a:ext>
            </a:extLst>
          </p:cNvPr>
          <p:cNvSpPr>
            <a:spLocks noGrp="1"/>
          </p:cNvSpPr>
          <p:nvPr>
            <p:ph type="title"/>
          </p:nvPr>
        </p:nvSpPr>
        <p:spPr/>
        <p:txBody>
          <a:bodyPr/>
          <a:lstStyle/>
          <a:p>
            <a:pPr eaLnBrk="1" hangingPunct="1"/>
            <a:r>
              <a:rPr lang="en-US" altLang="zh-CN"/>
              <a:t>Outline</a:t>
            </a:r>
          </a:p>
        </p:txBody>
      </p:sp>
      <p:sp>
        <p:nvSpPr>
          <p:cNvPr id="17411" name="Content Placeholder 2">
            <a:extLst>
              <a:ext uri="{FF2B5EF4-FFF2-40B4-BE49-F238E27FC236}">
                <a16:creationId xmlns:a16="http://schemas.microsoft.com/office/drawing/2014/main" id="{3513A72D-0DEB-42AB-A37C-7C872B85925B}"/>
              </a:ext>
            </a:extLst>
          </p:cNvPr>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a:t>Background and Motivation</a:t>
            </a:r>
          </a:p>
          <a:p>
            <a:pPr eaLnBrk="1" hangingPunct="1">
              <a:spcBef>
                <a:spcPts val="1000"/>
              </a:spcBef>
              <a:spcAft>
                <a:spcPts val="4000"/>
              </a:spcAft>
            </a:pPr>
            <a:r>
              <a:rPr lang="en-US" altLang="zh-CN" sz="3200"/>
              <a:t>Problem Definition</a:t>
            </a:r>
          </a:p>
          <a:p>
            <a:pPr eaLnBrk="1" hangingPunct="1">
              <a:spcBef>
                <a:spcPts val="1000"/>
              </a:spcBef>
              <a:spcAft>
                <a:spcPts val="4000"/>
              </a:spcAft>
            </a:pPr>
            <a:r>
              <a:rPr lang="en-US" altLang="zh-CN" sz="3200"/>
              <a:t>Our Solutions</a:t>
            </a:r>
          </a:p>
          <a:p>
            <a:pPr eaLnBrk="1" hangingPunct="1">
              <a:spcBef>
                <a:spcPts val="1000"/>
              </a:spcBef>
              <a:spcAft>
                <a:spcPts val="4000"/>
              </a:spcAft>
            </a:pPr>
            <a:r>
              <a:rPr lang="en-US" altLang="zh-CN" sz="3200"/>
              <a:t>Experiments</a:t>
            </a:r>
          </a:p>
          <a:p>
            <a:pPr eaLnBrk="1" hangingPunct="1">
              <a:spcBef>
                <a:spcPts val="1000"/>
              </a:spcBef>
              <a:spcAft>
                <a:spcPts val="4000"/>
              </a:spcAft>
            </a:pPr>
            <a:r>
              <a:rPr lang="en-US" altLang="zh-CN" sz="3200"/>
              <a:t>Conclusion</a:t>
            </a:r>
          </a:p>
        </p:txBody>
      </p:sp>
      <p:sp>
        <p:nvSpPr>
          <p:cNvPr id="70660" name="灯片编号占位符 1">
            <a:extLst>
              <a:ext uri="{FF2B5EF4-FFF2-40B4-BE49-F238E27FC236}">
                <a16:creationId xmlns:a16="http://schemas.microsoft.com/office/drawing/2014/main" id="{AF0D111E-6F4C-41DD-AF3F-CF39CB01D1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C710A169-B86D-4C0B-8CCF-4C81282EA483}" type="slidenum">
              <a:rPr lang="en-US" altLang="ko-KR" sz="1200" b="0" smtClean="0">
                <a:ea typeface="Gulim" panose="020B0600000101010101" pitchFamily="34" charset="-127"/>
              </a:rPr>
              <a:pPr/>
              <a:t>28</a:t>
            </a:fld>
            <a:endParaRPr lang="en-US" altLang="ko-KR" sz="1200" b="0">
              <a:ea typeface="Gulim" panose="020B0600000101010101" pitchFamily="34" charset="-127"/>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 fill="hold"/>
                                        <p:tgtEl>
                                          <p:spTgt spid="17411">
                                            <p:txEl>
                                              <p:pRg st="3" end="3"/>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831B93A8-4EA0-47AD-89B1-631D9702C678}"/>
              </a:ext>
            </a:extLst>
          </p:cNvPr>
          <p:cNvSpPr>
            <a:spLocks noGrp="1"/>
          </p:cNvSpPr>
          <p:nvPr>
            <p:ph type="title"/>
          </p:nvPr>
        </p:nvSpPr>
        <p:spPr>
          <a:xfrm>
            <a:off x="914400" y="225425"/>
            <a:ext cx="7772400" cy="611188"/>
          </a:xfrm>
        </p:spPr>
        <p:txBody>
          <a:bodyPr/>
          <a:lstStyle/>
          <a:p>
            <a:pPr algn="ctr"/>
            <a:r>
              <a:rPr lang="en-US" altLang="zh-CN"/>
              <a:t>Experiments</a:t>
            </a:r>
          </a:p>
        </p:txBody>
      </p:sp>
      <p:sp>
        <p:nvSpPr>
          <p:cNvPr id="7" name="Content Placeholder 2">
            <a:extLst>
              <a:ext uri="{FF2B5EF4-FFF2-40B4-BE49-F238E27FC236}">
                <a16:creationId xmlns:a16="http://schemas.microsoft.com/office/drawing/2014/main" id="{6D8EE963-9982-4AF8-99E2-E5C842E1B3DE}"/>
              </a:ext>
            </a:extLst>
          </p:cNvPr>
          <p:cNvSpPr txBox="1">
            <a:spLocks noRot="1" noChangeAspect="1" noMove="1" noResize="1" noEditPoints="1" noAdjustHandles="1" noChangeArrowheads="1" noChangeShapeType="1" noTextEdit="1"/>
          </p:cNvSpPr>
          <p:nvPr/>
        </p:nvSpPr>
        <p:spPr bwMode="auto">
          <a:xfrm>
            <a:off x="179512" y="993058"/>
            <a:ext cx="8856538" cy="5594554"/>
          </a:xfrm>
          <a:prstGeom prst="rect">
            <a:avLst/>
          </a:prstGeom>
          <a:blipFill>
            <a:blip r:embed="rId3"/>
            <a:stretch>
              <a:fillRect l="-206" t="-654" r="-206" b="-10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72708" name="灯片编号占位符 2">
            <a:extLst>
              <a:ext uri="{FF2B5EF4-FFF2-40B4-BE49-F238E27FC236}">
                <a16:creationId xmlns:a16="http://schemas.microsoft.com/office/drawing/2014/main" id="{7B9D6ADC-A5BC-4708-898A-8AE4CF469F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757B15A6-C615-4BD2-88F5-353ACAAA57BB}" type="slidenum">
              <a:rPr lang="en-US" altLang="ko-KR" sz="1200" b="0" smtClean="0">
                <a:ea typeface="Gulim" panose="020B0600000101010101" pitchFamily="34" charset="-127"/>
              </a:rPr>
              <a:pPr/>
              <a:t>29</a:t>
            </a:fld>
            <a:endParaRPr lang="en-US" altLang="ko-KR" sz="1200" b="0">
              <a:ea typeface="Gulim" panose="020B0600000101010101" pitchFamily="34"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CC52B90-A6A5-4B18-9743-D4AAA5A01229}"/>
              </a:ext>
            </a:extLst>
          </p:cNvPr>
          <p:cNvSpPr>
            <a:spLocks noGrp="1"/>
          </p:cNvSpPr>
          <p:nvPr>
            <p:ph type="title"/>
          </p:nvPr>
        </p:nvSpPr>
        <p:spPr>
          <a:xfrm>
            <a:off x="914400" y="176213"/>
            <a:ext cx="7772400" cy="708025"/>
          </a:xfrm>
        </p:spPr>
        <p:txBody>
          <a:bodyPr/>
          <a:lstStyle/>
          <a:p>
            <a:pPr algn="ctr"/>
            <a:r>
              <a:rPr lang="en-US" altLang="zh-CN"/>
              <a:t>Event-Based Social Networks</a:t>
            </a:r>
          </a:p>
        </p:txBody>
      </p:sp>
      <p:sp>
        <p:nvSpPr>
          <p:cNvPr id="19459" name="Content Placeholder 3">
            <a:extLst>
              <a:ext uri="{FF2B5EF4-FFF2-40B4-BE49-F238E27FC236}">
                <a16:creationId xmlns:a16="http://schemas.microsoft.com/office/drawing/2014/main" id="{9B44E82C-D543-42FC-907B-F97AD031F8F5}"/>
              </a:ext>
            </a:extLst>
          </p:cNvPr>
          <p:cNvSpPr>
            <a:spLocks noGrp="1"/>
          </p:cNvSpPr>
          <p:nvPr>
            <p:ph sz="quarter" idx="1"/>
          </p:nvPr>
        </p:nvSpPr>
        <p:spPr>
          <a:xfrm>
            <a:off x="179388" y="815975"/>
            <a:ext cx="8856662" cy="5203825"/>
          </a:xfrm>
        </p:spPr>
        <p:txBody>
          <a:bodyPr/>
          <a:lstStyle/>
          <a:p>
            <a:r>
              <a:rPr lang="en-US" altLang="zh-CN" sz="2400"/>
              <a:t>A platform for users to organize and attend events</a:t>
            </a:r>
          </a:p>
        </p:txBody>
      </p:sp>
      <p:pic>
        <p:nvPicPr>
          <p:cNvPr id="5" name="Picture 4">
            <a:extLst>
              <a:ext uri="{FF2B5EF4-FFF2-40B4-BE49-F238E27FC236}">
                <a16:creationId xmlns:a16="http://schemas.microsoft.com/office/drawing/2014/main" id="{72D0BA2F-8FB4-4A1F-8DA1-6B89EB6911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3313" y="1341438"/>
            <a:ext cx="7069137"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7955316-DF9F-4650-B0CC-C16F9BFC1201}"/>
              </a:ext>
            </a:extLst>
          </p:cNvPr>
          <p:cNvSpPr txBox="1">
            <a:spLocks noChangeArrowheads="1"/>
          </p:cNvSpPr>
          <p:nvPr/>
        </p:nvSpPr>
        <p:spPr bwMode="auto">
          <a:xfrm>
            <a:off x="3500438" y="6410325"/>
            <a:ext cx="2881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000"/>
              <a:t>A Snapshot of Meetup</a:t>
            </a:r>
          </a:p>
        </p:txBody>
      </p:sp>
      <p:sp>
        <p:nvSpPr>
          <p:cNvPr id="7" name="Oval 6">
            <a:extLst>
              <a:ext uri="{FF2B5EF4-FFF2-40B4-BE49-F238E27FC236}">
                <a16:creationId xmlns:a16="http://schemas.microsoft.com/office/drawing/2014/main" id="{5E75D58F-8E17-410C-803B-EC25EEC44E4F}"/>
              </a:ext>
            </a:extLst>
          </p:cNvPr>
          <p:cNvSpPr/>
          <p:nvPr/>
        </p:nvSpPr>
        <p:spPr>
          <a:xfrm>
            <a:off x="1225550" y="2009775"/>
            <a:ext cx="1901825" cy="179863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63" name="灯片编号占位符 7">
            <a:extLst>
              <a:ext uri="{FF2B5EF4-FFF2-40B4-BE49-F238E27FC236}">
                <a16:creationId xmlns:a16="http://schemas.microsoft.com/office/drawing/2014/main" id="{6B5E2EDF-9364-40EE-B714-6F5F1F17A1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3FF6E4CA-77AF-4E3D-96FC-CE48CF0FF8C8}" type="slidenum">
              <a:rPr lang="en-US" altLang="ko-KR" sz="1200" b="0" smtClean="0">
                <a:ea typeface="Gulim" panose="020B0600000101010101" pitchFamily="34" charset="-127"/>
              </a:rPr>
              <a:pPr/>
              <a:t>3</a:t>
            </a:fld>
            <a:endParaRPr lang="en-US" altLang="ko-KR" sz="1200" b="0">
              <a:ea typeface="Gulim" panose="020B0600000101010101"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F4FAD-7B6D-4A76-875B-E229868C2F0A}"/>
              </a:ext>
            </a:extLst>
          </p:cNvPr>
          <p:cNvSpPr>
            <a:spLocks noGrp="1"/>
          </p:cNvSpPr>
          <p:nvPr>
            <p:ph type="title"/>
          </p:nvPr>
        </p:nvSpPr>
        <p:spPr>
          <a:xfrm>
            <a:off x="539750" y="1196975"/>
            <a:ext cx="2952750" cy="769938"/>
          </a:xfrm>
        </p:spPr>
        <p:txBody>
          <a:bodyPr>
            <a:normAutofit fontScale="90000"/>
          </a:bodyPr>
          <a:lstStyle/>
          <a:p>
            <a:pPr>
              <a:defRPr/>
            </a:pPr>
            <a:r>
              <a:rPr lang="en-US" sz="2400" dirty="0"/>
              <a:t>Default Setting: |V|=500, T=100000</a:t>
            </a:r>
            <a:endParaRPr lang="en-US" sz="2800" dirty="0"/>
          </a:p>
        </p:txBody>
      </p:sp>
      <p:sp>
        <p:nvSpPr>
          <p:cNvPr id="74755" name="TextBox 12">
            <a:extLst>
              <a:ext uri="{FF2B5EF4-FFF2-40B4-BE49-F238E27FC236}">
                <a16:creationId xmlns:a16="http://schemas.microsoft.com/office/drawing/2014/main" id="{247F732C-B6E2-4C7F-9124-0E119011FBFC}"/>
              </a:ext>
            </a:extLst>
          </p:cNvPr>
          <p:cNvSpPr txBox="1">
            <a:spLocks noChangeArrowheads="1"/>
          </p:cNvSpPr>
          <p:nvPr/>
        </p:nvSpPr>
        <p:spPr bwMode="auto">
          <a:xfrm>
            <a:off x="4114800" y="2974975"/>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endParaRPr lang="en-US" altLang="zh-CN"/>
          </a:p>
        </p:txBody>
      </p:sp>
      <p:sp>
        <p:nvSpPr>
          <p:cNvPr id="74756" name="TextBox 13">
            <a:extLst>
              <a:ext uri="{FF2B5EF4-FFF2-40B4-BE49-F238E27FC236}">
                <a16:creationId xmlns:a16="http://schemas.microsoft.com/office/drawing/2014/main" id="{5FB25D77-A4CF-4075-A156-41B893603619}"/>
              </a:ext>
            </a:extLst>
          </p:cNvPr>
          <p:cNvSpPr txBox="1">
            <a:spLocks noChangeArrowheads="1"/>
          </p:cNvSpPr>
          <p:nvPr/>
        </p:nvSpPr>
        <p:spPr bwMode="auto">
          <a:xfrm>
            <a:off x="1573213" y="5876925"/>
            <a:ext cx="2144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Accept Ratio</a:t>
            </a:r>
          </a:p>
        </p:txBody>
      </p:sp>
      <p:sp>
        <p:nvSpPr>
          <p:cNvPr id="74757" name="TextBox 15">
            <a:extLst>
              <a:ext uri="{FF2B5EF4-FFF2-40B4-BE49-F238E27FC236}">
                <a16:creationId xmlns:a16="http://schemas.microsoft.com/office/drawing/2014/main" id="{4445184D-B406-4FFA-B1BB-F487EA9FDD81}"/>
              </a:ext>
            </a:extLst>
          </p:cNvPr>
          <p:cNvSpPr txBox="1">
            <a:spLocks noChangeArrowheads="1"/>
          </p:cNvSpPr>
          <p:nvPr/>
        </p:nvSpPr>
        <p:spPr bwMode="auto">
          <a:xfrm>
            <a:off x="5967413" y="4767263"/>
            <a:ext cx="2146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Total Regrets</a:t>
            </a:r>
          </a:p>
        </p:txBody>
      </p:sp>
      <p:pic>
        <p:nvPicPr>
          <p:cNvPr id="74758" name="Picture 3">
            <a:extLst>
              <a:ext uri="{FF2B5EF4-FFF2-40B4-BE49-F238E27FC236}">
                <a16:creationId xmlns:a16="http://schemas.microsoft.com/office/drawing/2014/main" id="{78829DC1-6742-4EA0-B482-8548AF7811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788" y="2414588"/>
            <a:ext cx="4433887"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Picture 4">
            <a:extLst>
              <a:ext uri="{FF2B5EF4-FFF2-40B4-BE49-F238E27FC236}">
                <a16:creationId xmlns:a16="http://schemas.microsoft.com/office/drawing/2014/main" id="{63CB2463-DF2F-48E8-8DF7-049FDA0B5CE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11675" y="944563"/>
            <a:ext cx="4533900" cy="365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a:extLst>
              <a:ext uri="{FF2B5EF4-FFF2-40B4-BE49-F238E27FC236}">
                <a16:creationId xmlns:a16="http://schemas.microsoft.com/office/drawing/2014/main" id="{AA22C9D4-4D13-485A-8757-07AED5CEBE68}"/>
              </a:ext>
            </a:extLst>
          </p:cNvPr>
          <p:cNvSpPr txBox="1">
            <a:spLocks/>
          </p:cNvSpPr>
          <p:nvPr/>
        </p:nvSpPr>
        <p:spPr bwMode="auto">
          <a:xfrm>
            <a:off x="914400" y="225425"/>
            <a:ext cx="7772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900" b="1">
                <a:solidFill>
                  <a:srgbClr val="000000"/>
                </a:solidFill>
                <a:latin typeface="+mj-lt"/>
                <a:ea typeface="MS PGothic" pitchFamily="34" charset="-128"/>
                <a:cs typeface="ＭＳ Ｐゴシック" charset="-128"/>
              </a:defRPr>
            </a:lvl1pPr>
            <a:lvl2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2pPr>
            <a:lvl3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3pPr>
            <a:lvl4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4pPr>
            <a:lvl5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5pPr>
            <a:lvl6pPr marL="457200" algn="l" rtl="0" fontAlgn="base">
              <a:spcBef>
                <a:spcPct val="0"/>
              </a:spcBef>
              <a:spcAft>
                <a:spcPct val="0"/>
              </a:spcAft>
              <a:defRPr sz="3900" b="1">
                <a:solidFill>
                  <a:schemeClr val="bg1"/>
                </a:solidFill>
                <a:latin typeface="Arial" charset="0"/>
              </a:defRPr>
            </a:lvl6pPr>
            <a:lvl7pPr marL="914400" algn="l" rtl="0" fontAlgn="base">
              <a:spcBef>
                <a:spcPct val="0"/>
              </a:spcBef>
              <a:spcAft>
                <a:spcPct val="0"/>
              </a:spcAft>
              <a:defRPr sz="3900" b="1">
                <a:solidFill>
                  <a:schemeClr val="bg1"/>
                </a:solidFill>
                <a:latin typeface="Arial" charset="0"/>
              </a:defRPr>
            </a:lvl7pPr>
            <a:lvl8pPr marL="1371600" algn="l" rtl="0" fontAlgn="base">
              <a:spcBef>
                <a:spcPct val="0"/>
              </a:spcBef>
              <a:spcAft>
                <a:spcPct val="0"/>
              </a:spcAft>
              <a:defRPr sz="3900" b="1">
                <a:solidFill>
                  <a:schemeClr val="bg1"/>
                </a:solidFill>
                <a:latin typeface="Arial" charset="0"/>
              </a:defRPr>
            </a:lvl8pPr>
            <a:lvl9pPr marL="1828800" algn="l" rtl="0" fontAlgn="base">
              <a:spcBef>
                <a:spcPct val="0"/>
              </a:spcBef>
              <a:spcAft>
                <a:spcPct val="0"/>
              </a:spcAft>
              <a:defRPr sz="3900" b="1">
                <a:solidFill>
                  <a:schemeClr val="bg1"/>
                </a:solidFill>
                <a:latin typeface="Arial" charset="0"/>
              </a:defRPr>
            </a:lvl9pPr>
          </a:lstStyle>
          <a:p>
            <a:pPr algn="ctr">
              <a:defRPr/>
            </a:pPr>
            <a:r>
              <a:rPr lang="en-US" altLang="zh-CN" kern="0"/>
              <a:t>Synthetic Dataset</a:t>
            </a:r>
            <a:endParaRPr lang="en-US" kern="0" dirty="0"/>
          </a:p>
        </p:txBody>
      </p:sp>
      <p:sp>
        <p:nvSpPr>
          <p:cNvPr id="74761" name="灯片编号占位符 5">
            <a:extLst>
              <a:ext uri="{FF2B5EF4-FFF2-40B4-BE49-F238E27FC236}">
                <a16:creationId xmlns:a16="http://schemas.microsoft.com/office/drawing/2014/main" id="{5109E84F-5082-4C5A-AE00-73A98035AE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2F065240-4B40-4727-B85E-9C77476F0EBF}" type="slidenum">
              <a:rPr lang="en-US" altLang="ko-KR" sz="1200" b="0" smtClean="0">
                <a:ea typeface="Gulim" panose="020B0600000101010101" pitchFamily="34" charset="-127"/>
              </a:rPr>
              <a:pPr/>
              <a:t>30</a:t>
            </a:fld>
            <a:endParaRPr lang="en-US" altLang="ko-KR" sz="1200" b="0">
              <a:ea typeface="Gulim" panose="020B0600000101010101" pitchFamily="34" charset="-127"/>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84B6-6E21-4B44-82DB-FF2F97F2D728}"/>
              </a:ext>
            </a:extLst>
          </p:cNvPr>
          <p:cNvSpPr>
            <a:spLocks noGrp="1"/>
          </p:cNvSpPr>
          <p:nvPr>
            <p:ph type="title"/>
          </p:nvPr>
        </p:nvSpPr>
        <p:spPr>
          <a:xfrm>
            <a:off x="250825" y="1268413"/>
            <a:ext cx="2547938" cy="766762"/>
          </a:xfrm>
        </p:spPr>
        <p:txBody>
          <a:bodyPr>
            <a:normAutofit fontScale="90000"/>
          </a:bodyPr>
          <a:lstStyle/>
          <a:p>
            <a:pPr>
              <a:defRPr/>
            </a:pPr>
            <a:r>
              <a:rPr lang="en-US" sz="2400" dirty="0"/>
              <a:t>Rank Correlation with OPT</a:t>
            </a:r>
            <a:endParaRPr lang="en-US" sz="2800" dirty="0"/>
          </a:p>
        </p:txBody>
      </p:sp>
      <p:sp>
        <p:nvSpPr>
          <p:cNvPr id="9" name="TextBox 8">
            <a:extLst>
              <a:ext uri="{FF2B5EF4-FFF2-40B4-BE49-F238E27FC236}">
                <a16:creationId xmlns:a16="http://schemas.microsoft.com/office/drawing/2014/main" id="{0B3E407B-076F-4962-B007-CA2E4595F6BD}"/>
              </a:ext>
            </a:extLst>
          </p:cNvPr>
          <p:cNvSpPr txBox="1">
            <a:spLocks noRot="1" noChangeAspect="1" noMove="1" noResize="1" noEditPoints="1" noAdjustHandles="1" noChangeArrowheads="1" noChangeShapeType="1" noTextEdit="1"/>
          </p:cNvSpPr>
          <p:nvPr/>
        </p:nvSpPr>
        <p:spPr>
          <a:xfrm>
            <a:off x="3523487" y="5373499"/>
            <a:ext cx="2145792" cy="461665"/>
          </a:xfrm>
          <a:prstGeom prst="rect">
            <a:avLst/>
          </a:prstGeom>
          <a:blipFill>
            <a:blip r:embed="rId3"/>
            <a:stretch>
              <a:fillRect l="-4261" t="-9211" b="-30263"/>
            </a:stretch>
          </a:blipFill>
        </p:spPr>
        <p:txBody>
          <a:bodyPr/>
          <a:lstStyle/>
          <a:p>
            <a:r>
              <a:rPr lang="zh-CN" altLang="en-US">
                <a:noFill/>
              </a:rPr>
              <a:t> </a:t>
            </a:r>
          </a:p>
        </p:txBody>
      </p:sp>
      <p:pic>
        <p:nvPicPr>
          <p:cNvPr id="76804" name="Picture 3">
            <a:extLst>
              <a:ext uri="{FF2B5EF4-FFF2-40B4-BE49-F238E27FC236}">
                <a16:creationId xmlns:a16="http://schemas.microsoft.com/office/drawing/2014/main" id="{7C4535A1-FABB-44F0-9D51-7168341FA15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78163" y="969963"/>
            <a:ext cx="5526087" cy="438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922C112F-EAC3-4A0E-A293-E63E2BB0E931}"/>
              </a:ext>
            </a:extLst>
          </p:cNvPr>
          <p:cNvSpPr txBox="1">
            <a:spLocks noRot="1" noChangeAspect="1" noMove="1" noResize="1" noEditPoints="1" noAdjustHandles="1" noChangeArrowheads="1" noChangeShapeType="1" noTextEdit="1"/>
          </p:cNvSpPr>
          <p:nvPr/>
        </p:nvSpPr>
        <p:spPr>
          <a:xfrm>
            <a:off x="1930400" y="5923257"/>
            <a:ext cx="7010400" cy="744243"/>
          </a:xfrm>
          <a:prstGeom prst="rect">
            <a:avLst/>
          </a:prstGeom>
          <a:blipFill>
            <a:blip r:embed="rId5"/>
            <a:stretch>
              <a:fillRect/>
            </a:stretch>
          </a:blipFill>
        </p:spPr>
        <p:txBody>
          <a:bodyPr/>
          <a:lstStyle/>
          <a:p>
            <a:r>
              <a:rPr lang="zh-CN" altLang="en-US">
                <a:noFill/>
              </a:rPr>
              <a:t> </a:t>
            </a:r>
          </a:p>
        </p:txBody>
      </p:sp>
      <p:sp>
        <p:nvSpPr>
          <p:cNvPr id="8" name="Title 1">
            <a:extLst>
              <a:ext uri="{FF2B5EF4-FFF2-40B4-BE49-F238E27FC236}">
                <a16:creationId xmlns:a16="http://schemas.microsoft.com/office/drawing/2014/main" id="{4471EFE2-8D8D-421E-BCCD-571A709C1FE8}"/>
              </a:ext>
            </a:extLst>
          </p:cNvPr>
          <p:cNvSpPr txBox="1">
            <a:spLocks/>
          </p:cNvSpPr>
          <p:nvPr/>
        </p:nvSpPr>
        <p:spPr bwMode="auto">
          <a:xfrm>
            <a:off x="914400" y="225425"/>
            <a:ext cx="7772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900" b="1">
                <a:solidFill>
                  <a:srgbClr val="000000"/>
                </a:solidFill>
                <a:latin typeface="+mj-lt"/>
                <a:ea typeface="MS PGothic" pitchFamily="34" charset="-128"/>
                <a:cs typeface="ＭＳ Ｐゴシック" charset="-128"/>
              </a:defRPr>
            </a:lvl1pPr>
            <a:lvl2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2pPr>
            <a:lvl3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3pPr>
            <a:lvl4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4pPr>
            <a:lvl5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5pPr>
            <a:lvl6pPr marL="457200" algn="l" rtl="0" fontAlgn="base">
              <a:spcBef>
                <a:spcPct val="0"/>
              </a:spcBef>
              <a:spcAft>
                <a:spcPct val="0"/>
              </a:spcAft>
              <a:defRPr sz="3900" b="1">
                <a:solidFill>
                  <a:schemeClr val="bg1"/>
                </a:solidFill>
                <a:latin typeface="Arial" charset="0"/>
              </a:defRPr>
            </a:lvl6pPr>
            <a:lvl7pPr marL="914400" algn="l" rtl="0" fontAlgn="base">
              <a:spcBef>
                <a:spcPct val="0"/>
              </a:spcBef>
              <a:spcAft>
                <a:spcPct val="0"/>
              </a:spcAft>
              <a:defRPr sz="3900" b="1">
                <a:solidFill>
                  <a:schemeClr val="bg1"/>
                </a:solidFill>
                <a:latin typeface="Arial" charset="0"/>
              </a:defRPr>
            </a:lvl7pPr>
            <a:lvl8pPr marL="1371600" algn="l" rtl="0" fontAlgn="base">
              <a:spcBef>
                <a:spcPct val="0"/>
              </a:spcBef>
              <a:spcAft>
                <a:spcPct val="0"/>
              </a:spcAft>
              <a:defRPr sz="3900" b="1">
                <a:solidFill>
                  <a:schemeClr val="bg1"/>
                </a:solidFill>
                <a:latin typeface="Arial" charset="0"/>
              </a:defRPr>
            </a:lvl8pPr>
            <a:lvl9pPr marL="1828800" algn="l" rtl="0" fontAlgn="base">
              <a:spcBef>
                <a:spcPct val="0"/>
              </a:spcBef>
              <a:spcAft>
                <a:spcPct val="0"/>
              </a:spcAft>
              <a:defRPr sz="3900" b="1">
                <a:solidFill>
                  <a:schemeClr val="bg1"/>
                </a:solidFill>
                <a:latin typeface="Arial" charset="0"/>
              </a:defRPr>
            </a:lvl9pPr>
          </a:lstStyle>
          <a:p>
            <a:pPr algn="ctr">
              <a:defRPr/>
            </a:pPr>
            <a:r>
              <a:rPr lang="en-US" altLang="zh-CN" kern="0"/>
              <a:t>Synthetic Dataset</a:t>
            </a:r>
            <a:endParaRPr lang="en-US" kern="0" dirty="0"/>
          </a:p>
        </p:txBody>
      </p:sp>
      <p:sp>
        <p:nvSpPr>
          <p:cNvPr id="76807" name="灯片编号占位符 4">
            <a:extLst>
              <a:ext uri="{FF2B5EF4-FFF2-40B4-BE49-F238E27FC236}">
                <a16:creationId xmlns:a16="http://schemas.microsoft.com/office/drawing/2014/main" id="{AFFD7E93-35B6-4C1A-ADF9-54470CD32B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F855859E-CAAE-4A69-B1A0-C7FBBE66E403}" type="slidenum">
              <a:rPr lang="en-US" altLang="ko-KR" sz="1200" b="0" smtClean="0">
                <a:ea typeface="Gulim" panose="020B0600000101010101" pitchFamily="34" charset="-127"/>
              </a:rPr>
              <a:pPr/>
              <a:t>31</a:t>
            </a:fld>
            <a:endParaRPr lang="en-US" altLang="ko-KR" sz="1200" b="0">
              <a:ea typeface="Gulim" panose="020B0600000101010101" pitchFamily="34" charset="-127"/>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12">
            <a:extLst>
              <a:ext uri="{FF2B5EF4-FFF2-40B4-BE49-F238E27FC236}">
                <a16:creationId xmlns:a16="http://schemas.microsoft.com/office/drawing/2014/main" id="{3AA6163B-51E1-4C63-9311-4004C39EEDEF}"/>
              </a:ext>
            </a:extLst>
          </p:cNvPr>
          <p:cNvSpPr txBox="1">
            <a:spLocks noChangeArrowheads="1"/>
          </p:cNvSpPr>
          <p:nvPr/>
        </p:nvSpPr>
        <p:spPr bwMode="auto">
          <a:xfrm>
            <a:off x="4114800" y="2974975"/>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endParaRPr lang="en-US" altLang="zh-CN"/>
          </a:p>
        </p:txBody>
      </p:sp>
      <p:pic>
        <p:nvPicPr>
          <p:cNvPr id="78851" name="Picture 3">
            <a:extLst>
              <a:ext uri="{FF2B5EF4-FFF2-40B4-BE49-F238E27FC236}">
                <a16:creationId xmlns:a16="http://schemas.microsoft.com/office/drawing/2014/main" id="{3D8023F6-B5FB-4603-9DAA-8169BE9C3C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3525" y="1704975"/>
            <a:ext cx="8683625"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TextBox 13">
            <a:extLst>
              <a:ext uri="{FF2B5EF4-FFF2-40B4-BE49-F238E27FC236}">
                <a16:creationId xmlns:a16="http://schemas.microsoft.com/office/drawing/2014/main" id="{9EB5E86D-3401-400B-9E1F-94E2C61974A8}"/>
              </a:ext>
            </a:extLst>
          </p:cNvPr>
          <p:cNvSpPr txBox="1">
            <a:spLocks noChangeArrowheads="1"/>
          </p:cNvSpPr>
          <p:nvPr/>
        </p:nvSpPr>
        <p:spPr bwMode="auto">
          <a:xfrm>
            <a:off x="2476500" y="1138238"/>
            <a:ext cx="485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Accept ratio after 1000 rounds</a:t>
            </a:r>
          </a:p>
        </p:txBody>
      </p:sp>
      <p:sp>
        <p:nvSpPr>
          <p:cNvPr id="5" name="Rectangle 4">
            <a:extLst>
              <a:ext uri="{FF2B5EF4-FFF2-40B4-BE49-F238E27FC236}">
                <a16:creationId xmlns:a16="http://schemas.microsoft.com/office/drawing/2014/main" id="{6175059A-925A-4E20-9C70-A5FBF52E017D}"/>
              </a:ext>
            </a:extLst>
          </p:cNvPr>
          <p:cNvSpPr/>
          <p:nvPr/>
        </p:nvSpPr>
        <p:spPr>
          <a:xfrm>
            <a:off x="263525" y="1995488"/>
            <a:ext cx="8683625" cy="268287"/>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a:extLst>
              <a:ext uri="{FF2B5EF4-FFF2-40B4-BE49-F238E27FC236}">
                <a16:creationId xmlns:a16="http://schemas.microsoft.com/office/drawing/2014/main" id="{A0F09C12-0280-4FB1-BCBD-FB4EF280A2FB}"/>
              </a:ext>
            </a:extLst>
          </p:cNvPr>
          <p:cNvSpPr/>
          <p:nvPr/>
        </p:nvSpPr>
        <p:spPr>
          <a:xfrm>
            <a:off x="263525" y="3838575"/>
            <a:ext cx="7843838" cy="250825"/>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a:extLst>
              <a:ext uri="{FF2B5EF4-FFF2-40B4-BE49-F238E27FC236}">
                <a16:creationId xmlns:a16="http://schemas.microsoft.com/office/drawing/2014/main" id="{030B4DBE-AD8E-4FEE-B745-A85145292F36}"/>
              </a:ext>
            </a:extLst>
          </p:cNvPr>
          <p:cNvSpPr/>
          <p:nvPr/>
        </p:nvSpPr>
        <p:spPr>
          <a:xfrm>
            <a:off x="263525" y="2279650"/>
            <a:ext cx="8683625" cy="2682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a:extLst>
              <a:ext uri="{FF2B5EF4-FFF2-40B4-BE49-F238E27FC236}">
                <a16:creationId xmlns:a16="http://schemas.microsoft.com/office/drawing/2014/main" id="{44AF4E49-680F-4C34-8386-2BC2EEB9CFAA}"/>
              </a:ext>
            </a:extLst>
          </p:cNvPr>
          <p:cNvSpPr/>
          <p:nvPr/>
        </p:nvSpPr>
        <p:spPr>
          <a:xfrm>
            <a:off x="263525" y="4102100"/>
            <a:ext cx="7843838" cy="2428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857" name="TextBox 5">
            <a:extLst>
              <a:ext uri="{FF2B5EF4-FFF2-40B4-BE49-F238E27FC236}">
                <a16:creationId xmlns:a16="http://schemas.microsoft.com/office/drawing/2014/main" id="{634AF52B-2EE9-4648-8C42-F0FB8D4A2DE7}"/>
              </a:ext>
            </a:extLst>
          </p:cNvPr>
          <p:cNvSpPr txBox="1">
            <a:spLocks noChangeArrowheads="1"/>
          </p:cNvSpPr>
          <p:nvPr/>
        </p:nvSpPr>
        <p:spPr bwMode="auto">
          <a:xfrm>
            <a:off x="2719388" y="5799138"/>
            <a:ext cx="4227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2400"/>
              <a:t>UCB generally performs the best</a:t>
            </a:r>
          </a:p>
        </p:txBody>
      </p:sp>
      <p:sp>
        <p:nvSpPr>
          <p:cNvPr id="7" name="Oval 6">
            <a:extLst>
              <a:ext uri="{FF2B5EF4-FFF2-40B4-BE49-F238E27FC236}">
                <a16:creationId xmlns:a16="http://schemas.microsoft.com/office/drawing/2014/main" id="{BB8C99A8-FF1D-49C0-B6E2-6D95B886156F}"/>
              </a:ext>
            </a:extLst>
          </p:cNvPr>
          <p:cNvSpPr/>
          <p:nvPr/>
        </p:nvSpPr>
        <p:spPr>
          <a:xfrm>
            <a:off x="6632575" y="2719388"/>
            <a:ext cx="695325" cy="3937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a:extLst>
              <a:ext uri="{FF2B5EF4-FFF2-40B4-BE49-F238E27FC236}">
                <a16:creationId xmlns:a16="http://schemas.microsoft.com/office/drawing/2014/main" id="{638AEF4D-0335-4039-8287-EC2C58CF5964}"/>
              </a:ext>
            </a:extLst>
          </p:cNvPr>
          <p:cNvSpPr/>
          <p:nvPr/>
        </p:nvSpPr>
        <p:spPr>
          <a:xfrm>
            <a:off x="8107363" y="2687638"/>
            <a:ext cx="695325" cy="395287"/>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a:extLst>
              <a:ext uri="{FF2B5EF4-FFF2-40B4-BE49-F238E27FC236}">
                <a16:creationId xmlns:a16="http://schemas.microsoft.com/office/drawing/2014/main" id="{84AA4F6D-B711-44CE-9E8C-4EB926ECC293}"/>
              </a:ext>
            </a:extLst>
          </p:cNvPr>
          <p:cNvSpPr/>
          <p:nvPr/>
        </p:nvSpPr>
        <p:spPr>
          <a:xfrm>
            <a:off x="5138738" y="4497388"/>
            <a:ext cx="695325" cy="3937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861" name="Title 1">
            <a:extLst>
              <a:ext uri="{FF2B5EF4-FFF2-40B4-BE49-F238E27FC236}">
                <a16:creationId xmlns:a16="http://schemas.microsoft.com/office/drawing/2014/main" id="{373FEBDC-0A48-417F-BF9C-5E2383F0DCEE}"/>
              </a:ext>
            </a:extLst>
          </p:cNvPr>
          <p:cNvSpPr>
            <a:spLocks noGrp="1"/>
          </p:cNvSpPr>
          <p:nvPr>
            <p:ph type="title"/>
          </p:nvPr>
        </p:nvSpPr>
        <p:spPr>
          <a:xfrm>
            <a:off x="914400" y="225425"/>
            <a:ext cx="7772400" cy="611188"/>
          </a:xfrm>
        </p:spPr>
        <p:txBody>
          <a:bodyPr/>
          <a:lstStyle/>
          <a:p>
            <a:pPr algn="ctr"/>
            <a:r>
              <a:rPr lang="en-US" altLang="zh-CN"/>
              <a:t>Real Dataset</a:t>
            </a:r>
          </a:p>
        </p:txBody>
      </p:sp>
      <p:sp>
        <p:nvSpPr>
          <p:cNvPr id="78862" name="灯片编号占位符 1">
            <a:extLst>
              <a:ext uri="{FF2B5EF4-FFF2-40B4-BE49-F238E27FC236}">
                <a16:creationId xmlns:a16="http://schemas.microsoft.com/office/drawing/2014/main" id="{E727DCCF-A7C9-4498-852D-B962D82582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EA7C3DB5-4142-469A-865C-4B5496806BC8}" type="slidenum">
              <a:rPr lang="en-US" altLang="ko-KR" sz="1200" b="0" smtClean="0">
                <a:ea typeface="Gulim" panose="020B0600000101010101" pitchFamily="34" charset="-127"/>
              </a:rPr>
              <a:pPr/>
              <a:t>32</a:t>
            </a:fld>
            <a:endParaRPr lang="en-US" altLang="ko-KR" sz="1200" b="0">
              <a:ea typeface="Gulim" panose="020B0600000101010101"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D11E5940-14CD-42E8-B7ED-6FCE36E5EFDC}"/>
              </a:ext>
            </a:extLst>
          </p:cNvPr>
          <p:cNvSpPr>
            <a:spLocks noGrp="1"/>
          </p:cNvSpPr>
          <p:nvPr>
            <p:ph type="title"/>
          </p:nvPr>
        </p:nvSpPr>
        <p:spPr>
          <a:xfrm>
            <a:off x="914400" y="246063"/>
            <a:ext cx="7772400" cy="611187"/>
          </a:xfrm>
        </p:spPr>
        <p:txBody>
          <a:bodyPr/>
          <a:lstStyle/>
          <a:p>
            <a:pPr algn="ctr"/>
            <a:r>
              <a:rPr lang="en-US" altLang="zh-CN"/>
              <a:t>Experiments</a:t>
            </a:r>
          </a:p>
        </p:txBody>
      </p:sp>
      <p:sp>
        <p:nvSpPr>
          <p:cNvPr id="6" name="Content Placeholder 2">
            <a:extLst>
              <a:ext uri="{FF2B5EF4-FFF2-40B4-BE49-F238E27FC236}">
                <a16:creationId xmlns:a16="http://schemas.microsoft.com/office/drawing/2014/main" id="{FD40B916-584B-4D20-B07D-C57DDDA668C1}"/>
              </a:ext>
            </a:extLst>
          </p:cNvPr>
          <p:cNvSpPr txBox="1">
            <a:spLocks/>
          </p:cNvSpPr>
          <p:nvPr/>
        </p:nvSpPr>
        <p:spPr bwMode="auto">
          <a:xfrm>
            <a:off x="179388" y="993775"/>
            <a:ext cx="8507412"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Clr>
                <a:srgbClr val="660033"/>
              </a:buClr>
              <a:buSzPct val="70000"/>
              <a:buFont typeface="Wingdings" panose="05000000000000000000" pitchFamily="2" charset="2"/>
              <a:buChar char="l"/>
              <a:defRPr sz="3000">
                <a:solidFill>
                  <a:schemeClr val="tx1"/>
                </a:solidFill>
                <a:latin typeface="+mn-lt"/>
                <a:ea typeface="MS PGothic" pitchFamily="34"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S PGothic" pitchFamily="34" charset="-128"/>
              </a:defRPr>
            </a:lvl2pPr>
            <a:lvl3pPr marL="987425" indent="-293688" algn="l" rtl="0" eaLnBrk="0" fontAlgn="base" hangingPunct="0">
              <a:spcBef>
                <a:spcPct val="20000"/>
              </a:spcBef>
              <a:spcAft>
                <a:spcPct val="0"/>
              </a:spcAft>
              <a:buClr>
                <a:schemeClr val="accent2"/>
              </a:buClr>
              <a:buSzPct val="70000"/>
              <a:buChar char="o"/>
              <a:defRPr sz="2300">
                <a:solidFill>
                  <a:schemeClr val="tx1"/>
                </a:solidFill>
                <a:latin typeface="+mn-lt"/>
                <a:ea typeface="MS PGothic" pitchFamily="34" charset="-128"/>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S PGothic" pitchFamily="34" charset="-128"/>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S PGothic" pitchFamily="34" charset="-128"/>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algn="just">
              <a:defRPr/>
            </a:pPr>
            <a:r>
              <a:rPr lang="en-US" altLang="zh-CN" sz="2400" b="0" dirty="0"/>
              <a:t>Existing studies: TS is better than UCB under basic bandit</a:t>
            </a:r>
          </a:p>
          <a:p>
            <a:pPr algn="just">
              <a:defRPr/>
            </a:pPr>
            <a:r>
              <a:rPr lang="en-US" altLang="zh-CN" sz="2400" b="0" dirty="0"/>
              <a:t>Our new finding: UCB is better under contextual bandit</a:t>
            </a:r>
          </a:p>
          <a:p>
            <a:pPr algn="just">
              <a:defRPr/>
            </a:pPr>
            <a:endParaRPr lang="en-US" altLang="zh-CN" sz="2400" b="0" dirty="0"/>
          </a:p>
          <a:p>
            <a:pPr algn="just">
              <a:defRPr/>
            </a:pPr>
            <a:r>
              <a:rPr lang="en-US" altLang="zh-CN" sz="2400" b="0" dirty="0"/>
              <a:t>Our analysis of better performance of UCB than TS:</a:t>
            </a:r>
          </a:p>
          <a:p>
            <a:pPr lvl="1" algn="just">
              <a:defRPr/>
            </a:pPr>
            <a:r>
              <a:rPr lang="en-US" altLang="zh-CN" sz="2400" b="0" dirty="0"/>
              <a:t>Arms are independent under basic bandit but correlated under contextual bandit</a:t>
            </a:r>
          </a:p>
          <a:p>
            <a:pPr lvl="2" algn="just">
              <a:defRPr/>
            </a:pPr>
            <a:r>
              <a:rPr lang="en-US" altLang="zh-CN" sz="2400" b="0" dirty="0"/>
              <a:t>Playing one arm may help estimate all the other arms</a:t>
            </a:r>
          </a:p>
          <a:p>
            <a:pPr lvl="2" algn="just">
              <a:defRPr/>
            </a:pPr>
            <a:r>
              <a:rPr lang="en-US" altLang="zh-CN" sz="2400" b="0" dirty="0"/>
              <a:t>Intuitive idea then: always greedily playing the best arm is enough</a:t>
            </a:r>
          </a:p>
          <a:p>
            <a:pPr lvl="1" algn="just">
              <a:defRPr/>
            </a:pPr>
            <a:endParaRPr lang="en-US" altLang="zh-CN" sz="2400" b="0" dirty="0"/>
          </a:p>
          <a:p>
            <a:pPr lvl="1" algn="just">
              <a:defRPr/>
            </a:pPr>
            <a:r>
              <a:rPr lang="en-US" altLang="zh-CN" sz="2400" b="0" dirty="0"/>
              <a:t>Sampling a 𝑑-dimensional 𝜽 enlarges noise/variance</a:t>
            </a:r>
          </a:p>
          <a:p>
            <a:pPr marL="0" indent="0" algn="just">
              <a:buFont typeface="Wingdings" panose="05000000000000000000" pitchFamily="2" charset="2"/>
              <a:buNone/>
              <a:defRPr/>
            </a:pPr>
            <a:endParaRPr lang="en-US" altLang="zh-CN" sz="2400" b="0" dirty="0"/>
          </a:p>
          <a:p>
            <a:pPr marL="0" indent="0" algn="just">
              <a:buFont typeface="Wingdings" panose="05000000000000000000" pitchFamily="2" charset="2"/>
              <a:buNone/>
              <a:defRPr/>
            </a:pPr>
            <a:endParaRPr lang="en-US" sz="2400" b="0" kern="0" dirty="0"/>
          </a:p>
        </p:txBody>
      </p:sp>
      <p:sp>
        <p:nvSpPr>
          <p:cNvPr id="80900" name="灯片编号占位符 2">
            <a:extLst>
              <a:ext uri="{FF2B5EF4-FFF2-40B4-BE49-F238E27FC236}">
                <a16:creationId xmlns:a16="http://schemas.microsoft.com/office/drawing/2014/main" id="{407B4335-45BC-47F9-ABA3-E68ACB7F5C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5B912206-AB1E-439F-A12B-1EF100FFE55A}" type="slidenum">
              <a:rPr lang="en-US" altLang="ko-KR" sz="1200" b="0" smtClean="0">
                <a:ea typeface="Gulim" panose="020B0600000101010101" pitchFamily="34" charset="-127"/>
              </a:rPr>
              <a:pPr/>
              <a:t>33</a:t>
            </a:fld>
            <a:endParaRPr lang="en-US" altLang="ko-KR" sz="1200" b="0">
              <a:ea typeface="Gulim" panose="020B0600000101010101" pitchFamily="34" charset="-127"/>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F3DFB4B3-7E15-4915-B00D-539AF34CD344}"/>
              </a:ext>
            </a:extLst>
          </p:cNvPr>
          <p:cNvSpPr>
            <a:spLocks noGrp="1"/>
          </p:cNvSpPr>
          <p:nvPr>
            <p:ph type="title"/>
          </p:nvPr>
        </p:nvSpPr>
        <p:spPr/>
        <p:txBody>
          <a:bodyPr/>
          <a:lstStyle/>
          <a:p>
            <a:pPr eaLnBrk="1" hangingPunct="1"/>
            <a:r>
              <a:rPr lang="en-US" altLang="zh-CN"/>
              <a:t>Outline</a:t>
            </a:r>
          </a:p>
        </p:txBody>
      </p:sp>
      <p:sp>
        <p:nvSpPr>
          <p:cNvPr id="17411" name="Content Placeholder 2">
            <a:extLst>
              <a:ext uri="{FF2B5EF4-FFF2-40B4-BE49-F238E27FC236}">
                <a16:creationId xmlns:a16="http://schemas.microsoft.com/office/drawing/2014/main" id="{76F047F0-AED4-4BAD-B579-1C32CD6C206A}"/>
              </a:ext>
            </a:extLst>
          </p:cNvPr>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a:t>Background and Motivation</a:t>
            </a:r>
          </a:p>
          <a:p>
            <a:pPr eaLnBrk="1" hangingPunct="1">
              <a:spcBef>
                <a:spcPts val="1000"/>
              </a:spcBef>
              <a:spcAft>
                <a:spcPts val="4000"/>
              </a:spcAft>
            </a:pPr>
            <a:r>
              <a:rPr lang="en-US" altLang="zh-CN" sz="3200"/>
              <a:t>Problem Definition</a:t>
            </a:r>
          </a:p>
          <a:p>
            <a:pPr eaLnBrk="1" hangingPunct="1">
              <a:spcBef>
                <a:spcPts val="1000"/>
              </a:spcBef>
              <a:spcAft>
                <a:spcPts val="4000"/>
              </a:spcAft>
            </a:pPr>
            <a:r>
              <a:rPr lang="en-US" altLang="zh-CN" sz="3200"/>
              <a:t>Our Solutions</a:t>
            </a:r>
          </a:p>
          <a:p>
            <a:pPr eaLnBrk="1" hangingPunct="1">
              <a:spcBef>
                <a:spcPts val="1000"/>
              </a:spcBef>
              <a:spcAft>
                <a:spcPts val="4000"/>
              </a:spcAft>
            </a:pPr>
            <a:r>
              <a:rPr lang="en-US" altLang="zh-CN" sz="3200"/>
              <a:t>Experiments</a:t>
            </a:r>
          </a:p>
          <a:p>
            <a:pPr eaLnBrk="1" hangingPunct="1">
              <a:spcBef>
                <a:spcPts val="1000"/>
              </a:spcBef>
              <a:spcAft>
                <a:spcPts val="4000"/>
              </a:spcAft>
            </a:pPr>
            <a:r>
              <a:rPr lang="en-US" altLang="zh-CN" sz="3200"/>
              <a:t>Conclusion</a:t>
            </a:r>
          </a:p>
        </p:txBody>
      </p:sp>
      <p:sp>
        <p:nvSpPr>
          <p:cNvPr id="82948" name="灯片编号占位符 1">
            <a:extLst>
              <a:ext uri="{FF2B5EF4-FFF2-40B4-BE49-F238E27FC236}">
                <a16:creationId xmlns:a16="http://schemas.microsoft.com/office/drawing/2014/main" id="{C2F3CAC0-382F-42E3-A938-81986338E1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6A946B68-B98F-43EF-9CBB-C3883232AAD4}" type="slidenum">
              <a:rPr lang="en-US" altLang="ko-KR" sz="1200" b="0" smtClean="0">
                <a:ea typeface="Gulim" panose="020B0600000101010101" pitchFamily="34" charset="-127"/>
              </a:rPr>
              <a:pPr/>
              <a:t>34</a:t>
            </a:fld>
            <a:endParaRPr lang="en-US" altLang="ko-KR" sz="1200" b="0">
              <a:ea typeface="Gulim" panose="020B0600000101010101" pitchFamily="34" charset="-127"/>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 fill="hold"/>
                                        <p:tgtEl>
                                          <p:spTgt spid="17411">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CE45B7E1-FA17-4A7B-922A-FB040D15A5F8}"/>
              </a:ext>
            </a:extLst>
          </p:cNvPr>
          <p:cNvSpPr txBox="1">
            <a:spLocks noChangeArrowheads="1"/>
          </p:cNvSpPr>
          <p:nvPr/>
        </p:nvSpPr>
        <p:spPr bwMode="auto">
          <a:xfrm>
            <a:off x="228600" y="957263"/>
            <a:ext cx="8591550"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spcBef>
                <a:spcPts val="0"/>
              </a:spcBef>
              <a:spcAft>
                <a:spcPts val="3000"/>
              </a:spcAft>
              <a:buSzPct val="60000"/>
              <a:defRPr/>
            </a:pPr>
            <a:r>
              <a:rPr lang="en-US" altLang="zh-CN" sz="2800" dirty="0">
                <a:latin typeface="+mn-lt"/>
                <a:cs typeface="ＭＳ Ｐゴシック" charset="-128"/>
              </a:rPr>
              <a:t>Study a new event-participant arrangement strategy called FASEA problem</a:t>
            </a:r>
          </a:p>
          <a:p>
            <a:pPr algn="just">
              <a:lnSpc>
                <a:spcPct val="95000"/>
              </a:lnSpc>
              <a:spcBef>
                <a:spcPts val="0"/>
              </a:spcBef>
              <a:spcAft>
                <a:spcPts val="3000"/>
              </a:spcAft>
              <a:buSzPct val="60000"/>
              <a:defRPr/>
            </a:pPr>
            <a:r>
              <a:rPr lang="en-US" altLang="zh-CN" sz="2800" dirty="0">
                <a:latin typeface="+mn-lt"/>
                <a:cs typeface="ＭＳ Ｐゴシック" charset="-128"/>
              </a:rPr>
              <a:t>Model the problem as a contextual combinatorial bandit setting</a:t>
            </a:r>
          </a:p>
          <a:p>
            <a:pPr algn="just">
              <a:lnSpc>
                <a:spcPct val="95000"/>
              </a:lnSpc>
              <a:spcBef>
                <a:spcPts val="0"/>
              </a:spcBef>
              <a:spcAft>
                <a:spcPts val="3000"/>
              </a:spcAft>
              <a:buSzPct val="60000"/>
              <a:defRPr/>
            </a:pPr>
            <a:r>
              <a:rPr lang="en-US" altLang="zh-CN" sz="2800" dirty="0">
                <a:latin typeface="+mn-lt"/>
                <a:cs typeface="ＭＳ Ｐゴシック" charset="-128"/>
              </a:rPr>
              <a:t>Use a Thompson Sampling-based solution and a UCB-based solution to solve the problem. Further present two heuristics based on UCB</a:t>
            </a:r>
          </a:p>
          <a:p>
            <a:pPr algn="just">
              <a:lnSpc>
                <a:spcPct val="95000"/>
              </a:lnSpc>
              <a:spcBef>
                <a:spcPts val="0"/>
              </a:spcBef>
              <a:spcAft>
                <a:spcPts val="3000"/>
              </a:spcAft>
              <a:buSzPct val="60000"/>
              <a:defRPr/>
            </a:pPr>
            <a:r>
              <a:rPr lang="en-US" altLang="zh-CN" sz="2800" dirty="0">
                <a:latin typeface="+mn-lt"/>
                <a:cs typeface="ＭＳ Ｐゴシック" charset="-128"/>
              </a:rPr>
              <a:t>Find that TS does not perform well under FASEA while UCB is the best in overall by extensive experiments </a:t>
            </a:r>
            <a:r>
              <a:rPr lang="en-US" altLang="zh-CN" sz="2800" dirty="0">
                <a:cs typeface="ＭＳ Ｐゴシック" charset="-128"/>
              </a:rPr>
              <a:t>on both real and synthetic datasets</a:t>
            </a:r>
            <a:r>
              <a:rPr lang="en-US" altLang="zh-CN" sz="2800" dirty="0">
                <a:latin typeface="+mn-lt"/>
                <a:cs typeface="ＭＳ Ｐゴシック" charset="-128"/>
              </a:rPr>
              <a:t> </a:t>
            </a:r>
          </a:p>
        </p:txBody>
      </p:sp>
      <p:sp>
        <p:nvSpPr>
          <p:cNvPr id="84995" name="Title 1">
            <a:extLst>
              <a:ext uri="{FF2B5EF4-FFF2-40B4-BE49-F238E27FC236}">
                <a16:creationId xmlns:a16="http://schemas.microsoft.com/office/drawing/2014/main" id="{7DBB7B17-E690-4BA7-B724-61ED9E473A42}"/>
              </a:ext>
            </a:extLst>
          </p:cNvPr>
          <p:cNvSpPr>
            <a:spLocks noGrp="1"/>
          </p:cNvSpPr>
          <p:nvPr>
            <p:ph type="title"/>
          </p:nvPr>
        </p:nvSpPr>
        <p:spPr>
          <a:xfrm>
            <a:off x="0" y="122238"/>
            <a:ext cx="9144000" cy="714375"/>
          </a:xfrm>
        </p:spPr>
        <p:txBody>
          <a:bodyPr/>
          <a:lstStyle/>
          <a:p>
            <a:pPr algn="ctr" eaLnBrk="1" hangingPunct="1"/>
            <a:r>
              <a:rPr lang="en-US" altLang="zh-CN" sz="3500"/>
              <a:t>Conclusion</a:t>
            </a:r>
          </a:p>
        </p:txBody>
      </p:sp>
      <p:sp>
        <p:nvSpPr>
          <p:cNvPr id="84996" name="灯片编号占位符 1">
            <a:extLst>
              <a:ext uri="{FF2B5EF4-FFF2-40B4-BE49-F238E27FC236}">
                <a16:creationId xmlns:a16="http://schemas.microsoft.com/office/drawing/2014/main" id="{8E1CF8B8-404D-4179-93F1-C212FFDD4D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endParaRPr lang="en-US" altLang="ko-KR" sz="1200" b="0">
              <a:ea typeface="Gulim" panose="020B0600000101010101" pitchFamily="34" charset="-127"/>
            </a:endParaRPr>
          </a:p>
          <a:p>
            <a:fld id="{768B9CDE-A15E-4251-B09A-6EFA435C910E}" type="slidenum">
              <a:rPr lang="en-US" altLang="ko-KR" sz="1200" b="0" smtClean="0">
                <a:ea typeface="Gulim" panose="020B0600000101010101" pitchFamily="34" charset="-127"/>
              </a:rPr>
              <a:pPr/>
              <a:t>35</a:t>
            </a:fld>
            <a:endParaRPr lang="en-US" altLang="ko-KR" sz="1200" b="0">
              <a:ea typeface="Gulim" panose="020B0600000101010101" pitchFamily="34" charset="-127"/>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2EB82891-A4F8-42E5-A8A5-E0EFAEA38A90}"/>
              </a:ext>
            </a:extLst>
          </p:cNvPr>
          <p:cNvSpPr>
            <a:spLocks noGrp="1"/>
          </p:cNvSpPr>
          <p:nvPr>
            <p:ph type="title"/>
          </p:nvPr>
        </p:nvSpPr>
        <p:spPr>
          <a:xfrm>
            <a:off x="5867400" y="4876800"/>
            <a:ext cx="2667000" cy="990600"/>
          </a:xfrm>
        </p:spPr>
        <p:txBody>
          <a:bodyPr/>
          <a:lstStyle/>
          <a:p>
            <a:pPr eaLnBrk="1" hangingPunct="1"/>
            <a:r>
              <a:rPr lang="en-US" altLang="zh-CN"/>
              <a:t>Thank You</a:t>
            </a:r>
          </a:p>
        </p:txBody>
      </p:sp>
      <p:sp>
        <p:nvSpPr>
          <p:cNvPr id="87043" name="TextBox 3">
            <a:extLst>
              <a:ext uri="{FF2B5EF4-FFF2-40B4-BE49-F238E27FC236}">
                <a16:creationId xmlns:a16="http://schemas.microsoft.com/office/drawing/2014/main" id="{589AD5A9-57DD-4983-B748-ACDB1669096A}"/>
              </a:ext>
            </a:extLst>
          </p:cNvPr>
          <p:cNvSpPr txBox="1">
            <a:spLocks noChangeArrowheads="1"/>
          </p:cNvSpPr>
          <p:nvPr/>
        </p:nvSpPr>
        <p:spPr bwMode="auto">
          <a:xfrm>
            <a:off x="914400" y="1447800"/>
            <a:ext cx="3124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zh-CN" sz="5400">
                <a:solidFill>
                  <a:srgbClr val="00B0F0"/>
                </a:solidFill>
              </a:rPr>
              <a:t>Q &amp; A</a:t>
            </a:r>
          </a:p>
        </p:txBody>
      </p:sp>
      <p:pic>
        <p:nvPicPr>
          <p:cNvPr id="87044" name="Picture 4">
            <a:extLst>
              <a:ext uri="{FF2B5EF4-FFF2-40B4-BE49-F238E27FC236}">
                <a16:creationId xmlns:a16="http://schemas.microsoft.com/office/drawing/2014/main" id="{95EAF3D3-6524-4748-9673-3EBC9E74ED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667000"/>
            <a:ext cx="3200400"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Slide Number Placeholder 2">
            <a:extLst>
              <a:ext uri="{FF2B5EF4-FFF2-40B4-BE49-F238E27FC236}">
                <a16:creationId xmlns:a16="http://schemas.microsoft.com/office/drawing/2014/main" id="{7AF96573-7ACB-4658-A7DE-CD65308E4D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C5B8C6A7-FC09-4EDA-843A-CB44CD369EF6}" type="slidenum">
              <a:rPr lang="en-US" altLang="zh-CN" sz="1200" smtClean="0">
                <a:ea typeface="Gulim" panose="020B0600000101010101" pitchFamily="34" charset="-127"/>
              </a:rPr>
              <a:pPr>
                <a:spcBef>
                  <a:spcPct val="0"/>
                </a:spcBef>
                <a:buClrTx/>
                <a:buSzTx/>
                <a:buFontTx/>
                <a:buNone/>
              </a:pPr>
              <a:t>36</a:t>
            </a:fld>
            <a:endParaRPr lang="en-US" altLang="zh-CN" sz="1200">
              <a:ea typeface="Gulim" panose="020B0600000101010101" pitchFamily="34"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a:extLst>
              <a:ext uri="{FF2B5EF4-FFF2-40B4-BE49-F238E27FC236}">
                <a16:creationId xmlns:a16="http://schemas.microsoft.com/office/drawing/2014/main" id="{6F008362-3F40-47FA-93AD-B300494C02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4563" y="1085850"/>
            <a:ext cx="2066925"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a:extLst>
              <a:ext uri="{FF2B5EF4-FFF2-40B4-BE49-F238E27FC236}">
                <a16:creationId xmlns:a16="http://schemas.microsoft.com/office/drawing/2014/main" id="{91B61AA2-7D1B-4E71-9EEF-62977438E75E}"/>
              </a:ext>
            </a:extLst>
          </p:cNvPr>
          <p:cNvSpPr/>
          <p:nvPr/>
        </p:nvSpPr>
        <p:spPr>
          <a:xfrm>
            <a:off x="755650" y="3011488"/>
            <a:ext cx="2036763" cy="3586162"/>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1508" name="Picture 4">
            <a:extLst>
              <a:ext uri="{FF2B5EF4-FFF2-40B4-BE49-F238E27FC236}">
                <a16:creationId xmlns:a16="http://schemas.microsoft.com/office/drawing/2014/main" id="{B066442C-AC5B-42DA-8E25-4B6015297A7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71938" y="908050"/>
            <a:ext cx="4057650" cy="582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a:extLst>
              <a:ext uri="{FF2B5EF4-FFF2-40B4-BE49-F238E27FC236}">
                <a16:creationId xmlns:a16="http://schemas.microsoft.com/office/drawing/2014/main" id="{375D50CC-92F2-4578-AE5F-6BB90B265704}"/>
              </a:ext>
            </a:extLst>
          </p:cNvPr>
          <p:cNvSpPr/>
          <p:nvPr/>
        </p:nvSpPr>
        <p:spPr>
          <a:xfrm>
            <a:off x="6921500" y="2584450"/>
            <a:ext cx="838200" cy="476250"/>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C33C03FD-CDFA-4F67-9EBA-01116F2F656B}"/>
              </a:ext>
            </a:extLst>
          </p:cNvPr>
          <p:cNvSpPr/>
          <p:nvPr/>
        </p:nvSpPr>
        <p:spPr>
          <a:xfrm>
            <a:off x="3924300" y="1484313"/>
            <a:ext cx="2725738" cy="1227137"/>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a:extLst>
              <a:ext uri="{FF2B5EF4-FFF2-40B4-BE49-F238E27FC236}">
                <a16:creationId xmlns:a16="http://schemas.microsoft.com/office/drawing/2014/main" id="{AF187D38-DA85-4675-8736-614FA3729915}"/>
              </a:ext>
            </a:extLst>
          </p:cNvPr>
          <p:cNvSpPr/>
          <p:nvPr/>
        </p:nvSpPr>
        <p:spPr>
          <a:xfrm>
            <a:off x="6921500" y="1695450"/>
            <a:ext cx="949325" cy="557213"/>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512" name="灯片编号占位符 1">
            <a:extLst>
              <a:ext uri="{FF2B5EF4-FFF2-40B4-BE49-F238E27FC236}">
                <a16:creationId xmlns:a16="http://schemas.microsoft.com/office/drawing/2014/main" id="{87A5B7CA-76CC-43C2-8882-0A237EF220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294B9455-C81A-429C-BB94-7EF188212EFE}" type="slidenum">
              <a:rPr lang="en-US" altLang="ko-KR" sz="1200" b="0" smtClean="0">
                <a:ea typeface="Gulim" panose="020B0600000101010101" pitchFamily="34" charset="-127"/>
              </a:rPr>
              <a:pPr/>
              <a:t>4</a:t>
            </a:fld>
            <a:endParaRPr lang="en-US" altLang="ko-KR" sz="1200" b="0">
              <a:ea typeface="Gulim" panose="020B0600000101010101" pitchFamily="34" charset="-127"/>
            </a:endParaRPr>
          </a:p>
        </p:txBody>
      </p:sp>
      <p:sp>
        <p:nvSpPr>
          <p:cNvPr id="21513" name="Title 1">
            <a:extLst>
              <a:ext uri="{FF2B5EF4-FFF2-40B4-BE49-F238E27FC236}">
                <a16:creationId xmlns:a16="http://schemas.microsoft.com/office/drawing/2014/main" id="{21B49765-7891-488A-9181-F00F096E836F}"/>
              </a:ext>
            </a:extLst>
          </p:cNvPr>
          <p:cNvSpPr>
            <a:spLocks noGrp="1"/>
          </p:cNvSpPr>
          <p:nvPr>
            <p:ph type="title"/>
          </p:nvPr>
        </p:nvSpPr>
        <p:spPr>
          <a:xfrm>
            <a:off x="914400" y="176213"/>
            <a:ext cx="7772400" cy="708025"/>
          </a:xfrm>
        </p:spPr>
        <p:txBody>
          <a:bodyPr/>
          <a:lstStyle/>
          <a:p>
            <a:pPr algn="ctr"/>
            <a:r>
              <a:rPr lang="en-US" altLang="zh-CN"/>
              <a:t>Event-Based Social Networks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8">
            <a:extLst>
              <a:ext uri="{FF2B5EF4-FFF2-40B4-BE49-F238E27FC236}">
                <a16:creationId xmlns:a16="http://schemas.microsoft.com/office/drawing/2014/main" id="{023327A0-95CE-4FF6-9B2F-A16E4174C7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33975" y="3303588"/>
            <a:ext cx="3667125"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图片 4">
            <a:extLst>
              <a:ext uri="{FF2B5EF4-FFF2-40B4-BE49-F238E27FC236}">
                <a16:creationId xmlns:a16="http://schemas.microsoft.com/office/drawing/2014/main" id="{C29A0A74-AA4B-4790-8B47-FC63509D6E9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26025" y="879475"/>
            <a:ext cx="375285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5">
            <a:extLst>
              <a:ext uri="{FF2B5EF4-FFF2-40B4-BE49-F238E27FC236}">
                <a16:creationId xmlns:a16="http://schemas.microsoft.com/office/drawing/2014/main" id="{C174A269-C814-44D6-834F-4368BE9F669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0" y="1012825"/>
            <a:ext cx="490855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Slide Number Placeholder 1">
            <a:extLst>
              <a:ext uri="{FF2B5EF4-FFF2-40B4-BE49-F238E27FC236}">
                <a16:creationId xmlns:a16="http://schemas.microsoft.com/office/drawing/2014/main" id="{6DCA1A32-D29E-4DEE-B13E-B3EEE77B4939}"/>
              </a:ext>
            </a:extLst>
          </p:cNvPr>
          <p:cNvSpPr>
            <a:spLocks noGrp="1"/>
          </p:cNvSpPr>
          <p:nvPr>
            <p:ph type="sldNum" sz="quarter" idx="12"/>
          </p:nvPr>
        </p:nvSpPr>
        <p:spPr>
          <a:solidFill>
            <a:schemeClr val="accent1"/>
          </a:solid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9AE2EE24-175C-43FF-9B8A-1B78BFEB5843}" type="slidenum">
              <a:rPr lang="en-US" altLang="zh-CN" sz="1600" smtClean="0">
                <a:ea typeface="Gulim" panose="020B0600000101010101" pitchFamily="34" charset="-127"/>
              </a:rPr>
              <a:pPr/>
              <a:t>5</a:t>
            </a:fld>
            <a:endParaRPr lang="en-US" altLang="zh-CN" sz="1600">
              <a:ea typeface="Gulim" panose="020B0600000101010101" pitchFamily="34" charset="-127"/>
            </a:endParaRPr>
          </a:p>
        </p:txBody>
      </p:sp>
      <p:pic>
        <p:nvPicPr>
          <p:cNvPr id="23558" name="Picture 2">
            <a:extLst>
              <a:ext uri="{FF2B5EF4-FFF2-40B4-BE49-F238E27FC236}">
                <a16:creationId xmlns:a16="http://schemas.microsoft.com/office/drawing/2014/main" id="{01DE3C18-9A62-4D3D-98D9-3B029A7CEA3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82863" y="908050"/>
            <a:ext cx="19621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Oval 17">
            <a:extLst>
              <a:ext uri="{FF2B5EF4-FFF2-40B4-BE49-F238E27FC236}">
                <a16:creationId xmlns:a16="http://schemas.microsoft.com/office/drawing/2014/main" id="{A13486DB-27A6-4974-84F0-633555F09E76}"/>
              </a:ext>
            </a:extLst>
          </p:cNvPr>
          <p:cNvSpPr/>
          <p:nvPr/>
        </p:nvSpPr>
        <p:spPr>
          <a:xfrm flipV="1">
            <a:off x="695325" y="2209800"/>
            <a:ext cx="2085975" cy="5651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a:extLst>
              <a:ext uri="{FF2B5EF4-FFF2-40B4-BE49-F238E27FC236}">
                <a16:creationId xmlns:a16="http://schemas.microsoft.com/office/drawing/2014/main" id="{9E517FAA-C46F-4644-9036-FE26F43A9E1C}"/>
              </a:ext>
            </a:extLst>
          </p:cNvPr>
          <p:cNvSpPr/>
          <p:nvPr/>
        </p:nvSpPr>
        <p:spPr>
          <a:xfrm flipV="1">
            <a:off x="5503863" y="1387475"/>
            <a:ext cx="2087562" cy="5651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a:extLst>
              <a:ext uri="{FF2B5EF4-FFF2-40B4-BE49-F238E27FC236}">
                <a16:creationId xmlns:a16="http://schemas.microsoft.com/office/drawing/2014/main" id="{E70F14CE-C541-4648-A6B5-DD4C46089306}"/>
              </a:ext>
            </a:extLst>
          </p:cNvPr>
          <p:cNvSpPr/>
          <p:nvPr/>
        </p:nvSpPr>
        <p:spPr>
          <a:xfrm flipV="1">
            <a:off x="5503863" y="3810000"/>
            <a:ext cx="2087562" cy="5651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62" name="Title 1">
            <a:extLst>
              <a:ext uri="{FF2B5EF4-FFF2-40B4-BE49-F238E27FC236}">
                <a16:creationId xmlns:a16="http://schemas.microsoft.com/office/drawing/2014/main" id="{9FA9BD0D-D829-438A-BA24-5DFC0F99244F}"/>
              </a:ext>
            </a:extLst>
          </p:cNvPr>
          <p:cNvSpPr>
            <a:spLocks noGrp="1"/>
          </p:cNvSpPr>
          <p:nvPr>
            <p:ph type="title"/>
          </p:nvPr>
        </p:nvSpPr>
        <p:spPr>
          <a:xfrm>
            <a:off x="914400" y="176213"/>
            <a:ext cx="7772400" cy="708025"/>
          </a:xfrm>
        </p:spPr>
        <p:txBody>
          <a:bodyPr/>
          <a:lstStyle/>
          <a:p>
            <a:pPr algn="ctr"/>
            <a:r>
              <a:rPr lang="en-US" altLang="zh-CN"/>
              <a:t>Event-Based Social Networks</a:t>
            </a:r>
          </a:p>
        </p:txBody>
      </p:sp>
      <p:sp>
        <p:nvSpPr>
          <p:cNvPr id="19" name="内容占位符 2">
            <a:extLst>
              <a:ext uri="{FF2B5EF4-FFF2-40B4-BE49-F238E27FC236}">
                <a16:creationId xmlns:a16="http://schemas.microsoft.com/office/drawing/2014/main" id="{4DA6D574-9649-4696-A4EA-F4C7D350D143}"/>
              </a:ext>
            </a:extLst>
          </p:cNvPr>
          <p:cNvSpPr txBox="1">
            <a:spLocks/>
          </p:cNvSpPr>
          <p:nvPr/>
        </p:nvSpPr>
        <p:spPr>
          <a:xfrm>
            <a:off x="0" y="4797425"/>
            <a:ext cx="9144000" cy="906463"/>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600" dirty="0">
                <a:solidFill>
                  <a:srgbClr val="FFFF66"/>
                </a:solidFill>
                <a:cs typeface="ＭＳ Ｐゴシック" charset="-128"/>
              </a:rPr>
              <a:t>Event-participant arrangement is an important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animBg="1"/>
      <p:bldP spid="26"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979D5A5E-21E0-4EB9-8EF5-D4172345783F}"/>
              </a:ext>
            </a:extLst>
          </p:cNvPr>
          <p:cNvSpPr>
            <a:spLocks noGrp="1"/>
          </p:cNvSpPr>
          <p:nvPr>
            <p:ph type="title"/>
          </p:nvPr>
        </p:nvSpPr>
        <p:spPr>
          <a:xfrm>
            <a:off x="914400" y="246063"/>
            <a:ext cx="7772400" cy="611187"/>
          </a:xfrm>
        </p:spPr>
        <p:txBody>
          <a:bodyPr/>
          <a:lstStyle/>
          <a:p>
            <a:pPr algn="ctr"/>
            <a:r>
              <a:rPr lang="en-US" altLang="zh-CN"/>
              <a:t>Existing Research</a:t>
            </a:r>
          </a:p>
        </p:txBody>
      </p:sp>
      <p:sp>
        <p:nvSpPr>
          <p:cNvPr id="3" name="Content Placeholder 2">
            <a:extLst>
              <a:ext uri="{FF2B5EF4-FFF2-40B4-BE49-F238E27FC236}">
                <a16:creationId xmlns:a16="http://schemas.microsoft.com/office/drawing/2014/main" id="{2D58EDAD-B6F6-48D3-BBEF-B9DACBEE373D}"/>
              </a:ext>
            </a:extLst>
          </p:cNvPr>
          <p:cNvSpPr>
            <a:spLocks noGrp="1"/>
          </p:cNvSpPr>
          <p:nvPr>
            <p:ph sz="quarter" idx="1"/>
          </p:nvPr>
        </p:nvSpPr>
        <p:spPr>
          <a:xfrm>
            <a:off x="250825" y="993775"/>
            <a:ext cx="8785225" cy="5594350"/>
          </a:xfrm>
        </p:spPr>
        <p:txBody>
          <a:bodyPr>
            <a:normAutofit/>
          </a:bodyPr>
          <a:lstStyle/>
          <a:p>
            <a:pPr>
              <a:defRPr/>
            </a:pPr>
            <a:r>
              <a:rPr lang="en-US" altLang="zh-CN" sz="2550" dirty="0"/>
              <a:t>Arrange one event to some users</a:t>
            </a:r>
          </a:p>
          <a:p>
            <a:pPr>
              <a:defRPr/>
            </a:pPr>
            <a:r>
              <a:rPr lang="en-US" sz="2550" dirty="0"/>
              <a:t>Find a global arrangement strategy among the events and users to satisfy most parties’ interests</a:t>
            </a:r>
          </a:p>
          <a:p>
            <a:pPr marL="344487" lvl="1" indent="0">
              <a:buFont typeface="Wingdings" panose="05000000000000000000" pitchFamily="2" charset="2"/>
              <a:buNone/>
              <a:defRPr/>
            </a:pPr>
            <a:endParaRPr lang="en-US" sz="2400" dirty="0"/>
          </a:p>
          <a:p>
            <a:pPr marL="989013" lvl="3" indent="0">
              <a:buFont typeface="Wingdings" panose="05000000000000000000" pitchFamily="2" charset="2"/>
              <a:buNone/>
              <a:defRPr/>
            </a:pPr>
            <a:endParaRPr lang="en-US" sz="1800" dirty="0"/>
          </a:p>
          <a:p>
            <a:pPr lvl="1">
              <a:defRPr/>
            </a:pPr>
            <a:endParaRPr lang="en-US" sz="1400" dirty="0"/>
          </a:p>
          <a:p>
            <a:pPr lvl="1">
              <a:defRPr/>
            </a:pPr>
            <a:endParaRPr lang="en-US" sz="2100" dirty="0"/>
          </a:p>
          <a:p>
            <a:pPr lvl="1">
              <a:defRPr/>
            </a:pPr>
            <a:endParaRPr lang="en-US" sz="2400" dirty="0"/>
          </a:p>
        </p:txBody>
      </p:sp>
      <p:sp>
        <p:nvSpPr>
          <p:cNvPr id="25604" name="Slide Number Placeholder 4">
            <a:extLst>
              <a:ext uri="{FF2B5EF4-FFF2-40B4-BE49-F238E27FC236}">
                <a16:creationId xmlns:a16="http://schemas.microsoft.com/office/drawing/2014/main" id="{2990C017-6836-4A1A-B2A5-616E698F2F72}"/>
              </a:ext>
            </a:extLst>
          </p:cNvPr>
          <p:cNvSpPr>
            <a:spLocks noGrp="1"/>
          </p:cNvSpPr>
          <p:nvPr>
            <p:ph type="sldNum" sz="quarter" idx="12"/>
          </p:nvPr>
        </p:nvSpPr>
        <p:spPr>
          <a:solidFill>
            <a:schemeClr val="accent1"/>
          </a:solid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20CEFD75-BD26-479A-898E-0863D48E4B93}" type="slidenum">
              <a:rPr lang="en-US" altLang="zh-CN" sz="1600" smtClean="0">
                <a:ea typeface="Gulim" panose="020B0600000101010101" pitchFamily="34" charset="-127"/>
              </a:rPr>
              <a:pPr/>
              <a:t>6</a:t>
            </a:fld>
            <a:endParaRPr lang="en-US" altLang="zh-CN" sz="1600">
              <a:ea typeface="Gulim" panose="020B0600000101010101" pitchFamily="34" charset="-127"/>
            </a:endParaRPr>
          </a:p>
        </p:txBody>
      </p:sp>
      <p:sp>
        <p:nvSpPr>
          <p:cNvPr id="25605" name="TextBox 9">
            <a:extLst>
              <a:ext uri="{FF2B5EF4-FFF2-40B4-BE49-F238E27FC236}">
                <a16:creationId xmlns:a16="http://schemas.microsoft.com/office/drawing/2014/main" id="{EFF27A7B-596A-49B0-98B7-F29A76631CFB}"/>
              </a:ext>
            </a:extLst>
          </p:cNvPr>
          <p:cNvSpPr txBox="1">
            <a:spLocks noChangeArrowheads="1"/>
          </p:cNvSpPr>
          <p:nvPr/>
        </p:nvSpPr>
        <p:spPr bwMode="auto">
          <a:xfrm>
            <a:off x="107950" y="5799138"/>
            <a:ext cx="8928100" cy="942975"/>
          </a:xfrm>
          <a:prstGeom prst="rect">
            <a:avLst/>
          </a:prstGeom>
          <a:solidFill>
            <a:srgbClr val="FFC000"/>
          </a:solidFill>
          <a:ln w="50800">
            <a:solidFill>
              <a:schemeClr val="tx1"/>
            </a:solidFill>
            <a:miter lim="800000"/>
            <a:headEnd/>
            <a:tailEnd/>
          </a:ln>
        </p:spPr>
        <p:txBody>
          <a:bodyPr>
            <a:spAutoFit/>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lnSpc>
                <a:spcPct val="120000"/>
              </a:lnSpc>
              <a:spcBef>
                <a:spcPct val="0"/>
              </a:spcBef>
              <a:buClrTx/>
              <a:buSzTx/>
              <a:buFont typeface="Wingdings" panose="05000000000000000000" pitchFamily="2" charset="2"/>
              <a:buNone/>
            </a:pPr>
            <a:r>
              <a:rPr lang="en-US" altLang="zh-CN" sz="1500">
                <a:ea typeface="宋体" panose="02010600030101010101" pitchFamily="2" charset="-122"/>
                <a:cs typeface="Arial" panose="020B0604020202020204" pitchFamily="34" charset="0"/>
              </a:rPr>
              <a:t>On Social Event Organization, KDD’14</a:t>
            </a:r>
          </a:p>
          <a:p>
            <a:pPr algn="ctr" eaLnBrk="1" hangingPunct="1">
              <a:lnSpc>
                <a:spcPct val="120000"/>
              </a:lnSpc>
              <a:spcBef>
                <a:spcPct val="0"/>
              </a:spcBef>
              <a:buClrTx/>
              <a:buSzTx/>
              <a:buFont typeface="Wingdings" panose="05000000000000000000" pitchFamily="2" charset="2"/>
              <a:buNone/>
            </a:pPr>
            <a:r>
              <a:rPr lang="en-US" altLang="zh-CN" sz="1500">
                <a:ea typeface="宋体" panose="02010600030101010101" pitchFamily="2" charset="-122"/>
                <a:cs typeface="Arial" panose="020B0604020202020204" pitchFamily="34" charset="0"/>
              </a:rPr>
              <a:t>Real-Time Multi-Criteria Social Graph Partitioning: A Game Theoretic Approach, SIGMOD’15</a:t>
            </a:r>
          </a:p>
          <a:p>
            <a:pPr algn="ctr" eaLnBrk="1" hangingPunct="1">
              <a:lnSpc>
                <a:spcPct val="120000"/>
              </a:lnSpc>
              <a:spcBef>
                <a:spcPct val="0"/>
              </a:spcBef>
              <a:buClrTx/>
              <a:buSzTx/>
              <a:buFont typeface="Wingdings" panose="05000000000000000000" pitchFamily="2" charset="2"/>
              <a:buNone/>
            </a:pPr>
            <a:r>
              <a:rPr lang="en-US" altLang="zh-CN" sz="1600">
                <a:ea typeface="宋体" panose="02010600030101010101" pitchFamily="2" charset="-122"/>
                <a:cs typeface="Arial" panose="020B0604020202020204" pitchFamily="34" charset="0"/>
              </a:rPr>
              <a:t>Conflict-Aware Event-Participant Arrangement,</a:t>
            </a:r>
            <a:r>
              <a:rPr lang="zh-CN" altLang="en-US" sz="1600">
                <a:ea typeface="宋体" panose="02010600030101010101" pitchFamily="2" charset="-122"/>
                <a:cs typeface="Arial" panose="020B0604020202020204" pitchFamily="34" charset="0"/>
              </a:rPr>
              <a:t> </a:t>
            </a:r>
            <a:r>
              <a:rPr lang="en-US" altLang="zh-CN" sz="1600">
                <a:ea typeface="宋体" panose="02010600030101010101" pitchFamily="2" charset="-122"/>
                <a:cs typeface="Arial" panose="020B0604020202020204" pitchFamily="34" charset="0"/>
              </a:rPr>
              <a:t>ICDE’15</a:t>
            </a:r>
            <a:endParaRPr lang="en-US" altLang="zh-CN" sz="1500">
              <a:ea typeface="宋体" panose="02010600030101010101" pitchFamily="2" charset="-122"/>
              <a:cs typeface="Arial" panose="020B0604020202020204" pitchFamily="34" charset="0"/>
            </a:endParaRPr>
          </a:p>
        </p:txBody>
      </p:sp>
      <p:sp>
        <p:nvSpPr>
          <p:cNvPr id="7" name="矩形标注 22">
            <a:extLst>
              <a:ext uri="{FF2B5EF4-FFF2-40B4-BE49-F238E27FC236}">
                <a16:creationId xmlns:a16="http://schemas.microsoft.com/office/drawing/2014/main" id="{7BDCBC9D-C164-4526-B27F-4057DC739E41}"/>
              </a:ext>
            </a:extLst>
          </p:cNvPr>
          <p:cNvSpPr>
            <a:spLocks noChangeArrowheads="1"/>
          </p:cNvSpPr>
          <p:nvPr/>
        </p:nvSpPr>
        <p:spPr bwMode="auto">
          <a:xfrm>
            <a:off x="107950" y="2924175"/>
            <a:ext cx="1206500" cy="504825"/>
          </a:xfrm>
          <a:prstGeom prst="wedgeRectCallout">
            <a:avLst>
              <a:gd name="adj1" fmla="val 64483"/>
              <a:gd name="adj2" fmla="val 20909"/>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latin typeface="+mn-lt"/>
                <a:cs typeface="ＭＳ Ｐゴシック" charset="-128"/>
              </a:rPr>
              <a:t>Events</a:t>
            </a:r>
            <a:endParaRPr lang="zh-CN" altLang="en-US" sz="2400" dirty="0">
              <a:latin typeface="+mn-lt"/>
              <a:cs typeface="ＭＳ Ｐゴシック" charset="-128"/>
            </a:endParaRPr>
          </a:p>
        </p:txBody>
      </p:sp>
      <p:sp>
        <p:nvSpPr>
          <p:cNvPr id="9" name="矩形标注 23">
            <a:extLst>
              <a:ext uri="{FF2B5EF4-FFF2-40B4-BE49-F238E27FC236}">
                <a16:creationId xmlns:a16="http://schemas.microsoft.com/office/drawing/2014/main" id="{03DA49E5-1EBF-4793-9749-8048D6C918A0}"/>
              </a:ext>
            </a:extLst>
          </p:cNvPr>
          <p:cNvSpPr>
            <a:spLocks noChangeArrowheads="1"/>
          </p:cNvSpPr>
          <p:nvPr/>
        </p:nvSpPr>
        <p:spPr bwMode="auto">
          <a:xfrm>
            <a:off x="4140200" y="2349500"/>
            <a:ext cx="1368425" cy="479425"/>
          </a:xfrm>
          <a:prstGeom prst="wedgeRectCallout">
            <a:avLst>
              <a:gd name="adj1" fmla="val -72311"/>
              <a:gd name="adj2" fmla="val 17122"/>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latin typeface="+mn-lt"/>
                <a:cs typeface="ＭＳ Ｐゴシック" charset="-128"/>
              </a:rPr>
              <a:t>Users</a:t>
            </a:r>
            <a:endParaRPr lang="zh-CN" altLang="en-US" sz="2400" dirty="0">
              <a:latin typeface="+mn-lt"/>
              <a:cs typeface="ＭＳ Ｐゴシック" charset="-128"/>
            </a:endParaRPr>
          </a:p>
        </p:txBody>
      </p:sp>
      <p:grpSp>
        <p:nvGrpSpPr>
          <p:cNvPr id="10" name="组合 9">
            <a:extLst>
              <a:ext uri="{FF2B5EF4-FFF2-40B4-BE49-F238E27FC236}">
                <a16:creationId xmlns:a16="http://schemas.microsoft.com/office/drawing/2014/main" id="{A0216A10-9446-4815-8962-F9A67E430C14}"/>
              </a:ext>
            </a:extLst>
          </p:cNvPr>
          <p:cNvGrpSpPr>
            <a:grpSpLocks/>
          </p:cNvGrpSpPr>
          <p:nvPr/>
        </p:nvGrpSpPr>
        <p:grpSpPr bwMode="auto">
          <a:xfrm>
            <a:off x="1619250" y="2420938"/>
            <a:ext cx="2111375" cy="3168650"/>
            <a:chOff x="3491880" y="2708920"/>
            <a:chExt cx="2111153" cy="3168352"/>
          </a:xfrm>
        </p:grpSpPr>
        <p:sp>
          <p:nvSpPr>
            <p:cNvPr id="11" name="Oval 78">
              <a:extLst>
                <a:ext uri="{FF2B5EF4-FFF2-40B4-BE49-F238E27FC236}">
                  <a16:creationId xmlns:a16="http://schemas.microsoft.com/office/drawing/2014/main" id="{78444EC2-D262-432D-984D-396CE5655DC3}"/>
                </a:ext>
              </a:extLst>
            </p:cNvPr>
            <p:cNvSpPr>
              <a:spLocks noRot="1" noChangeAspect="1" noMove="1" noResize="1" noEditPoints="1" noAdjustHandles="1" noChangeArrowheads="1" noChangeShapeType="1" noTextEdit="1"/>
            </p:cNvSpPr>
            <p:nvPr/>
          </p:nvSpPr>
          <p:spPr>
            <a:xfrm>
              <a:off x="3491880" y="3184173"/>
              <a:ext cx="390954" cy="396044"/>
            </a:xfrm>
            <a:prstGeom prst="ellipse">
              <a:avLst/>
            </a:prstGeom>
            <a:blipFill>
              <a:blip r:embed="rId3"/>
              <a:stretch>
                <a:fillRect/>
              </a:stretch>
            </a:blipFill>
            <a:ln w="50800"/>
          </p:spPr>
          <p:txBody>
            <a:bodyPr/>
            <a:lstStyle/>
            <a:p>
              <a:pPr>
                <a:defRPr/>
              </a:pPr>
              <a:r>
                <a:rPr lang="zh-CN" altLang="en-US">
                  <a:noFill/>
                  <a:ea typeface="MS PGothic"/>
                  <a:cs typeface="MS PGothic"/>
                </a:rPr>
                <a:t> </a:t>
              </a:r>
            </a:p>
          </p:txBody>
        </p:sp>
        <p:sp>
          <p:nvSpPr>
            <p:cNvPr id="12" name="Oval 79">
              <a:extLst>
                <a:ext uri="{FF2B5EF4-FFF2-40B4-BE49-F238E27FC236}">
                  <a16:creationId xmlns:a16="http://schemas.microsoft.com/office/drawing/2014/main" id="{626BA35C-8AD0-4E6D-AB1F-2737A19A7E74}"/>
                </a:ext>
              </a:extLst>
            </p:cNvPr>
            <p:cNvSpPr>
              <a:spLocks noRot="1" noChangeAspect="1" noMove="1" noResize="1" noEditPoints="1" noAdjustHandles="1" noChangeArrowheads="1" noChangeShapeType="1" noTextEdit="1"/>
            </p:cNvSpPr>
            <p:nvPr/>
          </p:nvSpPr>
          <p:spPr>
            <a:xfrm>
              <a:off x="3491880" y="4134678"/>
              <a:ext cx="390954" cy="396044"/>
            </a:xfrm>
            <a:prstGeom prst="ellipse">
              <a:avLst/>
            </a:prstGeom>
            <a:blipFill>
              <a:blip r:embed="rId4"/>
              <a:stretch>
                <a:fillRect/>
              </a:stretch>
            </a:blipFill>
            <a:ln w="50800"/>
          </p:spPr>
          <p:txBody>
            <a:bodyPr/>
            <a:lstStyle/>
            <a:p>
              <a:pPr>
                <a:defRPr/>
              </a:pPr>
              <a:r>
                <a:rPr lang="zh-CN" altLang="en-US">
                  <a:noFill/>
                  <a:ea typeface="MS PGothic"/>
                  <a:cs typeface="MS PGothic"/>
                </a:rPr>
                <a:t> </a:t>
              </a:r>
            </a:p>
          </p:txBody>
        </p:sp>
        <p:sp>
          <p:nvSpPr>
            <p:cNvPr id="13" name="Oval 80">
              <a:extLst>
                <a:ext uri="{FF2B5EF4-FFF2-40B4-BE49-F238E27FC236}">
                  <a16:creationId xmlns:a16="http://schemas.microsoft.com/office/drawing/2014/main" id="{08799C6F-2861-43D9-AE03-A765FF28B458}"/>
                </a:ext>
              </a:extLst>
            </p:cNvPr>
            <p:cNvSpPr>
              <a:spLocks noRot="1" noChangeAspect="1" noMove="1" noResize="1" noEditPoints="1" noAdjustHandles="1" noChangeArrowheads="1" noChangeShapeType="1" noTextEdit="1"/>
            </p:cNvSpPr>
            <p:nvPr/>
          </p:nvSpPr>
          <p:spPr>
            <a:xfrm>
              <a:off x="3491880" y="5005975"/>
              <a:ext cx="390954" cy="396044"/>
            </a:xfrm>
            <a:prstGeom prst="ellipse">
              <a:avLst/>
            </a:prstGeom>
            <a:blipFill>
              <a:blip r:embed="rId5"/>
              <a:stretch>
                <a:fillRect/>
              </a:stretch>
            </a:blipFill>
            <a:ln w="50800"/>
          </p:spPr>
          <p:txBody>
            <a:bodyPr/>
            <a:lstStyle/>
            <a:p>
              <a:pPr>
                <a:defRPr/>
              </a:pPr>
              <a:r>
                <a:rPr lang="zh-CN" altLang="en-US">
                  <a:noFill/>
                  <a:ea typeface="MS PGothic"/>
                  <a:cs typeface="MS PGothic"/>
                </a:rPr>
                <a:t> </a:t>
              </a:r>
            </a:p>
          </p:txBody>
        </p:sp>
        <p:sp>
          <p:nvSpPr>
            <p:cNvPr id="14" name="Oval 81">
              <a:extLst>
                <a:ext uri="{FF2B5EF4-FFF2-40B4-BE49-F238E27FC236}">
                  <a16:creationId xmlns:a16="http://schemas.microsoft.com/office/drawing/2014/main" id="{A0CFCD42-665F-494F-97C0-74F304F5774D}"/>
                </a:ext>
              </a:extLst>
            </p:cNvPr>
            <p:cNvSpPr>
              <a:spLocks noRot="1" noChangeAspect="1" noMove="1" noResize="1" noEditPoints="1" noAdjustHandles="1" noChangeArrowheads="1" noChangeShapeType="1" noTextEdit="1"/>
            </p:cNvSpPr>
            <p:nvPr/>
          </p:nvSpPr>
          <p:spPr>
            <a:xfrm>
              <a:off x="5212079" y="2708920"/>
              <a:ext cx="390954" cy="396044"/>
            </a:xfrm>
            <a:prstGeom prst="ellipse">
              <a:avLst/>
            </a:prstGeom>
            <a:blipFill>
              <a:blip r:embed="rId6"/>
              <a:stretch>
                <a:fillRect/>
              </a:stretch>
            </a:blipFill>
            <a:ln w="50800"/>
          </p:spPr>
          <p:txBody>
            <a:bodyPr/>
            <a:lstStyle/>
            <a:p>
              <a:pPr>
                <a:defRPr/>
              </a:pPr>
              <a:r>
                <a:rPr lang="zh-CN" altLang="en-US">
                  <a:noFill/>
                  <a:ea typeface="MS PGothic"/>
                  <a:cs typeface="MS PGothic"/>
                </a:rPr>
                <a:t> </a:t>
              </a:r>
            </a:p>
          </p:txBody>
        </p:sp>
        <p:sp>
          <p:nvSpPr>
            <p:cNvPr id="15" name="Oval 82">
              <a:extLst>
                <a:ext uri="{FF2B5EF4-FFF2-40B4-BE49-F238E27FC236}">
                  <a16:creationId xmlns:a16="http://schemas.microsoft.com/office/drawing/2014/main" id="{8787EB0A-21FC-42FB-B9EF-AF915206061B}"/>
                </a:ext>
              </a:extLst>
            </p:cNvPr>
            <p:cNvSpPr>
              <a:spLocks noRot="1" noChangeAspect="1" noMove="1" noResize="1" noEditPoints="1" noAdjustHandles="1" noChangeArrowheads="1" noChangeShapeType="1" noTextEdit="1"/>
            </p:cNvSpPr>
            <p:nvPr/>
          </p:nvSpPr>
          <p:spPr>
            <a:xfrm>
              <a:off x="5212079" y="3403022"/>
              <a:ext cx="390954" cy="396044"/>
            </a:xfrm>
            <a:prstGeom prst="ellipse">
              <a:avLst/>
            </a:prstGeom>
            <a:blipFill>
              <a:blip r:embed="rId7"/>
              <a:stretch>
                <a:fillRect/>
              </a:stretch>
            </a:blipFill>
            <a:ln w="50800"/>
          </p:spPr>
          <p:txBody>
            <a:bodyPr/>
            <a:lstStyle/>
            <a:p>
              <a:pPr>
                <a:defRPr/>
              </a:pPr>
              <a:r>
                <a:rPr lang="zh-CN" altLang="en-US">
                  <a:noFill/>
                  <a:ea typeface="MS PGothic"/>
                  <a:cs typeface="MS PGothic"/>
                </a:rPr>
                <a:t> </a:t>
              </a:r>
            </a:p>
          </p:txBody>
        </p:sp>
        <p:sp>
          <p:nvSpPr>
            <p:cNvPr id="16" name="Oval 83">
              <a:extLst>
                <a:ext uri="{FF2B5EF4-FFF2-40B4-BE49-F238E27FC236}">
                  <a16:creationId xmlns:a16="http://schemas.microsoft.com/office/drawing/2014/main" id="{73ABB59D-3351-4967-B6BE-9C27A722D5F8}"/>
                </a:ext>
              </a:extLst>
            </p:cNvPr>
            <p:cNvSpPr>
              <a:spLocks noRot="1" noChangeAspect="1" noMove="1" noResize="1" noEditPoints="1" noAdjustHandles="1" noChangeArrowheads="1" noChangeShapeType="1" noTextEdit="1"/>
            </p:cNvSpPr>
            <p:nvPr/>
          </p:nvSpPr>
          <p:spPr>
            <a:xfrm>
              <a:off x="5212079" y="4134678"/>
              <a:ext cx="390954" cy="396044"/>
            </a:xfrm>
            <a:prstGeom prst="ellipse">
              <a:avLst/>
            </a:prstGeom>
            <a:blipFill>
              <a:blip r:embed="rId8"/>
              <a:stretch>
                <a:fillRect/>
              </a:stretch>
            </a:blipFill>
            <a:ln w="50800"/>
          </p:spPr>
          <p:txBody>
            <a:bodyPr/>
            <a:lstStyle/>
            <a:p>
              <a:pPr>
                <a:defRPr/>
              </a:pPr>
              <a:r>
                <a:rPr lang="zh-CN" altLang="en-US">
                  <a:noFill/>
                  <a:ea typeface="MS PGothic"/>
                  <a:cs typeface="MS PGothic"/>
                </a:rPr>
                <a:t> </a:t>
              </a:r>
            </a:p>
          </p:txBody>
        </p:sp>
        <p:sp>
          <p:nvSpPr>
            <p:cNvPr id="17" name="Oval 84">
              <a:extLst>
                <a:ext uri="{FF2B5EF4-FFF2-40B4-BE49-F238E27FC236}">
                  <a16:creationId xmlns:a16="http://schemas.microsoft.com/office/drawing/2014/main" id="{CA7EA9BD-8A72-451C-B4A0-F1027A7B9EFC}"/>
                </a:ext>
              </a:extLst>
            </p:cNvPr>
            <p:cNvSpPr>
              <a:spLocks noRot="1" noChangeAspect="1" noMove="1" noResize="1" noEditPoints="1" noAdjustHandles="1" noChangeArrowheads="1" noChangeShapeType="1" noTextEdit="1"/>
            </p:cNvSpPr>
            <p:nvPr/>
          </p:nvSpPr>
          <p:spPr>
            <a:xfrm>
              <a:off x="5212079" y="4807952"/>
              <a:ext cx="390954" cy="396044"/>
            </a:xfrm>
            <a:prstGeom prst="ellipse">
              <a:avLst/>
            </a:prstGeom>
            <a:blipFill>
              <a:blip r:embed="rId9"/>
              <a:stretch>
                <a:fillRect/>
              </a:stretch>
            </a:blipFill>
            <a:ln w="50800"/>
          </p:spPr>
          <p:txBody>
            <a:bodyPr/>
            <a:lstStyle/>
            <a:p>
              <a:pPr>
                <a:defRPr/>
              </a:pPr>
              <a:r>
                <a:rPr lang="zh-CN" altLang="en-US">
                  <a:noFill/>
                  <a:ea typeface="MS PGothic"/>
                  <a:cs typeface="MS PGothic"/>
                </a:rPr>
                <a:t> </a:t>
              </a:r>
            </a:p>
          </p:txBody>
        </p:sp>
        <p:sp>
          <p:nvSpPr>
            <p:cNvPr id="18" name="Oval 85">
              <a:extLst>
                <a:ext uri="{FF2B5EF4-FFF2-40B4-BE49-F238E27FC236}">
                  <a16:creationId xmlns:a16="http://schemas.microsoft.com/office/drawing/2014/main" id="{943E9EFC-F2FF-4787-9D03-26C9FA4BA7DD}"/>
                </a:ext>
              </a:extLst>
            </p:cNvPr>
            <p:cNvSpPr>
              <a:spLocks noRot="1" noChangeAspect="1" noMove="1" noResize="1" noEditPoints="1" noAdjustHandles="1" noChangeArrowheads="1" noChangeShapeType="1" noTextEdit="1"/>
            </p:cNvSpPr>
            <p:nvPr/>
          </p:nvSpPr>
          <p:spPr>
            <a:xfrm>
              <a:off x="5212079" y="5481228"/>
              <a:ext cx="390954" cy="396044"/>
            </a:xfrm>
            <a:prstGeom prst="ellipse">
              <a:avLst/>
            </a:prstGeom>
            <a:blipFill>
              <a:blip r:embed="rId10"/>
              <a:stretch>
                <a:fillRect/>
              </a:stretch>
            </a:blipFill>
            <a:ln w="50800"/>
          </p:spPr>
          <p:txBody>
            <a:bodyPr/>
            <a:lstStyle/>
            <a:p>
              <a:pPr>
                <a:defRPr/>
              </a:pPr>
              <a:r>
                <a:rPr lang="zh-CN" altLang="en-US">
                  <a:noFill/>
                  <a:ea typeface="MS PGothic"/>
                  <a:cs typeface="MS PGothic"/>
                </a:rPr>
                <a:t> </a:t>
              </a:r>
            </a:p>
          </p:txBody>
        </p:sp>
        <p:cxnSp>
          <p:nvCxnSpPr>
            <p:cNvPr id="19" name="Straight Connector 86">
              <a:extLst>
                <a:ext uri="{FF2B5EF4-FFF2-40B4-BE49-F238E27FC236}">
                  <a16:creationId xmlns:a16="http://schemas.microsoft.com/office/drawing/2014/main" id="{4CC8941B-76A0-4116-BFC7-4353B7D81461}"/>
                </a:ext>
              </a:extLst>
            </p:cNvPr>
            <p:cNvCxnSpPr>
              <a:stCxn id="11" idx="6"/>
              <a:endCxn id="14" idx="2"/>
            </p:cNvCxnSpPr>
            <p:nvPr/>
          </p:nvCxnSpPr>
          <p:spPr>
            <a:xfrm flipV="1">
              <a:off x="3882364" y="2907338"/>
              <a:ext cx="1330185" cy="476205"/>
            </a:xfrm>
            <a:prstGeom prst="line">
              <a:avLst/>
            </a:prstGeom>
            <a:ln w="50800"/>
          </p:spPr>
          <p:style>
            <a:lnRef idx="1">
              <a:schemeClr val="dk1"/>
            </a:lnRef>
            <a:fillRef idx="0">
              <a:schemeClr val="dk1"/>
            </a:fillRef>
            <a:effectRef idx="0">
              <a:schemeClr val="dk1"/>
            </a:effectRef>
            <a:fontRef idx="minor">
              <a:schemeClr val="tx1"/>
            </a:fontRef>
          </p:style>
        </p:cxnSp>
        <p:cxnSp>
          <p:nvCxnSpPr>
            <p:cNvPr id="20" name="Straight Connector 88">
              <a:extLst>
                <a:ext uri="{FF2B5EF4-FFF2-40B4-BE49-F238E27FC236}">
                  <a16:creationId xmlns:a16="http://schemas.microsoft.com/office/drawing/2014/main" id="{EADD090D-F835-4F74-A1F7-495D2243082A}"/>
                </a:ext>
              </a:extLst>
            </p:cNvPr>
            <p:cNvCxnSpPr>
              <a:endCxn id="17" idx="2"/>
            </p:cNvCxnSpPr>
            <p:nvPr/>
          </p:nvCxnSpPr>
          <p:spPr>
            <a:xfrm>
              <a:off x="3882364" y="3404180"/>
              <a:ext cx="1330185" cy="1601636"/>
            </a:xfrm>
            <a:prstGeom prst="line">
              <a:avLst/>
            </a:prstGeom>
            <a:ln w="50800"/>
          </p:spPr>
          <p:style>
            <a:lnRef idx="1">
              <a:schemeClr val="dk1"/>
            </a:lnRef>
            <a:fillRef idx="0">
              <a:schemeClr val="dk1"/>
            </a:fillRef>
            <a:effectRef idx="0">
              <a:schemeClr val="dk1"/>
            </a:effectRef>
            <a:fontRef idx="minor">
              <a:schemeClr val="tx1"/>
            </a:fontRef>
          </p:style>
        </p:cxnSp>
        <p:cxnSp>
          <p:nvCxnSpPr>
            <p:cNvPr id="21" name="Straight Connector 89">
              <a:extLst>
                <a:ext uri="{FF2B5EF4-FFF2-40B4-BE49-F238E27FC236}">
                  <a16:creationId xmlns:a16="http://schemas.microsoft.com/office/drawing/2014/main" id="{A89814FE-EFDA-40F9-B7F8-E703B6EDEF54}"/>
                </a:ext>
              </a:extLst>
            </p:cNvPr>
            <p:cNvCxnSpPr>
              <a:stCxn id="11" idx="6"/>
              <a:endCxn id="15" idx="2"/>
            </p:cNvCxnSpPr>
            <p:nvPr/>
          </p:nvCxnSpPr>
          <p:spPr>
            <a:xfrm>
              <a:off x="3882364" y="3383544"/>
              <a:ext cx="1330185" cy="217468"/>
            </a:xfrm>
            <a:prstGeom prst="line">
              <a:avLst/>
            </a:prstGeom>
            <a:ln w="50800"/>
          </p:spPr>
          <p:style>
            <a:lnRef idx="1">
              <a:schemeClr val="dk1"/>
            </a:lnRef>
            <a:fillRef idx="0">
              <a:schemeClr val="dk1"/>
            </a:fillRef>
            <a:effectRef idx="0">
              <a:schemeClr val="dk1"/>
            </a:effectRef>
            <a:fontRef idx="minor">
              <a:schemeClr val="tx1"/>
            </a:fontRef>
          </p:style>
        </p:cxnSp>
        <p:cxnSp>
          <p:nvCxnSpPr>
            <p:cNvPr id="22" name="Straight Connector 90">
              <a:extLst>
                <a:ext uri="{FF2B5EF4-FFF2-40B4-BE49-F238E27FC236}">
                  <a16:creationId xmlns:a16="http://schemas.microsoft.com/office/drawing/2014/main" id="{B19502E6-6396-4F90-B0BD-8840145D1EDE}"/>
                </a:ext>
              </a:extLst>
            </p:cNvPr>
            <p:cNvCxnSpPr>
              <a:stCxn id="12" idx="6"/>
              <a:endCxn id="17" idx="2"/>
            </p:cNvCxnSpPr>
            <p:nvPr/>
          </p:nvCxnSpPr>
          <p:spPr>
            <a:xfrm>
              <a:off x="3882364" y="4332779"/>
              <a:ext cx="1330185" cy="673037"/>
            </a:xfrm>
            <a:prstGeom prst="line">
              <a:avLst/>
            </a:prstGeom>
            <a:ln w="50800"/>
          </p:spPr>
          <p:style>
            <a:lnRef idx="1">
              <a:schemeClr val="dk1"/>
            </a:lnRef>
            <a:fillRef idx="0">
              <a:schemeClr val="dk1"/>
            </a:fillRef>
            <a:effectRef idx="0">
              <a:schemeClr val="dk1"/>
            </a:effectRef>
            <a:fontRef idx="minor">
              <a:schemeClr val="tx1"/>
            </a:fontRef>
          </p:style>
        </p:cxnSp>
        <p:cxnSp>
          <p:nvCxnSpPr>
            <p:cNvPr id="23" name="Straight Connector 91">
              <a:extLst>
                <a:ext uri="{FF2B5EF4-FFF2-40B4-BE49-F238E27FC236}">
                  <a16:creationId xmlns:a16="http://schemas.microsoft.com/office/drawing/2014/main" id="{D5919054-C28D-42C5-B40B-5C5CB0806B39}"/>
                </a:ext>
              </a:extLst>
            </p:cNvPr>
            <p:cNvCxnSpPr>
              <a:stCxn id="12" idx="6"/>
              <a:endCxn id="18" idx="2"/>
            </p:cNvCxnSpPr>
            <p:nvPr/>
          </p:nvCxnSpPr>
          <p:spPr>
            <a:xfrm>
              <a:off x="3882364" y="4332779"/>
              <a:ext cx="1330185" cy="1346073"/>
            </a:xfrm>
            <a:prstGeom prst="line">
              <a:avLst/>
            </a:prstGeom>
            <a:ln w="50800"/>
          </p:spPr>
          <p:style>
            <a:lnRef idx="1">
              <a:schemeClr val="dk1"/>
            </a:lnRef>
            <a:fillRef idx="0">
              <a:schemeClr val="dk1"/>
            </a:fillRef>
            <a:effectRef idx="0">
              <a:schemeClr val="dk1"/>
            </a:effectRef>
            <a:fontRef idx="minor">
              <a:schemeClr val="tx1"/>
            </a:fontRef>
          </p:style>
        </p:cxnSp>
        <p:cxnSp>
          <p:nvCxnSpPr>
            <p:cNvPr id="24" name="Straight Connector 92">
              <a:extLst>
                <a:ext uri="{FF2B5EF4-FFF2-40B4-BE49-F238E27FC236}">
                  <a16:creationId xmlns:a16="http://schemas.microsoft.com/office/drawing/2014/main" id="{E18AF87E-2B5A-47F2-82C8-D2C6781C8068}"/>
                </a:ext>
              </a:extLst>
            </p:cNvPr>
            <p:cNvCxnSpPr>
              <a:stCxn id="13" idx="6"/>
              <a:endCxn id="18" idx="2"/>
            </p:cNvCxnSpPr>
            <p:nvPr/>
          </p:nvCxnSpPr>
          <p:spPr>
            <a:xfrm>
              <a:off x="3882364" y="5204235"/>
              <a:ext cx="1330185" cy="474617"/>
            </a:xfrm>
            <a:prstGeom prst="line">
              <a:avLst/>
            </a:prstGeom>
            <a:ln w="50800"/>
          </p:spPr>
          <p:style>
            <a:lnRef idx="1">
              <a:schemeClr val="dk1"/>
            </a:lnRef>
            <a:fillRef idx="0">
              <a:schemeClr val="dk1"/>
            </a:fillRef>
            <a:effectRef idx="0">
              <a:schemeClr val="dk1"/>
            </a:effectRef>
            <a:fontRef idx="minor">
              <a:schemeClr val="tx1"/>
            </a:fontRef>
          </p:style>
        </p:cxnSp>
        <p:cxnSp>
          <p:nvCxnSpPr>
            <p:cNvPr id="25" name="Straight Connector 102">
              <a:extLst>
                <a:ext uri="{FF2B5EF4-FFF2-40B4-BE49-F238E27FC236}">
                  <a16:creationId xmlns:a16="http://schemas.microsoft.com/office/drawing/2014/main" id="{1F0222B2-20EC-4F6F-A822-56ABDC2CB827}"/>
                </a:ext>
              </a:extLst>
            </p:cNvPr>
            <p:cNvCxnSpPr>
              <a:stCxn id="11" idx="6"/>
              <a:endCxn id="18" idx="2"/>
            </p:cNvCxnSpPr>
            <p:nvPr/>
          </p:nvCxnSpPr>
          <p:spPr>
            <a:xfrm>
              <a:off x="3882364" y="3383544"/>
              <a:ext cx="1330185" cy="2295309"/>
            </a:xfrm>
            <a:prstGeom prst="line">
              <a:avLst/>
            </a:prstGeom>
            <a:ln w="50800"/>
          </p:spPr>
          <p:style>
            <a:lnRef idx="1">
              <a:schemeClr val="dk1"/>
            </a:lnRef>
            <a:fillRef idx="0">
              <a:schemeClr val="dk1"/>
            </a:fillRef>
            <a:effectRef idx="0">
              <a:schemeClr val="dk1"/>
            </a:effectRef>
            <a:fontRef idx="minor">
              <a:schemeClr val="tx1"/>
            </a:fontRef>
          </p:style>
        </p:cxnSp>
        <p:cxnSp>
          <p:nvCxnSpPr>
            <p:cNvPr id="26" name="Straight Connector 105">
              <a:extLst>
                <a:ext uri="{FF2B5EF4-FFF2-40B4-BE49-F238E27FC236}">
                  <a16:creationId xmlns:a16="http://schemas.microsoft.com/office/drawing/2014/main" id="{E5300D28-7CED-47C9-8392-1AE4EDFB49FF}"/>
                </a:ext>
              </a:extLst>
            </p:cNvPr>
            <p:cNvCxnSpPr>
              <a:stCxn id="13" idx="6"/>
              <a:endCxn id="17" idx="2"/>
            </p:cNvCxnSpPr>
            <p:nvPr/>
          </p:nvCxnSpPr>
          <p:spPr>
            <a:xfrm flipV="1">
              <a:off x="3882364" y="5005816"/>
              <a:ext cx="1330185" cy="198419"/>
            </a:xfrm>
            <a:prstGeom prst="line">
              <a:avLst/>
            </a:prstGeom>
            <a:ln w="50800"/>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837677B3-25CC-4A1C-91A6-F4A7E064144E}"/>
                </a:ext>
              </a:extLst>
            </p:cNvPr>
            <p:cNvCxnSpPr>
              <a:stCxn id="11" idx="6"/>
              <a:endCxn id="16" idx="2"/>
            </p:cNvCxnSpPr>
            <p:nvPr/>
          </p:nvCxnSpPr>
          <p:spPr bwMode="auto">
            <a:xfrm>
              <a:off x="3882364" y="3383544"/>
              <a:ext cx="1330185" cy="949236"/>
            </a:xfrm>
            <a:prstGeom prst="line">
              <a:avLst/>
            </a:prstGeom>
            <a:ln w="50800"/>
          </p:spPr>
          <p:style>
            <a:lnRef idx="1">
              <a:schemeClr val="dk1"/>
            </a:lnRef>
            <a:fillRef idx="0">
              <a:schemeClr val="dk1"/>
            </a:fillRef>
            <a:effectRef idx="0">
              <a:schemeClr val="dk1"/>
            </a:effectRef>
            <a:fontRef idx="minor">
              <a:schemeClr val="tx1"/>
            </a:fontRef>
          </p:style>
        </p:cxnSp>
        <p:sp>
          <p:nvSpPr>
            <p:cNvPr id="25629" name="文本框 24">
              <a:extLst>
                <a:ext uri="{FF2B5EF4-FFF2-40B4-BE49-F238E27FC236}">
                  <a16:creationId xmlns:a16="http://schemas.microsoft.com/office/drawing/2014/main" id="{93FB6575-E919-49B2-9553-368DC08DF0CC}"/>
                </a:ext>
              </a:extLst>
            </p:cNvPr>
            <p:cNvSpPr txBox="1">
              <a:spLocks noChangeArrowheads="1"/>
            </p:cNvSpPr>
            <p:nvPr/>
          </p:nvSpPr>
          <p:spPr bwMode="auto">
            <a:xfrm>
              <a:off x="4632325" y="3697288"/>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a:t>3</a:t>
              </a:r>
              <a:endParaRPr lang="zh-CN" altLang="en-US"/>
            </a:p>
          </p:txBody>
        </p:sp>
        <p:sp>
          <p:nvSpPr>
            <p:cNvPr id="25630" name="文本框 27">
              <a:extLst>
                <a:ext uri="{FF2B5EF4-FFF2-40B4-BE49-F238E27FC236}">
                  <a16:creationId xmlns:a16="http://schemas.microsoft.com/office/drawing/2014/main" id="{3A816710-94D8-4FBE-86DA-2C16F39F0C14}"/>
                </a:ext>
              </a:extLst>
            </p:cNvPr>
            <p:cNvSpPr txBox="1">
              <a:spLocks noChangeArrowheads="1"/>
            </p:cNvSpPr>
            <p:nvPr/>
          </p:nvSpPr>
          <p:spPr bwMode="auto">
            <a:xfrm>
              <a:off x="4632325" y="3265488"/>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a:t>5</a:t>
              </a:r>
              <a:endParaRPr lang="zh-CN" altLang="en-US"/>
            </a:p>
          </p:txBody>
        </p:sp>
        <p:sp>
          <p:nvSpPr>
            <p:cNvPr id="25631" name="文本框 28">
              <a:extLst>
                <a:ext uri="{FF2B5EF4-FFF2-40B4-BE49-F238E27FC236}">
                  <a16:creationId xmlns:a16="http://schemas.microsoft.com/office/drawing/2014/main" id="{CA021B67-CB8C-4C5E-BD9B-43BE4E2D597D}"/>
                </a:ext>
              </a:extLst>
            </p:cNvPr>
            <p:cNvSpPr txBox="1">
              <a:spLocks noChangeArrowheads="1"/>
            </p:cNvSpPr>
            <p:nvPr/>
          </p:nvSpPr>
          <p:spPr bwMode="auto">
            <a:xfrm>
              <a:off x="4632325" y="2781300"/>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a:t>7</a:t>
              </a:r>
              <a:endParaRPr lang="zh-CN" altLang="en-US"/>
            </a:p>
          </p:txBody>
        </p:sp>
        <p:sp>
          <p:nvSpPr>
            <p:cNvPr id="25632" name="文本框 29">
              <a:extLst>
                <a:ext uri="{FF2B5EF4-FFF2-40B4-BE49-F238E27FC236}">
                  <a16:creationId xmlns:a16="http://schemas.microsoft.com/office/drawing/2014/main" id="{84FA52F3-280C-47A8-A2CC-CCC12CD2703E}"/>
                </a:ext>
              </a:extLst>
            </p:cNvPr>
            <p:cNvSpPr txBox="1">
              <a:spLocks noChangeArrowheads="1"/>
            </p:cNvSpPr>
            <p:nvPr/>
          </p:nvSpPr>
          <p:spPr bwMode="auto">
            <a:xfrm>
              <a:off x="4632325" y="4129088"/>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a:t>9</a:t>
              </a:r>
              <a:endParaRPr lang="zh-CN" altLang="en-US"/>
            </a:p>
          </p:txBody>
        </p:sp>
        <p:sp>
          <p:nvSpPr>
            <p:cNvPr id="25633" name="文本框 30">
              <a:extLst>
                <a:ext uri="{FF2B5EF4-FFF2-40B4-BE49-F238E27FC236}">
                  <a16:creationId xmlns:a16="http://schemas.microsoft.com/office/drawing/2014/main" id="{71570003-6EAD-46B1-A829-19EAEC4DDF45}"/>
                </a:ext>
              </a:extLst>
            </p:cNvPr>
            <p:cNvSpPr txBox="1">
              <a:spLocks noChangeArrowheads="1"/>
            </p:cNvSpPr>
            <p:nvPr/>
          </p:nvSpPr>
          <p:spPr bwMode="auto">
            <a:xfrm>
              <a:off x="4643438" y="5516563"/>
              <a:ext cx="515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a:t>2</a:t>
              </a:r>
              <a:endParaRPr lang="zh-CN" altLang="en-US"/>
            </a:p>
          </p:txBody>
        </p:sp>
        <p:sp>
          <p:nvSpPr>
            <p:cNvPr id="25634" name="文本框 31">
              <a:extLst>
                <a:ext uri="{FF2B5EF4-FFF2-40B4-BE49-F238E27FC236}">
                  <a16:creationId xmlns:a16="http://schemas.microsoft.com/office/drawing/2014/main" id="{9978A923-E2A4-4A8C-B753-DE342EF28EEE}"/>
                </a:ext>
              </a:extLst>
            </p:cNvPr>
            <p:cNvSpPr txBox="1">
              <a:spLocks noChangeArrowheads="1"/>
            </p:cNvSpPr>
            <p:nvPr/>
          </p:nvSpPr>
          <p:spPr bwMode="auto">
            <a:xfrm>
              <a:off x="4632325" y="4508500"/>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a:t>1</a:t>
              </a:r>
              <a:endParaRPr lang="zh-CN" altLang="en-US"/>
            </a:p>
          </p:txBody>
        </p:sp>
        <p:sp>
          <p:nvSpPr>
            <p:cNvPr id="25635" name="文本框 32">
              <a:extLst>
                <a:ext uri="{FF2B5EF4-FFF2-40B4-BE49-F238E27FC236}">
                  <a16:creationId xmlns:a16="http://schemas.microsoft.com/office/drawing/2014/main" id="{BDD0C91D-645E-4FF0-8AAD-E333FDC2D329}"/>
                </a:ext>
              </a:extLst>
            </p:cNvPr>
            <p:cNvSpPr txBox="1">
              <a:spLocks noChangeArrowheads="1"/>
            </p:cNvSpPr>
            <p:nvPr/>
          </p:nvSpPr>
          <p:spPr bwMode="auto">
            <a:xfrm>
              <a:off x="3851275" y="3841750"/>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a:t>11</a:t>
              </a:r>
              <a:endParaRPr lang="zh-CN" altLang="en-US"/>
            </a:p>
          </p:txBody>
        </p:sp>
        <p:sp>
          <p:nvSpPr>
            <p:cNvPr id="25636" name="文本框 33">
              <a:extLst>
                <a:ext uri="{FF2B5EF4-FFF2-40B4-BE49-F238E27FC236}">
                  <a16:creationId xmlns:a16="http://schemas.microsoft.com/office/drawing/2014/main" id="{A3F6A922-EEE0-4339-B1B1-934F3A9A5830}"/>
                </a:ext>
              </a:extLst>
            </p:cNvPr>
            <p:cNvSpPr txBox="1">
              <a:spLocks noChangeArrowheads="1"/>
            </p:cNvSpPr>
            <p:nvPr/>
          </p:nvSpPr>
          <p:spPr bwMode="auto">
            <a:xfrm>
              <a:off x="3984625" y="4921250"/>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a:t>6</a:t>
              </a:r>
              <a:endParaRPr lang="zh-CN" altLang="en-US"/>
            </a:p>
          </p:txBody>
        </p:sp>
        <p:sp>
          <p:nvSpPr>
            <p:cNvPr id="25637" name="文本框 34">
              <a:extLst>
                <a:ext uri="{FF2B5EF4-FFF2-40B4-BE49-F238E27FC236}">
                  <a16:creationId xmlns:a16="http://schemas.microsoft.com/office/drawing/2014/main" id="{A150EAA2-6B97-4367-A3A7-C62D7E1BC72D}"/>
                </a:ext>
              </a:extLst>
            </p:cNvPr>
            <p:cNvSpPr txBox="1">
              <a:spLocks noChangeArrowheads="1"/>
            </p:cNvSpPr>
            <p:nvPr/>
          </p:nvSpPr>
          <p:spPr bwMode="auto">
            <a:xfrm>
              <a:off x="3984625" y="4560888"/>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a:t>7</a:t>
              </a:r>
              <a:endParaRPr lang="zh-CN" altLang="en-US"/>
            </a:p>
          </p:txBody>
        </p:sp>
      </p:grpSp>
      <p:sp>
        <p:nvSpPr>
          <p:cNvPr id="37" name="矩形标注 36">
            <a:extLst>
              <a:ext uri="{FF2B5EF4-FFF2-40B4-BE49-F238E27FC236}">
                <a16:creationId xmlns:a16="http://schemas.microsoft.com/office/drawing/2014/main" id="{F641B561-6DB5-49A8-9E4D-DF0BAA2525AD}"/>
              </a:ext>
            </a:extLst>
          </p:cNvPr>
          <p:cNvSpPr>
            <a:spLocks noChangeArrowheads="1"/>
          </p:cNvSpPr>
          <p:nvPr/>
        </p:nvSpPr>
        <p:spPr bwMode="auto">
          <a:xfrm>
            <a:off x="4067175" y="4221163"/>
            <a:ext cx="4968875" cy="1273175"/>
          </a:xfrm>
          <a:prstGeom prst="wedgeRectCallout">
            <a:avLst>
              <a:gd name="adj1" fmla="val -65879"/>
              <a:gd name="adj2" fmla="val 14731"/>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ClrTx/>
              <a:buSzTx/>
              <a:buFont typeface="Wingdings" panose="05000000000000000000" pitchFamily="2" charset="2"/>
              <a:buNone/>
              <a:defRPr/>
            </a:pPr>
            <a:r>
              <a:rPr lang="en-US" altLang="zh-CN" sz="2400" dirty="0">
                <a:latin typeface="+mn-lt"/>
                <a:cs typeface="ＭＳ Ｐゴシック" charset="-128"/>
              </a:rPr>
              <a:t>Satisfaction score of an arrangement such as </a:t>
            </a:r>
            <a:r>
              <a:rPr lang="el-GR" altLang="zh-CN" sz="2400" dirty="0">
                <a:cs typeface="Arial" panose="020B0604020202020204" pitchFamily="34" charset="0"/>
              </a:rPr>
              <a:t>α</a:t>
            </a:r>
            <a:r>
              <a:rPr lang="en-US" altLang="zh-CN" sz="2400" baseline="-25000" dirty="0">
                <a:cs typeface="Arial" panose="020B0604020202020204" pitchFamily="34" charset="0"/>
              </a:rPr>
              <a:t>1</a:t>
            </a:r>
            <a:r>
              <a:rPr lang="en-US" altLang="zh-CN" sz="2400" dirty="0">
                <a:cs typeface="Arial" panose="020B0604020202020204" pitchFamily="34" charset="0"/>
              </a:rPr>
              <a:t>×distance+</a:t>
            </a:r>
            <a:r>
              <a:rPr lang="el-GR" altLang="zh-CN" sz="2400" dirty="0">
                <a:cs typeface="Arial" panose="020B0604020202020204" pitchFamily="34" charset="0"/>
              </a:rPr>
              <a:t>α</a:t>
            </a:r>
            <a:r>
              <a:rPr lang="en-US" altLang="zh-CN" sz="2400" baseline="-25000" dirty="0">
                <a:cs typeface="Arial" panose="020B0604020202020204" pitchFamily="34" charset="0"/>
              </a:rPr>
              <a:t>2</a:t>
            </a:r>
            <a:r>
              <a:rPr lang="en-US" altLang="zh-CN" sz="2400" dirty="0">
                <a:cs typeface="Arial" panose="020B0604020202020204" pitchFamily="34" charset="0"/>
              </a:rPr>
              <a:t>×price+…</a:t>
            </a:r>
            <a:endParaRPr lang="zh-CN" altLang="en-US" sz="2400" dirty="0">
              <a:latin typeface="+mn-lt"/>
              <a:cs typeface="ＭＳ Ｐゴシック" charset="-128"/>
            </a:endParaRPr>
          </a:p>
        </p:txBody>
      </p:sp>
      <p:pic>
        <p:nvPicPr>
          <p:cNvPr id="4" name="图片 3">
            <a:extLst>
              <a:ext uri="{FF2B5EF4-FFF2-40B4-BE49-F238E27FC236}">
                <a16:creationId xmlns:a16="http://schemas.microsoft.com/office/drawing/2014/main" id="{93ED7B1F-63D7-41BC-AFD7-D3C73993AE87}"/>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0488" y="3573463"/>
            <a:ext cx="1528762"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9AE78B6E-8720-4185-856B-F5B6D6FAEFB5}"/>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025900" y="2892425"/>
            <a:ext cx="454818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EE821640-DA19-4EA2-AFFC-B028D07F784E}"/>
              </a:ext>
            </a:extLst>
          </p:cNvPr>
          <p:cNvSpPr>
            <a:spLocks noGrp="1"/>
          </p:cNvSpPr>
          <p:nvPr>
            <p:ph type="title"/>
          </p:nvPr>
        </p:nvSpPr>
        <p:spPr>
          <a:xfrm>
            <a:off x="914400" y="188913"/>
            <a:ext cx="7772400" cy="639762"/>
          </a:xfrm>
        </p:spPr>
        <p:txBody>
          <a:bodyPr/>
          <a:lstStyle/>
          <a:p>
            <a:pPr algn="ctr"/>
            <a:r>
              <a:rPr lang="en-US" altLang="zh-CN"/>
              <a:t>Motivation</a:t>
            </a:r>
          </a:p>
        </p:txBody>
      </p:sp>
      <p:sp>
        <p:nvSpPr>
          <p:cNvPr id="27651" name="Content Placeholder 2">
            <a:extLst>
              <a:ext uri="{FF2B5EF4-FFF2-40B4-BE49-F238E27FC236}">
                <a16:creationId xmlns:a16="http://schemas.microsoft.com/office/drawing/2014/main" id="{BE022973-A633-4DA2-A600-2C9A7C22A2B6}"/>
              </a:ext>
            </a:extLst>
          </p:cNvPr>
          <p:cNvSpPr>
            <a:spLocks noGrp="1"/>
          </p:cNvSpPr>
          <p:nvPr>
            <p:ph sz="quarter" idx="1"/>
          </p:nvPr>
        </p:nvSpPr>
        <p:spPr>
          <a:xfrm>
            <a:off x="179388" y="993775"/>
            <a:ext cx="8856662" cy="5026025"/>
          </a:xfrm>
        </p:spPr>
        <p:txBody>
          <a:bodyPr/>
          <a:lstStyle/>
          <a:p>
            <a:r>
              <a:rPr lang="en-US" altLang="zh-CN" sz="2400"/>
              <a:t>Existing works assume</a:t>
            </a:r>
          </a:p>
          <a:p>
            <a:pPr lvl="1"/>
            <a:r>
              <a:rPr lang="en-US" altLang="zh-CN" sz="2400"/>
              <a:t>The satisfaction score is a linear combination of few factors</a:t>
            </a:r>
          </a:p>
          <a:p>
            <a:pPr lvl="1"/>
            <a:r>
              <a:rPr lang="en-US" altLang="zh-CN" sz="2400"/>
              <a:t>The weights of factors are predefined and fixed</a:t>
            </a:r>
          </a:p>
        </p:txBody>
      </p:sp>
      <p:pic>
        <p:nvPicPr>
          <p:cNvPr id="5" name="Picture 4">
            <a:extLst>
              <a:ext uri="{FF2B5EF4-FFF2-40B4-BE49-F238E27FC236}">
                <a16:creationId xmlns:a16="http://schemas.microsoft.com/office/drawing/2014/main" id="{098FC0EC-484D-4F95-83C2-85603A855C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063" y="3770313"/>
            <a:ext cx="2378075"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D03D6CD4-1707-4E9B-863E-7D06DAEA742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9175" y="2895600"/>
            <a:ext cx="2466975"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27D082E3-A967-4CBC-8E6B-C7A0A441630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09950" y="3165475"/>
            <a:ext cx="2278063"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D5AF561D-E8DD-4FA0-B94D-097BCEE477A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3250" y="5557838"/>
            <a:ext cx="5373688"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a:extLst>
              <a:ext uri="{FF2B5EF4-FFF2-40B4-BE49-F238E27FC236}">
                <a16:creationId xmlns:a16="http://schemas.microsoft.com/office/drawing/2014/main" id="{4FAD5265-712B-45D0-85A3-E9ECFEBB9EEF}"/>
              </a:ext>
            </a:extLst>
          </p:cNvPr>
          <p:cNvSpPr/>
          <p:nvPr/>
        </p:nvSpPr>
        <p:spPr>
          <a:xfrm>
            <a:off x="500063" y="3840163"/>
            <a:ext cx="1298575" cy="4127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a:extLst>
              <a:ext uri="{FF2B5EF4-FFF2-40B4-BE49-F238E27FC236}">
                <a16:creationId xmlns:a16="http://schemas.microsoft.com/office/drawing/2014/main" id="{F6D7B507-ABD5-41B4-83A1-4CB68F73426A}"/>
              </a:ext>
            </a:extLst>
          </p:cNvPr>
          <p:cNvSpPr/>
          <p:nvPr/>
        </p:nvSpPr>
        <p:spPr>
          <a:xfrm>
            <a:off x="3422650" y="3133725"/>
            <a:ext cx="1298575" cy="4127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a:extLst>
              <a:ext uri="{FF2B5EF4-FFF2-40B4-BE49-F238E27FC236}">
                <a16:creationId xmlns:a16="http://schemas.microsoft.com/office/drawing/2014/main" id="{335C23FF-B469-4521-969E-E9F973959266}"/>
              </a:ext>
            </a:extLst>
          </p:cNvPr>
          <p:cNvSpPr/>
          <p:nvPr/>
        </p:nvSpPr>
        <p:spPr>
          <a:xfrm>
            <a:off x="6219825" y="2857500"/>
            <a:ext cx="1744663" cy="98266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a:extLst>
              <a:ext uri="{FF2B5EF4-FFF2-40B4-BE49-F238E27FC236}">
                <a16:creationId xmlns:a16="http://schemas.microsoft.com/office/drawing/2014/main" id="{0F9C2CBF-C987-41A2-8FFD-76908FFB008A}"/>
              </a:ext>
            </a:extLst>
          </p:cNvPr>
          <p:cNvSpPr/>
          <p:nvPr/>
        </p:nvSpPr>
        <p:spPr>
          <a:xfrm>
            <a:off x="415925" y="5622925"/>
            <a:ext cx="4503738" cy="4556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a:extLst>
              <a:ext uri="{FF2B5EF4-FFF2-40B4-BE49-F238E27FC236}">
                <a16:creationId xmlns:a16="http://schemas.microsoft.com/office/drawing/2014/main" id="{57BAAF6D-B527-486B-88BD-C540D2685196}"/>
              </a:ext>
            </a:extLst>
          </p:cNvPr>
          <p:cNvSpPr/>
          <p:nvPr/>
        </p:nvSpPr>
        <p:spPr>
          <a:xfrm>
            <a:off x="6219825" y="5741988"/>
            <a:ext cx="1674813" cy="6905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a:extLst>
              <a:ext uri="{FF2B5EF4-FFF2-40B4-BE49-F238E27FC236}">
                <a16:creationId xmlns:a16="http://schemas.microsoft.com/office/drawing/2014/main" id="{17C43710-8766-4221-8CA1-C755129B01DD}"/>
              </a:ext>
            </a:extLst>
          </p:cNvPr>
          <p:cNvSpPr txBox="1">
            <a:spLocks noChangeArrowheads="1"/>
          </p:cNvSpPr>
          <p:nvPr/>
        </p:nvSpPr>
        <p:spPr bwMode="auto">
          <a:xfrm>
            <a:off x="4071938" y="3963988"/>
            <a:ext cx="31623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r>
              <a:rPr lang="en-US" altLang="zh-CN" sz="8800">
                <a:solidFill>
                  <a:srgbClr val="0070C0"/>
                </a:solidFill>
              </a:rPr>
              <a:t>?</a:t>
            </a:r>
          </a:p>
        </p:txBody>
      </p:sp>
      <p:sp>
        <p:nvSpPr>
          <p:cNvPr id="27662" name="灯片编号占位符 9">
            <a:extLst>
              <a:ext uri="{FF2B5EF4-FFF2-40B4-BE49-F238E27FC236}">
                <a16:creationId xmlns:a16="http://schemas.microsoft.com/office/drawing/2014/main" id="{11F25156-71F4-4824-8504-664E34700A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7623AD92-FA14-419D-B9F2-9F6F748BA641}" type="slidenum">
              <a:rPr lang="en-US" altLang="ko-KR" sz="1200" b="0" smtClean="0">
                <a:ea typeface="Gulim" panose="020B0600000101010101" pitchFamily="34" charset="-127"/>
              </a:rPr>
              <a:pPr/>
              <a:t>7</a:t>
            </a:fld>
            <a:endParaRPr lang="en-US" altLang="ko-KR" sz="1200" b="0">
              <a:ea typeface="Gulim" panose="020B0600000101010101" pitchFamily="34" charset="-127"/>
            </a:endParaRPr>
          </a:p>
        </p:txBody>
      </p:sp>
      <p:sp>
        <p:nvSpPr>
          <p:cNvPr id="16" name="内容占位符 2">
            <a:extLst>
              <a:ext uri="{FF2B5EF4-FFF2-40B4-BE49-F238E27FC236}">
                <a16:creationId xmlns:a16="http://schemas.microsoft.com/office/drawing/2014/main" id="{6531C543-DF14-408F-B9E7-7138B390F447}"/>
              </a:ext>
            </a:extLst>
          </p:cNvPr>
          <p:cNvSpPr txBox="1">
            <a:spLocks/>
          </p:cNvSpPr>
          <p:nvPr/>
        </p:nvSpPr>
        <p:spPr>
          <a:xfrm>
            <a:off x="500063" y="5661025"/>
            <a:ext cx="8339137" cy="887413"/>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600" dirty="0">
                <a:solidFill>
                  <a:srgbClr val="FFFF66"/>
                </a:solidFill>
                <a:cs typeface="ＭＳ Ｐゴシック" charset="-128"/>
              </a:rPr>
              <a:t>Challenge 1: The weights of factors may not be observed easily!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15" grpId="0" animBg="1"/>
      <p:bldP spid="6" grpId="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38AEC0E2-39B2-4E40-9D24-906224C1BC9D}"/>
              </a:ext>
            </a:extLst>
          </p:cNvPr>
          <p:cNvSpPr>
            <a:spLocks noGrp="1"/>
          </p:cNvSpPr>
          <p:nvPr>
            <p:ph type="title"/>
          </p:nvPr>
        </p:nvSpPr>
        <p:spPr>
          <a:xfrm>
            <a:off x="914400" y="188913"/>
            <a:ext cx="7772400" cy="639762"/>
          </a:xfrm>
        </p:spPr>
        <p:txBody>
          <a:bodyPr/>
          <a:lstStyle/>
          <a:p>
            <a:pPr algn="ctr"/>
            <a:r>
              <a:rPr lang="en-US" altLang="zh-CN"/>
              <a:t>Motivation</a:t>
            </a:r>
          </a:p>
        </p:txBody>
      </p:sp>
      <p:sp>
        <p:nvSpPr>
          <p:cNvPr id="3" name="Content Placeholder 2">
            <a:extLst>
              <a:ext uri="{FF2B5EF4-FFF2-40B4-BE49-F238E27FC236}">
                <a16:creationId xmlns:a16="http://schemas.microsoft.com/office/drawing/2014/main" id="{8A8AE8D1-FBC1-4A5D-9B95-2D737FC78581}"/>
              </a:ext>
            </a:extLst>
          </p:cNvPr>
          <p:cNvSpPr>
            <a:spLocks noGrp="1"/>
          </p:cNvSpPr>
          <p:nvPr>
            <p:ph sz="quarter" idx="1"/>
          </p:nvPr>
        </p:nvSpPr>
        <p:spPr>
          <a:xfrm>
            <a:off x="179388" y="993775"/>
            <a:ext cx="8856662" cy="5675313"/>
          </a:xfrm>
        </p:spPr>
        <p:txBody>
          <a:bodyPr/>
          <a:lstStyle/>
          <a:p>
            <a:r>
              <a:rPr lang="en-US" altLang="zh-CN" sz="2400"/>
              <a:t>Current research assumes that users always accept the arrangement </a:t>
            </a:r>
          </a:p>
          <a:p>
            <a:r>
              <a:rPr lang="en-US" altLang="zh-CN" sz="2400"/>
              <a:t>In reality users may reject the assigned event</a:t>
            </a:r>
          </a:p>
          <a:p>
            <a:pPr lvl="1"/>
            <a:endParaRPr lang="en-US" altLang="zh-CN" sz="2400"/>
          </a:p>
        </p:txBody>
      </p:sp>
      <p:sp>
        <p:nvSpPr>
          <p:cNvPr id="29700" name="灯片编号占位符 4">
            <a:extLst>
              <a:ext uri="{FF2B5EF4-FFF2-40B4-BE49-F238E27FC236}">
                <a16:creationId xmlns:a16="http://schemas.microsoft.com/office/drawing/2014/main" id="{74FA4A33-4431-451A-A64F-EC56F93754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1ED9172F-7880-4CC4-9774-982557FCC17B}" type="slidenum">
              <a:rPr lang="en-US" altLang="ko-KR" sz="1200" b="0" smtClean="0">
                <a:ea typeface="Gulim" panose="020B0600000101010101" pitchFamily="34" charset="-127"/>
              </a:rPr>
              <a:pPr/>
              <a:t>8</a:t>
            </a:fld>
            <a:endParaRPr lang="en-US" altLang="ko-KR" sz="1200" b="0">
              <a:ea typeface="Gulim" panose="020B0600000101010101" pitchFamily="34" charset="-127"/>
            </a:endParaRPr>
          </a:p>
        </p:txBody>
      </p:sp>
      <p:pic>
        <p:nvPicPr>
          <p:cNvPr id="4" name="图片 3">
            <a:extLst>
              <a:ext uri="{FF2B5EF4-FFF2-40B4-BE49-F238E27FC236}">
                <a16:creationId xmlns:a16="http://schemas.microsoft.com/office/drawing/2014/main" id="{36D77A61-BF1F-4A34-A2DF-8533139A24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506663"/>
            <a:ext cx="122555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a:extLst>
              <a:ext uri="{FF2B5EF4-FFF2-40B4-BE49-F238E27FC236}">
                <a16:creationId xmlns:a16="http://schemas.microsoft.com/office/drawing/2014/main" id="{C74F5F5D-B162-41F2-BFF3-A9F3A6F287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4257675"/>
            <a:ext cx="122555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CAEAF603-2F9E-409C-922B-70606866F0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07113" y="4232275"/>
            <a:ext cx="22098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3931677D-9B9E-4BB2-A7E8-521E59904D8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07113" y="2492375"/>
            <a:ext cx="2208212"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箭头: 右 13">
            <a:extLst>
              <a:ext uri="{FF2B5EF4-FFF2-40B4-BE49-F238E27FC236}">
                <a16:creationId xmlns:a16="http://schemas.microsoft.com/office/drawing/2014/main" id="{75509AA8-992A-45F5-B475-80092D35A74F}"/>
              </a:ext>
            </a:extLst>
          </p:cNvPr>
          <p:cNvSpPr/>
          <p:nvPr/>
        </p:nvSpPr>
        <p:spPr bwMode="auto">
          <a:xfrm>
            <a:off x="2882900" y="3395663"/>
            <a:ext cx="2697163" cy="301625"/>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anchor="ctr"/>
          <a:lstStyle/>
          <a:p>
            <a:pPr algn="ctr" eaLnBrk="1" hangingPunct="1">
              <a:defRPr/>
            </a:pPr>
            <a:endParaRPr lang="zh-CN" altLang="en-US">
              <a:solidFill>
                <a:schemeClr val="tx1"/>
              </a:solidFill>
              <a:ea typeface="Arial Unicode MS" pitchFamily="50" charset="-127"/>
              <a:cs typeface="Arial Unicode MS" pitchFamily="50" charset="-127"/>
            </a:endParaRPr>
          </a:p>
        </p:txBody>
      </p:sp>
      <p:sp>
        <p:nvSpPr>
          <p:cNvPr id="15" name="箭头: 右 14">
            <a:extLst>
              <a:ext uri="{FF2B5EF4-FFF2-40B4-BE49-F238E27FC236}">
                <a16:creationId xmlns:a16="http://schemas.microsoft.com/office/drawing/2014/main" id="{7D0B248D-E516-4901-A6B2-0F4ED8F22FDF}"/>
              </a:ext>
            </a:extLst>
          </p:cNvPr>
          <p:cNvSpPr/>
          <p:nvPr/>
        </p:nvSpPr>
        <p:spPr bwMode="auto">
          <a:xfrm>
            <a:off x="2843213" y="4972050"/>
            <a:ext cx="2697162" cy="301625"/>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anchor="ctr"/>
          <a:lstStyle/>
          <a:p>
            <a:pPr algn="ctr" eaLnBrk="1" hangingPunct="1">
              <a:defRPr/>
            </a:pPr>
            <a:endParaRPr lang="zh-CN" altLang="en-US">
              <a:solidFill>
                <a:schemeClr val="tx1"/>
              </a:solidFill>
              <a:ea typeface="Arial Unicode MS" pitchFamily="50" charset="-127"/>
              <a:cs typeface="Arial Unicode MS" pitchFamily="50" charset="-127"/>
            </a:endParaRPr>
          </a:p>
        </p:txBody>
      </p:sp>
      <p:pic>
        <p:nvPicPr>
          <p:cNvPr id="16" name="图片 15">
            <a:extLst>
              <a:ext uri="{FF2B5EF4-FFF2-40B4-BE49-F238E27FC236}">
                <a16:creationId xmlns:a16="http://schemas.microsoft.com/office/drawing/2014/main" id="{4488BC5A-F362-4F7C-8B91-DE616C2430A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44913" y="4149725"/>
            <a:ext cx="84772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a:extLst>
              <a:ext uri="{FF2B5EF4-FFF2-40B4-BE49-F238E27FC236}">
                <a16:creationId xmlns:a16="http://schemas.microsoft.com/office/drawing/2014/main" id="{4873A1E0-41CD-405C-863F-38C5A3461899}"/>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2506663"/>
            <a:ext cx="857250"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内容占位符 2">
            <a:extLst>
              <a:ext uri="{FF2B5EF4-FFF2-40B4-BE49-F238E27FC236}">
                <a16:creationId xmlns:a16="http://schemas.microsoft.com/office/drawing/2014/main" id="{40007467-76D5-465D-B9D3-F5847F3F9BA8}"/>
              </a:ext>
            </a:extLst>
          </p:cNvPr>
          <p:cNvSpPr txBox="1">
            <a:spLocks/>
          </p:cNvSpPr>
          <p:nvPr/>
        </p:nvSpPr>
        <p:spPr>
          <a:xfrm>
            <a:off x="500063" y="5783263"/>
            <a:ext cx="8339137" cy="885825"/>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600" dirty="0">
                <a:solidFill>
                  <a:srgbClr val="FFFF66"/>
                </a:solidFill>
                <a:cs typeface="ＭＳ Ｐゴシック" charset="-128"/>
              </a:rPr>
              <a:t>Challenge 2: Feedbacks should be considered to provide better services!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8D0CBDC6-72F9-4369-BA5F-0B068292C45B}"/>
              </a:ext>
            </a:extLst>
          </p:cNvPr>
          <p:cNvSpPr>
            <a:spLocks noGrp="1"/>
          </p:cNvSpPr>
          <p:nvPr>
            <p:ph type="title"/>
          </p:nvPr>
        </p:nvSpPr>
        <p:spPr>
          <a:xfrm>
            <a:off x="914400" y="188913"/>
            <a:ext cx="7772400" cy="639762"/>
          </a:xfrm>
        </p:spPr>
        <p:txBody>
          <a:bodyPr/>
          <a:lstStyle/>
          <a:p>
            <a:pPr algn="ctr"/>
            <a:r>
              <a:rPr lang="en-US" altLang="zh-CN"/>
              <a:t>Motivation</a:t>
            </a:r>
          </a:p>
        </p:txBody>
      </p:sp>
      <p:sp>
        <p:nvSpPr>
          <p:cNvPr id="3" name="Content Placeholder 2">
            <a:extLst>
              <a:ext uri="{FF2B5EF4-FFF2-40B4-BE49-F238E27FC236}">
                <a16:creationId xmlns:a16="http://schemas.microsoft.com/office/drawing/2014/main" id="{1A96C0CC-F334-4891-9CC3-0363FAC1BFA6}"/>
              </a:ext>
            </a:extLst>
          </p:cNvPr>
          <p:cNvSpPr>
            <a:spLocks noGrp="1"/>
          </p:cNvSpPr>
          <p:nvPr>
            <p:ph sz="quarter" idx="1"/>
          </p:nvPr>
        </p:nvSpPr>
        <p:spPr>
          <a:xfrm>
            <a:off x="179388" y="993775"/>
            <a:ext cx="8856662" cy="5026025"/>
          </a:xfrm>
        </p:spPr>
        <p:txBody>
          <a:bodyPr>
            <a:normAutofit/>
          </a:bodyPr>
          <a:lstStyle/>
          <a:p>
            <a:pPr>
              <a:defRPr/>
            </a:pPr>
            <a:r>
              <a:rPr lang="en-US" sz="2400" dirty="0"/>
              <a:t>For each new-coming user (online scenario)</a:t>
            </a:r>
          </a:p>
          <a:p>
            <a:pPr lvl="1">
              <a:lnSpc>
                <a:spcPct val="150000"/>
              </a:lnSpc>
              <a:defRPr/>
            </a:pPr>
            <a:r>
              <a:rPr lang="en-US" sz="2400" dirty="0"/>
              <a:t>Values of factors are observed (interests, locations, etc.)</a:t>
            </a:r>
          </a:p>
          <a:p>
            <a:pPr lvl="1">
              <a:lnSpc>
                <a:spcPct val="150000"/>
              </a:lnSpc>
              <a:defRPr/>
            </a:pPr>
            <a:r>
              <a:rPr lang="en-US" sz="2400" dirty="0"/>
              <a:t>Arrange a set of events</a:t>
            </a:r>
          </a:p>
          <a:p>
            <a:pPr lvl="1">
              <a:lnSpc>
                <a:spcPct val="150000"/>
              </a:lnSpc>
              <a:defRPr/>
            </a:pPr>
            <a:r>
              <a:rPr lang="en-US" sz="2400" dirty="0"/>
              <a:t>User chooses to accept the arranged events or not</a:t>
            </a:r>
          </a:p>
          <a:p>
            <a:pPr lvl="1">
              <a:lnSpc>
                <a:spcPct val="150000"/>
              </a:lnSpc>
              <a:defRPr/>
            </a:pPr>
            <a:r>
              <a:rPr lang="en-US" sz="2400" dirty="0">
                <a:sym typeface="Wingdings" panose="05000000000000000000" pitchFamily="2" charset="2"/>
              </a:rPr>
              <a:t>Learn users’ satisfaction based on the feedbacks</a:t>
            </a:r>
          </a:p>
          <a:p>
            <a:pPr>
              <a:defRPr/>
            </a:pPr>
            <a:endParaRPr lang="en-US" sz="2550" dirty="0">
              <a:sym typeface="Wingdings" panose="05000000000000000000" pitchFamily="2" charset="2"/>
            </a:endParaRPr>
          </a:p>
        </p:txBody>
      </p:sp>
      <p:sp>
        <p:nvSpPr>
          <p:cNvPr id="31748" name="灯片编号占位符 4">
            <a:extLst>
              <a:ext uri="{FF2B5EF4-FFF2-40B4-BE49-F238E27FC236}">
                <a16:creationId xmlns:a16="http://schemas.microsoft.com/office/drawing/2014/main" id="{A0A4BF50-37ED-493A-AF04-65AAC4CCDA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ea typeface="MS PGothic" panose="020B0600070205080204" pitchFamily="34" charset="-128"/>
              </a:defRPr>
            </a:lvl1pPr>
            <a:lvl2pPr marL="742950" indent="-285750">
              <a:defRPr sz="1400" b="1">
                <a:solidFill>
                  <a:schemeClr val="tx1"/>
                </a:solidFill>
                <a:latin typeface="Arial" panose="020B0604020202020204" pitchFamily="34" charset="0"/>
                <a:ea typeface="MS PGothic" panose="020B0600070205080204" pitchFamily="34" charset="-128"/>
              </a:defRPr>
            </a:lvl2pPr>
            <a:lvl3pPr marL="1143000" indent="-228600">
              <a:defRPr sz="1400" b="1">
                <a:solidFill>
                  <a:schemeClr val="tx1"/>
                </a:solidFill>
                <a:latin typeface="Arial" panose="020B0604020202020204" pitchFamily="34" charset="0"/>
                <a:ea typeface="MS PGothic" panose="020B0600070205080204" pitchFamily="34" charset="-128"/>
              </a:defRPr>
            </a:lvl3pPr>
            <a:lvl4pPr marL="1600200" indent="-228600">
              <a:defRPr sz="1400" b="1">
                <a:solidFill>
                  <a:schemeClr val="tx1"/>
                </a:solidFill>
                <a:latin typeface="Arial" panose="020B0604020202020204" pitchFamily="34" charset="0"/>
                <a:ea typeface="MS PGothic" panose="020B0600070205080204" pitchFamily="34" charset="-128"/>
              </a:defRPr>
            </a:lvl4pPr>
            <a:lvl5pPr marL="2057400" indent="-228600">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MS PGothic" panose="020B0600070205080204" pitchFamily="34" charset="-128"/>
              </a:defRPr>
            </a:lvl9pPr>
          </a:lstStyle>
          <a:p>
            <a:fld id="{BCB4D60A-FA31-487D-8D54-AC9B308CB41C}" type="slidenum">
              <a:rPr lang="en-US" altLang="ko-KR" sz="1200" b="0" smtClean="0">
                <a:ea typeface="Gulim" panose="020B0600000101010101" pitchFamily="34" charset="-127"/>
              </a:rPr>
              <a:pPr/>
              <a:t>9</a:t>
            </a:fld>
            <a:endParaRPr lang="en-US" altLang="ko-KR" sz="1200" b="0">
              <a:ea typeface="Gulim" panose="020B0600000101010101" pitchFamily="34" charset="-127"/>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heme/theme1.xml><?xml version="1.0" encoding="utf-8"?>
<a:theme xmlns:a="http://schemas.openxmlformats.org/drawingml/2006/main" name="UCLA">
  <a:themeElements>
    <a:clrScheme name="UCLA 12">
      <a:dk1>
        <a:srgbClr val="000000"/>
      </a:dk1>
      <a:lt1>
        <a:srgbClr val="FFFFFF"/>
      </a:lt1>
      <a:dk2>
        <a:srgbClr val="330066"/>
      </a:dk2>
      <a:lt2>
        <a:srgbClr val="808080"/>
      </a:lt2>
      <a:accent1>
        <a:srgbClr val="FFFFFF"/>
      </a:accent1>
      <a:accent2>
        <a:srgbClr val="669999"/>
      </a:accent2>
      <a:accent3>
        <a:srgbClr val="FFFFFF"/>
      </a:accent3>
      <a:accent4>
        <a:srgbClr val="000000"/>
      </a:accent4>
      <a:accent5>
        <a:srgbClr val="FFFFFF"/>
      </a:accent5>
      <a:accent6>
        <a:srgbClr val="5C8A8A"/>
      </a:accent6>
      <a:hlink>
        <a:srgbClr val="7E9CE8"/>
      </a:hlink>
      <a:folHlink>
        <a:srgbClr val="D8D8EC"/>
      </a:folHlink>
    </a:clrScheme>
    <a:fontScheme name="UCL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alpha val="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ko-KR" altLang="en-US" sz="1400" b="1" i="0" u="none" strike="noStrike" cap="none" normalizeH="0" baseline="0" smtClean="0">
            <a:ln>
              <a:noFill/>
            </a:ln>
            <a:solidFill>
              <a:schemeClr val="tx1"/>
            </a:solidFill>
            <a:effectLst/>
            <a:latin typeface="Arial" charset="0"/>
            <a:ea typeface="Arial Unicode MS" pitchFamily="50" charset="-127"/>
            <a:cs typeface="Arial Unicode MS" pitchFamily="50" charset="-127"/>
          </a:defRPr>
        </a:defPPr>
      </a:lstStyle>
    </a:spDef>
    <a:lnDef>
      <a:spPr bwMode="auto">
        <a:xfrm>
          <a:off x="0" y="0"/>
          <a:ext cx="1" cy="1"/>
        </a:xfrm>
        <a:custGeom>
          <a:avLst/>
          <a:gdLst/>
          <a:ahLst/>
          <a:cxnLst/>
          <a:rect l="0" t="0" r="0" b="0"/>
          <a:pathLst/>
        </a:custGeom>
        <a:solidFill>
          <a:srgbClr val="C0C0C0">
            <a:alpha val="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ko-KR" altLang="en-US" sz="1400" b="1" i="0" u="none" strike="noStrike" cap="none" normalizeH="0" baseline="0" smtClean="0">
            <a:ln>
              <a:noFill/>
            </a:ln>
            <a:solidFill>
              <a:schemeClr val="tx1"/>
            </a:solidFill>
            <a:effectLst/>
            <a:latin typeface="Arial" charset="0"/>
            <a:ea typeface="Arial Unicode MS" pitchFamily="50" charset="-127"/>
            <a:cs typeface="Arial Unicode MS" pitchFamily="50" charset="-127"/>
          </a:defRPr>
        </a:defPPr>
      </a:lstStyle>
    </a:lnDef>
  </a:objectDefaults>
  <a:extraClrSchemeLst>
    <a:extraClrScheme>
      <a:clrScheme name="UCLA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UCLA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UCLA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UCLA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UCLA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UCLA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UCLA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UCLA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UCLA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UCLA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UCLA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173683"/>
        </a:hlink>
        <a:folHlink>
          <a:srgbClr val="354BB9"/>
        </a:folHlink>
      </a:clrScheme>
      <a:clrMap bg1="lt1" tx1="dk1" bg2="lt2" tx2="dk2" accent1="accent1" accent2="accent2" accent3="accent3" accent4="accent4" accent5="accent5" accent6="accent6" hlink="hlink" folHlink="folHlink"/>
    </a:extraClrScheme>
    <a:extraClrScheme>
      <a:clrScheme name="UCLA 12">
        <a:dk1>
          <a:srgbClr val="000000"/>
        </a:dk1>
        <a:lt1>
          <a:srgbClr val="FFFFFF"/>
        </a:lt1>
        <a:dk2>
          <a:srgbClr val="330066"/>
        </a:dk2>
        <a:lt2>
          <a:srgbClr val="808080"/>
        </a:lt2>
        <a:accent1>
          <a:srgbClr val="FFFFFF"/>
        </a:accent1>
        <a:accent2>
          <a:srgbClr val="669999"/>
        </a:accent2>
        <a:accent3>
          <a:srgbClr val="FFFFFF"/>
        </a:accent3>
        <a:accent4>
          <a:srgbClr val="000000"/>
        </a:accent4>
        <a:accent5>
          <a:srgbClr val="FFFFFF"/>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bsn05</Template>
  <TotalTime>75790</TotalTime>
  <Words>3222</Words>
  <Application>Microsoft Office PowerPoint</Application>
  <PresentationFormat>全屏显示(4:3)</PresentationFormat>
  <Paragraphs>424</Paragraphs>
  <Slides>36</Slides>
  <Notes>36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Arial</vt:lpstr>
      <vt:lpstr>MS PGothic</vt:lpstr>
      <vt:lpstr>Wingdings</vt:lpstr>
      <vt:lpstr>Gulim</vt:lpstr>
      <vt:lpstr>宋体</vt:lpstr>
      <vt:lpstr>Arial Unicode MS</vt:lpstr>
      <vt:lpstr>Cambria Math</vt:lpstr>
      <vt:lpstr>UCLA</vt:lpstr>
      <vt:lpstr>Feedback-Aware Social Event-Participant Arrangement</vt:lpstr>
      <vt:lpstr>Outline</vt:lpstr>
      <vt:lpstr>Event-Based Social Networks</vt:lpstr>
      <vt:lpstr>Event-Based Social Networks</vt:lpstr>
      <vt:lpstr>Event-Based Social Networks</vt:lpstr>
      <vt:lpstr>Existing Research</vt:lpstr>
      <vt:lpstr>Motivation</vt:lpstr>
      <vt:lpstr>Motivation</vt:lpstr>
      <vt:lpstr>Motivation</vt:lpstr>
      <vt:lpstr>Background of MAB</vt:lpstr>
      <vt:lpstr>MAB</vt:lpstr>
      <vt:lpstr>MAB</vt:lpstr>
      <vt:lpstr>Background of MAB</vt:lpstr>
      <vt:lpstr>Combinatorial MAB</vt:lpstr>
      <vt:lpstr>Background of MAB</vt:lpstr>
      <vt:lpstr>Contextual MAB</vt:lpstr>
      <vt:lpstr>Background</vt:lpstr>
      <vt:lpstr>Outline</vt:lpstr>
      <vt:lpstr>Problem Definition</vt:lpstr>
      <vt:lpstr>Problem Definition</vt:lpstr>
      <vt:lpstr>Outline</vt:lpstr>
      <vt:lpstr>Thompson Sampling (TS)</vt:lpstr>
      <vt:lpstr>Thompson Sampling (TS)</vt:lpstr>
      <vt:lpstr>Thompson Sampling (TS)</vt:lpstr>
      <vt:lpstr>Upper Confidence Bound (UCB)</vt:lpstr>
      <vt:lpstr>Upper Confidence Bound (UCB)</vt:lpstr>
      <vt:lpstr>PowerPoint 演示文稿</vt:lpstr>
      <vt:lpstr>Outline</vt:lpstr>
      <vt:lpstr>Experiments</vt:lpstr>
      <vt:lpstr>Default Setting: |V|=500, T=100000</vt:lpstr>
      <vt:lpstr>Rank Correlation with OPT</vt:lpstr>
      <vt:lpstr>Real Dataset</vt:lpstr>
      <vt:lpstr>Experiments</vt:lpstr>
      <vt:lpstr>Outline</vt:lpstr>
      <vt:lpstr>Conclusion</vt:lpstr>
      <vt:lpstr>Thank You</vt:lpstr>
    </vt:vector>
  </TitlesOfParts>
  <Company>Penn State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dc:title>
  <dc:creator>Dongwon Lee</dc:creator>
  <cp:lastModifiedBy>Yongxin Tong</cp:lastModifiedBy>
  <cp:revision>3798</cp:revision>
  <cp:lastPrinted>2014-10-07T03:42:34Z</cp:lastPrinted>
  <dcterms:created xsi:type="dcterms:W3CDTF">2010-05-27T13:38:31Z</dcterms:created>
  <dcterms:modified xsi:type="dcterms:W3CDTF">2017-09-09T01:42:25Z</dcterms:modified>
</cp:coreProperties>
</file>