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4"/>
  </p:notesMasterIdLst>
  <p:handoutMasterIdLst>
    <p:handoutMasterId r:id="rId45"/>
  </p:handoutMasterIdLst>
  <p:sldIdLst>
    <p:sldId id="1399" r:id="rId2"/>
    <p:sldId id="1411" r:id="rId3"/>
    <p:sldId id="1412" r:id="rId4"/>
    <p:sldId id="1413" r:id="rId5"/>
    <p:sldId id="1453" r:id="rId6"/>
    <p:sldId id="1274" r:id="rId7"/>
    <p:sldId id="1455" r:id="rId8"/>
    <p:sldId id="1457" r:id="rId9"/>
    <p:sldId id="1480" r:id="rId10"/>
    <p:sldId id="1481" r:id="rId11"/>
    <p:sldId id="1482" r:id="rId12"/>
    <p:sldId id="1483" r:id="rId13"/>
    <p:sldId id="1484" r:id="rId14"/>
    <p:sldId id="1487" r:id="rId15"/>
    <p:sldId id="1488" r:id="rId16"/>
    <p:sldId id="1489" r:id="rId17"/>
    <p:sldId id="1490" r:id="rId18"/>
    <p:sldId id="1386" r:id="rId19"/>
    <p:sldId id="1491" r:id="rId20"/>
    <p:sldId id="1497" r:id="rId21"/>
    <p:sldId id="1462" r:id="rId22"/>
    <p:sldId id="1466" r:id="rId23"/>
    <p:sldId id="1495" r:id="rId24"/>
    <p:sldId id="1463" r:id="rId25"/>
    <p:sldId id="1496" r:id="rId26"/>
    <p:sldId id="1477" r:id="rId27"/>
    <p:sldId id="1464" r:id="rId28"/>
    <p:sldId id="1469" r:id="rId29"/>
    <p:sldId id="1470" r:id="rId30"/>
    <p:sldId id="1476" r:id="rId31"/>
    <p:sldId id="1471" r:id="rId32"/>
    <p:sldId id="1472" r:id="rId33"/>
    <p:sldId id="1473" r:id="rId34"/>
    <p:sldId id="1474" r:id="rId35"/>
    <p:sldId id="1498" r:id="rId36"/>
    <p:sldId id="1335" r:id="rId37"/>
    <p:sldId id="1334" r:id="rId38"/>
    <p:sldId id="1255" r:id="rId39"/>
    <p:sldId id="1253" r:id="rId40"/>
    <p:sldId id="1336" r:id="rId41"/>
    <p:sldId id="1372" r:id="rId42"/>
    <p:sldId id="1206" r:id="rId43"/>
  </p:sldIdLst>
  <p:sldSz cx="9144000" cy="6858000" type="screen4x3"/>
  <p:notesSz cx="7315200" cy="9601200"/>
  <p:custDataLst>
    <p:tags r:id="rId46"/>
  </p:custDataLst>
  <p:defaultTextStyle>
    <a:defPPr>
      <a:defRPr lang="ko-KR"/>
    </a:defPPr>
    <a:lvl1pPr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E6E6E6"/>
    <a:srgbClr val="3333CC"/>
    <a:srgbClr val="FF3300"/>
    <a:srgbClr val="33CC33"/>
    <a:srgbClr val="FFFF66"/>
    <a:srgbClr val="B9251B"/>
    <a:srgbClr val="9C3C1A"/>
    <a:srgbClr val="33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5" autoAdjust="0"/>
    <p:restoredTop sz="77778" autoAdjust="0"/>
  </p:normalViewPr>
  <p:slideViewPr>
    <p:cSldViewPr>
      <p:cViewPr varScale="1">
        <p:scale>
          <a:sx n="54" d="100"/>
          <a:sy n="54" d="100"/>
        </p:scale>
        <p:origin x="1672"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2636" y="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p>
        </p:txBody>
      </p:sp>
      <p:sp>
        <p:nvSpPr>
          <p:cNvPr id="573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AA046A55-1468-42C4-82D9-EDDF495AF890}" type="slidenum">
              <a:rPr lang="en-US" altLang="zh-CN"/>
              <a:pPr>
                <a:defRPr/>
              </a:pPr>
              <a:t>‹#›</a:t>
            </a:fld>
            <a:endParaRPr lang="en-US" altLang="zh-CN"/>
          </a:p>
        </p:txBody>
      </p:sp>
    </p:spTree>
    <p:extLst>
      <p:ext uri="{BB962C8B-B14F-4D97-AF65-F5344CB8AC3E}">
        <p14:creationId xmlns:p14="http://schemas.microsoft.com/office/powerpoint/2010/main" val="9291355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1331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30250" y="4560888"/>
            <a:ext cx="5854700" cy="4321175"/>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403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664D4173-57ED-437D-91B8-619767E9CBB8}" type="slidenum">
              <a:rPr lang="en-US" altLang="ko-KR"/>
              <a:pPr>
                <a:defRPr/>
              </a:pPr>
              <a:t>‹#›</a:t>
            </a:fld>
            <a:endParaRPr lang="en-US" altLang="ko-KR"/>
          </a:p>
        </p:txBody>
      </p:sp>
    </p:spTree>
    <p:extLst>
      <p:ext uri="{BB962C8B-B14F-4D97-AF65-F5344CB8AC3E}">
        <p14:creationId xmlns:p14="http://schemas.microsoft.com/office/powerpoint/2010/main" val="799737503"/>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Gulim" charset="0"/>
        <a:ea typeface="MS PGothic" pitchFamily="34" charset="-128"/>
        <a:cs typeface="Gulim" charset="0"/>
      </a:defRPr>
    </a:lvl1pPr>
    <a:lvl2pPr marL="4572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2pPr>
    <a:lvl3pPr marL="9144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3pPr>
    <a:lvl4pPr marL="13716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4pPr>
    <a:lvl5pPr marL="18288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39F2BB3C-212C-4497-AB7E-5AD22F93BE7E}" type="slidenum">
              <a:rPr lang="en-US" altLang="ko-KR" smtClean="0">
                <a:ea typeface="Gulim" pitchFamily="34" charset="-127"/>
              </a:rPr>
              <a:pPr>
                <a:spcBef>
                  <a:spcPct val="0"/>
                </a:spcBef>
              </a:pPr>
              <a:t>1</a:t>
            </a:fld>
            <a:endParaRPr lang="en-US" altLang="ko-KR">
              <a:ea typeface="Gulim" pitchFamily="34" charset="-127"/>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1" hangingPunct="1">
              <a:lnSpc>
                <a:spcPct val="100000"/>
              </a:lnSpc>
              <a:spcBef>
                <a:spcPct val="30000"/>
              </a:spcBef>
              <a:spcAft>
                <a:spcPct val="0"/>
              </a:spcAft>
              <a:buClrTx/>
              <a:buSzTx/>
              <a:buFontTx/>
              <a:buNone/>
              <a:tabLst/>
              <a:defRPr/>
            </a:pPr>
            <a:endParaRPr kumimoji="1" lang="zh-CN" altLang="zh-CN" sz="1200" kern="1200" dirty="0">
              <a:solidFill>
                <a:schemeClr val="tx1"/>
              </a:solidFill>
              <a:effectLst/>
              <a:latin typeface="Gulim" charset="0"/>
              <a:ea typeface="MS PGothic" pitchFamily="34" charset="-128"/>
              <a:cs typeface="Gulim" charset="0"/>
            </a:endParaRPr>
          </a:p>
        </p:txBody>
      </p:sp>
    </p:spTree>
    <p:extLst>
      <p:ext uri="{BB962C8B-B14F-4D97-AF65-F5344CB8AC3E}">
        <p14:creationId xmlns:p14="http://schemas.microsoft.com/office/powerpoint/2010/main" val="335835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and 2 dollars to r3.</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10</a:t>
            </a:fld>
            <a:endParaRPr lang="en-US" altLang="ko-KR"/>
          </a:p>
        </p:txBody>
      </p:sp>
    </p:spTree>
    <p:extLst>
      <p:ext uri="{BB962C8B-B14F-4D97-AF65-F5344CB8AC3E}">
        <p14:creationId xmlns:p14="http://schemas.microsoft.com/office/powerpoint/2010/main" val="414106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After the decision, R2 refuses the price, since its valuation is lower than 3.</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11</a:t>
            </a:fld>
            <a:endParaRPr lang="en-US" altLang="ko-KR"/>
          </a:p>
        </p:txBody>
      </p:sp>
    </p:spTree>
    <p:extLst>
      <p:ext uri="{BB962C8B-B14F-4D97-AF65-F5344CB8AC3E}">
        <p14:creationId xmlns:p14="http://schemas.microsoft.com/office/powerpoint/2010/main" val="1516529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And finally we do the assignment, which by default finds the matching with the maximum total revenue. </a:t>
            </a:r>
            <a:endParaRPr kumimoji="1" lang="zh-CN" altLang="zh-CN" sz="1200" kern="1200" dirty="0">
              <a:solidFill>
                <a:schemeClr val="tx1"/>
              </a:solidFill>
              <a:effectLst/>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12</a:t>
            </a:fld>
            <a:endParaRPr lang="en-US" altLang="ko-KR"/>
          </a:p>
        </p:txBody>
      </p:sp>
    </p:spTree>
    <p:extLst>
      <p:ext uri="{BB962C8B-B14F-4D97-AF65-F5344CB8AC3E}">
        <p14:creationId xmlns:p14="http://schemas.microsoft.com/office/powerpoint/2010/main" val="2167813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kumimoji="1" lang="en-US" altLang="zh-CN" sz="1200" kern="1200" dirty="0">
                <a:solidFill>
                  <a:schemeClr val="tx1"/>
                </a:solidFill>
                <a:effectLst/>
                <a:latin typeface="Gulim" charset="0"/>
                <a:ea typeface="MS PGothic" pitchFamily="34" charset="-128"/>
                <a:cs typeface="Gulim" charset="0"/>
              </a:rPr>
              <a:t>Here it is 5.9.</a:t>
            </a:r>
            <a:endParaRPr kumimoji="1" lang="zh-CN" altLang="zh-CN" sz="1200" kern="1200" dirty="0">
              <a:solidFill>
                <a:schemeClr val="tx1"/>
              </a:solidFill>
              <a:effectLst/>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13</a:t>
            </a:fld>
            <a:endParaRPr lang="en-US" altLang="ko-KR"/>
          </a:p>
        </p:txBody>
      </p:sp>
    </p:spTree>
    <p:extLst>
      <p:ext uri="{BB962C8B-B14F-4D97-AF65-F5344CB8AC3E}">
        <p14:creationId xmlns:p14="http://schemas.microsoft.com/office/powerpoint/2010/main" val="2095491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kumimoji="1" lang="en-US" altLang="zh-CN" sz="1200" kern="1200" dirty="0">
                <a:solidFill>
                  <a:schemeClr val="tx1"/>
                </a:solidFill>
                <a:effectLst/>
                <a:latin typeface="Gulim" charset="0"/>
                <a:ea typeface="MS PGothic" pitchFamily="34" charset="-128"/>
                <a:cs typeface="Gulim" charset="0"/>
              </a:rPr>
              <a:t>However if the valuations are arbitrary, the problem is hard.</a:t>
            </a:r>
            <a:endParaRPr kumimoji="1" lang="zh-CN" altLang="zh-CN" sz="1200" kern="1200" dirty="0">
              <a:solidFill>
                <a:schemeClr val="tx1"/>
              </a:solidFill>
              <a:effectLst/>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14</a:t>
            </a:fld>
            <a:endParaRPr lang="en-US" altLang="ko-KR"/>
          </a:p>
        </p:txBody>
      </p:sp>
    </p:spTree>
    <p:extLst>
      <p:ext uri="{BB962C8B-B14F-4D97-AF65-F5344CB8AC3E}">
        <p14:creationId xmlns:p14="http://schemas.microsoft.com/office/powerpoint/2010/main" val="23386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Learning previous works, we assume </a:t>
            </a:r>
            <a:r>
              <a:rPr kumimoji="1" lang="en-US" altLang="zh-CN" sz="1200" kern="1200" dirty="0" err="1">
                <a:solidFill>
                  <a:schemeClr val="tx1"/>
                </a:solidFill>
                <a:effectLst/>
                <a:latin typeface="Gulim" charset="0"/>
                <a:ea typeface="MS PGothic" pitchFamily="34" charset="-128"/>
                <a:cs typeface="Gulim" charset="0"/>
              </a:rPr>
              <a:t>vr</a:t>
            </a:r>
            <a:r>
              <a:rPr kumimoji="1" lang="en-US" altLang="zh-CN" sz="1200" kern="1200" dirty="0">
                <a:solidFill>
                  <a:schemeClr val="tx1"/>
                </a:solidFill>
                <a:effectLst/>
                <a:latin typeface="Gulim" charset="0"/>
                <a:ea typeface="MS PGothic" pitchFamily="34" charset="-128"/>
                <a:cs typeface="Gulim" charset="0"/>
              </a:rPr>
              <a:t> in grid g are </a:t>
            </a:r>
            <a:r>
              <a:rPr kumimoji="1" lang="en-US" altLang="zh-CN" sz="1200" kern="1200" dirty="0" err="1">
                <a:solidFill>
                  <a:schemeClr val="tx1"/>
                </a:solidFill>
                <a:effectLst/>
                <a:latin typeface="Gulim" charset="0"/>
                <a:ea typeface="MS PGothic" pitchFamily="34" charset="-128"/>
                <a:cs typeface="Gulim" charset="0"/>
              </a:rPr>
              <a:t>iid</a:t>
            </a:r>
            <a:r>
              <a:rPr kumimoji="1" lang="en-US" altLang="zh-CN" sz="1200" kern="1200" dirty="0">
                <a:solidFill>
                  <a:schemeClr val="tx1"/>
                </a:solidFill>
                <a:effectLst/>
                <a:latin typeface="Gulim" charset="0"/>
                <a:ea typeface="MS PGothic" pitchFamily="34" charset="-128"/>
                <a:cs typeface="Gulim" charset="0"/>
              </a:rPr>
              <a:t> samples from an unknown distribution.</a:t>
            </a:r>
          </a:p>
          <a:p>
            <a:r>
              <a:rPr kumimoji="1" lang="en-US" altLang="zh-CN" sz="1200" kern="1200" dirty="0">
                <a:solidFill>
                  <a:schemeClr val="tx1"/>
                </a:solidFill>
                <a:effectLst/>
                <a:latin typeface="Gulim" charset="0"/>
                <a:ea typeface="MS PGothic" pitchFamily="34" charset="-128"/>
                <a:cs typeface="Gulim" charset="0"/>
              </a:rPr>
              <a:t>If the CDF is denoted by </a:t>
            </a:r>
            <a:r>
              <a:rPr kumimoji="1" lang="en-US" altLang="zh-CN" sz="1200" kern="1200" dirty="0" err="1">
                <a:solidFill>
                  <a:schemeClr val="tx1"/>
                </a:solidFill>
                <a:effectLst/>
                <a:latin typeface="Gulim" charset="0"/>
                <a:ea typeface="MS PGothic" pitchFamily="34" charset="-128"/>
                <a:cs typeface="Gulim" charset="0"/>
              </a:rPr>
              <a:t>Fgp</a:t>
            </a:r>
            <a:r>
              <a:rPr kumimoji="1" lang="en-US" altLang="zh-CN" sz="1200" kern="1200" dirty="0">
                <a:solidFill>
                  <a:schemeClr val="tx1"/>
                </a:solidFill>
                <a:effectLst/>
                <a:latin typeface="Gulim" charset="0"/>
                <a:ea typeface="MS PGothic" pitchFamily="34" charset="-128"/>
                <a:cs typeface="Gulim" charset="0"/>
              </a:rPr>
              <a:t>, the accepted ratios are defined as </a:t>
            </a:r>
            <a:r>
              <a:rPr kumimoji="1" lang="en-US" altLang="zh-CN" sz="1200" kern="1200" dirty="0" err="1">
                <a:solidFill>
                  <a:schemeClr val="tx1"/>
                </a:solidFill>
                <a:effectLst/>
                <a:latin typeface="Gulim" charset="0"/>
                <a:ea typeface="MS PGothic" pitchFamily="34" charset="-128"/>
                <a:cs typeface="Gulim" charset="0"/>
              </a:rPr>
              <a:t>sgp</a:t>
            </a:r>
            <a:r>
              <a:rPr kumimoji="1" lang="en-US" altLang="zh-CN" sz="1200" kern="1200" dirty="0">
                <a:solidFill>
                  <a:schemeClr val="tx1"/>
                </a:solidFill>
                <a:effectLst/>
                <a:latin typeface="Gulim" charset="0"/>
                <a:ea typeface="MS PGothic" pitchFamily="34" charset="-128"/>
                <a:cs typeface="Gulim" charset="0"/>
              </a:rPr>
              <a:t>.</a:t>
            </a:r>
          </a:p>
          <a:p>
            <a:r>
              <a:rPr kumimoji="1" lang="en-US" altLang="zh-CN" sz="1200" kern="1200" dirty="0">
                <a:solidFill>
                  <a:schemeClr val="tx1"/>
                </a:solidFill>
                <a:effectLst/>
                <a:latin typeface="Gulim" charset="0"/>
                <a:ea typeface="MS PGothic" pitchFamily="34" charset="-128"/>
                <a:cs typeface="Gulim" charset="0"/>
              </a:rPr>
              <a:t>An example is shown in the table</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15</a:t>
            </a:fld>
            <a:endParaRPr lang="en-US" altLang="ko-KR"/>
          </a:p>
        </p:txBody>
      </p:sp>
    </p:spTree>
    <p:extLst>
      <p:ext uri="{BB962C8B-B14F-4D97-AF65-F5344CB8AC3E}">
        <p14:creationId xmlns:p14="http://schemas.microsoft.com/office/powerpoint/2010/main" val="727277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kumimoji="1" lang="en-US" altLang="zh-CN" sz="1200" kern="1200" dirty="0">
                <a:solidFill>
                  <a:schemeClr val="tx1"/>
                </a:solidFill>
                <a:effectLst/>
                <a:latin typeface="Gulim" charset="0"/>
                <a:ea typeface="MS PGothic" pitchFamily="34" charset="-128"/>
                <a:cs typeface="Gulim" charset="0"/>
              </a:rPr>
              <a:t>Now we maximize the expected total revenue. if we offer them 2 dollars per km, each node has a probability of 0.8. The expected total revenue is 3.9 </a:t>
            </a:r>
            <a:endParaRPr kumimoji="1" lang="zh-CN" altLang="zh-CN" sz="1200" kern="1200" dirty="0">
              <a:solidFill>
                <a:schemeClr val="tx1"/>
              </a:solidFill>
              <a:effectLst/>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16</a:t>
            </a:fld>
            <a:endParaRPr lang="en-US" altLang="ko-KR"/>
          </a:p>
        </p:txBody>
      </p:sp>
    </p:spTree>
    <p:extLst>
      <p:ext uri="{BB962C8B-B14F-4D97-AF65-F5344CB8AC3E}">
        <p14:creationId xmlns:p14="http://schemas.microsoft.com/office/powerpoint/2010/main" val="458202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Now we propose</a:t>
            </a:r>
            <a:r>
              <a:rPr kumimoji="1" lang="en-US" altLang="zh-CN" sz="1200" kern="1200" baseline="0" dirty="0">
                <a:solidFill>
                  <a:schemeClr val="tx1"/>
                </a:solidFill>
                <a:effectLst/>
                <a:latin typeface="Gulim" charset="0"/>
                <a:ea typeface="MS PGothic" pitchFamily="34" charset="-128"/>
                <a:cs typeface="Gulim" charset="0"/>
              </a:rPr>
              <a:t> </a:t>
            </a:r>
            <a:r>
              <a:rPr lang="en-US" altLang="zh-CN" sz="1200" dirty="0"/>
              <a:t>Global Dynamic Pricing problem</a:t>
            </a:r>
            <a:r>
              <a:rPr lang="en-US" altLang="zh-CN" sz="1200" baseline="0" dirty="0"/>
              <a:t> GDP. Given a </a:t>
            </a:r>
            <a:r>
              <a:rPr kumimoji="1" lang="en-US" altLang="zh-CN" sz="1200" kern="1200" dirty="0">
                <a:solidFill>
                  <a:schemeClr val="tx1"/>
                </a:solidFill>
                <a:latin typeface="Gulim" charset="0"/>
                <a:ea typeface="MS PGothic" pitchFamily="34" charset="-128"/>
                <a:cs typeface="Gulim" charset="0"/>
              </a:rPr>
              <a:t>set of tasks </a:t>
            </a:r>
            <a:r>
              <a:rPr kumimoji="1" lang="en-US" altLang="zh-CN" sz="1200" kern="1200" dirty="0">
                <a:solidFill>
                  <a:schemeClr val="tx1"/>
                </a:solidFill>
                <a:latin typeface="Gulim" charset="0"/>
                <a:ea typeface="MS PGothic" pitchFamily="34" charset="-128"/>
                <a:cs typeface="ＭＳ Ｐゴシック" charset="-128"/>
              </a:rPr>
              <a:t>and a set of workers, the GDP problem is to find </a:t>
            </a:r>
            <a:r>
              <a:rPr kumimoji="1" lang="en-US" altLang="zh-CN" sz="1200" kern="1200" dirty="0">
                <a:solidFill>
                  <a:srgbClr val="FF0000"/>
                </a:solidFill>
                <a:latin typeface="Gulim" charset="0"/>
                <a:ea typeface="MS PGothic" pitchFamily="34" charset="-128"/>
                <a:cs typeface="ＭＳ Ｐゴシック" charset="-128"/>
              </a:rPr>
              <a:t>prices P</a:t>
            </a:r>
            <a:r>
              <a:rPr kumimoji="1" lang="en-US" altLang="zh-CN" sz="1200" kern="1200" baseline="0" dirty="0">
                <a:solidFill>
                  <a:srgbClr val="FF0000"/>
                </a:solidFill>
                <a:latin typeface="Gulim" charset="0"/>
                <a:ea typeface="MS PGothic" pitchFamily="34" charset="-128"/>
                <a:cs typeface="ＭＳ Ｐゴシック" charset="-128"/>
              </a:rPr>
              <a:t> </a:t>
            </a:r>
            <a:r>
              <a:rPr kumimoji="1" lang="en-US" altLang="zh-CN" sz="1200" kern="1200" dirty="0">
                <a:solidFill>
                  <a:schemeClr val="tx1"/>
                </a:solidFill>
                <a:latin typeface="Gulim" charset="0"/>
                <a:ea typeface="MS PGothic" pitchFamily="34" charset="-128"/>
                <a:cs typeface="ＭＳ Ｐゴシック" charset="-128"/>
              </a:rPr>
              <a:t>for all grids to maximize the </a:t>
            </a:r>
            <a:r>
              <a:rPr kumimoji="1" lang="en-US" altLang="zh-CN" sz="1200" kern="1200" dirty="0">
                <a:solidFill>
                  <a:srgbClr val="FF0000"/>
                </a:solidFill>
                <a:latin typeface="Gulim" charset="0"/>
                <a:ea typeface="MS PGothic" pitchFamily="34" charset="-128"/>
                <a:cs typeface="ＭＳ Ｐゴシック" charset="-128"/>
              </a:rPr>
              <a:t>expected</a:t>
            </a:r>
            <a:r>
              <a:rPr kumimoji="1" lang="en-US" altLang="zh-CN" sz="1200" kern="1200" dirty="0">
                <a:solidFill>
                  <a:schemeClr val="tx1"/>
                </a:solidFill>
                <a:latin typeface="Gulim" charset="0"/>
                <a:ea typeface="MS PGothic" pitchFamily="34" charset="-128"/>
                <a:cs typeface="ＭＳ Ｐゴシック" charset="-128"/>
              </a:rPr>
              <a:t> total revenue. </a:t>
            </a:r>
          </a:p>
          <a:p>
            <a:r>
              <a:rPr kumimoji="1" lang="en-US" altLang="zh-CN" sz="1200" kern="1200" dirty="0">
                <a:solidFill>
                  <a:schemeClr val="tx1"/>
                </a:solidFill>
                <a:effectLst/>
                <a:latin typeface="Gulim" charset="0"/>
                <a:ea typeface="MS PGothic" pitchFamily="34" charset="-128"/>
                <a:cs typeface="Gulim" charset="0"/>
              </a:rPr>
              <a:t>Even if we know the accepted ratios, it’s np-hard.</a:t>
            </a:r>
            <a:endParaRPr kumimoji="1" lang="en-US" altLang="zh-CN" sz="1200" kern="1200" baseline="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17</a:t>
            </a:fld>
            <a:endParaRPr lang="en-US" altLang="ko-KR"/>
          </a:p>
        </p:txBody>
      </p:sp>
    </p:spTree>
    <p:extLst>
      <p:ext uri="{BB962C8B-B14F-4D97-AF65-F5344CB8AC3E}">
        <p14:creationId xmlns:p14="http://schemas.microsoft.com/office/powerpoint/2010/main" val="280692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We next present our solutions.</a:t>
            </a: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18</a:t>
            </a:fld>
            <a:endParaRPr lang="en-US" altLang="ko-KR"/>
          </a:p>
        </p:txBody>
      </p:sp>
    </p:spTree>
    <p:extLst>
      <p:ext uri="{BB962C8B-B14F-4D97-AF65-F5344CB8AC3E}">
        <p14:creationId xmlns:p14="http://schemas.microsoft.com/office/powerpoint/2010/main" val="239577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Our framework is as follows. We start with special cases and extend them to the multiple grids.</a:t>
            </a:r>
            <a:endParaRPr kumimoji="1" lang="en-US" altLang="zh-CN" sz="1200" kern="1200" baseline="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19</a:t>
            </a:fld>
            <a:endParaRPr lang="en-US" altLang="ko-KR"/>
          </a:p>
        </p:txBody>
      </p:sp>
    </p:spTree>
    <p:extLst>
      <p:ext uri="{BB962C8B-B14F-4D97-AF65-F5344CB8AC3E}">
        <p14:creationId xmlns:p14="http://schemas.microsoft.com/office/powerpoint/2010/main" val="182994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a:t>
            </a:fld>
            <a:endParaRPr lang="en-US" altLang="ko-KR"/>
          </a:p>
        </p:txBody>
      </p:sp>
    </p:spTree>
    <p:extLst>
      <p:ext uri="{BB962C8B-B14F-4D97-AF65-F5344CB8AC3E}">
        <p14:creationId xmlns:p14="http://schemas.microsoft.com/office/powerpoint/2010/main" val="3237307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We first consider </a:t>
            </a:r>
            <a:r>
              <a:rPr kumimoji="1" lang="en-US" altLang="zh-CN" sz="1200" kern="1200" baseline="0" dirty="0">
                <a:solidFill>
                  <a:schemeClr val="tx1"/>
                </a:solidFill>
                <a:effectLst/>
                <a:latin typeface="Gulim" charset="0"/>
                <a:ea typeface="MS PGothic" pitchFamily="34" charset="-128"/>
                <a:cs typeface="Gulim" charset="0"/>
              </a:rPr>
              <a:t>one grid with sufficient supply.</a:t>
            </a:r>
          </a:p>
          <a:p>
            <a:endParaRPr kumimoji="1" lang="en-US" altLang="zh-CN" sz="1200" kern="1200" baseline="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20</a:t>
            </a:fld>
            <a:endParaRPr lang="en-US" altLang="ko-KR"/>
          </a:p>
        </p:txBody>
      </p:sp>
    </p:spTree>
    <p:extLst>
      <p:ext uri="{BB962C8B-B14F-4D97-AF65-F5344CB8AC3E}">
        <p14:creationId xmlns:p14="http://schemas.microsoft.com/office/powerpoint/2010/main" val="3038655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baseline="0" dirty="0">
                <a:solidFill>
                  <a:schemeClr val="tx1"/>
                </a:solidFill>
                <a:effectLst/>
                <a:latin typeface="Gulim" charset="0"/>
                <a:ea typeface="MS PGothic" pitchFamily="34" charset="-128"/>
                <a:cs typeface="Gulim" charset="0"/>
              </a:rPr>
              <a:t>We offer a single price p.</a:t>
            </a:r>
          </a:p>
          <a:p>
            <a:r>
              <a:rPr kumimoji="1" lang="en-US" altLang="zh-CN" sz="1200" kern="1200" baseline="0" dirty="0">
                <a:solidFill>
                  <a:schemeClr val="tx1"/>
                </a:solidFill>
                <a:effectLst/>
                <a:latin typeface="Gulim" charset="0"/>
                <a:ea typeface="MS PGothic" pitchFamily="34" charset="-128"/>
                <a:cs typeface="Gulim" charset="0"/>
              </a:rPr>
              <a:t>The expected total revenue can be expressed in a concise way.</a:t>
            </a:r>
          </a:p>
          <a:p>
            <a:r>
              <a:rPr kumimoji="1" lang="en-US" altLang="zh-CN" sz="1200" kern="1200" baseline="0" dirty="0">
                <a:solidFill>
                  <a:schemeClr val="tx1"/>
                </a:solidFill>
                <a:effectLst/>
                <a:latin typeface="Gulim" charset="0"/>
                <a:ea typeface="MS PGothic" pitchFamily="34" charset="-128"/>
                <a:cs typeface="Gulim" charset="0"/>
              </a:rPr>
              <a:t>Since the sum of </a:t>
            </a:r>
            <a:r>
              <a:rPr kumimoji="1" lang="en-US" altLang="zh-CN" sz="1200" kern="1200" baseline="0" dirty="0" err="1">
                <a:solidFill>
                  <a:schemeClr val="tx1"/>
                </a:solidFill>
                <a:effectLst/>
                <a:latin typeface="Gulim" charset="0"/>
                <a:ea typeface="MS PGothic" pitchFamily="34" charset="-128"/>
                <a:cs typeface="Gulim" charset="0"/>
              </a:rPr>
              <a:t>d_r</a:t>
            </a:r>
            <a:r>
              <a:rPr kumimoji="1" lang="en-US" altLang="zh-CN" sz="1200" kern="1200" baseline="0" dirty="0">
                <a:solidFill>
                  <a:schemeClr val="tx1"/>
                </a:solidFill>
                <a:effectLst/>
                <a:latin typeface="Gulim" charset="0"/>
                <a:ea typeface="MS PGothic" pitchFamily="34" charset="-128"/>
                <a:cs typeface="Gulim" charset="0"/>
              </a:rPr>
              <a:t> is fixed, actually we only need to find the maximizer of </a:t>
            </a:r>
            <a:r>
              <a:rPr kumimoji="1" lang="en-US" altLang="zh-CN" sz="1200" kern="1200" baseline="0" dirty="0" err="1">
                <a:solidFill>
                  <a:schemeClr val="tx1"/>
                </a:solidFill>
                <a:effectLst/>
                <a:latin typeface="Gulim" charset="0"/>
                <a:ea typeface="MS PGothic" pitchFamily="34" charset="-128"/>
                <a:cs typeface="Gulim" charset="0"/>
              </a:rPr>
              <a:t>pS</a:t>
            </a:r>
            <a:r>
              <a:rPr kumimoji="1" lang="en-US" altLang="zh-CN" sz="1200" kern="1200" baseline="0" dirty="0">
                <a:solidFill>
                  <a:schemeClr val="tx1"/>
                </a:solidFill>
                <a:effectLst/>
                <a:latin typeface="Gulim" charset="0"/>
                <a:ea typeface="MS PGothic" pitchFamily="34" charset="-128"/>
                <a:cs typeface="Gulim" charset="0"/>
              </a:rPr>
              <a:t>(p), also called the base price.</a:t>
            </a:r>
          </a:p>
          <a:p>
            <a:r>
              <a:rPr kumimoji="1" lang="en-US" altLang="zh-CN" sz="1200" kern="1200" baseline="0" dirty="0">
                <a:solidFill>
                  <a:schemeClr val="tx1"/>
                </a:solidFill>
                <a:effectLst/>
                <a:latin typeface="Gulim" charset="0"/>
                <a:ea typeface="MS PGothic" pitchFamily="34" charset="-128"/>
                <a:cs typeface="Gulim" charset="0"/>
              </a:rPr>
              <a:t>As S(p) is a continuous function, we use discretized prices to approximate it.</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21</a:t>
            </a:fld>
            <a:endParaRPr lang="en-US" altLang="ko-KR"/>
          </a:p>
        </p:txBody>
      </p:sp>
    </p:spTree>
    <p:extLst>
      <p:ext uri="{BB962C8B-B14F-4D97-AF65-F5344CB8AC3E}">
        <p14:creationId xmlns:p14="http://schemas.microsoft.com/office/powerpoint/2010/main" val="247356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baseline="0" dirty="0">
                <a:solidFill>
                  <a:schemeClr val="tx1"/>
                </a:solidFill>
                <a:effectLst/>
                <a:latin typeface="Gulim" charset="0"/>
                <a:ea typeface="MS PGothic" pitchFamily="34" charset="-128"/>
                <a:cs typeface="Gulim" charset="0"/>
              </a:rPr>
              <a:t>Under a certain price p, the number of requesters who accept p follows the binomial distribution.</a:t>
            </a:r>
          </a:p>
          <a:p>
            <a:r>
              <a:rPr kumimoji="1" lang="en-US" altLang="zh-CN" sz="1200" kern="1200" baseline="0" dirty="0">
                <a:solidFill>
                  <a:schemeClr val="tx1"/>
                </a:solidFill>
                <a:effectLst/>
                <a:latin typeface="Gulim" charset="0"/>
                <a:ea typeface="MS PGothic" pitchFamily="34" charset="-128"/>
                <a:cs typeface="Gulim" charset="0"/>
              </a:rPr>
              <a:t>So we can calculate the sample mean from historical records and obtain a table like this.</a:t>
            </a:r>
          </a:p>
          <a:p>
            <a:r>
              <a:rPr kumimoji="1" lang="en-US" altLang="zh-CN" sz="1200" kern="1200" baseline="0" dirty="0">
                <a:solidFill>
                  <a:schemeClr val="tx1"/>
                </a:solidFill>
                <a:effectLst/>
                <a:latin typeface="Gulim" charset="0"/>
                <a:ea typeface="MS PGothic" pitchFamily="34" charset="-128"/>
                <a:cs typeface="Gulim" charset="0"/>
              </a:rPr>
              <a:t>Finally, we choose the maximizer as the base price and in this case a price of 2 dollars will be it.</a:t>
            </a:r>
          </a:p>
          <a:p>
            <a:pPr marL="0" marR="0" lvl="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baseline="0" dirty="0">
                <a:solidFill>
                  <a:schemeClr val="tx1"/>
                </a:solidFill>
                <a:effectLst/>
                <a:latin typeface="Gulim" charset="0"/>
                <a:ea typeface="MS PGothic" pitchFamily="34" charset="-128"/>
                <a:cs typeface="Gulim" charset="0"/>
              </a:rPr>
              <a:t>The sample size showed here gives an epsilon error.</a:t>
            </a:r>
          </a:p>
          <a:p>
            <a:r>
              <a:rPr kumimoji="1" lang="en-US" altLang="zh-CN" sz="1200" kern="1200" dirty="0">
                <a:solidFill>
                  <a:schemeClr val="tx1"/>
                </a:solidFill>
                <a:effectLst/>
                <a:latin typeface="Gulim" charset="0"/>
                <a:ea typeface="MS PGothic" pitchFamily="34" charset="-128"/>
                <a:cs typeface="Gulim" charset="0"/>
              </a:rPr>
              <a:t>It is worth noting that always sticking to the base price gives an </a:t>
            </a:r>
            <a:r>
              <a:rPr kumimoji="1" lang="en-US" altLang="zh-CN" sz="1200" kern="1200" dirty="0" err="1">
                <a:solidFill>
                  <a:schemeClr val="tx1"/>
                </a:solidFill>
                <a:effectLst/>
                <a:latin typeface="Gulim" charset="0"/>
                <a:ea typeface="MS PGothic" pitchFamily="34" charset="-128"/>
                <a:cs typeface="Gulim" charset="0"/>
              </a:rPr>
              <a:t>eG</a:t>
            </a:r>
            <a:r>
              <a:rPr kumimoji="1" lang="en-US" altLang="zh-CN" sz="1200" kern="1200" dirty="0">
                <a:solidFill>
                  <a:schemeClr val="tx1"/>
                </a:solidFill>
                <a:effectLst/>
                <a:latin typeface="Gulim" charset="0"/>
                <a:ea typeface="MS PGothic" pitchFamily="34" charset="-128"/>
                <a:cs typeface="Gulim" charset="0"/>
              </a:rPr>
              <a:t> approximation.</a:t>
            </a:r>
            <a:endParaRPr kumimoji="1" lang="en-US" altLang="zh-CN" sz="1200" kern="1200" baseline="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22</a:t>
            </a:fld>
            <a:endParaRPr lang="en-US" altLang="ko-KR"/>
          </a:p>
        </p:txBody>
      </p:sp>
    </p:spTree>
    <p:extLst>
      <p:ext uri="{BB962C8B-B14F-4D97-AF65-F5344CB8AC3E}">
        <p14:creationId xmlns:p14="http://schemas.microsoft.com/office/powerpoint/2010/main" val="3277989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But if the supply is limited, there is no such concise expression.</a:t>
            </a:r>
            <a:endParaRPr kumimoji="1" lang="en-US" altLang="zh-CN" sz="1200" kern="1200" baseline="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23</a:t>
            </a:fld>
            <a:endParaRPr lang="en-US" altLang="ko-KR"/>
          </a:p>
        </p:txBody>
      </p:sp>
    </p:spTree>
    <p:extLst>
      <p:ext uri="{BB962C8B-B14F-4D97-AF65-F5344CB8AC3E}">
        <p14:creationId xmlns:p14="http://schemas.microsoft.com/office/powerpoint/2010/main" val="2828598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baseline="0" dirty="0">
                <a:solidFill>
                  <a:schemeClr val="tx1"/>
                </a:solidFill>
                <a:effectLst/>
                <a:latin typeface="Gulim" charset="0"/>
                <a:ea typeface="MS PGothic" pitchFamily="34" charset="-128"/>
                <a:cs typeface="Gulim" charset="0"/>
              </a:rPr>
              <a:t>We use an approximation expression.</a:t>
            </a:r>
          </a:p>
          <a:p>
            <a:r>
              <a:rPr kumimoji="1" lang="en-US" altLang="zh-CN" sz="1200" kern="1200" dirty="0">
                <a:solidFill>
                  <a:schemeClr val="tx1"/>
                </a:solidFill>
                <a:effectLst/>
                <a:latin typeface="Gulim" charset="0"/>
                <a:ea typeface="MS PGothic" pitchFamily="34" charset="-128"/>
                <a:cs typeface="Gulim" charset="0"/>
              </a:rPr>
              <a:t>The first term inside the</a:t>
            </a:r>
            <a:r>
              <a:rPr kumimoji="1" lang="en-US" altLang="zh-CN" sz="1200" kern="1200" baseline="0" dirty="0">
                <a:solidFill>
                  <a:schemeClr val="tx1"/>
                </a:solidFill>
                <a:effectLst/>
                <a:latin typeface="Gulim" charset="0"/>
                <a:ea typeface="MS PGothic" pitchFamily="34" charset="-128"/>
                <a:cs typeface="Gulim" charset="0"/>
              </a:rPr>
              <a:t> min represents the expected revenue of |R| requesters.</a:t>
            </a:r>
          </a:p>
          <a:p>
            <a:r>
              <a:rPr kumimoji="1" lang="en-US" altLang="zh-CN" sz="1200" kern="1200" baseline="0" dirty="0">
                <a:solidFill>
                  <a:schemeClr val="tx1"/>
                </a:solidFill>
                <a:effectLst/>
                <a:latin typeface="Gulim" charset="0"/>
                <a:ea typeface="MS PGothic" pitchFamily="34" charset="-128"/>
                <a:cs typeface="Gulim" charset="0"/>
              </a:rPr>
              <a:t>The second term represents the revenue n workers can achieve at most.</a:t>
            </a: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baseline="0" dirty="0">
                <a:solidFill>
                  <a:schemeClr val="tx1"/>
                </a:solidFill>
                <a:effectLst/>
                <a:latin typeface="Gulim" charset="0"/>
                <a:ea typeface="MS PGothic" pitchFamily="34" charset="-128"/>
                <a:cs typeface="Gulim" charset="0"/>
              </a:rPr>
              <a:t>There are three cases for different numbers of workers. Only the third one shows a limited supply and the maximizer moves to the intersection, which means a higher price is more suitable.</a:t>
            </a: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baseline="0" dirty="0">
                <a:solidFill>
                  <a:schemeClr val="tx1"/>
                </a:solidFill>
                <a:effectLst/>
                <a:latin typeface="Gulim" charset="0"/>
                <a:ea typeface="MS PGothic" pitchFamily="34" charset="-128"/>
                <a:cs typeface="Gulim" charset="0"/>
              </a:rPr>
              <a:t>As long as the number of workers is clear, we can always find the maximizer.</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baseline="0" dirty="0">
              <a:solidFill>
                <a:schemeClr val="tx1"/>
              </a:solidFill>
              <a:effectLst/>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24</a:t>
            </a:fld>
            <a:endParaRPr lang="en-US" altLang="ko-KR"/>
          </a:p>
        </p:txBody>
      </p:sp>
    </p:spTree>
    <p:extLst>
      <p:ext uri="{BB962C8B-B14F-4D97-AF65-F5344CB8AC3E}">
        <p14:creationId xmlns:p14="http://schemas.microsoft.com/office/powerpoint/2010/main" val="4276920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When </a:t>
            </a:r>
            <a:r>
              <a:rPr kumimoji="1" lang="en-US" altLang="zh-CN" sz="1200" kern="1200">
                <a:solidFill>
                  <a:schemeClr val="tx1"/>
                </a:solidFill>
                <a:effectLst/>
                <a:latin typeface="Gulim" charset="0"/>
                <a:ea typeface="MS PGothic" pitchFamily="34" charset="-128"/>
                <a:cs typeface="Gulim" charset="0"/>
              </a:rPr>
              <a:t>there are </a:t>
            </a:r>
            <a:r>
              <a:rPr kumimoji="1" lang="en-US" altLang="zh-CN" sz="1200" kern="1200" dirty="0">
                <a:solidFill>
                  <a:schemeClr val="tx1"/>
                </a:solidFill>
                <a:effectLst/>
                <a:latin typeface="Gulim" charset="0"/>
                <a:ea typeface="MS PGothic" pitchFamily="34" charset="-128"/>
                <a:cs typeface="Gulim" charset="0"/>
              </a:rPr>
              <a:t>multiple grids, we extend previous cases.</a:t>
            </a:r>
            <a:endParaRPr kumimoji="1" lang="en-US" altLang="zh-CN" sz="1200" kern="1200" baseline="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25</a:t>
            </a:fld>
            <a:endParaRPr lang="en-US" altLang="ko-KR"/>
          </a:p>
        </p:txBody>
      </p:sp>
    </p:spTree>
    <p:extLst>
      <p:ext uri="{BB962C8B-B14F-4D97-AF65-F5344CB8AC3E}">
        <p14:creationId xmlns:p14="http://schemas.microsoft.com/office/powerpoint/2010/main" val="3037182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kumimoji="1" lang="en-US" altLang="zh-CN" sz="1200" kern="1200" dirty="0">
                <a:solidFill>
                  <a:schemeClr val="tx1"/>
                </a:solidFill>
                <a:effectLst/>
                <a:latin typeface="Gulim" charset="0"/>
                <a:ea typeface="MS PGothic" pitchFamily="34" charset="-128"/>
                <a:cs typeface="Gulim" charset="0"/>
              </a:rPr>
              <a:t>We only add the sum and ng.</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26</a:t>
            </a:fld>
            <a:endParaRPr lang="en-US" altLang="ko-KR"/>
          </a:p>
        </p:txBody>
      </p:sp>
    </p:spTree>
    <p:extLst>
      <p:ext uri="{BB962C8B-B14F-4D97-AF65-F5344CB8AC3E}">
        <p14:creationId xmlns:p14="http://schemas.microsoft.com/office/powerpoint/2010/main" val="3429608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But the amount of supply for each grid ng is actually unclear, since workers can move to neighbor grids.</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We will use a matching-based approach to find better ng. </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Once they are specified, the maximizer </a:t>
            </a:r>
            <a:r>
              <a:rPr kumimoji="1" lang="en-US" altLang="zh-CN" sz="1200" kern="1200" dirty="0" err="1">
                <a:solidFill>
                  <a:schemeClr val="tx1"/>
                </a:solidFill>
                <a:effectLst/>
                <a:latin typeface="Gulim" charset="0"/>
                <a:ea typeface="MS PGothic" pitchFamily="34" charset="-128"/>
                <a:cs typeface="Gulim" charset="0"/>
              </a:rPr>
              <a:t>pg</a:t>
            </a:r>
            <a:r>
              <a:rPr kumimoji="1" lang="en-US" altLang="zh-CN" sz="1200" kern="1200" dirty="0">
                <a:solidFill>
                  <a:schemeClr val="tx1"/>
                </a:solidFill>
                <a:effectLst/>
                <a:latin typeface="Gulim" charset="0"/>
                <a:ea typeface="MS PGothic" pitchFamily="34" charset="-128"/>
                <a:cs typeface="Gulim" charset="0"/>
              </a:rPr>
              <a:t> can be obtained and we maximize the expression overall.</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27</a:t>
            </a:fld>
            <a:endParaRPr lang="en-US" altLang="ko-KR"/>
          </a:p>
        </p:txBody>
      </p:sp>
    </p:spTree>
    <p:extLst>
      <p:ext uri="{BB962C8B-B14F-4D97-AF65-F5344CB8AC3E}">
        <p14:creationId xmlns:p14="http://schemas.microsoft.com/office/powerpoint/2010/main" val="3356128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The basic idea</a:t>
            </a:r>
            <a:r>
              <a:rPr kumimoji="1" lang="en-US" altLang="zh-CN" sz="1200" kern="1200" baseline="0" dirty="0">
                <a:solidFill>
                  <a:schemeClr val="tx1"/>
                </a:solidFill>
                <a:effectLst/>
                <a:latin typeface="Gulim" charset="0"/>
                <a:ea typeface="MS PGothic" pitchFamily="34" charset="-128"/>
                <a:cs typeface="Gulim" charset="0"/>
              </a:rPr>
              <a:t> of MAPS is as follows. </a:t>
            </a:r>
          </a:p>
          <a:p>
            <a:r>
              <a:rPr kumimoji="1" lang="en-US" altLang="zh-CN" sz="1200" kern="1200" baseline="0" dirty="0">
                <a:solidFill>
                  <a:schemeClr val="tx1"/>
                </a:solidFill>
                <a:effectLst/>
                <a:latin typeface="Gulim" charset="0"/>
                <a:ea typeface="MS PGothic" pitchFamily="34" charset="-128"/>
                <a:cs typeface="Gulim" charset="0"/>
              </a:rPr>
              <a:t>Initialize all ng at 0.</a:t>
            </a:r>
          </a:p>
          <a:p>
            <a:r>
              <a:rPr kumimoji="1" lang="en-US" altLang="zh-CN" sz="1200" kern="1200" baseline="0" dirty="0">
                <a:solidFill>
                  <a:schemeClr val="tx1"/>
                </a:solidFill>
                <a:effectLst/>
                <a:latin typeface="Gulim" charset="0"/>
                <a:ea typeface="MS PGothic" pitchFamily="34" charset="-128"/>
                <a:cs typeface="Gulim" charset="0"/>
              </a:rPr>
              <a:t>In each iteration,</a:t>
            </a:r>
          </a:p>
          <a:p>
            <a:r>
              <a:rPr kumimoji="1" lang="en-US" altLang="zh-CN" sz="1200" kern="1200" baseline="0" dirty="0">
                <a:solidFill>
                  <a:schemeClr val="tx1"/>
                </a:solidFill>
                <a:effectLst/>
                <a:latin typeface="Gulim" charset="0"/>
                <a:ea typeface="MS PGothic" pitchFamily="34" charset="-128"/>
                <a:cs typeface="Gulim" charset="0"/>
              </a:rPr>
              <a:t>Find </a:t>
            </a:r>
            <a:r>
              <a:rPr kumimoji="1" lang="en-US" altLang="zh-CN" sz="1200" kern="1200" dirty="0">
                <a:solidFill>
                  <a:schemeClr val="tx1"/>
                </a:solidFill>
                <a:latin typeface="Gulim" charset="0"/>
                <a:ea typeface="MS PGothic" pitchFamily="34" charset="-128"/>
                <a:cs typeface="ＭＳ Ｐゴシック" charset="-128"/>
              </a:rPr>
              <a:t>the maximum increase for the expression</a:t>
            </a:r>
            <a:r>
              <a:rPr kumimoji="1" lang="en-US" altLang="zh-CN" sz="1200" kern="1200" baseline="0" dirty="0">
                <a:solidFill>
                  <a:schemeClr val="tx1"/>
                </a:solidFill>
                <a:latin typeface="Gulim" charset="0"/>
                <a:ea typeface="MS PGothic" pitchFamily="34" charset="-128"/>
                <a:cs typeface="ＭＳ Ｐゴシック" charset="-128"/>
              </a:rPr>
              <a:t> among all grids.</a:t>
            </a:r>
            <a:endParaRPr kumimoji="1" lang="en-US" altLang="zh-CN" sz="1200" kern="1200" baseline="0" dirty="0">
              <a:solidFill>
                <a:schemeClr val="tx1"/>
              </a:solidFill>
              <a:effectLst/>
              <a:latin typeface="Gulim" charset="0"/>
              <a:ea typeface="MS PGothic" pitchFamily="34" charset="-128"/>
              <a:cs typeface="Gulim" charset="0"/>
            </a:endParaRPr>
          </a:p>
          <a:p>
            <a:r>
              <a:rPr kumimoji="1" lang="en-US" altLang="zh-CN" sz="1200" kern="1200" baseline="0" dirty="0">
                <a:solidFill>
                  <a:schemeClr val="tx1"/>
                </a:solidFill>
                <a:effectLst/>
                <a:latin typeface="Gulim" charset="0"/>
                <a:ea typeface="MS PGothic" pitchFamily="34" charset="-128"/>
                <a:cs typeface="Gulim" charset="0"/>
              </a:rPr>
              <a:t>Here if there is an augmenting path which starts from some requester in grid, there can be a worker assigned to that grid and ng can be increased by 1.</a:t>
            </a:r>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28</a:t>
            </a:fld>
            <a:endParaRPr lang="en-US" altLang="ko-KR"/>
          </a:p>
        </p:txBody>
      </p:sp>
    </p:spTree>
    <p:extLst>
      <p:ext uri="{BB962C8B-B14F-4D97-AF65-F5344CB8AC3E}">
        <p14:creationId xmlns:p14="http://schemas.microsoft.com/office/powerpoint/2010/main" val="1617846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baseline="0" dirty="0">
                <a:solidFill>
                  <a:schemeClr val="tx1"/>
                </a:solidFill>
                <a:effectLst/>
                <a:latin typeface="Gulim" charset="0"/>
                <a:ea typeface="MS PGothic" pitchFamily="34" charset="-128"/>
                <a:cs typeface="Gulim" charset="0"/>
              </a:rPr>
              <a:t>We still use the previous example.</a:t>
            </a:r>
          </a:p>
          <a:p>
            <a:r>
              <a:rPr kumimoji="1" lang="en-US" altLang="zh-CN" sz="1200" kern="1200" baseline="0" dirty="0">
                <a:solidFill>
                  <a:schemeClr val="tx1"/>
                </a:solidFill>
                <a:effectLst/>
                <a:latin typeface="Gulim" charset="0"/>
                <a:ea typeface="MS PGothic" pitchFamily="34" charset="-128"/>
                <a:cs typeface="Gulim" charset="0"/>
              </a:rPr>
              <a:t>At first, n9 and n11 are both 0, so there are only discretized curves, represented by the crosses.</a:t>
            </a:r>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29</a:t>
            </a:fld>
            <a:endParaRPr lang="en-US" altLang="ko-KR"/>
          </a:p>
        </p:txBody>
      </p:sp>
    </p:spTree>
    <p:extLst>
      <p:ext uri="{BB962C8B-B14F-4D97-AF65-F5344CB8AC3E}">
        <p14:creationId xmlns:p14="http://schemas.microsoft.com/office/powerpoint/2010/main" val="854647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Let’s start with the </a:t>
            </a:r>
            <a:r>
              <a:rPr lang="en-US" altLang="zh-CN" dirty="0"/>
              <a:t>background and motivation.</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a:t>
            </a:fld>
            <a:endParaRPr lang="en-US" altLang="ko-KR"/>
          </a:p>
        </p:txBody>
      </p:sp>
    </p:spTree>
    <p:extLst>
      <p:ext uri="{BB962C8B-B14F-4D97-AF65-F5344CB8AC3E}">
        <p14:creationId xmlns:p14="http://schemas.microsoft.com/office/powerpoint/2010/main" val="3579956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baseline="0" dirty="0">
                <a:solidFill>
                  <a:schemeClr val="tx1"/>
                </a:solidFill>
                <a:effectLst/>
                <a:latin typeface="Gulim" charset="0"/>
                <a:ea typeface="MS PGothic" pitchFamily="34" charset="-128"/>
                <a:cs typeface="Gulim" charset="0"/>
              </a:rPr>
              <a:t>If some ng can be increased by 1, there will be a dashed line.</a:t>
            </a:r>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30</a:t>
            </a:fld>
            <a:endParaRPr lang="en-US" altLang="ko-KR"/>
          </a:p>
        </p:txBody>
      </p:sp>
    </p:spTree>
    <p:extLst>
      <p:ext uri="{BB962C8B-B14F-4D97-AF65-F5344CB8AC3E}">
        <p14:creationId xmlns:p14="http://schemas.microsoft.com/office/powerpoint/2010/main" val="1359377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Now</a:t>
            </a:r>
            <a:r>
              <a:rPr kumimoji="1" lang="en-US" altLang="zh-CN" sz="1200" kern="1200" baseline="0" dirty="0">
                <a:solidFill>
                  <a:schemeClr val="tx1"/>
                </a:solidFill>
                <a:effectLst/>
                <a:latin typeface="Gulim" charset="0"/>
                <a:ea typeface="MS PGothic" pitchFamily="34" charset="-128"/>
                <a:cs typeface="Gulim" charset="0"/>
              </a:rPr>
              <a:t> we try to compare the increases between grids. </a:t>
            </a:r>
          </a:p>
          <a:p>
            <a:r>
              <a:rPr kumimoji="1" lang="en-US" altLang="zh-CN" sz="1200" kern="1200" baseline="0" dirty="0">
                <a:solidFill>
                  <a:schemeClr val="tx1"/>
                </a:solidFill>
                <a:effectLst/>
                <a:latin typeface="Gulim" charset="0"/>
                <a:ea typeface="MS PGothic" pitchFamily="34" charset="-128"/>
                <a:cs typeface="Gulim" charset="0"/>
              </a:rPr>
              <a:t>We find grid 9 has the larger increase.</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31</a:t>
            </a:fld>
            <a:endParaRPr lang="en-US" altLang="ko-KR"/>
          </a:p>
        </p:txBody>
      </p:sp>
    </p:spTree>
    <p:extLst>
      <p:ext uri="{BB962C8B-B14F-4D97-AF65-F5344CB8AC3E}">
        <p14:creationId xmlns:p14="http://schemas.microsoft.com/office/powerpoint/2010/main" val="1197379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We admit this increase</a:t>
            </a:r>
            <a:r>
              <a:rPr kumimoji="1" lang="en-US" altLang="zh-CN" sz="1200" kern="1200" baseline="0" dirty="0">
                <a:solidFill>
                  <a:schemeClr val="tx1"/>
                </a:solidFill>
                <a:effectLst/>
                <a:latin typeface="Gulim" charset="0"/>
                <a:ea typeface="MS PGothic" pitchFamily="34" charset="-128"/>
                <a:cs typeface="Gulim" charset="0"/>
              </a:rPr>
              <a:t> by modifying n9 as 1 and marking a request worker pair in the matching.</a:t>
            </a:r>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32</a:t>
            </a:fld>
            <a:endParaRPr lang="en-US" altLang="ko-KR"/>
          </a:p>
        </p:txBody>
      </p:sp>
    </p:spTree>
    <p:extLst>
      <p:ext uri="{BB962C8B-B14F-4D97-AF65-F5344CB8AC3E}">
        <p14:creationId xmlns:p14="http://schemas.microsoft.com/office/powerpoint/2010/main" val="2587949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Since there is</a:t>
            </a:r>
            <a:r>
              <a:rPr kumimoji="1" lang="en-US" altLang="zh-CN" sz="1200" kern="1200" baseline="0" dirty="0">
                <a:solidFill>
                  <a:schemeClr val="tx1"/>
                </a:solidFill>
                <a:effectLst/>
                <a:latin typeface="Gulim" charset="0"/>
                <a:ea typeface="MS PGothic" pitchFamily="34" charset="-128"/>
                <a:cs typeface="Gulim" charset="0"/>
              </a:rPr>
              <a:t> no worker who can be the supply of grid 9, there is only grid 11 left.</a:t>
            </a:r>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33</a:t>
            </a:fld>
            <a:endParaRPr lang="en-US" altLang="ko-KR"/>
          </a:p>
        </p:txBody>
      </p:sp>
    </p:spTree>
    <p:extLst>
      <p:ext uri="{BB962C8B-B14F-4D97-AF65-F5344CB8AC3E}">
        <p14:creationId xmlns:p14="http://schemas.microsoft.com/office/powerpoint/2010/main" val="654899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We admit</a:t>
            </a:r>
            <a:r>
              <a:rPr kumimoji="1" lang="en-US" altLang="zh-CN" sz="1200" kern="1200" baseline="0" dirty="0">
                <a:solidFill>
                  <a:schemeClr val="tx1"/>
                </a:solidFill>
                <a:effectLst/>
                <a:latin typeface="Gulim" charset="0"/>
                <a:ea typeface="MS PGothic" pitchFamily="34" charset="-128"/>
                <a:cs typeface="Gulim" charset="0"/>
              </a:rPr>
              <a:t> the increase and the pricing is done. The expected total revenue is 4.1, which is larger than the case where we stick to the base price.</a:t>
            </a:r>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34</a:t>
            </a:fld>
            <a:endParaRPr lang="en-US" altLang="ko-KR"/>
          </a:p>
        </p:txBody>
      </p:sp>
    </p:spTree>
    <p:extLst>
      <p:ext uri="{BB962C8B-B14F-4D97-AF65-F5344CB8AC3E}">
        <p14:creationId xmlns:p14="http://schemas.microsoft.com/office/powerpoint/2010/main" val="3994253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We admit</a:t>
            </a:r>
            <a:r>
              <a:rPr kumimoji="1" lang="en-US" altLang="zh-CN" sz="1200" kern="1200" baseline="0" dirty="0">
                <a:solidFill>
                  <a:schemeClr val="tx1"/>
                </a:solidFill>
                <a:effectLst/>
                <a:latin typeface="Gulim" charset="0"/>
                <a:ea typeface="MS PGothic" pitchFamily="34" charset="-128"/>
                <a:cs typeface="Gulim" charset="0"/>
              </a:rPr>
              <a:t> the increase and the pricing is done. The expected total revenue is 4.1, which is larger than the case where we stick to the base price.</a:t>
            </a:r>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35</a:t>
            </a:fld>
            <a:endParaRPr lang="en-US" altLang="ko-KR"/>
          </a:p>
        </p:txBody>
      </p:sp>
    </p:spTree>
    <p:extLst>
      <p:ext uri="{BB962C8B-B14F-4D97-AF65-F5344CB8AC3E}">
        <p14:creationId xmlns:p14="http://schemas.microsoft.com/office/powerpoint/2010/main" val="2752473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We </a:t>
            </a:r>
            <a:r>
              <a:rPr lang="en-US" altLang="zh-CN" baseline="0" dirty="0"/>
              <a:t>briefly present the evaluation results.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36</a:t>
            </a:fld>
            <a:endParaRPr lang="en-US" altLang="ko-KR" dirty="0"/>
          </a:p>
        </p:txBody>
      </p:sp>
    </p:spTree>
    <p:extLst>
      <p:ext uri="{BB962C8B-B14F-4D97-AF65-F5344CB8AC3E}">
        <p14:creationId xmlns:p14="http://schemas.microsoft.com/office/powerpoint/2010/main" val="773253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latin typeface="Gulim" pitchFamily="34" charset="-127"/>
                <a:cs typeface="Gulim" pitchFamily="34" charset="-127"/>
              </a:rPr>
              <a:t>We use real and synthetic</a:t>
            </a:r>
            <a:r>
              <a:rPr lang="en-US" altLang="zh-CN" baseline="0" dirty="0">
                <a:latin typeface="Gulim" pitchFamily="34" charset="-127"/>
                <a:cs typeface="Gulim" pitchFamily="34" charset="-127"/>
              </a:rPr>
              <a:t> datasets with settings shown in the table.</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baseline="0" dirty="0">
                <a:latin typeface="Gulim" pitchFamily="34" charset="-127"/>
                <a:cs typeface="Gulim" pitchFamily="34" charset="-127"/>
              </a:rPr>
              <a:t>We compare five algorithms: SDE uses the supply and demand in an exponent. SDR uses the ratio of supply and demand. </a:t>
            </a:r>
            <a:r>
              <a:rPr lang="en-US" altLang="zh-CN" baseline="0" dirty="0" err="1">
                <a:latin typeface="Gulim" pitchFamily="34" charset="-127"/>
                <a:cs typeface="Gulim" pitchFamily="34" charset="-127"/>
              </a:rPr>
              <a:t>BaseP</a:t>
            </a:r>
            <a:r>
              <a:rPr lang="en-US" altLang="zh-CN" baseline="0" dirty="0">
                <a:latin typeface="Gulim" pitchFamily="34" charset="-127"/>
                <a:cs typeface="Gulim" pitchFamily="34" charset="-127"/>
              </a:rPr>
              <a:t> is the strategy where we always stick to the base price. And </a:t>
            </a:r>
            <a:r>
              <a:rPr lang="en-US" altLang="zh-CN" baseline="0" dirty="0" err="1">
                <a:latin typeface="Gulim" pitchFamily="34" charset="-127"/>
                <a:cs typeface="Gulim" pitchFamily="34" charset="-127"/>
              </a:rPr>
              <a:t>CappedUCB</a:t>
            </a:r>
            <a:r>
              <a:rPr lang="en-US" altLang="zh-CN" baseline="0" dirty="0">
                <a:latin typeface="Gulim" pitchFamily="34" charset="-127"/>
                <a:cs typeface="Gulim" pitchFamily="34" charset="-127"/>
              </a:rPr>
              <a:t> is designed for one grid with limited supply.</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37</a:t>
            </a:fld>
            <a:endParaRPr lang="en-US" altLang="zh-CN">
              <a:ea typeface="Gulim" pitchFamily="34" charset="-127"/>
            </a:endParaRPr>
          </a:p>
        </p:txBody>
      </p:sp>
    </p:spTree>
    <p:extLst>
      <p:ext uri="{BB962C8B-B14F-4D97-AF65-F5344CB8AC3E}">
        <p14:creationId xmlns:p14="http://schemas.microsoft.com/office/powerpoint/2010/main" val="2056058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MAPS achieves the largest revenue. Since the other four strategies can be implemented in one line, their running times can be negligible. As for MAPS, the time shows here is actually the accumulated time of all pricing periods, so the time per period is still in an acceptable range.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38</a:t>
            </a:fld>
            <a:endParaRPr lang="en-US" altLang="ko-KR"/>
          </a:p>
        </p:txBody>
      </p:sp>
    </p:spTree>
    <p:extLst>
      <p:ext uri="{BB962C8B-B14F-4D97-AF65-F5344CB8AC3E}">
        <p14:creationId xmlns:p14="http://schemas.microsoft.com/office/powerpoint/2010/main" val="3095269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Here are the results on real datasets.</a:t>
            </a:r>
            <a:r>
              <a:rPr lang="en-US" altLang="zh-CN" baseline="0" dirty="0"/>
              <a:t> </a:t>
            </a:r>
          </a:p>
          <a:p>
            <a:r>
              <a:rPr lang="en-US" altLang="zh-CN" dirty="0"/>
              <a:t>MAPS still performs best</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39</a:t>
            </a:fld>
            <a:endParaRPr lang="en-US" altLang="ko-KR"/>
          </a:p>
        </p:txBody>
      </p:sp>
    </p:spTree>
    <p:extLst>
      <p:ext uri="{BB962C8B-B14F-4D97-AF65-F5344CB8AC3E}">
        <p14:creationId xmlns:p14="http://schemas.microsoft.com/office/powerpoint/2010/main" val="126090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95000"/>
              </a:lnSpc>
              <a:spcBef>
                <a:spcPct val="25000"/>
              </a:spcBef>
              <a:spcAft>
                <a:spcPct val="10000"/>
              </a:spcAft>
              <a:buSzPct val="60000"/>
              <a:defRPr/>
            </a:pPr>
            <a:r>
              <a:rPr lang="en-US" altLang="zh-CN" dirty="0">
                <a:latin typeface="Gulim" pitchFamily="34" charset="-127"/>
                <a:cs typeface="Gulim" pitchFamily="34" charset="-127"/>
              </a:rPr>
              <a:t>With the development</a:t>
            </a:r>
            <a:r>
              <a:rPr lang="en-US" altLang="zh-CN" baseline="0" dirty="0">
                <a:latin typeface="Gulim" pitchFamily="34" charset="-127"/>
                <a:cs typeface="Gulim" pitchFamily="34" charset="-127"/>
              </a:rPr>
              <a:t> </a:t>
            </a:r>
            <a:r>
              <a:rPr lang="en-US" altLang="zh-CN" dirty="0">
                <a:latin typeface="Gulim" pitchFamily="34" charset="-127"/>
                <a:cs typeface="Gulim" pitchFamily="34" charset="-127"/>
              </a:rPr>
              <a:t>of Mobile Internet, spatial crowdsourcing</a:t>
            </a:r>
            <a:r>
              <a:rPr lang="en-US" altLang="zh-CN" baseline="0" dirty="0">
                <a:latin typeface="Gulim" pitchFamily="34" charset="-127"/>
                <a:cs typeface="Gulim" pitchFamily="34" charset="-127"/>
              </a:rPr>
              <a:t> becomes ubiquitous. </a:t>
            </a:r>
          </a:p>
          <a:p>
            <a:pPr algn="just">
              <a:lnSpc>
                <a:spcPct val="95000"/>
              </a:lnSpc>
              <a:spcBef>
                <a:spcPct val="25000"/>
              </a:spcBef>
              <a:spcAft>
                <a:spcPct val="10000"/>
              </a:spcAft>
              <a:buSzPct val="60000"/>
              <a:defRPr/>
            </a:pPr>
            <a:r>
              <a:rPr lang="en-US" altLang="zh-CN" baseline="0" dirty="0">
                <a:latin typeface="Gulim" pitchFamily="34" charset="-127"/>
                <a:cs typeface="Gulim" pitchFamily="34" charset="-127"/>
              </a:rPr>
              <a:t>It can be seen as a</a:t>
            </a:r>
            <a:r>
              <a:rPr kumimoji="1" lang="en-US" altLang="zh-CN" sz="1200" kern="1200" dirty="0">
                <a:solidFill>
                  <a:schemeClr val="tx1"/>
                </a:solidFill>
                <a:latin typeface="Gulim" charset="0"/>
                <a:ea typeface="MS PGothic" pitchFamily="34" charset="-128"/>
                <a:cs typeface="ＭＳ Ｐゴシック" charset="-128"/>
              </a:rPr>
              <a:t> new way of organizing the crowd to do </a:t>
            </a:r>
            <a:r>
              <a:rPr kumimoji="1" lang="en-US" altLang="zh-CN" sz="1200" kern="1200" dirty="0">
                <a:solidFill>
                  <a:srgbClr val="FF0000"/>
                </a:solidFill>
                <a:latin typeface="Gulim" charset="0"/>
                <a:ea typeface="MS PGothic" pitchFamily="34" charset="-128"/>
                <a:cs typeface="ＭＳ Ｐゴシック" charset="-128"/>
              </a:rPr>
              <a:t>spatial</a:t>
            </a:r>
            <a:r>
              <a:rPr kumimoji="1" lang="en-US" altLang="zh-CN" sz="1200" kern="1200" dirty="0">
                <a:solidFill>
                  <a:schemeClr val="tx1"/>
                </a:solidFill>
                <a:latin typeface="Gulim" charset="0"/>
                <a:ea typeface="MS PGothic" pitchFamily="34" charset="-128"/>
                <a:cs typeface="ＭＳ Ｐゴシック" charset="-128"/>
              </a:rPr>
              <a:t> tasks</a:t>
            </a:r>
          </a:p>
          <a:p>
            <a:pPr marL="0" marR="0" lvl="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Gulim" charset="0"/>
                <a:ea typeface="MS PGothic" pitchFamily="34" charset="-128"/>
                <a:cs typeface="Gulim" pitchFamily="34" charset="-127"/>
              </a:rPr>
              <a:t>Representatives</a:t>
            </a:r>
            <a:r>
              <a:rPr kumimoji="1" lang="en-US" altLang="zh-CN" sz="1200" kern="1200" baseline="0" dirty="0">
                <a:solidFill>
                  <a:schemeClr val="tx1"/>
                </a:solidFill>
                <a:latin typeface="Gulim" charset="0"/>
                <a:ea typeface="MS PGothic" pitchFamily="34" charset="-128"/>
                <a:cs typeface="Gulim" pitchFamily="34" charset="-127"/>
              </a:rPr>
              <a:t> </a:t>
            </a:r>
            <a:r>
              <a:rPr kumimoji="1" lang="en-US" altLang="zh-CN" sz="1200" kern="1200" dirty="0">
                <a:solidFill>
                  <a:schemeClr val="tx1"/>
                </a:solidFill>
                <a:latin typeface="Gulim" charset="0"/>
                <a:ea typeface="MS PGothic" pitchFamily="34" charset="-128"/>
                <a:cs typeface="Gulim" pitchFamily="34" charset="-127"/>
              </a:rPr>
              <a:t>include </a:t>
            </a:r>
            <a:r>
              <a:rPr lang="en-US" altLang="zh-CN" sz="1200" dirty="0">
                <a:cs typeface="ＭＳ Ｐゴシック" charset="-128"/>
              </a:rPr>
              <a:t>Didi</a:t>
            </a:r>
            <a:r>
              <a:rPr lang="en-US" altLang="zh-CN" sz="1200" baseline="0" dirty="0">
                <a:cs typeface="ＭＳ Ｐゴシック" charset="-128"/>
              </a:rPr>
              <a:t>, </a:t>
            </a:r>
            <a:r>
              <a:rPr lang="en-US" altLang="zh-CN" sz="1200" dirty="0">
                <a:cs typeface="ＭＳ Ｐゴシック" charset="-128"/>
              </a:rPr>
              <a:t>Uber and </a:t>
            </a:r>
            <a:r>
              <a:rPr lang="en-US" altLang="zh-CN" sz="1200" dirty="0" err="1">
                <a:cs typeface="ＭＳ Ｐゴシック" charset="-128"/>
              </a:rPr>
              <a:t>gigwalk</a:t>
            </a:r>
            <a:endParaRPr lang="en-US" altLang="zh-CN" sz="1200" dirty="0">
              <a:cs typeface="ＭＳ Ｐゴシック" charset="-128"/>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4</a:t>
            </a:fld>
            <a:endParaRPr lang="en-US" altLang="zh-CN">
              <a:ea typeface="Gulim" pitchFamily="34" charset="-127"/>
            </a:endParaRPr>
          </a:p>
        </p:txBody>
      </p:sp>
    </p:spTree>
    <p:extLst>
      <p:ext uri="{BB962C8B-B14F-4D97-AF65-F5344CB8AC3E}">
        <p14:creationId xmlns:p14="http://schemas.microsoft.com/office/powerpoint/2010/main" val="1237888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And</a:t>
            </a:r>
            <a:r>
              <a:rPr lang="en-US" altLang="zh-CN" baseline="0" dirty="0"/>
              <a:t> finally the conclusion.</a:t>
            </a:r>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40</a:t>
            </a:fld>
            <a:endParaRPr lang="en-US" altLang="ko-KR"/>
          </a:p>
        </p:txBody>
      </p:sp>
    </p:spTree>
    <p:extLst>
      <p:ext uri="{BB962C8B-B14F-4D97-AF65-F5344CB8AC3E}">
        <p14:creationId xmlns:p14="http://schemas.microsoft.com/office/powerpoint/2010/main" val="3951788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Here it is.</a:t>
            </a: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FF1BAD08-88B6-4268-884A-1B21DFA00E40}" type="slidenum">
              <a:rPr lang="zh-CN" altLang="en-US" smtClean="0">
                <a:ea typeface="Gulim" pitchFamily="34" charset="-127"/>
              </a:rPr>
              <a:pPr>
                <a:spcBef>
                  <a:spcPct val="0"/>
                </a:spcBef>
              </a:pPr>
              <a:t>41</a:t>
            </a:fld>
            <a:endParaRPr lang="en-US" altLang="zh-CN">
              <a:ea typeface="Gulim" pitchFamily="34" charset="-127"/>
            </a:endParaRPr>
          </a:p>
        </p:txBody>
      </p:sp>
    </p:spTree>
    <p:extLst>
      <p:ext uri="{BB962C8B-B14F-4D97-AF65-F5344CB8AC3E}">
        <p14:creationId xmlns:p14="http://schemas.microsoft.com/office/powerpoint/2010/main" val="384081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lnSpc>
                <a:spcPct val="95000"/>
              </a:lnSpc>
              <a:spcBef>
                <a:spcPct val="25000"/>
              </a:spcBef>
              <a:spcAft>
                <a:spcPct val="10000"/>
              </a:spcAft>
              <a:buSzPct val="80000"/>
              <a:buFont typeface="+mj-lt"/>
              <a:buNone/>
              <a:defRPr/>
            </a:pPr>
            <a:r>
              <a:rPr kumimoji="1" lang="en-US" altLang="zh-CN" sz="2800" kern="1200" dirty="0">
                <a:solidFill>
                  <a:schemeClr val="tx1"/>
                </a:solidFill>
                <a:latin typeface="Gulim" charset="0"/>
                <a:ea typeface="MS PGothic" pitchFamily="34" charset="-128"/>
                <a:cs typeface="ＭＳ Ｐゴシック" charset="-128"/>
              </a:rPr>
              <a:t>There</a:t>
            </a:r>
            <a:r>
              <a:rPr kumimoji="1" lang="en-US" altLang="zh-CN" sz="2800" kern="1200" baseline="0" dirty="0">
                <a:solidFill>
                  <a:schemeClr val="tx1"/>
                </a:solidFill>
                <a:latin typeface="Gulim" charset="0"/>
                <a:ea typeface="MS PGothic" pitchFamily="34" charset="-128"/>
                <a:cs typeface="ＭＳ Ｐゴシック" charset="-128"/>
              </a:rPr>
              <a:t> are mainly four steps in the workflow. </a:t>
            </a:r>
          </a:p>
          <a:p>
            <a:pPr marL="0" indent="0" algn="just">
              <a:lnSpc>
                <a:spcPct val="95000"/>
              </a:lnSpc>
              <a:spcBef>
                <a:spcPct val="25000"/>
              </a:spcBef>
              <a:spcAft>
                <a:spcPct val="10000"/>
              </a:spcAft>
              <a:buSzPct val="80000"/>
              <a:buFont typeface="+mj-lt"/>
              <a:buNone/>
              <a:defRPr/>
            </a:pPr>
            <a:r>
              <a:rPr kumimoji="1" lang="en-US" altLang="zh-CN" sz="2800" kern="1200" baseline="0" dirty="0">
                <a:solidFill>
                  <a:schemeClr val="tx1"/>
                </a:solidFill>
                <a:latin typeface="Gulim" charset="0"/>
                <a:ea typeface="MS PGothic" pitchFamily="34" charset="-128"/>
                <a:cs typeface="ＭＳ Ｐゴシック" charset="-128"/>
              </a:rPr>
              <a:t>First, some requester submits the request. He chooses the origin and the destination of his trip.</a:t>
            </a:r>
          </a:p>
          <a:p>
            <a:pPr marL="0" indent="0" algn="just">
              <a:lnSpc>
                <a:spcPct val="95000"/>
              </a:lnSpc>
              <a:spcBef>
                <a:spcPct val="25000"/>
              </a:spcBef>
              <a:spcAft>
                <a:spcPct val="10000"/>
              </a:spcAft>
              <a:buSzPct val="80000"/>
              <a:buFont typeface="+mj-lt"/>
              <a:buNone/>
              <a:defRPr/>
            </a:pPr>
            <a:r>
              <a:rPr kumimoji="1" lang="en-US" altLang="zh-CN" sz="2800" kern="1200" baseline="0" dirty="0">
                <a:solidFill>
                  <a:schemeClr val="tx1"/>
                </a:solidFill>
                <a:latin typeface="Gulim" charset="0"/>
                <a:ea typeface="MS PGothic" pitchFamily="34" charset="-128"/>
                <a:cs typeface="ＭＳ Ｐゴシック" charset="-128"/>
              </a:rPr>
              <a:t>And then the platform offers him a price. </a:t>
            </a:r>
          </a:p>
          <a:p>
            <a:pPr marL="0" indent="0" algn="just">
              <a:lnSpc>
                <a:spcPct val="95000"/>
              </a:lnSpc>
              <a:spcBef>
                <a:spcPct val="25000"/>
              </a:spcBef>
              <a:spcAft>
                <a:spcPct val="10000"/>
              </a:spcAft>
              <a:buSzPct val="80000"/>
              <a:buFont typeface="+mj-lt"/>
              <a:buNone/>
              <a:defRPr/>
            </a:pPr>
            <a:r>
              <a:rPr kumimoji="1" lang="en-US" altLang="zh-CN" sz="2800" kern="1200" baseline="0" dirty="0">
                <a:solidFill>
                  <a:schemeClr val="tx1"/>
                </a:solidFill>
                <a:latin typeface="Gulim" charset="0"/>
                <a:ea typeface="MS PGothic" pitchFamily="34" charset="-128"/>
                <a:cs typeface="ＭＳ Ｐゴシック" charset="-128"/>
              </a:rPr>
              <a:t>When the requester sees the price, he will decide if it exceeds his valuation for the trip. </a:t>
            </a:r>
            <a:r>
              <a:rPr kumimoji="1" lang="en-US" altLang="zh-CN" sz="1200" kern="1200" dirty="0">
                <a:solidFill>
                  <a:schemeClr val="tx1"/>
                </a:solidFill>
                <a:effectLst/>
                <a:latin typeface="Gulim" charset="0"/>
                <a:ea typeface="MS PGothic" pitchFamily="34" charset="-128"/>
                <a:cs typeface="Gulim" charset="0"/>
              </a:rPr>
              <a:t>If it doesn’t, he will accept it and the platform will assign an available worker to him and gain a revenue.</a:t>
            </a:r>
          </a:p>
          <a:p>
            <a:r>
              <a:rPr kumimoji="1" lang="en-US" altLang="zh-CN" sz="1200" kern="1200" dirty="0">
                <a:solidFill>
                  <a:schemeClr val="tx1"/>
                </a:solidFill>
                <a:effectLst/>
                <a:latin typeface="Gulim" charset="0"/>
                <a:ea typeface="MS PGothic" pitchFamily="34" charset="-128"/>
                <a:cs typeface="Gulim" charset="0"/>
              </a:rPr>
              <a:t>Among the steps, pricing serves as an important step</a:t>
            </a:r>
            <a:r>
              <a:rPr kumimoji="1" lang="en-US" altLang="zh-CN" sz="1200" kern="1200">
                <a:solidFill>
                  <a:schemeClr val="tx1"/>
                </a:solidFill>
                <a:effectLst/>
                <a:latin typeface="Gulim" charset="0"/>
                <a:ea typeface="MS PGothic" pitchFamily="34" charset="-128"/>
                <a:cs typeface="Gulim" charset="0"/>
              </a:rPr>
              <a:t>, because </a:t>
            </a:r>
            <a:r>
              <a:rPr kumimoji="1" lang="en-US" altLang="zh-CN" sz="1200" kern="1200" dirty="0">
                <a:solidFill>
                  <a:schemeClr val="tx1"/>
                </a:solidFill>
                <a:effectLst/>
                <a:latin typeface="Gulim" charset="0"/>
                <a:ea typeface="MS PGothic" pitchFamily="34" charset="-128"/>
                <a:cs typeface="Gulim" charset="0"/>
              </a:rPr>
              <a:t>it directly affects the users’ experience and the platform’s revenue.</a:t>
            </a:r>
            <a:endParaRPr kumimoji="1" lang="zh-CN" altLang="zh-CN" sz="1200" kern="1200" dirty="0">
              <a:solidFill>
                <a:schemeClr val="tx1"/>
              </a:solidFill>
              <a:effectLst/>
              <a:latin typeface="Gulim" charset="0"/>
              <a:ea typeface="MS PGothic" pitchFamily="34" charset="-128"/>
              <a:cs typeface="Gulim"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5</a:t>
            </a:fld>
            <a:endParaRPr lang="en-US" altLang="zh-CN">
              <a:ea typeface="Gulim" pitchFamily="34" charset="-127"/>
            </a:endParaRPr>
          </a:p>
        </p:txBody>
      </p:sp>
    </p:spTree>
    <p:extLst>
      <p:ext uri="{BB962C8B-B14F-4D97-AF65-F5344CB8AC3E}">
        <p14:creationId xmlns:p14="http://schemas.microsoft.com/office/powerpoint/2010/main" val="22517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Next we show some basic concepts and then formally define the problem.</a:t>
            </a:r>
            <a:endParaRPr kumimoji="1" lang="zh-CN" altLang="zh-CN" sz="1200" kern="1200" dirty="0">
              <a:solidFill>
                <a:schemeClr val="tx1"/>
              </a:solidFill>
              <a:effectLst/>
              <a:latin typeface="Gulim" charset="0"/>
              <a:ea typeface="MS PGothic" pitchFamily="34" charset="-128"/>
              <a:cs typeface="Gulim" charset="0"/>
            </a:endParaRPr>
          </a:p>
          <a:p>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6</a:t>
            </a:fld>
            <a:endParaRPr lang="en-US" altLang="ko-KR"/>
          </a:p>
        </p:txBody>
      </p:sp>
    </p:spTree>
    <p:extLst>
      <p:ext uri="{BB962C8B-B14F-4D97-AF65-F5344CB8AC3E}">
        <p14:creationId xmlns:p14="http://schemas.microsoft.com/office/powerpoint/2010/main" val="2984855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kumimoji="1" lang="en-US" altLang="zh-CN" sz="1200" kern="1200" dirty="0">
                <a:solidFill>
                  <a:schemeClr val="tx1"/>
                </a:solidFill>
                <a:effectLst/>
                <a:latin typeface="Gulim" charset="0"/>
                <a:ea typeface="MS PGothic" pitchFamily="34" charset="-128"/>
                <a:cs typeface="Gulim" charset="0"/>
              </a:rPr>
              <a:t>In each time period, we are given as input a set of requesters or tasks.</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For each r in R, it specifies its origin and destination. </a:t>
            </a:r>
          </a:p>
          <a:p>
            <a:r>
              <a:rPr kumimoji="1" lang="en-US" altLang="zh-CN" sz="1200" kern="1200" dirty="0">
                <a:solidFill>
                  <a:schemeClr val="tx1"/>
                </a:solidFill>
                <a:effectLst/>
                <a:latin typeface="Gulim" charset="0"/>
                <a:ea typeface="MS PGothic" pitchFamily="34" charset="-128"/>
                <a:cs typeface="Gulim" charset="0"/>
              </a:rPr>
              <a:t>Its trip distance </a:t>
            </a:r>
            <a:r>
              <a:rPr kumimoji="1" lang="en-US" altLang="zh-CN" sz="1200" kern="1200" dirty="0" err="1">
                <a:solidFill>
                  <a:schemeClr val="tx1"/>
                </a:solidFill>
                <a:effectLst/>
                <a:latin typeface="Gulim" charset="0"/>
                <a:ea typeface="MS PGothic" pitchFamily="34" charset="-128"/>
                <a:cs typeface="Gulim" charset="0"/>
              </a:rPr>
              <a:t>dr</a:t>
            </a:r>
            <a:r>
              <a:rPr kumimoji="1" lang="en-US" altLang="zh-CN" sz="1200" kern="1200" dirty="0">
                <a:solidFill>
                  <a:schemeClr val="tx1"/>
                </a:solidFill>
                <a:effectLst/>
                <a:latin typeface="Gulim" charset="0"/>
                <a:ea typeface="MS PGothic" pitchFamily="34" charset="-128"/>
                <a:cs typeface="Gulim" charset="0"/>
              </a:rPr>
              <a:t> can be easily calculated. We directly show them in the table.</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In addition, we assume it also has a private valuation about the price per unit distance </a:t>
            </a:r>
            <a:r>
              <a:rPr kumimoji="1" lang="en-US" altLang="zh-CN" sz="1200" kern="1200" dirty="0" err="1">
                <a:solidFill>
                  <a:schemeClr val="tx1"/>
                </a:solidFill>
                <a:effectLst/>
                <a:latin typeface="Gulim" charset="0"/>
                <a:ea typeface="MS PGothic" pitchFamily="34" charset="-128"/>
                <a:cs typeface="Gulim" charset="0"/>
              </a:rPr>
              <a:t>vr</a:t>
            </a:r>
            <a:r>
              <a:rPr kumimoji="1" lang="en-US" altLang="zh-CN" sz="1200" kern="1200" dirty="0">
                <a:solidFill>
                  <a:schemeClr val="tx1"/>
                </a:solidFill>
                <a:effectLst/>
                <a:latin typeface="Gulim" charset="0"/>
                <a:ea typeface="MS PGothic" pitchFamily="34" charset="-128"/>
                <a:cs typeface="Gulim" charset="0"/>
              </a:rPr>
              <a:t>. The word private means we do not know its value but it exists. </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For each worker w, it has a location and a radius.</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The radius determines the range of worker. </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7</a:t>
            </a:fld>
            <a:endParaRPr lang="en-US" altLang="ko-KR"/>
          </a:p>
        </p:txBody>
      </p:sp>
    </p:spTree>
    <p:extLst>
      <p:ext uri="{BB962C8B-B14F-4D97-AF65-F5344CB8AC3E}">
        <p14:creationId xmlns:p14="http://schemas.microsoft.com/office/powerpoint/2010/main" val="95749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As for the platforms, they set prices to maximize the total revenue. If we offer some requester a unit price p, the revenue is </a:t>
            </a:r>
            <a:r>
              <a:rPr kumimoji="1" lang="en-US" altLang="zh-CN" sz="1200" kern="1200" dirty="0" err="1">
                <a:solidFill>
                  <a:schemeClr val="tx1"/>
                </a:solidFill>
                <a:effectLst/>
                <a:latin typeface="Gulim" charset="0"/>
                <a:ea typeface="MS PGothic" pitchFamily="34" charset="-128"/>
                <a:cs typeface="Gulim" charset="0"/>
              </a:rPr>
              <a:t>dr</a:t>
            </a:r>
            <a:r>
              <a:rPr kumimoji="1" lang="en-US" altLang="zh-CN" sz="1200" kern="1200" dirty="0">
                <a:solidFill>
                  <a:schemeClr val="tx1"/>
                </a:solidFill>
                <a:effectLst/>
                <a:latin typeface="Gulim" charset="0"/>
                <a:ea typeface="MS PGothic" pitchFamily="34" charset="-128"/>
                <a:cs typeface="Gulim" charset="0"/>
              </a:rPr>
              <a:t> times p.</a:t>
            </a: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baseline="0" dirty="0">
                <a:solidFill>
                  <a:schemeClr val="tx1"/>
                </a:solidFill>
                <a:latin typeface="Gulim" charset="0"/>
                <a:ea typeface="MS PGothic" pitchFamily="34" charset="-128"/>
                <a:cs typeface="Gulim" charset="0"/>
              </a:rPr>
              <a:t>And the platform will set the same price </a:t>
            </a:r>
            <a:r>
              <a:rPr kumimoji="1" lang="en-US" altLang="zh-CN" sz="1200" kern="1200" dirty="0">
                <a:solidFill>
                  <a:schemeClr val="tx1"/>
                </a:solidFill>
                <a:latin typeface="Gulim" charset="0"/>
                <a:ea typeface="MS PGothic" pitchFamily="34" charset="-128"/>
                <a:cs typeface="Gulim" charset="0"/>
              </a:rPr>
              <a:t>for requesters in the </a:t>
            </a:r>
            <a:r>
              <a:rPr kumimoji="1" lang="en-US" altLang="zh-CN" sz="1200" kern="1200" dirty="0">
                <a:solidFill>
                  <a:srgbClr val="FF0000"/>
                </a:solidFill>
                <a:latin typeface="Gulim" charset="0"/>
                <a:ea typeface="MS PGothic" pitchFamily="34" charset="-128"/>
                <a:cs typeface="Gulim" charset="0"/>
              </a:rPr>
              <a:t>same</a:t>
            </a:r>
            <a:r>
              <a:rPr kumimoji="1" lang="en-US" altLang="zh-CN" sz="1200" kern="1200" dirty="0">
                <a:solidFill>
                  <a:schemeClr val="tx1"/>
                </a:solidFill>
                <a:latin typeface="Gulim" charset="0"/>
                <a:ea typeface="MS PGothic" pitchFamily="34" charset="-128"/>
                <a:cs typeface="Gulim" charset="0"/>
              </a:rPr>
              <a:t> </a:t>
            </a:r>
            <a:r>
              <a:rPr kumimoji="1" lang="en-US" altLang="zh-CN" sz="1200" kern="1200" dirty="0">
                <a:solidFill>
                  <a:srgbClr val="FF0000"/>
                </a:solidFill>
                <a:latin typeface="Gulim" charset="0"/>
                <a:ea typeface="MS PGothic" pitchFamily="34" charset="-128"/>
                <a:cs typeface="Gulim" charset="0"/>
              </a:rPr>
              <a:t>grid.</a:t>
            </a:r>
            <a:endParaRPr kumimoji="1" lang="en-US" altLang="zh-CN" sz="1200" kern="1200" baseline="0" dirty="0">
              <a:solidFill>
                <a:schemeClr val="tx1"/>
              </a:solidFill>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8</a:t>
            </a:fld>
            <a:endParaRPr lang="en-US" altLang="ko-KR"/>
          </a:p>
        </p:txBody>
      </p:sp>
    </p:spTree>
    <p:extLst>
      <p:ext uri="{BB962C8B-B14F-4D97-AF65-F5344CB8AC3E}">
        <p14:creationId xmlns:p14="http://schemas.microsoft.com/office/powerpoint/2010/main" val="16610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kumimoji="1" lang="en-US" altLang="zh-CN" sz="1200" kern="1200" dirty="0">
                <a:solidFill>
                  <a:schemeClr val="tx1"/>
                </a:solidFill>
                <a:effectLst/>
                <a:latin typeface="Gulim" charset="0"/>
                <a:ea typeface="MS PGothic" pitchFamily="34" charset="-128"/>
                <a:cs typeface="Gulim" charset="0"/>
              </a:rPr>
              <a:t>The bipartite graph is used to represent the relationship between requests and workers. </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Here we set a price of 3 dollars for grid 9. It is then offered to r1 and r2, </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9</a:t>
            </a:fld>
            <a:endParaRPr lang="en-US" altLang="ko-KR"/>
          </a:p>
        </p:txBody>
      </p:sp>
    </p:spTree>
    <p:extLst>
      <p:ext uri="{BB962C8B-B14F-4D97-AF65-F5344CB8AC3E}">
        <p14:creationId xmlns:p14="http://schemas.microsoft.com/office/powerpoint/2010/main" val="276270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p:cNvSpPr>
            <a:spLocks noChangeShapeType="1"/>
          </p:cNvSpPr>
          <p:nvPr/>
        </p:nvSpPr>
        <p:spPr bwMode="auto">
          <a:xfrm>
            <a:off x="457200" y="2852738"/>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r>
              <a:rPr lang="ko-KR" altLang="en-US"/>
              <a:t>마스터 제목 스타일 편집</a:t>
            </a:r>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ko-KR" altLang="en-US"/>
              <a:t>마스터 부제목 스타일 편집</a:t>
            </a:r>
          </a:p>
        </p:txBody>
      </p:sp>
      <p:sp>
        <p:nvSpPr>
          <p:cNvPr id="5" name="Date Placeholder 5"/>
          <p:cNvSpPr>
            <a:spLocks noGrp="1" noChangeArrowheads="1"/>
          </p:cNvSpPr>
          <p:nvPr>
            <p:ph type="dt" sz="half" idx="10"/>
          </p:nvPr>
        </p:nvSpPr>
        <p:spPr>
          <a:xfrm>
            <a:off x="457200" y="6248400"/>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Footer Placeholder 6"/>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sz="1000" b="0">
                <a:solidFill>
                  <a:schemeClr val="tx1"/>
                </a:solidFill>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9"/>
          <p:cNvSpPr>
            <a:spLocks noGrp="1" noChangeArrowheads="1"/>
          </p:cNvSpPr>
          <p:nvPr>
            <p:ph type="sldNum" sz="quarter" idx="12"/>
          </p:nvPr>
        </p:nvSpPr>
        <p:spPr>
          <a:xfrm>
            <a:off x="6553200" y="6248400"/>
            <a:ext cx="2133600" cy="457200"/>
          </a:xfrm>
        </p:spPr>
        <p:txBody>
          <a:bodyPr/>
          <a:lstStyle>
            <a:lvl1pPr>
              <a:defRPr sz="1000">
                <a:solidFill>
                  <a:schemeClr val="tx1"/>
                </a:solidFill>
              </a:defRPr>
            </a:lvl1pPr>
          </a:lstStyle>
          <a:p>
            <a:pPr>
              <a:defRPr/>
            </a:pPr>
            <a:fld id="{BCDF0BC5-48E5-4C10-BF4B-3046714EDF67}" type="slidenum">
              <a:rPr lang="en-US" altLang="ko-KR"/>
              <a:pPr>
                <a:defRPr/>
              </a:pPr>
              <a:t>‹#›</a:t>
            </a:fld>
            <a:endParaRPr lang="en-US" altLang="ko-KR"/>
          </a:p>
        </p:txBody>
      </p:sp>
    </p:spTree>
    <p:extLst>
      <p:ext uri="{BB962C8B-B14F-4D97-AF65-F5344CB8AC3E}">
        <p14:creationId xmlns:p14="http://schemas.microsoft.com/office/powerpoint/2010/main" val="221418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7ED01459-823C-4BC6-AC10-AA078603345E}" type="slidenum">
              <a:rPr lang="en-US" altLang="ko-KR"/>
              <a:pPr>
                <a:defRPr/>
              </a:pPr>
              <a:t>‹#›</a:t>
            </a:fld>
            <a:endParaRPr lang="en-US" altLang="ko-KR"/>
          </a:p>
        </p:txBody>
      </p:sp>
    </p:spTree>
    <p:extLst>
      <p:ext uri="{BB962C8B-B14F-4D97-AF65-F5344CB8AC3E}">
        <p14:creationId xmlns:p14="http://schemas.microsoft.com/office/powerpoint/2010/main" val="40568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1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11BFFBBC-A286-4C9F-AAB9-F54AF1610789}" type="slidenum">
              <a:rPr lang="en-US" altLang="ko-KR"/>
              <a:pPr>
                <a:defRPr/>
              </a:pPr>
              <a:t>‹#›</a:t>
            </a:fld>
            <a:endParaRPr lang="en-US" altLang="ko-KR"/>
          </a:p>
        </p:txBody>
      </p:sp>
    </p:spTree>
    <p:extLst>
      <p:ext uri="{BB962C8B-B14F-4D97-AF65-F5344CB8AC3E}">
        <p14:creationId xmlns:p14="http://schemas.microsoft.com/office/powerpoint/2010/main" val="24830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73697CC5-BB9E-487E-AFF3-8F5506CF83B5}" type="slidenum">
              <a:rPr lang="en-US" altLang="ko-KR"/>
              <a:pPr>
                <a:defRPr/>
              </a:pPr>
              <a:t>‹#›</a:t>
            </a:fld>
            <a:endParaRPr lang="en-US" altLang="ko-KR"/>
          </a:p>
        </p:txBody>
      </p:sp>
    </p:spTree>
    <p:extLst>
      <p:ext uri="{BB962C8B-B14F-4D97-AF65-F5344CB8AC3E}">
        <p14:creationId xmlns:p14="http://schemas.microsoft.com/office/powerpoint/2010/main" val="17306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38A0E265-9AFB-4648-A5A7-8F28405024C1}" type="slidenum">
              <a:rPr lang="en-US" altLang="ko-KR"/>
              <a:pPr>
                <a:defRPr/>
              </a:pPr>
              <a:t>‹#›</a:t>
            </a:fld>
            <a:endParaRPr lang="en-US" altLang="ko-KR"/>
          </a:p>
        </p:txBody>
      </p:sp>
    </p:spTree>
    <p:extLst>
      <p:ext uri="{BB962C8B-B14F-4D97-AF65-F5344CB8AC3E}">
        <p14:creationId xmlns:p14="http://schemas.microsoft.com/office/powerpoint/2010/main" val="381521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11E4189D-17B3-421D-8C1C-DE4C83C15866}" type="slidenum">
              <a:rPr lang="en-US" altLang="ko-KR"/>
              <a:pPr>
                <a:defRPr/>
              </a:pPr>
              <a:t>‹#›</a:t>
            </a:fld>
            <a:endParaRPr lang="en-US" altLang="ko-KR"/>
          </a:p>
        </p:txBody>
      </p:sp>
    </p:spTree>
    <p:extLst>
      <p:ext uri="{BB962C8B-B14F-4D97-AF65-F5344CB8AC3E}">
        <p14:creationId xmlns:p14="http://schemas.microsoft.com/office/powerpoint/2010/main" val="132074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8"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9"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D029A8A9-4D38-4C80-842F-C9C89A2AFF5B}" type="slidenum">
              <a:rPr lang="en-US" altLang="ko-KR"/>
              <a:pPr>
                <a:defRPr/>
              </a:pPr>
              <a:t>‹#›</a:t>
            </a:fld>
            <a:endParaRPr lang="en-US" altLang="ko-KR"/>
          </a:p>
        </p:txBody>
      </p:sp>
    </p:spTree>
    <p:extLst>
      <p:ext uri="{BB962C8B-B14F-4D97-AF65-F5344CB8AC3E}">
        <p14:creationId xmlns:p14="http://schemas.microsoft.com/office/powerpoint/2010/main" val="29032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4"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5"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B2D9E1CE-3C7F-4ACF-8753-53AB71A600F5}" type="slidenum">
              <a:rPr lang="en-US" altLang="ko-KR"/>
              <a:pPr>
                <a:defRPr/>
              </a:pPr>
              <a:t>‹#›</a:t>
            </a:fld>
            <a:endParaRPr lang="en-US" altLang="ko-KR"/>
          </a:p>
        </p:txBody>
      </p:sp>
    </p:spTree>
    <p:extLst>
      <p:ext uri="{BB962C8B-B14F-4D97-AF65-F5344CB8AC3E}">
        <p14:creationId xmlns:p14="http://schemas.microsoft.com/office/powerpoint/2010/main" val="187246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3"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4"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E9E343DE-ED20-4552-8388-FF9F68967707}" type="slidenum">
              <a:rPr lang="en-US" altLang="ko-KR"/>
              <a:pPr>
                <a:defRPr/>
              </a:pPr>
              <a:t>‹#›</a:t>
            </a:fld>
            <a:endParaRPr lang="en-US" altLang="ko-KR"/>
          </a:p>
        </p:txBody>
      </p:sp>
    </p:spTree>
    <p:extLst>
      <p:ext uri="{BB962C8B-B14F-4D97-AF65-F5344CB8AC3E}">
        <p14:creationId xmlns:p14="http://schemas.microsoft.com/office/powerpoint/2010/main" val="214543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21DF6AA5-9851-4F18-AB39-25A7490D3DB7}" type="slidenum">
              <a:rPr lang="en-US" altLang="ko-KR"/>
              <a:pPr>
                <a:defRPr/>
              </a:pPr>
              <a:t>‹#›</a:t>
            </a:fld>
            <a:endParaRPr lang="en-US" altLang="ko-KR"/>
          </a:p>
        </p:txBody>
      </p:sp>
    </p:spTree>
    <p:extLst>
      <p:ext uri="{BB962C8B-B14F-4D97-AF65-F5344CB8AC3E}">
        <p14:creationId xmlns:p14="http://schemas.microsoft.com/office/powerpoint/2010/main" val="169234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4A2A9ABC-2D89-40D8-9C8B-300734C3F646}" type="slidenum">
              <a:rPr lang="en-US" altLang="ko-KR"/>
              <a:pPr>
                <a:defRPr/>
              </a:pPr>
              <a:t>‹#›</a:t>
            </a:fld>
            <a:endParaRPr lang="en-US" altLang="ko-KR"/>
          </a:p>
        </p:txBody>
      </p:sp>
    </p:spTree>
    <p:extLst>
      <p:ext uri="{BB962C8B-B14F-4D97-AF65-F5344CB8AC3E}">
        <p14:creationId xmlns:p14="http://schemas.microsoft.com/office/powerpoint/2010/main" val="21716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custDataLst>
              <p:tags r:id="rId13"/>
            </p:custDataLst>
          </p:nvPr>
        </p:nvSpPr>
        <p:spPr bwMode="auto">
          <a:xfrm>
            <a:off x="457200" y="122238"/>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p>
        </p:txBody>
      </p:sp>
      <p:sp>
        <p:nvSpPr>
          <p:cNvPr id="1027" name="Rectangle 4"/>
          <p:cNvSpPr>
            <a:spLocks noGrp="1" noChangeArrowheads="1"/>
          </p:cNvSpPr>
          <p:nvPr>
            <p:ph type="body" idx="1"/>
            <p:custDataLst>
              <p:tags r:id="rId14"/>
            </p:custDataLst>
          </p:nvPr>
        </p:nvSpPr>
        <p:spPr bwMode="auto">
          <a:xfrm>
            <a:off x="457200" y="908050"/>
            <a:ext cx="82296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22887" name="Rectangle 7"/>
          <p:cNvSpPr>
            <a:spLocks noGrp="1" noChangeArrowheads="1"/>
          </p:cNvSpPr>
          <p:nvPr>
            <p:ph type="sldNum" sz="quarter" idx="4"/>
            <p:custDataLst>
              <p:tags r:id="rId15"/>
            </p:custDataLst>
          </p:nvPr>
        </p:nvSpPr>
        <p:spPr bwMode="auto">
          <a:xfrm>
            <a:off x="6902450" y="11588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bg1"/>
                </a:solidFill>
                <a:ea typeface="Gulim" pitchFamily="34" charset="-127"/>
              </a:defRPr>
            </a:lvl1pPr>
          </a:lstStyle>
          <a:p>
            <a:pPr>
              <a:defRPr/>
            </a:pPr>
            <a:endParaRPr lang="en-US" altLang="ko-KR"/>
          </a:p>
        </p:txBody>
      </p:sp>
      <p:cxnSp>
        <p:nvCxnSpPr>
          <p:cNvPr id="1029" name="Straight Connector 2"/>
          <p:cNvCxnSpPr>
            <a:cxnSpLocks noChangeShapeType="1"/>
          </p:cNvCxnSpPr>
          <p:nvPr userDrawn="1"/>
        </p:nvCxnSpPr>
        <p:spPr bwMode="auto">
          <a:xfrm>
            <a:off x="395288" y="836613"/>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5868" r:id="rId1"/>
    <p:sldLayoutId id="2147485869" r:id="rId2"/>
    <p:sldLayoutId id="2147485870" r:id="rId3"/>
    <p:sldLayoutId id="2147485871" r:id="rId4"/>
    <p:sldLayoutId id="2147485872" r:id="rId5"/>
    <p:sldLayoutId id="2147485873" r:id="rId6"/>
    <p:sldLayoutId id="2147485874" r:id="rId7"/>
    <p:sldLayoutId id="2147485875" r:id="rId8"/>
    <p:sldLayoutId id="2147485876" r:id="rId9"/>
    <p:sldLayoutId id="2147485877" r:id="rId10"/>
    <p:sldLayoutId id="2147485878" r:id="rId11"/>
  </p:sldLayoutIdLst>
  <p:hf hdr="0" ftr="0" dt="0"/>
  <p:txStyles>
    <p:title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p:titleStyle>
    <p:body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55.png"/><Relationship Id="rId18" Type="http://schemas.openxmlformats.org/officeDocument/2006/relationships/image" Target="../media/image161.png"/><Relationship Id="rId26" Type="http://schemas.openxmlformats.org/officeDocument/2006/relationships/image" Target="../media/image177.png"/><Relationship Id="rId3" Type="http://schemas.openxmlformats.org/officeDocument/2006/relationships/image" Target="../media/image14.emf"/><Relationship Id="rId7" Type="http://schemas.openxmlformats.org/officeDocument/2006/relationships/image" Target="../media/image95.png"/><Relationship Id="rId12" Type="http://schemas.openxmlformats.org/officeDocument/2006/relationships/image" Target="../media/image154.png"/><Relationship Id="rId17" Type="http://schemas.openxmlformats.org/officeDocument/2006/relationships/image" Target="../media/image159.png"/><Relationship Id="rId2" Type="http://schemas.openxmlformats.org/officeDocument/2006/relationships/notesSlide" Target="../notesSlides/notesSlide10.xml"/><Relationship Id="rId16"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53.png"/><Relationship Id="rId5" Type="http://schemas.openxmlformats.org/officeDocument/2006/relationships/image" Target="../media/image93.png"/><Relationship Id="rId15" Type="http://schemas.openxmlformats.org/officeDocument/2006/relationships/image" Target="../media/image157.png"/><Relationship Id="rId10" Type="http://schemas.openxmlformats.org/officeDocument/2006/relationships/image" Target="../media/image17.emf"/><Relationship Id="rId19" Type="http://schemas.openxmlformats.org/officeDocument/2006/relationships/image" Target="../media/image162.png"/><Relationship Id="rId4" Type="http://schemas.openxmlformats.org/officeDocument/2006/relationships/image" Target="../media/image18.emf"/><Relationship Id="rId9" Type="http://schemas.openxmlformats.org/officeDocument/2006/relationships/image" Target="../media/image152.png"/><Relationship Id="rId14" Type="http://schemas.openxmlformats.org/officeDocument/2006/relationships/image" Target="../media/image156.png"/></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55.png"/><Relationship Id="rId18" Type="http://schemas.openxmlformats.org/officeDocument/2006/relationships/image" Target="../media/image161.png"/><Relationship Id="rId26" Type="http://schemas.openxmlformats.org/officeDocument/2006/relationships/image" Target="../media/image175.png"/><Relationship Id="rId3" Type="http://schemas.openxmlformats.org/officeDocument/2006/relationships/image" Target="../media/image14.emf"/><Relationship Id="rId21" Type="http://schemas.openxmlformats.org/officeDocument/2006/relationships/image" Target="../media/image170.png"/><Relationship Id="rId7" Type="http://schemas.openxmlformats.org/officeDocument/2006/relationships/image" Target="../media/image95.png"/><Relationship Id="rId12" Type="http://schemas.openxmlformats.org/officeDocument/2006/relationships/image" Target="../media/image154.png"/><Relationship Id="rId17" Type="http://schemas.openxmlformats.org/officeDocument/2006/relationships/image" Target="../media/image159.png"/><Relationship Id="rId2" Type="http://schemas.openxmlformats.org/officeDocument/2006/relationships/notesSlide" Target="../notesSlides/notesSlide11.xml"/><Relationship Id="rId16"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53.png"/><Relationship Id="rId24" Type="http://schemas.openxmlformats.org/officeDocument/2006/relationships/image" Target="../media/image21.png"/><Relationship Id="rId5" Type="http://schemas.openxmlformats.org/officeDocument/2006/relationships/image" Target="../media/image93.png"/><Relationship Id="rId15" Type="http://schemas.openxmlformats.org/officeDocument/2006/relationships/image" Target="../media/image157.png"/><Relationship Id="rId23" Type="http://schemas.openxmlformats.org/officeDocument/2006/relationships/image" Target="../media/image20.png"/><Relationship Id="rId10" Type="http://schemas.openxmlformats.org/officeDocument/2006/relationships/image" Target="../media/image17.emf"/><Relationship Id="rId19" Type="http://schemas.openxmlformats.org/officeDocument/2006/relationships/image" Target="../media/image162.png"/><Relationship Id="rId4" Type="http://schemas.openxmlformats.org/officeDocument/2006/relationships/image" Target="../media/image18.emf"/><Relationship Id="rId9" Type="http://schemas.openxmlformats.org/officeDocument/2006/relationships/image" Target="../media/image152.png"/><Relationship Id="rId14" Type="http://schemas.openxmlformats.org/officeDocument/2006/relationships/image" Target="../media/image156.png"/><Relationship Id="rId22" Type="http://schemas.openxmlformats.org/officeDocument/2006/relationships/image" Target="../media/image171.png"/><Relationship Id="rId27" Type="http://schemas.openxmlformats.org/officeDocument/2006/relationships/image" Target="../media/image177.png"/></Relationships>
</file>

<file path=ppt/slides/_rels/slide12.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55.png"/><Relationship Id="rId18" Type="http://schemas.openxmlformats.org/officeDocument/2006/relationships/image" Target="../media/image161.png"/><Relationship Id="rId3" Type="http://schemas.openxmlformats.org/officeDocument/2006/relationships/image" Target="../media/image14.emf"/><Relationship Id="rId21" Type="http://schemas.openxmlformats.org/officeDocument/2006/relationships/image" Target="../media/image171.png"/><Relationship Id="rId34" Type="http://schemas.openxmlformats.org/officeDocument/2006/relationships/image" Target="../media/image177.png"/><Relationship Id="rId7" Type="http://schemas.openxmlformats.org/officeDocument/2006/relationships/image" Target="../media/image95.png"/><Relationship Id="rId12" Type="http://schemas.openxmlformats.org/officeDocument/2006/relationships/image" Target="../media/image154.png"/><Relationship Id="rId17" Type="http://schemas.openxmlformats.org/officeDocument/2006/relationships/image" Target="../media/image159.png"/><Relationship Id="rId33" Type="http://schemas.openxmlformats.org/officeDocument/2006/relationships/image" Target="../media/image182.png"/><Relationship Id="rId2" Type="http://schemas.openxmlformats.org/officeDocument/2006/relationships/notesSlide" Target="../notesSlides/notesSlide12.xml"/><Relationship Id="rId16" Type="http://schemas.openxmlformats.org/officeDocument/2006/relationships/image" Target="../media/image158.png"/><Relationship Id="rId20" Type="http://schemas.openxmlformats.org/officeDocument/2006/relationships/image" Target="../media/image170.png"/><Relationship Id="rId29"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53.png"/><Relationship Id="rId32" Type="http://schemas.openxmlformats.org/officeDocument/2006/relationships/image" Target="../media/image181.png"/><Relationship Id="rId5" Type="http://schemas.openxmlformats.org/officeDocument/2006/relationships/image" Target="../media/image93.png"/><Relationship Id="rId15" Type="http://schemas.openxmlformats.org/officeDocument/2006/relationships/image" Target="../media/image157.png"/><Relationship Id="rId28" Type="http://schemas.openxmlformats.org/officeDocument/2006/relationships/image" Target="../media/image176.png"/><Relationship Id="rId10" Type="http://schemas.openxmlformats.org/officeDocument/2006/relationships/image" Target="../media/image17.emf"/><Relationship Id="rId19" Type="http://schemas.openxmlformats.org/officeDocument/2006/relationships/image" Target="../media/image162.png"/><Relationship Id="rId31" Type="http://schemas.openxmlformats.org/officeDocument/2006/relationships/image" Target="../media/image179.png"/><Relationship Id="rId4" Type="http://schemas.openxmlformats.org/officeDocument/2006/relationships/image" Target="../media/image18.emf"/><Relationship Id="rId9" Type="http://schemas.openxmlformats.org/officeDocument/2006/relationships/image" Target="../media/image152.png"/><Relationship Id="rId14" Type="http://schemas.openxmlformats.org/officeDocument/2006/relationships/image" Target="../media/image156.png"/><Relationship Id="rId30" Type="http://schemas.openxmlformats.org/officeDocument/2006/relationships/image" Target="../media/image178.png"/></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55.png"/><Relationship Id="rId18" Type="http://schemas.openxmlformats.org/officeDocument/2006/relationships/image" Target="../media/image161.png"/><Relationship Id="rId3" Type="http://schemas.openxmlformats.org/officeDocument/2006/relationships/image" Target="../media/image14.emf"/><Relationship Id="rId21" Type="http://schemas.openxmlformats.org/officeDocument/2006/relationships/image" Target="../media/image171.png"/><Relationship Id="rId7" Type="http://schemas.openxmlformats.org/officeDocument/2006/relationships/image" Target="../media/image95.png"/><Relationship Id="rId12" Type="http://schemas.openxmlformats.org/officeDocument/2006/relationships/image" Target="../media/image154.png"/><Relationship Id="rId17" Type="http://schemas.openxmlformats.org/officeDocument/2006/relationships/image" Target="../media/image159.png"/><Relationship Id="rId33" Type="http://schemas.openxmlformats.org/officeDocument/2006/relationships/image" Target="../media/image182.png"/><Relationship Id="rId2" Type="http://schemas.openxmlformats.org/officeDocument/2006/relationships/notesSlide" Target="../notesSlides/notesSlide13.xml"/><Relationship Id="rId16" Type="http://schemas.openxmlformats.org/officeDocument/2006/relationships/image" Target="../media/image158.png"/><Relationship Id="rId20" Type="http://schemas.openxmlformats.org/officeDocument/2006/relationships/image" Target="../media/image170.png"/><Relationship Id="rId29" Type="http://schemas.openxmlformats.org/officeDocument/2006/relationships/image" Target="../media/image177.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53.png"/><Relationship Id="rId32" Type="http://schemas.openxmlformats.org/officeDocument/2006/relationships/image" Target="../media/image181.png"/><Relationship Id="rId5" Type="http://schemas.openxmlformats.org/officeDocument/2006/relationships/image" Target="../media/image93.png"/><Relationship Id="rId15" Type="http://schemas.openxmlformats.org/officeDocument/2006/relationships/image" Target="../media/image157.png"/><Relationship Id="rId28" Type="http://schemas.openxmlformats.org/officeDocument/2006/relationships/image" Target="../media/image176.png"/><Relationship Id="rId23" Type="http://schemas.openxmlformats.org/officeDocument/2006/relationships/image" Target="../media/image164.png"/><Relationship Id="rId10" Type="http://schemas.openxmlformats.org/officeDocument/2006/relationships/image" Target="../media/image17.emf"/><Relationship Id="rId19" Type="http://schemas.openxmlformats.org/officeDocument/2006/relationships/image" Target="../media/image162.png"/><Relationship Id="rId31" Type="http://schemas.openxmlformats.org/officeDocument/2006/relationships/image" Target="../media/image179.png"/><Relationship Id="rId4" Type="http://schemas.openxmlformats.org/officeDocument/2006/relationships/image" Target="../media/image18.emf"/><Relationship Id="rId9" Type="http://schemas.openxmlformats.org/officeDocument/2006/relationships/image" Target="../media/image152.png"/><Relationship Id="rId14" Type="http://schemas.openxmlformats.org/officeDocument/2006/relationships/image" Target="../media/image156.png"/><Relationship Id="rId30" Type="http://schemas.openxmlformats.org/officeDocument/2006/relationships/image" Target="../media/image178.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21.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1.png"/><Relationship Id="rId10" Type="http://schemas.openxmlformats.org/officeDocument/2006/relationships/image" Target="../media/image32.png"/><Relationship Id="rId4" Type="http://schemas.openxmlformats.org/officeDocument/2006/relationships/image" Target="../media/image22.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21.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1.png"/><Relationship Id="rId11" Type="http://schemas.openxmlformats.org/officeDocument/2006/relationships/image" Target="../media/image32.png"/><Relationship Id="rId5" Type="http://schemas.openxmlformats.org/officeDocument/2006/relationships/image" Target="../media/image37.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 Id="rId14"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40.png"/><Relationship Id="rId3" Type="http://schemas.openxmlformats.org/officeDocument/2006/relationships/image" Target="../media/image221.png"/><Relationship Id="rId7" Type="http://schemas.openxmlformats.org/officeDocument/2006/relationships/image" Target="../media/image271.png"/><Relationship Id="rId12"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37.png"/><Relationship Id="rId15" Type="http://schemas.openxmlformats.org/officeDocument/2006/relationships/image" Target="../media/image42.png"/><Relationship Id="rId10"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image" Target="../media/image44.png"/><Relationship Id="rId18" Type="http://schemas.openxmlformats.org/officeDocument/2006/relationships/image" Target="../media/image49.png"/><Relationship Id="rId26" Type="http://schemas.openxmlformats.org/officeDocument/2006/relationships/image" Target="../media/image56.png"/><Relationship Id="rId3" Type="http://schemas.openxmlformats.org/officeDocument/2006/relationships/image" Target="../media/image18.emf"/><Relationship Id="rId21" Type="http://schemas.openxmlformats.org/officeDocument/2006/relationships/image" Target="../media/image54.png"/><Relationship Id="rId7" Type="http://schemas.openxmlformats.org/officeDocument/2006/relationships/image" Target="../media/image17.emf"/><Relationship Id="rId12" Type="http://schemas.openxmlformats.org/officeDocument/2006/relationships/image" Target="../media/image51.png"/><Relationship Id="rId17" Type="http://schemas.openxmlformats.org/officeDocument/2006/relationships/image" Target="../media/image48.png"/><Relationship Id="rId25" Type="http://schemas.openxmlformats.org/officeDocument/2006/relationships/image" Target="../media/image74.png"/><Relationship Id="rId2" Type="http://schemas.openxmlformats.org/officeDocument/2006/relationships/notesSlide" Target="../notesSlides/notesSlide21.xml"/><Relationship Id="rId16" Type="http://schemas.openxmlformats.org/officeDocument/2006/relationships/image" Target="../media/image47.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image" Target="../media/image50.png"/><Relationship Id="rId24" Type="http://schemas.openxmlformats.org/officeDocument/2006/relationships/image" Target="../media/image73.png"/><Relationship Id="rId5" Type="http://schemas.openxmlformats.org/officeDocument/2006/relationships/image" Target="../media/image15.emf"/><Relationship Id="rId15" Type="http://schemas.openxmlformats.org/officeDocument/2006/relationships/image" Target="../media/image46.png"/><Relationship Id="rId23" Type="http://schemas.openxmlformats.org/officeDocument/2006/relationships/image" Target="../media/image72.png"/><Relationship Id="rId28" Type="http://schemas.openxmlformats.org/officeDocument/2006/relationships/image" Target="../media/image58.png"/><Relationship Id="rId10" Type="http://schemas.openxmlformats.org/officeDocument/2006/relationships/image" Target="../media/image490.png"/><Relationship Id="rId19" Type="http://schemas.openxmlformats.org/officeDocument/2006/relationships/image" Target="../media/image52.png"/><Relationship Id="rId4" Type="http://schemas.openxmlformats.org/officeDocument/2006/relationships/image" Target="../media/image450.png"/><Relationship Id="rId9" Type="http://schemas.openxmlformats.org/officeDocument/2006/relationships/image" Target="../media/image480.png"/><Relationship Id="rId14" Type="http://schemas.openxmlformats.org/officeDocument/2006/relationships/image" Target="../media/image38.png"/><Relationship Id="rId22" Type="http://schemas.openxmlformats.org/officeDocument/2006/relationships/image" Target="../media/image55.png"/><Relationship Id="rId27"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69.png"/><Relationship Id="rId18" Type="http://schemas.openxmlformats.org/officeDocument/2006/relationships/image" Target="../media/image75.png"/><Relationship Id="rId3" Type="http://schemas.openxmlformats.org/officeDocument/2006/relationships/image" Target="../media/image39.png"/><Relationship Id="rId21" Type="http://schemas.openxmlformats.org/officeDocument/2006/relationships/image" Target="../media/image45.png"/><Relationship Id="rId7" Type="http://schemas.openxmlformats.org/officeDocument/2006/relationships/image" Target="../media/image64.png"/><Relationship Id="rId12" Type="http://schemas.openxmlformats.org/officeDocument/2006/relationships/image" Target="../media/image68.png"/><Relationship Id="rId2" Type="http://schemas.openxmlformats.org/officeDocument/2006/relationships/notesSlide" Target="../notesSlides/notesSlide22.xml"/><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67.png"/><Relationship Id="rId5" Type="http://schemas.openxmlformats.org/officeDocument/2006/relationships/image" Target="../media/image63.png"/><Relationship Id="rId10" Type="http://schemas.openxmlformats.org/officeDocument/2006/relationships/image" Target="../media/image66.png"/><Relationship Id="rId19" Type="http://schemas.openxmlformats.org/officeDocument/2006/relationships/image" Target="../media/image471.png"/><Relationship Id="rId4" Type="http://schemas.openxmlformats.org/officeDocument/2006/relationships/image" Target="../media/image18.emf"/><Relationship Id="rId9" Type="http://schemas.openxmlformats.org/officeDocument/2006/relationships/image" Target="../media/image65.png"/><Relationship Id="rId14" Type="http://schemas.openxmlformats.org/officeDocument/2006/relationships/image" Target="../media/image44.png"/><Relationship Id="rId22" Type="http://schemas.openxmlformats.org/officeDocument/2006/relationships/image" Target="../media/image5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70.png"/><Relationship Id="rId18" Type="http://schemas.openxmlformats.org/officeDocument/2006/relationships/image" Target="../media/image60.png"/><Relationship Id="rId3" Type="http://schemas.openxmlformats.org/officeDocument/2006/relationships/image" Target="../media/image18.emf"/><Relationship Id="rId21" Type="http://schemas.openxmlformats.org/officeDocument/2006/relationships/image" Target="../media/image180.png"/><Relationship Id="rId7" Type="http://schemas.openxmlformats.org/officeDocument/2006/relationships/image" Target="../media/image17.emf"/><Relationship Id="rId12" Type="http://schemas.openxmlformats.org/officeDocument/2006/relationships/image" Target="../media/image540.png"/><Relationship Id="rId17" Type="http://schemas.openxmlformats.org/officeDocument/2006/relationships/image" Target="../media/image36.png"/><Relationship Id="rId2" Type="http://schemas.openxmlformats.org/officeDocument/2006/relationships/notesSlide" Target="../notesSlides/notesSlide24.xml"/><Relationship Id="rId16" Type="http://schemas.openxmlformats.org/officeDocument/2006/relationships/image" Target="../media/image150.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image" Target="../media/image530.png"/><Relationship Id="rId24" Type="http://schemas.openxmlformats.org/officeDocument/2006/relationships/image" Target="../media/image83.png"/><Relationship Id="rId5" Type="http://schemas.openxmlformats.org/officeDocument/2006/relationships/image" Target="../media/image15.emf"/><Relationship Id="rId15" Type="http://schemas.openxmlformats.org/officeDocument/2006/relationships/image" Target="../media/image71.png"/><Relationship Id="rId23" Type="http://schemas.openxmlformats.org/officeDocument/2006/relationships/image" Target="../media/image62.png"/><Relationship Id="rId10" Type="http://schemas.openxmlformats.org/officeDocument/2006/relationships/image" Target="../media/image520.png"/><Relationship Id="rId19" Type="http://schemas.openxmlformats.org/officeDocument/2006/relationships/image" Target="../media/image160.png"/><Relationship Id="rId4" Type="http://schemas.openxmlformats.org/officeDocument/2006/relationships/image" Target="../media/image450.png"/><Relationship Id="rId9" Type="http://schemas.openxmlformats.org/officeDocument/2006/relationships/image" Target="../media/image491.png"/><Relationship Id="rId14" Type="http://schemas.openxmlformats.org/officeDocument/2006/relationships/image" Target="../media/image430.png"/><Relationship Id="rId22" Type="http://schemas.openxmlformats.org/officeDocument/2006/relationships/image" Target="../media/image8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4.png"/><Relationship Id="rId26" Type="http://schemas.openxmlformats.org/officeDocument/2006/relationships/image" Target="../media/image94.png"/><Relationship Id="rId39" Type="http://schemas.openxmlformats.org/officeDocument/2006/relationships/image" Target="../media/image111.png"/><Relationship Id="rId21" Type="http://schemas.openxmlformats.org/officeDocument/2006/relationships/image" Target="../media/image220.png"/><Relationship Id="rId34" Type="http://schemas.openxmlformats.org/officeDocument/2006/relationships/image" Target="../media/image106.png"/><Relationship Id="rId12" Type="http://schemas.openxmlformats.org/officeDocument/2006/relationships/image" Target="../media/image15.emf"/><Relationship Id="rId17" Type="http://schemas.openxmlformats.org/officeDocument/2006/relationships/image" Target="../media/image23.png"/><Relationship Id="rId7" Type="http://schemas.openxmlformats.org/officeDocument/2006/relationships/image" Target="../media/image300.png"/><Relationship Id="rId25" Type="http://schemas.openxmlformats.org/officeDocument/2006/relationships/image" Target="../media/image99.png"/><Relationship Id="rId33" Type="http://schemas.openxmlformats.org/officeDocument/2006/relationships/image" Target="../media/image105.png"/><Relationship Id="rId38" Type="http://schemas.openxmlformats.org/officeDocument/2006/relationships/image" Target="../media/image110.png"/><Relationship Id="rId2" Type="http://schemas.openxmlformats.org/officeDocument/2006/relationships/notesSlide" Target="../notesSlides/notesSlide26.xml"/><Relationship Id="rId16" Type="http://schemas.openxmlformats.org/officeDocument/2006/relationships/image" Target="../media/image17.emf"/><Relationship Id="rId20" Type="http://schemas.openxmlformats.org/officeDocument/2006/relationships/image" Target="../media/image78.png"/><Relationship Id="rId29" Type="http://schemas.openxmlformats.org/officeDocument/2006/relationships/image" Target="../media/image101.png"/><Relationship Id="rId1" Type="http://schemas.openxmlformats.org/officeDocument/2006/relationships/slideLayout" Target="../slideLayouts/slideLayout2.xml"/><Relationship Id="rId11" Type="http://schemas.openxmlformats.org/officeDocument/2006/relationships/image" Target="../media/image1411.png"/><Relationship Id="rId6" Type="http://schemas.openxmlformats.org/officeDocument/2006/relationships/image" Target="../media/image290.png"/><Relationship Id="rId24" Type="http://schemas.openxmlformats.org/officeDocument/2006/relationships/image" Target="../media/image98.png"/><Relationship Id="rId32" Type="http://schemas.openxmlformats.org/officeDocument/2006/relationships/image" Target="../media/image104.png"/><Relationship Id="rId37" Type="http://schemas.openxmlformats.org/officeDocument/2006/relationships/image" Target="../media/image109.png"/><Relationship Id="rId15" Type="http://schemas.openxmlformats.org/officeDocument/2006/relationships/image" Target="../media/image18.png"/><Relationship Id="rId5" Type="http://schemas.openxmlformats.org/officeDocument/2006/relationships/image" Target="../media/image280.png"/><Relationship Id="rId23" Type="http://schemas.openxmlformats.org/officeDocument/2006/relationships/image" Target="../media/image97.png"/><Relationship Id="rId28" Type="http://schemas.openxmlformats.org/officeDocument/2006/relationships/image" Target="../media/image100.png"/><Relationship Id="rId36" Type="http://schemas.openxmlformats.org/officeDocument/2006/relationships/image" Target="../media/image108.png"/><Relationship Id="rId19" Type="http://schemas.openxmlformats.org/officeDocument/2006/relationships/image" Target="../media/image25.png"/><Relationship Id="rId31" Type="http://schemas.openxmlformats.org/officeDocument/2006/relationships/image" Target="../media/image103.png"/><Relationship Id="rId4" Type="http://schemas.openxmlformats.org/officeDocument/2006/relationships/image" Target="../media/image18.emf"/><Relationship Id="rId14" Type="http://schemas.openxmlformats.org/officeDocument/2006/relationships/image" Target="../media/image16.emf"/><Relationship Id="rId22" Type="http://schemas.openxmlformats.org/officeDocument/2006/relationships/image" Target="../media/image270.png"/><Relationship Id="rId27" Type="http://schemas.openxmlformats.org/officeDocument/2006/relationships/image" Target="../media/image96.png"/><Relationship Id="rId30" Type="http://schemas.openxmlformats.org/officeDocument/2006/relationships/image" Target="../media/image102.png"/><Relationship Id="rId35" Type="http://schemas.openxmlformats.org/officeDocument/2006/relationships/image" Target="../media/image107.png"/><Relationship Id="rId8" Type="http://schemas.openxmlformats.org/officeDocument/2006/relationships/image" Target="../media/image310.png"/><Relationship Id="rId3" Type="http://schemas.openxmlformats.org/officeDocument/2006/relationships/image" Target="../media/image14.emf"/></Relationships>
</file>

<file path=ppt/slides/_rels/slide2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4.png"/><Relationship Id="rId26" Type="http://schemas.openxmlformats.org/officeDocument/2006/relationships/image" Target="../media/image94.png"/><Relationship Id="rId39" Type="http://schemas.openxmlformats.org/officeDocument/2006/relationships/image" Target="../media/image111.png"/><Relationship Id="rId21" Type="http://schemas.openxmlformats.org/officeDocument/2006/relationships/image" Target="../media/image220.png"/><Relationship Id="rId34" Type="http://schemas.openxmlformats.org/officeDocument/2006/relationships/image" Target="../media/image106.png"/><Relationship Id="rId12" Type="http://schemas.openxmlformats.org/officeDocument/2006/relationships/image" Target="../media/image15.emf"/><Relationship Id="rId17" Type="http://schemas.openxmlformats.org/officeDocument/2006/relationships/image" Target="../media/image23.png"/><Relationship Id="rId7" Type="http://schemas.openxmlformats.org/officeDocument/2006/relationships/image" Target="../media/image300.png"/><Relationship Id="rId25" Type="http://schemas.openxmlformats.org/officeDocument/2006/relationships/image" Target="../media/image99.png"/><Relationship Id="rId33" Type="http://schemas.openxmlformats.org/officeDocument/2006/relationships/image" Target="../media/image105.png"/><Relationship Id="rId38" Type="http://schemas.openxmlformats.org/officeDocument/2006/relationships/image" Target="../media/image110.png"/><Relationship Id="rId2" Type="http://schemas.openxmlformats.org/officeDocument/2006/relationships/notesSlide" Target="../notesSlides/notesSlide27.xml"/><Relationship Id="rId16" Type="http://schemas.openxmlformats.org/officeDocument/2006/relationships/image" Target="../media/image17.emf"/><Relationship Id="rId29" Type="http://schemas.openxmlformats.org/officeDocument/2006/relationships/image" Target="../media/image101.png"/><Relationship Id="rId1" Type="http://schemas.openxmlformats.org/officeDocument/2006/relationships/slideLayout" Target="../slideLayouts/slideLayout2.xml"/><Relationship Id="rId11" Type="http://schemas.openxmlformats.org/officeDocument/2006/relationships/image" Target="../media/image1411.png"/><Relationship Id="rId6" Type="http://schemas.openxmlformats.org/officeDocument/2006/relationships/image" Target="../media/image290.png"/><Relationship Id="rId24" Type="http://schemas.openxmlformats.org/officeDocument/2006/relationships/image" Target="../media/image98.png"/><Relationship Id="rId32" Type="http://schemas.openxmlformats.org/officeDocument/2006/relationships/image" Target="../media/image104.png"/><Relationship Id="rId37" Type="http://schemas.openxmlformats.org/officeDocument/2006/relationships/image" Target="../media/image109.png"/><Relationship Id="rId40" Type="http://schemas.openxmlformats.org/officeDocument/2006/relationships/image" Target="../media/image80.png"/><Relationship Id="rId15" Type="http://schemas.openxmlformats.org/officeDocument/2006/relationships/image" Target="../media/image18.png"/><Relationship Id="rId5" Type="http://schemas.openxmlformats.org/officeDocument/2006/relationships/image" Target="../media/image280.png"/><Relationship Id="rId23" Type="http://schemas.openxmlformats.org/officeDocument/2006/relationships/image" Target="../media/image97.png"/><Relationship Id="rId28" Type="http://schemas.openxmlformats.org/officeDocument/2006/relationships/image" Target="../media/image100.png"/><Relationship Id="rId36" Type="http://schemas.openxmlformats.org/officeDocument/2006/relationships/image" Target="../media/image108.png"/><Relationship Id="rId19" Type="http://schemas.openxmlformats.org/officeDocument/2006/relationships/image" Target="../media/image25.png"/><Relationship Id="rId31" Type="http://schemas.openxmlformats.org/officeDocument/2006/relationships/image" Target="../media/image103.png"/><Relationship Id="rId4" Type="http://schemas.openxmlformats.org/officeDocument/2006/relationships/image" Target="../media/image18.emf"/><Relationship Id="rId14" Type="http://schemas.openxmlformats.org/officeDocument/2006/relationships/image" Target="../media/image16.emf"/><Relationship Id="rId22" Type="http://schemas.openxmlformats.org/officeDocument/2006/relationships/image" Target="../media/image270.png"/><Relationship Id="rId27" Type="http://schemas.openxmlformats.org/officeDocument/2006/relationships/image" Target="../media/image96.png"/><Relationship Id="rId30" Type="http://schemas.openxmlformats.org/officeDocument/2006/relationships/image" Target="../media/image102.png"/><Relationship Id="rId35" Type="http://schemas.openxmlformats.org/officeDocument/2006/relationships/image" Target="../media/image107.png"/><Relationship Id="rId8" Type="http://schemas.openxmlformats.org/officeDocument/2006/relationships/image" Target="../media/image310.png"/><Relationship Id="rId3"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9.xml.rels><?xml version="1.0" encoding="UTF-8" standalone="yes"?>
<Relationships xmlns="http://schemas.openxmlformats.org/package/2006/relationships"><Relationship Id="rId13" Type="http://schemas.openxmlformats.org/officeDocument/2006/relationships/image" Target="../media/image1070.png"/><Relationship Id="rId18" Type="http://schemas.openxmlformats.org/officeDocument/2006/relationships/image" Target="../media/image112.png"/><Relationship Id="rId26" Type="http://schemas.openxmlformats.org/officeDocument/2006/relationships/image" Target="../media/image330.png"/><Relationship Id="rId39" Type="http://schemas.openxmlformats.org/officeDocument/2006/relationships/image" Target="../media/image82.png"/><Relationship Id="rId21" Type="http://schemas.openxmlformats.org/officeDocument/2006/relationships/image" Target="../media/image115.png"/><Relationship Id="rId34" Type="http://schemas.openxmlformats.org/officeDocument/2006/relationships/image" Target="../media/image800.png"/><Relationship Id="rId7" Type="http://schemas.openxmlformats.org/officeDocument/2006/relationships/image" Target="../media/image1030.png"/><Relationship Id="rId12" Type="http://schemas.openxmlformats.org/officeDocument/2006/relationships/image" Target="../media/image1060.png"/><Relationship Id="rId17" Type="http://schemas.openxmlformats.org/officeDocument/2006/relationships/image" Target="../media/image1110.png"/><Relationship Id="rId25" Type="http://schemas.openxmlformats.org/officeDocument/2006/relationships/image" Target="../media/image320.png"/><Relationship Id="rId33" Type="http://schemas.openxmlformats.org/officeDocument/2006/relationships/image" Target="../media/image780.png"/><Relationship Id="rId38" Type="http://schemas.openxmlformats.org/officeDocument/2006/relationships/image" Target="../media/image121.png"/><Relationship Id="rId2" Type="http://schemas.openxmlformats.org/officeDocument/2006/relationships/notesSlide" Target="../notesSlides/notesSlide29.xml"/><Relationship Id="rId16" Type="http://schemas.openxmlformats.org/officeDocument/2006/relationships/image" Target="../media/image1100.png"/><Relationship Id="rId20" Type="http://schemas.openxmlformats.org/officeDocument/2006/relationships/image" Target="../media/image114.png"/><Relationship Id="rId29"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050.png"/><Relationship Id="rId24" Type="http://schemas.openxmlformats.org/officeDocument/2006/relationships/image" Target="../media/image118.png"/><Relationship Id="rId32" Type="http://schemas.openxmlformats.org/officeDocument/2006/relationships/image" Target="../media/image77.png"/><Relationship Id="rId37" Type="http://schemas.openxmlformats.org/officeDocument/2006/relationships/image" Target="../media/image120.png"/><Relationship Id="rId5" Type="http://schemas.openxmlformats.org/officeDocument/2006/relationships/image" Target="../media/image1020.png"/><Relationship Id="rId15" Type="http://schemas.openxmlformats.org/officeDocument/2006/relationships/image" Target="../media/image1090.png"/><Relationship Id="rId28" Type="http://schemas.openxmlformats.org/officeDocument/2006/relationships/image" Target="../media/image350.png"/><Relationship Id="rId36" Type="http://schemas.openxmlformats.org/officeDocument/2006/relationships/image" Target="../media/image119.png"/><Relationship Id="rId10" Type="http://schemas.openxmlformats.org/officeDocument/2006/relationships/image" Target="../media/image17.emf"/><Relationship Id="rId19" Type="http://schemas.openxmlformats.org/officeDocument/2006/relationships/image" Target="../media/image113.png"/><Relationship Id="rId31" Type="http://schemas.openxmlformats.org/officeDocument/2006/relationships/image" Target="../media/image760.png"/><Relationship Id="rId4" Type="http://schemas.openxmlformats.org/officeDocument/2006/relationships/image" Target="../media/image18.emf"/><Relationship Id="rId9" Type="http://schemas.openxmlformats.org/officeDocument/2006/relationships/image" Target="../media/image1040.png"/><Relationship Id="rId14" Type="http://schemas.openxmlformats.org/officeDocument/2006/relationships/image" Target="../media/image1080.png"/><Relationship Id="rId22" Type="http://schemas.openxmlformats.org/officeDocument/2006/relationships/image" Target="../media/image116.png"/><Relationship Id="rId27" Type="http://schemas.openxmlformats.org/officeDocument/2006/relationships/image" Target="../media/image340.png"/><Relationship Id="rId30" Type="http://schemas.openxmlformats.org/officeDocument/2006/relationships/image" Target="../media/image75.png"/><Relationship Id="rId35" Type="http://schemas.openxmlformats.org/officeDocument/2006/relationships/image" Target="../media/image810.png"/><Relationship Id="rId8" Type="http://schemas.openxmlformats.org/officeDocument/2006/relationships/image" Target="../media/image16.emf"/><Relationship Id="rId3"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127.png"/><Relationship Id="rId18" Type="http://schemas.openxmlformats.org/officeDocument/2006/relationships/image" Target="../media/image132.png"/><Relationship Id="rId26" Type="http://schemas.openxmlformats.org/officeDocument/2006/relationships/image" Target="../media/image140.png"/><Relationship Id="rId3" Type="http://schemas.openxmlformats.org/officeDocument/2006/relationships/image" Target="../media/image14.emf"/><Relationship Id="rId21" Type="http://schemas.openxmlformats.org/officeDocument/2006/relationships/image" Target="../media/image135.png"/><Relationship Id="rId34" Type="http://schemas.openxmlformats.org/officeDocument/2006/relationships/image" Target="../media/image148.png"/><Relationship Id="rId7" Type="http://schemas.openxmlformats.org/officeDocument/2006/relationships/image" Target="../media/image123.png"/><Relationship Id="rId12" Type="http://schemas.openxmlformats.org/officeDocument/2006/relationships/image" Target="../media/image126.png"/><Relationship Id="rId17" Type="http://schemas.openxmlformats.org/officeDocument/2006/relationships/image" Target="../media/image131.png"/><Relationship Id="rId25" Type="http://schemas.openxmlformats.org/officeDocument/2006/relationships/image" Target="../media/image139.png"/><Relationship Id="rId33" Type="http://schemas.openxmlformats.org/officeDocument/2006/relationships/image" Target="../media/image147.png"/><Relationship Id="rId2" Type="http://schemas.openxmlformats.org/officeDocument/2006/relationships/notesSlide" Target="../notesSlides/notesSlide30.xml"/><Relationship Id="rId16" Type="http://schemas.openxmlformats.org/officeDocument/2006/relationships/image" Target="../media/image130.png"/><Relationship Id="rId20" Type="http://schemas.openxmlformats.org/officeDocument/2006/relationships/image" Target="../media/image134.png"/><Relationship Id="rId29"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25.png"/><Relationship Id="rId24" Type="http://schemas.openxmlformats.org/officeDocument/2006/relationships/image" Target="../media/image138.png"/><Relationship Id="rId32" Type="http://schemas.openxmlformats.org/officeDocument/2006/relationships/image" Target="../media/image146.png"/><Relationship Id="rId5" Type="http://schemas.openxmlformats.org/officeDocument/2006/relationships/image" Target="../media/image122.png"/><Relationship Id="rId15" Type="http://schemas.openxmlformats.org/officeDocument/2006/relationships/image" Target="../media/image129.png"/><Relationship Id="rId23" Type="http://schemas.openxmlformats.org/officeDocument/2006/relationships/image" Target="../media/image137.png"/><Relationship Id="rId28" Type="http://schemas.openxmlformats.org/officeDocument/2006/relationships/image" Target="../media/image142.png"/><Relationship Id="rId10" Type="http://schemas.openxmlformats.org/officeDocument/2006/relationships/image" Target="../media/image17.emf"/><Relationship Id="rId19" Type="http://schemas.openxmlformats.org/officeDocument/2006/relationships/image" Target="../media/image133.png"/><Relationship Id="rId31" Type="http://schemas.openxmlformats.org/officeDocument/2006/relationships/image" Target="../media/image145.png"/><Relationship Id="rId4" Type="http://schemas.openxmlformats.org/officeDocument/2006/relationships/image" Target="../media/image18.emf"/><Relationship Id="rId9" Type="http://schemas.openxmlformats.org/officeDocument/2006/relationships/image" Target="../media/image124.png"/><Relationship Id="rId14" Type="http://schemas.openxmlformats.org/officeDocument/2006/relationships/image" Target="../media/image128.png"/><Relationship Id="rId27" Type="http://schemas.openxmlformats.org/officeDocument/2006/relationships/image" Target="../media/image141.png"/><Relationship Id="rId30" Type="http://schemas.openxmlformats.org/officeDocument/2006/relationships/image" Target="../media/image144.png"/><Relationship Id="rId35" Type="http://schemas.openxmlformats.org/officeDocument/2006/relationships/image" Target="../media/image82.png"/><Relationship Id="rId8" Type="http://schemas.openxmlformats.org/officeDocument/2006/relationships/image" Target="../media/image16.emf"/></Relationships>
</file>

<file path=ppt/slides/_rels/slide31.xml.rels><?xml version="1.0" encoding="UTF-8" standalone="yes"?>
<Relationships xmlns="http://schemas.openxmlformats.org/package/2006/relationships"><Relationship Id="rId13" Type="http://schemas.openxmlformats.org/officeDocument/2006/relationships/image" Target="../media/image1270.png"/><Relationship Id="rId18" Type="http://schemas.openxmlformats.org/officeDocument/2006/relationships/image" Target="../media/image1320.png"/><Relationship Id="rId26" Type="http://schemas.openxmlformats.org/officeDocument/2006/relationships/image" Target="../media/image1390.png"/><Relationship Id="rId3" Type="http://schemas.openxmlformats.org/officeDocument/2006/relationships/image" Target="../media/image14.emf"/><Relationship Id="rId21" Type="http://schemas.openxmlformats.org/officeDocument/2006/relationships/image" Target="../media/image1350.png"/><Relationship Id="rId34" Type="http://schemas.openxmlformats.org/officeDocument/2006/relationships/image" Target="../media/image121.png"/><Relationship Id="rId7" Type="http://schemas.openxmlformats.org/officeDocument/2006/relationships/image" Target="../media/image1230.png"/><Relationship Id="rId12" Type="http://schemas.openxmlformats.org/officeDocument/2006/relationships/image" Target="../media/image1260.png"/><Relationship Id="rId17" Type="http://schemas.openxmlformats.org/officeDocument/2006/relationships/image" Target="../media/image1310.png"/><Relationship Id="rId25" Type="http://schemas.openxmlformats.org/officeDocument/2006/relationships/image" Target="../media/image1380.png"/><Relationship Id="rId33" Type="http://schemas.openxmlformats.org/officeDocument/2006/relationships/image" Target="../media/image116.png"/><Relationship Id="rId2" Type="http://schemas.openxmlformats.org/officeDocument/2006/relationships/notesSlide" Target="../notesSlides/notesSlide31.xml"/><Relationship Id="rId16" Type="http://schemas.openxmlformats.org/officeDocument/2006/relationships/image" Target="../media/image1300.png"/><Relationship Id="rId20" Type="http://schemas.openxmlformats.org/officeDocument/2006/relationships/image" Target="../media/image1340.png"/><Relationship Id="rId29" Type="http://schemas.openxmlformats.org/officeDocument/2006/relationships/image" Target="../media/image1420.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250.png"/><Relationship Id="rId24" Type="http://schemas.openxmlformats.org/officeDocument/2006/relationships/image" Target="../media/image1370.png"/><Relationship Id="rId32" Type="http://schemas.openxmlformats.org/officeDocument/2006/relationships/image" Target="../media/image1450.png"/><Relationship Id="rId5" Type="http://schemas.openxmlformats.org/officeDocument/2006/relationships/image" Target="../media/image1220.png"/><Relationship Id="rId15" Type="http://schemas.openxmlformats.org/officeDocument/2006/relationships/image" Target="../media/image1290.png"/><Relationship Id="rId23" Type="http://schemas.openxmlformats.org/officeDocument/2006/relationships/image" Target="../media/image119.png"/><Relationship Id="rId28" Type="http://schemas.openxmlformats.org/officeDocument/2006/relationships/image" Target="../media/image1410.png"/><Relationship Id="rId10" Type="http://schemas.openxmlformats.org/officeDocument/2006/relationships/image" Target="../media/image17.emf"/><Relationship Id="rId19" Type="http://schemas.openxmlformats.org/officeDocument/2006/relationships/image" Target="../media/image1330.png"/><Relationship Id="rId31" Type="http://schemas.openxmlformats.org/officeDocument/2006/relationships/image" Target="../media/image1440.png"/><Relationship Id="rId4" Type="http://schemas.openxmlformats.org/officeDocument/2006/relationships/image" Target="../media/image18.emf"/><Relationship Id="rId9" Type="http://schemas.openxmlformats.org/officeDocument/2006/relationships/image" Target="../media/image1240.png"/><Relationship Id="rId14" Type="http://schemas.openxmlformats.org/officeDocument/2006/relationships/image" Target="../media/image1280.png"/><Relationship Id="rId27" Type="http://schemas.openxmlformats.org/officeDocument/2006/relationships/image" Target="../media/image1400.png"/><Relationship Id="rId30" Type="http://schemas.openxmlformats.org/officeDocument/2006/relationships/image" Target="../media/image1430.png"/><Relationship Id="rId35" Type="http://schemas.openxmlformats.org/officeDocument/2006/relationships/image" Target="../media/image82.png"/><Relationship Id="rId8" Type="http://schemas.openxmlformats.org/officeDocument/2006/relationships/image" Target="../media/image16.emf"/></Relationships>
</file>

<file path=ppt/slides/_rels/slide32.xml.rels><?xml version="1.0" encoding="UTF-8" standalone="yes"?>
<Relationships xmlns="http://schemas.openxmlformats.org/package/2006/relationships"><Relationship Id="rId13" Type="http://schemas.openxmlformats.org/officeDocument/2006/relationships/image" Target="../media/image1270.png"/><Relationship Id="rId18" Type="http://schemas.openxmlformats.org/officeDocument/2006/relationships/image" Target="../media/image1320.png"/><Relationship Id="rId26" Type="http://schemas.openxmlformats.org/officeDocument/2006/relationships/image" Target="../media/image1390.png"/><Relationship Id="rId3" Type="http://schemas.openxmlformats.org/officeDocument/2006/relationships/image" Target="../media/image14.emf"/><Relationship Id="rId21" Type="http://schemas.openxmlformats.org/officeDocument/2006/relationships/image" Target="../media/image1350.png"/><Relationship Id="rId34" Type="http://schemas.openxmlformats.org/officeDocument/2006/relationships/image" Target="../media/image121.png"/><Relationship Id="rId7" Type="http://schemas.openxmlformats.org/officeDocument/2006/relationships/image" Target="../media/image1230.png"/><Relationship Id="rId12" Type="http://schemas.openxmlformats.org/officeDocument/2006/relationships/image" Target="../media/image1260.png"/><Relationship Id="rId17" Type="http://schemas.openxmlformats.org/officeDocument/2006/relationships/image" Target="../media/image1310.png"/><Relationship Id="rId25" Type="http://schemas.openxmlformats.org/officeDocument/2006/relationships/image" Target="../media/image1380.png"/><Relationship Id="rId33" Type="http://schemas.openxmlformats.org/officeDocument/2006/relationships/image" Target="../media/image149.png"/><Relationship Id="rId2" Type="http://schemas.openxmlformats.org/officeDocument/2006/relationships/notesSlide" Target="../notesSlides/notesSlide32.xml"/><Relationship Id="rId16" Type="http://schemas.openxmlformats.org/officeDocument/2006/relationships/image" Target="../media/image1300.png"/><Relationship Id="rId20" Type="http://schemas.openxmlformats.org/officeDocument/2006/relationships/image" Target="../media/image1340.png"/><Relationship Id="rId29" Type="http://schemas.openxmlformats.org/officeDocument/2006/relationships/image" Target="../media/image1420.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250.png"/><Relationship Id="rId24" Type="http://schemas.openxmlformats.org/officeDocument/2006/relationships/image" Target="../media/image1370.png"/><Relationship Id="rId32" Type="http://schemas.openxmlformats.org/officeDocument/2006/relationships/image" Target="../media/image1450.png"/><Relationship Id="rId5" Type="http://schemas.openxmlformats.org/officeDocument/2006/relationships/image" Target="../media/image1220.png"/><Relationship Id="rId15" Type="http://schemas.openxmlformats.org/officeDocument/2006/relationships/image" Target="../media/image1290.png"/><Relationship Id="rId23" Type="http://schemas.openxmlformats.org/officeDocument/2006/relationships/image" Target="../media/image119.png"/><Relationship Id="rId28" Type="http://schemas.openxmlformats.org/officeDocument/2006/relationships/image" Target="../media/image1410.png"/><Relationship Id="rId10" Type="http://schemas.openxmlformats.org/officeDocument/2006/relationships/image" Target="../media/image17.emf"/><Relationship Id="rId19" Type="http://schemas.openxmlformats.org/officeDocument/2006/relationships/image" Target="../media/image1330.png"/><Relationship Id="rId31" Type="http://schemas.openxmlformats.org/officeDocument/2006/relationships/image" Target="../media/image1440.png"/><Relationship Id="rId4" Type="http://schemas.openxmlformats.org/officeDocument/2006/relationships/image" Target="../media/image18.emf"/><Relationship Id="rId9" Type="http://schemas.openxmlformats.org/officeDocument/2006/relationships/image" Target="../media/image1240.png"/><Relationship Id="rId14" Type="http://schemas.openxmlformats.org/officeDocument/2006/relationships/image" Target="../media/image1280.png"/><Relationship Id="rId27" Type="http://schemas.openxmlformats.org/officeDocument/2006/relationships/image" Target="../media/image1400.png"/><Relationship Id="rId30" Type="http://schemas.openxmlformats.org/officeDocument/2006/relationships/image" Target="../media/image1430.png"/><Relationship Id="rId35" Type="http://schemas.openxmlformats.org/officeDocument/2006/relationships/image" Target="../media/image82.png"/><Relationship Id="rId8" Type="http://schemas.openxmlformats.org/officeDocument/2006/relationships/image" Target="../media/image16.emf"/></Relationships>
</file>

<file path=ppt/slides/_rels/slide3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270.png"/><Relationship Id="rId18" Type="http://schemas.openxmlformats.org/officeDocument/2006/relationships/image" Target="../media/image1320.png"/><Relationship Id="rId26" Type="http://schemas.openxmlformats.org/officeDocument/2006/relationships/image" Target="../media/image1420.png"/><Relationship Id="rId3" Type="http://schemas.openxmlformats.org/officeDocument/2006/relationships/image" Target="../media/image14.emf"/><Relationship Id="rId21" Type="http://schemas.openxmlformats.org/officeDocument/2006/relationships/image" Target="../media/image1350.png"/><Relationship Id="rId7" Type="http://schemas.openxmlformats.org/officeDocument/2006/relationships/image" Target="../media/image1230.png"/><Relationship Id="rId12" Type="http://schemas.openxmlformats.org/officeDocument/2006/relationships/image" Target="../media/image1260.png"/><Relationship Id="rId17" Type="http://schemas.openxmlformats.org/officeDocument/2006/relationships/image" Target="../media/image1310.png"/><Relationship Id="rId25" Type="http://schemas.openxmlformats.org/officeDocument/2006/relationships/image" Target="../media/image1390.png"/><Relationship Id="rId2" Type="http://schemas.openxmlformats.org/officeDocument/2006/relationships/notesSlide" Target="../notesSlides/notesSlide33.xml"/><Relationship Id="rId16" Type="http://schemas.openxmlformats.org/officeDocument/2006/relationships/image" Target="../media/image1300.png"/><Relationship Id="rId20" Type="http://schemas.openxmlformats.org/officeDocument/2006/relationships/image" Target="../media/image1340.png"/><Relationship Id="rId29"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250.png"/><Relationship Id="rId24" Type="http://schemas.openxmlformats.org/officeDocument/2006/relationships/image" Target="../media/image1380.png"/><Relationship Id="rId32" Type="http://schemas.openxmlformats.org/officeDocument/2006/relationships/image" Target="../media/image82.png"/><Relationship Id="rId5" Type="http://schemas.openxmlformats.org/officeDocument/2006/relationships/image" Target="../media/image1220.png"/><Relationship Id="rId15" Type="http://schemas.openxmlformats.org/officeDocument/2006/relationships/image" Target="../media/image1290.png"/><Relationship Id="rId23" Type="http://schemas.openxmlformats.org/officeDocument/2006/relationships/image" Target="../media/image1370.png"/><Relationship Id="rId28" Type="http://schemas.openxmlformats.org/officeDocument/2006/relationships/image" Target="../media/image1440.png"/><Relationship Id="rId10" Type="http://schemas.openxmlformats.org/officeDocument/2006/relationships/image" Target="../media/image17.emf"/><Relationship Id="rId19" Type="http://schemas.openxmlformats.org/officeDocument/2006/relationships/image" Target="../media/image1330.png"/><Relationship Id="rId31" Type="http://schemas.openxmlformats.org/officeDocument/2006/relationships/image" Target="../media/image121.png"/><Relationship Id="rId4" Type="http://schemas.openxmlformats.org/officeDocument/2006/relationships/image" Target="../media/image18.emf"/><Relationship Id="rId9" Type="http://schemas.openxmlformats.org/officeDocument/2006/relationships/image" Target="../media/image1240.png"/><Relationship Id="rId14" Type="http://schemas.openxmlformats.org/officeDocument/2006/relationships/image" Target="../media/image1280.png"/><Relationship Id="rId27" Type="http://schemas.openxmlformats.org/officeDocument/2006/relationships/image" Target="../media/image1430.png"/><Relationship Id="rId30" Type="http://schemas.openxmlformats.org/officeDocument/2006/relationships/image" Target="../media/image1450.png"/></Relationships>
</file>

<file path=ppt/slides/_rels/slide34.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270.png"/><Relationship Id="rId18" Type="http://schemas.openxmlformats.org/officeDocument/2006/relationships/image" Target="../media/image1320.png"/><Relationship Id="rId26" Type="http://schemas.openxmlformats.org/officeDocument/2006/relationships/image" Target="../media/image1420.png"/><Relationship Id="rId3" Type="http://schemas.openxmlformats.org/officeDocument/2006/relationships/image" Target="../media/image14.emf"/><Relationship Id="rId21" Type="http://schemas.openxmlformats.org/officeDocument/2006/relationships/image" Target="../media/image1350.png"/><Relationship Id="rId7" Type="http://schemas.openxmlformats.org/officeDocument/2006/relationships/image" Target="../media/image1230.png"/><Relationship Id="rId12" Type="http://schemas.openxmlformats.org/officeDocument/2006/relationships/image" Target="../media/image1260.png"/><Relationship Id="rId17" Type="http://schemas.openxmlformats.org/officeDocument/2006/relationships/image" Target="../media/image1310.png"/><Relationship Id="rId25" Type="http://schemas.openxmlformats.org/officeDocument/2006/relationships/image" Target="../media/image1390.png"/><Relationship Id="rId2" Type="http://schemas.openxmlformats.org/officeDocument/2006/relationships/notesSlide" Target="../notesSlides/notesSlide34.xml"/><Relationship Id="rId16" Type="http://schemas.openxmlformats.org/officeDocument/2006/relationships/image" Target="../media/image1300.png"/><Relationship Id="rId20" Type="http://schemas.openxmlformats.org/officeDocument/2006/relationships/image" Target="../media/image1340.png"/><Relationship Id="rId29"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250.png"/><Relationship Id="rId24" Type="http://schemas.openxmlformats.org/officeDocument/2006/relationships/image" Target="../media/image1380.png"/><Relationship Id="rId32" Type="http://schemas.openxmlformats.org/officeDocument/2006/relationships/image" Target="../media/image82.png"/><Relationship Id="rId5" Type="http://schemas.openxmlformats.org/officeDocument/2006/relationships/image" Target="../media/image1220.png"/><Relationship Id="rId15" Type="http://schemas.openxmlformats.org/officeDocument/2006/relationships/image" Target="../media/image1290.png"/><Relationship Id="rId23" Type="http://schemas.openxmlformats.org/officeDocument/2006/relationships/image" Target="../media/image1370.png"/><Relationship Id="rId28" Type="http://schemas.openxmlformats.org/officeDocument/2006/relationships/image" Target="../media/image1440.png"/><Relationship Id="rId10" Type="http://schemas.openxmlformats.org/officeDocument/2006/relationships/image" Target="../media/image17.emf"/><Relationship Id="rId19" Type="http://schemas.openxmlformats.org/officeDocument/2006/relationships/image" Target="../media/image1330.png"/><Relationship Id="rId31" Type="http://schemas.openxmlformats.org/officeDocument/2006/relationships/image" Target="../media/image151.png"/><Relationship Id="rId4" Type="http://schemas.openxmlformats.org/officeDocument/2006/relationships/image" Target="../media/image18.emf"/><Relationship Id="rId9" Type="http://schemas.openxmlformats.org/officeDocument/2006/relationships/image" Target="../media/image1240.png"/><Relationship Id="rId14" Type="http://schemas.openxmlformats.org/officeDocument/2006/relationships/image" Target="../media/image1280.png"/><Relationship Id="rId27" Type="http://schemas.openxmlformats.org/officeDocument/2006/relationships/image" Target="../media/image1430.png"/><Relationship Id="rId30" Type="http://schemas.openxmlformats.org/officeDocument/2006/relationships/image" Target="../media/image1450.png"/></Relationships>
</file>

<file path=ppt/slides/_rels/slide35.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270.png"/><Relationship Id="rId18" Type="http://schemas.openxmlformats.org/officeDocument/2006/relationships/image" Target="../media/image1320.png"/><Relationship Id="rId3" Type="http://schemas.openxmlformats.org/officeDocument/2006/relationships/image" Target="../media/image14.emf"/><Relationship Id="rId21" Type="http://schemas.openxmlformats.org/officeDocument/2006/relationships/image" Target="../media/image1350.png"/><Relationship Id="rId7" Type="http://schemas.openxmlformats.org/officeDocument/2006/relationships/image" Target="../media/image1230.png"/><Relationship Id="rId12" Type="http://schemas.openxmlformats.org/officeDocument/2006/relationships/image" Target="../media/image1260.png"/><Relationship Id="rId17" Type="http://schemas.openxmlformats.org/officeDocument/2006/relationships/image" Target="../media/image1310.png"/><Relationship Id="rId33" Type="http://schemas.openxmlformats.org/officeDocument/2006/relationships/image" Target="../media/image79.png"/><Relationship Id="rId2" Type="http://schemas.openxmlformats.org/officeDocument/2006/relationships/notesSlide" Target="../notesSlides/notesSlide35.xml"/><Relationship Id="rId16" Type="http://schemas.openxmlformats.org/officeDocument/2006/relationships/image" Target="../media/image1300.png"/><Relationship Id="rId20" Type="http://schemas.openxmlformats.org/officeDocument/2006/relationships/image" Target="../media/image1340.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250.png"/><Relationship Id="rId32" Type="http://schemas.openxmlformats.org/officeDocument/2006/relationships/image" Target="../media/image82.png"/><Relationship Id="rId5" Type="http://schemas.openxmlformats.org/officeDocument/2006/relationships/image" Target="../media/image1220.png"/><Relationship Id="rId15" Type="http://schemas.openxmlformats.org/officeDocument/2006/relationships/image" Target="../media/image1290.png"/><Relationship Id="rId10" Type="http://schemas.openxmlformats.org/officeDocument/2006/relationships/image" Target="../media/image17.emf"/><Relationship Id="rId19" Type="http://schemas.openxmlformats.org/officeDocument/2006/relationships/image" Target="../media/image1330.png"/><Relationship Id="rId4" Type="http://schemas.openxmlformats.org/officeDocument/2006/relationships/image" Target="../media/image18.emf"/><Relationship Id="rId9" Type="http://schemas.openxmlformats.org/officeDocument/2006/relationships/image" Target="../media/image1240.png"/><Relationship Id="rId14" Type="http://schemas.openxmlformats.org/officeDocument/2006/relationships/image" Target="../media/image1280.png"/><Relationship Id="rId30" Type="http://schemas.openxmlformats.org/officeDocument/2006/relationships/image" Target="../media/image145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80.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60.png"/></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3.png"/><Relationship Id="rId3" Type="http://schemas.openxmlformats.org/officeDocument/2006/relationships/image" Target="../media/image14.emf"/><Relationship Id="rId21" Type="http://schemas.openxmlformats.org/officeDocument/2006/relationships/image" Target="../media/image18.emf"/><Relationship Id="rId7" Type="http://schemas.openxmlformats.org/officeDocument/2006/relationships/image" Target="../media/image16.png"/><Relationship Id="rId17" Type="http://schemas.openxmlformats.org/officeDocument/2006/relationships/image" Target="../media/image1411.png"/><Relationship Id="rId2" Type="http://schemas.openxmlformats.org/officeDocument/2006/relationships/notesSlide" Target="../notesSlides/notesSlide7.xml"/><Relationship Id="rId20"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15.emf"/><Relationship Id="rId15" Type="http://schemas.openxmlformats.org/officeDocument/2006/relationships/image" Target="../media/image25.png"/><Relationship Id="rId10" Type="http://schemas.openxmlformats.org/officeDocument/2006/relationships/image" Target="../media/image18.png"/><Relationship Id="rId19" Type="http://schemas.openxmlformats.org/officeDocument/2006/relationships/image" Target="../media/image177.png"/><Relationship Id="rId4" Type="http://schemas.openxmlformats.org/officeDocument/2006/relationships/image" Target="../media/image15.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3.png"/><Relationship Id="rId26" Type="http://schemas.openxmlformats.org/officeDocument/2006/relationships/image" Target="../media/image94.png"/><Relationship Id="rId39" Type="http://schemas.openxmlformats.org/officeDocument/2006/relationships/image" Target="../media/image111.png"/><Relationship Id="rId3" Type="http://schemas.openxmlformats.org/officeDocument/2006/relationships/image" Target="../media/image14.emf"/><Relationship Id="rId34" Type="http://schemas.openxmlformats.org/officeDocument/2006/relationships/image" Target="../media/image106.png"/><Relationship Id="rId7" Type="http://schemas.openxmlformats.org/officeDocument/2006/relationships/image" Target="../media/image16.png"/><Relationship Id="rId33" Type="http://schemas.openxmlformats.org/officeDocument/2006/relationships/image" Target="../media/image105.png"/><Relationship Id="rId38" Type="http://schemas.openxmlformats.org/officeDocument/2006/relationships/image" Target="../media/image110.png"/><Relationship Id="rId2" Type="http://schemas.openxmlformats.org/officeDocument/2006/relationships/notesSlide" Target="../notesSlides/notesSlide8.xml"/><Relationship Id="rId16" Type="http://schemas.openxmlformats.org/officeDocument/2006/relationships/image" Target="../media/image19.jpg"/><Relationship Id="rId29" Type="http://schemas.openxmlformats.org/officeDocument/2006/relationships/image" Target="../media/image101.png"/><Relationship Id="rId41" Type="http://schemas.openxmlformats.org/officeDocument/2006/relationships/image" Target="../media/image177.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7.emf"/><Relationship Id="rId32" Type="http://schemas.openxmlformats.org/officeDocument/2006/relationships/image" Target="../media/image104.png"/><Relationship Id="rId37" Type="http://schemas.openxmlformats.org/officeDocument/2006/relationships/image" Target="../media/image109.png"/><Relationship Id="rId5" Type="http://schemas.openxmlformats.org/officeDocument/2006/relationships/image" Target="../media/image1411.png"/><Relationship Id="rId15" Type="http://schemas.openxmlformats.org/officeDocument/2006/relationships/image" Target="../media/image25.png"/><Relationship Id="rId28" Type="http://schemas.openxmlformats.org/officeDocument/2006/relationships/image" Target="../media/image100.png"/><Relationship Id="rId36" Type="http://schemas.openxmlformats.org/officeDocument/2006/relationships/image" Target="../media/image108.png"/><Relationship Id="rId10" Type="http://schemas.openxmlformats.org/officeDocument/2006/relationships/image" Target="../media/image19.png"/><Relationship Id="rId31" Type="http://schemas.openxmlformats.org/officeDocument/2006/relationships/image" Target="../media/image103.png"/><Relationship Id="rId4" Type="http://schemas.openxmlformats.org/officeDocument/2006/relationships/image" Target="../media/image18.emf"/><Relationship Id="rId9" Type="http://schemas.openxmlformats.org/officeDocument/2006/relationships/image" Target="../media/image18.png"/><Relationship Id="rId14" Type="http://schemas.openxmlformats.org/officeDocument/2006/relationships/image" Target="../media/image24.png"/><Relationship Id="rId27" Type="http://schemas.openxmlformats.org/officeDocument/2006/relationships/image" Target="../media/image96.png"/><Relationship Id="rId30" Type="http://schemas.openxmlformats.org/officeDocument/2006/relationships/image" Target="../media/image102.png"/><Relationship Id="rId35" Type="http://schemas.openxmlformats.org/officeDocument/2006/relationships/image" Target="../media/image107.png"/></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55.png"/><Relationship Id="rId18" Type="http://schemas.openxmlformats.org/officeDocument/2006/relationships/image" Target="../media/image161.png"/><Relationship Id="rId3" Type="http://schemas.openxmlformats.org/officeDocument/2006/relationships/image" Target="../media/image14.emf"/><Relationship Id="rId21" Type="http://schemas.openxmlformats.org/officeDocument/2006/relationships/image" Target="../media/image177.png"/><Relationship Id="rId7" Type="http://schemas.openxmlformats.org/officeDocument/2006/relationships/image" Target="../media/image95.png"/><Relationship Id="rId12" Type="http://schemas.openxmlformats.org/officeDocument/2006/relationships/image" Target="../media/image154.png"/><Relationship Id="rId17" Type="http://schemas.openxmlformats.org/officeDocument/2006/relationships/image" Target="../media/image159.png"/><Relationship Id="rId2" Type="http://schemas.openxmlformats.org/officeDocument/2006/relationships/notesSlide" Target="../notesSlides/notesSlide9.xml"/><Relationship Id="rId16"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53.png"/><Relationship Id="rId5" Type="http://schemas.openxmlformats.org/officeDocument/2006/relationships/image" Target="../media/image93.png"/><Relationship Id="rId15" Type="http://schemas.openxmlformats.org/officeDocument/2006/relationships/image" Target="../media/image157.png"/><Relationship Id="rId10" Type="http://schemas.openxmlformats.org/officeDocument/2006/relationships/image" Target="../media/image17.emf"/><Relationship Id="rId19" Type="http://schemas.openxmlformats.org/officeDocument/2006/relationships/image" Target="../media/image162.png"/><Relationship Id="rId4" Type="http://schemas.openxmlformats.org/officeDocument/2006/relationships/image" Target="../media/image18.emf"/><Relationship Id="rId9" Type="http://schemas.openxmlformats.org/officeDocument/2006/relationships/image" Target="../media/image152.png"/><Relationship Id="rId14" Type="http://schemas.openxmlformats.org/officeDocument/2006/relationships/image" Target="../media/image1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239440" y="620688"/>
            <a:ext cx="8635875" cy="2150120"/>
          </a:xfrm>
        </p:spPr>
        <p:txBody>
          <a:bodyPr anchor="ctr"/>
          <a:lstStyle/>
          <a:p>
            <a:pPr algn="ctr" eaLnBrk="1" hangingPunct="1"/>
            <a:r>
              <a:rPr lang="en-US" altLang="zh-CN" sz="3300" dirty="0">
                <a:solidFill>
                  <a:srgbClr val="0000FF"/>
                </a:solidFill>
                <a:cs typeface="Arial" panose="020B0604020202020204" pitchFamily="34" charset="0"/>
              </a:rPr>
              <a:t>Dynamic Pricing in Spatial Crowdsourcing: A Matching-Based Approach</a:t>
            </a:r>
            <a:endParaRPr lang="en-US" altLang="ko-KR" sz="3300" dirty="0">
              <a:solidFill>
                <a:srgbClr val="0000FF"/>
              </a:solidFill>
              <a:cs typeface="Arial" panose="020B0604020202020204" pitchFamily="34" charset="0"/>
            </a:endParaRPr>
          </a:p>
        </p:txBody>
      </p:sp>
      <p:graphicFrame>
        <p:nvGraphicFramePr>
          <p:cNvPr id="2" name="Table 1"/>
          <p:cNvGraphicFramePr>
            <a:graphicFrameLocks noGrp="1"/>
          </p:cNvGraphicFramePr>
          <p:nvPr>
            <p:custDataLst>
              <p:tags r:id="rId2"/>
            </p:custDataLst>
            <p:extLst>
              <p:ext uri="{D42A27DB-BD31-4B8C-83A1-F6EECF244321}">
                <p14:modId xmlns:p14="http://schemas.microsoft.com/office/powerpoint/2010/main" val="2302221689"/>
              </p:ext>
            </p:extLst>
          </p:nvPr>
        </p:nvGraphicFramePr>
        <p:xfrm>
          <a:off x="250825" y="2996952"/>
          <a:ext cx="8642350" cy="2890442"/>
        </p:xfrm>
        <a:graphic>
          <a:graphicData uri="http://schemas.openxmlformats.org/drawingml/2006/table">
            <a:tbl>
              <a:tblPr/>
              <a:tblGrid>
                <a:gridCol w="8642350">
                  <a:extLst>
                    <a:ext uri="{9D8B030D-6E8A-4147-A177-3AD203B41FA5}">
                      <a16:colId xmlns:a16="http://schemas.microsoft.com/office/drawing/2014/main" val="20000"/>
                    </a:ext>
                  </a:extLst>
                </a:gridCol>
              </a:tblGrid>
              <a:tr h="2447925">
                <a:tc>
                  <a:txBody>
                    <a:bodyPr/>
                    <a:lstStyle/>
                    <a:p>
                      <a:pPr algn="ctr"/>
                      <a:r>
                        <a:rPr lang="en-US" altLang="zh-CN" sz="2800" b="1" dirty="0" err="1">
                          <a:solidFill>
                            <a:schemeClr val="tx1"/>
                          </a:solidFill>
                        </a:rPr>
                        <a:t>Yongxin</a:t>
                      </a:r>
                      <a:r>
                        <a:rPr lang="en-US" altLang="zh-CN" sz="2800" b="1" dirty="0">
                          <a:solidFill>
                            <a:schemeClr val="tx1"/>
                          </a:solidFill>
                        </a:rPr>
                        <a:t> Tong</a:t>
                      </a:r>
                      <a:r>
                        <a:rPr lang="en-US" altLang="zh-CN" sz="2800" b="1" baseline="30000" dirty="0">
                          <a:solidFill>
                            <a:schemeClr val="tx1"/>
                          </a:solidFill>
                        </a:rPr>
                        <a:t>1</a:t>
                      </a:r>
                      <a:r>
                        <a:rPr lang="en-US" altLang="zh-CN" sz="2800" b="1" dirty="0">
                          <a:solidFill>
                            <a:schemeClr val="tx1"/>
                          </a:solidFill>
                        </a:rPr>
                        <a:t>, </a:t>
                      </a:r>
                      <a:r>
                        <a:rPr lang="en-US" altLang="zh-CN" sz="2800" b="1" dirty="0" err="1">
                          <a:solidFill>
                            <a:schemeClr val="tx1"/>
                          </a:solidFill>
                        </a:rPr>
                        <a:t>Libin</a:t>
                      </a:r>
                      <a:r>
                        <a:rPr lang="en-US" altLang="zh-CN" sz="2800" b="1" dirty="0">
                          <a:solidFill>
                            <a:schemeClr val="tx1"/>
                          </a:solidFill>
                        </a:rPr>
                        <a:t> Wang</a:t>
                      </a:r>
                      <a:r>
                        <a:rPr lang="en-US" altLang="zh-CN" sz="2800" b="1" baseline="30000" dirty="0">
                          <a:solidFill>
                            <a:schemeClr val="tx1"/>
                          </a:solidFill>
                        </a:rPr>
                        <a:t>1</a:t>
                      </a:r>
                      <a:r>
                        <a:rPr lang="en-US" altLang="zh-CN" sz="2800" b="1" dirty="0">
                          <a:solidFill>
                            <a:schemeClr val="tx1"/>
                          </a:solidFill>
                        </a:rPr>
                        <a:t>, </a:t>
                      </a:r>
                      <a:r>
                        <a:rPr lang="en-US" altLang="zh-CN" sz="2800" b="1" dirty="0" err="1">
                          <a:solidFill>
                            <a:schemeClr val="tx1"/>
                          </a:solidFill>
                        </a:rPr>
                        <a:t>Zimu</a:t>
                      </a:r>
                      <a:r>
                        <a:rPr lang="en-US" altLang="zh-CN" sz="2800" b="1" dirty="0">
                          <a:solidFill>
                            <a:schemeClr val="tx1"/>
                          </a:solidFill>
                        </a:rPr>
                        <a:t> Zhou</a:t>
                      </a:r>
                      <a:r>
                        <a:rPr lang="en-US" altLang="zh-CN" sz="2800" b="1" baseline="30000" dirty="0">
                          <a:solidFill>
                            <a:schemeClr val="tx1"/>
                          </a:solidFill>
                        </a:rPr>
                        <a:t>2</a:t>
                      </a:r>
                      <a:r>
                        <a:rPr lang="en-US" altLang="zh-CN" sz="2800" b="1" dirty="0">
                          <a:solidFill>
                            <a:schemeClr val="tx1"/>
                          </a:solidFill>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Lei Chen</a:t>
                      </a:r>
                      <a:r>
                        <a:rPr lang="en-US" altLang="zh-CN" sz="2800" b="1" baseline="30000" dirty="0">
                          <a:solidFill>
                            <a:schemeClr val="tx1"/>
                          </a:solidFill>
                        </a:rPr>
                        <a:t>3</a:t>
                      </a:r>
                      <a:r>
                        <a:rPr lang="en-US" altLang="zh-CN" sz="2800" b="1" dirty="0">
                          <a:solidFill>
                            <a:schemeClr val="tx1"/>
                          </a:solidFill>
                        </a:rPr>
                        <a:t>, Bowen Du</a:t>
                      </a:r>
                      <a:r>
                        <a:rPr lang="en-US" altLang="zh-CN" sz="2800" b="1" baseline="30000" dirty="0">
                          <a:solidFill>
                            <a:schemeClr val="tx1"/>
                          </a:solidFill>
                        </a:rPr>
                        <a:t>1</a:t>
                      </a:r>
                      <a:r>
                        <a:rPr lang="en-US" altLang="zh-CN" sz="2800" b="1" dirty="0">
                          <a:solidFill>
                            <a:schemeClr val="tx1"/>
                          </a:solidFill>
                        </a:rPr>
                        <a:t>, </a:t>
                      </a:r>
                      <a:r>
                        <a:rPr lang="en-US" altLang="zh-CN" sz="2800" b="1" dirty="0" err="1">
                          <a:solidFill>
                            <a:schemeClr val="tx1"/>
                          </a:solidFill>
                        </a:rPr>
                        <a:t>Jieping</a:t>
                      </a:r>
                      <a:r>
                        <a:rPr lang="en-US" altLang="zh-CN" sz="2800" b="1" dirty="0">
                          <a:solidFill>
                            <a:schemeClr val="tx1"/>
                          </a:solidFill>
                        </a:rPr>
                        <a:t> Ye</a:t>
                      </a:r>
                      <a:r>
                        <a:rPr lang="en-US" altLang="zh-CN" sz="2800" b="1" baseline="30000" dirty="0">
                          <a:solidFill>
                            <a:schemeClr val="tx1"/>
                          </a:solidFill>
                        </a:rPr>
                        <a:t>4</a:t>
                      </a:r>
                      <a:endParaRPr lang="en-US" altLang="zh-CN" sz="2800" b="1" dirty="0">
                        <a:solidFill>
                          <a:schemeClr val="tx1"/>
                        </a:solidFill>
                      </a:endParaRPr>
                    </a:p>
                    <a:p>
                      <a:pPr algn="ctr">
                        <a:spcBef>
                          <a:spcPts val="2000"/>
                        </a:spcBef>
                        <a:spcAft>
                          <a:spcPts val="600"/>
                        </a:spcAft>
                      </a:pPr>
                      <a:r>
                        <a:rPr lang="en-US" altLang="zh-CN" sz="2400" b="1" baseline="30000" dirty="0">
                          <a:solidFill>
                            <a:schemeClr val="tx1"/>
                          </a:solidFill>
                        </a:rPr>
                        <a:t>1 </a:t>
                      </a:r>
                      <a:r>
                        <a:rPr lang="en-US" altLang="zh-CN" sz="2400" b="1" dirty="0" err="1">
                          <a:solidFill>
                            <a:schemeClr val="tx1"/>
                          </a:solidFill>
                        </a:rPr>
                        <a:t>Beihang</a:t>
                      </a:r>
                      <a:r>
                        <a:rPr lang="en-US" altLang="zh-CN" sz="2400" b="1" dirty="0">
                          <a:solidFill>
                            <a:schemeClr val="tx1"/>
                          </a:solidFill>
                        </a:rPr>
                        <a:t> University </a:t>
                      </a:r>
                      <a:r>
                        <a:rPr lang="en-US" altLang="zh-CN" sz="2400" b="1" baseline="30000" dirty="0">
                          <a:solidFill>
                            <a:schemeClr val="tx1"/>
                          </a:solidFill>
                        </a:rPr>
                        <a:t>2 </a:t>
                      </a:r>
                      <a:r>
                        <a:rPr lang="en-US" altLang="zh-CN" sz="2400" b="1" dirty="0">
                          <a:solidFill>
                            <a:schemeClr val="tx1"/>
                          </a:solidFill>
                        </a:rPr>
                        <a:t>ETH Zurich</a:t>
                      </a:r>
                    </a:p>
                    <a:p>
                      <a:pPr marL="0" marR="0" lvl="0" indent="0" algn="ctr" defTabSz="914400" rtl="0" eaLnBrk="1" fontAlgn="auto" latinLnBrk="0" hangingPunct="1">
                        <a:lnSpc>
                          <a:spcPct val="100000"/>
                        </a:lnSpc>
                        <a:spcBef>
                          <a:spcPts val="0"/>
                        </a:spcBef>
                        <a:spcAft>
                          <a:spcPts val="600"/>
                        </a:spcAft>
                        <a:buClrTx/>
                        <a:buSzTx/>
                        <a:buFontTx/>
                        <a:buNone/>
                        <a:tabLst/>
                        <a:defRPr/>
                      </a:pPr>
                      <a:r>
                        <a:rPr lang="en-US" altLang="zh-CN" sz="2400" b="1" baseline="30000" dirty="0">
                          <a:solidFill>
                            <a:schemeClr val="tx1"/>
                          </a:solidFill>
                        </a:rPr>
                        <a:t>3 </a:t>
                      </a:r>
                      <a:r>
                        <a:rPr lang="en-US" altLang="zh-CN" sz="2400" b="1" dirty="0">
                          <a:solidFill>
                            <a:schemeClr val="tx1"/>
                          </a:solidFill>
                        </a:rPr>
                        <a:t>The Hong Kong University of Science and Technology</a:t>
                      </a:r>
                    </a:p>
                    <a:p>
                      <a:pPr marL="0" marR="0" lvl="0" indent="0" algn="ctr" defTabSz="914400" rtl="0" eaLnBrk="1" fontAlgn="auto" latinLnBrk="0" hangingPunct="1">
                        <a:lnSpc>
                          <a:spcPct val="100000"/>
                        </a:lnSpc>
                        <a:spcBef>
                          <a:spcPts val="0"/>
                        </a:spcBef>
                        <a:spcAft>
                          <a:spcPts val="600"/>
                        </a:spcAft>
                        <a:buClrTx/>
                        <a:buSzTx/>
                        <a:buFontTx/>
                        <a:buNone/>
                        <a:tabLst/>
                        <a:defRPr/>
                      </a:pPr>
                      <a:r>
                        <a:rPr lang="en-US" altLang="zh-CN" sz="2400" b="1" baseline="30000" dirty="0">
                          <a:solidFill>
                            <a:schemeClr val="tx1"/>
                          </a:solidFill>
                        </a:rPr>
                        <a:t>4 </a:t>
                      </a:r>
                      <a:r>
                        <a:rPr lang="en-US" altLang="zh-CN" sz="2400" b="1" dirty="0" err="1">
                          <a:solidFill>
                            <a:schemeClr val="tx1"/>
                          </a:solidFill>
                        </a:rPr>
                        <a:t>DiDi</a:t>
                      </a:r>
                      <a:r>
                        <a:rPr lang="en-US" altLang="zh-CN" sz="2400" b="1" dirty="0">
                          <a:solidFill>
                            <a:schemeClr val="tx1"/>
                          </a:solidFill>
                        </a:rPr>
                        <a:t> </a:t>
                      </a:r>
                      <a:r>
                        <a:rPr lang="en-US" altLang="zh-CN" sz="2400" b="1" dirty="0" err="1">
                          <a:solidFill>
                            <a:schemeClr val="tx1"/>
                          </a:solidFill>
                        </a:rPr>
                        <a:t>Chuxing</a:t>
                      </a:r>
                      <a:r>
                        <a:rPr lang="en-US" altLang="zh-CN" sz="2400" b="1" dirty="0">
                          <a:solidFill>
                            <a:schemeClr val="tx1"/>
                          </a:solidFill>
                        </a:rPr>
                        <a:t> Inc. </a:t>
                      </a:r>
                    </a:p>
                    <a:p>
                      <a:pPr algn="ctr">
                        <a:spcAft>
                          <a:spcPts val="600"/>
                        </a:spcAft>
                      </a:pPr>
                      <a:endParaRPr lang="en-US" altLang="zh-CN" sz="2400" b="1" dirty="0">
                        <a:solidFill>
                          <a:schemeClr val="tx1"/>
                        </a:solidFill>
                      </a:endParaRPr>
                    </a:p>
                  </a:txBody>
                  <a:tcPr marL="91439" marR="91439" marT="45681" marB="4568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5369" name="图片 4" descr="beihang-log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7228" y="6079028"/>
            <a:ext cx="2376388" cy="49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5992334"/>
            <a:ext cx="2372676" cy="578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AC3BB1EB-8CC6-4CED-9467-8B832043A02E}"/>
              </a:ext>
            </a:extLst>
          </p:cNvPr>
          <p:cNvPicPr>
            <a:picLocks noChangeAspect="1"/>
          </p:cNvPicPr>
          <p:nvPr/>
        </p:nvPicPr>
        <p:blipFill>
          <a:blip r:embed="rId7"/>
          <a:stretch>
            <a:fillRect/>
          </a:stretch>
        </p:blipFill>
        <p:spPr>
          <a:xfrm>
            <a:off x="2843808" y="6079028"/>
            <a:ext cx="1713570" cy="460724"/>
          </a:xfrm>
          <a:prstGeom prst="rect">
            <a:avLst/>
          </a:prstGeom>
        </p:spPr>
      </p:pic>
      <p:pic>
        <p:nvPicPr>
          <p:cNvPr id="7" name="图片 6">
            <a:extLst>
              <a:ext uri="{FF2B5EF4-FFF2-40B4-BE49-F238E27FC236}">
                <a16:creationId xmlns:a16="http://schemas.microsoft.com/office/drawing/2014/main" id="{DC6D5855-FBE8-4D4A-B3E5-B63D95E995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19488" y="6079028"/>
            <a:ext cx="1622268" cy="460724"/>
          </a:xfrm>
          <a:prstGeom prst="rect">
            <a:avLst/>
          </a:prstGeom>
        </p:spPr>
      </p:pic>
    </p:spTree>
    <p:extLst>
      <p:ext uri="{BB962C8B-B14F-4D97-AF65-F5344CB8AC3E}">
        <p14:creationId xmlns:p14="http://schemas.microsoft.com/office/powerpoint/2010/main" val="40838472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4580495" y="1889434"/>
            <a:ext cx="1408373" cy="2210668"/>
            <a:chOff x="4580495" y="1889434"/>
            <a:chExt cx="1431665" cy="2210668"/>
          </a:xfrm>
        </p:grpSpPr>
        <p:sp>
          <p:nvSpPr>
            <p:cNvPr id="94" name="文本框 93"/>
            <p:cNvSpPr txBox="1"/>
            <p:nvPr/>
          </p:nvSpPr>
          <p:spPr>
            <a:xfrm>
              <a:off x="4580495" y="1889434"/>
              <a:ext cx="1431665" cy="2210668"/>
            </a:xfrm>
            <a:prstGeom prst="rect">
              <a:avLst/>
            </a:prstGeom>
            <a:noFill/>
            <a:ln w="19050">
              <a:solidFill>
                <a:schemeClr val="tx1"/>
              </a:solidFill>
              <a:prstDash val="dash"/>
            </a:ln>
          </p:spPr>
          <p:txBody>
            <a:bodyPr wrap="square" rtlCol="0">
              <a:spAutoFit/>
            </a:bodyPr>
            <a:lstStyle/>
            <a:p>
              <a:endParaRPr lang="zh-CN" altLang="en-US"/>
            </a:p>
          </p:txBody>
        </p:sp>
        <p:sp>
          <p:nvSpPr>
            <p:cNvPr id="95" name="文本框 94"/>
            <p:cNvSpPr txBox="1"/>
            <p:nvPr/>
          </p:nvSpPr>
          <p:spPr>
            <a:xfrm>
              <a:off x="4645057" y="1889434"/>
              <a:ext cx="1342063" cy="430887"/>
            </a:xfrm>
            <a:prstGeom prst="rect">
              <a:avLst/>
            </a:prstGeom>
            <a:noFill/>
          </p:spPr>
          <p:txBody>
            <a:bodyPr wrap="square" rtlCol="0">
              <a:spAutoFit/>
            </a:bodyPr>
            <a:lstStyle/>
            <a:p>
              <a:r>
                <a:rPr lang="en-US" altLang="zh-CN" sz="2200" dirty="0"/>
                <a:t>Platform</a:t>
              </a:r>
              <a:endParaRPr lang="zh-CN" altLang="en-US" sz="2200" dirty="0"/>
            </a:p>
          </p:txBody>
        </p:sp>
      </p:grpSp>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pic>
        <p:nvPicPr>
          <p:cNvPr id="27" name="图片 26">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35496" y="1772816"/>
            <a:ext cx="4536504" cy="4541398"/>
          </a:xfrm>
          <a:prstGeom prst="rect">
            <a:avLst/>
          </a:prstGeom>
        </p:spPr>
      </p:pic>
      <p:sp>
        <p:nvSpPr>
          <p:cNvPr id="89" name="文本框 88"/>
          <p:cNvSpPr txBox="1"/>
          <p:nvPr/>
        </p:nvSpPr>
        <p:spPr>
          <a:xfrm>
            <a:off x="2209930" y="3163603"/>
            <a:ext cx="908512" cy="866999"/>
          </a:xfrm>
          <a:prstGeom prst="rect">
            <a:avLst/>
          </a:prstGeom>
          <a:solidFill>
            <a:srgbClr val="FF0000">
              <a:alpha val="50000"/>
            </a:srgbClr>
          </a:solidFill>
        </p:spPr>
        <p:txBody>
          <a:bodyPr wrap="square" rtlCol="0">
            <a:spAutoFit/>
          </a:bodyPr>
          <a:lstStyle/>
          <a:p>
            <a:endParaRPr lang="zh-CN" altLang="en-US" dirty="0"/>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26" name="椭圆 25"/>
          <p:cNvSpPr/>
          <p:nvPr/>
        </p:nvSpPr>
        <p:spPr bwMode="auto">
          <a:xfrm>
            <a:off x="752463" y="2466055"/>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28" name="组合 27">
            <a:extLst>
              <a:ext uri="{FF2B5EF4-FFF2-40B4-BE49-F238E27FC236}">
                <a16:creationId xmlns:a16="http://schemas.microsoft.com/office/drawing/2014/main" id="{B4A7B69D-0F08-4229-BFF1-635A41156437}"/>
              </a:ext>
            </a:extLst>
          </p:cNvPr>
          <p:cNvGrpSpPr/>
          <p:nvPr/>
        </p:nvGrpSpPr>
        <p:grpSpPr>
          <a:xfrm>
            <a:off x="562840" y="3367694"/>
            <a:ext cx="694627" cy="502867"/>
            <a:chOff x="2138389" y="3524491"/>
            <a:chExt cx="816519" cy="591746"/>
          </a:xfrm>
        </p:grpSpPr>
        <p:pic>
          <p:nvPicPr>
            <p:cNvPr id="29" name="图片 28">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xmlns:a14="http://schemas.microsoft.com/office/drawing/2010/main" xmlns=""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9D2F5D78-EDBF-47CE-8B31-0A28703523C9}"/>
              </a:ext>
            </a:extLst>
          </p:cNvPr>
          <p:cNvGrpSpPr/>
          <p:nvPr/>
        </p:nvGrpSpPr>
        <p:grpSpPr>
          <a:xfrm>
            <a:off x="968276" y="2991348"/>
            <a:ext cx="694627" cy="499505"/>
            <a:chOff x="2660253" y="2983032"/>
            <a:chExt cx="816519" cy="587792"/>
          </a:xfrm>
        </p:grpSpPr>
        <p:pic>
          <p:nvPicPr>
            <p:cNvPr id="32" name="图片 31">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xmlns:a14="http://schemas.microsoft.com/office/drawing/2010/main" xmlns=""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3F95C8CB-83C4-4BA9-9968-AF659BF684E9}"/>
              </a:ext>
            </a:extLst>
          </p:cNvPr>
          <p:cNvGrpSpPr/>
          <p:nvPr/>
        </p:nvGrpSpPr>
        <p:grpSpPr>
          <a:xfrm>
            <a:off x="2320027" y="3248105"/>
            <a:ext cx="694627" cy="498248"/>
            <a:chOff x="4258652" y="2287476"/>
            <a:chExt cx="816519" cy="586313"/>
          </a:xfrm>
        </p:grpSpPr>
        <p:pic>
          <p:nvPicPr>
            <p:cNvPr id="35" name="图片 34">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a16="http://schemas.microsoft.com/office/drawing/2014/main" xmlns:a14="http://schemas.microsoft.com/office/drawing/2010/main" xmlns=""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l="-877" r="-5263" b="-27027"/>
                  </a:stretch>
                </a:blipFill>
              </p:spPr>
              <p:txBody>
                <a:bodyPr/>
                <a:lstStyle/>
                <a:p>
                  <a:r>
                    <a:rPr lang="zh-CN" altLang="en-US">
                      <a:noFill/>
                    </a:rPr>
                    <a:t> </a:t>
                  </a:r>
                </a:p>
              </p:txBody>
            </p:sp>
          </mc:Fallback>
        </mc:AlternateContent>
      </p:grpSp>
      <p:grpSp>
        <p:nvGrpSpPr>
          <p:cNvPr id="37" name="组合 36">
            <a:extLst>
              <a:ext uri="{FF2B5EF4-FFF2-40B4-BE49-F238E27FC236}">
                <a16:creationId xmlns:a16="http://schemas.microsoft.com/office/drawing/2014/main" id="{4F7A3CFD-6443-492A-8E11-36EF2A62ADFC}"/>
              </a:ext>
            </a:extLst>
          </p:cNvPr>
          <p:cNvGrpSpPr/>
          <p:nvPr/>
        </p:nvGrpSpPr>
        <p:grpSpPr>
          <a:xfrm>
            <a:off x="1488270" y="3439126"/>
            <a:ext cx="705834" cy="448598"/>
            <a:chOff x="1547664" y="2996952"/>
            <a:chExt cx="871968" cy="554186"/>
          </a:xfrm>
        </p:grpSpPr>
        <p:pic>
          <p:nvPicPr>
            <p:cNvPr id="38" name="图片 37">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9" name="文本框 38">
                  <a:extLst>
                    <a:ext uri="{FF2B5EF4-FFF2-40B4-BE49-F238E27FC236}">
                      <a16:creationId xmlns:a16="http://schemas.microsoft.com/office/drawing/2014/main" xmlns:a14="http://schemas.microsoft.com/office/drawing/2010/main" xmlns=""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1724" r="-7759" b="-33333"/>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AFF13CC7-ECFE-438A-8BD1-DD0BA68678E9}"/>
              </a:ext>
            </a:extLst>
          </p:cNvPr>
          <p:cNvGrpSpPr/>
          <p:nvPr/>
        </p:nvGrpSpPr>
        <p:grpSpPr>
          <a:xfrm>
            <a:off x="3211249" y="3387643"/>
            <a:ext cx="705834" cy="445348"/>
            <a:chOff x="1535301" y="1937570"/>
            <a:chExt cx="871968" cy="550171"/>
          </a:xfrm>
        </p:grpSpPr>
        <p:pic>
          <p:nvPicPr>
            <p:cNvPr id="42" name="图片 41">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43" name="文本框 42">
                  <a:extLst>
                    <a:ext uri="{FF2B5EF4-FFF2-40B4-BE49-F238E27FC236}">
                      <a16:creationId xmlns:a16="http://schemas.microsoft.com/office/drawing/2014/main" xmlns:a14="http://schemas.microsoft.com/office/drawing/2010/main" xmlns=""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586" r="-6897" b="-33333"/>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BC201AF3-D8F2-495B-B43B-D6477BADFF11}"/>
              </a:ext>
            </a:extLst>
          </p:cNvPr>
          <p:cNvGrpSpPr/>
          <p:nvPr/>
        </p:nvGrpSpPr>
        <p:grpSpPr>
          <a:xfrm>
            <a:off x="2381663" y="4246867"/>
            <a:ext cx="705834" cy="482688"/>
            <a:chOff x="2615369" y="2291410"/>
            <a:chExt cx="871968" cy="596299"/>
          </a:xfrm>
        </p:grpSpPr>
        <p:pic>
          <p:nvPicPr>
            <p:cNvPr id="45" name="图片 44">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46" name="文本框 45">
                  <a:extLst>
                    <a:ext uri="{FF2B5EF4-FFF2-40B4-BE49-F238E27FC236}">
                      <a16:creationId xmlns:a16="http://schemas.microsoft.com/office/drawing/2014/main" xmlns:a14="http://schemas.microsoft.com/office/drawing/2010/main" xmlns=""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sp>
        <p:nvSpPr>
          <p:cNvPr id="47" name="椭圆 46"/>
          <p:cNvSpPr/>
          <p:nvPr/>
        </p:nvSpPr>
        <p:spPr bwMode="auto">
          <a:xfrm>
            <a:off x="1597609" y="3233751"/>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48" name="椭圆 47"/>
          <p:cNvSpPr/>
          <p:nvPr/>
        </p:nvSpPr>
        <p:spPr bwMode="auto">
          <a:xfrm>
            <a:off x="2327885" y="2401640"/>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49" name="组合 48"/>
          <p:cNvGrpSpPr/>
          <p:nvPr/>
        </p:nvGrpSpPr>
        <p:grpSpPr>
          <a:xfrm>
            <a:off x="1310392" y="2279319"/>
            <a:ext cx="2685544" cy="3528392"/>
            <a:chOff x="1382400" y="2279319"/>
            <a:chExt cx="2685544" cy="3528392"/>
          </a:xfrm>
        </p:grpSpPr>
        <p:cxnSp>
          <p:nvCxnSpPr>
            <p:cNvPr id="50" name="直接连接符 49"/>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4" name="组合 53"/>
          <p:cNvGrpSpPr/>
          <p:nvPr/>
        </p:nvGrpSpPr>
        <p:grpSpPr>
          <a:xfrm rot="16200000">
            <a:off x="929416" y="1855920"/>
            <a:ext cx="2667742" cy="3481511"/>
            <a:chOff x="1400202" y="2279318"/>
            <a:chExt cx="2667742" cy="3536626"/>
          </a:xfrm>
        </p:grpSpPr>
        <p:cxnSp>
          <p:nvCxnSpPr>
            <p:cNvPr id="55" name="直接连接符 54"/>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 name="组合 2"/>
          <p:cNvGrpSpPr/>
          <p:nvPr/>
        </p:nvGrpSpPr>
        <p:grpSpPr>
          <a:xfrm>
            <a:off x="6297748" y="1995301"/>
            <a:ext cx="2206555" cy="2104801"/>
            <a:chOff x="957469" y="2003681"/>
            <a:chExt cx="2364921" cy="2255864"/>
          </a:xfrm>
        </p:grpSpPr>
        <p:sp>
          <p:nvSpPr>
            <p:cNvPr id="5" name="椭圆 4">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AB9F1078-B275-4E7F-898F-62BBF72054D5}"/>
                </a:ext>
              </a:extLst>
            </p:cNvPr>
            <p:cNvCxnSpPr>
              <a:stCxn id="5" idx="6"/>
              <a:endCxn id="6"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C202-8C71-476E-AED9-0CF039150302}"/>
                </a:ext>
              </a:extLst>
            </p:cNvPr>
            <p:cNvCxnSpPr>
              <a:cxnSpLocks/>
              <a:stCxn id="7" idx="6"/>
              <a:endCxn id="6"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04793F5-E6DB-4541-B83C-3992D65E7A91}"/>
                </a:ext>
              </a:extLst>
            </p:cNvPr>
            <p:cNvCxnSpPr>
              <a:cxnSpLocks/>
              <a:stCxn id="9" idx="6"/>
              <a:endCxn id="6"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BEFBB57-8782-45D4-AC4B-8B8527B98B10}"/>
                </a:ext>
              </a:extLst>
            </p:cNvPr>
            <p:cNvCxnSpPr>
              <a:cxnSpLocks/>
              <a:stCxn id="9" idx="6"/>
              <a:endCxn id="8"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BA16B2-C0C7-4BA1-A2A1-1C85A26C3C9F}"/>
                </a:ext>
              </a:extLst>
            </p:cNvPr>
            <p:cNvCxnSpPr>
              <a:cxnSpLocks/>
              <a:stCxn id="9" idx="6"/>
              <a:endCxn id="10"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14"/>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7" name="文本框 16">
                  <a:extLst>
                    <a:ext uri="{FF2B5EF4-FFF2-40B4-BE49-F238E27FC236}">
                      <a16:creationId xmlns:a16="http://schemas.microsoft.com/office/drawing/2014/main" xmlns:a14="http://schemas.microsoft.com/office/drawing/2010/main" xmlns=""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1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16"/>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9" name="文本框 18">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17"/>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1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21" name="文本框 20">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9"/>
                  <a:stretch>
                    <a:fillRect b="-6061"/>
                  </a:stretch>
                </a:blipFill>
              </p:spPr>
              <p:txBody>
                <a:bodyPr/>
                <a:lstStyle/>
                <a:p>
                  <a:r>
                    <a:rPr lang="zh-CN" altLang="en-US">
                      <a:noFill/>
                    </a:rPr>
                    <a:t> </a:t>
                  </a:r>
                </a:p>
              </p:txBody>
            </p:sp>
          </mc:Fallback>
        </mc:AlternateContent>
      </p:grpSp>
      <p:cxnSp>
        <p:nvCxnSpPr>
          <p:cNvPr id="79" name="直接箭头连接符 78">
            <a:extLst>
              <a:ext uri="{FF2B5EF4-FFF2-40B4-BE49-F238E27FC236}">
                <a16:creationId xmlns:a16="http://schemas.microsoft.com/office/drawing/2014/main" id="{8ADB91EE-A206-4BA9-ABBD-9DAF00C8D30F}"/>
              </a:ext>
            </a:extLst>
          </p:cNvPr>
          <p:cNvCxnSpPr>
            <a:cxnSpLocks/>
            <a:endCxn id="5" idx="2"/>
          </p:cNvCxnSpPr>
          <p:nvPr/>
        </p:nvCxnSpPr>
        <p:spPr bwMode="auto">
          <a:xfrm flipV="1">
            <a:off x="5652213" y="2247221"/>
            <a:ext cx="645535" cy="425595"/>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0" name="直接箭头连接符 79">
            <a:extLst>
              <a:ext uri="{FF2B5EF4-FFF2-40B4-BE49-F238E27FC236}">
                <a16:creationId xmlns:a16="http://schemas.microsoft.com/office/drawing/2014/main" id="{8ADB91EE-A206-4BA9-ABBD-9DAF00C8D30F}"/>
              </a:ext>
            </a:extLst>
          </p:cNvPr>
          <p:cNvCxnSpPr>
            <a:cxnSpLocks/>
            <a:endCxn id="7" idx="2"/>
          </p:cNvCxnSpPr>
          <p:nvPr/>
        </p:nvCxnSpPr>
        <p:spPr bwMode="auto">
          <a:xfrm>
            <a:off x="5701876" y="2733435"/>
            <a:ext cx="595872" cy="327569"/>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2" name="直接箭头连接符 81">
            <a:extLst>
              <a:ext uri="{FF2B5EF4-FFF2-40B4-BE49-F238E27FC236}">
                <a16:creationId xmlns:a16="http://schemas.microsoft.com/office/drawing/2014/main" id="{8ADB91EE-A206-4BA9-ABBD-9DAF00C8D30F}"/>
              </a:ext>
            </a:extLst>
          </p:cNvPr>
          <p:cNvCxnSpPr>
            <a:cxnSpLocks/>
            <a:endCxn id="9" idx="2"/>
          </p:cNvCxnSpPr>
          <p:nvPr/>
        </p:nvCxnSpPr>
        <p:spPr bwMode="auto">
          <a:xfrm>
            <a:off x="5701876" y="3848182"/>
            <a:ext cx="595872" cy="0"/>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84" name="文本框 83"/>
          <p:cNvSpPr txBox="1"/>
          <p:nvPr/>
        </p:nvSpPr>
        <p:spPr>
          <a:xfrm>
            <a:off x="4913776" y="2529231"/>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
        <p:nvSpPr>
          <p:cNvPr id="97" name="文本框 96"/>
          <p:cNvSpPr txBox="1"/>
          <p:nvPr/>
        </p:nvSpPr>
        <p:spPr>
          <a:xfrm>
            <a:off x="4929300" y="3671416"/>
            <a:ext cx="677534" cy="287167"/>
          </a:xfrm>
          <a:prstGeom prst="rect">
            <a:avLst/>
          </a:prstGeom>
          <a:solidFill>
            <a:schemeClr val="bg1"/>
          </a:solidFill>
        </p:spPr>
        <p:txBody>
          <a:bodyPr wrap="none" lIns="0" tIns="0" rIns="0" bIns="0" rtlCol="0">
            <a:spAutoFit/>
          </a:bodyPr>
          <a:lstStyle/>
          <a:p>
            <a:r>
              <a:rPr lang="en-US" altLang="zh-CN" sz="1800" dirty="0"/>
              <a:t>$2/km</a:t>
            </a:r>
            <a:endParaRPr lang="zh-CN" altLang="en-US" sz="1800" dirty="0"/>
          </a:p>
        </p:txBody>
      </p:sp>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p:cxnSp>
        <p:nvCxnSpPr>
          <p:cNvPr id="93" name="直接箭头连接符 92"/>
          <p:cNvCxnSpPr/>
          <p:nvPr/>
        </p:nvCxnSpPr>
        <p:spPr bwMode="auto">
          <a:xfrm flipH="1" flipV="1">
            <a:off x="3087498" y="3595569"/>
            <a:ext cx="1802374" cy="253936"/>
          </a:xfrm>
          <a:prstGeom prst="straightConnector1">
            <a:avLst/>
          </a:prstGeom>
          <a:solidFill>
            <a:srgbClr val="C0C0C0">
              <a:alpha val="0"/>
            </a:srgbClr>
          </a:solidFill>
          <a:ln w="38100" cap="flat" cmpd="sng" algn="ctr">
            <a:solidFill>
              <a:schemeClr val="tx1"/>
            </a:solidFill>
            <a:prstDash val="solid"/>
            <a:round/>
            <a:headEnd type="triangle" w="med" len="med"/>
            <a:tailEnd type="none"/>
          </a:ln>
          <a:effectLst/>
        </p:spPr>
      </p:cxnSp>
      <mc:AlternateContent xmlns:mc="http://schemas.openxmlformats.org/markup-compatibility/2006" xmlns:a14="http://schemas.microsoft.com/office/drawing/2010/main">
        <mc:Choice Requires="a14">
          <p:graphicFrame>
            <p:nvGraphicFramePr>
              <p:cNvPr id="96" name="表格 95"/>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96" name="表格 95"/>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a14="http://schemas.microsoft.com/office/drawing/2010/main" xmlns="" val="20000"/>
                        </a:ext>
                      </a:extLst>
                    </a:gridCol>
                    <a:gridCol w="535654">
                      <a:extLst>
                        <a:ext uri="{9D8B030D-6E8A-4147-A177-3AD203B41FA5}">
                          <a16:colId xmlns:a16="http://schemas.microsoft.com/office/drawing/2014/main" xmlns:a14="http://schemas.microsoft.com/office/drawing/2010/main" xmlns="" val="20001"/>
                        </a:ext>
                      </a:extLst>
                    </a:gridCol>
                    <a:gridCol w="535654">
                      <a:extLst>
                        <a:ext uri="{9D8B030D-6E8A-4147-A177-3AD203B41FA5}">
                          <a16:colId xmlns:a16="http://schemas.microsoft.com/office/drawing/2014/main" xmlns:a14="http://schemas.microsoft.com/office/drawing/2010/main" xmlns="" val="20002"/>
                        </a:ext>
                      </a:extLst>
                    </a:gridCol>
                    <a:gridCol w="535654">
                      <a:extLst>
                        <a:ext uri="{9D8B030D-6E8A-4147-A177-3AD203B41FA5}">
                          <a16:colId xmlns:a16="http://schemas.microsoft.com/office/drawing/2014/main" xmlns:a14="http://schemas.microsoft.com/office/drawing/2010/main" xmlns=""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26"/>
                          <a:stretch>
                            <a:fillRect l="-453409" t="-7692" r="-204545" b="-116923"/>
                          </a:stretch>
                        </a:blipFill>
                      </a:tcPr>
                    </a:tc>
                    <a:tc>
                      <a:txBody>
                        <a:bodyPr/>
                        <a:lstStyle/>
                        <a:p>
                          <a:endParaRPr lang="zh-CN"/>
                        </a:p>
                      </a:txBody>
                      <a:tcPr>
                        <a:blipFill rotWithShape="0">
                          <a:blip r:embed="rId26"/>
                          <a:stretch>
                            <a:fillRect l="-553409" t="-7692" r="-104545" b="-116923"/>
                          </a:stretch>
                        </a:blipFill>
                      </a:tcPr>
                    </a:tc>
                    <a:tc>
                      <a:txBody>
                        <a:bodyPr/>
                        <a:lstStyle/>
                        <a:p>
                          <a:endParaRPr lang="zh-CN"/>
                        </a:p>
                      </a:txBody>
                      <a:tcPr>
                        <a:blipFill rotWithShape="0">
                          <a:blip r:embed="rId26"/>
                          <a:stretch>
                            <a:fillRect l="-653409" t="-7692" r="-4545" b="-116923"/>
                          </a:stretch>
                        </a:blipFill>
                      </a:tcPr>
                    </a:tc>
                    <a:extLst>
                      <a:ext uri="{0D108BD9-81ED-4DB2-BD59-A6C34878D82A}">
                        <a16:rowId xmlns:a16="http://schemas.microsoft.com/office/drawing/2014/main" xmlns:a14="http://schemas.microsoft.com/office/drawing/2010/main" xmlns="" val="10000"/>
                      </a:ext>
                    </a:extLst>
                  </a:tr>
                  <a:tr h="396000">
                    <a:tc>
                      <a:txBody>
                        <a:bodyPr/>
                        <a:lstStyle/>
                        <a:p>
                          <a:endParaRPr lang="zh-CN"/>
                        </a:p>
                      </a:txBody>
                      <a:tcPr>
                        <a:blipFill rotWithShape="0">
                          <a:blip r:embed="rId26"/>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Tree>
    <p:extLst>
      <p:ext uri="{BB962C8B-B14F-4D97-AF65-F5344CB8AC3E}">
        <p14:creationId xmlns:p14="http://schemas.microsoft.com/office/powerpoint/2010/main" val="295164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26" name="椭圆 25"/>
          <p:cNvSpPr/>
          <p:nvPr/>
        </p:nvSpPr>
        <p:spPr bwMode="auto">
          <a:xfrm>
            <a:off x="752463" y="2466055"/>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pic>
        <p:nvPicPr>
          <p:cNvPr id="27" name="图片 26">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35496" y="1772816"/>
            <a:ext cx="4536504" cy="4541398"/>
          </a:xfrm>
          <a:prstGeom prst="rect">
            <a:avLst/>
          </a:prstGeom>
        </p:spPr>
      </p:pic>
      <p:grpSp>
        <p:nvGrpSpPr>
          <p:cNvPr id="28" name="组合 27">
            <a:extLst>
              <a:ext uri="{FF2B5EF4-FFF2-40B4-BE49-F238E27FC236}">
                <a16:creationId xmlns:a16="http://schemas.microsoft.com/office/drawing/2014/main" id="{B4A7B69D-0F08-4229-BFF1-635A41156437}"/>
              </a:ext>
            </a:extLst>
          </p:cNvPr>
          <p:cNvGrpSpPr/>
          <p:nvPr/>
        </p:nvGrpSpPr>
        <p:grpSpPr>
          <a:xfrm>
            <a:off x="562840" y="3367694"/>
            <a:ext cx="694627" cy="502867"/>
            <a:chOff x="2138389" y="3524491"/>
            <a:chExt cx="816519" cy="591746"/>
          </a:xfrm>
        </p:grpSpPr>
        <p:pic>
          <p:nvPicPr>
            <p:cNvPr id="29" name="图片 28">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xmlns:a14="http://schemas.microsoft.com/office/drawing/2010/main" xmlns=""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9D2F5D78-EDBF-47CE-8B31-0A28703523C9}"/>
              </a:ext>
            </a:extLst>
          </p:cNvPr>
          <p:cNvGrpSpPr/>
          <p:nvPr/>
        </p:nvGrpSpPr>
        <p:grpSpPr>
          <a:xfrm>
            <a:off x="968276" y="2991348"/>
            <a:ext cx="694627" cy="499505"/>
            <a:chOff x="2660253" y="2983032"/>
            <a:chExt cx="816519" cy="587792"/>
          </a:xfrm>
        </p:grpSpPr>
        <p:pic>
          <p:nvPicPr>
            <p:cNvPr id="32" name="图片 31">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xmlns:a14="http://schemas.microsoft.com/office/drawing/2010/main" xmlns=""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3F95C8CB-83C4-4BA9-9968-AF659BF684E9}"/>
              </a:ext>
            </a:extLst>
          </p:cNvPr>
          <p:cNvGrpSpPr/>
          <p:nvPr/>
        </p:nvGrpSpPr>
        <p:grpSpPr>
          <a:xfrm>
            <a:off x="2320027" y="3248105"/>
            <a:ext cx="694627" cy="498248"/>
            <a:chOff x="4258652" y="2287476"/>
            <a:chExt cx="816519" cy="586313"/>
          </a:xfrm>
        </p:grpSpPr>
        <p:pic>
          <p:nvPicPr>
            <p:cNvPr id="35" name="图片 34">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a16="http://schemas.microsoft.com/office/drawing/2014/main" xmlns:a14="http://schemas.microsoft.com/office/drawing/2010/main" xmlns=""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l="-877" r="-5263" b="-27027"/>
                  </a:stretch>
                </a:blipFill>
              </p:spPr>
              <p:txBody>
                <a:bodyPr/>
                <a:lstStyle/>
                <a:p>
                  <a:r>
                    <a:rPr lang="zh-CN" altLang="en-US">
                      <a:noFill/>
                    </a:rPr>
                    <a:t> </a:t>
                  </a:r>
                </a:p>
              </p:txBody>
            </p:sp>
          </mc:Fallback>
        </mc:AlternateContent>
      </p:grpSp>
      <p:grpSp>
        <p:nvGrpSpPr>
          <p:cNvPr id="37" name="组合 36">
            <a:extLst>
              <a:ext uri="{FF2B5EF4-FFF2-40B4-BE49-F238E27FC236}">
                <a16:creationId xmlns:a16="http://schemas.microsoft.com/office/drawing/2014/main" id="{4F7A3CFD-6443-492A-8E11-36EF2A62ADFC}"/>
              </a:ext>
            </a:extLst>
          </p:cNvPr>
          <p:cNvGrpSpPr/>
          <p:nvPr/>
        </p:nvGrpSpPr>
        <p:grpSpPr>
          <a:xfrm>
            <a:off x="1488270" y="3439126"/>
            <a:ext cx="705834" cy="448598"/>
            <a:chOff x="1547664" y="2996952"/>
            <a:chExt cx="871968" cy="554186"/>
          </a:xfrm>
        </p:grpSpPr>
        <p:pic>
          <p:nvPicPr>
            <p:cNvPr id="38" name="图片 37">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9" name="文本框 38">
                  <a:extLst>
                    <a:ext uri="{FF2B5EF4-FFF2-40B4-BE49-F238E27FC236}">
                      <a16:creationId xmlns:a16="http://schemas.microsoft.com/office/drawing/2014/main" xmlns:a14="http://schemas.microsoft.com/office/drawing/2010/main" xmlns=""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1724" r="-7759" b="-33333"/>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AFF13CC7-ECFE-438A-8BD1-DD0BA68678E9}"/>
              </a:ext>
            </a:extLst>
          </p:cNvPr>
          <p:cNvGrpSpPr/>
          <p:nvPr/>
        </p:nvGrpSpPr>
        <p:grpSpPr>
          <a:xfrm>
            <a:off x="3211249" y="3387643"/>
            <a:ext cx="705834" cy="445348"/>
            <a:chOff x="1535301" y="1937570"/>
            <a:chExt cx="871968" cy="550171"/>
          </a:xfrm>
        </p:grpSpPr>
        <p:pic>
          <p:nvPicPr>
            <p:cNvPr id="42" name="图片 41">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43" name="文本框 42">
                  <a:extLst>
                    <a:ext uri="{FF2B5EF4-FFF2-40B4-BE49-F238E27FC236}">
                      <a16:creationId xmlns:a16="http://schemas.microsoft.com/office/drawing/2014/main" xmlns:a14="http://schemas.microsoft.com/office/drawing/2010/main" xmlns=""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586" r="-6897" b="-33333"/>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BC201AF3-D8F2-495B-B43B-D6477BADFF11}"/>
              </a:ext>
            </a:extLst>
          </p:cNvPr>
          <p:cNvGrpSpPr/>
          <p:nvPr/>
        </p:nvGrpSpPr>
        <p:grpSpPr>
          <a:xfrm>
            <a:off x="2381663" y="4246867"/>
            <a:ext cx="705834" cy="482688"/>
            <a:chOff x="2615369" y="2291410"/>
            <a:chExt cx="871968" cy="596299"/>
          </a:xfrm>
        </p:grpSpPr>
        <p:pic>
          <p:nvPicPr>
            <p:cNvPr id="45" name="图片 44">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46" name="文本框 45">
                  <a:extLst>
                    <a:ext uri="{FF2B5EF4-FFF2-40B4-BE49-F238E27FC236}">
                      <a16:creationId xmlns:a16="http://schemas.microsoft.com/office/drawing/2014/main" xmlns:a14="http://schemas.microsoft.com/office/drawing/2010/main" xmlns=""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sp>
        <p:nvSpPr>
          <p:cNvPr id="47" name="椭圆 46"/>
          <p:cNvSpPr/>
          <p:nvPr/>
        </p:nvSpPr>
        <p:spPr bwMode="auto">
          <a:xfrm>
            <a:off x="1597609" y="3233751"/>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48" name="椭圆 47"/>
          <p:cNvSpPr/>
          <p:nvPr/>
        </p:nvSpPr>
        <p:spPr bwMode="auto">
          <a:xfrm>
            <a:off x="2327885" y="2401640"/>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49" name="组合 48"/>
          <p:cNvGrpSpPr/>
          <p:nvPr/>
        </p:nvGrpSpPr>
        <p:grpSpPr>
          <a:xfrm>
            <a:off x="1310392" y="2279319"/>
            <a:ext cx="2685544" cy="3528392"/>
            <a:chOff x="1382400" y="2279319"/>
            <a:chExt cx="2685544" cy="3528392"/>
          </a:xfrm>
        </p:grpSpPr>
        <p:cxnSp>
          <p:nvCxnSpPr>
            <p:cNvPr id="50" name="直接连接符 49"/>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4" name="组合 53"/>
          <p:cNvGrpSpPr/>
          <p:nvPr/>
        </p:nvGrpSpPr>
        <p:grpSpPr>
          <a:xfrm rot="16200000">
            <a:off x="929416" y="1855920"/>
            <a:ext cx="2667742" cy="3481511"/>
            <a:chOff x="1400202" y="2279318"/>
            <a:chExt cx="2667742" cy="3536626"/>
          </a:xfrm>
        </p:grpSpPr>
        <p:cxnSp>
          <p:nvCxnSpPr>
            <p:cNvPr id="55" name="直接连接符 54"/>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 name="组合 2"/>
          <p:cNvGrpSpPr/>
          <p:nvPr/>
        </p:nvGrpSpPr>
        <p:grpSpPr>
          <a:xfrm>
            <a:off x="6297748" y="1995301"/>
            <a:ext cx="2206555" cy="2104801"/>
            <a:chOff x="957469" y="2003681"/>
            <a:chExt cx="2364921" cy="2255864"/>
          </a:xfrm>
        </p:grpSpPr>
        <p:sp>
          <p:nvSpPr>
            <p:cNvPr id="5" name="椭圆 4">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AB9F1078-B275-4E7F-898F-62BBF72054D5}"/>
                </a:ext>
              </a:extLst>
            </p:cNvPr>
            <p:cNvCxnSpPr>
              <a:stCxn id="5" idx="6"/>
              <a:endCxn id="6"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C202-8C71-476E-AED9-0CF039150302}"/>
                </a:ext>
              </a:extLst>
            </p:cNvPr>
            <p:cNvCxnSpPr>
              <a:cxnSpLocks/>
              <a:stCxn id="7" idx="6"/>
              <a:endCxn id="6"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04793F5-E6DB-4541-B83C-3992D65E7A91}"/>
                </a:ext>
              </a:extLst>
            </p:cNvPr>
            <p:cNvCxnSpPr>
              <a:cxnSpLocks/>
              <a:stCxn id="9" idx="6"/>
              <a:endCxn id="6"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BEFBB57-8782-45D4-AC4B-8B8527B98B10}"/>
                </a:ext>
              </a:extLst>
            </p:cNvPr>
            <p:cNvCxnSpPr>
              <a:cxnSpLocks/>
              <a:stCxn id="9" idx="6"/>
              <a:endCxn id="8"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BA16B2-C0C7-4BA1-A2A1-1C85A26C3C9F}"/>
                </a:ext>
              </a:extLst>
            </p:cNvPr>
            <p:cNvCxnSpPr>
              <a:cxnSpLocks/>
              <a:stCxn id="9" idx="6"/>
              <a:endCxn id="10"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14"/>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7" name="文本框 16">
                  <a:extLst>
                    <a:ext uri="{FF2B5EF4-FFF2-40B4-BE49-F238E27FC236}">
                      <a16:creationId xmlns:a16="http://schemas.microsoft.com/office/drawing/2014/main" xmlns:a14="http://schemas.microsoft.com/office/drawing/2010/main" xmlns=""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1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16"/>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9" name="文本框 18">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17"/>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1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21" name="文本框 20">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9"/>
                  <a:stretch>
                    <a:fillRect b="-6061"/>
                  </a:stretch>
                </a:blipFill>
              </p:spPr>
              <p:txBody>
                <a:bodyPr/>
                <a:lstStyle/>
                <a:p>
                  <a:r>
                    <a:rPr lang="zh-CN" altLang="en-US">
                      <a:noFill/>
                    </a:rPr>
                    <a:t> </a:t>
                  </a:r>
                </a:p>
              </p:txBody>
            </p:sp>
          </mc:Fallback>
        </mc:AlternateContent>
      </p:grpSp>
      <p:cxnSp>
        <p:nvCxnSpPr>
          <p:cNvPr id="83" name="直接箭头连接符 82">
            <a:extLst>
              <a:ext uri="{FF2B5EF4-FFF2-40B4-BE49-F238E27FC236}">
                <a16:creationId xmlns:a16="http://schemas.microsoft.com/office/drawing/2014/main" id="{8ADB91EE-A206-4BA9-ABBD-9DAF00C8D30F}"/>
              </a:ext>
            </a:extLst>
          </p:cNvPr>
          <p:cNvCxnSpPr>
            <a:cxnSpLocks/>
          </p:cNvCxnSpPr>
          <p:nvPr/>
        </p:nvCxnSpPr>
        <p:spPr bwMode="auto">
          <a:xfrm>
            <a:off x="7342584" y="4070442"/>
            <a:ext cx="4457" cy="463798"/>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8ADB91EE-A206-4BA9-ABBD-9DAF00C8D30F}"/>
              </a:ext>
            </a:extLst>
          </p:cNvPr>
          <p:cNvCxnSpPr>
            <a:cxnSpLocks/>
            <a:endCxn id="5" idx="2"/>
          </p:cNvCxnSpPr>
          <p:nvPr/>
        </p:nvCxnSpPr>
        <p:spPr bwMode="auto">
          <a:xfrm flipV="1">
            <a:off x="5652213" y="2247220"/>
            <a:ext cx="645535" cy="425595"/>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0" name="直接箭头连接符 79">
            <a:extLst>
              <a:ext uri="{FF2B5EF4-FFF2-40B4-BE49-F238E27FC236}">
                <a16:creationId xmlns:a16="http://schemas.microsoft.com/office/drawing/2014/main" id="{8ADB91EE-A206-4BA9-ABBD-9DAF00C8D30F}"/>
              </a:ext>
            </a:extLst>
          </p:cNvPr>
          <p:cNvCxnSpPr>
            <a:cxnSpLocks/>
            <a:endCxn id="7" idx="2"/>
          </p:cNvCxnSpPr>
          <p:nvPr/>
        </p:nvCxnSpPr>
        <p:spPr bwMode="auto">
          <a:xfrm>
            <a:off x="5701876" y="2733435"/>
            <a:ext cx="595872" cy="327569"/>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2" name="直接箭头连接符 81">
            <a:extLst>
              <a:ext uri="{FF2B5EF4-FFF2-40B4-BE49-F238E27FC236}">
                <a16:creationId xmlns:a16="http://schemas.microsoft.com/office/drawing/2014/main" id="{8ADB91EE-A206-4BA9-ABBD-9DAF00C8D30F}"/>
              </a:ext>
            </a:extLst>
          </p:cNvPr>
          <p:cNvCxnSpPr>
            <a:cxnSpLocks/>
            <a:endCxn id="9" idx="2"/>
          </p:cNvCxnSpPr>
          <p:nvPr/>
        </p:nvCxnSpPr>
        <p:spPr bwMode="auto">
          <a:xfrm>
            <a:off x="5701876" y="3848182"/>
            <a:ext cx="595872" cy="0"/>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84" name="文本框 83"/>
          <p:cNvSpPr txBox="1"/>
          <p:nvPr/>
        </p:nvSpPr>
        <p:spPr>
          <a:xfrm>
            <a:off x="4913776" y="2529231"/>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
        <p:nvSpPr>
          <p:cNvPr id="97" name="文本框 96"/>
          <p:cNvSpPr txBox="1"/>
          <p:nvPr/>
        </p:nvSpPr>
        <p:spPr>
          <a:xfrm>
            <a:off x="4929300" y="3671416"/>
            <a:ext cx="677534" cy="287167"/>
          </a:xfrm>
          <a:prstGeom prst="rect">
            <a:avLst/>
          </a:prstGeom>
          <a:solidFill>
            <a:schemeClr val="bg1"/>
          </a:solidFill>
        </p:spPr>
        <p:txBody>
          <a:bodyPr wrap="none" lIns="0" tIns="0" rIns="0" bIns="0" rtlCol="0">
            <a:spAutoFit/>
          </a:bodyPr>
          <a:lstStyle/>
          <a:p>
            <a:r>
              <a:rPr lang="en-US" altLang="zh-CN" sz="1800" dirty="0"/>
              <a:t>$2/km</a:t>
            </a:r>
            <a:endParaRPr lang="zh-CN" altLang="en-US" sz="1800" dirty="0"/>
          </a:p>
        </p:txBody>
      </p:sp>
      <p:sp>
        <p:nvSpPr>
          <p:cNvPr id="81" name="文本框 80"/>
          <p:cNvSpPr txBox="1"/>
          <p:nvPr/>
        </p:nvSpPr>
        <p:spPr>
          <a:xfrm>
            <a:off x="7372408" y="4123988"/>
            <a:ext cx="1461890" cy="344600"/>
          </a:xfrm>
          <a:prstGeom prst="rect">
            <a:avLst/>
          </a:prstGeom>
          <a:noFill/>
        </p:spPr>
        <p:txBody>
          <a:bodyPr wrap="square" rtlCol="0">
            <a:spAutoFit/>
          </a:bodyPr>
          <a:lstStyle/>
          <a:p>
            <a:r>
              <a:rPr lang="en-US" altLang="zh-CN" sz="1800" dirty="0"/>
              <a:t> Decision</a:t>
            </a:r>
            <a:endParaRPr lang="zh-CN" altLang="en-US" sz="1800" dirty="0"/>
          </a:p>
        </p:txBody>
      </p:sp>
      <mc:AlternateContent xmlns:mc="http://schemas.openxmlformats.org/markup-compatibility/2006" xmlns:a14="http://schemas.microsoft.com/office/drawing/2010/main">
        <mc:Choice Requires="a14">
          <p:sp>
            <p:nvSpPr>
              <p:cNvPr id="63" name="文本框 62"/>
              <p:cNvSpPr txBox="1"/>
              <p:nvPr/>
            </p:nvSpPr>
            <p:spPr>
              <a:xfrm>
                <a:off x="6021330" y="1738606"/>
                <a:ext cx="805562" cy="311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sub>
                      </m:sSub>
                      <m:r>
                        <a:rPr lang="en-US" altLang="zh-CN" sz="1800" b="0" i="1" smtClean="0">
                          <a:latin typeface="Cambria Math" panose="02040503050406030204" pitchFamily="18" charset="0"/>
                        </a:rPr>
                        <m:t>&gt;3</m:t>
                      </m:r>
                    </m:oMath>
                  </m:oMathPara>
                </a14:m>
                <a:endParaRPr lang="zh-CN" altLang="en-US" sz="1800" b="0" dirty="0"/>
              </a:p>
            </p:txBody>
          </p:sp>
        </mc:Choice>
        <mc:Fallback xmlns="">
          <p:sp>
            <p:nvSpPr>
              <p:cNvPr id="63" name="文本框 62"/>
              <p:cNvSpPr txBox="1">
                <a:spLocks noRot="1" noChangeAspect="1" noMove="1" noResize="1" noEditPoints="1" noAdjustHandles="1" noChangeArrowheads="1" noChangeShapeType="1" noTextEdit="1"/>
              </p:cNvSpPr>
              <p:nvPr/>
            </p:nvSpPr>
            <p:spPr>
              <a:xfrm>
                <a:off x="6021330" y="1738606"/>
                <a:ext cx="805562" cy="311815"/>
              </a:xfrm>
              <a:prstGeom prst="rect">
                <a:avLst/>
              </a:prstGeom>
              <a:blipFill rotWithShape="0">
                <a:blip r:embed="rId21"/>
                <a:stretch>
                  <a:fillRect l="-1515" r="-3788"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6014445" y="3339421"/>
                <a:ext cx="805562" cy="3131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sub>
                      </m:sSub>
                      <m:r>
                        <a:rPr lang="en-US" altLang="zh-CN" sz="1800" b="0" i="1" smtClean="0">
                          <a:latin typeface="Cambria Math" panose="02040503050406030204" pitchFamily="18" charset="0"/>
                        </a:rPr>
                        <m:t>&gt;</m:t>
                      </m:r>
                      <m:r>
                        <a:rPr lang="en-US" altLang="zh-CN" sz="1800" b="0" i="0" smtClean="0">
                          <a:latin typeface="Cambria Math" panose="02040503050406030204" pitchFamily="18" charset="0"/>
                        </a:rPr>
                        <m:t>2</m:t>
                      </m:r>
                    </m:oMath>
                  </m:oMathPara>
                </a14:m>
                <a:endParaRPr lang="zh-CN" altLang="en-US" sz="1800" b="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6014445" y="3339421"/>
                <a:ext cx="805562" cy="313131"/>
              </a:xfrm>
              <a:prstGeom prst="rect">
                <a:avLst/>
              </a:prstGeom>
              <a:blipFill rotWithShape="0">
                <a:blip r:embed="rId22"/>
                <a:stretch>
                  <a:fillRect l="-1515" r="-3788" b="-11765"/>
                </a:stretch>
              </a:blipFill>
            </p:spPr>
            <p:txBody>
              <a:bodyPr/>
              <a:lstStyle/>
              <a:p>
                <a:r>
                  <a:rPr lang="zh-CN" altLang="en-US">
                    <a:noFill/>
                  </a:rPr>
                  <a:t> </a:t>
                </a:r>
              </a:p>
            </p:txBody>
          </p:sp>
        </mc:Fallback>
      </mc:AlternateContent>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p:pic>
        <p:nvPicPr>
          <p:cNvPr id="95" name="图片 9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778532" y="1673132"/>
            <a:ext cx="412056" cy="412056"/>
          </a:xfrm>
          <a:prstGeom prst="rect">
            <a:avLst/>
          </a:prstGeom>
        </p:spPr>
      </p:pic>
      <p:pic>
        <p:nvPicPr>
          <p:cNvPr id="96" name="图片 9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779611" y="3241451"/>
            <a:ext cx="412056" cy="412056"/>
          </a:xfrm>
          <a:prstGeom prst="rect">
            <a:avLst/>
          </a:prstGeom>
        </p:spPr>
      </p:pic>
      <p:pic>
        <p:nvPicPr>
          <p:cNvPr id="98" name="图片 9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750288" y="2438936"/>
            <a:ext cx="414000" cy="414000"/>
          </a:xfrm>
          <a:prstGeom prst="rect">
            <a:avLst/>
          </a:prstGeom>
        </p:spPr>
      </p:pic>
      <mc:AlternateContent xmlns:mc="http://schemas.openxmlformats.org/markup-compatibility/2006" xmlns:a14="http://schemas.microsoft.com/office/drawing/2010/main">
        <mc:Choice Requires="a14">
          <p:sp>
            <p:nvSpPr>
              <p:cNvPr id="102" name="文本框 101"/>
              <p:cNvSpPr txBox="1"/>
              <p:nvPr/>
            </p:nvSpPr>
            <p:spPr>
              <a:xfrm>
                <a:off x="6050013" y="2515587"/>
                <a:ext cx="77687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𝑣</m:t>
                          </m:r>
                        </m:e>
                        <m:sub>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𝑟</m:t>
                              </m:r>
                            </m:e>
                            <m:sub>
                              <m:r>
                                <a:rPr lang="en-US" altLang="zh-CN" sz="1800" b="0" i="1" smtClean="0">
                                  <a:solidFill>
                                    <a:srgbClr val="FF0000"/>
                                  </a:solidFill>
                                  <a:latin typeface="Cambria Math" panose="02040503050406030204" pitchFamily="18" charset="0"/>
                                </a:rPr>
                                <m:t>2</m:t>
                              </m:r>
                            </m:sub>
                          </m:sSub>
                        </m:sub>
                      </m:sSub>
                      <m:r>
                        <a:rPr lang="en-US" altLang="zh-CN" sz="1800" b="0" i="1" smtClean="0">
                          <a:solidFill>
                            <a:srgbClr val="FF0000"/>
                          </a:solidFill>
                          <a:latin typeface="Cambria Math" panose="02040503050406030204" pitchFamily="18" charset="0"/>
                        </a:rPr>
                        <m:t>&lt;3</m:t>
                      </m:r>
                    </m:oMath>
                  </m:oMathPara>
                </a14:m>
                <a:endParaRPr lang="zh-CN" altLang="en-US" sz="1800" b="0" dirty="0">
                  <a:solidFill>
                    <a:srgbClr val="FF0000"/>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6050013" y="2515587"/>
                <a:ext cx="776879" cy="300788"/>
              </a:xfrm>
              <a:prstGeom prst="rect">
                <a:avLst/>
              </a:prstGeom>
              <a:blipFill rotWithShape="0">
                <a:blip r:embed="rId26"/>
                <a:stretch>
                  <a:fillRect l="-3125" r="-6250" b="-16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3" name="表格 102"/>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3" name="表格 102"/>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a14="http://schemas.microsoft.com/office/drawing/2010/main" xmlns="" val="20000"/>
                        </a:ext>
                      </a:extLst>
                    </a:gridCol>
                    <a:gridCol w="535654">
                      <a:extLst>
                        <a:ext uri="{9D8B030D-6E8A-4147-A177-3AD203B41FA5}">
                          <a16:colId xmlns:a16="http://schemas.microsoft.com/office/drawing/2014/main" xmlns:a14="http://schemas.microsoft.com/office/drawing/2010/main" xmlns="" val="20001"/>
                        </a:ext>
                      </a:extLst>
                    </a:gridCol>
                    <a:gridCol w="535654">
                      <a:extLst>
                        <a:ext uri="{9D8B030D-6E8A-4147-A177-3AD203B41FA5}">
                          <a16:colId xmlns:a16="http://schemas.microsoft.com/office/drawing/2014/main" xmlns:a14="http://schemas.microsoft.com/office/drawing/2010/main" xmlns="" val="20002"/>
                        </a:ext>
                      </a:extLst>
                    </a:gridCol>
                    <a:gridCol w="535654">
                      <a:extLst>
                        <a:ext uri="{9D8B030D-6E8A-4147-A177-3AD203B41FA5}">
                          <a16:colId xmlns:a16="http://schemas.microsoft.com/office/drawing/2014/main" xmlns:a14="http://schemas.microsoft.com/office/drawing/2010/main" xmlns=""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27"/>
                          <a:stretch>
                            <a:fillRect l="-453409" t="-7692" r="-204545" b="-116923"/>
                          </a:stretch>
                        </a:blipFill>
                      </a:tcPr>
                    </a:tc>
                    <a:tc>
                      <a:txBody>
                        <a:bodyPr/>
                        <a:lstStyle/>
                        <a:p>
                          <a:endParaRPr lang="zh-CN"/>
                        </a:p>
                      </a:txBody>
                      <a:tcPr>
                        <a:blipFill rotWithShape="0">
                          <a:blip r:embed="rId27"/>
                          <a:stretch>
                            <a:fillRect l="-553409" t="-7692" r="-104545" b="-116923"/>
                          </a:stretch>
                        </a:blipFill>
                      </a:tcPr>
                    </a:tc>
                    <a:tc>
                      <a:txBody>
                        <a:bodyPr/>
                        <a:lstStyle/>
                        <a:p>
                          <a:endParaRPr lang="zh-CN"/>
                        </a:p>
                      </a:txBody>
                      <a:tcPr>
                        <a:blipFill rotWithShape="0">
                          <a:blip r:embed="rId27"/>
                          <a:stretch>
                            <a:fillRect l="-653409" t="-7692" r="-4545" b="-116923"/>
                          </a:stretch>
                        </a:blipFill>
                      </a:tcPr>
                    </a:tc>
                    <a:extLst>
                      <a:ext uri="{0D108BD9-81ED-4DB2-BD59-A6C34878D82A}">
                        <a16:rowId xmlns:a16="http://schemas.microsoft.com/office/drawing/2014/main" xmlns:a14="http://schemas.microsoft.com/office/drawing/2010/main" xmlns="" val="10000"/>
                      </a:ext>
                    </a:extLst>
                  </a:tr>
                  <a:tr h="396000">
                    <a:tc>
                      <a:txBody>
                        <a:bodyPr/>
                        <a:lstStyle/>
                        <a:p>
                          <a:endParaRPr lang="zh-CN"/>
                        </a:p>
                      </a:txBody>
                      <a:tcPr>
                        <a:blipFill rotWithShape="0">
                          <a:blip r:embed="rId27"/>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Tree>
    <p:extLst>
      <p:ext uri="{BB962C8B-B14F-4D97-AF65-F5344CB8AC3E}">
        <p14:creationId xmlns:p14="http://schemas.microsoft.com/office/powerpoint/2010/main" val="144518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26" name="椭圆 25"/>
          <p:cNvSpPr/>
          <p:nvPr/>
        </p:nvSpPr>
        <p:spPr bwMode="auto">
          <a:xfrm>
            <a:off x="752463" y="2466055"/>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pic>
        <p:nvPicPr>
          <p:cNvPr id="27" name="图片 26">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35496" y="1772816"/>
            <a:ext cx="4536504" cy="4541398"/>
          </a:xfrm>
          <a:prstGeom prst="rect">
            <a:avLst/>
          </a:prstGeom>
        </p:spPr>
      </p:pic>
      <p:grpSp>
        <p:nvGrpSpPr>
          <p:cNvPr id="28" name="组合 27">
            <a:extLst>
              <a:ext uri="{FF2B5EF4-FFF2-40B4-BE49-F238E27FC236}">
                <a16:creationId xmlns:a16="http://schemas.microsoft.com/office/drawing/2014/main" id="{B4A7B69D-0F08-4229-BFF1-635A41156437}"/>
              </a:ext>
            </a:extLst>
          </p:cNvPr>
          <p:cNvGrpSpPr/>
          <p:nvPr/>
        </p:nvGrpSpPr>
        <p:grpSpPr>
          <a:xfrm>
            <a:off x="562840" y="3367694"/>
            <a:ext cx="694627" cy="502867"/>
            <a:chOff x="2138389" y="3524491"/>
            <a:chExt cx="816519" cy="591746"/>
          </a:xfrm>
        </p:grpSpPr>
        <p:pic>
          <p:nvPicPr>
            <p:cNvPr id="29" name="图片 28">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xmlns:a14="http://schemas.microsoft.com/office/drawing/2010/main" xmlns=""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9D2F5D78-EDBF-47CE-8B31-0A28703523C9}"/>
              </a:ext>
            </a:extLst>
          </p:cNvPr>
          <p:cNvGrpSpPr/>
          <p:nvPr/>
        </p:nvGrpSpPr>
        <p:grpSpPr>
          <a:xfrm>
            <a:off x="968276" y="2991348"/>
            <a:ext cx="694627" cy="499505"/>
            <a:chOff x="2660253" y="2983032"/>
            <a:chExt cx="816519" cy="587792"/>
          </a:xfrm>
        </p:grpSpPr>
        <p:pic>
          <p:nvPicPr>
            <p:cNvPr id="32" name="图片 31">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xmlns:a14="http://schemas.microsoft.com/office/drawing/2010/main" xmlns=""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3F95C8CB-83C4-4BA9-9968-AF659BF684E9}"/>
              </a:ext>
            </a:extLst>
          </p:cNvPr>
          <p:cNvGrpSpPr/>
          <p:nvPr/>
        </p:nvGrpSpPr>
        <p:grpSpPr>
          <a:xfrm>
            <a:off x="2320027" y="3248105"/>
            <a:ext cx="694627" cy="498248"/>
            <a:chOff x="4258652" y="2287476"/>
            <a:chExt cx="816519" cy="586313"/>
          </a:xfrm>
        </p:grpSpPr>
        <p:pic>
          <p:nvPicPr>
            <p:cNvPr id="35" name="图片 34">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a16="http://schemas.microsoft.com/office/drawing/2014/main" xmlns:a14="http://schemas.microsoft.com/office/drawing/2010/main" xmlns=""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l="-877" r="-5263" b="-27027"/>
                  </a:stretch>
                </a:blipFill>
              </p:spPr>
              <p:txBody>
                <a:bodyPr/>
                <a:lstStyle/>
                <a:p>
                  <a:r>
                    <a:rPr lang="zh-CN" altLang="en-US">
                      <a:noFill/>
                    </a:rPr>
                    <a:t> </a:t>
                  </a:r>
                </a:p>
              </p:txBody>
            </p:sp>
          </mc:Fallback>
        </mc:AlternateContent>
      </p:grpSp>
      <p:grpSp>
        <p:nvGrpSpPr>
          <p:cNvPr id="37" name="组合 36">
            <a:extLst>
              <a:ext uri="{FF2B5EF4-FFF2-40B4-BE49-F238E27FC236}">
                <a16:creationId xmlns:a16="http://schemas.microsoft.com/office/drawing/2014/main" id="{4F7A3CFD-6443-492A-8E11-36EF2A62ADFC}"/>
              </a:ext>
            </a:extLst>
          </p:cNvPr>
          <p:cNvGrpSpPr/>
          <p:nvPr/>
        </p:nvGrpSpPr>
        <p:grpSpPr>
          <a:xfrm>
            <a:off x="1488270" y="3439126"/>
            <a:ext cx="705834" cy="448598"/>
            <a:chOff x="1547664" y="2996952"/>
            <a:chExt cx="871968" cy="554186"/>
          </a:xfrm>
        </p:grpSpPr>
        <p:pic>
          <p:nvPicPr>
            <p:cNvPr id="38" name="图片 37">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9" name="文本框 38">
                  <a:extLst>
                    <a:ext uri="{FF2B5EF4-FFF2-40B4-BE49-F238E27FC236}">
                      <a16:creationId xmlns:a16="http://schemas.microsoft.com/office/drawing/2014/main" xmlns:a14="http://schemas.microsoft.com/office/drawing/2010/main" xmlns=""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1724" r="-7759" b="-33333"/>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AFF13CC7-ECFE-438A-8BD1-DD0BA68678E9}"/>
              </a:ext>
            </a:extLst>
          </p:cNvPr>
          <p:cNvGrpSpPr/>
          <p:nvPr/>
        </p:nvGrpSpPr>
        <p:grpSpPr>
          <a:xfrm>
            <a:off x="3211249" y="3387643"/>
            <a:ext cx="705834" cy="445348"/>
            <a:chOff x="1535301" y="1937570"/>
            <a:chExt cx="871968" cy="550171"/>
          </a:xfrm>
        </p:grpSpPr>
        <p:pic>
          <p:nvPicPr>
            <p:cNvPr id="42" name="图片 41">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43" name="文本框 42">
                  <a:extLst>
                    <a:ext uri="{FF2B5EF4-FFF2-40B4-BE49-F238E27FC236}">
                      <a16:creationId xmlns:a16="http://schemas.microsoft.com/office/drawing/2014/main" xmlns:a14="http://schemas.microsoft.com/office/drawing/2010/main" xmlns=""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586" r="-6897" b="-33333"/>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BC201AF3-D8F2-495B-B43B-D6477BADFF11}"/>
              </a:ext>
            </a:extLst>
          </p:cNvPr>
          <p:cNvGrpSpPr/>
          <p:nvPr/>
        </p:nvGrpSpPr>
        <p:grpSpPr>
          <a:xfrm>
            <a:off x="2381663" y="4246867"/>
            <a:ext cx="705834" cy="482688"/>
            <a:chOff x="2615369" y="2291410"/>
            <a:chExt cx="871968" cy="596299"/>
          </a:xfrm>
        </p:grpSpPr>
        <p:pic>
          <p:nvPicPr>
            <p:cNvPr id="45" name="图片 44">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46" name="文本框 45">
                  <a:extLst>
                    <a:ext uri="{FF2B5EF4-FFF2-40B4-BE49-F238E27FC236}">
                      <a16:creationId xmlns:a16="http://schemas.microsoft.com/office/drawing/2014/main" xmlns:a14="http://schemas.microsoft.com/office/drawing/2010/main" xmlns=""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sp>
        <p:nvSpPr>
          <p:cNvPr id="47" name="椭圆 46"/>
          <p:cNvSpPr/>
          <p:nvPr/>
        </p:nvSpPr>
        <p:spPr bwMode="auto">
          <a:xfrm>
            <a:off x="1597609" y="3233751"/>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48" name="椭圆 47"/>
          <p:cNvSpPr/>
          <p:nvPr/>
        </p:nvSpPr>
        <p:spPr bwMode="auto">
          <a:xfrm>
            <a:off x="2327885" y="2401640"/>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49" name="组合 48"/>
          <p:cNvGrpSpPr/>
          <p:nvPr/>
        </p:nvGrpSpPr>
        <p:grpSpPr>
          <a:xfrm>
            <a:off x="1310392" y="2279319"/>
            <a:ext cx="2685544" cy="3528392"/>
            <a:chOff x="1382400" y="2279319"/>
            <a:chExt cx="2685544" cy="3528392"/>
          </a:xfrm>
        </p:grpSpPr>
        <p:cxnSp>
          <p:nvCxnSpPr>
            <p:cNvPr id="50" name="直接连接符 49"/>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4" name="组合 53"/>
          <p:cNvGrpSpPr/>
          <p:nvPr/>
        </p:nvGrpSpPr>
        <p:grpSpPr>
          <a:xfrm rot="16200000">
            <a:off x="929416" y="1855920"/>
            <a:ext cx="2667742" cy="3481511"/>
            <a:chOff x="1400202" y="2279318"/>
            <a:chExt cx="2667742" cy="3536626"/>
          </a:xfrm>
        </p:grpSpPr>
        <p:cxnSp>
          <p:nvCxnSpPr>
            <p:cNvPr id="55" name="直接连接符 54"/>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 name="组合 2"/>
          <p:cNvGrpSpPr/>
          <p:nvPr/>
        </p:nvGrpSpPr>
        <p:grpSpPr>
          <a:xfrm>
            <a:off x="6297748" y="1995301"/>
            <a:ext cx="2206555" cy="2104801"/>
            <a:chOff x="957469" y="2003681"/>
            <a:chExt cx="2364921" cy="2255864"/>
          </a:xfrm>
        </p:grpSpPr>
        <p:sp>
          <p:nvSpPr>
            <p:cNvPr id="5" name="椭圆 4">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AB9F1078-B275-4E7F-898F-62BBF72054D5}"/>
                </a:ext>
              </a:extLst>
            </p:cNvPr>
            <p:cNvCxnSpPr>
              <a:stCxn id="5" idx="6"/>
              <a:endCxn id="6"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C202-8C71-476E-AED9-0CF039150302}"/>
                </a:ext>
              </a:extLst>
            </p:cNvPr>
            <p:cNvCxnSpPr>
              <a:cxnSpLocks/>
              <a:stCxn id="7" idx="6"/>
              <a:endCxn id="6"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04793F5-E6DB-4541-B83C-3992D65E7A91}"/>
                </a:ext>
              </a:extLst>
            </p:cNvPr>
            <p:cNvCxnSpPr>
              <a:cxnSpLocks/>
              <a:stCxn id="9" idx="6"/>
              <a:endCxn id="6"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BEFBB57-8782-45D4-AC4B-8B8527B98B10}"/>
                </a:ext>
              </a:extLst>
            </p:cNvPr>
            <p:cNvCxnSpPr>
              <a:cxnSpLocks/>
              <a:stCxn id="9" idx="6"/>
              <a:endCxn id="8"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BA16B2-C0C7-4BA1-A2A1-1C85A26C3C9F}"/>
                </a:ext>
              </a:extLst>
            </p:cNvPr>
            <p:cNvCxnSpPr>
              <a:cxnSpLocks/>
              <a:stCxn id="9" idx="6"/>
              <a:endCxn id="10"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14"/>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7" name="文本框 16">
                  <a:extLst>
                    <a:ext uri="{FF2B5EF4-FFF2-40B4-BE49-F238E27FC236}">
                      <a16:creationId xmlns:a16="http://schemas.microsoft.com/office/drawing/2014/main" xmlns:a14="http://schemas.microsoft.com/office/drawing/2010/main" xmlns=""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1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16"/>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9" name="文本框 18">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17"/>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1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21" name="文本框 20">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9"/>
                  <a:stretch>
                    <a:fillRect b="-6061"/>
                  </a:stretch>
                </a:blipFill>
              </p:spPr>
              <p:txBody>
                <a:bodyPr/>
                <a:lstStyle/>
                <a:p>
                  <a:r>
                    <a:rPr lang="zh-CN" altLang="en-US">
                      <a:noFill/>
                    </a:rPr>
                    <a:t> </a:t>
                  </a:r>
                </a:p>
              </p:txBody>
            </p:sp>
          </mc:Fallback>
        </mc:AlternateContent>
      </p:grpSp>
      <p:cxnSp>
        <p:nvCxnSpPr>
          <p:cNvPr id="83" name="直接箭头连接符 82">
            <a:extLst>
              <a:ext uri="{FF2B5EF4-FFF2-40B4-BE49-F238E27FC236}">
                <a16:creationId xmlns:a16="http://schemas.microsoft.com/office/drawing/2014/main" id="{8ADB91EE-A206-4BA9-ABBD-9DAF00C8D30F}"/>
              </a:ext>
            </a:extLst>
          </p:cNvPr>
          <p:cNvCxnSpPr>
            <a:cxnSpLocks/>
          </p:cNvCxnSpPr>
          <p:nvPr/>
        </p:nvCxnSpPr>
        <p:spPr bwMode="auto">
          <a:xfrm>
            <a:off x="7342584" y="4070442"/>
            <a:ext cx="4457" cy="463798"/>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8ADB91EE-A206-4BA9-ABBD-9DAF00C8D30F}"/>
              </a:ext>
            </a:extLst>
          </p:cNvPr>
          <p:cNvCxnSpPr>
            <a:cxnSpLocks/>
            <a:endCxn id="5" idx="2"/>
          </p:cNvCxnSpPr>
          <p:nvPr/>
        </p:nvCxnSpPr>
        <p:spPr bwMode="auto">
          <a:xfrm flipV="1">
            <a:off x="5652213" y="2247220"/>
            <a:ext cx="645535" cy="425595"/>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0" name="直接箭头连接符 79">
            <a:extLst>
              <a:ext uri="{FF2B5EF4-FFF2-40B4-BE49-F238E27FC236}">
                <a16:creationId xmlns:a16="http://schemas.microsoft.com/office/drawing/2014/main" id="{8ADB91EE-A206-4BA9-ABBD-9DAF00C8D30F}"/>
              </a:ext>
            </a:extLst>
          </p:cNvPr>
          <p:cNvCxnSpPr>
            <a:cxnSpLocks/>
            <a:endCxn id="7" idx="2"/>
          </p:cNvCxnSpPr>
          <p:nvPr/>
        </p:nvCxnSpPr>
        <p:spPr bwMode="auto">
          <a:xfrm>
            <a:off x="5701876" y="2733435"/>
            <a:ext cx="595872" cy="327569"/>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2" name="直接箭头连接符 81">
            <a:extLst>
              <a:ext uri="{FF2B5EF4-FFF2-40B4-BE49-F238E27FC236}">
                <a16:creationId xmlns:a16="http://schemas.microsoft.com/office/drawing/2014/main" id="{8ADB91EE-A206-4BA9-ABBD-9DAF00C8D30F}"/>
              </a:ext>
            </a:extLst>
          </p:cNvPr>
          <p:cNvCxnSpPr>
            <a:cxnSpLocks/>
            <a:endCxn id="9" idx="2"/>
          </p:cNvCxnSpPr>
          <p:nvPr/>
        </p:nvCxnSpPr>
        <p:spPr bwMode="auto">
          <a:xfrm>
            <a:off x="5701876" y="3848182"/>
            <a:ext cx="595872" cy="0"/>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84" name="文本框 83"/>
          <p:cNvSpPr txBox="1"/>
          <p:nvPr/>
        </p:nvSpPr>
        <p:spPr>
          <a:xfrm>
            <a:off x="4913776" y="2529231"/>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
        <p:nvSpPr>
          <p:cNvPr id="97" name="文本框 96"/>
          <p:cNvSpPr txBox="1"/>
          <p:nvPr/>
        </p:nvSpPr>
        <p:spPr>
          <a:xfrm>
            <a:off x="4929300" y="3671416"/>
            <a:ext cx="677534" cy="287167"/>
          </a:xfrm>
          <a:prstGeom prst="rect">
            <a:avLst/>
          </a:prstGeom>
          <a:solidFill>
            <a:schemeClr val="bg1"/>
          </a:solidFill>
        </p:spPr>
        <p:txBody>
          <a:bodyPr wrap="none" lIns="0" tIns="0" rIns="0" bIns="0" rtlCol="0">
            <a:spAutoFit/>
          </a:bodyPr>
          <a:lstStyle/>
          <a:p>
            <a:r>
              <a:rPr lang="en-US" altLang="zh-CN" sz="1800" dirty="0"/>
              <a:t>$2/km</a:t>
            </a:r>
            <a:endParaRPr lang="zh-CN" altLang="en-US" sz="1800" dirty="0"/>
          </a:p>
        </p:txBody>
      </p:sp>
      <p:sp>
        <p:nvSpPr>
          <p:cNvPr id="81" name="文本框 80"/>
          <p:cNvSpPr txBox="1"/>
          <p:nvPr/>
        </p:nvSpPr>
        <p:spPr>
          <a:xfrm>
            <a:off x="7372408" y="4123988"/>
            <a:ext cx="1461890" cy="344600"/>
          </a:xfrm>
          <a:prstGeom prst="rect">
            <a:avLst/>
          </a:prstGeom>
          <a:noFill/>
        </p:spPr>
        <p:txBody>
          <a:bodyPr wrap="square" rtlCol="0">
            <a:spAutoFit/>
          </a:bodyPr>
          <a:lstStyle/>
          <a:p>
            <a:r>
              <a:rPr lang="en-US" altLang="zh-CN" sz="1800" dirty="0"/>
              <a:t> Decision</a:t>
            </a:r>
            <a:endParaRPr lang="zh-CN" altLang="en-US" sz="1800" dirty="0"/>
          </a:p>
        </p:txBody>
      </p:sp>
      <mc:AlternateContent xmlns:mc="http://schemas.openxmlformats.org/markup-compatibility/2006" xmlns:a14="http://schemas.microsoft.com/office/drawing/2010/main">
        <mc:Choice Requires="a14">
          <p:sp>
            <p:nvSpPr>
              <p:cNvPr id="63" name="文本框 62"/>
              <p:cNvSpPr txBox="1"/>
              <p:nvPr/>
            </p:nvSpPr>
            <p:spPr>
              <a:xfrm>
                <a:off x="6021330" y="1738606"/>
                <a:ext cx="805562" cy="311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sub>
                      </m:sSub>
                      <m:r>
                        <a:rPr lang="en-US" altLang="zh-CN" sz="1800" b="0" i="1" smtClean="0">
                          <a:latin typeface="Cambria Math" panose="02040503050406030204" pitchFamily="18" charset="0"/>
                        </a:rPr>
                        <m:t>&gt;3</m:t>
                      </m:r>
                    </m:oMath>
                  </m:oMathPara>
                </a14:m>
                <a:endParaRPr lang="zh-CN" altLang="en-US" sz="1800" b="0" dirty="0"/>
              </a:p>
            </p:txBody>
          </p:sp>
        </mc:Choice>
        <mc:Fallback xmlns="">
          <p:sp>
            <p:nvSpPr>
              <p:cNvPr id="63" name="文本框 62"/>
              <p:cNvSpPr txBox="1">
                <a:spLocks noRot="1" noChangeAspect="1" noMove="1" noResize="1" noEditPoints="1" noAdjustHandles="1" noChangeArrowheads="1" noChangeShapeType="1" noTextEdit="1"/>
              </p:cNvSpPr>
              <p:nvPr/>
            </p:nvSpPr>
            <p:spPr>
              <a:xfrm>
                <a:off x="6021330" y="1738606"/>
                <a:ext cx="805562" cy="311815"/>
              </a:xfrm>
              <a:prstGeom prst="rect">
                <a:avLst/>
              </a:prstGeom>
              <a:blipFill rotWithShape="0">
                <a:blip r:embed="rId20"/>
                <a:stretch>
                  <a:fillRect l="-1515" r="-3788"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6014445" y="3339421"/>
                <a:ext cx="805562" cy="3131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sub>
                      </m:sSub>
                      <m:r>
                        <a:rPr lang="en-US" altLang="zh-CN" sz="1800" b="0" i="1" smtClean="0">
                          <a:latin typeface="Cambria Math" panose="02040503050406030204" pitchFamily="18" charset="0"/>
                        </a:rPr>
                        <m:t>&gt;</m:t>
                      </m:r>
                      <m:r>
                        <a:rPr lang="en-US" altLang="zh-CN" sz="1800" b="0" i="0" smtClean="0">
                          <a:latin typeface="Cambria Math" panose="02040503050406030204" pitchFamily="18" charset="0"/>
                        </a:rPr>
                        <m:t>2</m:t>
                      </m:r>
                    </m:oMath>
                  </m:oMathPara>
                </a14:m>
                <a:endParaRPr lang="zh-CN" altLang="en-US" sz="1800" b="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6014445" y="3339421"/>
                <a:ext cx="805562" cy="313131"/>
              </a:xfrm>
              <a:prstGeom prst="rect">
                <a:avLst/>
              </a:prstGeom>
              <a:blipFill rotWithShape="0">
                <a:blip r:embed="rId21"/>
                <a:stretch>
                  <a:fillRect l="-1515" r="-3788" b="-11765"/>
                </a:stretch>
              </a:blipFill>
            </p:spPr>
            <p:txBody>
              <a:bodyPr/>
              <a:lstStyle/>
              <a:p>
                <a:r>
                  <a:rPr lang="zh-CN" altLang="en-US">
                    <a:noFill/>
                  </a:rPr>
                  <a:t> </a:t>
                </a:r>
              </a:p>
            </p:txBody>
          </p:sp>
        </mc:Fallback>
      </mc:AlternateContent>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p:sp>
        <p:nvSpPr>
          <p:cNvPr id="70" name="椭圆 69">
            <a:extLst>
              <a:ext uri="{FF2B5EF4-FFF2-40B4-BE49-F238E27FC236}">
                <a16:creationId xmlns:a16="http://schemas.microsoft.com/office/drawing/2014/main" id="{CBBEC55A-30CB-4F89-A11B-4B5C15399EE0}"/>
              </a:ext>
            </a:extLst>
          </p:cNvPr>
          <p:cNvSpPr/>
          <p:nvPr/>
        </p:nvSpPr>
        <p:spPr>
          <a:xfrm>
            <a:off x="6314217" y="4650326"/>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EF875BE2-860B-4923-8D60-BB1E167E2E6A}"/>
              </a:ext>
            </a:extLst>
          </p:cNvPr>
          <p:cNvSpPr/>
          <p:nvPr/>
        </p:nvSpPr>
        <p:spPr>
          <a:xfrm>
            <a:off x="8028384" y="4650326"/>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D09AFB7A-3265-4AEF-B162-D580112B5CA0}"/>
              </a:ext>
            </a:extLst>
          </p:cNvPr>
          <p:cNvSpPr/>
          <p:nvPr/>
        </p:nvSpPr>
        <p:spPr>
          <a:xfrm>
            <a:off x="8028384" y="5359016"/>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E7502BAA-EB8E-46A8-A8CF-EE81CB90226B}"/>
              </a:ext>
            </a:extLst>
          </p:cNvPr>
          <p:cNvSpPr/>
          <p:nvPr/>
        </p:nvSpPr>
        <p:spPr>
          <a:xfrm>
            <a:off x="6314217" y="6146194"/>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0FF4848B-D8E3-423A-8AD1-4D6B171F0A17}"/>
              </a:ext>
            </a:extLst>
          </p:cNvPr>
          <p:cNvSpPr/>
          <p:nvPr/>
        </p:nvSpPr>
        <p:spPr>
          <a:xfrm>
            <a:off x="8028384" y="6146194"/>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AB9F1078-B275-4E7F-898F-62BBF72054D5}"/>
              </a:ext>
            </a:extLst>
          </p:cNvPr>
          <p:cNvCxnSpPr>
            <a:stCxn id="70" idx="6"/>
            <a:endCxn id="71" idx="2"/>
          </p:cNvCxnSpPr>
          <p:nvPr/>
        </p:nvCxnSpPr>
        <p:spPr>
          <a:xfrm>
            <a:off x="6818056" y="4902246"/>
            <a:ext cx="1210328" cy="0"/>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04793F5-E6DB-4541-B83C-3992D65E7A91}"/>
              </a:ext>
            </a:extLst>
          </p:cNvPr>
          <p:cNvCxnSpPr>
            <a:cxnSpLocks/>
            <a:stCxn id="73" idx="6"/>
            <a:endCxn id="71" idx="2"/>
          </p:cNvCxnSpPr>
          <p:nvPr/>
        </p:nvCxnSpPr>
        <p:spPr>
          <a:xfrm flipV="1">
            <a:off x="6818056" y="4902246"/>
            <a:ext cx="1210328" cy="1495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BEFBB57-8782-45D4-AC4B-8B8527B98B10}"/>
              </a:ext>
            </a:extLst>
          </p:cNvPr>
          <p:cNvCxnSpPr>
            <a:cxnSpLocks/>
            <a:stCxn id="73" idx="6"/>
            <a:endCxn id="72" idx="2"/>
          </p:cNvCxnSpPr>
          <p:nvPr/>
        </p:nvCxnSpPr>
        <p:spPr>
          <a:xfrm flipV="1">
            <a:off x="6818056" y="5610936"/>
            <a:ext cx="1210328" cy="787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8DBA16B2-C0C7-4BA1-A2A1-1C85A26C3C9F}"/>
              </a:ext>
            </a:extLst>
          </p:cNvPr>
          <p:cNvCxnSpPr>
            <a:cxnSpLocks/>
            <a:stCxn id="73" idx="6"/>
            <a:endCxn id="74" idx="2"/>
          </p:cNvCxnSpPr>
          <p:nvPr/>
        </p:nvCxnSpPr>
        <p:spPr>
          <a:xfrm>
            <a:off x="6818056" y="6398114"/>
            <a:ext cx="1210328" cy="0"/>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2DE4F019-81A2-48D3-AB60-4A51B9BBAD14}"/>
                  </a:ext>
                </a:extLst>
              </p:cNvPr>
              <p:cNvSpPr txBox="1"/>
              <p:nvPr/>
            </p:nvSpPr>
            <p:spPr>
              <a:xfrm>
                <a:off x="6384773" y="4690828"/>
                <a:ext cx="362727"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85" name="文本框 84">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6384773" y="4690828"/>
                <a:ext cx="362727" cy="402033"/>
              </a:xfrm>
              <a:prstGeom prst="rect">
                <a:avLst/>
              </a:prstGeom>
              <a:blipFill rotWithShape="0">
                <a:blip r:embed="rId29"/>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B6409BA1-3F56-4FFC-9712-6C08F568FF0D}"/>
                  </a:ext>
                </a:extLst>
              </p:cNvPr>
              <p:cNvSpPr txBox="1"/>
              <p:nvPr/>
            </p:nvSpPr>
            <p:spPr>
              <a:xfrm>
                <a:off x="6384773" y="6163915"/>
                <a:ext cx="370445"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86" name="文本框 85">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6384773" y="6163915"/>
                <a:ext cx="370445" cy="402033"/>
              </a:xfrm>
              <a:prstGeom prst="rect">
                <a:avLst/>
              </a:prstGeom>
              <a:blipFill rotWithShape="0">
                <a:blip r:embed="rId30"/>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95F29FC3-A5D0-4DC5-83AF-F5552493D4CE}"/>
                  </a:ext>
                </a:extLst>
              </p:cNvPr>
              <p:cNvSpPr txBox="1"/>
              <p:nvPr/>
            </p:nvSpPr>
            <p:spPr>
              <a:xfrm>
                <a:off x="8052288" y="4690827"/>
                <a:ext cx="475141"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87" name="文本框 86">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8052288" y="4690827"/>
                <a:ext cx="475141" cy="402033"/>
              </a:xfrm>
              <a:prstGeom prst="rect">
                <a:avLst/>
              </a:prstGeom>
              <a:blipFill rotWithShape="0">
                <a:blip r:embed="rId31"/>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F83BCEB5-BF3A-4C5B-A176-9D253E828DC2}"/>
                  </a:ext>
                </a:extLst>
              </p:cNvPr>
              <p:cNvSpPr txBox="1"/>
              <p:nvPr/>
            </p:nvSpPr>
            <p:spPr>
              <a:xfrm>
                <a:off x="8057082" y="5409919"/>
                <a:ext cx="482858"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89" name="文本框 88">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8057082" y="5409919"/>
                <a:ext cx="482858" cy="402033"/>
              </a:xfrm>
              <a:prstGeom prst="rect">
                <a:avLst/>
              </a:prstGeom>
              <a:blipFill rotWithShape="0">
                <a:blip r:embed="rId32"/>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033EC6D5-4143-4F09-8BF3-CFA2FB39679A}"/>
                  </a:ext>
                </a:extLst>
              </p:cNvPr>
              <p:cNvSpPr txBox="1"/>
              <p:nvPr/>
            </p:nvSpPr>
            <p:spPr>
              <a:xfrm>
                <a:off x="8037060" y="6163915"/>
                <a:ext cx="482858"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90" name="文本框 89">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8037060" y="6163915"/>
                <a:ext cx="482858" cy="402033"/>
              </a:xfrm>
              <a:prstGeom prst="rect">
                <a:avLst/>
              </a:prstGeom>
              <a:blipFill rotWithShape="0">
                <a:blip r:embed="rId33"/>
                <a:stretch>
                  <a:fillRect b="-6061"/>
                </a:stretch>
              </a:blipFill>
            </p:spPr>
            <p:txBody>
              <a:bodyPr/>
              <a:lstStyle/>
              <a:p>
                <a:r>
                  <a:rPr lang="zh-CN" altLang="en-US">
                    <a:noFill/>
                  </a:rPr>
                  <a:t> </a:t>
                </a:r>
              </a:p>
            </p:txBody>
          </p:sp>
        </mc:Fallback>
      </mc:AlternateContent>
      <p:sp>
        <p:nvSpPr>
          <p:cNvPr id="93" name="文本框 92">
            <a:extLst>
              <a:ext uri="{FF2B5EF4-FFF2-40B4-BE49-F238E27FC236}">
                <a16:creationId xmlns:a16="http://schemas.microsoft.com/office/drawing/2014/main" id="{9E153595-385F-4085-86C7-9434723C437F}"/>
              </a:ext>
            </a:extLst>
          </p:cNvPr>
          <p:cNvSpPr txBox="1"/>
          <p:nvPr/>
        </p:nvSpPr>
        <p:spPr>
          <a:xfrm>
            <a:off x="4155813" y="4715852"/>
            <a:ext cx="2315076" cy="369332"/>
          </a:xfrm>
          <a:prstGeom prst="rect">
            <a:avLst/>
          </a:prstGeom>
          <a:noFill/>
        </p:spPr>
        <p:txBody>
          <a:bodyPr wrap="square" rtlCol="0">
            <a:spAutoFit/>
          </a:bodyPr>
          <a:lstStyle/>
          <a:p>
            <a:r>
              <a:rPr lang="en-US" altLang="zh-CN" sz="1800" dirty="0"/>
              <a:t>$3/km*1.3km= $3.9</a:t>
            </a:r>
            <a:endParaRPr lang="zh-CN" altLang="en-US" sz="1800" dirty="0"/>
          </a:p>
        </p:txBody>
      </p:sp>
      <mc:AlternateContent xmlns:mc="http://schemas.openxmlformats.org/markup-compatibility/2006" xmlns:a14="http://schemas.microsoft.com/office/drawing/2010/main">
        <mc:Choice Requires="a14">
          <p:sp>
            <p:nvSpPr>
              <p:cNvPr id="99" name="文本框 98"/>
              <p:cNvSpPr txBox="1"/>
              <p:nvPr/>
            </p:nvSpPr>
            <p:spPr>
              <a:xfrm>
                <a:off x="6050013" y="2515587"/>
                <a:ext cx="77687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𝑟</m:t>
                              </m:r>
                            </m:e>
                            <m:sub>
                              <m:r>
                                <a:rPr lang="en-US" altLang="zh-CN" sz="1800" b="0" i="1" smtClean="0">
                                  <a:solidFill>
                                    <a:schemeClr val="tx1"/>
                                  </a:solidFill>
                                  <a:latin typeface="Cambria Math" panose="02040503050406030204" pitchFamily="18" charset="0"/>
                                </a:rPr>
                                <m:t>2</m:t>
                              </m:r>
                            </m:sub>
                          </m:sSub>
                        </m:sub>
                      </m:sSub>
                      <m:r>
                        <a:rPr lang="en-US" altLang="zh-CN" sz="1800" b="0" i="1" smtClean="0">
                          <a:solidFill>
                            <a:schemeClr val="tx1"/>
                          </a:solidFill>
                          <a:latin typeface="Cambria Math" panose="02040503050406030204" pitchFamily="18" charset="0"/>
                        </a:rPr>
                        <m:t>&lt;3</m:t>
                      </m:r>
                    </m:oMath>
                  </m:oMathPara>
                </a14:m>
                <a:endParaRPr lang="zh-CN" altLang="en-US" sz="1800" b="0" dirty="0">
                  <a:solidFill>
                    <a:schemeClr val="tx1"/>
                  </a:solidFill>
                </a:endParaRPr>
              </a:p>
            </p:txBody>
          </p:sp>
        </mc:Choice>
        <mc:Fallback xmlns="">
          <p:sp>
            <p:nvSpPr>
              <p:cNvPr id="99" name="文本框 98"/>
              <p:cNvSpPr txBox="1">
                <a:spLocks noRot="1" noChangeAspect="1" noMove="1" noResize="1" noEditPoints="1" noAdjustHandles="1" noChangeArrowheads="1" noChangeShapeType="1" noTextEdit="1"/>
              </p:cNvSpPr>
              <p:nvPr/>
            </p:nvSpPr>
            <p:spPr>
              <a:xfrm>
                <a:off x="6050013" y="2515587"/>
                <a:ext cx="776879" cy="300788"/>
              </a:xfrm>
              <a:prstGeom prst="rect">
                <a:avLst/>
              </a:prstGeom>
              <a:blipFill rotWithShape="0">
                <a:blip r:embed="rId28"/>
                <a:stretch>
                  <a:fillRect l="-3125" r="-6250" b="-16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a14="http://schemas.microsoft.com/office/drawing/2010/main" xmlns="" val="20000"/>
                        </a:ext>
                      </a:extLst>
                    </a:gridCol>
                    <a:gridCol w="535654">
                      <a:extLst>
                        <a:ext uri="{9D8B030D-6E8A-4147-A177-3AD203B41FA5}">
                          <a16:colId xmlns:a16="http://schemas.microsoft.com/office/drawing/2014/main" xmlns:a14="http://schemas.microsoft.com/office/drawing/2010/main" xmlns="" val="20001"/>
                        </a:ext>
                      </a:extLst>
                    </a:gridCol>
                    <a:gridCol w="535654">
                      <a:extLst>
                        <a:ext uri="{9D8B030D-6E8A-4147-A177-3AD203B41FA5}">
                          <a16:colId xmlns:a16="http://schemas.microsoft.com/office/drawing/2014/main" xmlns:a14="http://schemas.microsoft.com/office/drawing/2010/main" xmlns="" val="20002"/>
                        </a:ext>
                      </a:extLst>
                    </a:gridCol>
                    <a:gridCol w="535654">
                      <a:extLst>
                        <a:ext uri="{9D8B030D-6E8A-4147-A177-3AD203B41FA5}">
                          <a16:colId xmlns:a16="http://schemas.microsoft.com/office/drawing/2014/main" xmlns:a14="http://schemas.microsoft.com/office/drawing/2010/main" xmlns=""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34"/>
                          <a:stretch>
                            <a:fillRect l="-453409" t="-7692" r="-204545" b="-116923"/>
                          </a:stretch>
                        </a:blipFill>
                      </a:tcPr>
                    </a:tc>
                    <a:tc>
                      <a:txBody>
                        <a:bodyPr/>
                        <a:lstStyle/>
                        <a:p>
                          <a:endParaRPr lang="zh-CN"/>
                        </a:p>
                      </a:txBody>
                      <a:tcPr>
                        <a:blipFill rotWithShape="0">
                          <a:blip r:embed="rId34"/>
                          <a:stretch>
                            <a:fillRect l="-553409" t="-7692" r="-104545" b="-116923"/>
                          </a:stretch>
                        </a:blipFill>
                      </a:tcPr>
                    </a:tc>
                    <a:tc>
                      <a:txBody>
                        <a:bodyPr/>
                        <a:lstStyle/>
                        <a:p>
                          <a:endParaRPr lang="zh-CN"/>
                        </a:p>
                      </a:txBody>
                      <a:tcPr>
                        <a:blipFill rotWithShape="0">
                          <a:blip r:embed="rId34"/>
                          <a:stretch>
                            <a:fillRect l="-653409" t="-7692" r="-4545" b="-116923"/>
                          </a:stretch>
                        </a:blipFill>
                      </a:tcPr>
                    </a:tc>
                    <a:extLst>
                      <a:ext uri="{0D108BD9-81ED-4DB2-BD59-A6C34878D82A}">
                        <a16:rowId xmlns:a16="http://schemas.microsoft.com/office/drawing/2014/main" xmlns:a14="http://schemas.microsoft.com/office/drawing/2010/main" xmlns="" val="10000"/>
                      </a:ext>
                    </a:extLst>
                  </a:tr>
                  <a:tr h="396000">
                    <a:tc>
                      <a:txBody>
                        <a:bodyPr/>
                        <a:lstStyle/>
                        <a:p>
                          <a:endParaRPr lang="zh-CN"/>
                        </a:p>
                      </a:txBody>
                      <a:tcPr>
                        <a:blipFill rotWithShape="0">
                          <a:blip r:embed="rId34"/>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101" name="文本框 100">
            <a:extLst>
              <a:ext uri="{FF2B5EF4-FFF2-40B4-BE49-F238E27FC236}">
                <a16:creationId xmlns:a16="http://schemas.microsoft.com/office/drawing/2014/main" id="{9E153595-385F-4085-86C7-9434723C437F}"/>
              </a:ext>
            </a:extLst>
          </p:cNvPr>
          <p:cNvSpPr txBox="1"/>
          <p:nvPr/>
        </p:nvSpPr>
        <p:spPr>
          <a:xfrm>
            <a:off x="4526884" y="6226905"/>
            <a:ext cx="2068182" cy="369332"/>
          </a:xfrm>
          <a:prstGeom prst="rect">
            <a:avLst/>
          </a:prstGeom>
          <a:noFill/>
        </p:spPr>
        <p:txBody>
          <a:bodyPr wrap="square" rtlCol="0">
            <a:spAutoFit/>
          </a:bodyPr>
          <a:lstStyle/>
          <a:p>
            <a:r>
              <a:rPr lang="en-US" altLang="zh-CN" sz="1800" dirty="0"/>
              <a:t>$2/km*1km= $2</a:t>
            </a:r>
            <a:endParaRPr lang="zh-CN" altLang="en-US" sz="1800" dirty="0"/>
          </a:p>
        </p:txBody>
      </p:sp>
    </p:spTree>
    <p:extLst>
      <p:ext uri="{BB962C8B-B14F-4D97-AF65-F5344CB8AC3E}">
        <p14:creationId xmlns:p14="http://schemas.microsoft.com/office/powerpoint/2010/main" val="182984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26" name="椭圆 25"/>
          <p:cNvSpPr/>
          <p:nvPr/>
        </p:nvSpPr>
        <p:spPr bwMode="auto">
          <a:xfrm>
            <a:off x="752463" y="2466055"/>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pic>
        <p:nvPicPr>
          <p:cNvPr id="27" name="图片 26">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35496" y="1772816"/>
            <a:ext cx="4536504" cy="4541398"/>
          </a:xfrm>
          <a:prstGeom prst="rect">
            <a:avLst/>
          </a:prstGeom>
        </p:spPr>
      </p:pic>
      <p:grpSp>
        <p:nvGrpSpPr>
          <p:cNvPr id="28" name="组合 27">
            <a:extLst>
              <a:ext uri="{FF2B5EF4-FFF2-40B4-BE49-F238E27FC236}">
                <a16:creationId xmlns:a16="http://schemas.microsoft.com/office/drawing/2014/main" id="{B4A7B69D-0F08-4229-BFF1-635A41156437}"/>
              </a:ext>
            </a:extLst>
          </p:cNvPr>
          <p:cNvGrpSpPr/>
          <p:nvPr/>
        </p:nvGrpSpPr>
        <p:grpSpPr>
          <a:xfrm>
            <a:off x="562840" y="3367694"/>
            <a:ext cx="694627" cy="502867"/>
            <a:chOff x="2138389" y="3524491"/>
            <a:chExt cx="816519" cy="591746"/>
          </a:xfrm>
        </p:grpSpPr>
        <p:pic>
          <p:nvPicPr>
            <p:cNvPr id="29" name="图片 28">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xmlns:a14="http://schemas.microsoft.com/office/drawing/2010/main" xmlns=""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9D2F5D78-EDBF-47CE-8B31-0A28703523C9}"/>
              </a:ext>
            </a:extLst>
          </p:cNvPr>
          <p:cNvGrpSpPr/>
          <p:nvPr/>
        </p:nvGrpSpPr>
        <p:grpSpPr>
          <a:xfrm>
            <a:off x="968276" y="2991348"/>
            <a:ext cx="694627" cy="499505"/>
            <a:chOff x="2660253" y="2983032"/>
            <a:chExt cx="816519" cy="587792"/>
          </a:xfrm>
        </p:grpSpPr>
        <p:pic>
          <p:nvPicPr>
            <p:cNvPr id="32" name="图片 31">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xmlns:a14="http://schemas.microsoft.com/office/drawing/2010/main" xmlns=""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3F95C8CB-83C4-4BA9-9968-AF659BF684E9}"/>
              </a:ext>
            </a:extLst>
          </p:cNvPr>
          <p:cNvGrpSpPr/>
          <p:nvPr/>
        </p:nvGrpSpPr>
        <p:grpSpPr>
          <a:xfrm>
            <a:off x="2320027" y="3248105"/>
            <a:ext cx="694627" cy="498248"/>
            <a:chOff x="4258652" y="2287476"/>
            <a:chExt cx="816519" cy="586313"/>
          </a:xfrm>
        </p:grpSpPr>
        <p:pic>
          <p:nvPicPr>
            <p:cNvPr id="35" name="图片 34">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a16="http://schemas.microsoft.com/office/drawing/2014/main" xmlns:a14="http://schemas.microsoft.com/office/drawing/2010/main" xmlns=""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l="-877" r="-5263" b="-27027"/>
                  </a:stretch>
                </a:blipFill>
              </p:spPr>
              <p:txBody>
                <a:bodyPr/>
                <a:lstStyle/>
                <a:p>
                  <a:r>
                    <a:rPr lang="zh-CN" altLang="en-US">
                      <a:noFill/>
                    </a:rPr>
                    <a:t> </a:t>
                  </a:r>
                </a:p>
              </p:txBody>
            </p:sp>
          </mc:Fallback>
        </mc:AlternateContent>
      </p:grpSp>
      <p:grpSp>
        <p:nvGrpSpPr>
          <p:cNvPr id="37" name="组合 36">
            <a:extLst>
              <a:ext uri="{FF2B5EF4-FFF2-40B4-BE49-F238E27FC236}">
                <a16:creationId xmlns:a16="http://schemas.microsoft.com/office/drawing/2014/main" id="{4F7A3CFD-6443-492A-8E11-36EF2A62ADFC}"/>
              </a:ext>
            </a:extLst>
          </p:cNvPr>
          <p:cNvGrpSpPr/>
          <p:nvPr/>
        </p:nvGrpSpPr>
        <p:grpSpPr>
          <a:xfrm>
            <a:off x="1488270" y="3439126"/>
            <a:ext cx="705834" cy="448598"/>
            <a:chOff x="1547664" y="2996952"/>
            <a:chExt cx="871968" cy="554186"/>
          </a:xfrm>
        </p:grpSpPr>
        <p:pic>
          <p:nvPicPr>
            <p:cNvPr id="38" name="图片 37">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9" name="文本框 38">
                  <a:extLst>
                    <a:ext uri="{FF2B5EF4-FFF2-40B4-BE49-F238E27FC236}">
                      <a16:creationId xmlns:a16="http://schemas.microsoft.com/office/drawing/2014/main" xmlns:a14="http://schemas.microsoft.com/office/drawing/2010/main" xmlns=""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1724" r="-7759" b="-33333"/>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AFF13CC7-ECFE-438A-8BD1-DD0BA68678E9}"/>
              </a:ext>
            </a:extLst>
          </p:cNvPr>
          <p:cNvGrpSpPr/>
          <p:nvPr/>
        </p:nvGrpSpPr>
        <p:grpSpPr>
          <a:xfrm>
            <a:off x="3211249" y="3387643"/>
            <a:ext cx="705834" cy="445348"/>
            <a:chOff x="1535301" y="1937570"/>
            <a:chExt cx="871968" cy="550171"/>
          </a:xfrm>
        </p:grpSpPr>
        <p:pic>
          <p:nvPicPr>
            <p:cNvPr id="42" name="图片 41">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43" name="文本框 42">
                  <a:extLst>
                    <a:ext uri="{FF2B5EF4-FFF2-40B4-BE49-F238E27FC236}">
                      <a16:creationId xmlns:a16="http://schemas.microsoft.com/office/drawing/2014/main" xmlns:a14="http://schemas.microsoft.com/office/drawing/2010/main" xmlns=""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586" r="-6897" b="-33333"/>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BC201AF3-D8F2-495B-B43B-D6477BADFF11}"/>
              </a:ext>
            </a:extLst>
          </p:cNvPr>
          <p:cNvGrpSpPr/>
          <p:nvPr/>
        </p:nvGrpSpPr>
        <p:grpSpPr>
          <a:xfrm>
            <a:off x="2381663" y="4246867"/>
            <a:ext cx="705834" cy="482688"/>
            <a:chOff x="2615369" y="2291410"/>
            <a:chExt cx="871968" cy="596299"/>
          </a:xfrm>
        </p:grpSpPr>
        <p:pic>
          <p:nvPicPr>
            <p:cNvPr id="45" name="图片 44">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46" name="文本框 45">
                  <a:extLst>
                    <a:ext uri="{FF2B5EF4-FFF2-40B4-BE49-F238E27FC236}">
                      <a16:creationId xmlns:a16="http://schemas.microsoft.com/office/drawing/2014/main" xmlns:a14="http://schemas.microsoft.com/office/drawing/2010/main" xmlns=""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sp>
        <p:nvSpPr>
          <p:cNvPr id="47" name="椭圆 46"/>
          <p:cNvSpPr/>
          <p:nvPr/>
        </p:nvSpPr>
        <p:spPr bwMode="auto">
          <a:xfrm>
            <a:off x="1597609" y="3233751"/>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48" name="椭圆 47"/>
          <p:cNvSpPr/>
          <p:nvPr/>
        </p:nvSpPr>
        <p:spPr bwMode="auto">
          <a:xfrm>
            <a:off x="2327885" y="2401640"/>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49" name="组合 48"/>
          <p:cNvGrpSpPr/>
          <p:nvPr/>
        </p:nvGrpSpPr>
        <p:grpSpPr>
          <a:xfrm>
            <a:off x="1310392" y="2279319"/>
            <a:ext cx="2685544" cy="3528392"/>
            <a:chOff x="1382400" y="2279319"/>
            <a:chExt cx="2685544" cy="3528392"/>
          </a:xfrm>
        </p:grpSpPr>
        <p:cxnSp>
          <p:nvCxnSpPr>
            <p:cNvPr id="50" name="直接连接符 49"/>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4" name="组合 53"/>
          <p:cNvGrpSpPr/>
          <p:nvPr/>
        </p:nvGrpSpPr>
        <p:grpSpPr>
          <a:xfrm rot="16200000">
            <a:off x="929416" y="1855920"/>
            <a:ext cx="2667742" cy="3481511"/>
            <a:chOff x="1400202" y="2279318"/>
            <a:chExt cx="2667742" cy="3536626"/>
          </a:xfrm>
        </p:grpSpPr>
        <p:cxnSp>
          <p:nvCxnSpPr>
            <p:cNvPr id="55" name="直接连接符 54"/>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 name="组合 2"/>
          <p:cNvGrpSpPr/>
          <p:nvPr/>
        </p:nvGrpSpPr>
        <p:grpSpPr>
          <a:xfrm>
            <a:off x="6297748" y="1995301"/>
            <a:ext cx="2206555" cy="2104801"/>
            <a:chOff x="957469" y="2003681"/>
            <a:chExt cx="2364921" cy="2255864"/>
          </a:xfrm>
        </p:grpSpPr>
        <p:sp>
          <p:nvSpPr>
            <p:cNvPr id="5" name="椭圆 4">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AB9F1078-B275-4E7F-898F-62BBF72054D5}"/>
                </a:ext>
              </a:extLst>
            </p:cNvPr>
            <p:cNvCxnSpPr>
              <a:stCxn id="5" idx="6"/>
              <a:endCxn id="6"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C202-8C71-476E-AED9-0CF039150302}"/>
                </a:ext>
              </a:extLst>
            </p:cNvPr>
            <p:cNvCxnSpPr>
              <a:cxnSpLocks/>
              <a:stCxn id="7" idx="6"/>
              <a:endCxn id="6"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04793F5-E6DB-4541-B83C-3992D65E7A91}"/>
                </a:ext>
              </a:extLst>
            </p:cNvPr>
            <p:cNvCxnSpPr>
              <a:cxnSpLocks/>
              <a:stCxn id="9" idx="6"/>
              <a:endCxn id="6"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BEFBB57-8782-45D4-AC4B-8B8527B98B10}"/>
                </a:ext>
              </a:extLst>
            </p:cNvPr>
            <p:cNvCxnSpPr>
              <a:cxnSpLocks/>
              <a:stCxn id="9" idx="6"/>
              <a:endCxn id="8"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BA16B2-C0C7-4BA1-A2A1-1C85A26C3C9F}"/>
                </a:ext>
              </a:extLst>
            </p:cNvPr>
            <p:cNvCxnSpPr>
              <a:cxnSpLocks/>
              <a:stCxn id="9" idx="6"/>
              <a:endCxn id="10"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14"/>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7" name="文本框 16">
                  <a:extLst>
                    <a:ext uri="{FF2B5EF4-FFF2-40B4-BE49-F238E27FC236}">
                      <a16:creationId xmlns:a16="http://schemas.microsoft.com/office/drawing/2014/main" xmlns:a14="http://schemas.microsoft.com/office/drawing/2010/main" xmlns=""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1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16"/>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9" name="文本框 18">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17"/>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1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21" name="文本框 20">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9"/>
                  <a:stretch>
                    <a:fillRect b="-6061"/>
                  </a:stretch>
                </a:blipFill>
              </p:spPr>
              <p:txBody>
                <a:bodyPr/>
                <a:lstStyle/>
                <a:p>
                  <a:r>
                    <a:rPr lang="zh-CN" altLang="en-US">
                      <a:noFill/>
                    </a:rPr>
                    <a:t> </a:t>
                  </a:r>
                </a:p>
              </p:txBody>
            </p:sp>
          </mc:Fallback>
        </mc:AlternateContent>
      </p:grpSp>
      <p:cxnSp>
        <p:nvCxnSpPr>
          <p:cNvPr id="83" name="直接箭头连接符 82">
            <a:extLst>
              <a:ext uri="{FF2B5EF4-FFF2-40B4-BE49-F238E27FC236}">
                <a16:creationId xmlns:a16="http://schemas.microsoft.com/office/drawing/2014/main" id="{8ADB91EE-A206-4BA9-ABBD-9DAF00C8D30F}"/>
              </a:ext>
            </a:extLst>
          </p:cNvPr>
          <p:cNvCxnSpPr>
            <a:cxnSpLocks/>
          </p:cNvCxnSpPr>
          <p:nvPr/>
        </p:nvCxnSpPr>
        <p:spPr bwMode="auto">
          <a:xfrm>
            <a:off x="7342584" y="4070442"/>
            <a:ext cx="4457" cy="463798"/>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8ADB91EE-A206-4BA9-ABBD-9DAF00C8D30F}"/>
              </a:ext>
            </a:extLst>
          </p:cNvPr>
          <p:cNvCxnSpPr>
            <a:cxnSpLocks/>
            <a:endCxn id="5" idx="2"/>
          </p:cNvCxnSpPr>
          <p:nvPr/>
        </p:nvCxnSpPr>
        <p:spPr bwMode="auto">
          <a:xfrm flipV="1">
            <a:off x="5652213" y="2247220"/>
            <a:ext cx="645535" cy="425595"/>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0" name="直接箭头连接符 79">
            <a:extLst>
              <a:ext uri="{FF2B5EF4-FFF2-40B4-BE49-F238E27FC236}">
                <a16:creationId xmlns:a16="http://schemas.microsoft.com/office/drawing/2014/main" id="{8ADB91EE-A206-4BA9-ABBD-9DAF00C8D30F}"/>
              </a:ext>
            </a:extLst>
          </p:cNvPr>
          <p:cNvCxnSpPr>
            <a:cxnSpLocks/>
            <a:endCxn id="7" idx="2"/>
          </p:cNvCxnSpPr>
          <p:nvPr/>
        </p:nvCxnSpPr>
        <p:spPr bwMode="auto">
          <a:xfrm>
            <a:off x="5701876" y="2733435"/>
            <a:ext cx="595872" cy="327569"/>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2" name="直接箭头连接符 81">
            <a:extLst>
              <a:ext uri="{FF2B5EF4-FFF2-40B4-BE49-F238E27FC236}">
                <a16:creationId xmlns:a16="http://schemas.microsoft.com/office/drawing/2014/main" id="{8ADB91EE-A206-4BA9-ABBD-9DAF00C8D30F}"/>
              </a:ext>
            </a:extLst>
          </p:cNvPr>
          <p:cNvCxnSpPr>
            <a:cxnSpLocks/>
            <a:endCxn id="9" idx="2"/>
          </p:cNvCxnSpPr>
          <p:nvPr/>
        </p:nvCxnSpPr>
        <p:spPr bwMode="auto">
          <a:xfrm>
            <a:off x="5701876" y="3848182"/>
            <a:ext cx="595872" cy="0"/>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84" name="文本框 83"/>
          <p:cNvSpPr txBox="1"/>
          <p:nvPr/>
        </p:nvSpPr>
        <p:spPr>
          <a:xfrm>
            <a:off x="4913776" y="2529231"/>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
        <p:nvSpPr>
          <p:cNvPr id="97" name="文本框 96"/>
          <p:cNvSpPr txBox="1"/>
          <p:nvPr/>
        </p:nvSpPr>
        <p:spPr>
          <a:xfrm>
            <a:off x="4929300" y="3671416"/>
            <a:ext cx="677534" cy="287167"/>
          </a:xfrm>
          <a:prstGeom prst="rect">
            <a:avLst/>
          </a:prstGeom>
          <a:solidFill>
            <a:schemeClr val="bg1"/>
          </a:solidFill>
        </p:spPr>
        <p:txBody>
          <a:bodyPr wrap="none" lIns="0" tIns="0" rIns="0" bIns="0" rtlCol="0">
            <a:spAutoFit/>
          </a:bodyPr>
          <a:lstStyle/>
          <a:p>
            <a:r>
              <a:rPr lang="en-US" altLang="zh-CN" sz="1800" dirty="0"/>
              <a:t>$2/km</a:t>
            </a:r>
            <a:endParaRPr lang="zh-CN" altLang="en-US" sz="1800" dirty="0"/>
          </a:p>
        </p:txBody>
      </p:sp>
      <p:sp>
        <p:nvSpPr>
          <p:cNvPr id="81" name="文本框 80"/>
          <p:cNvSpPr txBox="1"/>
          <p:nvPr/>
        </p:nvSpPr>
        <p:spPr>
          <a:xfrm>
            <a:off x="7372408" y="4123988"/>
            <a:ext cx="1461890" cy="344600"/>
          </a:xfrm>
          <a:prstGeom prst="rect">
            <a:avLst/>
          </a:prstGeom>
          <a:noFill/>
        </p:spPr>
        <p:txBody>
          <a:bodyPr wrap="square" rtlCol="0">
            <a:spAutoFit/>
          </a:bodyPr>
          <a:lstStyle/>
          <a:p>
            <a:r>
              <a:rPr lang="en-US" altLang="zh-CN" sz="1800" dirty="0"/>
              <a:t> Decision</a:t>
            </a:r>
            <a:endParaRPr lang="zh-CN" altLang="en-US" sz="1800" dirty="0"/>
          </a:p>
        </p:txBody>
      </p:sp>
      <mc:AlternateContent xmlns:mc="http://schemas.openxmlformats.org/markup-compatibility/2006" xmlns:a14="http://schemas.microsoft.com/office/drawing/2010/main">
        <mc:Choice Requires="a14">
          <p:sp>
            <p:nvSpPr>
              <p:cNvPr id="63" name="文本框 62"/>
              <p:cNvSpPr txBox="1"/>
              <p:nvPr/>
            </p:nvSpPr>
            <p:spPr>
              <a:xfrm>
                <a:off x="6021330" y="1738606"/>
                <a:ext cx="805562" cy="311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sub>
                      </m:sSub>
                      <m:r>
                        <a:rPr lang="en-US" altLang="zh-CN" sz="1800" b="0" i="1" smtClean="0">
                          <a:latin typeface="Cambria Math" panose="02040503050406030204" pitchFamily="18" charset="0"/>
                        </a:rPr>
                        <m:t>&gt;3</m:t>
                      </m:r>
                    </m:oMath>
                  </m:oMathPara>
                </a14:m>
                <a:endParaRPr lang="zh-CN" altLang="en-US" sz="1800" b="0" dirty="0"/>
              </a:p>
            </p:txBody>
          </p:sp>
        </mc:Choice>
        <mc:Fallback xmlns="">
          <p:sp>
            <p:nvSpPr>
              <p:cNvPr id="63" name="文本框 62"/>
              <p:cNvSpPr txBox="1">
                <a:spLocks noRot="1" noChangeAspect="1" noMove="1" noResize="1" noEditPoints="1" noAdjustHandles="1" noChangeArrowheads="1" noChangeShapeType="1" noTextEdit="1"/>
              </p:cNvSpPr>
              <p:nvPr/>
            </p:nvSpPr>
            <p:spPr>
              <a:xfrm>
                <a:off x="6021330" y="1738606"/>
                <a:ext cx="805562" cy="311815"/>
              </a:xfrm>
              <a:prstGeom prst="rect">
                <a:avLst/>
              </a:prstGeom>
              <a:blipFill rotWithShape="0">
                <a:blip r:embed="rId20"/>
                <a:stretch>
                  <a:fillRect l="-1515" r="-3788"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6014445" y="3339421"/>
                <a:ext cx="805562" cy="3131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sub>
                      </m:sSub>
                      <m:r>
                        <a:rPr lang="en-US" altLang="zh-CN" sz="1800" b="0" i="1" smtClean="0">
                          <a:latin typeface="Cambria Math" panose="02040503050406030204" pitchFamily="18" charset="0"/>
                        </a:rPr>
                        <m:t>&gt;</m:t>
                      </m:r>
                      <m:r>
                        <a:rPr lang="en-US" altLang="zh-CN" sz="1800" b="0" i="0" smtClean="0">
                          <a:latin typeface="Cambria Math" panose="02040503050406030204" pitchFamily="18" charset="0"/>
                        </a:rPr>
                        <m:t>2</m:t>
                      </m:r>
                    </m:oMath>
                  </m:oMathPara>
                </a14:m>
                <a:endParaRPr lang="zh-CN" altLang="en-US" sz="1800" b="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6014445" y="3339421"/>
                <a:ext cx="805562" cy="313131"/>
              </a:xfrm>
              <a:prstGeom prst="rect">
                <a:avLst/>
              </a:prstGeom>
              <a:blipFill rotWithShape="0">
                <a:blip r:embed="rId21"/>
                <a:stretch>
                  <a:fillRect l="-1515" r="-3788" b="-11765"/>
                </a:stretch>
              </a:blipFill>
            </p:spPr>
            <p:txBody>
              <a:bodyPr/>
              <a:lstStyle/>
              <a:p>
                <a:r>
                  <a:rPr lang="zh-CN" altLang="en-US">
                    <a:noFill/>
                  </a:rPr>
                  <a:t> </a:t>
                </a:r>
              </a:p>
            </p:txBody>
          </p:sp>
        </mc:Fallback>
      </mc:AlternateContent>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p:sp>
        <p:nvSpPr>
          <p:cNvPr id="95" name="内容占位符 2">
            <a:extLst>
              <a:ext uri="{FF2B5EF4-FFF2-40B4-BE49-F238E27FC236}">
                <a16:creationId xmlns:a16="http://schemas.microsoft.com/office/drawing/2014/main" id="{E6187946-7E27-4AC4-9A5B-DB04CB66A13B}"/>
              </a:ext>
            </a:extLst>
          </p:cNvPr>
          <p:cNvSpPr txBox="1">
            <a:spLocks/>
          </p:cNvSpPr>
          <p:nvPr/>
        </p:nvSpPr>
        <p:spPr>
          <a:xfrm>
            <a:off x="4385900" y="5451216"/>
            <a:ext cx="2631952" cy="354048"/>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000" dirty="0">
                <a:solidFill>
                  <a:srgbClr val="FFFF66"/>
                </a:solidFill>
                <a:cs typeface="ＭＳ Ｐゴシック" charset="-128"/>
              </a:rPr>
              <a:t>Total Revenue is 5.9</a:t>
            </a:r>
          </a:p>
        </p:txBody>
      </p:sp>
      <mc:AlternateContent xmlns:mc="http://schemas.openxmlformats.org/markup-compatibility/2006" xmlns:a14="http://schemas.microsoft.com/office/drawing/2010/main">
        <mc:Choice Requires="a14">
          <p:sp>
            <p:nvSpPr>
              <p:cNvPr id="96" name="文本框 95"/>
              <p:cNvSpPr txBox="1"/>
              <p:nvPr/>
            </p:nvSpPr>
            <p:spPr>
              <a:xfrm>
                <a:off x="6050013" y="2515587"/>
                <a:ext cx="77687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𝑟</m:t>
                              </m:r>
                            </m:e>
                            <m:sub>
                              <m:r>
                                <a:rPr lang="en-US" altLang="zh-CN" sz="1800" b="0" i="1" smtClean="0">
                                  <a:solidFill>
                                    <a:schemeClr val="tx1"/>
                                  </a:solidFill>
                                  <a:latin typeface="Cambria Math" panose="02040503050406030204" pitchFamily="18" charset="0"/>
                                </a:rPr>
                                <m:t>2</m:t>
                              </m:r>
                            </m:sub>
                          </m:sSub>
                        </m:sub>
                      </m:sSub>
                      <m:r>
                        <a:rPr lang="en-US" altLang="zh-CN" sz="1800" b="0" i="1" smtClean="0">
                          <a:solidFill>
                            <a:schemeClr val="tx1"/>
                          </a:solidFill>
                          <a:latin typeface="Cambria Math" panose="02040503050406030204" pitchFamily="18" charset="0"/>
                        </a:rPr>
                        <m:t>&lt;3</m:t>
                      </m:r>
                    </m:oMath>
                  </m:oMathPara>
                </a14:m>
                <a:endParaRPr lang="zh-CN" altLang="en-US" sz="1800" b="0" dirty="0">
                  <a:solidFill>
                    <a:schemeClr val="tx1"/>
                  </a:solidFill>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6050013" y="2515587"/>
                <a:ext cx="776879" cy="300788"/>
              </a:xfrm>
              <a:prstGeom prst="rect">
                <a:avLst/>
              </a:prstGeom>
              <a:blipFill rotWithShape="0">
                <a:blip r:embed="rId28"/>
                <a:stretch>
                  <a:fillRect l="-3125" r="-6250" b="-16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8" name="表格 97"/>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98" name="表格 97"/>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a14="http://schemas.microsoft.com/office/drawing/2010/main" xmlns="" val="20000"/>
                        </a:ext>
                      </a:extLst>
                    </a:gridCol>
                    <a:gridCol w="535654">
                      <a:extLst>
                        <a:ext uri="{9D8B030D-6E8A-4147-A177-3AD203B41FA5}">
                          <a16:colId xmlns:a16="http://schemas.microsoft.com/office/drawing/2014/main" xmlns:a14="http://schemas.microsoft.com/office/drawing/2010/main" xmlns="" val="20001"/>
                        </a:ext>
                      </a:extLst>
                    </a:gridCol>
                    <a:gridCol w="535654">
                      <a:extLst>
                        <a:ext uri="{9D8B030D-6E8A-4147-A177-3AD203B41FA5}">
                          <a16:colId xmlns:a16="http://schemas.microsoft.com/office/drawing/2014/main" xmlns:a14="http://schemas.microsoft.com/office/drawing/2010/main" xmlns="" val="20002"/>
                        </a:ext>
                      </a:extLst>
                    </a:gridCol>
                    <a:gridCol w="535654">
                      <a:extLst>
                        <a:ext uri="{9D8B030D-6E8A-4147-A177-3AD203B41FA5}">
                          <a16:colId xmlns:a16="http://schemas.microsoft.com/office/drawing/2014/main" xmlns:a14="http://schemas.microsoft.com/office/drawing/2010/main" xmlns=""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29"/>
                          <a:stretch>
                            <a:fillRect l="-453409" t="-7692" r="-204545" b="-116923"/>
                          </a:stretch>
                        </a:blipFill>
                      </a:tcPr>
                    </a:tc>
                    <a:tc>
                      <a:txBody>
                        <a:bodyPr/>
                        <a:lstStyle/>
                        <a:p>
                          <a:endParaRPr lang="zh-CN"/>
                        </a:p>
                      </a:txBody>
                      <a:tcPr>
                        <a:blipFill rotWithShape="0">
                          <a:blip r:embed="rId29"/>
                          <a:stretch>
                            <a:fillRect l="-553409" t="-7692" r="-104545" b="-116923"/>
                          </a:stretch>
                        </a:blipFill>
                      </a:tcPr>
                    </a:tc>
                    <a:tc>
                      <a:txBody>
                        <a:bodyPr/>
                        <a:lstStyle/>
                        <a:p>
                          <a:endParaRPr lang="zh-CN"/>
                        </a:p>
                      </a:txBody>
                      <a:tcPr>
                        <a:blipFill rotWithShape="0">
                          <a:blip r:embed="rId29"/>
                          <a:stretch>
                            <a:fillRect l="-653409" t="-7692" r="-4545" b="-116923"/>
                          </a:stretch>
                        </a:blipFill>
                      </a:tcPr>
                    </a:tc>
                    <a:extLst>
                      <a:ext uri="{0D108BD9-81ED-4DB2-BD59-A6C34878D82A}">
                        <a16:rowId xmlns:a16="http://schemas.microsoft.com/office/drawing/2014/main" xmlns:a14="http://schemas.microsoft.com/office/drawing/2010/main" xmlns="" val="10000"/>
                      </a:ext>
                    </a:extLst>
                  </a:tr>
                  <a:tr h="396000">
                    <a:tc>
                      <a:txBody>
                        <a:bodyPr/>
                        <a:lstStyle/>
                        <a:p>
                          <a:endParaRPr lang="zh-CN"/>
                        </a:p>
                      </a:txBody>
                      <a:tcPr>
                        <a:blipFill rotWithShape="0">
                          <a:blip r:embed="rId29"/>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9" name="椭圆 98">
            <a:extLst>
              <a:ext uri="{FF2B5EF4-FFF2-40B4-BE49-F238E27FC236}">
                <a16:creationId xmlns:a16="http://schemas.microsoft.com/office/drawing/2014/main" id="{CBBEC55A-30CB-4F89-A11B-4B5C15399EE0}"/>
              </a:ext>
            </a:extLst>
          </p:cNvPr>
          <p:cNvSpPr/>
          <p:nvPr/>
        </p:nvSpPr>
        <p:spPr>
          <a:xfrm>
            <a:off x="6314217" y="4650326"/>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EF875BE2-860B-4923-8D60-BB1E167E2E6A}"/>
              </a:ext>
            </a:extLst>
          </p:cNvPr>
          <p:cNvSpPr/>
          <p:nvPr/>
        </p:nvSpPr>
        <p:spPr>
          <a:xfrm>
            <a:off x="8028384" y="4650326"/>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D09AFB7A-3265-4AEF-B162-D580112B5CA0}"/>
              </a:ext>
            </a:extLst>
          </p:cNvPr>
          <p:cNvSpPr/>
          <p:nvPr/>
        </p:nvSpPr>
        <p:spPr>
          <a:xfrm>
            <a:off x="8028384" y="5359016"/>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E7502BAA-EB8E-46A8-A8CF-EE81CB90226B}"/>
              </a:ext>
            </a:extLst>
          </p:cNvPr>
          <p:cNvSpPr/>
          <p:nvPr/>
        </p:nvSpPr>
        <p:spPr>
          <a:xfrm>
            <a:off x="6314217" y="6146194"/>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0FF4848B-D8E3-423A-8AD1-4D6B171F0A17}"/>
              </a:ext>
            </a:extLst>
          </p:cNvPr>
          <p:cNvSpPr/>
          <p:nvPr/>
        </p:nvSpPr>
        <p:spPr>
          <a:xfrm>
            <a:off x="8028384" y="6146194"/>
            <a:ext cx="503839" cy="5038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a:extLst>
              <a:ext uri="{FF2B5EF4-FFF2-40B4-BE49-F238E27FC236}">
                <a16:creationId xmlns:a16="http://schemas.microsoft.com/office/drawing/2014/main" id="{AB9F1078-B275-4E7F-898F-62BBF72054D5}"/>
              </a:ext>
            </a:extLst>
          </p:cNvPr>
          <p:cNvCxnSpPr>
            <a:stCxn id="99" idx="6"/>
            <a:endCxn id="100" idx="2"/>
          </p:cNvCxnSpPr>
          <p:nvPr/>
        </p:nvCxnSpPr>
        <p:spPr>
          <a:xfrm>
            <a:off x="6818056" y="4902246"/>
            <a:ext cx="1210328" cy="0"/>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E04793F5-E6DB-4541-B83C-3992D65E7A91}"/>
              </a:ext>
            </a:extLst>
          </p:cNvPr>
          <p:cNvCxnSpPr>
            <a:cxnSpLocks/>
            <a:stCxn id="102" idx="6"/>
            <a:endCxn id="100" idx="2"/>
          </p:cNvCxnSpPr>
          <p:nvPr/>
        </p:nvCxnSpPr>
        <p:spPr>
          <a:xfrm flipV="1">
            <a:off x="6818056" y="4902246"/>
            <a:ext cx="1210328" cy="1495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BEFBB57-8782-45D4-AC4B-8B8527B98B10}"/>
              </a:ext>
            </a:extLst>
          </p:cNvPr>
          <p:cNvCxnSpPr>
            <a:cxnSpLocks/>
            <a:stCxn id="102" idx="6"/>
            <a:endCxn id="101" idx="2"/>
          </p:cNvCxnSpPr>
          <p:nvPr/>
        </p:nvCxnSpPr>
        <p:spPr>
          <a:xfrm flipV="1">
            <a:off x="6818056" y="5610936"/>
            <a:ext cx="1210328" cy="787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8DBA16B2-C0C7-4BA1-A2A1-1C85A26C3C9F}"/>
              </a:ext>
            </a:extLst>
          </p:cNvPr>
          <p:cNvCxnSpPr>
            <a:cxnSpLocks/>
            <a:stCxn id="102" idx="6"/>
            <a:endCxn id="103" idx="2"/>
          </p:cNvCxnSpPr>
          <p:nvPr/>
        </p:nvCxnSpPr>
        <p:spPr>
          <a:xfrm>
            <a:off x="6818056" y="6398114"/>
            <a:ext cx="1210328" cy="0"/>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2DE4F019-81A2-48D3-AB60-4A51B9BBAD14}"/>
                  </a:ext>
                </a:extLst>
              </p:cNvPr>
              <p:cNvSpPr txBox="1"/>
              <p:nvPr/>
            </p:nvSpPr>
            <p:spPr>
              <a:xfrm>
                <a:off x="6384773" y="4690828"/>
                <a:ext cx="362727"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08" name="文本框 107">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6384773" y="4690828"/>
                <a:ext cx="362727" cy="402033"/>
              </a:xfrm>
              <a:prstGeom prst="rect">
                <a:avLst/>
              </a:prstGeom>
              <a:blipFill rotWithShape="0">
                <a:blip r:embed="rId23"/>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B6409BA1-3F56-4FFC-9712-6C08F568FF0D}"/>
                  </a:ext>
                </a:extLst>
              </p:cNvPr>
              <p:cNvSpPr txBox="1"/>
              <p:nvPr/>
            </p:nvSpPr>
            <p:spPr>
              <a:xfrm>
                <a:off x="6384773" y="6163915"/>
                <a:ext cx="370445"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09" name="文本框 108">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6384773" y="6163915"/>
                <a:ext cx="370445" cy="402033"/>
              </a:xfrm>
              <a:prstGeom prst="rect">
                <a:avLst/>
              </a:prstGeom>
              <a:blipFill rotWithShape="0">
                <a:blip r:embed="rId30"/>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95F29FC3-A5D0-4DC5-83AF-F5552493D4CE}"/>
                  </a:ext>
                </a:extLst>
              </p:cNvPr>
              <p:cNvSpPr txBox="1"/>
              <p:nvPr/>
            </p:nvSpPr>
            <p:spPr>
              <a:xfrm>
                <a:off x="8052288" y="4690827"/>
                <a:ext cx="475141"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10" name="文本框 109">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8052288" y="4690827"/>
                <a:ext cx="475141" cy="402033"/>
              </a:xfrm>
              <a:prstGeom prst="rect">
                <a:avLst/>
              </a:prstGeom>
              <a:blipFill rotWithShape="0">
                <a:blip r:embed="rId31"/>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F83BCEB5-BF3A-4C5B-A176-9D253E828DC2}"/>
                  </a:ext>
                </a:extLst>
              </p:cNvPr>
              <p:cNvSpPr txBox="1"/>
              <p:nvPr/>
            </p:nvSpPr>
            <p:spPr>
              <a:xfrm>
                <a:off x="8057082" y="5409919"/>
                <a:ext cx="482858"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11" name="文本框 110">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8057082" y="5409919"/>
                <a:ext cx="482858" cy="402033"/>
              </a:xfrm>
              <a:prstGeom prst="rect">
                <a:avLst/>
              </a:prstGeom>
              <a:blipFill rotWithShape="0">
                <a:blip r:embed="rId32"/>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033EC6D5-4143-4F09-8BF3-CFA2FB39679A}"/>
                  </a:ext>
                </a:extLst>
              </p:cNvPr>
              <p:cNvSpPr txBox="1"/>
              <p:nvPr/>
            </p:nvSpPr>
            <p:spPr>
              <a:xfrm>
                <a:off x="8037060" y="6163915"/>
                <a:ext cx="482858" cy="40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12" name="文本框 111">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8037060" y="6163915"/>
                <a:ext cx="482858" cy="402033"/>
              </a:xfrm>
              <a:prstGeom prst="rect">
                <a:avLst/>
              </a:prstGeom>
              <a:blipFill rotWithShape="0">
                <a:blip r:embed="rId33"/>
                <a:stretch>
                  <a:fillRect b="-6061"/>
                </a:stretch>
              </a:blipFill>
            </p:spPr>
            <p:txBody>
              <a:bodyPr/>
              <a:lstStyle/>
              <a:p>
                <a:r>
                  <a:rPr lang="zh-CN" altLang="en-US">
                    <a:noFill/>
                  </a:rPr>
                  <a:t> </a:t>
                </a:r>
              </a:p>
            </p:txBody>
          </p:sp>
        </mc:Fallback>
      </mc:AlternateContent>
      <p:sp>
        <p:nvSpPr>
          <p:cNvPr id="85" name="文本框 84">
            <a:extLst>
              <a:ext uri="{FF2B5EF4-FFF2-40B4-BE49-F238E27FC236}">
                <a16:creationId xmlns:a16="http://schemas.microsoft.com/office/drawing/2014/main" id="{9E153595-385F-4085-86C7-9434723C437F}"/>
              </a:ext>
            </a:extLst>
          </p:cNvPr>
          <p:cNvSpPr txBox="1"/>
          <p:nvPr/>
        </p:nvSpPr>
        <p:spPr>
          <a:xfrm>
            <a:off x="4155813" y="4715852"/>
            <a:ext cx="2315076" cy="369332"/>
          </a:xfrm>
          <a:prstGeom prst="rect">
            <a:avLst/>
          </a:prstGeom>
          <a:noFill/>
        </p:spPr>
        <p:txBody>
          <a:bodyPr wrap="square" rtlCol="0">
            <a:spAutoFit/>
          </a:bodyPr>
          <a:lstStyle/>
          <a:p>
            <a:r>
              <a:rPr lang="en-US" altLang="zh-CN" sz="1800" dirty="0"/>
              <a:t>$3/km*1.3km= $3.9</a:t>
            </a:r>
            <a:endParaRPr lang="zh-CN" altLang="en-US" sz="1800" dirty="0"/>
          </a:p>
        </p:txBody>
      </p:sp>
      <p:sp>
        <p:nvSpPr>
          <p:cNvPr id="86" name="文本框 85">
            <a:extLst>
              <a:ext uri="{FF2B5EF4-FFF2-40B4-BE49-F238E27FC236}">
                <a16:creationId xmlns:a16="http://schemas.microsoft.com/office/drawing/2014/main" id="{9E153595-385F-4085-86C7-9434723C437F}"/>
              </a:ext>
            </a:extLst>
          </p:cNvPr>
          <p:cNvSpPr txBox="1"/>
          <p:nvPr/>
        </p:nvSpPr>
        <p:spPr>
          <a:xfrm>
            <a:off x="4526884" y="6226905"/>
            <a:ext cx="2068182" cy="369332"/>
          </a:xfrm>
          <a:prstGeom prst="rect">
            <a:avLst/>
          </a:prstGeom>
          <a:noFill/>
        </p:spPr>
        <p:txBody>
          <a:bodyPr wrap="square" rtlCol="0">
            <a:spAutoFit/>
          </a:bodyPr>
          <a:lstStyle/>
          <a:p>
            <a:r>
              <a:rPr lang="en-US" altLang="zh-CN" sz="1800" dirty="0"/>
              <a:t>$2/km*1km= $2</a:t>
            </a:r>
            <a:endParaRPr lang="zh-CN" altLang="en-US" sz="1800" dirty="0"/>
          </a:p>
        </p:txBody>
      </p:sp>
    </p:spTree>
    <p:extLst>
      <p:ext uri="{BB962C8B-B14F-4D97-AF65-F5344CB8AC3E}">
        <p14:creationId xmlns:p14="http://schemas.microsoft.com/office/powerpoint/2010/main" val="382739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0" name="表格 99"/>
              <p:cNvGraphicFramePr>
                <a:graphicFrameLocks noGrp="1"/>
              </p:cNvGraphicFramePr>
              <p:nvPr>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 xmlns:a14="http://schemas.microsoft.com/office/drawing/2010/main" val="20000"/>
                        </a:ext>
                      </a:extLst>
                    </a:gridCol>
                    <a:gridCol w="535654">
                      <a:extLst>
                        <a:ext uri="{9D8B030D-6E8A-4147-A177-3AD203B41FA5}">
                          <a16:colId xmlns:a16="http://schemas.microsoft.com/office/drawing/2014/main" xmlns="" xmlns:a14="http://schemas.microsoft.com/office/drawing/2010/main" val="20001"/>
                        </a:ext>
                      </a:extLst>
                    </a:gridCol>
                    <a:gridCol w="535654">
                      <a:extLst>
                        <a:ext uri="{9D8B030D-6E8A-4147-A177-3AD203B41FA5}">
                          <a16:colId xmlns:a16="http://schemas.microsoft.com/office/drawing/2014/main" xmlns="" xmlns:a14="http://schemas.microsoft.com/office/drawing/2010/main" val="20002"/>
                        </a:ext>
                      </a:extLst>
                    </a:gridCol>
                    <a:gridCol w="535654">
                      <a:extLst>
                        <a:ext uri="{9D8B030D-6E8A-4147-A177-3AD203B41FA5}">
                          <a16:colId xmlns:a16="http://schemas.microsoft.com/office/drawing/2014/main" xmlns="" xmlns:a14="http://schemas.microsoft.com/office/drawing/2010/main"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3"/>
                          <a:stretch>
                            <a:fillRect l="-453409" t="-7692" r="-204545" b="-116923"/>
                          </a:stretch>
                        </a:blipFill>
                      </a:tcPr>
                    </a:tc>
                    <a:tc>
                      <a:txBody>
                        <a:bodyPr/>
                        <a:lstStyle/>
                        <a:p>
                          <a:endParaRPr lang="zh-CN"/>
                        </a:p>
                      </a:txBody>
                      <a:tcPr>
                        <a:blipFill rotWithShape="0">
                          <a:blip r:embed="rId3"/>
                          <a:stretch>
                            <a:fillRect l="-553409" t="-7692" r="-104545" b="-116923"/>
                          </a:stretch>
                        </a:blipFill>
                      </a:tcPr>
                    </a:tc>
                    <a:tc>
                      <a:txBody>
                        <a:bodyPr/>
                        <a:lstStyle/>
                        <a:p>
                          <a:endParaRPr lang="zh-CN"/>
                        </a:p>
                      </a:txBody>
                      <a:tcPr>
                        <a:blipFill rotWithShape="0">
                          <a:blip r:embed="rId3"/>
                          <a:stretch>
                            <a:fillRect l="-653409" t="-7692" r="-4545" b="-116923"/>
                          </a:stretch>
                        </a:blipFill>
                      </a:tcPr>
                    </a:tc>
                    <a:extLst>
                      <a:ext uri="{0D108BD9-81ED-4DB2-BD59-A6C34878D82A}">
                        <a16:rowId xmlns:a16="http://schemas.microsoft.com/office/drawing/2014/main" xmlns="" xmlns:a14="http://schemas.microsoft.com/office/drawing/2010/main" val="10000"/>
                      </a:ext>
                    </a:extLst>
                  </a:tr>
                  <a:tr h="396000">
                    <a:tc>
                      <a:txBody>
                        <a:bodyPr/>
                        <a:lstStyle/>
                        <a:p>
                          <a:endParaRPr lang="zh-CN"/>
                        </a:p>
                      </a:txBody>
                      <a:tcPr>
                        <a:blipFill rotWithShape="0">
                          <a:blip r:embed="rId3"/>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 xmlns:a14="http://schemas.microsoft.com/office/drawing/2010/main" val="10001"/>
                      </a:ext>
                    </a:extLst>
                  </a:tr>
                </a:tbl>
              </a:graphicData>
            </a:graphic>
          </p:graphicFrame>
        </mc:Fallback>
      </mc:AlternateContent>
      <p:grpSp>
        <p:nvGrpSpPr>
          <p:cNvPr id="2" name="组合 1"/>
          <p:cNvGrpSpPr/>
          <p:nvPr/>
        </p:nvGrpSpPr>
        <p:grpSpPr>
          <a:xfrm>
            <a:off x="708014" y="3087261"/>
            <a:ext cx="352056" cy="1970623"/>
            <a:chOff x="888978" y="2721471"/>
            <a:chExt cx="352056" cy="1970623"/>
          </a:xfrm>
        </p:grpSpPr>
        <p:pic>
          <p:nvPicPr>
            <p:cNvPr id="101" name="Picture 4" descr="https://upload.wikimedia.org/wikipedia/commons/e/e0/Question-mark-blackandwhite.png">
              <a:extLst>
                <a:ext uri="{FF2B5EF4-FFF2-40B4-BE49-F238E27FC236}">
                  <a16:creationId xmlns:a16="http://schemas.microsoft.com/office/drawing/2014/main" id="{2397F2AE-634A-4568-8721-B73613D02E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978" y="2721471"/>
              <a:ext cx="347489" cy="34748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upload.wikimedia.org/wikipedia/commons/e/e0/Question-mark-blackandwhite.png">
              <a:extLst>
                <a:ext uri="{FF2B5EF4-FFF2-40B4-BE49-F238E27FC236}">
                  <a16:creationId xmlns:a16="http://schemas.microsoft.com/office/drawing/2014/main" id="{2397F2AE-634A-4568-8721-B73613D02E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3545" y="3522370"/>
              <a:ext cx="347489" cy="3474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s://upload.wikimedia.org/wikipedia/commons/e/e0/Question-mark-blackandwhite.png">
              <a:extLst>
                <a:ext uri="{FF2B5EF4-FFF2-40B4-BE49-F238E27FC236}">
                  <a16:creationId xmlns:a16="http://schemas.microsoft.com/office/drawing/2014/main" id="{2397F2AE-634A-4568-8721-B73613D02E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3545" y="4344605"/>
              <a:ext cx="347489" cy="3474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组合 36"/>
          <p:cNvGrpSpPr/>
          <p:nvPr/>
        </p:nvGrpSpPr>
        <p:grpSpPr>
          <a:xfrm>
            <a:off x="1152061" y="3412431"/>
            <a:ext cx="2206555" cy="2104801"/>
            <a:chOff x="957469" y="2003681"/>
            <a:chExt cx="2364921" cy="2255864"/>
          </a:xfrm>
        </p:grpSpPr>
        <p:sp>
          <p:nvSpPr>
            <p:cNvPr id="38" name="椭圆 37">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AB9F1078-B275-4E7F-898F-62BBF72054D5}"/>
                </a:ext>
              </a:extLst>
            </p:cNvPr>
            <p:cNvCxnSpPr>
              <a:stCxn id="38" idx="6"/>
              <a:endCxn id="39"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FE0C202-8C71-476E-AED9-0CF039150302}"/>
                </a:ext>
              </a:extLst>
            </p:cNvPr>
            <p:cNvCxnSpPr>
              <a:cxnSpLocks/>
              <a:stCxn id="41" idx="6"/>
              <a:endCxn id="39"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04793F5-E6DB-4541-B83C-3992D65E7A91}"/>
                </a:ext>
              </a:extLst>
            </p:cNvPr>
            <p:cNvCxnSpPr>
              <a:cxnSpLocks/>
              <a:stCxn id="43" idx="6"/>
              <a:endCxn id="39"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DBEFBB57-8782-45D4-AC4B-8B8527B98B10}"/>
                </a:ext>
              </a:extLst>
            </p:cNvPr>
            <p:cNvCxnSpPr>
              <a:cxnSpLocks/>
              <a:stCxn id="43" idx="6"/>
              <a:endCxn id="42"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DBA16B2-C0C7-4BA1-A2A1-1C85A26C3C9F}"/>
                </a:ext>
              </a:extLst>
            </p:cNvPr>
            <p:cNvCxnSpPr>
              <a:cxnSpLocks/>
              <a:stCxn id="43" idx="6"/>
              <a:endCxn id="44"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50" name="文本框 49">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5"/>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51" name="文本框 50">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6"/>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52" name="文本框 51">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7"/>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53" name="文本框 52">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54" name="文本框 53">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9"/>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55" name="文本框 54">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0"/>
                  <a:stretch>
                    <a:fillRect b="-6061"/>
                  </a:stretch>
                </a:blipFill>
              </p:spPr>
              <p:txBody>
                <a:bodyPr/>
                <a:lstStyle/>
                <a:p>
                  <a:r>
                    <a:rPr lang="zh-CN" altLang="en-US">
                      <a:noFill/>
                    </a:rPr>
                    <a:t> </a:t>
                  </a:r>
                </a:p>
              </p:txBody>
            </p:sp>
          </mc:Fallback>
        </mc:AlternateContent>
      </p:grpSp>
      <p:grpSp>
        <p:nvGrpSpPr>
          <p:cNvPr id="56" name="组合 55"/>
          <p:cNvGrpSpPr/>
          <p:nvPr/>
        </p:nvGrpSpPr>
        <p:grpSpPr>
          <a:xfrm>
            <a:off x="1138587" y="3087261"/>
            <a:ext cx="409077" cy="1902885"/>
            <a:chOff x="6021330" y="1738606"/>
            <a:chExt cx="409077" cy="1902885"/>
          </a:xfrm>
        </p:grpSpPr>
        <mc:AlternateContent xmlns:mc="http://schemas.openxmlformats.org/markup-compatibility/2006" xmlns:a14="http://schemas.microsoft.com/office/drawing/2010/main">
          <mc:Choice Requires="a14">
            <p:sp>
              <p:nvSpPr>
                <p:cNvPr id="57" name="文本框 56"/>
                <p:cNvSpPr txBox="1"/>
                <p:nvPr/>
              </p:nvSpPr>
              <p:spPr>
                <a:xfrm>
                  <a:off x="6050013" y="2515587"/>
                  <a:ext cx="347275"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𝑟</m:t>
                                </m:r>
                              </m:e>
                              <m:sub>
                                <m:r>
                                  <a:rPr lang="en-US" altLang="zh-CN" sz="1800" b="0" i="1" smtClean="0">
                                    <a:solidFill>
                                      <a:schemeClr val="tx1"/>
                                    </a:solidFill>
                                    <a:latin typeface="Cambria Math" panose="02040503050406030204" pitchFamily="18" charset="0"/>
                                  </a:rPr>
                                  <m:t>2</m:t>
                                </m:r>
                              </m:sub>
                            </m:sSub>
                          </m:sub>
                        </m:sSub>
                      </m:oMath>
                    </m:oMathPara>
                  </a14:m>
                  <a:endParaRPr lang="zh-CN" altLang="en-US" sz="1800" b="0" dirty="0">
                    <a:solidFill>
                      <a:schemeClr val="tx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6050013" y="2515587"/>
                  <a:ext cx="347275" cy="300788"/>
                </a:xfrm>
                <a:prstGeom prst="rect">
                  <a:avLst/>
                </a:prstGeom>
                <a:blipFill rotWithShape="0">
                  <a:blip r:embed="rId11"/>
                  <a:stretch>
                    <a:fillRect l="-8772" b="-16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6021330" y="1738606"/>
                  <a:ext cx="347275"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sub>
                        </m:sSub>
                      </m:oMath>
                    </m:oMathPara>
                  </a14:m>
                  <a:endParaRPr lang="zh-CN" altLang="en-US" sz="1800" b="0"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021330" y="1738606"/>
                  <a:ext cx="347275" cy="300788"/>
                </a:xfrm>
                <a:prstGeom prst="rect">
                  <a:avLst/>
                </a:prstGeom>
                <a:blipFill rotWithShape="0">
                  <a:blip r:embed="rId12"/>
                  <a:stretch>
                    <a:fillRect l="-8772" b="-1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6083132" y="3339421"/>
                  <a:ext cx="347275" cy="3020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sub>
                        </m:sSub>
                      </m:oMath>
                    </m:oMathPara>
                  </a14:m>
                  <a:endParaRPr lang="zh-CN" altLang="en-US" sz="1800" b="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6083132" y="3339421"/>
                  <a:ext cx="347275" cy="302070"/>
                </a:xfrm>
                <a:prstGeom prst="rect">
                  <a:avLst/>
                </a:prstGeom>
                <a:blipFill rotWithShape="0">
                  <a:blip r:embed="rId13"/>
                  <a:stretch>
                    <a:fillRect l="-8772" b="-14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4205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0" name="表格 99"/>
              <p:cNvGraphicFramePr>
                <a:graphicFrameLocks noGrp="1"/>
              </p:cNvGraphicFramePr>
              <p:nvPr>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 xmlns:a14="http://schemas.microsoft.com/office/drawing/2010/main" val="20000"/>
                        </a:ext>
                      </a:extLst>
                    </a:gridCol>
                    <a:gridCol w="535654">
                      <a:extLst>
                        <a:ext uri="{9D8B030D-6E8A-4147-A177-3AD203B41FA5}">
                          <a16:colId xmlns:a16="http://schemas.microsoft.com/office/drawing/2014/main" xmlns="" xmlns:a14="http://schemas.microsoft.com/office/drawing/2010/main" val="20001"/>
                        </a:ext>
                      </a:extLst>
                    </a:gridCol>
                    <a:gridCol w="535654">
                      <a:extLst>
                        <a:ext uri="{9D8B030D-6E8A-4147-A177-3AD203B41FA5}">
                          <a16:colId xmlns:a16="http://schemas.microsoft.com/office/drawing/2014/main" xmlns="" xmlns:a14="http://schemas.microsoft.com/office/drawing/2010/main" val="20002"/>
                        </a:ext>
                      </a:extLst>
                    </a:gridCol>
                    <a:gridCol w="535654">
                      <a:extLst>
                        <a:ext uri="{9D8B030D-6E8A-4147-A177-3AD203B41FA5}">
                          <a16:colId xmlns:a16="http://schemas.microsoft.com/office/drawing/2014/main" xmlns="" xmlns:a14="http://schemas.microsoft.com/office/drawing/2010/main"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3"/>
                          <a:stretch>
                            <a:fillRect l="-453409" t="-7692" r="-204545" b="-116923"/>
                          </a:stretch>
                        </a:blipFill>
                      </a:tcPr>
                    </a:tc>
                    <a:tc>
                      <a:txBody>
                        <a:bodyPr/>
                        <a:lstStyle/>
                        <a:p>
                          <a:endParaRPr lang="zh-CN"/>
                        </a:p>
                      </a:txBody>
                      <a:tcPr>
                        <a:blipFill rotWithShape="0">
                          <a:blip r:embed="rId3"/>
                          <a:stretch>
                            <a:fillRect l="-553409" t="-7692" r="-104545" b="-116923"/>
                          </a:stretch>
                        </a:blipFill>
                      </a:tcPr>
                    </a:tc>
                    <a:tc>
                      <a:txBody>
                        <a:bodyPr/>
                        <a:lstStyle/>
                        <a:p>
                          <a:endParaRPr lang="zh-CN"/>
                        </a:p>
                      </a:txBody>
                      <a:tcPr>
                        <a:blipFill rotWithShape="0">
                          <a:blip r:embed="rId3"/>
                          <a:stretch>
                            <a:fillRect l="-653409" t="-7692" r="-4545" b="-116923"/>
                          </a:stretch>
                        </a:blipFill>
                      </a:tcPr>
                    </a:tc>
                    <a:extLst>
                      <a:ext uri="{0D108BD9-81ED-4DB2-BD59-A6C34878D82A}">
                        <a16:rowId xmlns:a16="http://schemas.microsoft.com/office/drawing/2014/main" xmlns="" xmlns:a14="http://schemas.microsoft.com/office/drawing/2010/main" val="10000"/>
                      </a:ext>
                    </a:extLst>
                  </a:tr>
                  <a:tr h="396000">
                    <a:tc>
                      <a:txBody>
                        <a:bodyPr/>
                        <a:lstStyle/>
                        <a:p>
                          <a:endParaRPr lang="zh-CN"/>
                        </a:p>
                      </a:txBody>
                      <a:tcPr>
                        <a:blipFill rotWithShape="0">
                          <a:blip r:embed="rId3"/>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111" name="Rectangle 3"/>
              <p:cNvSpPr txBox="1">
                <a:spLocks noChangeArrowheads="1"/>
              </p:cNvSpPr>
              <p:nvPr/>
            </p:nvSpPr>
            <p:spPr bwMode="auto">
              <a:xfrm>
                <a:off x="4308922" y="1844824"/>
                <a:ext cx="4575894" cy="5275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𝒗</m:t>
                        </m:r>
                      </m:e>
                      <m:sub>
                        <m:r>
                          <a:rPr lang="en-US" altLang="zh-CN" sz="2000" b="1" i="1" smtClean="0">
                            <a:latin typeface="Cambria Math" panose="02040503050406030204" pitchFamily="18" charset="0"/>
                          </a:rPr>
                          <m:t>𝒓</m:t>
                        </m:r>
                      </m:sub>
                    </m:sSub>
                  </m:oMath>
                </a14:m>
                <a:r>
                  <a:rPr lang="en-US" altLang="zh-CN" sz="2000" dirty="0">
                    <a:latin typeface="+mn-lt"/>
                  </a:rPr>
                  <a:t> w.r.t. grid </a:t>
                </a:r>
                <a14:m>
                  <m:oMath xmlns:m="http://schemas.openxmlformats.org/officeDocument/2006/math">
                    <m:r>
                      <a:rPr lang="en-US" altLang="zh-CN" sz="2000" b="1" i="1" smtClean="0">
                        <a:latin typeface="Cambria Math" panose="02040503050406030204" pitchFamily="18" charset="0"/>
                      </a:rPr>
                      <m:t>𝒈</m:t>
                    </m:r>
                  </m:oMath>
                </a14:m>
                <a:r>
                  <a:rPr lang="en-US" altLang="zh-CN" sz="2000" dirty="0">
                    <a:latin typeface="+mn-lt"/>
                  </a:rPr>
                  <a:t> are </a:t>
                </a:r>
                <a:r>
                  <a:rPr lang="en-US" altLang="zh-CN" sz="2000" dirty="0" err="1">
                    <a:solidFill>
                      <a:srgbClr val="FF0000"/>
                    </a:solidFill>
                    <a:latin typeface="+mn-lt"/>
                  </a:rPr>
                  <a:t>i.i.d</a:t>
                </a:r>
                <a:r>
                  <a:rPr lang="en-US" altLang="zh-CN" sz="2000" dirty="0">
                    <a:solidFill>
                      <a:srgbClr val="FF0000"/>
                    </a:solidFill>
                    <a:latin typeface="+mn-lt"/>
                  </a:rPr>
                  <a:t>. samples </a:t>
                </a:r>
                <a:r>
                  <a:rPr lang="en-US" altLang="zh-CN" sz="2000" dirty="0">
                    <a:latin typeface="+mn-lt"/>
                  </a:rPr>
                  <a:t>from </a:t>
                </a:r>
                <a:r>
                  <a:rPr lang="en-US" altLang="zh-CN" sz="2000" dirty="0">
                    <a:solidFill>
                      <a:srgbClr val="FF0000"/>
                    </a:solidFill>
                    <a:latin typeface="+mn-lt"/>
                  </a:rPr>
                  <a:t>an unknown distribution</a:t>
                </a:r>
              </a:p>
              <a:p>
                <a:pPr lvl="1" algn="just">
                  <a:lnSpc>
                    <a:spcPct val="95000"/>
                  </a:lnSpc>
                  <a:spcBef>
                    <a:spcPct val="25000"/>
                  </a:spcBef>
                  <a:spcAft>
                    <a:spcPct val="10000"/>
                  </a:spcAft>
                  <a:buSzPct val="60000"/>
                  <a:defRPr/>
                </a:pPr>
                <a14:m>
                  <m:oMath xmlns:m="http://schemas.openxmlformats.org/officeDocument/2006/math">
                    <m:sSup>
                      <m:sSupPr>
                        <m:ctrlPr>
                          <a:rPr lang="en-US" altLang="zh-CN" sz="1900" i="1" smtClean="0">
                            <a:latin typeface="Cambria Math" panose="02040503050406030204" pitchFamily="18" charset="0"/>
                          </a:rPr>
                        </m:ctrlPr>
                      </m:sSupPr>
                      <m:e>
                        <m:r>
                          <a:rPr lang="en-US" altLang="zh-CN" sz="1900" b="1" i="1" smtClean="0">
                            <a:latin typeface="Cambria Math" panose="02040503050406030204" pitchFamily="18" charset="0"/>
                          </a:rPr>
                          <m:t>𝑭</m:t>
                        </m:r>
                      </m:e>
                      <m:sup>
                        <m:r>
                          <a:rPr lang="en-US" altLang="zh-CN" sz="1900" b="1" i="1" smtClean="0">
                            <a:latin typeface="Cambria Math" panose="02040503050406030204" pitchFamily="18" charset="0"/>
                          </a:rPr>
                          <m:t>𝒈</m:t>
                        </m:r>
                      </m:sup>
                    </m:sSup>
                    <m:d>
                      <m:dPr>
                        <m:ctrlPr>
                          <a:rPr lang="en-US" altLang="zh-CN" sz="1900" b="1" i="1" smtClean="0">
                            <a:latin typeface="Cambria Math" panose="02040503050406030204" pitchFamily="18" charset="0"/>
                          </a:rPr>
                        </m:ctrlPr>
                      </m:dPr>
                      <m:e>
                        <m:r>
                          <a:rPr lang="en-US" altLang="zh-CN" sz="1900" b="1" i="1" smtClean="0">
                            <a:latin typeface="Cambria Math" panose="02040503050406030204" pitchFamily="18" charset="0"/>
                          </a:rPr>
                          <m:t>𝒑</m:t>
                        </m:r>
                      </m:e>
                    </m:d>
                    <m:r>
                      <a:rPr lang="en-US" altLang="zh-CN" sz="1900" b="1" i="1" smtClean="0">
                        <a:latin typeface="Cambria Math" panose="02040503050406030204" pitchFamily="18" charset="0"/>
                      </a:rPr>
                      <m:t>=</m:t>
                    </m:r>
                    <m:r>
                      <a:rPr lang="en-US" altLang="zh-CN" sz="1900" b="1" i="1" smtClean="0">
                        <a:latin typeface="Cambria Math" panose="02040503050406030204" pitchFamily="18" charset="0"/>
                      </a:rPr>
                      <m:t>𝑷𝒓</m:t>
                    </m:r>
                    <m:r>
                      <a:rPr lang="en-US" altLang="zh-CN" sz="1900" b="1" i="1" smtClean="0">
                        <a:latin typeface="Cambria Math" panose="02040503050406030204" pitchFamily="18" charset="0"/>
                      </a:rPr>
                      <m:t>[</m:t>
                    </m:r>
                    <m:sSub>
                      <m:sSubPr>
                        <m:ctrlPr>
                          <a:rPr lang="en-US" altLang="zh-CN" sz="1900" b="1" i="1" smtClean="0">
                            <a:latin typeface="Cambria Math" panose="02040503050406030204" pitchFamily="18" charset="0"/>
                          </a:rPr>
                        </m:ctrlPr>
                      </m:sSubPr>
                      <m:e>
                        <m:r>
                          <a:rPr lang="en-US" altLang="zh-CN" sz="1900" b="1" i="1" smtClean="0">
                            <a:latin typeface="Cambria Math" panose="02040503050406030204" pitchFamily="18" charset="0"/>
                          </a:rPr>
                          <m:t>𝒗</m:t>
                        </m:r>
                      </m:e>
                      <m:sub>
                        <m:r>
                          <a:rPr lang="en-US" altLang="zh-CN" sz="1900" b="1" i="1" smtClean="0">
                            <a:latin typeface="Cambria Math" panose="02040503050406030204" pitchFamily="18" charset="0"/>
                          </a:rPr>
                          <m:t>𝒓</m:t>
                        </m:r>
                      </m:sub>
                    </m:sSub>
                    <m:r>
                      <a:rPr lang="en-US" altLang="zh-CN" sz="1900" b="1" i="1" smtClean="0">
                        <a:latin typeface="Cambria Math" panose="02040503050406030204" pitchFamily="18" charset="0"/>
                        <a:ea typeface="Cambria Math" panose="02040503050406030204" pitchFamily="18" charset="0"/>
                      </a:rPr>
                      <m:t>≤</m:t>
                    </m:r>
                    <m:r>
                      <a:rPr lang="en-US" altLang="zh-CN" sz="1900" b="1" i="1" smtClean="0">
                        <a:latin typeface="Cambria Math" panose="02040503050406030204" pitchFamily="18" charset="0"/>
                        <a:ea typeface="Cambria Math" panose="02040503050406030204" pitchFamily="18" charset="0"/>
                      </a:rPr>
                      <m:t>𝒑</m:t>
                    </m:r>
                    <m:r>
                      <a:rPr lang="en-US" altLang="zh-CN" sz="1900" b="1" i="1" smtClean="0">
                        <a:latin typeface="Cambria Math" panose="02040503050406030204" pitchFamily="18" charset="0"/>
                      </a:rPr>
                      <m:t>]</m:t>
                    </m:r>
                  </m:oMath>
                </a14:m>
                <a:endParaRPr lang="en-US" altLang="zh-CN" sz="1900" dirty="0">
                  <a:latin typeface="+mn-lt"/>
                  <a:cs typeface="ＭＳ Ｐゴシック" charset="-128"/>
                </a:endParaRPr>
              </a:p>
              <a:p>
                <a:pPr algn="just">
                  <a:lnSpc>
                    <a:spcPct val="95000"/>
                  </a:lnSpc>
                  <a:spcBef>
                    <a:spcPct val="25000"/>
                  </a:spcBef>
                  <a:spcAft>
                    <a:spcPct val="10000"/>
                  </a:spcAft>
                  <a:buSzPct val="60000"/>
                  <a:defRPr/>
                </a:pPr>
                <a:r>
                  <a:rPr lang="en-US" altLang="zh-CN" sz="2000" dirty="0">
                    <a:solidFill>
                      <a:srgbClr val="FF0000"/>
                    </a:solidFill>
                    <a:latin typeface="+mn-lt"/>
                    <a:cs typeface="ＭＳ Ｐゴシック" charset="-128"/>
                  </a:rPr>
                  <a:t>Accepted ratio/probability:</a:t>
                </a:r>
              </a:p>
              <a:p>
                <a:pPr lvl="1" algn="just">
                  <a:lnSpc>
                    <a:spcPct val="95000"/>
                  </a:lnSpc>
                  <a:spcBef>
                    <a:spcPct val="25000"/>
                  </a:spcBef>
                  <a:spcAft>
                    <a:spcPct val="10000"/>
                  </a:spcAft>
                  <a:buSzPct val="60000"/>
                  <a:defRPr/>
                </a:pPr>
                <a14:m>
                  <m:oMath xmlns:m="http://schemas.openxmlformats.org/officeDocument/2006/math">
                    <m:sSup>
                      <m:sSupPr>
                        <m:ctrlPr>
                          <a:rPr lang="en-US" altLang="zh-CN" sz="1900" i="1" smtClean="0">
                            <a:solidFill>
                              <a:schemeClr val="tx1"/>
                            </a:solidFill>
                            <a:latin typeface="Cambria Math" panose="02040503050406030204" pitchFamily="18" charset="0"/>
                          </a:rPr>
                        </m:ctrlPr>
                      </m:sSupPr>
                      <m:e>
                        <m:r>
                          <a:rPr lang="en-US" altLang="zh-CN" sz="1900" b="1" i="1" smtClean="0">
                            <a:solidFill>
                              <a:schemeClr val="tx1"/>
                            </a:solidFill>
                            <a:latin typeface="Cambria Math" panose="02040503050406030204" pitchFamily="18" charset="0"/>
                          </a:rPr>
                          <m:t>𝑺</m:t>
                        </m:r>
                      </m:e>
                      <m:sup>
                        <m:r>
                          <a:rPr lang="en-US" altLang="zh-CN" sz="1900" i="1">
                            <a:solidFill>
                              <a:schemeClr val="tx1"/>
                            </a:solidFill>
                            <a:latin typeface="Cambria Math" panose="02040503050406030204" pitchFamily="18" charset="0"/>
                          </a:rPr>
                          <m:t>𝒈</m:t>
                        </m:r>
                      </m:sup>
                    </m:sSup>
                    <m:d>
                      <m:dPr>
                        <m:ctrlPr>
                          <a:rPr lang="en-US" altLang="zh-CN" sz="1900" i="1">
                            <a:solidFill>
                              <a:schemeClr val="tx1"/>
                            </a:solidFill>
                            <a:latin typeface="Cambria Math" panose="02040503050406030204" pitchFamily="18" charset="0"/>
                          </a:rPr>
                        </m:ctrlPr>
                      </m:dPr>
                      <m:e>
                        <m:r>
                          <a:rPr lang="en-US" altLang="zh-CN" sz="1900" i="1">
                            <a:solidFill>
                              <a:schemeClr val="tx1"/>
                            </a:solidFill>
                            <a:latin typeface="Cambria Math" panose="02040503050406030204" pitchFamily="18" charset="0"/>
                          </a:rPr>
                          <m:t>𝒑</m:t>
                        </m:r>
                      </m:e>
                    </m:d>
                    <m:r>
                      <a:rPr lang="en-US" altLang="zh-CN" sz="1900" i="1">
                        <a:solidFill>
                          <a:schemeClr val="tx1"/>
                        </a:solidFill>
                        <a:latin typeface="Cambria Math" panose="02040503050406030204" pitchFamily="18" charset="0"/>
                      </a:rPr>
                      <m:t>=</m:t>
                    </m:r>
                    <m:r>
                      <a:rPr lang="en-US" altLang="zh-CN" sz="1900" i="1">
                        <a:solidFill>
                          <a:schemeClr val="tx1"/>
                        </a:solidFill>
                        <a:latin typeface="Cambria Math" panose="02040503050406030204" pitchFamily="18" charset="0"/>
                      </a:rPr>
                      <m:t>𝑷𝒓</m:t>
                    </m:r>
                    <m:d>
                      <m:dPr>
                        <m:begChr m:val="["/>
                        <m:endChr m:val="]"/>
                        <m:ctrlPr>
                          <a:rPr lang="en-US" altLang="zh-CN" sz="1900" i="1">
                            <a:solidFill>
                              <a:schemeClr val="tx1"/>
                            </a:solidFill>
                            <a:latin typeface="Cambria Math" panose="02040503050406030204" pitchFamily="18" charset="0"/>
                          </a:rPr>
                        </m:ctrlPr>
                      </m:dPr>
                      <m:e>
                        <m:sSub>
                          <m:sSubPr>
                            <m:ctrlPr>
                              <a:rPr lang="en-US" altLang="zh-CN" sz="1900" i="1">
                                <a:solidFill>
                                  <a:schemeClr val="tx1"/>
                                </a:solidFill>
                                <a:latin typeface="Cambria Math" panose="02040503050406030204" pitchFamily="18" charset="0"/>
                              </a:rPr>
                            </m:ctrlPr>
                          </m:sSubPr>
                          <m:e>
                            <m:r>
                              <a:rPr lang="en-US" altLang="zh-CN" sz="1900" i="1">
                                <a:solidFill>
                                  <a:schemeClr val="tx1"/>
                                </a:solidFill>
                                <a:latin typeface="Cambria Math" panose="02040503050406030204" pitchFamily="18" charset="0"/>
                              </a:rPr>
                              <m:t>𝒗</m:t>
                            </m:r>
                          </m:e>
                          <m:sub>
                            <m:r>
                              <a:rPr lang="en-US" altLang="zh-CN" sz="1900" i="1">
                                <a:solidFill>
                                  <a:schemeClr val="tx1"/>
                                </a:solidFill>
                                <a:latin typeface="Cambria Math" panose="02040503050406030204" pitchFamily="18" charset="0"/>
                              </a:rPr>
                              <m:t>𝒓</m:t>
                            </m:r>
                          </m:sub>
                        </m:sSub>
                        <m:r>
                          <a:rPr lang="en-US" altLang="zh-CN" sz="1900" b="1" i="1" smtClean="0">
                            <a:solidFill>
                              <a:schemeClr val="tx1"/>
                            </a:solidFill>
                            <a:latin typeface="Cambria Math" panose="02040503050406030204" pitchFamily="18" charset="0"/>
                          </a:rPr>
                          <m:t>&gt;</m:t>
                        </m:r>
                        <m:r>
                          <a:rPr lang="en-US" altLang="zh-CN" sz="1900" i="1">
                            <a:solidFill>
                              <a:schemeClr val="tx1"/>
                            </a:solidFill>
                            <a:latin typeface="Cambria Math" panose="02040503050406030204" pitchFamily="18" charset="0"/>
                            <a:ea typeface="Cambria Math" panose="02040503050406030204" pitchFamily="18" charset="0"/>
                          </a:rPr>
                          <m:t>𝒑</m:t>
                        </m:r>
                      </m:e>
                    </m:d>
                    <m:r>
                      <a:rPr lang="en-US" altLang="zh-CN" sz="1900" b="1" i="1" smtClean="0">
                        <a:solidFill>
                          <a:schemeClr val="tx1"/>
                        </a:solidFill>
                        <a:latin typeface="Cambria Math" panose="02040503050406030204" pitchFamily="18" charset="0"/>
                        <a:ea typeface="Cambria Math" panose="02040503050406030204" pitchFamily="18" charset="0"/>
                      </a:rPr>
                      <m:t>=</m:t>
                    </m:r>
                    <m:r>
                      <a:rPr lang="en-US" altLang="zh-CN" sz="1900" b="1" i="1" smtClean="0">
                        <a:solidFill>
                          <a:schemeClr val="tx1"/>
                        </a:solidFill>
                        <a:latin typeface="Cambria Math" panose="02040503050406030204" pitchFamily="18" charset="0"/>
                        <a:ea typeface="Cambria Math" panose="02040503050406030204" pitchFamily="18" charset="0"/>
                      </a:rPr>
                      <m:t>𝟏</m:t>
                    </m:r>
                    <m:r>
                      <a:rPr lang="en-US" altLang="zh-CN" sz="1900" b="1" i="1" smtClean="0">
                        <a:solidFill>
                          <a:schemeClr val="tx1"/>
                        </a:solidFill>
                        <a:latin typeface="Cambria Math" panose="02040503050406030204" pitchFamily="18" charset="0"/>
                        <a:ea typeface="Cambria Math" panose="02040503050406030204" pitchFamily="18" charset="0"/>
                      </a:rPr>
                      <m:t>−</m:t>
                    </m:r>
                    <m:sSup>
                      <m:sSupPr>
                        <m:ctrlPr>
                          <a:rPr lang="en-US" altLang="zh-CN" sz="1900" i="1">
                            <a:solidFill>
                              <a:schemeClr val="tx1"/>
                            </a:solidFill>
                            <a:latin typeface="Cambria Math" panose="02040503050406030204" pitchFamily="18" charset="0"/>
                          </a:rPr>
                        </m:ctrlPr>
                      </m:sSupPr>
                      <m:e>
                        <m:r>
                          <a:rPr lang="en-US" altLang="zh-CN" sz="1900" i="1">
                            <a:solidFill>
                              <a:schemeClr val="tx1"/>
                            </a:solidFill>
                            <a:latin typeface="Cambria Math" panose="02040503050406030204" pitchFamily="18" charset="0"/>
                          </a:rPr>
                          <m:t>𝑭</m:t>
                        </m:r>
                      </m:e>
                      <m:sup>
                        <m:r>
                          <a:rPr lang="en-US" altLang="zh-CN" sz="1900" i="1">
                            <a:solidFill>
                              <a:schemeClr val="tx1"/>
                            </a:solidFill>
                            <a:latin typeface="Cambria Math" panose="02040503050406030204" pitchFamily="18" charset="0"/>
                          </a:rPr>
                          <m:t>𝒈</m:t>
                        </m:r>
                      </m:sup>
                    </m:sSup>
                    <m:d>
                      <m:dPr>
                        <m:ctrlPr>
                          <a:rPr lang="en-US" altLang="zh-CN" sz="1900" i="1">
                            <a:solidFill>
                              <a:schemeClr val="tx1"/>
                            </a:solidFill>
                            <a:latin typeface="Cambria Math" panose="02040503050406030204" pitchFamily="18" charset="0"/>
                          </a:rPr>
                        </m:ctrlPr>
                      </m:dPr>
                      <m:e>
                        <m:r>
                          <a:rPr lang="en-US" altLang="zh-CN" sz="1900" i="1">
                            <a:solidFill>
                              <a:schemeClr val="tx1"/>
                            </a:solidFill>
                            <a:latin typeface="Cambria Math" panose="02040503050406030204" pitchFamily="18" charset="0"/>
                          </a:rPr>
                          <m:t>𝒑</m:t>
                        </m:r>
                      </m:e>
                    </m:d>
                  </m:oMath>
                </a14:m>
                <a:endParaRPr lang="en-US" altLang="zh-CN" sz="1900" dirty="0">
                  <a:solidFill>
                    <a:schemeClr val="tx1"/>
                  </a:solidFill>
                  <a:latin typeface="+mn-lt"/>
                  <a:cs typeface="ＭＳ Ｐゴシック" charset="-128"/>
                </a:endParaRPr>
              </a:p>
              <a:p>
                <a:pPr algn="just">
                  <a:lnSpc>
                    <a:spcPct val="95000"/>
                  </a:lnSpc>
                  <a:spcBef>
                    <a:spcPct val="25000"/>
                  </a:spcBef>
                  <a:spcAft>
                    <a:spcPct val="10000"/>
                  </a:spcAft>
                  <a:buSzPct val="60000"/>
                  <a:defRPr/>
                </a:pPr>
                <a:endParaRPr lang="en-US" altLang="zh-CN" sz="20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000" dirty="0">
                  <a:latin typeface="+mn-lt"/>
                  <a:cs typeface="ＭＳ Ｐゴシック" charset="-128"/>
                </a:endParaRPr>
              </a:p>
            </p:txBody>
          </p:sp>
        </mc:Choice>
        <mc:Fallback xmlns="">
          <p:sp>
            <p:nvSpPr>
              <p:cNvPr id="111" name="Rectangle 3"/>
              <p:cNvSpPr txBox="1">
                <a:spLocks noRot="1" noChangeAspect="1" noMove="1" noResize="1" noEditPoints="1" noAdjustHandles="1" noChangeArrowheads="1" noChangeShapeType="1" noTextEdit="1"/>
              </p:cNvSpPr>
              <p:nvPr/>
            </p:nvSpPr>
            <p:spPr bwMode="auto">
              <a:xfrm>
                <a:off x="4308922" y="1844824"/>
                <a:ext cx="4575894" cy="5275262"/>
              </a:xfrm>
              <a:prstGeom prst="rect">
                <a:avLst/>
              </a:prstGeom>
              <a:blipFill>
                <a:blip r:embed="rId4"/>
                <a:stretch>
                  <a:fillRect t="-925" r="-14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4" name="表格 33"/>
              <p:cNvGraphicFramePr>
                <a:graphicFrameLocks noGrp="1"/>
              </p:cNvGraphicFramePr>
              <p:nvPr>
                <p:extLst/>
              </p:nvPr>
            </p:nvGraphicFramePr>
            <p:xfrm>
              <a:off x="180616" y="177281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34" name="表格 33"/>
              <p:cNvGraphicFramePr>
                <a:graphicFrameLocks noGrp="1"/>
              </p:cNvGraphicFramePr>
              <p:nvPr>
                <p:extLst/>
              </p:nvPr>
            </p:nvGraphicFramePr>
            <p:xfrm>
              <a:off x="180616" y="177281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 xmlns:a14="http://schemas.microsoft.com/office/drawing/2010/main" val="20000"/>
                        </a:ext>
                      </a:extLst>
                    </a:gridCol>
                    <a:gridCol w="535654">
                      <a:extLst>
                        <a:ext uri="{9D8B030D-6E8A-4147-A177-3AD203B41FA5}">
                          <a16:colId xmlns:a16="http://schemas.microsoft.com/office/drawing/2014/main" xmlns="" xmlns:a14="http://schemas.microsoft.com/office/drawing/2010/main" val="20001"/>
                        </a:ext>
                      </a:extLst>
                    </a:gridCol>
                    <a:gridCol w="535654">
                      <a:extLst>
                        <a:ext uri="{9D8B030D-6E8A-4147-A177-3AD203B41FA5}">
                          <a16:colId xmlns:a16="http://schemas.microsoft.com/office/drawing/2014/main" xmlns="" xmlns:a14="http://schemas.microsoft.com/office/drawing/2010/main" val="20002"/>
                        </a:ext>
                      </a:extLst>
                    </a:gridCol>
                    <a:gridCol w="535654">
                      <a:extLst>
                        <a:ext uri="{9D8B030D-6E8A-4147-A177-3AD203B41FA5}">
                          <a16:colId xmlns:a16="http://schemas.microsoft.com/office/drawing/2014/main" xmlns="" xmlns:a14="http://schemas.microsoft.com/office/drawing/2010/main" val="20003"/>
                        </a:ext>
                      </a:extLst>
                    </a:gridCol>
                  </a:tblGrid>
                  <a:tr h="365760">
                    <a:tc>
                      <a:txBody>
                        <a:bodyPr/>
                        <a:lstStyle/>
                        <a:p>
                          <a:endParaRPr lang="zh-CN"/>
                        </a:p>
                      </a:txBody>
                      <a:tcPr>
                        <a:blipFill rotWithShape="0">
                          <a:blip r:embed="rId5"/>
                          <a:stretch>
                            <a:fillRect l="-251" t="-8333" r="-67337" b="-128333"/>
                          </a:stretch>
                        </a:blipFill>
                      </a:tcPr>
                    </a:tc>
                    <a:tc>
                      <a:txBody>
                        <a:bodyPr/>
                        <a:lstStyle/>
                        <a:p>
                          <a:endParaRPr lang="zh-CN"/>
                        </a:p>
                      </a:txBody>
                      <a:tcPr>
                        <a:blipFill rotWithShape="0">
                          <a:blip r:embed="rId5"/>
                          <a:stretch>
                            <a:fillRect l="-453409" t="-8333" r="-204545" b="-128333"/>
                          </a:stretch>
                        </a:blipFill>
                      </a:tcPr>
                    </a:tc>
                    <a:tc>
                      <a:txBody>
                        <a:bodyPr/>
                        <a:lstStyle/>
                        <a:p>
                          <a:endParaRPr lang="zh-CN"/>
                        </a:p>
                      </a:txBody>
                      <a:tcPr>
                        <a:blipFill rotWithShape="0">
                          <a:blip r:embed="rId5"/>
                          <a:stretch>
                            <a:fillRect l="-553409" t="-8333" r="-104545" b="-128333"/>
                          </a:stretch>
                        </a:blipFill>
                      </a:tcPr>
                    </a:tc>
                    <a:tc>
                      <a:txBody>
                        <a:bodyPr/>
                        <a:lstStyle/>
                        <a:p>
                          <a:endParaRPr lang="zh-CN"/>
                        </a:p>
                      </a:txBody>
                      <a:tcPr>
                        <a:blipFill rotWithShape="0">
                          <a:blip r:embed="rId5"/>
                          <a:stretch>
                            <a:fillRect l="-653409" t="-8333" r="-4545" b="-128333"/>
                          </a:stretch>
                        </a:blipFill>
                      </a:tcPr>
                    </a:tc>
                    <a:extLst>
                      <a:ext uri="{0D108BD9-81ED-4DB2-BD59-A6C34878D82A}">
                        <a16:rowId xmlns:a16="http://schemas.microsoft.com/office/drawing/2014/main" xmlns="" xmlns:a14="http://schemas.microsoft.com/office/drawing/2010/main" val="10000"/>
                      </a:ext>
                    </a:extLst>
                  </a:tr>
                  <a:tr h="396000">
                    <a:tc>
                      <a:txBody>
                        <a:bodyPr/>
                        <a:lstStyle/>
                        <a:p>
                          <a:endParaRPr lang="zh-CN"/>
                        </a:p>
                      </a:txBody>
                      <a:tcPr>
                        <a:blipFill rotWithShape="0">
                          <a:blip r:embed="rId5"/>
                          <a:stretch>
                            <a:fillRect l="-251" t="-98485" r="-67337"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62" name="矩形 61">
            <a:extLst>
              <a:ext uri="{FF2B5EF4-FFF2-40B4-BE49-F238E27FC236}">
                <a16:creationId xmlns:a16="http://schemas.microsoft.com/office/drawing/2014/main" id="{3557B398-B93F-4C83-8801-052AD9F619D5}"/>
              </a:ext>
            </a:extLst>
          </p:cNvPr>
          <p:cNvSpPr/>
          <p:nvPr/>
        </p:nvSpPr>
        <p:spPr>
          <a:xfrm>
            <a:off x="0" y="5890046"/>
            <a:ext cx="9144000" cy="923330"/>
          </a:xfrm>
          <a:prstGeom prst="rect">
            <a:avLst/>
          </a:prstGeom>
          <a:solidFill>
            <a:srgbClr val="6699FF"/>
          </a:solidFill>
          <a:scene3d>
            <a:camera prst="orthographicFront"/>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US" altLang="zh-CN" sz="1800" dirty="0">
                <a:solidFill>
                  <a:srgbClr val="222222"/>
                </a:solidFill>
              </a:rPr>
              <a:t>Y. Singer, M. Mittal. Pricing Mechanisms for Crowdsourcing Markets. WWW 2013.</a:t>
            </a:r>
          </a:p>
          <a:p>
            <a:pPr algn="just"/>
            <a:r>
              <a:rPr lang="en-US" altLang="zh-CN" sz="1800" dirty="0">
                <a:solidFill>
                  <a:srgbClr val="222222"/>
                </a:solidFill>
              </a:rPr>
              <a:t>M. </a:t>
            </a:r>
            <a:r>
              <a:rPr lang="en-US" altLang="zh-CN" sz="1800" dirty="0" err="1">
                <a:solidFill>
                  <a:srgbClr val="222222"/>
                </a:solidFill>
              </a:rPr>
              <a:t>Babaioff</a:t>
            </a:r>
            <a:r>
              <a:rPr lang="en-US" altLang="zh-CN" sz="1800" dirty="0">
                <a:solidFill>
                  <a:srgbClr val="222222"/>
                </a:solidFill>
              </a:rPr>
              <a:t>, S. </a:t>
            </a:r>
            <a:r>
              <a:rPr lang="en-US" altLang="zh-CN" sz="1800" dirty="0" err="1">
                <a:solidFill>
                  <a:srgbClr val="222222"/>
                </a:solidFill>
              </a:rPr>
              <a:t>Dughmi</a:t>
            </a:r>
            <a:r>
              <a:rPr lang="en-US" altLang="zh-CN" sz="1800" dirty="0">
                <a:solidFill>
                  <a:srgbClr val="222222"/>
                </a:solidFill>
              </a:rPr>
              <a:t>, R. D. Kleinberg, and A. </a:t>
            </a:r>
            <a:r>
              <a:rPr lang="en-US" altLang="zh-CN" sz="1800" dirty="0" err="1">
                <a:solidFill>
                  <a:srgbClr val="222222"/>
                </a:solidFill>
              </a:rPr>
              <a:t>Slivkins</a:t>
            </a:r>
            <a:r>
              <a:rPr lang="en-US" altLang="zh-CN" sz="1800" dirty="0">
                <a:solidFill>
                  <a:srgbClr val="222222"/>
                </a:solidFill>
              </a:rPr>
              <a:t>. Dynamic Pricing with Limited Supply. In ACM TEAC 2011.</a:t>
            </a:r>
          </a:p>
        </p:txBody>
      </p:sp>
      <p:grpSp>
        <p:nvGrpSpPr>
          <p:cNvPr id="67" name="组合 66"/>
          <p:cNvGrpSpPr/>
          <p:nvPr/>
        </p:nvGrpSpPr>
        <p:grpSpPr>
          <a:xfrm>
            <a:off x="1152061" y="3412431"/>
            <a:ext cx="2206555" cy="2104801"/>
            <a:chOff x="957469" y="2003681"/>
            <a:chExt cx="2364921" cy="2255864"/>
          </a:xfrm>
        </p:grpSpPr>
        <p:sp>
          <p:nvSpPr>
            <p:cNvPr id="68" name="椭圆 67">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a:extLst>
                <a:ext uri="{FF2B5EF4-FFF2-40B4-BE49-F238E27FC236}">
                  <a16:creationId xmlns:a16="http://schemas.microsoft.com/office/drawing/2014/main" id="{AB9F1078-B275-4E7F-898F-62BBF72054D5}"/>
                </a:ext>
              </a:extLst>
            </p:cNvPr>
            <p:cNvCxnSpPr>
              <a:stCxn id="68" idx="6"/>
              <a:endCxn id="69"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FE0C202-8C71-476E-AED9-0CF039150302}"/>
                </a:ext>
              </a:extLst>
            </p:cNvPr>
            <p:cNvCxnSpPr>
              <a:cxnSpLocks/>
              <a:stCxn id="70" idx="6"/>
              <a:endCxn id="69"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04793F5-E6DB-4541-B83C-3992D65E7A91}"/>
                </a:ext>
              </a:extLst>
            </p:cNvPr>
            <p:cNvCxnSpPr>
              <a:cxnSpLocks/>
              <a:stCxn id="72" idx="6"/>
              <a:endCxn id="69"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BEFBB57-8782-45D4-AC4B-8B8527B98B10}"/>
                </a:ext>
              </a:extLst>
            </p:cNvPr>
            <p:cNvCxnSpPr>
              <a:cxnSpLocks/>
              <a:stCxn id="72" idx="6"/>
              <a:endCxn id="71"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8DBA16B2-C0C7-4BA1-A2A1-1C85A26C3C9F}"/>
                </a:ext>
              </a:extLst>
            </p:cNvPr>
            <p:cNvCxnSpPr>
              <a:cxnSpLocks/>
              <a:stCxn id="72" idx="6"/>
              <a:endCxn id="73"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79" name="文本框 78">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6"/>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80" name="文本框 79">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7"/>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81" name="文本框 80">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82" name="文本框 81">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9"/>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83" name="文本框 82">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10"/>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84" name="文本框 83">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1"/>
                  <a:stretch>
                    <a:fillRect b="-6061"/>
                  </a:stretch>
                </a:blipFill>
              </p:spPr>
              <p:txBody>
                <a:bodyPr/>
                <a:lstStyle/>
                <a:p>
                  <a:r>
                    <a:rPr lang="zh-CN" altLang="en-US">
                      <a:noFill/>
                    </a:rPr>
                    <a:t> </a:t>
                  </a:r>
                </a:p>
              </p:txBody>
            </p:sp>
          </mc:Fallback>
        </mc:AlternateContent>
      </p:grpSp>
      <p:grpSp>
        <p:nvGrpSpPr>
          <p:cNvPr id="85" name="组合 84"/>
          <p:cNvGrpSpPr/>
          <p:nvPr/>
        </p:nvGrpSpPr>
        <p:grpSpPr>
          <a:xfrm>
            <a:off x="1138587" y="3087261"/>
            <a:ext cx="409077" cy="1902885"/>
            <a:chOff x="6021330" y="1738606"/>
            <a:chExt cx="409077" cy="1902885"/>
          </a:xfrm>
        </p:grpSpPr>
        <mc:AlternateContent xmlns:mc="http://schemas.openxmlformats.org/markup-compatibility/2006" xmlns:a14="http://schemas.microsoft.com/office/drawing/2010/main">
          <mc:Choice Requires="a14">
            <p:sp>
              <p:nvSpPr>
                <p:cNvPr id="86" name="文本框 85"/>
                <p:cNvSpPr txBox="1"/>
                <p:nvPr/>
              </p:nvSpPr>
              <p:spPr>
                <a:xfrm>
                  <a:off x="6050013" y="2515587"/>
                  <a:ext cx="347275"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𝑟</m:t>
                                </m:r>
                              </m:e>
                              <m:sub>
                                <m:r>
                                  <a:rPr lang="en-US" altLang="zh-CN" sz="1800" b="0" i="1" smtClean="0">
                                    <a:solidFill>
                                      <a:schemeClr val="tx1"/>
                                    </a:solidFill>
                                    <a:latin typeface="Cambria Math" panose="02040503050406030204" pitchFamily="18" charset="0"/>
                                  </a:rPr>
                                  <m:t>2</m:t>
                                </m:r>
                              </m:sub>
                            </m:sSub>
                          </m:sub>
                        </m:sSub>
                      </m:oMath>
                    </m:oMathPara>
                  </a14:m>
                  <a:endParaRPr lang="zh-CN" altLang="en-US" sz="1800" b="0" dirty="0">
                    <a:solidFill>
                      <a:schemeClr val="tx1"/>
                    </a:solidFill>
                  </a:endParaRPr>
                </a:p>
              </p:txBody>
            </p:sp>
          </mc:Choice>
          <mc:Fallback xmlns="">
            <p:sp>
              <p:nvSpPr>
                <p:cNvPr id="86" name="文本框 85"/>
                <p:cNvSpPr txBox="1">
                  <a:spLocks noRot="1" noChangeAspect="1" noMove="1" noResize="1" noEditPoints="1" noAdjustHandles="1" noChangeArrowheads="1" noChangeShapeType="1" noTextEdit="1"/>
                </p:cNvSpPr>
                <p:nvPr/>
              </p:nvSpPr>
              <p:spPr>
                <a:xfrm>
                  <a:off x="6050013" y="2515587"/>
                  <a:ext cx="347275" cy="300788"/>
                </a:xfrm>
                <a:prstGeom prst="rect">
                  <a:avLst/>
                </a:prstGeom>
                <a:blipFill rotWithShape="0">
                  <a:blip r:embed="rId12"/>
                  <a:stretch>
                    <a:fillRect l="-8772" b="-16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6021330" y="1738606"/>
                  <a:ext cx="347275"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sub>
                        </m:sSub>
                      </m:oMath>
                    </m:oMathPara>
                  </a14:m>
                  <a:endParaRPr lang="zh-CN" altLang="en-US" sz="1800" b="0" dirty="0"/>
                </a:p>
              </p:txBody>
            </p:sp>
          </mc:Choice>
          <mc:Fallback xmlns="">
            <p:sp>
              <p:nvSpPr>
                <p:cNvPr id="87" name="文本框 86"/>
                <p:cNvSpPr txBox="1">
                  <a:spLocks noRot="1" noChangeAspect="1" noMove="1" noResize="1" noEditPoints="1" noAdjustHandles="1" noChangeArrowheads="1" noChangeShapeType="1" noTextEdit="1"/>
                </p:cNvSpPr>
                <p:nvPr/>
              </p:nvSpPr>
              <p:spPr>
                <a:xfrm>
                  <a:off x="6021330" y="1738606"/>
                  <a:ext cx="347275" cy="300788"/>
                </a:xfrm>
                <a:prstGeom prst="rect">
                  <a:avLst/>
                </a:prstGeom>
                <a:blipFill rotWithShape="0">
                  <a:blip r:embed="rId13"/>
                  <a:stretch>
                    <a:fillRect l="-8772" b="-1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p:cNvSpPr txBox="1"/>
                <p:nvPr/>
              </p:nvSpPr>
              <p:spPr>
                <a:xfrm>
                  <a:off x="6083132" y="3339421"/>
                  <a:ext cx="347275" cy="3020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sub>
                        </m:sSub>
                      </m:oMath>
                    </m:oMathPara>
                  </a14:m>
                  <a:endParaRPr lang="zh-CN" altLang="en-US" sz="1800" b="0" dirty="0"/>
                </a:p>
              </p:txBody>
            </p:sp>
          </mc:Choice>
          <mc:Fallback xmlns="">
            <p:sp>
              <p:nvSpPr>
                <p:cNvPr id="88" name="文本框 87"/>
                <p:cNvSpPr txBox="1">
                  <a:spLocks noRot="1" noChangeAspect="1" noMove="1" noResize="1" noEditPoints="1" noAdjustHandles="1" noChangeArrowheads="1" noChangeShapeType="1" noTextEdit="1"/>
                </p:cNvSpPr>
                <p:nvPr/>
              </p:nvSpPr>
              <p:spPr>
                <a:xfrm>
                  <a:off x="6083132" y="3339421"/>
                  <a:ext cx="347275" cy="302070"/>
                </a:xfrm>
                <a:prstGeom prst="rect">
                  <a:avLst/>
                </a:prstGeom>
                <a:blipFill rotWithShape="0">
                  <a:blip r:embed="rId14"/>
                  <a:stretch>
                    <a:fillRect l="-8772" b="-14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0635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283968" y="916819"/>
            <a:ext cx="4752528"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000" dirty="0">
                <a:solidFill>
                  <a:srgbClr val="FFFF66"/>
                </a:solidFill>
                <a:cs typeface="ＭＳ Ｐゴシック" charset="-128"/>
              </a:rPr>
              <a:t>Goal: platforms set prices to maximize the </a:t>
            </a:r>
            <a:r>
              <a:rPr lang="en-US" altLang="zh-CN" sz="2000" i="1" dirty="0">
                <a:solidFill>
                  <a:schemeClr val="accent6">
                    <a:lumMod val="75000"/>
                  </a:schemeClr>
                </a:solidFill>
                <a:cs typeface="ＭＳ Ｐゴシック" charset="-128"/>
              </a:rPr>
              <a:t>expected</a:t>
            </a:r>
            <a:r>
              <a:rPr lang="en-US" altLang="zh-CN" sz="2000" dirty="0">
                <a:solidFill>
                  <a:srgbClr val="FFFF66"/>
                </a:solidFill>
                <a:cs typeface="ＭＳ Ｐゴシック" charset="-128"/>
              </a:rPr>
              <a:t> total revenue! </a:t>
            </a:r>
          </a:p>
        </p:txBody>
      </p: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0" name="表格 99"/>
              <p:cNvGraphicFramePr>
                <a:graphicFrameLocks noGrp="1"/>
              </p:cNvGraphicFramePr>
              <p:nvPr>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 xmlns:a14="http://schemas.microsoft.com/office/drawing/2010/main" val="20000"/>
                        </a:ext>
                      </a:extLst>
                    </a:gridCol>
                    <a:gridCol w="535654">
                      <a:extLst>
                        <a:ext uri="{9D8B030D-6E8A-4147-A177-3AD203B41FA5}">
                          <a16:colId xmlns:a16="http://schemas.microsoft.com/office/drawing/2014/main" xmlns="" xmlns:a14="http://schemas.microsoft.com/office/drawing/2010/main" val="20001"/>
                        </a:ext>
                      </a:extLst>
                    </a:gridCol>
                    <a:gridCol w="535654">
                      <a:extLst>
                        <a:ext uri="{9D8B030D-6E8A-4147-A177-3AD203B41FA5}">
                          <a16:colId xmlns:a16="http://schemas.microsoft.com/office/drawing/2014/main" xmlns="" xmlns:a14="http://schemas.microsoft.com/office/drawing/2010/main" val="20002"/>
                        </a:ext>
                      </a:extLst>
                    </a:gridCol>
                    <a:gridCol w="535654">
                      <a:extLst>
                        <a:ext uri="{9D8B030D-6E8A-4147-A177-3AD203B41FA5}">
                          <a16:colId xmlns:a16="http://schemas.microsoft.com/office/drawing/2014/main" xmlns="" xmlns:a14="http://schemas.microsoft.com/office/drawing/2010/main"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3"/>
                          <a:stretch>
                            <a:fillRect l="-453409" t="-7692" r="-204545" b="-116923"/>
                          </a:stretch>
                        </a:blipFill>
                      </a:tcPr>
                    </a:tc>
                    <a:tc>
                      <a:txBody>
                        <a:bodyPr/>
                        <a:lstStyle/>
                        <a:p>
                          <a:endParaRPr lang="zh-CN"/>
                        </a:p>
                      </a:txBody>
                      <a:tcPr>
                        <a:blipFill rotWithShape="0">
                          <a:blip r:embed="rId3"/>
                          <a:stretch>
                            <a:fillRect l="-553409" t="-7692" r="-104545" b="-116923"/>
                          </a:stretch>
                        </a:blipFill>
                      </a:tcPr>
                    </a:tc>
                    <a:tc>
                      <a:txBody>
                        <a:bodyPr/>
                        <a:lstStyle/>
                        <a:p>
                          <a:endParaRPr lang="zh-CN"/>
                        </a:p>
                      </a:txBody>
                      <a:tcPr>
                        <a:blipFill rotWithShape="0">
                          <a:blip r:embed="rId3"/>
                          <a:stretch>
                            <a:fillRect l="-653409" t="-7692" r="-4545" b="-116923"/>
                          </a:stretch>
                        </a:blipFill>
                      </a:tcPr>
                    </a:tc>
                    <a:extLst>
                      <a:ext uri="{0D108BD9-81ED-4DB2-BD59-A6C34878D82A}">
                        <a16:rowId xmlns:a16="http://schemas.microsoft.com/office/drawing/2014/main" xmlns="" xmlns:a14="http://schemas.microsoft.com/office/drawing/2010/main" val="10000"/>
                      </a:ext>
                    </a:extLst>
                  </a:tr>
                  <a:tr h="396000">
                    <a:tc>
                      <a:txBody>
                        <a:bodyPr/>
                        <a:lstStyle/>
                        <a:p>
                          <a:endParaRPr lang="zh-CN"/>
                        </a:p>
                      </a:txBody>
                      <a:tcPr>
                        <a:blipFill rotWithShape="0">
                          <a:blip r:embed="rId3"/>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4" name="表格 33"/>
              <p:cNvGraphicFramePr>
                <a:graphicFrameLocks noGrp="1"/>
              </p:cNvGraphicFramePr>
              <p:nvPr>
                <p:extLst/>
              </p:nvPr>
            </p:nvGraphicFramePr>
            <p:xfrm>
              <a:off x="180616" y="177281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34" name="表格 33"/>
              <p:cNvGraphicFramePr>
                <a:graphicFrameLocks noGrp="1"/>
              </p:cNvGraphicFramePr>
              <p:nvPr>
                <p:extLst/>
              </p:nvPr>
            </p:nvGraphicFramePr>
            <p:xfrm>
              <a:off x="180616" y="177281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 xmlns:a14="http://schemas.microsoft.com/office/drawing/2010/main" val="20000"/>
                        </a:ext>
                      </a:extLst>
                    </a:gridCol>
                    <a:gridCol w="535654">
                      <a:extLst>
                        <a:ext uri="{9D8B030D-6E8A-4147-A177-3AD203B41FA5}">
                          <a16:colId xmlns:a16="http://schemas.microsoft.com/office/drawing/2014/main" xmlns="" xmlns:a14="http://schemas.microsoft.com/office/drawing/2010/main" val="20001"/>
                        </a:ext>
                      </a:extLst>
                    </a:gridCol>
                    <a:gridCol w="535654">
                      <a:extLst>
                        <a:ext uri="{9D8B030D-6E8A-4147-A177-3AD203B41FA5}">
                          <a16:colId xmlns:a16="http://schemas.microsoft.com/office/drawing/2014/main" xmlns="" xmlns:a14="http://schemas.microsoft.com/office/drawing/2010/main" val="20002"/>
                        </a:ext>
                      </a:extLst>
                    </a:gridCol>
                    <a:gridCol w="535654">
                      <a:extLst>
                        <a:ext uri="{9D8B030D-6E8A-4147-A177-3AD203B41FA5}">
                          <a16:colId xmlns:a16="http://schemas.microsoft.com/office/drawing/2014/main" xmlns="" xmlns:a14="http://schemas.microsoft.com/office/drawing/2010/main" val="20003"/>
                        </a:ext>
                      </a:extLst>
                    </a:gridCol>
                  </a:tblGrid>
                  <a:tr h="365760">
                    <a:tc>
                      <a:txBody>
                        <a:bodyPr/>
                        <a:lstStyle/>
                        <a:p>
                          <a:endParaRPr lang="zh-CN"/>
                        </a:p>
                      </a:txBody>
                      <a:tcPr>
                        <a:blipFill rotWithShape="0">
                          <a:blip r:embed="rId5"/>
                          <a:stretch>
                            <a:fillRect l="-251" t="-8333" r="-67337" b="-128333"/>
                          </a:stretch>
                        </a:blipFill>
                      </a:tcPr>
                    </a:tc>
                    <a:tc>
                      <a:txBody>
                        <a:bodyPr/>
                        <a:lstStyle/>
                        <a:p>
                          <a:endParaRPr lang="zh-CN"/>
                        </a:p>
                      </a:txBody>
                      <a:tcPr>
                        <a:blipFill rotWithShape="0">
                          <a:blip r:embed="rId5"/>
                          <a:stretch>
                            <a:fillRect l="-453409" t="-8333" r="-204545" b="-128333"/>
                          </a:stretch>
                        </a:blipFill>
                      </a:tcPr>
                    </a:tc>
                    <a:tc>
                      <a:txBody>
                        <a:bodyPr/>
                        <a:lstStyle/>
                        <a:p>
                          <a:endParaRPr lang="zh-CN"/>
                        </a:p>
                      </a:txBody>
                      <a:tcPr>
                        <a:blipFill rotWithShape="0">
                          <a:blip r:embed="rId5"/>
                          <a:stretch>
                            <a:fillRect l="-553409" t="-8333" r="-104545" b="-128333"/>
                          </a:stretch>
                        </a:blipFill>
                      </a:tcPr>
                    </a:tc>
                    <a:tc>
                      <a:txBody>
                        <a:bodyPr/>
                        <a:lstStyle/>
                        <a:p>
                          <a:endParaRPr lang="zh-CN"/>
                        </a:p>
                      </a:txBody>
                      <a:tcPr>
                        <a:blipFill rotWithShape="0">
                          <a:blip r:embed="rId5"/>
                          <a:stretch>
                            <a:fillRect l="-653409" t="-8333" r="-4545" b="-128333"/>
                          </a:stretch>
                        </a:blipFill>
                      </a:tcPr>
                    </a:tc>
                    <a:extLst>
                      <a:ext uri="{0D108BD9-81ED-4DB2-BD59-A6C34878D82A}">
                        <a16:rowId xmlns:a16="http://schemas.microsoft.com/office/drawing/2014/main" xmlns="" xmlns:a14="http://schemas.microsoft.com/office/drawing/2010/main" val="10000"/>
                      </a:ext>
                    </a:extLst>
                  </a:tr>
                  <a:tr h="396000">
                    <a:tc>
                      <a:txBody>
                        <a:bodyPr/>
                        <a:lstStyle/>
                        <a:p>
                          <a:endParaRPr lang="zh-CN"/>
                        </a:p>
                      </a:txBody>
                      <a:tcPr>
                        <a:blipFill rotWithShape="0">
                          <a:blip r:embed="rId5"/>
                          <a:stretch>
                            <a:fillRect l="-251" t="-98485" r="-67337"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a16="http://schemas.microsoft.com/office/drawing/2014/main" xmlns="" xmlns:a14="http://schemas.microsoft.com/office/drawing/2010/main" val="10001"/>
                      </a:ext>
                    </a:extLst>
                  </a:tr>
                </a:tbl>
              </a:graphicData>
            </a:graphic>
          </p:graphicFrame>
        </mc:Fallback>
      </mc:AlternateContent>
      <p:pic>
        <p:nvPicPr>
          <p:cNvPr id="63" name="图片 62">
            <a:extLst>
              <a:ext uri="{FF2B5EF4-FFF2-40B4-BE49-F238E27FC236}">
                <a16:creationId xmlns:a16="http://schemas.microsoft.com/office/drawing/2014/main" id="{CA2C4359-A849-4770-BF2A-84F8689BD65E}"/>
              </a:ext>
            </a:extLst>
          </p:cNvPr>
          <p:cNvPicPr>
            <a:picLocks noChangeAspect="1"/>
          </p:cNvPicPr>
          <p:nvPr/>
        </p:nvPicPr>
        <p:blipFill>
          <a:blip r:embed="rId6"/>
          <a:stretch>
            <a:fillRect/>
          </a:stretch>
        </p:blipFill>
        <p:spPr>
          <a:xfrm>
            <a:off x="4014619" y="3282674"/>
            <a:ext cx="4959388" cy="2903612"/>
          </a:xfrm>
          <a:prstGeom prst="rect">
            <a:avLst/>
          </a:prstGeom>
        </p:spPr>
      </p:pic>
      <p:sp>
        <p:nvSpPr>
          <p:cNvPr id="64" name="下箭头 63"/>
          <p:cNvSpPr/>
          <p:nvPr/>
        </p:nvSpPr>
        <p:spPr>
          <a:xfrm rot="16200000">
            <a:off x="3587789" y="4136194"/>
            <a:ext cx="308310" cy="48269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1152061" y="3412431"/>
            <a:ext cx="2206555" cy="2104801"/>
            <a:chOff x="957469" y="2003681"/>
            <a:chExt cx="2364921" cy="2255864"/>
          </a:xfrm>
        </p:grpSpPr>
        <p:sp>
          <p:nvSpPr>
            <p:cNvPr id="36" name="椭圆 35">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id="{AB9F1078-B275-4E7F-898F-62BBF72054D5}"/>
                </a:ext>
              </a:extLst>
            </p:cNvPr>
            <p:cNvCxnSpPr>
              <a:stCxn id="36" idx="6"/>
              <a:endCxn id="37"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FE0C202-8C71-476E-AED9-0CF039150302}"/>
                </a:ext>
              </a:extLst>
            </p:cNvPr>
            <p:cNvCxnSpPr>
              <a:cxnSpLocks/>
              <a:stCxn id="38" idx="6"/>
              <a:endCxn id="37"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04793F5-E6DB-4541-B83C-3992D65E7A91}"/>
                </a:ext>
              </a:extLst>
            </p:cNvPr>
            <p:cNvCxnSpPr>
              <a:cxnSpLocks/>
              <a:stCxn id="41" idx="6"/>
              <a:endCxn id="37"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DBEFBB57-8782-45D4-AC4B-8B8527B98B10}"/>
                </a:ext>
              </a:extLst>
            </p:cNvPr>
            <p:cNvCxnSpPr>
              <a:cxnSpLocks/>
              <a:stCxn id="41" idx="6"/>
              <a:endCxn id="39"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8DBA16B2-C0C7-4BA1-A2A1-1C85A26C3C9F}"/>
                </a:ext>
              </a:extLst>
            </p:cNvPr>
            <p:cNvCxnSpPr>
              <a:cxnSpLocks/>
              <a:stCxn id="41" idx="6"/>
              <a:endCxn id="42"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48" name="文本框 47">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7"/>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49" name="文本框 48">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50" name="文本框 49">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9"/>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51" name="文本框 50">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10"/>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52" name="文本框 51">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11"/>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53" name="文本框 52">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2"/>
                  <a:stretch>
                    <a:fillRect b="-6061"/>
                  </a:stretch>
                </a:blipFill>
              </p:spPr>
              <p:txBody>
                <a:bodyPr/>
                <a:lstStyle/>
                <a:p>
                  <a:r>
                    <a:rPr lang="zh-CN" altLang="en-US">
                      <a:noFill/>
                    </a:rPr>
                    <a:t> </a:t>
                  </a:r>
                </a:p>
              </p:txBody>
            </p:sp>
          </mc:Fallback>
        </mc:AlternateContent>
      </p:grpSp>
      <p:grpSp>
        <p:nvGrpSpPr>
          <p:cNvPr id="54" name="组合 53"/>
          <p:cNvGrpSpPr/>
          <p:nvPr/>
        </p:nvGrpSpPr>
        <p:grpSpPr>
          <a:xfrm>
            <a:off x="946462" y="3140968"/>
            <a:ext cx="947711" cy="1864360"/>
            <a:chOff x="5998359" y="1738606"/>
            <a:chExt cx="947711" cy="1864360"/>
          </a:xfrm>
        </p:grpSpPr>
        <mc:AlternateContent xmlns:mc="http://schemas.openxmlformats.org/markup-compatibility/2006" xmlns:a14="http://schemas.microsoft.com/office/drawing/2010/main">
          <mc:Choice Requires="a14">
            <p:sp>
              <p:nvSpPr>
                <p:cNvPr id="55" name="文本框 54"/>
                <p:cNvSpPr txBox="1"/>
                <p:nvPr/>
              </p:nvSpPr>
              <p:spPr>
                <a:xfrm>
                  <a:off x="5998359" y="2595434"/>
                  <a:ext cx="92474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𝑺</m:t>
                        </m:r>
                        <m:d>
                          <m:dPr>
                            <m:ctrlPr>
                              <a:rPr lang="en-US" altLang="zh-CN"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𝟐</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𝟎</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𝟖</m:t>
                        </m:r>
                      </m:oMath>
                    </m:oMathPara>
                  </a14:m>
                  <a:endParaRPr lang="zh-CN" altLang="en-US" dirty="0">
                    <a:solidFill>
                      <a:srgbClr val="FF0000"/>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5998359" y="2595434"/>
                  <a:ext cx="924740" cy="215444"/>
                </a:xfrm>
                <a:prstGeom prst="rect">
                  <a:avLst/>
                </a:prstGeom>
                <a:blipFill rotWithShape="0">
                  <a:blip r:embed="rId13"/>
                  <a:stretch>
                    <a:fillRect l="-3289" r="-2632"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6021330" y="1738606"/>
                  <a:ext cx="92474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𝑺</m:t>
                        </m:r>
                        <m:d>
                          <m:dPr>
                            <m:ctrlPr>
                              <a:rPr lang="en-US" altLang="zh-CN"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𝟐</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𝟎</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𝟖</m:t>
                        </m:r>
                      </m:oMath>
                    </m:oMathPara>
                  </a14:m>
                  <a:endParaRPr lang="zh-CN" altLang="en-US" dirty="0">
                    <a:solidFill>
                      <a:srgbClr val="FF0000"/>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6021330" y="1738606"/>
                  <a:ext cx="924740" cy="215444"/>
                </a:xfrm>
                <a:prstGeom prst="rect">
                  <a:avLst/>
                </a:prstGeom>
                <a:blipFill rotWithShape="0">
                  <a:blip r:embed="rId14"/>
                  <a:stretch>
                    <a:fillRect l="-3289" r="-2632"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6014445" y="3387522"/>
                  <a:ext cx="92474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𝑺</m:t>
                        </m:r>
                        <m:d>
                          <m:dPr>
                            <m:ctrlPr>
                              <a:rPr lang="en-US" altLang="zh-CN"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𝟐</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𝟎</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𝟖</m:t>
                        </m:r>
                      </m:oMath>
                    </m:oMathPara>
                  </a14:m>
                  <a:endParaRPr lang="zh-CN" altLang="en-US" dirty="0">
                    <a:solidFill>
                      <a:srgbClr val="FF0000"/>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6014445" y="3387522"/>
                  <a:ext cx="924740" cy="215444"/>
                </a:xfrm>
                <a:prstGeom prst="rect">
                  <a:avLst/>
                </a:prstGeom>
                <a:blipFill rotWithShape="0">
                  <a:blip r:embed="rId15"/>
                  <a:stretch>
                    <a:fillRect l="-3289" r="-2632" b="-8571"/>
                  </a:stretch>
                </a:blipFill>
              </p:spPr>
              <p:txBody>
                <a:bodyPr/>
                <a:lstStyle/>
                <a:p>
                  <a:r>
                    <a:rPr lang="zh-CN" altLang="en-US">
                      <a:noFill/>
                    </a:rPr>
                    <a:t> </a:t>
                  </a:r>
                </a:p>
              </p:txBody>
            </p:sp>
          </mc:Fallback>
        </mc:AlternateContent>
      </p:grpSp>
      <p:sp>
        <p:nvSpPr>
          <p:cNvPr id="65" name="文本框 64"/>
          <p:cNvSpPr txBox="1"/>
          <p:nvPr/>
        </p:nvSpPr>
        <p:spPr>
          <a:xfrm>
            <a:off x="172500" y="4221953"/>
            <a:ext cx="677534" cy="287167"/>
          </a:xfrm>
          <a:prstGeom prst="rect">
            <a:avLst/>
          </a:prstGeom>
          <a:solidFill>
            <a:schemeClr val="bg1"/>
          </a:solidFill>
        </p:spPr>
        <p:txBody>
          <a:bodyPr wrap="none" lIns="0" tIns="0" rIns="0" bIns="0" rtlCol="0">
            <a:spAutoFit/>
          </a:bodyPr>
          <a:lstStyle/>
          <a:p>
            <a:r>
              <a:rPr lang="en-US" altLang="zh-CN" sz="2000" dirty="0"/>
              <a:t>$2/km</a:t>
            </a:r>
            <a:endParaRPr lang="zh-CN" altLang="en-US" sz="2000" dirty="0"/>
          </a:p>
        </p:txBody>
      </p:sp>
      <p:cxnSp>
        <p:nvCxnSpPr>
          <p:cNvPr id="66" name="直接箭头连接符 65">
            <a:extLst>
              <a:ext uri="{FF2B5EF4-FFF2-40B4-BE49-F238E27FC236}">
                <a16:creationId xmlns:a16="http://schemas.microsoft.com/office/drawing/2014/main" id="{8ADB91EE-A206-4BA9-ABBD-9DAF00C8D30F}"/>
              </a:ext>
            </a:extLst>
          </p:cNvPr>
          <p:cNvCxnSpPr>
            <a:cxnSpLocks/>
          </p:cNvCxnSpPr>
          <p:nvPr/>
        </p:nvCxnSpPr>
        <p:spPr bwMode="auto">
          <a:xfrm flipV="1">
            <a:off x="709380" y="3664352"/>
            <a:ext cx="411354" cy="599463"/>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67" name="直接箭头连接符 66">
            <a:extLst>
              <a:ext uri="{FF2B5EF4-FFF2-40B4-BE49-F238E27FC236}">
                <a16:creationId xmlns:a16="http://schemas.microsoft.com/office/drawing/2014/main" id="{8ADB91EE-A206-4BA9-ABBD-9DAF00C8D30F}"/>
              </a:ext>
            </a:extLst>
          </p:cNvPr>
          <p:cNvCxnSpPr>
            <a:cxnSpLocks/>
          </p:cNvCxnSpPr>
          <p:nvPr/>
        </p:nvCxnSpPr>
        <p:spPr bwMode="auto">
          <a:xfrm>
            <a:off x="920590" y="4420543"/>
            <a:ext cx="200144" cy="7442"/>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68" name="直接箭头连接符 67">
            <a:extLst>
              <a:ext uri="{FF2B5EF4-FFF2-40B4-BE49-F238E27FC236}">
                <a16:creationId xmlns:a16="http://schemas.microsoft.com/office/drawing/2014/main" id="{8ADB91EE-A206-4BA9-ABBD-9DAF00C8D30F}"/>
              </a:ext>
            </a:extLst>
          </p:cNvPr>
          <p:cNvCxnSpPr>
            <a:cxnSpLocks/>
          </p:cNvCxnSpPr>
          <p:nvPr/>
        </p:nvCxnSpPr>
        <p:spPr bwMode="auto">
          <a:xfrm>
            <a:off x="725810" y="4665848"/>
            <a:ext cx="365428" cy="560652"/>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58" name="内容占位符 2">
            <a:extLst>
              <a:ext uri="{FF2B5EF4-FFF2-40B4-BE49-F238E27FC236}">
                <a16:creationId xmlns:a16="http://schemas.microsoft.com/office/drawing/2014/main" id="{E6187946-7E27-4AC4-9A5B-DB04CB66A13B}"/>
              </a:ext>
            </a:extLst>
          </p:cNvPr>
          <p:cNvSpPr txBox="1">
            <a:spLocks/>
          </p:cNvSpPr>
          <p:nvPr/>
        </p:nvSpPr>
        <p:spPr>
          <a:xfrm>
            <a:off x="4300756" y="2685522"/>
            <a:ext cx="4735739" cy="354048"/>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000" dirty="0">
                <a:solidFill>
                  <a:srgbClr val="FFFF66"/>
                </a:solidFill>
                <a:cs typeface="ＭＳ Ｐゴシック" charset="-128"/>
              </a:rPr>
              <a:t>Expected Total Revenue is 3.9</a:t>
            </a:r>
          </a:p>
        </p:txBody>
      </p:sp>
    </p:spTree>
    <p:extLst>
      <p:ext uri="{BB962C8B-B14F-4D97-AF65-F5344CB8AC3E}">
        <p14:creationId xmlns:p14="http://schemas.microsoft.com/office/powerpoint/2010/main" val="19620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600" dirty="0"/>
              <a:t>Global Dynamic Pricing (GDP) Problem</a:t>
            </a:r>
            <a:endParaRPr lang="en-US" altLang="zh-CN" sz="3500" dirty="0"/>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228600" y="957263"/>
                <a:ext cx="8663880" cy="1679649"/>
              </a:xfrm>
              <a:prstGeom prst="rect">
                <a:avLst/>
              </a:prstGeom>
              <a:noFill/>
              <a:ln w="34925">
                <a:solidFill>
                  <a:srgbClr val="000000"/>
                </a:solidFill>
                <a:miter lim="800000"/>
                <a:headEnd/>
                <a:tailEnd/>
              </a:ln>
              <a:extLst>
                <a:ext uri="{909E8E84-426E-40DD-AFC4-6F175D3DCCD1}">
                  <a14:hiddenFill>
                    <a:solidFill>
                      <a:srgbClr val="FFFFFF"/>
                    </a:solidFill>
                  </a14:hiddenFill>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marL="0" indent="0" algn="just">
                  <a:lnSpc>
                    <a:spcPct val="95000"/>
                  </a:lnSpc>
                  <a:spcBef>
                    <a:spcPct val="25000"/>
                  </a:spcBef>
                  <a:spcAft>
                    <a:spcPct val="10000"/>
                  </a:spcAft>
                  <a:buSzPct val="60000"/>
                  <a:buNone/>
                  <a:defRPr/>
                </a:pPr>
                <a:r>
                  <a:rPr lang="en-US" altLang="zh-CN" sz="2800" dirty="0">
                    <a:latin typeface="+mn-lt"/>
                  </a:rPr>
                  <a:t>GDP problem: Given a set of tasks </a:t>
                </a:r>
                <a14:m>
                  <m:oMath xmlns:m="http://schemas.openxmlformats.org/officeDocument/2006/math">
                    <m:r>
                      <a:rPr lang="en-US" altLang="zh-CN" sz="2800" b="1" i="1" smtClean="0">
                        <a:latin typeface="Cambria Math" panose="02040503050406030204" pitchFamily="18" charset="0"/>
                      </a:rPr>
                      <m:t>𝑹</m:t>
                    </m:r>
                  </m:oMath>
                </a14:m>
                <a:r>
                  <a:rPr lang="en-US" altLang="zh-CN" sz="2800" dirty="0">
                    <a:latin typeface="+mn-lt"/>
                    <a:cs typeface="ＭＳ Ｐゴシック" charset="-128"/>
                  </a:rPr>
                  <a:t> and a set of workers </a:t>
                </a:r>
                <a14:m>
                  <m:oMath xmlns:m="http://schemas.openxmlformats.org/officeDocument/2006/math">
                    <m:r>
                      <a:rPr lang="en-US" altLang="zh-CN" sz="2800" b="1" i="1" smtClean="0">
                        <a:latin typeface="Cambria Math" panose="02040503050406030204" pitchFamily="18" charset="0"/>
                        <a:cs typeface="ＭＳ Ｐゴシック" charset="-128"/>
                      </a:rPr>
                      <m:t>𝑾</m:t>
                    </m:r>
                  </m:oMath>
                </a14:m>
                <a:r>
                  <a:rPr lang="en-US" altLang="zh-CN" sz="2800" dirty="0">
                    <a:latin typeface="+mn-lt"/>
                    <a:cs typeface="ＭＳ Ｐゴシック" charset="-128"/>
                  </a:rPr>
                  <a:t>, the GDP problem is to find </a:t>
                </a:r>
                <a:r>
                  <a:rPr lang="en-US" altLang="zh-CN" sz="2800" i="1" dirty="0">
                    <a:solidFill>
                      <a:srgbClr val="FF0000"/>
                    </a:solidFill>
                    <a:latin typeface="+mn-lt"/>
                    <a:cs typeface="ＭＳ Ｐゴシック" charset="-128"/>
                  </a:rPr>
                  <a:t>prices </a:t>
                </a:r>
                <a14:m>
                  <m:oMath xmlns:m="http://schemas.openxmlformats.org/officeDocument/2006/math">
                    <m:r>
                      <a:rPr lang="en-US" altLang="zh-CN" sz="2800" b="1" i="1" smtClean="0">
                        <a:solidFill>
                          <a:srgbClr val="FF0000"/>
                        </a:solidFill>
                        <a:latin typeface="Cambria Math" panose="02040503050406030204" pitchFamily="18" charset="0"/>
                        <a:cs typeface="ＭＳ Ｐゴシック" charset="-128"/>
                      </a:rPr>
                      <m:t>𝑷</m:t>
                    </m:r>
                  </m:oMath>
                </a14:m>
                <a:r>
                  <a:rPr lang="en-US" altLang="zh-CN" sz="2800" i="1" dirty="0">
                    <a:solidFill>
                      <a:srgbClr val="FF0000"/>
                    </a:solidFill>
                    <a:latin typeface="+mn-lt"/>
                    <a:cs typeface="ＭＳ Ｐゴシック" charset="-128"/>
                  </a:rPr>
                  <a:t> </a:t>
                </a:r>
                <a:r>
                  <a:rPr lang="en-US" altLang="zh-CN" sz="2800" dirty="0">
                    <a:latin typeface="+mn-lt"/>
                    <a:cs typeface="ＭＳ Ｐゴシック" charset="-128"/>
                  </a:rPr>
                  <a:t>for all grids to maximize the </a:t>
                </a:r>
                <a:r>
                  <a:rPr lang="en-US" altLang="zh-CN" sz="2800" i="1" dirty="0">
                    <a:solidFill>
                      <a:srgbClr val="FF0000"/>
                    </a:solidFill>
                    <a:latin typeface="+mn-lt"/>
                    <a:cs typeface="ＭＳ Ｐゴシック" charset="-128"/>
                  </a:rPr>
                  <a:t>expected total revenue</a:t>
                </a: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228600" y="957263"/>
                <a:ext cx="8663880" cy="1679649"/>
              </a:xfrm>
              <a:prstGeom prst="rect">
                <a:avLst/>
              </a:prstGeom>
              <a:blipFill rotWithShape="0">
                <a:blip r:embed="rId3"/>
                <a:stretch>
                  <a:fillRect l="-1261" t="-3901" r="-1191" b="-10638"/>
                </a:stretch>
              </a:blip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4" name="Rectangle 3"/>
          <p:cNvSpPr txBox="1">
            <a:spLocks noChangeArrowheads="1"/>
          </p:cNvSpPr>
          <p:nvPr/>
        </p:nvSpPr>
        <p:spPr bwMode="auto">
          <a:xfrm>
            <a:off x="228600" y="2996952"/>
            <a:ext cx="8663880" cy="100811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marL="0" indent="0" algn="just">
              <a:lnSpc>
                <a:spcPct val="95000"/>
              </a:lnSpc>
              <a:spcBef>
                <a:spcPct val="25000"/>
              </a:spcBef>
              <a:spcAft>
                <a:spcPct val="10000"/>
              </a:spcAft>
              <a:buSzPct val="60000"/>
              <a:buNone/>
              <a:defRPr/>
            </a:pPr>
            <a:r>
              <a:rPr lang="en-US" altLang="zh-CN" sz="2800" dirty="0">
                <a:latin typeface="+mn-lt"/>
              </a:rPr>
              <a:t>Hardness: Even if we know the accepted ratios, GDP problem is NP-hard</a:t>
            </a:r>
            <a:endParaRPr lang="en-US" altLang="zh-CN" sz="2800" i="1" dirty="0">
              <a:solidFill>
                <a:srgbClr val="FF0000"/>
              </a:solidFill>
              <a:latin typeface="+mn-lt"/>
              <a:cs typeface="ＭＳ Ｐゴシック" charset="-128"/>
            </a:endParaRPr>
          </a:p>
        </p:txBody>
      </p:sp>
    </p:spTree>
    <p:extLst>
      <p:ext uri="{BB962C8B-B14F-4D97-AF65-F5344CB8AC3E}">
        <p14:creationId xmlns:p14="http://schemas.microsoft.com/office/powerpoint/2010/main" val="965172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solidFill>
                  <a:srgbClr val="FF0000"/>
                </a:solidFill>
              </a:rPr>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390427749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Framework</a:t>
            </a:r>
          </a:p>
        </p:txBody>
      </p:sp>
      <p:sp>
        <p:nvSpPr>
          <p:cNvPr id="68" name="矩形 67">
            <a:extLst>
              <a:ext uri="{FF2B5EF4-FFF2-40B4-BE49-F238E27FC236}">
                <a16:creationId xmlns:a16="http://schemas.microsoft.com/office/drawing/2014/main" id="{69FFED7E-66AE-4422-A80F-9F95ECEE8FFE}"/>
              </a:ext>
            </a:extLst>
          </p:cNvPr>
          <p:cNvSpPr/>
          <p:nvPr/>
        </p:nvSpPr>
        <p:spPr>
          <a:xfrm>
            <a:off x="2015716" y="1804160"/>
            <a:ext cx="5112568"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prstClr val="white"/>
                </a:solidFill>
              </a:rPr>
              <a:t>Multiple Grids with Limited and Dependent Supply</a:t>
            </a:r>
            <a:endParaRPr lang="zh-CN" altLang="en-US" sz="3000" dirty="0">
              <a:solidFill>
                <a:prstClr val="white"/>
              </a:solidFill>
            </a:endParaRPr>
          </a:p>
        </p:txBody>
      </p:sp>
      <p:sp>
        <p:nvSpPr>
          <p:cNvPr id="71" name="箭头: 上 12">
            <a:extLst>
              <a:ext uri="{FF2B5EF4-FFF2-40B4-BE49-F238E27FC236}">
                <a16:creationId xmlns:a16="http://schemas.microsoft.com/office/drawing/2014/main" id="{EC1BD8E0-8724-4547-80D3-4846363BBECB}"/>
              </a:ext>
            </a:extLst>
          </p:cNvPr>
          <p:cNvSpPr/>
          <p:nvPr/>
        </p:nvSpPr>
        <p:spPr bwMode="auto">
          <a:xfrm>
            <a:off x="3131840" y="2955695"/>
            <a:ext cx="432048" cy="504056"/>
          </a:xfrm>
          <a:prstGeom prst="up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2" name="箭头: 上 18">
            <a:extLst>
              <a:ext uri="{FF2B5EF4-FFF2-40B4-BE49-F238E27FC236}">
                <a16:creationId xmlns:a16="http://schemas.microsoft.com/office/drawing/2014/main" id="{10193A92-EFEE-46FB-A3E6-F4289C3D62B3}"/>
              </a:ext>
            </a:extLst>
          </p:cNvPr>
          <p:cNvSpPr/>
          <p:nvPr/>
        </p:nvSpPr>
        <p:spPr bwMode="auto">
          <a:xfrm>
            <a:off x="5796136" y="2955695"/>
            <a:ext cx="432048" cy="504056"/>
          </a:xfrm>
          <a:prstGeom prst="up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4" name="矩形 73">
            <a:extLst>
              <a:ext uri="{FF2B5EF4-FFF2-40B4-BE49-F238E27FC236}">
                <a16:creationId xmlns:a16="http://schemas.microsoft.com/office/drawing/2014/main" id="{69FFED7E-66AE-4422-A80F-9F95ECEE8FFE}"/>
              </a:ext>
            </a:extLst>
          </p:cNvPr>
          <p:cNvSpPr/>
          <p:nvPr/>
        </p:nvSpPr>
        <p:spPr>
          <a:xfrm>
            <a:off x="683568" y="3533960"/>
            <a:ext cx="3456384"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prstClr val="white"/>
                </a:solidFill>
              </a:rPr>
              <a:t>One Grid with Sufficient Supply</a:t>
            </a:r>
            <a:endParaRPr lang="zh-CN" altLang="en-US" sz="3000" dirty="0">
              <a:solidFill>
                <a:prstClr val="white"/>
              </a:solidFill>
            </a:endParaRPr>
          </a:p>
        </p:txBody>
      </p:sp>
      <p:sp>
        <p:nvSpPr>
          <p:cNvPr id="75" name="矩形 74">
            <a:extLst>
              <a:ext uri="{FF2B5EF4-FFF2-40B4-BE49-F238E27FC236}">
                <a16:creationId xmlns:a16="http://schemas.microsoft.com/office/drawing/2014/main" id="{69FFED7E-66AE-4422-A80F-9F95ECEE8FFE}"/>
              </a:ext>
            </a:extLst>
          </p:cNvPr>
          <p:cNvSpPr/>
          <p:nvPr/>
        </p:nvSpPr>
        <p:spPr>
          <a:xfrm>
            <a:off x="5220072" y="3533960"/>
            <a:ext cx="3456384"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prstClr val="white"/>
                </a:solidFill>
              </a:rPr>
              <a:t>One Grid with Limited Supply</a:t>
            </a:r>
            <a:endParaRPr lang="zh-CN" altLang="en-US" sz="3000" dirty="0">
              <a:solidFill>
                <a:prstClr val="white"/>
              </a:solidFill>
            </a:endParaRPr>
          </a:p>
        </p:txBody>
      </p:sp>
      <p:sp>
        <p:nvSpPr>
          <p:cNvPr id="76" name="箭头: 上 12">
            <a:extLst>
              <a:ext uri="{FF2B5EF4-FFF2-40B4-BE49-F238E27FC236}">
                <a16:creationId xmlns:a16="http://schemas.microsoft.com/office/drawing/2014/main" id="{EC1BD8E0-8724-4547-80D3-4846363BBECB}"/>
              </a:ext>
            </a:extLst>
          </p:cNvPr>
          <p:cNvSpPr/>
          <p:nvPr/>
        </p:nvSpPr>
        <p:spPr bwMode="auto">
          <a:xfrm rot="5400000">
            <a:off x="4463988" y="3789763"/>
            <a:ext cx="432048" cy="504056"/>
          </a:xfrm>
          <a:prstGeom prst="up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7" name="对话气泡: 矩形 14">
            <a:extLst>
              <a:ext uri="{FF2B5EF4-FFF2-40B4-BE49-F238E27FC236}">
                <a16:creationId xmlns:a16="http://schemas.microsoft.com/office/drawing/2014/main" id="{8D6F7C4F-9EAF-4B58-933E-13976BAA3A35}"/>
              </a:ext>
            </a:extLst>
          </p:cNvPr>
          <p:cNvSpPr/>
          <p:nvPr/>
        </p:nvSpPr>
        <p:spPr bwMode="auto">
          <a:xfrm>
            <a:off x="1115616" y="5157192"/>
            <a:ext cx="2448272" cy="648072"/>
          </a:xfrm>
          <a:prstGeom prst="wedgeRectCallout">
            <a:avLst>
              <a:gd name="adj1" fmla="val 29589"/>
              <a:gd name="adj2" fmla="val -138569"/>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a:ln>
                  <a:noFill/>
                </a:ln>
                <a:solidFill>
                  <a:schemeClr val="tx1"/>
                </a:solidFill>
                <a:effectLst/>
                <a:latin typeface="Arial" charset="0"/>
                <a:ea typeface="Arial Unicode MS" pitchFamily="50" charset="-127"/>
                <a:cs typeface="Arial Unicode MS" pitchFamily="50" charset="-127"/>
              </a:rPr>
              <a:t>Unknown demand: accepted ratios</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06" name="对话气泡: 矩形 14">
            <a:extLst>
              <a:ext uri="{FF2B5EF4-FFF2-40B4-BE49-F238E27FC236}">
                <a16:creationId xmlns:a16="http://schemas.microsoft.com/office/drawing/2014/main" id="{8D6F7C4F-9EAF-4B58-933E-13976BAA3A35}"/>
              </a:ext>
            </a:extLst>
          </p:cNvPr>
          <p:cNvSpPr/>
          <p:nvPr/>
        </p:nvSpPr>
        <p:spPr bwMode="auto">
          <a:xfrm>
            <a:off x="6084168" y="5157192"/>
            <a:ext cx="2376264" cy="648072"/>
          </a:xfrm>
          <a:prstGeom prst="wedgeRectCallout">
            <a:avLst>
              <a:gd name="adj1" fmla="val 1558"/>
              <a:gd name="adj2" fmla="val -14185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chemeClr val="tx1"/>
                </a:solidFill>
                <a:latin typeface="Arial" charset="0"/>
                <a:ea typeface="Arial Unicode MS" pitchFamily="50" charset="-127"/>
                <a:cs typeface="Arial Unicode MS" pitchFamily="50" charset="-127"/>
              </a:rPr>
              <a:t>Limited supply:</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dirty="0">
                <a:ln>
                  <a:noFill/>
                </a:ln>
                <a:solidFill>
                  <a:schemeClr val="tx1"/>
                </a:solidFill>
                <a:effectLst/>
                <a:latin typeface="Arial" charset="0"/>
                <a:ea typeface="Arial Unicode MS" pitchFamily="50" charset="-127"/>
                <a:cs typeface="Arial Unicode MS" pitchFamily="50" charset="-127"/>
              </a:rPr>
              <a:t>worker shortage</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07" name="对话气泡: 矩形 14">
            <a:extLst>
              <a:ext uri="{FF2B5EF4-FFF2-40B4-BE49-F238E27FC236}">
                <a16:creationId xmlns:a16="http://schemas.microsoft.com/office/drawing/2014/main" id="{8D6F7C4F-9EAF-4B58-933E-13976BAA3A35}"/>
              </a:ext>
            </a:extLst>
          </p:cNvPr>
          <p:cNvSpPr/>
          <p:nvPr/>
        </p:nvSpPr>
        <p:spPr bwMode="auto">
          <a:xfrm>
            <a:off x="5508104" y="991683"/>
            <a:ext cx="3240360" cy="695803"/>
          </a:xfrm>
          <a:prstGeom prst="wedgeRectCallout">
            <a:avLst>
              <a:gd name="adj1" fmla="val 988"/>
              <a:gd name="adj2" fmla="val 12229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chemeClr val="tx1"/>
                </a:solidFill>
                <a:latin typeface="Arial" charset="0"/>
                <a:ea typeface="Arial Unicode MS" pitchFamily="50" charset="-127"/>
                <a:cs typeface="Arial Unicode MS" pitchFamily="50" charset="-127"/>
              </a:rPr>
              <a:t>Dependent supply: Complex Bipartite Graph</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51880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322459118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Framework</a:t>
            </a:r>
          </a:p>
        </p:txBody>
      </p:sp>
      <p:sp>
        <p:nvSpPr>
          <p:cNvPr id="74" name="矩形 73">
            <a:extLst>
              <a:ext uri="{FF2B5EF4-FFF2-40B4-BE49-F238E27FC236}">
                <a16:creationId xmlns:a16="http://schemas.microsoft.com/office/drawing/2014/main" id="{69FFED7E-66AE-4422-A80F-9F95ECEE8FFE}"/>
              </a:ext>
            </a:extLst>
          </p:cNvPr>
          <p:cNvSpPr/>
          <p:nvPr/>
        </p:nvSpPr>
        <p:spPr>
          <a:xfrm>
            <a:off x="683568" y="3533960"/>
            <a:ext cx="3456384"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srgbClr val="FFC000"/>
                </a:solidFill>
              </a:rPr>
              <a:t>One Grid with Sufficient Supply</a:t>
            </a:r>
            <a:endParaRPr lang="zh-CN" altLang="en-US" sz="3000" dirty="0">
              <a:solidFill>
                <a:srgbClr val="FFC000"/>
              </a:solidFill>
            </a:endParaRPr>
          </a:p>
        </p:txBody>
      </p:sp>
      <p:sp>
        <p:nvSpPr>
          <p:cNvPr id="77" name="对话气泡: 矩形 14">
            <a:extLst>
              <a:ext uri="{FF2B5EF4-FFF2-40B4-BE49-F238E27FC236}">
                <a16:creationId xmlns:a16="http://schemas.microsoft.com/office/drawing/2014/main" id="{8D6F7C4F-9EAF-4B58-933E-13976BAA3A35}"/>
              </a:ext>
            </a:extLst>
          </p:cNvPr>
          <p:cNvSpPr/>
          <p:nvPr/>
        </p:nvSpPr>
        <p:spPr bwMode="auto">
          <a:xfrm>
            <a:off x="1115616" y="5157192"/>
            <a:ext cx="2448272" cy="648072"/>
          </a:xfrm>
          <a:prstGeom prst="wedgeRectCallout">
            <a:avLst>
              <a:gd name="adj1" fmla="val 29589"/>
              <a:gd name="adj2" fmla="val -138569"/>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a:ln>
                  <a:noFill/>
                </a:ln>
                <a:solidFill>
                  <a:schemeClr val="tx1"/>
                </a:solidFill>
                <a:effectLst/>
                <a:latin typeface="Arial" charset="0"/>
                <a:ea typeface="Arial Unicode MS" pitchFamily="50" charset="-127"/>
                <a:cs typeface="Arial Unicode MS" pitchFamily="50" charset="-127"/>
              </a:rPr>
              <a:t>Unknown demand: accepted ratios</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45530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One Grid with Sufficient Supply</a:t>
            </a:r>
          </a:p>
        </p:txBody>
      </p:sp>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 name="矩形 2"/>
          <p:cNvSpPr/>
          <p:nvPr/>
        </p:nvSpPr>
        <p:spPr bwMode="auto">
          <a:xfrm>
            <a:off x="1307542" y="980728"/>
            <a:ext cx="1296144" cy="1224136"/>
          </a:xfrm>
          <a:prstGeom prst="rect">
            <a:avLst/>
          </a:prstGeom>
          <a:solidFill>
            <a:srgbClr val="C0C0C0">
              <a:alpha val="0"/>
            </a:srgbClr>
          </a:solidFill>
          <a:ln w="317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7" name="组合 6">
            <a:extLst>
              <a:ext uri="{FF2B5EF4-FFF2-40B4-BE49-F238E27FC236}">
                <a16:creationId xmlns:a16="http://schemas.microsoft.com/office/drawing/2014/main" id="{B4A7B69D-0F08-4229-BFF1-635A41156437}"/>
              </a:ext>
            </a:extLst>
          </p:cNvPr>
          <p:cNvGrpSpPr/>
          <p:nvPr/>
        </p:nvGrpSpPr>
        <p:grpSpPr>
          <a:xfrm>
            <a:off x="1623137" y="1412776"/>
            <a:ext cx="295731" cy="492134"/>
            <a:chOff x="2267744" y="3524491"/>
            <a:chExt cx="347625" cy="579116"/>
          </a:xfrm>
        </p:grpSpPr>
        <p:pic>
          <p:nvPicPr>
            <p:cNvPr id="8" name="图片 7">
              <a:extLst>
                <a:ext uri="{FF2B5EF4-FFF2-40B4-BE49-F238E27FC236}">
                  <a16:creationId xmlns:a16="http://schemas.microsoft.com/office/drawing/2014/main" id="{6AF84142-F859-4D03-8F96-5AEC535E7167}"/>
                </a:ext>
              </a:extLst>
            </p:cNvPr>
            <p:cNvPicPr>
              <a:picLocks noChangeAspect="1"/>
            </p:cNvPicPr>
            <p:nvPr/>
          </p:nvPicPr>
          <p:blipFill>
            <a:blip r:embed="rId3"/>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B6BA012-2F7F-4E8A-AA61-A2B9638F43F7}"/>
                    </a:ext>
                  </a:extLst>
                </p:cNvPr>
                <p:cNvSpPr txBox="1"/>
                <p:nvPr/>
              </p:nvSpPr>
              <p:spPr>
                <a:xfrm>
                  <a:off x="2319988" y="3850084"/>
                  <a:ext cx="272544" cy="253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oMath>
                    </m:oMathPara>
                  </a14:m>
                  <a:endParaRPr lang="zh-CN" altLang="en-US" dirty="0"/>
                </a:p>
              </p:txBody>
            </p:sp>
          </mc:Choice>
          <mc:Fallback xmlns="">
            <p:sp>
              <p:nvSpPr>
                <p:cNvPr id="9" name="文本框 8">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319988" y="3850084"/>
                  <a:ext cx="272544" cy="253523"/>
                </a:xfrm>
                <a:prstGeom prst="rect">
                  <a:avLst/>
                </a:prstGeom>
                <a:blipFill rotWithShape="0">
                  <a:blip r:embed="rId4"/>
                  <a:stretch>
                    <a:fillRect l="-10526" r="-5263" b="-17143"/>
                  </a:stretch>
                </a:blipFill>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9D2F5D78-EDBF-47CE-8B31-0A28703523C9}"/>
              </a:ext>
            </a:extLst>
          </p:cNvPr>
          <p:cNvGrpSpPr/>
          <p:nvPr/>
        </p:nvGrpSpPr>
        <p:grpSpPr>
          <a:xfrm>
            <a:off x="2075033" y="1036430"/>
            <a:ext cx="260243" cy="488772"/>
            <a:chOff x="2844223" y="2983032"/>
            <a:chExt cx="305910" cy="575162"/>
          </a:xfrm>
        </p:grpSpPr>
        <p:pic>
          <p:nvPicPr>
            <p:cNvPr id="11" name="图片 10">
              <a:extLst>
                <a:ext uri="{FF2B5EF4-FFF2-40B4-BE49-F238E27FC236}">
                  <a16:creationId xmlns:a16="http://schemas.microsoft.com/office/drawing/2014/main" id="{F8E2EA68-2983-48F7-9AC0-D70CB9996BD1}"/>
                </a:ext>
              </a:extLst>
            </p:cNvPr>
            <p:cNvPicPr>
              <a:picLocks noChangeAspect="1"/>
            </p:cNvPicPr>
            <p:nvPr/>
          </p:nvPicPr>
          <p:blipFill>
            <a:blip r:embed="rId5"/>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2D0CEB2-6871-434F-87AE-13A4BED4E21F}"/>
                    </a:ext>
                  </a:extLst>
                </p:cNvPr>
                <p:cNvSpPr txBox="1"/>
                <p:nvPr/>
              </p:nvSpPr>
              <p:spPr>
                <a:xfrm>
                  <a:off x="2873140" y="3304670"/>
                  <a:ext cx="272544" cy="253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oMath>
                    </m:oMathPara>
                  </a14:m>
                  <a:endParaRPr lang="zh-CN" altLang="en-US" dirty="0"/>
                </a:p>
              </p:txBody>
            </p:sp>
          </mc:Choice>
          <mc:Fallback xmlns="">
            <p:sp>
              <p:nvSpPr>
                <p:cNvPr id="12" name="文本框 11">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873140" y="3304670"/>
                  <a:ext cx="272544" cy="253524"/>
                </a:xfrm>
                <a:prstGeom prst="rect">
                  <a:avLst/>
                </a:prstGeom>
                <a:blipFill rotWithShape="0">
                  <a:blip r:embed="rId6"/>
                  <a:stretch>
                    <a:fillRect l="-7895" r="-7895" b="-16667"/>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4F7A3CFD-6443-492A-8E11-36EF2A62ADFC}"/>
              </a:ext>
            </a:extLst>
          </p:cNvPr>
          <p:cNvGrpSpPr/>
          <p:nvPr/>
        </p:nvGrpSpPr>
        <p:grpSpPr>
          <a:xfrm>
            <a:off x="2950007" y="1922160"/>
            <a:ext cx="455857" cy="448598"/>
            <a:chOff x="1619672" y="2996952"/>
            <a:chExt cx="563153" cy="554186"/>
          </a:xfrm>
        </p:grpSpPr>
        <p:pic>
          <p:nvPicPr>
            <p:cNvPr id="14" name="图片 13">
              <a:extLst>
                <a:ext uri="{FF2B5EF4-FFF2-40B4-BE49-F238E27FC236}">
                  <a16:creationId xmlns:a16="http://schemas.microsoft.com/office/drawing/2014/main" id="{8AABE1A6-6877-40A3-9DB6-83381A7010C4}"/>
                </a:ext>
              </a:extLst>
            </p:cNvPr>
            <p:cNvPicPr>
              <a:picLocks noChangeAspect="1"/>
            </p:cNvPicPr>
            <p:nvPr/>
          </p:nvPicPr>
          <p:blipFill>
            <a:blip r:embed="rId7"/>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0E2B2A6-FC05-4005-9F2C-55A5DA1004A1}"/>
                    </a:ext>
                  </a:extLst>
                </p:cNvPr>
                <p:cNvSpPr txBox="1"/>
                <p:nvPr/>
              </p:nvSpPr>
              <p:spPr>
                <a:xfrm>
                  <a:off x="1739523" y="3284984"/>
                  <a:ext cx="349801"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𝒏</m:t>
                            </m:r>
                          </m:sub>
                        </m:sSub>
                      </m:oMath>
                    </m:oMathPara>
                  </a14:m>
                  <a:endParaRPr lang="zh-CN" altLang="en-US" dirty="0"/>
                </a:p>
              </p:txBody>
            </p:sp>
          </mc:Choice>
          <mc:Fallback xmlns="">
            <p:sp>
              <p:nvSpPr>
                <p:cNvPr id="15" name="文本框 14">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9801" cy="266154"/>
                </a:xfrm>
                <a:prstGeom prst="rect">
                  <a:avLst/>
                </a:prstGeom>
                <a:blipFill rotWithShape="0">
                  <a:blip r:embed="rId8"/>
                  <a:stretch>
                    <a:fillRect l="-8696" b="-11429"/>
                  </a:stretch>
                </a:blipFill>
              </p:spPr>
              <p:txBody>
                <a:bodyPr/>
                <a:lstStyle/>
                <a:p>
                  <a:r>
                    <a:rPr lang="zh-CN" altLang="en-US">
                      <a:noFill/>
                    </a:rPr>
                    <a:t> </a:t>
                  </a:r>
                </a:p>
              </p:txBody>
            </p:sp>
          </mc:Fallback>
        </mc:AlternateContent>
      </p:grpSp>
      <p:cxnSp>
        <p:nvCxnSpPr>
          <p:cNvPr id="5" name="直接箭头连接符 4"/>
          <p:cNvCxnSpPr/>
          <p:nvPr/>
        </p:nvCxnSpPr>
        <p:spPr bwMode="auto">
          <a:xfrm>
            <a:off x="2331491" y="1689466"/>
            <a:ext cx="618516" cy="232694"/>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grpSp>
        <p:nvGrpSpPr>
          <p:cNvPr id="18" name="组合 17">
            <a:extLst>
              <a:ext uri="{FF2B5EF4-FFF2-40B4-BE49-F238E27FC236}">
                <a16:creationId xmlns:a16="http://schemas.microsoft.com/office/drawing/2014/main" id="{4F7A3CFD-6443-492A-8E11-36EF2A62ADFC}"/>
              </a:ext>
            </a:extLst>
          </p:cNvPr>
          <p:cNvGrpSpPr/>
          <p:nvPr/>
        </p:nvGrpSpPr>
        <p:grpSpPr>
          <a:xfrm>
            <a:off x="2205154" y="2478192"/>
            <a:ext cx="455857" cy="448598"/>
            <a:chOff x="1619672" y="2996952"/>
            <a:chExt cx="563153" cy="554186"/>
          </a:xfrm>
        </p:grpSpPr>
        <p:pic>
          <p:nvPicPr>
            <p:cNvPr id="19" name="图片 18">
              <a:extLst>
                <a:ext uri="{FF2B5EF4-FFF2-40B4-BE49-F238E27FC236}">
                  <a16:creationId xmlns:a16="http://schemas.microsoft.com/office/drawing/2014/main" id="{8AABE1A6-6877-40A3-9DB6-83381A7010C4}"/>
                </a:ext>
              </a:extLst>
            </p:cNvPr>
            <p:cNvPicPr>
              <a:picLocks noChangeAspect="1"/>
            </p:cNvPicPr>
            <p:nvPr/>
          </p:nvPicPr>
          <p:blipFill>
            <a:blip r:embed="rId7"/>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9"/>
                  <a:stretch>
                    <a:fillRect l="-8889" r="-4444" b="-16667"/>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4F7A3CFD-6443-492A-8E11-36EF2A62ADFC}"/>
              </a:ext>
            </a:extLst>
          </p:cNvPr>
          <p:cNvGrpSpPr/>
          <p:nvPr/>
        </p:nvGrpSpPr>
        <p:grpSpPr>
          <a:xfrm>
            <a:off x="1577089" y="1957301"/>
            <a:ext cx="455857" cy="448598"/>
            <a:chOff x="1619672" y="2996952"/>
            <a:chExt cx="563153" cy="554186"/>
          </a:xfrm>
        </p:grpSpPr>
        <p:pic>
          <p:nvPicPr>
            <p:cNvPr id="22" name="图片 21">
              <a:extLst>
                <a:ext uri="{FF2B5EF4-FFF2-40B4-BE49-F238E27FC236}">
                  <a16:creationId xmlns:a16="http://schemas.microsoft.com/office/drawing/2014/main" id="{8AABE1A6-6877-40A3-9DB6-83381A7010C4}"/>
                </a:ext>
              </a:extLst>
            </p:cNvPr>
            <p:cNvPicPr>
              <a:picLocks noChangeAspect="1"/>
            </p:cNvPicPr>
            <p:nvPr/>
          </p:nvPicPr>
          <p:blipFill>
            <a:blip r:embed="rId7"/>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10"/>
                  <a:stretch>
                    <a:fillRect l="-8889" r="-4444" b="-17143"/>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4F7A3CFD-6443-492A-8E11-36EF2A62ADFC}"/>
              </a:ext>
            </a:extLst>
          </p:cNvPr>
          <p:cNvGrpSpPr/>
          <p:nvPr/>
        </p:nvGrpSpPr>
        <p:grpSpPr>
          <a:xfrm>
            <a:off x="698636" y="2203856"/>
            <a:ext cx="455857" cy="448598"/>
            <a:chOff x="1619672" y="2996952"/>
            <a:chExt cx="563153" cy="554186"/>
          </a:xfrm>
        </p:grpSpPr>
        <p:pic>
          <p:nvPicPr>
            <p:cNvPr id="25" name="图片 24">
              <a:extLst>
                <a:ext uri="{FF2B5EF4-FFF2-40B4-BE49-F238E27FC236}">
                  <a16:creationId xmlns:a16="http://schemas.microsoft.com/office/drawing/2014/main" id="{8AABE1A6-6877-40A3-9DB6-83381A7010C4}"/>
                </a:ext>
              </a:extLst>
            </p:cNvPr>
            <p:cNvPicPr>
              <a:picLocks noChangeAspect="1"/>
            </p:cNvPicPr>
            <p:nvPr/>
          </p:nvPicPr>
          <p:blipFill>
            <a:blip r:embed="rId7"/>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m:oMathPara>
                  </a14:m>
                  <a:endParaRPr lang="zh-CN" altLang="en-US" dirty="0"/>
                </a:p>
              </p:txBody>
            </p:sp>
          </mc:Choice>
          <mc:Fallback xmlns="">
            <p:sp>
              <p:nvSpPr>
                <p:cNvPr id="26" name="文本框 25">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11"/>
                  <a:stretch>
                    <a:fillRect l="-8889" r="-4444" b="-16667"/>
                  </a:stretch>
                </a:blipFill>
              </p:spPr>
              <p:txBody>
                <a:bodyPr/>
                <a:lstStyle/>
                <a:p>
                  <a:r>
                    <a:rPr lang="zh-CN" altLang="en-US">
                      <a:noFill/>
                    </a:rPr>
                    <a:t> </a:t>
                  </a:r>
                </a:p>
              </p:txBody>
            </p:sp>
          </mc:Fallback>
        </mc:AlternateContent>
      </p:grpSp>
      <p:grpSp>
        <p:nvGrpSpPr>
          <p:cNvPr id="27" name="组合 26">
            <a:extLst>
              <a:ext uri="{FF2B5EF4-FFF2-40B4-BE49-F238E27FC236}">
                <a16:creationId xmlns:a16="http://schemas.microsoft.com/office/drawing/2014/main" id="{4F7A3CFD-6443-492A-8E11-36EF2A62ADFC}"/>
              </a:ext>
            </a:extLst>
          </p:cNvPr>
          <p:cNvGrpSpPr/>
          <p:nvPr/>
        </p:nvGrpSpPr>
        <p:grpSpPr>
          <a:xfrm>
            <a:off x="1222308" y="1082354"/>
            <a:ext cx="455857" cy="448598"/>
            <a:chOff x="1619672" y="2996952"/>
            <a:chExt cx="563153" cy="554186"/>
          </a:xfrm>
        </p:grpSpPr>
        <p:pic>
          <p:nvPicPr>
            <p:cNvPr id="28" name="图片 27">
              <a:extLst>
                <a:ext uri="{FF2B5EF4-FFF2-40B4-BE49-F238E27FC236}">
                  <a16:creationId xmlns:a16="http://schemas.microsoft.com/office/drawing/2014/main" id="{8AABE1A6-6877-40A3-9DB6-83381A7010C4}"/>
                </a:ext>
              </a:extLst>
            </p:cNvPr>
            <p:cNvPicPr>
              <a:picLocks noChangeAspect="1"/>
            </p:cNvPicPr>
            <p:nvPr/>
          </p:nvPicPr>
          <p:blipFill>
            <a:blip r:embed="rId7"/>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m:oMathPara>
                  </a14:m>
                  <a:endParaRPr lang="zh-CN" altLang="en-US" dirty="0"/>
                </a:p>
              </p:txBody>
            </p:sp>
          </mc:Choice>
          <mc:Fallback xmlns="">
            <p:sp>
              <p:nvSpPr>
                <p:cNvPr id="29" name="文本框 28">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12"/>
                  <a:stretch>
                    <a:fillRect l="-6522" r="-4348" b="-16667"/>
                  </a:stretch>
                </a:blipFill>
              </p:spPr>
              <p:txBody>
                <a:bodyPr/>
                <a:lstStyle/>
                <a:p>
                  <a:r>
                    <a:rPr lang="zh-CN" altLang="en-US">
                      <a:noFill/>
                    </a:rPr>
                    <a:t> </a:t>
                  </a:r>
                </a:p>
              </p:txBody>
            </p:sp>
          </mc:Fallback>
        </mc:AlternateContent>
      </p:grpSp>
      <p:cxnSp>
        <p:nvCxnSpPr>
          <p:cNvPr id="30" name="直接箭头连接符 29"/>
          <p:cNvCxnSpPr/>
          <p:nvPr/>
        </p:nvCxnSpPr>
        <p:spPr bwMode="auto">
          <a:xfrm>
            <a:off x="2224691" y="2042810"/>
            <a:ext cx="194390" cy="385538"/>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cxnSp>
        <p:nvCxnSpPr>
          <p:cNvPr id="35" name="直接箭头连接符 34"/>
          <p:cNvCxnSpPr/>
          <p:nvPr/>
        </p:nvCxnSpPr>
        <p:spPr bwMode="auto">
          <a:xfrm flipH="1">
            <a:off x="1144881" y="1817095"/>
            <a:ext cx="369652" cy="433407"/>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mc:AlternateContent xmlns:mc="http://schemas.openxmlformats.org/markup-compatibility/2006" xmlns:a14="http://schemas.microsoft.com/office/drawing/2010/main">
        <mc:Choice Requires="a14">
          <p:sp>
            <p:nvSpPr>
              <p:cNvPr id="34" name="文本框 33"/>
              <p:cNvSpPr txBox="1"/>
              <p:nvPr/>
            </p:nvSpPr>
            <p:spPr>
              <a:xfrm>
                <a:off x="2721359" y="2095846"/>
                <a:ext cx="3686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m:t>
                      </m:r>
                    </m:oMath>
                  </m:oMathPara>
                </a14:m>
                <a:endParaRPr lang="zh-CN" altLang="en-US" sz="28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2721359" y="2095846"/>
                <a:ext cx="368691" cy="43088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Rectangle 3"/>
              <p:cNvSpPr txBox="1">
                <a:spLocks noChangeArrowheads="1"/>
              </p:cNvSpPr>
              <p:nvPr/>
            </p:nvSpPr>
            <p:spPr bwMode="auto">
              <a:xfrm>
                <a:off x="554388" y="746026"/>
                <a:ext cx="8624888" cy="5275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endParaRPr>
              </a:p>
              <a:p>
                <a:pPr algn="just">
                  <a:lnSpc>
                    <a:spcPct val="95000"/>
                  </a:lnSpc>
                  <a:spcBef>
                    <a:spcPct val="25000"/>
                  </a:spcBef>
                  <a:spcAft>
                    <a:spcPct val="10000"/>
                  </a:spcAft>
                  <a:buSzPct val="60000"/>
                  <a:defRPr/>
                </a:pPr>
                <a:endParaRPr lang="en-US" altLang="zh-CN" sz="2400" dirty="0">
                  <a:latin typeface="+mn-lt"/>
                </a:endParaRPr>
              </a:p>
              <a:p>
                <a:pPr algn="just">
                  <a:lnSpc>
                    <a:spcPct val="95000"/>
                  </a:lnSpc>
                  <a:spcBef>
                    <a:spcPct val="25000"/>
                  </a:spcBef>
                  <a:spcAft>
                    <a:spcPct val="10000"/>
                  </a:spcAft>
                  <a:buSzPct val="60000"/>
                  <a:defRPr/>
                </a:pPr>
                <a:endParaRPr lang="en-US" altLang="zh-CN" sz="2400" dirty="0">
                  <a:latin typeface="+mn-lt"/>
                </a:endParaRPr>
              </a:p>
              <a:p>
                <a:pPr algn="just">
                  <a:lnSpc>
                    <a:spcPct val="95000"/>
                  </a:lnSpc>
                  <a:spcBef>
                    <a:spcPct val="25000"/>
                  </a:spcBef>
                  <a:spcAft>
                    <a:spcPct val="10000"/>
                  </a:spcAft>
                  <a:buSzPct val="60000"/>
                  <a:defRPr/>
                </a:pPr>
                <a:endParaRPr lang="en-US" altLang="zh-CN" sz="2400" dirty="0">
                  <a:latin typeface="+mn-lt"/>
                </a:endParaRPr>
              </a:p>
              <a:p>
                <a:pPr marL="0" indent="0" algn="just">
                  <a:lnSpc>
                    <a:spcPct val="95000"/>
                  </a:lnSpc>
                  <a:spcBef>
                    <a:spcPct val="25000"/>
                  </a:spcBef>
                  <a:spcAft>
                    <a:spcPct val="10000"/>
                  </a:spcAft>
                  <a:buSzPct val="60000"/>
                  <a:buNone/>
                  <a:defRPr/>
                </a:pPr>
                <a:endParaRPr lang="en-US" altLang="zh-CN" sz="2400" dirty="0">
                  <a:latin typeface="+mn-lt"/>
                </a:endParaRPr>
              </a:p>
              <a:p>
                <a:pPr algn="just">
                  <a:lnSpc>
                    <a:spcPct val="95000"/>
                  </a:lnSpc>
                  <a:spcBef>
                    <a:spcPct val="25000"/>
                  </a:spcBef>
                  <a:spcAft>
                    <a:spcPct val="10000"/>
                  </a:spcAft>
                  <a:buSzPct val="60000"/>
                  <a:defRPr/>
                </a:pPr>
                <a:r>
                  <a:rPr lang="en-US" altLang="zh-CN" sz="2400" dirty="0"/>
                  <a:t>Expected total revenue: </a:t>
                </a:r>
                <a14:m>
                  <m:oMath xmlns:m="http://schemas.openxmlformats.org/officeDocument/2006/math">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𝒓</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𝒅</m:t>
                            </m:r>
                          </m:e>
                          <m:sub>
                            <m:r>
                              <a:rPr lang="en-US" altLang="zh-CN" sz="2400" i="1">
                                <a:latin typeface="Cambria Math" panose="02040503050406030204" pitchFamily="18" charset="0"/>
                              </a:rPr>
                              <m:t>𝒓</m:t>
                            </m:r>
                          </m:sub>
                        </m:sSub>
                        <m:r>
                          <a:rPr lang="en-US" altLang="zh-CN" sz="2400" b="1" i="1" smtClean="0">
                            <a:latin typeface="Cambria Math" panose="02040503050406030204" pitchFamily="18" charset="0"/>
                          </a:rPr>
                          <m:t>𝒑𝑺</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e>
                    </m:nary>
                  </m:oMath>
                </a14:m>
                <a:endParaRPr lang="en-US" altLang="zh-CN" sz="2400" dirty="0">
                  <a:latin typeface="+mn-lt"/>
                </a:endParaRPr>
              </a:p>
              <a:p>
                <a:pPr algn="just">
                  <a:lnSpc>
                    <a:spcPct val="95000"/>
                  </a:lnSpc>
                  <a:spcBef>
                    <a:spcPct val="25000"/>
                  </a:spcBef>
                  <a:spcAft>
                    <a:spcPct val="10000"/>
                  </a:spcAft>
                  <a:buSzPct val="60000"/>
                  <a:defRPr/>
                </a:pPr>
                <a:r>
                  <a:rPr lang="en-US" altLang="zh-CN" sz="2400" dirty="0"/>
                  <a:t>Find the base price: </a:t>
                </a:r>
                <a14:m>
                  <m:oMath xmlns:m="http://schemas.openxmlformats.org/officeDocument/2006/math">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b="0">
                                <a:latin typeface="Cambria Math" panose="02040503050406030204" pitchFamily="18" charset="0"/>
                              </a:rPr>
                              <m:t>argmax</m:t>
                            </m:r>
                          </m:e>
                          <m:lim>
                            <m:r>
                              <a:rPr lang="en-US" altLang="zh-CN" sz="2400" i="1">
                                <a:latin typeface="Cambria Math" panose="02040503050406030204" pitchFamily="18" charset="0"/>
                              </a:rPr>
                              <m:t>𝒑</m:t>
                            </m:r>
                          </m:lim>
                        </m:limLow>
                      </m:fName>
                      <m:e>
                        <m:r>
                          <a:rPr lang="en-US" altLang="zh-CN" sz="2400" i="1">
                            <a:latin typeface="Cambria Math" panose="02040503050406030204" pitchFamily="18" charset="0"/>
                          </a:rPr>
                          <m:t>𝒑𝑺</m:t>
                        </m:r>
                        <m:r>
                          <a:rPr lang="en-US" altLang="zh-CN" sz="2400" i="1">
                            <a:latin typeface="Cambria Math" panose="02040503050406030204" pitchFamily="18" charset="0"/>
                          </a:rPr>
                          <m:t>(</m:t>
                        </m:r>
                        <m:r>
                          <a:rPr lang="en-US" altLang="zh-CN" sz="2400" i="1">
                            <a:latin typeface="Cambria Math" panose="02040503050406030204" pitchFamily="18" charset="0"/>
                          </a:rPr>
                          <m:t>𝒑</m:t>
                        </m:r>
                        <m:r>
                          <a:rPr lang="en-US" altLang="zh-CN" sz="2400" i="1">
                            <a:latin typeface="Cambria Math" panose="02040503050406030204" pitchFamily="18" charset="0"/>
                          </a:rPr>
                          <m:t>)</m:t>
                        </m:r>
                      </m:e>
                    </m:func>
                  </m:oMath>
                </a14:m>
                <a:endParaRPr lang="zh-CN" altLang="en-US" sz="2400" dirty="0"/>
              </a:p>
              <a:p>
                <a:pPr algn="just">
                  <a:lnSpc>
                    <a:spcPct val="95000"/>
                  </a:lnSpc>
                  <a:spcBef>
                    <a:spcPct val="25000"/>
                  </a:spcBef>
                  <a:spcAft>
                    <a:spcPct val="10000"/>
                  </a:spcAft>
                  <a:buSzPct val="60000"/>
                  <a:defRPr/>
                </a:pPr>
                <a:r>
                  <a:rPr lang="en-US" altLang="zh-CN" sz="2400" dirty="0">
                    <a:latin typeface="+mn-lt"/>
                  </a:rPr>
                  <a:t>Use discretized prices</a:t>
                </a:r>
                <a:endParaRPr lang="en-US" altLang="zh-CN" sz="1800" dirty="0">
                  <a:latin typeface="+mn-lt"/>
                </a:endParaRPr>
              </a:p>
              <a:p>
                <a:pPr lvl="1" algn="just">
                  <a:lnSpc>
                    <a:spcPct val="95000"/>
                  </a:lnSpc>
                  <a:spcBef>
                    <a:spcPct val="25000"/>
                  </a:spcBef>
                  <a:spcAft>
                    <a:spcPct val="10000"/>
                  </a:spcAft>
                  <a:buSzPct val="60000"/>
                  <a:defRPr/>
                </a:pPr>
                <a:endParaRPr lang="en-US" altLang="zh-CN" sz="1800" dirty="0">
                  <a:latin typeface="+mn-lt"/>
                  <a:cs typeface="ＭＳ Ｐゴシック" charset="-128"/>
                </a:endParaRPr>
              </a:p>
              <a:p>
                <a:pPr algn="just">
                  <a:lnSpc>
                    <a:spcPct val="95000"/>
                  </a:lnSpc>
                  <a:spcBef>
                    <a:spcPct val="25000"/>
                  </a:spcBef>
                  <a:spcAft>
                    <a:spcPct val="10000"/>
                  </a:spcAft>
                  <a:buSzPct val="60000"/>
                  <a:defRPr/>
                </a:pPr>
                <a:endParaRPr lang="en-US" altLang="zh-CN" sz="1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1800" dirty="0">
                  <a:latin typeface="+mn-lt"/>
                  <a:cs typeface="ＭＳ Ｐゴシック" charset="-128"/>
                </a:endParaRPr>
              </a:p>
            </p:txBody>
          </p:sp>
        </mc:Choice>
        <mc:Fallback xmlns="">
          <p:sp>
            <p:nvSpPr>
              <p:cNvPr id="60" name="Rectangle 3"/>
              <p:cNvSpPr txBox="1">
                <a:spLocks noRot="1" noChangeAspect="1" noMove="1" noResize="1" noEditPoints="1" noAdjustHandles="1" noChangeArrowheads="1" noChangeShapeType="1" noTextEdit="1"/>
              </p:cNvSpPr>
              <p:nvPr/>
            </p:nvSpPr>
            <p:spPr bwMode="auto">
              <a:xfrm>
                <a:off x="554388" y="746026"/>
                <a:ext cx="8624888" cy="5275262"/>
              </a:xfrm>
              <a:prstGeom prst="rect">
                <a:avLst/>
              </a:prstGeom>
              <a:blipFill>
                <a:blip r:embed="rId14"/>
                <a:stretch>
                  <a:fillRect l="-1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9" name="椭圆 78">
            <a:extLst>
              <a:ext uri="{FF2B5EF4-FFF2-40B4-BE49-F238E27FC236}">
                <a16:creationId xmlns:a16="http://schemas.microsoft.com/office/drawing/2014/main" id="{CBBEC55A-30CB-4F89-A11B-4B5C15399EE0}"/>
              </a:ext>
            </a:extLst>
          </p:cNvPr>
          <p:cNvSpPr/>
          <p:nvPr/>
        </p:nvSpPr>
        <p:spPr>
          <a:xfrm>
            <a:off x="5411449" y="1181609"/>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EF875BE2-860B-4923-8D60-BB1E167E2E6A}"/>
              </a:ext>
            </a:extLst>
          </p:cNvPr>
          <p:cNvSpPr/>
          <p:nvPr/>
        </p:nvSpPr>
        <p:spPr>
          <a:xfrm>
            <a:off x="7228099" y="1181609"/>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59294356-64FA-4647-842F-2A76F61A4522}"/>
              </a:ext>
            </a:extLst>
          </p:cNvPr>
          <p:cNvSpPr/>
          <p:nvPr/>
        </p:nvSpPr>
        <p:spPr>
          <a:xfrm>
            <a:off x="5411449" y="2062586"/>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D09AFB7A-3265-4AEF-B162-D580112B5CA0}"/>
              </a:ext>
            </a:extLst>
          </p:cNvPr>
          <p:cNvSpPr/>
          <p:nvPr/>
        </p:nvSpPr>
        <p:spPr>
          <a:xfrm>
            <a:off x="7228099" y="1837123"/>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0FF4848B-D8E3-423A-8AD1-4D6B171F0A17}"/>
              </a:ext>
            </a:extLst>
          </p:cNvPr>
          <p:cNvSpPr/>
          <p:nvPr/>
        </p:nvSpPr>
        <p:spPr>
          <a:xfrm>
            <a:off x="7228099" y="2897473"/>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AB9F1078-B275-4E7F-898F-62BBF72054D5}"/>
              </a:ext>
            </a:extLst>
          </p:cNvPr>
          <p:cNvCxnSpPr>
            <a:stCxn id="79" idx="6"/>
            <a:endCxn id="80" idx="2"/>
          </p:cNvCxnSpPr>
          <p:nvPr/>
        </p:nvCxnSpPr>
        <p:spPr>
          <a:xfrm>
            <a:off x="5951449" y="1451609"/>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9FE0C202-8C71-476E-AED9-0CF039150302}"/>
              </a:ext>
            </a:extLst>
          </p:cNvPr>
          <p:cNvCxnSpPr>
            <a:cxnSpLocks/>
            <a:stCxn id="81" idx="6"/>
            <a:endCxn id="80" idx="2"/>
          </p:cNvCxnSpPr>
          <p:nvPr/>
        </p:nvCxnSpPr>
        <p:spPr>
          <a:xfrm flipV="1">
            <a:off x="5951449" y="1451609"/>
            <a:ext cx="1276650" cy="8809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E04793F5-E6DB-4541-B83C-3992D65E7A91}"/>
              </a:ext>
            </a:extLst>
          </p:cNvPr>
          <p:cNvCxnSpPr>
            <a:cxnSpLocks/>
            <a:stCxn id="79" idx="6"/>
            <a:endCxn id="84" idx="2"/>
          </p:cNvCxnSpPr>
          <p:nvPr/>
        </p:nvCxnSpPr>
        <p:spPr>
          <a:xfrm>
            <a:off x="5951449" y="1451609"/>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DBEFBB57-8782-45D4-AC4B-8B8527B98B10}"/>
              </a:ext>
            </a:extLst>
          </p:cNvPr>
          <p:cNvCxnSpPr>
            <a:cxnSpLocks/>
            <a:stCxn id="79" idx="6"/>
            <a:endCxn id="82" idx="2"/>
          </p:cNvCxnSpPr>
          <p:nvPr/>
        </p:nvCxnSpPr>
        <p:spPr>
          <a:xfrm>
            <a:off x="5951449" y="1451609"/>
            <a:ext cx="1276650" cy="655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8DBA16B2-C0C7-4BA1-A2A1-1C85A26C3C9F}"/>
              </a:ext>
            </a:extLst>
          </p:cNvPr>
          <p:cNvCxnSpPr>
            <a:cxnSpLocks/>
            <a:stCxn id="81" idx="6"/>
            <a:endCxn id="95" idx="1"/>
          </p:cNvCxnSpPr>
          <p:nvPr/>
        </p:nvCxnSpPr>
        <p:spPr>
          <a:xfrm>
            <a:off x="5951449" y="2332586"/>
            <a:ext cx="1285949" cy="79932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2DE4F019-81A2-48D3-AB60-4A51B9BBAD14}"/>
                  </a:ext>
                </a:extLst>
              </p:cNvPr>
              <p:cNvSpPr txBox="1"/>
              <p:nvPr/>
            </p:nvSpPr>
            <p:spPr>
              <a:xfrm>
                <a:off x="5487069" y="1225017"/>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90" name="文本框 89">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5487069" y="1225017"/>
                <a:ext cx="388760" cy="43088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3B0B2259-7AEA-4130-8DF7-FA89F0D7C8B5}"/>
                  </a:ext>
                </a:extLst>
              </p:cNvPr>
              <p:cNvSpPr txBox="1"/>
              <p:nvPr/>
            </p:nvSpPr>
            <p:spPr>
              <a:xfrm>
                <a:off x="5489228" y="2102884"/>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91" name="文本框 90">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5489228" y="2102884"/>
                <a:ext cx="397032" cy="43088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95F29FC3-A5D0-4DC5-83AF-F5552493D4CE}"/>
                  </a:ext>
                </a:extLst>
              </p:cNvPr>
              <p:cNvSpPr txBox="1"/>
              <p:nvPr/>
            </p:nvSpPr>
            <p:spPr>
              <a:xfrm>
                <a:off x="7253719" y="1225016"/>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93" name="文本框 92">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7253719" y="1225016"/>
                <a:ext cx="509242" cy="430887"/>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F83BCEB5-BF3A-4C5B-A176-9D253E828DC2}"/>
                  </a:ext>
                </a:extLst>
              </p:cNvPr>
              <p:cNvSpPr txBox="1"/>
              <p:nvPr/>
            </p:nvSpPr>
            <p:spPr>
              <a:xfrm>
                <a:off x="7258857" y="1891679"/>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94" name="文本框 93">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7258857" y="1891679"/>
                <a:ext cx="517513" cy="430887"/>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033EC6D5-4143-4F09-8BF3-CFA2FB39679A}"/>
                  </a:ext>
                </a:extLst>
              </p:cNvPr>
              <p:cNvSpPr txBox="1"/>
              <p:nvPr/>
            </p:nvSpPr>
            <p:spPr>
              <a:xfrm>
                <a:off x="7237398" y="2916466"/>
                <a:ext cx="5304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𝑛</m:t>
                          </m:r>
                        </m:sub>
                      </m:sSub>
                    </m:oMath>
                  </m:oMathPara>
                </a14:m>
                <a:endParaRPr lang="zh-CN" altLang="en-US" sz="2800" dirty="0"/>
              </a:p>
            </p:txBody>
          </p:sp>
        </mc:Choice>
        <mc:Fallback xmlns="">
          <p:sp>
            <p:nvSpPr>
              <p:cNvPr id="95" name="文本框 94">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7237398" y="2916466"/>
                <a:ext cx="530402" cy="43088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7455985" y="2436415"/>
                <a:ext cx="368691" cy="430887"/>
              </a:xfrm>
              <a:prstGeom prst="rect">
                <a:avLst/>
              </a:prstGeom>
              <a:noFill/>
            </p:spPr>
            <p:txBody>
              <a:bodyPr vert="eaVert"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m:t>
                      </m:r>
                    </m:oMath>
                  </m:oMathPara>
                </a14:m>
                <a:endParaRPr lang="zh-CN" altLang="en-US" sz="2800" dirty="0"/>
              </a:p>
            </p:txBody>
          </p:sp>
        </mc:Choice>
        <mc:Fallback xmlns="">
          <p:sp>
            <p:nvSpPr>
              <p:cNvPr id="97" name="文本框 96"/>
              <p:cNvSpPr txBox="1">
                <a:spLocks noRot="1" noChangeAspect="1" noMove="1" noResize="1" noEditPoints="1" noAdjustHandles="1" noChangeArrowheads="1" noChangeShapeType="1" noTextEdit="1"/>
              </p:cNvSpPr>
              <p:nvPr/>
            </p:nvSpPr>
            <p:spPr>
              <a:xfrm>
                <a:off x="7455985" y="2436415"/>
                <a:ext cx="368691" cy="430887"/>
              </a:xfrm>
              <a:prstGeom prst="rect">
                <a:avLst/>
              </a:prstGeom>
              <a:blipFill rotWithShape="0">
                <a:blip r:embed="rId20"/>
                <a:stretch>
                  <a:fillRect/>
                </a:stretch>
              </a:blipFill>
            </p:spPr>
            <p:txBody>
              <a:bodyPr/>
              <a:lstStyle/>
              <a:p>
                <a:r>
                  <a:rPr lang="zh-CN" altLang="en-US">
                    <a:noFill/>
                  </a:rPr>
                  <a:t> </a:t>
                </a:r>
              </a:p>
            </p:txBody>
          </p:sp>
        </mc:Fallback>
      </mc:AlternateContent>
      <p:cxnSp>
        <p:nvCxnSpPr>
          <p:cNvPr id="98" name="直接连接符 97">
            <a:extLst>
              <a:ext uri="{FF2B5EF4-FFF2-40B4-BE49-F238E27FC236}">
                <a16:creationId xmlns:a16="http://schemas.microsoft.com/office/drawing/2014/main" id="{AB9F1078-B275-4E7F-898F-62BBF72054D5}"/>
              </a:ext>
            </a:extLst>
          </p:cNvPr>
          <p:cNvCxnSpPr>
            <a:stCxn id="81" idx="6"/>
            <a:endCxn id="82" idx="2"/>
          </p:cNvCxnSpPr>
          <p:nvPr/>
        </p:nvCxnSpPr>
        <p:spPr>
          <a:xfrm flipV="1">
            <a:off x="5951449" y="2107123"/>
            <a:ext cx="1276650" cy="22546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p:cNvSpPr txBox="1"/>
              <p:nvPr/>
            </p:nvSpPr>
            <p:spPr>
              <a:xfrm>
                <a:off x="4758987" y="1211864"/>
                <a:ext cx="605101" cy="334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𝒅</m:t>
                          </m:r>
                        </m:e>
                        <m:sub>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𝒓</m:t>
                              </m:r>
                            </m:e>
                            <m:sub>
                              <m:r>
                                <a:rPr lang="en-US" altLang="zh-CN" sz="2000" b="1" i="1" smtClean="0">
                                  <a:latin typeface="Cambria Math" panose="02040503050406030204" pitchFamily="18" charset="0"/>
                                </a:rPr>
                                <m:t>𝟏</m:t>
                              </m:r>
                            </m:sub>
                          </m:sSub>
                        </m:sub>
                      </m:sSub>
                      <m:r>
                        <a:rPr lang="en-US" altLang="zh-CN" sz="2000" b="1" i="1" smtClean="0">
                          <a:latin typeface="Cambria Math" panose="02040503050406030204" pitchFamily="18" charset="0"/>
                          <a:ea typeface="Cambria Math" panose="02040503050406030204" pitchFamily="18" charset="0"/>
                        </a:rPr>
                        <m:t>𝒑</m:t>
                      </m:r>
                    </m:oMath>
                  </m:oMathPara>
                </a14:m>
                <a:endParaRPr lang="zh-CN" altLang="en-US" sz="20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4758987" y="1211864"/>
                <a:ext cx="605101" cy="334194"/>
              </a:xfrm>
              <a:prstGeom prst="rect">
                <a:avLst/>
              </a:prstGeom>
              <a:blipFill rotWithShape="0">
                <a:blip r:embed="rId21"/>
                <a:stretch>
                  <a:fillRect l="-10101" r="-10101" b="-16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p:cNvSpPr txBox="1"/>
              <p:nvPr/>
            </p:nvSpPr>
            <p:spPr>
              <a:xfrm>
                <a:off x="4758987" y="2158702"/>
                <a:ext cx="605101" cy="334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𝒅</m:t>
                          </m:r>
                        </m:e>
                        <m:sub>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𝒓</m:t>
                              </m:r>
                            </m:e>
                            <m:sub>
                              <m:r>
                                <a:rPr lang="en-US" altLang="zh-CN" sz="2000" b="1" i="1" smtClean="0">
                                  <a:latin typeface="Cambria Math" panose="02040503050406030204" pitchFamily="18" charset="0"/>
                                </a:rPr>
                                <m:t>𝟐</m:t>
                              </m:r>
                            </m:sub>
                          </m:sSub>
                        </m:sub>
                      </m:sSub>
                      <m:r>
                        <a:rPr lang="en-US" altLang="zh-CN" sz="2000" b="1" i="1" smtClean="0">
                          <a:latin typeface="Cambria Math" panose="02040503050406030204" pitchFamily="18" charset="0"/>
                          <a:ea typeface="Cambria Math" panose="02040503050406030204" pitchFamily="18" charset="0"/>
                        </a:rPr>
                        <m:t>𝒑</m:t>
                      </m:r>
                    </m:oMath>
                  </m:oMathPara>
                </a14:m>
                <a:endParaRPr lang="zh-CN" altLang="en-US" sz="2000" dirty="0"/>
              </a:p>
            </p:txBody>
          </p:sp>
        </mc:Choice>
        <mc:Fallback xmlns="">
          <p:sp>
            <p:nvSpPr>
              <p:cNvPr id="99" name="文本框 98"/>
              <p:cNvSpPr txBox="1">
                <a:spLocks noRot="1" noChangeAspect="1" noMove="1" noResize="1" noEditPoints="1" noAdjustHandles="1" noChangeArrowheads="1" noChangeShapeType="1" noTextEdit="1"/>
              </p:cNvSpPr>
              <p:nvPr/>
            </p:nvSpPr>
            <p:spPr>
              <a:xfrm>
                <a:off x="4758987" y="2158702"/>
                <a:ext cx="605101" cy="334194"/>
              </a:xfrm>
              <a:prstGeom prst="rect">
                <a:avLst/>
              </a:prstGeom>
              <a:blipFill rotWithShape="0">
                <a:blip r:embed="rId22"/>
                <a:stretch>
                  <a:fillRect l="-10101" r="-10101" b="-18182"/>
                </a:stretch>
              </a:blipFill>
            </p:spPr>
            <p:txBody>
              <a:bodyPr/>
              <a:lstStyle/>
              <a:p>
                <a:r>
                  <a:rPr lang="zh-CN" altLang="en-US">
                    <a:noFill/>
                  </a:rPr>
                  <a:t> </a:t>
                </a:r>
              </a:p>
            </p:txBody>
          </p:sp>
        </mc:Fallback>
      </mc:AlternateContent>
      <p:grpSp>
        <p:nvGrpSpPr>
          <p:cNvPr id="83" name="组合 82"/>
          <p:cNvGrpSpPr/>
          <p:nvPr/>
        </p:nvGrpSpPr>
        <p:grpSpPr>
          <a:xfrm>
            <a:off x="5875829" y="3893004"/>
            <a:ext cx="3090437" cy="2682408"/>
            <a:chOff x="2860646" y="519210"/>
            <a:chExt cx="3876387" cy="3593447"/>
          </a:xfrm>
        </p:grpSpPr>
        <p:cxnSp>
          <p:nvCxnSpPr>
            <p:cNvPr id="92" name="直接连接符 91">
              <a:extLst>
                <a:ext uri="{FF2B5EF4-FFF2-40B4-BE49-F238E27FC236}">
                  <a16:creationId xmlns:a16="http://schemas.microsoft.com/office/drawing/2014/main" id="{B515EBF0-7C62-4071-B207-C60356789683}"/>
                </a:ext>
              </a:extLst>
            </p:cNvPr>
            <p:cNvCxnSpPr>
              <a:cxnSpLocks/>
            </p:cNvCxnSpPr>
            <p:nvPr/>
          </p:nvCxnSpPr>
          <p:spPr>
            <a:xfrm>
              <a:off x="2860646" y="3640822"/>
              <a:ext cx="3876387"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D7F5B184-B720-42A2-BA74-FFFCEA4BB3BC}"/>
                </a:ext>
              </a:extLst>
            </p:cNvPr>
            <p:cNvCxnSpPr/>
            <p:nvPr/>
          </p:nvCxnSpPr>
          <p:spPr>
            <a:xfrm>
              <a:off x="3064042" y="832789"/>
              <a:ext cx="0" cy="3017316"/>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sp>
          <p:nvSpPr>
            <p:cNvPr id="100" name="任意多边形: 形状 26">
              <a:extLst>
                <a:ext uri="{FF2B5EF4-FFF2-40B4-BE49-F238E27FC236}">
                  <a16:creationId xmlns:a16="http://schemas.microsoft.com/office/drawing/2014/main" id="{8660D74F-9BBF-4E5D-A0C5-291329F86E38}"/>
                </a:ext>
              </a:extLst>
            </p:cNvPr>
            <p:cNvSpPr/>
            <p:nvPr/>
          </p:nvSpPr>
          <p:spPr>
            <a:xfrm>
              <a:off x="3079750" y="1237661"/>
              <a:ext cx="3435350" cy="2407239"/>
            </a:xfrm>
            <a:custGeom>
              <a:avLst/>
              <a:gdLst>
                <a:gd name="connsiteX0" fmla="*/ 0 w 3435350"/>
                <a:gd name="connsiteY0" fmla="*/ 2400889 h 2407239"/>
                <a:gd name="connsiteX1" fmla="*/ 114300 w 3435350"/>
                <a:gd name="connsiteY1" fmla="*/ 2070689 h 2407239"/>
                <a:gd name="connsiteX2" fmla="*/ 228600 w 3435350"/>
                <a:gd name="connsiteY2" fmla="*/ 1784939 h 2407239"/>
                <a:gd name="connsiteX3" fmla="*/ 330200 w 3435350"/>
                <a:gd name="connsiteY3" fmla="*/ 1581739 h 2407239"/>
                <a:gd name="connsiteX4" fmla="*/ 476250 w 3435350"/>
                <a:gd name="connsiteY4" fmla="*/ 1315039 h 2407239"/>
                <a:gd name="connsiteX5" fmla="*/ 647700 w 3435350"/>
                <a:gd name="connsiteY5" fmla="*/ 1041989 h 2407239"/>
                <a:gd name="connsiteX6" fmla="*/ 869950 w 3435350"/>
                <a:gd name="connsiteY6" fmla="*/ 756239 h 2407239"/>
                <a:gd name="connsiteX7" fmla="*/ 1085850 w 3435350"/>
                <a:gd name="connsiteY7" fmla="*/ 527639 h 2407239"/>
                <a:gd name="connsiteX8" fmla="*/ 1365250 w 3435350"/>
                <a:gd name="connsiteY8" fmla="*/ 299039 h 2407239"/>
                <a:gd name="connsiteX9" fmla="*/ 1600200 w 3435350"/>
                <a:gd name="connsiteY9" fmla="*/ 152989 h 2407239"/>
                <a:gd name="connsiteX10" fmla="*/ 1835150 w 3435350"/>
                <a:gd name="connsiteY10" fmla="*/ 51389 h 2407239"/>
                <a:gd name="connsiteX11" fmla="*/ 2171700 w 3435350"/>
                <a:gd name="connsiteY11" fmla="*/ 589 h 2407239"/>
                <a:gd name="connsiteX12" fmla="*/ 2438400 w 3435350"/>
                <a:gd name="connsiteY12" fmla="*/ 32339 h 2407239"/>
                <a:gd name="connsiteX13" fmla="*/ 2673350 w 3435350"/>
                <a:gd name="connsiteY13" fmla="*/ 152989 h 2407239"/>
                <a:gd name="connsiteX14" fmla="*/ 2825750 w 3435350"/>
                <a:gd name="connsiteY14" fmla="*/ 318089 h 2407239"/>
                <a:gd name="connsiteX15" fmla="*/ 2933700 w 3435350"/>
                <a:gd name="connsiteY15" fmla="*/ 527639 h 2407239"/>
                <a:gd name="connsiteX16" fmla="*/ 3009900 w 3435350"/>
                <a:gd name="connsiteY16" fmla="*/ 711789 h 2407239"/>
                <a:gd name="connsiteX17" fmla="*/ 3092450 w 3435350"/>
                <a:gd name="connsiteY17" fmla="*/ 953089 h 2407239"/>
                <a:gd name="connsiteX18" fmla="*/ 3200400 w 3435350"/>
                <a:gd name="connsiteY18" fmla="*/ 1295989 h 2407239"/>
                <a:gd name="connsiteX19" fmla="*/ 3263900 w 3435350"/>
                <a:gd name="connsiteY19" fmla="*/ 1537289 h 2407239"/>
                <a:gd name="connsiteX20" fmla="*/ 3340100 w 3435350"/>
                <a:gd name="connsiteY20" fmla="*/ 1835739 h 2407239"/>
                <a:gd name="connsiteX21" fmla="*/ 3403600 w 3435350"/>
                <a:gd name="connsiteY21" fmla="*/ 2115139 h 2407239"/>
                <a:gd name="connsiteX22" fmla="*/ 3429000 w 3435350"/>
                <a:gd name="connsiteY22" fmla="*/ 2305639 h 2407239"/>
                <a:gd name="connsiteX23" fmla="*/ 3435350 w 3435350"/>
                <a:gd name="connsiteY23" fmla="*/ 2407239 h 2407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35350" h="2407239">
                  <a:moveTo>
                    <a:pt x="0" y="2400889"/>
                  </a:moveTo>
                  <a:cubicBezTo>
                    <a:pt x="38100" y="2287118"/>
                    <a:pt x="76200" y="2173347"/>
                    <a:pt x="114300" y="2070689"/>
                  </a:cubicBezTo>
                  <a:cubicBezTo>
                    <a:pt x="152400" y="1968031"/>
                    <a:pt x="192617" y="1866431"/>
                    <a:pt x="228600" y="1784939"/>
                  </a:cubicBezTo>
                  <a:cubicBezTo>
                    <a:pt x="264583" y="1703447"/>
                    <a:pt x="288925" y="1660056"/>
                    <a:pt x="330200" y="1581739"/>
                  </a:cubicBezTo>
                  <a:cubicBezTo>
                    <a:pt x="371475" y="1503422"/>
                    <a:pt x="423333" y="1404997"/>
                    <a:pt x="476250" y="1315039"/>
                  </a:cubicBezTo>
                  <a:cubicBezTo>
                    <a:pt x="529167" y="1225081"/>
                    <a:pt x="582083" y="1135122"/>
                    <a:pt x="647700" y="1041989"/>
                  </a:cubicBezTo>
                  <a:cubicBezTo>
                    <a:pt x="713317" y="948856"/>
                    <a:pt x="796925" y="841964"/>
                    <a:pt x="869950" y="756239"/>
                  </a:cubicBezTo>
                  <a:cubicBezTo>
                    <a:pt x="942975" y="670514"/>
                    <a:pt x="1003300" y="603839"/>
                    <a:pt x="1085850" y="527639"/>
                  </a:cubicBezTo>
                  <a:cubicBezTo>
                    <a:pt x="1168400" y="451439"/>
                    <a:pt x="1279525" y="361481"/>
                    <a:pt x="1365250" y="299039"/>
                  </a:cubicBezTo>
                  <a:cubicBezTo>
                    <a:pt x="1450975" y="236597"/>
                    <a:pt x="1521883" y="194264"/>
                    <a:pt x="1600200" y="152989"/>
                  </a:cubicBezTo>
                  <a:cubicBezTo>
                    <a:pt x="1678517" y="111714"/>
                    <a:pt x="1739900" y="76789"/>
                    <a:pt x="1835150" y="51389"/>
                  </a:cubicBezTo>
                  <a:cubicBezTo>
                    <a:pt x="1930400" y="25989"/>
                    <a:pt x="2071158" y="3764"/>
                    <a:pt x="2171700" y="589"/>
                  </a:cubicBezTo>
                  <a:cubicBezTo>
                    <a:pt x="2272242" y="-2586"/>
                    <a:pt x="2354792" y="6939"/>
                    <a:pt x="2438400" y="32339"/>
                  </a:cubicBezTo>
                  <a:cubicBezTo>
                    <a:pt x="2522008" y="57739"/>
                    <a:pt x="2608792" y="105364"/>
                    <a:pt x="2673350" y="152989"/>
                  </a:cubicBezTo>
                  <a:cubicBezTo>
                    <a:pt x="2737908" y="200614"/>
                    <a:pt x="2782358" y="255647"/>
                    <a:pt x="2825750" y="318089"/>
                  </a:cubicBezTo>
                  <a:cubicBezTo>
                    <a:pt x="2869142" y="380531"/>
                    <a:pt x="2903008" y="462022"/>
                    <a:pt x="2933700" y="527639"/>
                  </a:cubicBezTo>
                  <a:cubicBezTo>
                    <a:pt x="2964392" y="593256"/>
                    <a:pt x="2983442" y="640881"/>
                    <a:pt x="3009900" y="711789"/>
                  </a:cubicBezTo>
                  <a:cubicBezTo>
                    <a:pt x="3036358" y="782697"/>
                    <a:pt x="3060700" y="855722"/>
                    <a:pt x="3092450" y="953089"/>
                  </a:cubicBezTo>
                  <a:cubicBezTo>
                    <a:pt x="3124200" y="1050456"/>
                    <a:pt x="3171825" y="1198622"/>
                    <a:pt x="3200400" y="1295989"/>
                  </a:cubicBezTo>
                  <a:cubicBezTo>
                    <a:pt x="3228975" y="1393356"/>
                    <a:pt x="3240617" y="1447331"/>
                    <a:pt x="3263900" y="1537289"/>
                  </a:cubicBezTo>
                  <a:cubicBezTo>
                    <a:pt x="3287183" y="1627247"/>
                    <a:pt x="3316817" y="1739431"/>
                    <a:pt x="3340100" y="1835739"/>
                  </a:cubicBezTo>
                  <a:cubicBezTo>
                    <a:pt x="3363383" y="1932047"/>
                    <a:pt x="3388783" y="2036822"/>
                    <a:pt x="3403600" y="2115139"/>
                  </a:cubicBezTo>
                  <a:cubicBezTo>
                    <a:pt x="3418417" y="2193456"/>
                    <a:pt x="3423708" y="2256956"/>
                    <a:pt x="3429000" y="2305639"/>
                  </a:cubicBezTo>
                  <a:cubicBezTo>
                    <a:pt x="3434292" y="2354322"/>
                    <a:pt x="3434821" y="2380780"/>
                    <a:pt x="3435350" y="2407239"/>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DAA0826F-9FAC-4FFB-9E2A-891F4E11B5E4}"/>
                </a:ext>
              </a:extLst>
            </p:cNvPr>
            <p:cNvCxnSpPr>
              <a:stCxn id="100" idx="11"/>
            </p:cNvCxnSpPr>
            <p:nvPr/>
          </p:nvCxnSpPr>
          <p:spPr>
            <a:xfrm>
              <a:off x="5251450" y="1238250"/>
              <a:ext cx="6350" cy="24025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84C9A9B0-54B4-4EC6-BE72-9183DB2400D6}"/>
                    </a:ext>
                  </a:extLst>
                </p:cNvPr>
                <p:cNvSpPr txBox="1"/>
                <p:nvPr/>
              </p:nvSpPr>
              <p:spPr>
                <a:xfrm>
                  <a:off x="3267439" y="1163233"/>
                  <a:ext cx="10004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𝑝𝑆</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oMath>
                    </m:oMathPara>
                  </a14:m>
                  <a:endParaRPr lang="zh-CN" altLang="en-US" sz="2800" dirty="0"/>
                </a:p>
              </p:txBody>
            </p:sp>
          </mc:Choice>
          <mc:Fallback xmlns="">
            <p:sp>
              <p:nvSpPr>
                <p:cNvPr id="56" name="文本框 55">
                  <a:extLst>
                    <a:ext uri="{FF2B5EF4-FFF2-40B4-BE49-F238E27FC236}">
                      <a16:creationId xmlns:a16="http://schemas.microsoft.com/office/drawing/2014/main" xmlns="" xmlns:a14="http://schemas.microsoft.com/office/drawing/2010/main" id="{84C9A9B0-54B4-4EC6-BE72-9183DB2400D6}"/>
                    </a:ext>
                  </a:extLst>
                </p:cNvPr>
                <p:cNvSpPr txBox="1">
                  <a:spLocks noRot="1" noChangeAspect="1" noMove="1" noResize="1" noEditPoints="1" noAdjustHandles="1" noChangeArrowheads="1" noChangeShapeType="1" noTextEdit="1"/>
                </p:cNvSpPr>
                <p:nvPr/>
              </p:nvSpPr>
              <p:spPr>
                <a:xfrm>
                  <a:off x="3267439" y="1163233"/>
                  <a:ext cx="1000402" cy="430887"/>
                </a:xfrm>
                <a:prstGeom prst="rect">
                  <a:avLst/>
                </a:prstGeom>
                <a:blipFill rotWithShape="0">
                  <a:blip r:embed="rId23"/>
                  <a:stretch>
                    <a:fillRect r="-1439"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37F8546B-424A-4A01-A2B6-FBCE212563A7}"/>
                    </a:ext>
                  </a:extLst>
                </p:cNvPr>
                <p:cNvSpPr txBox="1"/>
                <p:nvPr/>
              </p:nvSpPr>
              <p:spPr>
                <a:xfrm>
                  <a:off x="6228288" y="3595088"/>
                  <a:ext cx="30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oMath>
                    </m:oMathPara>
                  </a14:m>
                  <a:endParaRPr lang="zh-CN" altLang="en-US" sz="2800" dirty="0"/>
                </a:p>
              </p:txBody>
            </p:sp>
          </mc:Choice>
          <mc:Fallback xmlns="">
            <p:sp>
              <p:nvSpPr>
                <p:cNvPr id="57" name="文本框 56">
                  <a:extLst>
                    <a:ext uri="{FF2B5EF4-FFF2-40B4-BE49-F238E27FC236}">
                      <a16:creationId xmlns:a16="http://schemas.microsoft.com/office/drawing/2014/main" xmlns="" xmlns:a14="http://schemas.microsoft.com/office/drawing/2010/main" id="{37F8546B-424A-4A01-A2B6-FBCE212563A7}"/>
                    </a:ext>
                  </a:extLst>
                </p:cNvPr>
                <p:cNvSpPr txBox="1">
                  <a:spLocks noRot="1" noChangeAspect="1" noMove="1" noResize="1" noEditPoints="1" noAdjustHandles="1" noChangeArrowheads="1" noChangeShapeType="1" noTextEdit="1"/>
                </p:cNvSpPr>
                <p:nvPr/>
              </p:nvSpPr>
              <p:spPr>
                <a:xfrm>
                  <a:off x="6228288" y="3595088"/>
                  <a:ext cx="302519" cy="430887"/>
                </a:xfrm>
                <a:prstGeom prst="rect">
                  <a:avLst/>
                </a:prstGeom>
                <a:blipFill rotWithShape="0">
                  <a:blip r:embed="rId24"/>
                  <a:stretch>
                    <a:fillRect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0B52116D-71F6-4A79-A2D2-D9947D75620A}"/>
                    </a:ext>
                  </a:extLst>
                </p:cNvPr>
                <p:cNvSpPr txBox="1"/>
                <p:nvPr/>
              </p:nvSpPr>
              <p:spPr>
                <a:xfrm>
                  <a:off x="4938689" y="3644900"/>
                  <a:ext cx="562975" cy="467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𝑚</m:t>
                            </m:r>
                          </m:sub>
                          <m:sup/>
                        </m:sSubSup>
                      </m:oMath>
                    </m:oMathPara>
                  </a14:m>
                  <a:endParaRPr lang="zh-CN" altLang="en-US" sz="2800" dirty="0"/>
                </a:p>
              </p:txBody>
            </p:sp>
          </mc:Choice>
          <mc:Fallback xmlns="">
            <p:sp>
              <p:nvSpPr>
                <p:cNvPr id="58" name="文本框 57">
                  <a:extLst>
                    <a:ext uri="{FF2B5EF4-FFF2-40B4-BE49-F238E27FC236}">
                      <a16:creationId xmlns:a16="http://schemas.microsoft.com/office/drawing/2014/main" xmlns="" xmlns:a14="http://schemas.microsoft.com/office/drawing/2010/main" id="{0B52116D-71F6-4A79-A2D2-D9947D75620A}"/>
                    </a:ext>
                  </a:extLst>
                </p:cNvPr>
                <p:cNvSpPr txBox="1">
                  <a:spLocks noRot="1" noChangeAspect="1" noMove="1" noResize="1" noEditPoints="1" noAdjustHandles="1" noChangeArrowheads="1" noChangeShapeType="1" noTextEdit="1"/>
                </p:cNvSpPr>
                <p:nvPr/>
              </p:nvSpPr>
              <p:spPr>
                <a:xfrm>
                  <a:off x="4938689" y="3644900"/>
                  <a:ext cx="562975" cy="467757"/>
                </a:xfrm>
                <a:prstGeom prst="rect">
                  <a:avLst/>
                </a:prstGeom>
                <a:blipFill rotWithShape="0">
                  <a:blip r:embed="rId25"/>
                  <a:stretch>
                    <a:fillRect b="-24590"/>
                  </a:stretch>
                </a:blipFill>
              </p:spPr>
              <p:txBody>
                <a:bodyPr/>
                <a:lstStyle/>
                <a:p>
                  <a:r>
                    <a:rPr lang="zh-CN" altLang="en-US">
                      <a:noFill/>
                    </a:rPr>
                    <a:t> </a:t>
                  </a:r>
                </a:p>
              </p:txBody>
            </p:sp>
          </mc:Fallback>
        </mc:AlternateContent>
        <p:sp>
          <p:nvSpPr>
            <p:cNvPr id="105" name="文本框 104">
              <a:extLst>
                <a:ext uri="{FF2B5EF4-FFF2-40B4-BE49-F238E27FC236}">
                  <a16:creationId xmlns:a16="http://schemas.microsoft.com/office/drawing/2014/main" id="{54F113A7-85D1-4920-8161-4EA5E2667AA8}"/>
                </a:ext>
              </a:extLst>
            </p:cNvPr>
            <p:cNvSpPr txBox="1"/>
            <p:nvPr/>
          </p:nvSpPr>
          <p:spPr>
            <a:xfrm>
              <a:off x="2860646" y="519210"/>
              <a:ext cx="1125116" cy="369332"/>
            </a:xfrm>
            <a:prstGeom prst="rect">
              <a:avLst/>
            </a:prstGeom>
            <a:noFill/>
          </p:spPr>
          <p:txBody>
            <a:bodyPr wrap="none" lIns="0" tIns="0" rIns="0" bIns="0" rtlCol="0">
              <a:spAutoFit/>
            </a:bodyPr>
            <a:lstStyle/>
            <a:p>
              <a:r>
                <a:rPr lang="en-US" altLang="zh-CN" sz="2400" dirty="0">
                  <a:latin typeface="Cambria Math" panose="02040503050406030204" pitchFamily="18" charset="0"/>
                  <a:ea typeface="Cambria Math" panose="02040503050406030204" pitchFamily="18" charset="0"/>
                </a:rPr>
                <a:t>Revenue</a:t>
              </a:r>
              <a:endParaRPr lang="zh-CN" altLang="en-US" sz="2400" dirty="0">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62" name="文本框 61"/>
              <p:cNvSpPr txBox="1"/>
              <p:nvPr/>
            </p:nvSpPr>
            <p:spPr>
              <a:xfrm>
                <a:off x="5427196" y="836712"/>
                <a:ext cx="5879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𝑺</m:t>
                      </m:r>
                      <m:d>
                        <m:dPr>
                          <m:ctrlPr>
                            <a:rPr lang="en-US" altLang="zh-CN" sz="200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𝒑</m:t>
                          </m:r>
                        </m:e>
                      </m:d>
                    </m:oMath>
                  </m:oMathPara>
                </a14:m>
                <a:endParaRPr lang="zh-CN" altLang="en-US" sz="2000" dirty="0">
                  <a:solidFill>
                    <a:schemeClr val="tx1"/>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5427196" y="836712"/>
                <a:ext cx="587981" cy="307777"/>
              </a:xfrm>
              <a:prstGeom prst="rect">
                <a:avLst/>
              </a:prstGeom>
              <a:blipFill rotWithShape="0">
                <a:blip r:embed="rId26"/>
                <a:stretch>
                  <a:fillRect l="-8247"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5427196" y="1766280"/>
                <a:ext cx="5879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𝑺</m:t>
                      </m:r>
                      <m:d>
                        <m:dPr>
                          <m:ctrlPr>
                            <a:rPr lang="en-US" altLang="zh-CN" sz="200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𝒑</m:t>
                          </m:r>
                        </m:e>
                      </m:d>
                    </m:oMath>
                  </m:oMathPara>
                </a14:m>
                <a:endParaRPr lang="zh-CN" altLang="en-US" sz="2000" dirty="0">
                  <a:solidFill>
                    <a:schemeClr val="tx1"/>
                  </a:solidFill>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5427196" y="1766280"/>
                <a:ext cx="587981" cy="307777"/>
              </a:xfrm>
              <a:prstGeom prst="rect">
                <a:avLst/>
              </a:prstGeom>
              <a:blipFill rotWithShape="0">
                <a:blip r:embed="rId27"/>
                <a:stretch>
                  <a:fillRect l="-8247"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p:cNvSpPr txBox="1"/>
              <p:nvPr/>
            </p:nvSpPr>
            <p:spPr>
              <a:xfrm>
                <a:off x="3875177" y="1567720"/>
                <a:ext cx="2292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𝒑</m:t>
                      </m:r>
                    </m:oMath>
                  </m:oMathPara>
                </a14:m>
                <a:endParaRPr lang="zh-CN" altLang="en-US" sz="2000" dirty="0"/>
              </a:p>
            </p:txBody>
          </p:sp>
        </mc:Choice>
        <mc:Fallback xmlns="">
          <p:sp>
            <p:nvSpPr>
              <p:cNvPr id="69" name="文本框 68"/>
              <p:cNvSpPr txBox="1">
                <a:spLocks noRot="1" noChangeAspect="1" noMove="1" noResize="1" noEditPoints="1" noAdjustHandles="1" noChangeArrowheads="1" noChangeShapeType="1" noTextEdit="1"/>
              </p:cNvSpPr>
              <p:nvPr/>
            </p:nvSpPr>
            <p:spPr>
              <a:xfrm>
                <a:off x="3875177" y="1567720"/>
                <a:ext cx="229229" cy="307777"/>
              </a:xfrm>
              <a:prstGeom prst="rect">
                <a:avLst/>
              </a:prstGeom>
              <a:blipFill rotWithShape="0">
                <a:blip r:embed="rId28"/>
                <a:stretch>
                  <a:fillRect l="-27027" r="-27027" b="-29412"/>
                </a:stretch>
              </a:blipFill>
            </p:spPr>
            <p:txBody>
              <a:bodyPr/>
              <a:lstStyle/>
              <a:p>
                <a:r>
                  <a:rPr lang="zh-CN" altLang="en-US">
                    <a:noFill/>
                  </a:rPr>
                  <a:t> </a:t>
                </a:r>
              </a:p>
            </p:txBody>
          </p:sp>
        </mc:Fallback>
      </mc:AlternateContent>
      <p:cxnSp>
        <p:nvCxnSpPr>
          <p:cNvPr id="70" name="直接箭头连接符 69">
            <a:extLst>
              <a:ext uri="{FF2B5EF4-FFF2-40B4-BE49-F238E27FC236}">
                <a16:creationId xmlns:a16="http://schemas.microsoft.com/office/drawing/2014/main" id="{8ADB91EE-A206-4BA9-ABBD-9DAF00C8D30F}"/>
              </a:ext>
            </a:extLst>
          </p:cNvPr>
          <p:cNvCxnSpPr>
            <a:cxnSpLocks/>
          </p:cNvCxnSpPr>
          <p:nvPr/>
        </p:nvCxnSpPr>
        <p:spPr bwMode="auto">
          <a:xfrm flipV="1">
            <a:off x="4151767" y="1412777"/>
            <a:ext cx="597921" cy="295730"/>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73" name="直接箭头连接符 72">
            <a:extLst>
              <a:ext uri="{FF2B5EF4-FFF2-40B4-BE49-F238E27FC236}">
                <a16:creationId xmlns:a16="http://schemas.microsoft.com/office/drawing/2014/main" id="{8ADB91EE-A206-4BA9-ABBD-9DAF00C8D30F}"/>
              </a:ext>
            </a:extLst>
          </p:cNvPr>
          <p:cNvCxnSpPr>
            <a:cxnSpLocks/>
          </p:cNvCxnSpPr>
          <p:nvPr/>
        </p:nvCxnSpPr>
        <p:spPr bwMode="auto">
          <a:xfrm>
            <a:off x="4151767" y="1875497"/>
            <a:ext cx="597921" cy="434044"/>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05082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0">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99" grpId="0"/>
      <p:bldP spid="62" grpId="0"/>
      <p:bldP spid="65"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0" name="表格 49"/>
              <p:cNvGraphicFramePr>
                <a:graphicFrameLocks noGrp="1"/>
              </p:cNvGraphicFramePr>
              <p:nvPr>
                <p:extLst>
                  <p:ext uri="{D42A27DB-BD31-4B8C-83A1-F6EECF244321}">
                    <p14:modId xmlns:p14="http://schemas.microsoft.com/office/powerpoint/2010/main" val="1080013122"/>
                  </p:ext>
                </p:extLst>
              </p:nvPr>
            </p:nvGraphicFramePr>
            <p:xfrm>
              <a:off x="142349" y="4019122"/>
              <a:ext cx="5032993" cy="761760"/>
            </p:xfrm>
            <a:graphic>
              <a:graphicData uri="http://schemas.openxmlformats.org/drawingml/2006/table">
                <a:tbl>
                  <a:tblPr firstRow="1" bandRow="1">
                    <a:tableStyleId>{5C22544A-7EE6-4342-B048-85BDC9FD1C3A}</a:tableStyleId>
                  </a:tblPr>
                  <a:tblGrid>
                    <a:gridCol w="2359343">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491005">
                      <a:extLst>
                        <a:ext uri="{9D8B030D-6E8A-4147-A177-3AD203B41FA5}">
                          <a16:colId xmlns:a16="http://schemas.microsoft.com/office/drawing/2014/main" val="20004"/>
                        </a:ext>
                      </a:extLst>
                    </a:gridCol>
                    <a:gridCol w="563880">
                      <a:extLst>
                        <a:ext uri="{9D8B030D-6E8A-4147-A177-3AD203B41FA5}">
                          <a16:colId xmlns:a16="http://schemas.microsoft.com/office/drawing/2014/main" val="20002"/>
                        </a:ext>
                      </a:extLst>
                    </a:gridCol>
                    <a:gridCol w="491005">
                      <a:extLst>
                        <a:ext uri="{9D8B030D-6E8A-4147-A177-3AD203B41FA5}">
                          <a16:colId xmlns:a16="http://schemas.microsoft.com/office/drawing/2014/main" val="20005"/>
                        </a:ext>
                      </a:extLst>
                    </a:gridCol>
                    <a:gridCol w="563880">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r>
                            <a:rPr lang="en-US" altLang="zh-CN" dirty="0"/>
                            <a:t>…</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r>
                            <a:rPr lang="en-US" altLang="zh-CN" dirty="0"/>
                            <a:t>…</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acc>
                                <m:accPr>
                                  <m:chr m:val="̂"/>
                                  <m:ctrlPr>
                                    <a:rPr lang="en-US" altLang="zh-CN" sz="1800" b="1" i="1" smtClean="0">
                                      <a:solidFill>
                                        <a:schemeClr val="tx1"/>
                                      </a:solidFill>
                                      <a:latin typeface="Cambria Math" panose="02040503050406030204" pitchFamily="18" charset="0"/>
                                    </a:rPr>
                                  </m:ctrlPr>
                                </m:accPr>
                                <m:e>
                                  <m:r>
                                    <a:rPr lang="en-US" altLang="zh-CN" sz="1800" b="1" i="1" smtClean="0">
                                      <a:solidFill>
                                        <a:schemeClr val="tx1"/>
                                      </a:solidFill>
                                      <a:latin typeface="Cambria Math" panose="02040503050406030204" pitchFamily="18" charset="0"/>
                                    </a:rPr>
                                    <m:t>𝑺</m:t>
                                  </m:r>
                                </m:e>
                              </m:acc>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50" name="表格 49"/>
              <p:cNvGraphicFramePr>
                <a:graphicFrameLocks noGrp="1"/>
              </p:cNvGraphicFramePr>
              <p:nvPr>
                <p:extLst>
                  <p:ext uri="{D42A27DB-BD31-4B8C-83A1-F6EECF244321}">
                    <p14:modId xmlns:p14="http://schemas.microsoft.com/office/powerpoint/2010/main" val="1080013122"/>
                  </p:ext>
                </p:extLst>
              </p:nvPr>
            </p:nvGraphicFramePr>
            <p:xfrm>
              <a:off x="142349" y="4019122"/>
              <a:ext cx="5032993" cy="761760"/>
            </p:xfrm>
            <a:graphic>
              <a:graphicData uri="http://schemas.openxmlformats.org/drawingml/2006/table">
                <a:tbl>
                  <a:tblPr firstRow="1" bandRow="1">
                    <a:tableStyleId>{5C22544A-7EE6-4342-B048-85BDC9FD1C3A}</a:tableStyleId>
                  </a:tblPr>
                  <a:tblGrid>
                    <a:gridCol w="2359343">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491005">
                      <a:extLst>
                        <a:ext uri="{9D8B030D-6E8A-4147-A177-3AD203B41FA5}">
                          <a16:colId xmlns:a16="http://schemas.microsoft.com/office/drawing/2014/main" val="20004"/>
                        </a:ext>
                      </a:extLst>
                    </a:gridCol>
                    <a:gridCol w="563880">
                      <a:extLst>
                        <a:ext uri="{9D8B030D-6E8A-4147-A177-3AD203B41FA5}">
                          <a16:colId xmlns:a16="http://schemas.microsoft.com/office/drawing/2014/main" val="20002"/>
                        </a:ext>
                      </a:extLst>
                    </a:gridCol>
                    <a:gridCol w="491005">
                      <a:extLst>
                        <a:ext uri="{9D8B030D-6E8A-4147-A177-3AD203B41FA5}">
                          <a16:colId xmlns:a16="http://schemas.microsoft.com/office/drawing/2014/main" val="20005"/>
                        </a:ext>
                      </a:extLst>
                    </a:gridCol>
                    <a:gridCol w="563880">
                      <a:extLst>
                        <a:ext uri="{9D8B030D-6E8A-4147-A177-3AD203B41FA5}">
                          <a16:colId xmlns:a16="http://schemas.microsoft.com/office/drawing/2014/main" val="20003"/>
                        </a:ext>
                      </a:extLst>
                    </a:gridCol>
                  </a:tblGrid>
                  <a:tr h="365760">
                    <a:tc>
                      <a:txBody>
                        <a:bodyPr/>
                        <a:lstStyle/>
                        <a:p>
                          <a:endParaRPr lang="zh-CN"/>
                        </a:p>
                      </a:txBody>
                      <a:tcPr>
                        <a:blipFill>
                          <a:blip r:embed="rId3"/>
                          <a:stretch>
                            <a:fillRect l="-258" t="-8333" r="-114729" b="-130000"/>
                          </a:stretch>
                        </a:blipFill>
                      </a:tcPr>
                    </a:tc>
                    <a:tc>
                      <a:txBody>
                        <a:bodyPr/>
                        <a:lstStyle/>
                        <a:p>
                          <a:endParaRPr lang="zh-CN"/>
                        </a:p>
                      </a:txBody>
                      <a:tcPr>
                        <a:blipFill>
                          <a:blip r:embed="rId3"/>
                          <a:stretch>
                            <a:fillRect l="-417204" t="-8333" r="-377419" b="-130000"/>
                          </a:stretch>
                        </a:blipFill>
                      </a:tcPr>
                    </a:tc>
                    <a:tc>
                      <a:txBody>
                        <a:bodyPr/>
                        <a:lstStyle/>
                        <a:p>
                          <a:r>
                            <a:rPr lang="en-US" altLang="zh-CN" dirty="0"/>
                            <a:t>…</a:t>
                          </a:r>
                          <a:endParaRPr lang="zh-CN" altLang="en-US" dirty="0"/>
                        </a:p>
                      </a:txBody>
                      <a:tcPr/>
                    </a:tc>
                    <a:tc>
                      <a:txBody>
                        <a:bodyPr/>
                        <a:lstStyle/>
                        <a:p>
                          <a:endParaRPr lang="zh-CN"/>
                        </a:p>
                      </a:txBody>
                      <a:tcPr>
                        <a:blipFill>
                          <a:blip r:embed="rId3"/>
                          <a:stretch>
                            <a:fillRect l="-603226" t="-8333" r="-191398" b="-130000"/>
                          </a:stretch>
                        </a:blipFill>
                      </a:tcPr>
                    </a:tc>
                    <a:tc>
                      <a:txBody>
                        <a:bodyPr/>
                        <a:lstStyle/>
                        <a:p>
                          <a:r>
                            <a:rPr lang="en-US" altLang="zh-CN" dirty="0"/>
                            <a:t>…</a:t>
                          </a:r>
                          <a:endParaRPr lang="zh-CN" altLang="en-US" dirty="0"/>
                        </a:p>
                      </a:txBody>
                      <a:tcPr/>
                    </a:tc>
                    <a:tc>
                      <a:txBody>
                        <a:bodyPr/>
                        <a:lstStyle/>
                        <a:p>
                          <a:endParaRPr lang="zh-CN"/>
                        </a:p>
                      </a:txBody>
                      <a:tcPr>
                        <a:blipFill>
                          <a:blip r:embed="rId3"/>
                          <a:stretch>
                            <a:fillRect l="-789247" t="-8333" r="-5376" b="-130000"/>
                          </a:stretch>
                        </a:blipFill>
                      </a:tcPr>
                    </a:tc>
                    <a:extLst>
                      <a:ext uri="{0D108BD9-81ED-4DB2-BD59-A6C34878D82A}">
                        <a16:rowId xmlns:a16="http://schemas.microsoft.com/office/drawing/2014/main" val="10000"/>
                      </a:ext>
                    </a:extLst>
                  </a:tr>
                  <a:tr h="396000">
                    <a:tc>
                      <a:txBody>
                        <a:bodyPr/>
                        <a:lstStyle/>
                        <a:p>
                          <a:endParaRPr lang="zh-CN"/>
                        </a:p>
                      </a:txBody>
                      <a:tcPr>
                        <a:blipFill>
                          <a:blip r:embed="rId3"/>
                          <a:stretch>
                            <a:fillRect l="-258" t="-98485" r="-114729" b="-18182"/>
                          </a:stretch>
                        </a:blipFill>
                      </a:tcPr>
                    </a:tc>
                    <a:tc>
                      <a:txBody>
                        <a:bodyPr/>
                        <a:lstStyle/>
                        <a:p>
                          <a:pPr algn="ctr"/>
                          <a:r>
                            <a:rPr lang="en-US" altLang="zh-CN" dirty="0"/>
                            <a:t>0.9</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Fallback>
      </mc:AlternateContent>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One Grid with Sufficient Supply</a:t>
            </a:r>
          </a:p>
        </p:txBody>
      </p:sp>
      <p:sp>
        <p:nvSpPr>
          <p:cNvPr id="3" name="矩形 2"/>
          <p:cNvSpPr/>
          <p:nvPr/>
        </p:nvSpPr>
        <p:spPr bwMode="auto">
          <a:xfrm>
            <a:off x="1307542" y="980728"/>
            <a:ext cx="1296144" cy="1224136"/>
          </a:xfrm>
          <a:prstGeom prst="rect">
            <a:avLst/>
          </a:prstGeom>
          <a:solidFill>
            <a:srgbClr val="C0C0C0">
              <a:alpha val="0"/>
            </a:srgbClr>
          </a:solidFill>
          <a:ln w="317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7" name="组合 6">
            <a:extLst>
              <a:ext uri="{FF2B5EF4-FFF2-40B4-BE49-F238E27FC236}">
                <a16:creationId xmlns:a16="http://schemas.microsoft.com/office/drawing/2014/main" id="{B4A7B69D-0F08-4229-BFF1-635A41156437}"/>
              </a:ext>
            </a:extLst>
          </p:cNvPr>
          <p:cNvGrpSpPr/>
          <p:nvPr/>
        </p:nvGrpSpPr>
        <p:grpSpPr>
          <a:xfrm>
            <a:off x="1623137" y="1412776"/>
            <a:ext cx="295731" cy="492134"/>
            <a:chOff x="2267744" y="3524491"/>
            <a:chExt cx="347625" cy="579116"/>
          </a:xfrm>
        </p:grpSpPr>
        <p:pic>
          <p:nvPicPr>
            <p:cNvPr id="8" name="图片 7">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B6BA012-2F7F-4E8A-AA61-A2B9638F43F7}"/>
                    </a:ext>
                  </a:extLst>
                </p:cNvPr>
                <p:cNvSpPr txBox="1"/>
                <p:nvPr/>
              </p:nvSpPr>
              <p:spPr>
                <a:xfrm>
                  <a:off x="2319988" y="3850084"/>
                  <a:ext cx="272544" cy="253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oMath>
                    </m:oMathPara>
                  </a14:m>
                  <a:endParaRPr lang="zh-CN" altLang="en-US" dirty="0"/>
                </a:p>
              </p:txBody>
            </p:sp>
          </mc:Choice>
          <mc:Fallback xmlns="">
            <p:sp>
              <p:nvSpPr>
                <p:cNvPr id="9" name="文本框 8">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319988" y="3850084"/>
                  <a:ext cx="272544" cy="253523"/>
                </a:xfrm>
                <a:prstGeom prst="rect">
                  <a:avLst/>
                </a:prstGeom>
                <a:blipFill rotWithShape="0">
                  <a:blip r:embed="rId5"/>
                  <a:stretch>
                    <a:fillRect l="-10526" r="-5263" b="-17143"/>
                  </a:stretch>
                </a:blipFill>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9D2F5D78-EDBF-47CE-8B31-0A28703523C9}"/>
              </a:ext>
            </a:extLst>
          </p:cNvPr>
          <p:cNvGrpSpPr/>
          <p:nvPr/>
        </p:nvGrpSpPr>
        <p:grpSpPr>
          <a:xfrm>
            <a:off x="2075033" y="1036430"/>
            <a:ext cx="260243" cy="488772"/>
            <a:chOff x="2844223" y="2983032"/>
            <a:chExt cx="305910" cy="575162"/>
          </a:xfrm>
        </p:grpSpPr>
        <p:pic>
          <p:nvPicPr>
            <p:cNvPr id="11" name="图片 10">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2D0CEB2-6871-434F-87AE-13A4BED4E21F}"/>
                    </a:ext>
                  </a:extLst>
                </p:cNvPr>
                <p:cNvSpPr txBox="1"/>
                <p:nvPr/>
              </p:nvSpPr>
              <p:spPr>
                <a:xfrm>
                  <a:off x="2873140" y="3304670"/>
                  <a:ext cx="272544" cy="253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oMath>
                    </m:oMathPara>
                  </a14:m>
                  <a:endParaRPr lang="zh-CN" altLang="en-US" dirty="0"/>
                </a:p>
              </p:txBody>
            </p:sp>
          </mc:Choice>
          <mc:Fallback xmlns="">
            <p:sp>
              <p:nvSpPr>
                <p:cNvPr id="12" name="文本框 11">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873140" y="3304670"/>
                  <a:ext cx="272544" cy="253524"/>
                </a:xfrm>
                <a:prstGeom prst="rect">
                  <a:avLst/>
                </a:prstGeom>
                <a:blipFill rotWithShape="0">
                  <a:blip r:embed="rId7"/>
                  <a:stretch>
                    <a:fillRect l="-7895" r="-7895" b="-16667"/>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4F7A3CFD-6443-492A-8E11-36EF2A62ADFC}"/>
              </a:ext>
            </a:extLst>
          </p:cNvPr>
          <p:cNvGrpSpPr/>
          <p:nvPr/>
        </p:nvGrpSpPr>
        <p:grpSpPr>
          <a:xfrm>
            <a:off x="2950007" y="1922160"/>
            <a:ext cx="455857" cy="448598"/>
            <a:chOff x="1619672" y="2996952"/>
            <a:chExt cx="563153" cy="554186"/>
          </a:xfrm>
        </p:grpSpPr>
        <p:pic>
          <p:nvPicPr>
            <p:cNvPr id="14" name="图片 13">
              <a:extLst>
                <a:ext uri="{FF2B5EF4-FFF2-40B4-BE49-F238E27FC236}">
                  <a16:creationId xmlns:a16="http://schemas.microsoft.com/office/drawing/2014/main" id="{8AABE1A6-6877-40A3-9DB6-83381A7010C4}"/>
                </a:ext>
              </a:extLst>
            </p:cNvPr>
            <p:cNvPicPr>
              <a:picLocks noChangeAspect="1"/>
            </p:cNvPicPr>
            <p:nvPr/>
          </p:nvPicPr>
          <p:blipFill>
            <a:blip r:embed="rId8"/>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0E2B2A6-FC05-4005-9F2C-55A5DA1004A1}"/>
                    </a:ext>
                  </a:extLst>
                </p:cNvPr>
                <p:cNvSpPr txBox="1"/>
                <p:nvPr/>
              </p:nvSpPr>
              <p:spPr>
                <a:xfrm>
                  <a:off x="1739523" y="3284984"/>
                  <a:ext cx="349801"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𝒏</m:t>
                            </m:r>
                          </m:sub>
                        </m:sSub>
                      </m:oMath>
                    </m:oMathPara>
                  </a14:m>
                  <a:endParaRPr lang="zh-CN" altLang="en-US" dirty="0"/>
                </a:p>
              </p:txBody>
            </p:sp>
          </mc:Choice>
          <mc:Fallback xmlns="">
            <p:sp>
              <p:nvSpPr>
                <p:cNvPr id="15" name="文本框 14">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9801" cy="266154"/>
                </a:xfrm>
                <a:prstGeom prst="rect">
                  <a:avLst/>
                </a:prstGeom>
                <a:blipFill rotWithShape="0">
                  <a:blip r:embed="rId9"/>
                  <a:stretch>
                    <a:fillRect l="-8696" b="-11429"/>
                  </a:stretch>
                </a:blipFill>
              </p:spPr>
              <p:txBody>
                <a:bodyPr/>
                <a:lstStyle/>
                <a:p>
                  <a:r>
                    <a:rPr lang="zh-CN" altLang="en-US">
                      <a:noFill/>
                    </a:rPr>
                    <a:t> </a:t>
                  </a:r>
                </a:p>
              </p:txBody>
            </p:sp>
          </mc:Fallback>
        </mc:AlternateContent>
      </p:grpSp>
      <p:cxnSp>
        <p:nvCxnSpPr>
          <p:cNvPr id="5" name="直接箭头连接符 4"/>
          <p:cNvCxnSpPr/>
          <p:nvPr/>
        </p:nvCxnSpPr>
        <p:spPr bwMode="auto">
          <a:xfrm>
            <a:off x="2331491" y="1689466"/>
            <a:ext cx="618516" cy="232694"/>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grpSp>
        <p:nvGrpSpPr>
          <p:cNvPr id="18" name="组合 17">
            <a:extLst>
              <a:ext uri="{FF2B5EF4-FFF2-40B4-BE49-F238E27FC236}">
                <a16:creationId xmlns:a16="http://schemas.microsoft.com/office/drawing/2014/main" id="{4F7A3CFD-6443-492A-8E11-36EF2A62ADFC}"/>
              </a:ext>
            </a:extLst>
          </p:cNvPr>
          <p:cNvGrpSpPr/>
          <p:nvPr/>
        </p:nvGrpSpPr>
        <p:grpSpPr>
          <a:xfrm>
            <a:off x="2205154" y="2478192"/>
            <a:ext cx="455857" cy="448598"/>
            <a:chOff x="1619672" y="2996952"/>
            <a:chExt cx="563153" cy="554186"/>
          </a:xfrm>
        </p:grpSpPr>
        <p:pic>
          <p:nvPicPr>
            <p:cNvPr id="19" name="图片 18">
              <a:extLst>
                <a:ext uri="{FF2B5EF4-FFF2-40B4-BE49-F238E27FC236}">
                  <a16:creationId xmlns:a16="http://schemas.microsoft.com/office/drawing/2014/main" id="{8AABE1A6-6877-40A3-9DB6-83381A7010C4}"/>
                </a:ext>
              </a:extLst>
            </p:cNvPr>
            <p:cNvPicPr>
              <a:picLocks noChangeAspect="1"/>
            </p:cNvPicPr>
            <p:nvPr/>
          </p:nvPicPr>
          <p:blipFill>
            <a:blip r:embed="rId8"/>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10"/>
                  <a:stretch>
                    <a:fillRect l="-8889" r="-4444" b="-16667"/>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4F7A3CFD-6443-492A-8E11-36EF2A62ADFC}"/>
              </a:ext>
            </a:extLst>
          </p:cNvPr>
          <p:cNvGrpSpPr/>
          <p:nvPr/>
        </p:nvGrpSpPr>
        <p:grpSpPr>
          <a:xfrm>
            <a:off x="1577089" y="1957301"/>
            <a:ext cx="455857" cy="448598"/>
            <a:chOff x="1619672" y="2996952"/>
            <a:chExt cx="563153" cy="554186"/>
          </a:xfrm>
        </p:grpSpPr>
        <p:pic>
          <p:nvPicPr>
            <p:cNvPr id="22" name="图片 21">
              <a:extLst>
                <a:ext uri="{FF2B5EF4-FFF2-40B4-BE49-F238E27FC236}">
                  <a16:creationId xmlns:a16="http://schemas.microsoft.com/office/drawing/2014/main" id="{8AABE1A6-6877-40A3-9DB6-83381A7010C4}"/>
                </a:ext>
              </a:extLst>
            </p:cNvPr>
            <p:cNvPicPr>
              <a:picLocks noChangeAspect="1"/>
            </p:cNvPicPr>
            <p:nvPr/>
          </p:nvPicPr>
          <p:blipFill>
            <a:blip r:embed="rId8"/>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11"/>
                  <a:stretch>
                    <a:fillRect l="-8889" r="-4444" b="-17143"/>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4F7A3CFD-6443-492A-8E11-36EF2A62ADFC}"/>
              </a:ext>
            </a:extLst>
          </p:cNvPr>
          <p:cNvGrpSpPr/>
          <p:nvPr/>
        </p:nvGrpSpPr>
        <p:grpSpPr>
          <a:xfrm>
            <a:off x="698636" y="2203856"/>
            <a:ext cx="455857" cy="448598"/>
            <a:chOff x="1619672" y="2996952"/>
            <a:chExt cx="563153" cy="554186"/>
          </a:xfrm>
        </p:grpSpPr>
        <p:pic>
          <p:nvPicPr>
            <p:cNvPr id="25" name="图片 24">
              <a:extLst>
                <a:ext uri="{FF2B5EF4-FFF2-40B4-BE49-F238E27FC236}">
                  <a16:creationId xmlns:a16="http://schemas.microsoft.com/office/drawing/2014/main" id="{8AABE1A6-6877-40A3-9DB6-83381A7010C4}"/>
                </a:ext>
              </a:extLst>
            </p:cNvPr>
            <p:cNvPicPr>
              <a:picLocks noChangeAspect="1"/>
            </p:cNvPicPr>
            <p:nvPr/>
          </p:nvPicPr>
          <p:blipFill>
            <a:blip r:embed="rId8"/>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m:oMathPara>
                  </a14:m>
                  <a:endParaRPr lang="zh-CN" altLang="en-US" dirty="0"/>
                </a:p>
              </p:txBody>
            </p:sp>
          </mc:Choice>
          <mc:Fallback xmlns="">
            <p:sp>
              <p:nvSpPr>
                <p:cNvPr id="26" name="文本框 25">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12"/>
                  <a:stretch>
                    <a:fillRect l="-8889" r="-4444" b="-16667"/>
                  </a:stretch>
                </a:blipFill>
              </p:spPr>
              <p:txBody>
                <a:bodyPr/>
                <a:lstStyle/>
                <a:p>
                  <a:r>
                    <a:rPr lang="zh-CN" altLang="en-US">
                      <a:noFill/>
                    </a:rPr>
                    <a:t> </a:t>
                  </a:r>
                </a:p>
              </p:txBody>
            </p:sp>
          </mc:Fallback>
        </mc:AlternateContent>
      </p:grpSp>
      <p:grpSp>
        <p:nvGrpSpPr>
          <p:cNvPr id="27" name="组合 26">
            <a:extLst>
              <a:ext uri="{FF2B5EF4-FFF2-40B4-BE49-F238E27FC236}">
                <a16:creationId xmlns:a16="http://schemas.microsoft.com/office/drawing/2014/main" id="{4F7A3CFD-6443-492A-8E11-36EF2A62ADFC}"/>
              </a:ext>
            </a:extLst>
          </p:cNvPr>
          <p:cNvGrpSpPr/>
          <p:nvPr/>
        </p:nvGrpSpPr>
        <p:grpSpPr>
          <a:xfrm>
            <a:off x="1222308" y="1082354"/>
            <a:ext cx="455857" cy="448598"/>
            <a:chOff x="1619672" y="2996952"/>
            <a:chExt cx="563153" cy="554186"/>
          </a:xfrm>
        </p:grpSpPr>
        <p:pic>
          <p:nvPicPr>
            <p:cNvPr id="28" name="图片 27">
              <a:extLst>
                <a:ext uri="{FF2B5EF4-FFF2-40B4-BE49-F238E27FC236}">
                  <a16:creationId xmlns:a16="http://schemas.microsoft.com/office/drawing/2014/main" id="{8AABE1A6-6877-40A3-9DB6-83381A7010C4}"/>
                </a:ext>
              </a:extLst>
            </p:cNvPr>
            <p:cNvPicPr>
              <a:picLocks noChangeAspect="1"/>
            </p:cNvPicPr>
            <p:nvPr/>
          </p:nvPicPr>
          <p:blipFill>
            <a:blip r:embed="rId8"/>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m:oMathPara>
                  </a14:m>
                  <a:endParaRPr lang="zh-CN" altLang="en-US" dirty="0"/>
                </a:p>
              </p:txBody>
            </p:sp>
          </mc:Choice>
          <mc:Fallback xmlns="">
            <p:sp>
              <p:nvSpPr>
                <p:cNvPr id="29" name="文本框 28">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13"/>
                  <a:stretch>
                    <a:fillRect l="-6522" r="-4348" b="-16667"/>
                  </a:stretch>
                </a:blipFill>
              </p:spPr>
              <p:txBody>
                <a:bodyPr/>
                <a:lstStyle/>
                <a:p>
                  <a:r>
                    <a:rPr lang="zh-CN" altLang="en-US">
                      <a:noFill/>
                    </a:rPr>
                    <a:t> </a:t>
                  </a:r>
                </a:p>
              </p:txBody>
            </p:sp>
          </mc:Fallback>
        </mc:AlternateContent>
      </p:grpSp>
      <p:cxnSp>
        <p:nvCxnSpPr>
          <p:cNvPr id="30" name="直接箭头连接符 29"/>
          <p:cNvCxnSpPr/>
          <p:nvPr/>
        </p:nvCxnSpPr>
        <p:spPr bwMode="auto">
          <a:xfrm>
            <a:off x="2224691" y="2042810"/>
            <a:ext cx="194390" cy="385538"/>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cxnSp>
        <p:nvCxnSpPr>
          <p:cNvPr id="35" name="直接箭头连接符 34"/>
          <p:cNvCxnSpPr/>
          <p:nvPr/>
        </p:nvCxnSpPr>
        <p:spPr bwMode="auto">
          <a:xfrm flipH="1">
            <a:off x="1144881" y="1817095"/>
            <a:ext cx="369652" cy="433407"/>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mc:AlternateContent xmlns:mc="http://schemas.openxmlformats.org/markup-compatibility/2006" xmlns:a14="http://schemas.microsoft.com/office/drawing/2010/main">
        <mc:Choice Requires="a14">
          <p:sp>
            <p:nvSpPr>
              <p:cNvPr id="34" name="文本框 33"/>
              <p:cNvSpPr txBox="1"/>
              <p:nvPr/>
            </p:nvSpPr>
            <p:spPr>
              <a:xfrm>
                <a:off x="2721359" y="2095846"/>
                <a:ext cx="3686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m:t>
                      </m:r>
                    </m:oMath>
                  </m:oMathPara>
                </a14:m>
                <a:endParaRPr lang="zh-CN" altLang="en-US" sz="28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2721359" y="2095846"/>
                <a:ext cx="368691" cy="430887"/>
              </a:xfrm>
              <a:prstGeom prst="rect">
                <a:avLst/>
              </a:prstGeom>
              <a:blipFill rotWithShape="0">
                <a:blip r:embed="rId14"/>
                <a:stretch>
                  <a:fillRect/>
                </a:stretch>
              </a:blipFill>
            </p:spPr>
            <p:txBody>
              <a:bodyPr/>
              <a:lstStyle/>
              <a:p>
                <a:r>
                  <a:rPr lang="zh-CN" altLang="en-US">
                    <a:noFill/>
                  </a:rPr>
                  <a:t> </a:t>
                </a:r>
              </a:p>
            </p:txBody>
          </p:sp>
        </mc:Fallback>
      </mc:AlternateContent>
      <p:grpSp>
        <p:nvGrpSpPr>
          <p:cNvPr id="61" name="组合 60"/>
          <p:cNvGrpSpPr/>
          <p:nvPr/>
        </p:nvGrpSpPr>
        <p:grpSpPr>
          <a:xfrm>
            <a:off x="5366523" y="3775753"/>
            <a:ext cx="3165917" cy="2893607"/>
            <a:chOff x="2860646" y="519210"/>
            <a:chExt cx="3809095" cy="3728391"/>
          </a:xfrm>
        </p:grpSpPr>
        <p:cxnSp>
          <p:nvCxnSpPr>
            <p:cNvPr id="62" name="直接连接符 61">
              <a:extLst>
                <a:ext uri="{FF2B5EF4-FFF2-40B4-BE49-F238E27FC236}">
                  <a16:creationId xmlns:a16="http://schemas.microsoft.com/office/drawing/2014/main" id="{38E70036-1EDE-40B1-93D0-96ACAA2C7BEA}"/>
                </a:ext>
              </a:extLst>
            </p:cNvPr>
            <p:cNvCxnSpPr>
              <a:cxnSpLocks/>
            </p:cNvCxnSpPr>
            <p:nvPr/>
          </p:nvCxnSpPr>
          <p:spPr>
            <a:xfrm>
              <a:off x="2860646" y="3640822"/>
              <a:ext cx="3809095"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09FDC136-87CA-4051-BBD8-DBAAD12C9C52}"/>
                </a:ext>
              </a:extLst>
            </p:cNvPr>
            <p:cNvCxnSpPr/>
            <p:nvPr/>
          </p:nvCxnSpPr>
          <p:spPr>
            <a:xfrm>
              <a:off x="3064042" y="832789"/>
              <a:ext cx="0" cy="3017316"/>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AB76E54A-18B2-405C-85CC-8B4B09247349}"/>
                </a:ext>
              </a:extLst>
            </p:cNvPr>
            <p:cNvCxnSpPr>
              <a:cxnSpLocks/>
            </p:cNvCxnSpPr>
            <p:nvPr/>
          </p:nvCxnSpPr>
          <p:spPr>
            <a:xfrm flipV="1">
              <a:off x="3396000" y="2852738"/>
              <a:ext cx="0" cy="786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7E2BCA5D-66C7-4194-BF0F-25DF7F3C4424}"/>
                </a:ext>
              </a:extLst>
            </p:cNvPr>
            <p:cNvCxnSpPr>
              <a:cxnSpLocks/>
            </p:cNvCxnSpPr>
            <p:nvPr/>
          </p:nvCxnSpPr>
          <p:spPr>
            <a:xfrm flipV="1">
              <a:off x="3756000" y="2240756"/>
              <a:ext cx="0" cy="13988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F99BBE5-3D6B-43E7-BE0D-ECAEA9C0C5E3}"/>
                </a:ext>
              </a:extLst>
            </p:cNvPr>
            <p:cNvCxnSpPr/>
            <p:nvPr/>
          </p:nvCxnSpPr>
          <p:spPr>
            <a:xfrm flipV="1">
              <a:off x="4116000" y="1809000"/>
              <a:ext cx="0" cy="18306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E2AD49D-8B7C-4DB1-B89B-9BA507F23033}"/>
                </a:ext>
              </a:extLst>
            </p:cNvPr>
            <p:cNvCxnSpPr>
              <a:cxnSpLocks/>
            </p:cNvCxnSpPr>
            <p:nvPr/>
          </p:nvCxnSpPr>
          <p:spPr>
            <a:xfrm flipV="1">
              <a:off x="4476000" y="1519238"/>
              <a:ext cx="0" cy="2120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DA21CA5-E66E-4F69-AE7E-459771DBC496}"/>
                </a:ext>
              </a:extLst>
            </p:cNvPr>
            <p:cNvCxnSpPr>
              <a:cxnSpLocks/>
            </p:cNvCxnSpPr>
            <p:nvPr/>
          </p:nvCxnSpPr>
          <p:spPr>
            <a:xfrm flipV="1">
              <a:off x="4836000" y="1309688"/>
              <a:ext cx="0" cy="23299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C953AC68-A636-48DF-AA7C-BFF411AB21AA}"/>
                </a:ext>
              </a:extLst>
            </p:cNvPr>
            <p:cNvCxnSpPr>
              <a:cxnSpLocks/>
            </p:cNvCxnSpPr>
            <p:nvPr/>
          </p:nvCxnSpPr>
          <p:spPr>
            <a:xfrm flipV="1">
              <a:off x="5196000" y="1091589"/>
              <a:ext cx="26761" cy="254802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914626E-9E22-425A-9B96-3FBE3BCEEFB5}"/>
                </a:ext>
              </a:extLst>
            </p:cNvPr>
            <p:cNvCxnSpPr>
              <a:cxnSpLocks/>
            </p:cNvCxnSpPr>
            <p:nvPr/>
          </p:nvCxnSpPr>
          <p:spPr>
            <a:xfrm flipV="1">
              <a:off x="5556000" y="1271588"/>
              <a:ext cx="0" cy="2368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B73E96C5-D2FF-4150-9642-CDDEB5BD5B50}"/>
                </a:ext>
              </a:extLst>
            </p:cNvPr>
            <p:cNvCxnSpPr>
              <a:cxnSpLocks/>
            </p:cNvCxnSpPr>
            <p:nvPr/>
          </p:nvCxnSpPr>
          <p:spPr>
            <a:xfrm flipV="1">
              <a:off x="5925344" y="1590675"/>
              <a:ext cx="0" cy="2048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88F5258B-1069-48B7-9B9B-4DF48112E485}"/>
                </a:ext>
              </a:extLst>
            </p:cNvPr>
            <p:cNvCxnSpPr>
              <a:cxnSpLocks/>
            </p:cNvCxnSpPr>
            <p:nvPr/>
          </p:nvCxnSpPr>
          <p:spPr>
            <a:xfrm flipV="1">
              <a:off x="6276000" y="2514600"/>
              <a:ext cx="0" cy="1125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1EA9A536-770A-4B87-BE42-258AABB9EBAD}"/>
                    </a:ext>
                  </a:extLst>
                </p:cNvPr>
                <p:cNvSpPr txBox="1"/>
                <p:nvPr/>
              </p:nvSpPr>
              <p:spPr>
                <a:xfrm>
                  <a:off x="6228288" y="3595088"/>
                  <a:ext cx="30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oMath>
                    </m:oMathPara>
                  </a14:m>
                  <a:endParaRPr lang="zh-CN" altLang="en-US" sz="2800" dirty="0"/>
                </a:p>
              </p:txBody>
            </p:sp>
          </mc:Choice>
          <mc:Fallback xmlns="">
            <p:sp>
              <p:nvSpPr>
                <p:cNvPr id="73" name="文本框 72">
                  <a:extLst>
                    <a:ext uri="{FF2B5EF4-FFF2-40B4-BE49-F238E27FC236}">
                      <a16:creationId xmlns:a16="http://schemas.microsoft.com/office/drawing/2014/main" xmlns="" xmlns:a14="http://schemas.microsoft.com/office/drawing/2010/main" id="{1EA9A536-770A-4B87-BE42-258AABB9EBAD}"/>
                    </a:ext>
                  </a:extLst>
                </p:cNvPr>
                <p:cNvSpPr txBox="1">
                  <a:spLocks noRot="1" noChangeAspect="1" noMove="1" noResize="1" noEditPoints="1" noAdjustHandles="1" noChangeArrowheads="1" noChangeShapeType="1" noTextEdit="1"/>
                </p:cNvSpPr>
                <p:nvPr/>
              </p:nvSpPr>
              <p:spPr>
                <a:xfrm>
                  <a:off x="6228288" y="3595088"/>
                  <a:ext cx="302519" cy="430887"/>
                </a:xfrm>
                <a:prstGeom prst="rect">
                  <a:avLst/>
                </a:prstGeom>
                <a:blipFill rotWithShape="0">
                  <a:blip r:embed="rId18"/>
                  <a:stretch>
                    <a:fillRect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FDDB98BA-EB82-45DF-949B-BE961E7B758D}"/>
                    </a:ext>
                  </a:extLst>
                </p:cNvPr>
                <p:cNvSpPr txBox="1"/>
                <p:nvPr/>
              </p:nvSpPr>
              <p:spPr>
                <a:xfrm>
                  <a:off x="3267439" y="1163233"/>
                  <a:ext cx="1208886" cy="573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acc>
                          <m:accPr>
                            <m:chr m:val="̂"/>
                            <m:ctrlPr>
                              <a:rPr lang="en-US" altLang="zh-CN" sz="2800" b="0" i="1" smtClean="0">
                                <a:solidFill>
                                  <a:schemeClr val="tx1"/>
                                </a:solidFill>
                                <a:latin typeface="Cambria Math" panose="02040503050406030204" pitchFamily="18" charset="0"/>
                              </a:rPr>
                            </m:ctrlPr>
                          </m:accPr>
                          <m:e>
                            <m:r>
                              <a:rPr lang="en-US" altLang="zh-CN" sz="2800" b="0" i="1" smtClean="0">
                                <a:solidFill>
                                  <a:schemeClr val="tx1"/>
                                </a:solidFill>
                                <a:latin typeface="Cambria Math" panose="02040503050406030204" pitchFamily="18" charset="0"/>
                              </a:rPr>
                              <m:t>𝑆</m:t>
                            </m:r>
                          </m:e>
                        </m:acc>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𝑝</m:t>
                        </m:r>
                        <m:r>
                          <a:rPr lang="en-US" altLang="zh-CN" sz="2800" b="0" i="1" smtClean="0">
                            <a:solidFill>
                              <a:schemeClr val="tx1"/>
                            </a:solidFill>
                            <a:latin typeface="Cambria Math" panose="02040503050406030204" pitchFamily="18" charset="0"/>
                          </a:rPr>
                          <m:t>)</m:t>
                        </m:r>
                      </m:oMath>
                    </m:oMathPara>
                  </a14:m>
                  <a:endParaRPr lang="zh-CN" altLang="en-US" sz="2800" dirty="0">
                    <a:solidFill>
                      <a:schemeClr val="tx1"/>
                    </a:solidFill>
                  </a:endParaRPr>
                </a:p>
              </p:txBody>
            </p:sp>
          </mc:Choice>
          <mc:Fallback xmlns="">
            <p:sp>
              <p:nvSpPr>
                <p:cNvPr id="74" name="文本框 73">
                  <a:extLst>
                    <a:ext uri="{FF2B5EF4-FFF2-40B4-BE49-F238E27FC236}">
                      <a16:creationId xmlns="" xmlns:a16="http://schemas.microsoft.com/office/drawing/2014/main" xmlns:a14="http://schemas.microsoft.com/office/drawing/2010/main" id="{FDDB98BA-EB82-45DF-949B-BE961E7B758D}"/>
                    </a:ext>
                  </a:extLst>
                </p:cNvPr>
                <p:cNvSpPr txBox="1">
                  <a:spLocks noRot="1" noChangeAspect="1" noMove="1" noResize="1" noEditPoints="1" noAdjustHandles="1" noChangeArrowheads="1" noChangeShapeType="1" noTextEdit="1"/>
                </p:cNvSpPr>
                <p:nvPr/>
              </p:nvSpPr>
              <p:spPr>
                <a:xfrm>
                  <a:off x="3267439" y="1163233"/>
                  <a:ext cx="1208886" cy="573950"/>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6926D902-540B-4D2D-8F3E-386DE66CBD54}"/>
                    </a:ext>
                  </a:extLst>
                </p:cNvPr>
                <p:cNvSpPr txBox="1"/>
                <p:nvPr/>
              </p:nvSpPr>
              <p:spPr>
                <a:xfrm>
                  <a:off x="4938689" y="3644900"/>
                  <a:ext cx="677347" cy="6027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𝑚</m:t>
                            </m:r>
                          </m:sub>
                          <m:sup/>
                        </m:sSubSup>
                      </m:oMath>
                    </m:oMathPara>
                  </a14:m>
                  <a:endParaRPr lang="zh-CN" altLang="en-US" sz="2800" dirty="0"/>
                </a:p>
              </p:txBody>
            </p:sp>
          </mc:Choice>
          <mc:Fallback xmlns="">
            <p:sp>
              <p:nvSpPr>
                <p:cNvPr id="75" name="文本框 74">
                  <a:extLst>
                    <a:ext uri="{FF2B5EF4-FFF2-40B4-BE49-F238E27FC236}">
                      <a16:creationId xmlns:a16="http://schemas.microsoft.com/office/drawing/2014/main" xmlns="" xmlns:a14="http://schemas.microsoft.com/office/drawing/2010/main" id="{6926D902-540B-4D2D-8F3E-386DE66CBD54}"/>
                    </a:ext>
                  </a:extLst>
                </p:cNvPr>
                <p:cNvSpPr txBox="1">
                  <a:spLocks noRot="1" noChangeAspect="1" noMove="1" noResize="1" noEditPoints="1" noAdjustHandles="1" noChangeArrowheads="1" noChangeShapeType="1" noTextEdit="1"/>
                </p:cNvSpPr>
                <p:nvPr/>
              </p:nvSpPr>
              <p:spPr>
                <a:xfrm>
                  <a:off x="4938689" y="3644900"/>
                  <a:ext cx="677347" cy="602701"/>
                </a:xfrm>
                <a:prstGeom prst="rect">
                  <a:avLst/>
                </a:prstGeom>
                <a:blipFill rotWithShape="0">
                  <a:blip r:embed="rId20"/>
                  <a:stretch>
                    <a:fillRect/>
                  </a:stretch>
                </a:blipFill>
              </p:spPr>
              <p:txBody>
                <a:bodyPr/>
                <a:lstStyle/>
                <a:p>
                  <a:r>
                    <a:rPr lang="zh-CN" altLang="en-US">
                      <a:noFill/>
                    </a:rPr>
                    <a:t> </a:t>
                  </a:r>
                </a:p>
              </p:txBody>
            </p:sp>
          </mc:Fallback>
        </mc:AlternateContent>
        <p:sp>
          <p:nvSpPr>
            <p:cNvPr id="76" name="文本框 75">
              <a:extLst>
                <a:ext uri="{FF2B5EF4-FFF2-40B4-BE49-F238E27FC236}">
                  <a16:creationId xmlns:a16="http://schemas.microsoft.com/office/drawing/2014/main" id="{D49F6104-13A5-4697-84F8-309AA8E83AD0}"/>
                </a:ext>
              </a:extLst>
            </p:cNvPr>
            <p:cNvSpPr txBox="1"/>
            <p:nvPr/>
          </p:nvSpPr>
          <p:spPr>
            <a:xfrm>
              <a:off x="2860646" y="519210"/>
              <a:ext cx="1125116" cy="369332"/>
            </a:xfrm>
            <a:prstGeom prst="rect">
              <a:avLst/>
            </a:prstGeom>
            <a:noFill/>
          </p:spPr>
          <p:txBody>
            <a:bodyPr wrap="none" lIns="0" tIns="0" rIns="0" bIns="0" rtlCol="0">
              <a:spAutoFit/>
            </a:bodyPr>
            <a:lstStyle/>
            <a:p>
              <a:r>
                <a:rPr lang="en-US" altLang="zh-CN" sz="2400" dirty="0">
                  <a:latin typeface="Cambria Math" panose="02040503050406030204" pitchFamily="18" charset="0"/>
                  <a:ea typeface="Cambria Math" panose="02040503050406030204" pitchFamily="18" charset="0"/>
                </a:rPr>
                <a:t>Revenue</a:t>
              </a:r>
              <a:endParaRPr lang="zh-CN" altLang="en-US" sz="2400" dirty="0">
                <a:latin typeface="Cambria Math" panose="02040503050406030204" pitchFamily="18" charset="0"/>
              </a:endParaRPr>
            </a:p>
          </p:txBody>
        </p:sp>
      </p:grpSp>
      <p:sp>
        <p:nvSpPr>
          <p:cNvPr id="2" name="矩形 1"/>
          <p:cNvSpPr/>
          <p:nvPr/>
        </p:nvSpPr>
        <p:spPr bwMode="auto">
          <a:xfrm>
            <a:off x="3584169" y="3933056"/>
            <a:ext cx="466337" cy="886196"/>
          </a:xfrm>
          <a:prstGeom prst="rect">
            <a:avLst/>
          </a:prstGeom>
          <a:solidFill>
            <a:srgbClr val="C0C0C0">
              <a:alpha val="0"/>
            </a:srgbClr>
          </a:solid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7" name="矩形 76"/>
          <p:cNvSpPr/>
          <p:nvPr/>
        </p:nvSpPr>
        <p:spPr bwMode="auto">
          <a:xfrm>
            <a:off x="7107182" y="3994991"/>
            <a:ext cx="466337" cy="2746377"/>
          </a:xfrm>
          <a:prstGeom prst="rect">
            <a:avLst/>
          </a:prstGeom>
          <a:solidFill>
            <a:srgbClr val="C0C0C0">
              <a:alpha val="0"/>
            </a:srgbClr>
          </a:solid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aphicFrame>
        <p:nvGraphicFramePr>
          <p:cNvPr id="16" name="表格 15">
            <a:extLst>
              <a:ext uri="{FF2B5EF4-FFF2-40B4-BE49-F238E27FC236}">
                <a16:creationId xmlns:a16="http://schemas.microsoft.com/office/drawing/2014/main" id="{A971FE76-6AA6-4129-8832-395390760755}"/>
              </a:ext>
            </a:extLst>
          </p:cNvPr>
          <p:cNvGraphicFramePr>
            <a:graphicFrameLocks noGrp="1"/>
          </p:cNvGraphicFramePr>
          <p:nvPr>
            <p:extLst>
              <p:ext uri="{D42A27DB-BD31-4B8C-83A1-F6EECF244321}">
                <p14:modId xmlns:p14="http://schemas.microsoft.com/office/powerpoint/2010/main" val="470937492"/>
              </p:ext>
            </p:extLst>
          </p:nvPr>
        </p:nvGraphicFramePr>
        <p:xfrm>
          <a:off x="3587320" y="898152"/>
          <a:ext cx="5017128" cy="2746872"/>
        </p:xfrm>
        <a:graphic>
          <a:graphicData uri="http://schemas.openxmlformats.org/drawingml/2006/table">
            <a:tbl>
              <a:tblPr firstRow="1" bandRow="1">
                <a:tableStyleId>{5C22544A-7EE6-4342-B048-85BDC9FD1C3A}</a:tableStyleId>
              </a:tblPr>
              <a:tblGrid>
                <a:gridCol w="1672376">
                  <a:extLst>
                    <a:ext uri="{9D8B030D-6E8A-4147-A177-3AD203B41FA5}">
                      <a16:colId xmlns:a16="http://schemas.microsoft.com/office/drawing/2014/main" val="24445310"/>
                    </a:ext>
                  </a:extLst>
                </a:gridCol>
                <a:gridCol w="1672376">
                  <a:extLst>
                    <a:ext uri="{9D8B030D-6E8A-4147-A177-3AD203B41FA5}">
                      <a16:colId xmlns:a16="http://schemas.microsoft.com/office/drawing/2014/main" val="2836913122"/>
                    </a:ext>
                  </a:extLst>
                </a:gridCol>
                <a:gridCol w="1672376">
                  <a:extLst>
                    <a:ext uri="{9D8B030D-6E8A-4147-A177-3AD203B41FA5}">
                      <a16:colId xmlns:a16="http://schemas.microsoft.com/office/drawing/2014/main" val="3776599339"/>
                    </a:ext>
                  </a:extLst>
                </a:gridCol>
              </a:tblGrid>
              <a:tr h="305208">
                <a:tc>
                  <a:txBody>
                    <a:bodyPr/>
                    <a:lstStyle/>
                    <a:p>
                      <a:r>
                        <a:rPr lang="en-US" altLang="zh-CN" sz="1500" dirty="0"/>
                        <a:t>Order ID</a:t>
                      </a:r>
                      <a:endParaRPr lang="zh-CN" altLang="en-US" sz="1500" dirty="0"/>
                    </a:p>
                  </a:txBody>
                  <a:tcPr marL="75257" marR="75257" marT="37628" marB="37628"/>
                </a:tc>
                <a:tc>
                  <a:txBody>
                    <a:bodyPr/>
                    <a:lstStyle/>
                    <a:p>
                      <a:r>
                        <a:rPr lang="en-US" altLang="zh-CN" sz="1500" dirty="0"/>
                        <a:t>Price(CNY/km)</a:t>
                      </a:r>
                      <a:endParaRPr lang="zh-CN" altLang="en-US" sz="1500" dirty="0"/>
                    </a:p>
                  </a:txBody>
                  <a:tcPr marL="75257" marR="75257" marT="37628" marB="37628"/>
                </a:tc>
                <a:tc>
                  <a:txBody>
                    <a:bodyPr/>
                    <a:lstStyle/>
                    <a:p>
                      <a:r>
                        <a:rPr lang="en-US" altLang="zh-CN" sz="1500" dirty="0"/>
                        <a:t>Decision</a:t>
                      </a:r>
                      <a:endParaRPr lang="zh-CN" altLang="en-US" sz="1500" dirty="0"/>
                    </a:p>
                  </a:txBody>
                  <a:tcPr marL="75257" marR="75257" marT="37628" marB="37628"/>
                </a:tc>
                <a:extLst>
                  <a:ext uri="{0D108BD9-81ED-4DB2-BD59-A6C34878D82A}">
                    <a16:rowId xmlns:a16="http://schemas.microsoft.com/office/drawing/2014/main" val="1287696106"/>
                  </a:ext>
                </a:extLst>
              </a:tr>
              <a:tr h="305208">
                <a:tc>
                  <a:txBody>
                    <a:bodyPr/>
                    <a:lstStyle/>
                    <a:p>
                      <a:r>
                        <a:rPr lang="en-US" altLang="zh-CN" sz="1500" b="0" dirty="0">
                          <a:solidFill>
                            <a:schemeClr val="tx1"/>
                          </a:solidFill>
                        </a:rPr>
                        <a:t>1</a:t>
                      </a:r>
                      <a:endParaRPr lang="zh-CN" altLang="en-US" sz="1500" b="0" dirty="0">
                        <a:solidFill>
                          <a:schemeClr val="tx1"/>
                        </a:solidFill>
                      </a:endParaRPr>
                    </a:p>
                  </a:txBody>
                  <a:tcPr marL="75257" marR="75257" marT="37628" marB="37628"/>
                </a:tc>
                <a:tc>
                  <a:txBody>
                    <a:bodyPr/>
                    <a:lstStyle/>
                    <a:p>
                      <a:r>
                        <a:rPr lang="en-US" altLang="zh-CN" sz="1500" b="0" dirty="0">
                          <a:solidFill>
                            <a:srgbClr val="FF0000"/>
                          </a:solidFill>
                        </a:rPr>
                        <a:t>2</a:t>
                      </a:r>
                      <a:endParaRPr lang="zh-CN" altLang="en-US" sz="1500" b="0" dirty="0">
                        <a:solidFill>
                          <a:srgbClr val="FF0000"/>
                        </a:solidFill>
                      </a:endParaRPr>
                    </a:p>
                  </a:txBody>
                  <a:tcPr marL="75257" marR="75257" marT="37628" marB="37628"/>
                </a:tc>
                <a:tc>
                  <a:txBody>
                    <a:bodyPr/>
                    <a:lstStyle/>
                    <a:p>
                      <a:r>
                        <a:rPr lang="en-US" altLang="zh-CN" sz="1500" b="0" dirty="0">
                          <a:solidFill>
                            <a:srgbClr val="FF0000"/>
                          </a:solidFill>
                        </a:rPr>
                        <a:t>Accept</a:t>
                      </a:r>
                      <a:endParaRPr lang="zh-CN" altLang="en-US" sz="1500" b="0" dirty="0">
                        <a:solidFill>
                          <a:srgbClr val="FF0000"/>
                        </a:solidFill>
                      </a:endParaRPr>
                    </a:p>
                  </a:txBody>
                  <a:tcPr marL="75257" marR="75257" marT="37628" marB="37628"/>
                </a:tc>
                <a:extLst>
                  <a:ext uri="{0D108BD9-81ED-4DB2-BD59-A6C34878D82A}">
                    <a16:rowId xmlns:a16="http://schemas.microsoft.com/office/drawing/2014/main" val="3949820359"/>
                  </a:ext>
                </a:extLst>
              </a:tr>
              <a:tr h="305208">
                <a:tc>
                  <a:txBody>
                    <a:bodyPr/>
                    <a:lstStyle/>
                    <a:p>
                      <a:r>
                        <a:rPr lang="en-US" altLang="zh-CN" sz="1500" dirty="0">
                          <a:solidFill>
                            <a:schemeClr val="tx1"/>
                          </a:solidFill>
                        </a:rPr>
                        <a:t>2</a:t>
                      </a:r>
                      <a:endParaRPr lang="zh-CN" altLang="en-US" sz="1500" dirty="0">
                        <a:solidFill>
                          <a:schemeClr val="tx1"/>
                        </a:solidFill>
                      </a:endParaRPr>
                    </a:p>
                  </a:txBody>
                  <a:tcPr marL="75257" marR="75257" marT="37628" marB="37628"/>
                </a:tc>
                <a:tc>
                  <a:txBody>
                    <a:bodyPr/>
                    <a:lstStyle/>
                    <a:p>
                      <a:r>
                        <a:rPr lang="en-US" altLang="zh-CN" sz="1500" dirty="0"/>
                        <a:t>3</a:t>
                      </a:r>
                      <a:endParaRPr lang="zh-CN" altLang="en-US" sz="1500" dirty="0"/>
                    </a:p>
                  </a:txBody>
                  <a:tcPr marL="75257" marR="75257" marT="37628" marB="37628"/>
                </a:tc>
                <a:tc>
                  <a:txBody>
                    <a:bodyPr/>
                    <a:lstStyle/>
                    <a:p>
                      <a:r>
                        <a:rPr lang="en-US" altLang="zh-CN" sz="1500" dirty="0"/>
                        <a:t>Reject</a:t>
                      </a:r>
                      <a:endParaRPr lang="zh-CN" altLang="en-US" sz="1500" dirty="0"/>
                    </a:p>
                  </a:txBody>
                  <a:tcPr marL="75257" marR="75257" marT="37628" marB="37628"/>
                </a:tc>
                <a:extLst>
                  <a:ext uri="{0D108BD9-81ED-4DB2-BD59-A6C34878D82A}">
                    <a16:rowId xmlns:a16="http://schemas.microsoft.com/office/drawing/2014/main" val="1685659390"/>
                  </a:ext>
                </a:extLst>
              </a:tr>
              <a:tr h="305208">
                <a:tc>
                  <a:txBody>
                    <a:bodyPr/>
                    <a:lstStyle/>
                    <a:p>
                      <a:r>
                        <a:rPr lang="en-US" altLang="zh-CN" sz="1500" b="0" dirty="0">
                          <a:solidFill>
                            <a:schemeClr val="tx1"/>
                          </a:solidFill>
                        </a:rPr>
                        <a:t>3</a:t>
                      </a:r>
                      <a:endParaRPr lang="zh-CN" altLang="en-US" sz="1500" b="0" dirty="0">
                        <a:solidFill>
                          <a:schemeClr val="tx1"/>
                        </a:solidFill>
                      </a:endParaRPr>
                    </a:p>
                  </a:txBody>
                  <a:tcPr marL="75257" marR="75257" marT="37628" marB="37628"/>
                </a:tc>
                <a:tc>
                  <a:txBody>
                    <a:bodyPr/>
                    <a:lstStyle/>
                    <a:p>
                      <a:r>
                        <a:rPr lang="en-US" altLang="zh-CN" sz="1500" b="0" dirty="0">
                          <a:solidFill>
                            <a:srgbClr val="FF0000"/>
                          </a:solidFill>
                        </a:rPr>
                        <a:t>2</a:t>
                      </a:r>
                      <a:endParaRPr lang="zh-CN" altLang="en-US" sz="1500" b="0" dirty="0">
                        <a:solidFill>
                          <a:srgbClr val="FF0000"/>
                        </a:solidFill>
                      </a:endParaRPr>
                    </a:p>
                  </a:txBody>
                  <a:tcPr marL="75257" marR="75257" marT="37628" marB="37628"/>
                </a:tc>
                <a:tc>
                  <a:txBody>
                    <a:bodyPr/>
                    <a:lstStyle/>
                    <a:p>
                      <a:r>
                        <a:rPr lang="en-US" altLang="zh-CN" sz="1500" b="0" dirty="0">
                          <a:solidFill>
                            <a:srgbClr val="FF0000"/>
                          </a:solidFill>
                        </a:rPr>
                        <a:t>Accept</a:t>
                      </a:r>
                      <a:endParaRPr lang="zh-CN" altLang="en-US" sz="1500" b="0" dirty="0">
                        <a:solidFill>
                          <a:srgbClr val="FF0000"/>
                        </a:solidFill>
                      </a:endParaRPr>
                    </a:p>
                  </a:txBody>
                  <a:tcPr marL="75257" marR="75257" marT="37628" marB="37628"/>
                </a:tc>
                <a:extLst>
                  <a:ext uri="{0D108BD9-81ED-4DB2-BD59-A6C34878D82A}">
                    <a16:rowId xmlns:a16="http://schemas.microsoft.com/office/drawing/2014/main" val="58770451"/>
                  </a:ext>
                </a:extLst>
              </a:tr>
              <a:tr h="305208">
                <a:tc>
                  <a:txBody>
                    <a:bodyPr/>
                    <a:lstStyle/>
                    <a:p>
                      <a:r>
                        <a:rPr lang="en-US" altLang="zh-CN" sz="1500" b="0" dirty="0">
                          <a:solidFill>
                            <a:schemeClr val="tx1"/>
                          </a:solidFill>
                        </a:rPr>
                        <a:t>4</a:t>
                      </a:r>
                      <a:endParaRPr lang="zh-CN" altLang="en-US" sz="1500" b="0" dirty="0">
                        <a:solidFill>
                          <a:schemeClr val="tx1"/>
                        </a:solidFill>
                      </a:endParaRPr>
                    </a:p>
                  </a:txBody>
                  <a:tcPr marL="75257" marR="75257" marT="37628" marB="37628"/>
                </a:tc>
                <a:tc>
                  <a:txBody>
                    <a:bodyPr/>
                    <a:lstStyle/>
                    <a:p>
                      <a:r>
                        <a:rPr lang="en-US" altLang="zh-CN" sz="1500" b="0" dirty="0">
                          <a:solidFill>
                            <a:srgbClr val="FF0000"/>
                          </a:solidFill>
                        </a:rPr>
                        <a:t>2</a:t>
                      </a:r>
                      <a:endParaRPr lang="zh-CN" altLang="en-US" sz="1500" b="0" dirty="0">
                        <a:solidFill>
                          <a:srgbClr val="FF0000"/>
                        </a:solidFill>
                      </a:endParaRPr>
                    </a:p>
                  </a:txBody>
                  <a:tcPr marL="75257" marR="75257" marT="37628" marB="37628"/>
                </a:tc>
                <a:tc>
                  <a:txBody>
                    <a:bodyPr/>
                    <a:lstStyle/>
                    <a:p>
                      <a:r>
                        <a:rPr lang="en-US" altLang="zh-CN" sz="1500" b="0" dirty="0">
                          <a:solidFill>
                            <a:srgbClr val="FF0000"/>
                          </a:solidFill>
                        </a:rPr>
                        <a:t>Reject</a:t>
                      </a:r>
                      <a:endParaRPr lang="zh-CN" altLang="en-US" sz="1500" b="0" dirty="0">
                        <a:solidFill>
                          <a:srgbClr val="FF0000"/>
                        </a:solidFill>
                      </a:endParaRPr>
                    </a:p>
                  </a:txBody>
                  <a:tcPr marL="75257" marR="75257" marT="37628" marB="37628"/>
                </a:tc>
                <a:extLst>
                  <a:ext uri="{0D108BD9-81ED-4DB2-BD59-A6C34878D82A}">
                    <a16:rowId xmlns:a16="http://schemas.microsoft.com/office/drawing/2014/main" val="3567338628"/>
                  </a:ext>
                </a:extLst>
              </a:tr>
              <a:tr h="305208">
                <a:tc>
                  <a:txBody>
                    <a:bodyPr/>
                    <a:lstStyle/>
                    <a:p>
                      <a:r>
                        <a:rPr lang="en-US" altLang="zh-CN" sz="1500" b="0" dirty="0">
                          <a:solidFill>
                            <a:schemeClr val="tx1"/>
                          </a:solidFill>
                        </a:rPr>
                        <a:t>5</a:t>
                      </a:r>
                      <a:endParaRPr lang="zh-CN" altLang="en-US" sz="1500" b="0" dirty="0">
                        <a:solidFill>
                          <a:schemeClr val="tx1"/>
                        </a:solidFill>
                      </a:endParaRPr>
                    </a:p>
                  </a:txBody>
                  <a:tcPr marL="75257" marR="75257" marT="37628" marB="37628"/>
                </a:tc>
                <a:tc>
                  <a:txBody>
                    <a:bodyPr/>
                    <a:lstStyle/>
                    <a:p>
                      <a:r>
                        <a:rPr lang="en-US" altLang="zh-CN" sz="1500" b="0" dirty="0">
                          <a:solidFill>
                            <a:srgbClr val="FF0000"/>
                          </a:solidFill>
                        </a:rPr>
                        <a:t>2</a:t>
                      </a:r>
                      <a:endParaRPr lang="zh-CN" altLang="en-US" sz="1500" b="0" dirty="0">
                        <a:solidFill>
                          <a:srgbClr val="FF0000"/>
                        </a:solidFill>
                      </a:endParaRPr>
                    </a:p>
                  </a:txBody>
                  <a:tcPr marL="75257" marR="75257" marT="37628" marB="37628"/>
                </a:tc>
                <a:tc>
                  <a:txBody>
                    <a:bodyPr/>
                    <a:lstStyle/>
                    <a:p>
                      <a:r>
                        <a:rPr lang="en-US" altLang="zh-CN" sz="1500" b="0" dirty="0">
                          <a:solidFill>
                            <a:srgbClr val="FF0000"/>
                          </a:solidFill>
                        </a:rPr>
                        <a:t>Accept</a:t>
                      </a:r>
                      <a:endParaRPr lang="zh-CN" altLang="en-US" sz="1500" b="0" dirty="0">
                        <a:solidFill>
                          <a:srgbClr val="FF0000"/>
                        </a:solidFill>
                      </a:endParaRPr>
                    </a:p>
                  </a:txBody>
                  <a:tcPr marL="75257" marR="75257" marT="37628" marB="37628"/>
                </a:tc>
                <a:extLst>
                  <a:ext uri="{0D108BD9-81ED-4DB2-BD59-A6C34878D82A}">
                    <a16:rowId xmlns:a16="http://schemas.microsoft.com/office/drawing/2014/main" val="4115075035"/>
                  </a:ext>
                </a:extLst>
              </a:tr>
              <a:tr h="305208">
                <a:tc>
                  <a:txBody>
                    <a:bodyPr/>
                    <a:lstStyle/>
                    <a:p>
                      <a:r>
                        <a:rPr lang="en-US" altLang="zh-CN" sz="1500" dirty="0">
                          <a:solidFill>
                            <a:schemeClr val="tx1"/>
                          </a:solidFill>
                        </a:rPr>
                        <a:t>6</a:t>
                      </a:r>
                      <a:endParaRPr lang="zh-CN" altLang="en-US" sz="1500" dirty="0">
                        <a:solidFill>
                          <a:schemeClr val="tx1"/>
                        </a:solidFill>
                      </a:endParaRPr>
                    </a:p>
                  </a:txBody>
                  <a:tcPr marL="75257" marR="75257" marT="37628" marB="37628"/>
                </a:tc>
                <a:tc>
                  <a:txBody>
                    <a:bodyPr/>
                    <a:lstStyle/>
                    <a:p>
                      <a:r>
                        <a:rPr lang="en-US" altLang="zh-CN" sz="1500" dirty="0"/>
                        <a:t>1</a:t>
                      </a:r>
                      <a:endParaRPr lang="zh-CN" altLang="en-US" sz="1500" dirty="0"/>
                    </a:p>
                  </a:txBody>
                  <a:tcPr marL="75257" marR="75257" marT="37628" marB="37628"/>
                </a:tc>
                <a:tc>
                  <a:txBody>
                    <a:bodyPr/>
                    <a:lstStyle/>
                    <a:p>
                      <a:r>
                        <a:rPr lang="en-US" altLang="zh-CN" sz="1500" dirty="0"/>
                        <a:t>Accept</a:t>
                      </a:r>
                      <a:endParaRPr lang="zh-CN" altLang="en-US" sz="1500" dirty="0"/>
                    </a:p>
                  </a:txBody>
                  <a:tcPr marL="75257" marR="75257" marT="37628" marB="37628"/>
                </a:tc>
                <a:extLst>
                  <a:ext uri="{0D108BD9-81ED-4DB2-BD59-A6C34878D82A}">
                    <a16:rowId xmlns:a16="http://schemas.microsoft.com/office/drawing/2014/main" val="3546000930"/>
                  </a:ext>
                </a:extLst>
              </a:tr>
              <a:tr h="305208">
                <a:tc>
                  <a:txBody>
                    <a:bodyPr/>
                    <a:lstStyle/>
                    <a:p>
                      <a:r>
                        <a:rPr lang="en-US" altLang="zh-CN" sz="1500" dirty="0">
                          <a:solidFill>
                            <a:schemeClr val="tx1"/>
                          </a:solidFill>
                        </a:rPr>
                        <a:t>7</a:t>
                      </a:r>
                      <a:endParaRPr lang="zh-CN" altLang="en-US" sz="1500" dirty="0">
                        <a:solidFill>
                          <a:schemeClr val="tx1"/>
                        </a:solidFill>
                      </a:endParaRPr>
                    </a:p>
                  </a:txBody>
                  <a:tcPr marL="75257" marR="75257" marT="37628" marB="37628"/>
                </a:tc>
                <a:tc>
                  <a:txBody>
                    <a:bodyPr/>
                    <a:lstStyle/>
                    <a:p>
                      <a:r>
                        <a:rPr lang="en-US" altLang="zh-CN" sz="1500" dirty="0">
                          <a:solidFill>
                            <a:srgbClr val="FF0000"/>
                          </a:solidFill>
                        </a:rPr>
                        <a:t>2</a:t>
                      </a:r>
                      <a:endParaRPr lang="zh-CN" altLang="en-US" sz="1500" dirty="0">
                        <a:solidFill>
                          <a:srgbClr val="FF0000"/>
                        </a:solidFill>
                      </a:endParaRPr>
                    </a:p>
                  </a:txBody>
                  <a:tcPr marL="75257" marR="75257" marT="37628" marB="37628"/>
                </a:tc>
                <a:tc>
                  <a:txBody>
                    <a:bodyPr/>
                    <a:lstStyle/>
                    <a:p>
                      <a:r>
                        <a:rPr lang="en-US" altLang="zh-CN" sz="1500" dirty="0">
                          <a:solidFill>
                            <a:srgbClr val="FF0000"/>
                          </a:solidFill>
                        </a:rPr>
                        <a:t>Accept</a:t>
                      </a:r>
                      <a:endParaRPr lang="zh-CN" altLang="en-US" sz="1500" dirty="0">
                        <a:solidFill>
                          <a:srgbClr val="FF0000"/>
                        </a:solidFill>
                      </a:endParaRPr>
                    </a:p>
                  </a:txBody>
                  <a:tcPr marL="75257" marR="75257" marT="37628" marB="37628"/>
                </a:tc>
                <a:extLst>
                  <a:ext uri="{0D108BD9-81ED-4DB2-BD59-A6C34878D82A}">
                    <a16:rowId xmlns:a16="http://schemas.microsoft.com/office/drawing/2014/main" val="1705155351"/>
                  </a:ext>
                </a:extLst>
              </a:tr>
              <a:tr h="305208">
                <a:tc>
                  <a:txBody>
                    <a:bodyPr/>
                    <a:lstStyle/>
                    <a:p>
                      <a:r>
                        <a:rPr lang="en-US" altLang="zh-CN" sz="1500" dirty="0">
                          <a:solidFill>
                            <a:srgbClr val="FF0000"/>
                          </a:solidFill>
                        </a:rPr>
                        <a:t>…</a:t>
                      </a:r>
                      <a:endParaRPr lang="zh-CN" altLang="en-US" sz="1500" dirty="0">
                        <a:solidFill>
                          <a:srgbClr val="FF0000"/>
                        </a:solidFill>
                      </a:endParaRPr>
                    </a:p>
                  </a:txBody>
                  <a:tcPr marL="75257" marR="75257" marT="37628" marB="37628"/>
                </a:tc>
                <a:tc>
                  <a:txBody>
                    <a:bodyPr/>
                    <a:lstStyle/>
                    <a:p>
                      <a:r>
                        <a:rPr lang="en-US" altLang="zh-CN" sz="1500" dirty="0">
                          <a:solidFill>
                            <a:srgbClr val="FF0000"/>
                          </a:solidFill>
                        </a:rPr>
                        <a:t>…</a:t>
                      </a:r>
                      <a:endParaRPr lang="zh-CN" altLang="en-US" sz="1500" dirty="0">
                        <a:solidFill>
                          <a:srgbClr val="FF0000"/>
                        </a:solidFill>
                      </a:endParaRPr>
                    </a:p>
                  </a:txBody>
                  <a:tcPr marL="75257" marR="75257" marT="37628" marB="37628"/>
                </a:tc>
                <a:tc>
                  <a:txBody>
                    <a:bodyPr/>
                    <a:lstStyle/>
                    <a:p>
                      <a:r>
                        <a:rPr lang="en-US" altLang="zh-CN" sz="1500" dirty="0">
                          <a:solidFill>
                            <a:srgbClr val="FF0000"/>
                          </a:solidFill>
                        </a:rPr>
                        <a:t>…</a:t>
                      </a:r>
                      <a:endParaRPr lang="zh-CN" altLang="en-US" sz="1500" dirty="0">
                        <a:solidFill>
                          <a:srgbClr val="FF0000"/>
                        </a:solidFill>
                      </a:endParaRPr>
                    </a:p>
                  </a:txBody>
                  <a:tcPr marL="75257" marR="75257" marT="37628" marB="37628"/>
                </a:tc>
                <a:extLst>
                  <a:ext uri="{0D108BD9-81ED-4DB2-BD59-A6C34878D82A}">
                    <a16:rowId xmlns:a16="http://schemas.microsoft.com/office/drawing/2014/main" val="3496254234"/>
                  </a:ext>
                </a:extLst>
              </a:tr>
            </a:tbl>
          </a:graphicData>
        </a:graphic>
      </p:graphicFrame>
      <mc:AlternateContent xmlns:mc="http://schemas.openxmlformats.org/markup-compatibility/2006" xmlns:a14="http://schemas.microsoft.com/office/drawing/2010/main">
        <mc:Choice Requires="a14">
          <p:sp>
            <p:nvSpPr>
              <p:cNvPr id="51" name="内容占位符 2">
                <a:extLst>
                  <a:ext uri="{FF2B5EF4-FFF2-40B4-BE49-F238E27FC236}">
                    <a16:creationId xmlns:a16="http://schemas.microsoft.com/office/drawing/2014/main" id="{E6187946-7E27-4AC4-9A5B-DB04CB66A13B}"/>
                  </a:ext>
                </a:extLst>
              </p:cNvPr>
              <p:cNvSpPr txBox="1">
                <a:spLocks/>
              </p:cNvSpPr>
              <p:nvPr/>
            </p:nvSpPr>
            <p:spPr>
              <a:xfrm>
                <a:off x="145909" y="5594646"/>
                <a:ext cx="5073422" cy="354048"/>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000" dirty="0">
                    <a:solidFill>
                      <a:srgbClr val="FFFF66"/>
                    </a:solidFill>
                    <a:cs typeface="ＭＳ Ｐゴシック" charset="-128"/>
                  </a:rPr>
                  <a:t>Base pricing strategy: </a:t>
                </a:r>
                <a14:m>
                  <m:oMath xmlns:m="http://schemas.openxmlformats.org/officeDocument/2006/math">
                    <m:r>
                      <a:rPr lang="en-US" altLang="zh-CN" sz="2000" b="1" i="1" smtClean="0">
                        <a:solidFill>
                          <a:srgbClr val="FFFF66"/>
                        </a:solidFill>
                        <a:latin typeface="Cambria Math" panose="02040503050406030204" pitchFamily="18" charset="0"/>
                        <a:cs typeface="ＭＳ Ｐゴシック" charset="-128"/>
                      </a:rPr>
                      <m:t>𝒆𝑮</m:t>
                    </m:r>
                  </m:oMath>
                </a14:m>
                <a:r>
                  <a:rPr lang="en-US" altLang="zh-CN" sz="2000" dirty="0">
                    <a:solidFill>
                      <a:srgbClr val="FFFF66"/>
                    </a:solidFill>
                    <a:cs typeface="ＭＳ Ｐゴシック" charset="-128"/>
                  </a:rPr>
                  <a:t> approximation</a:t>
                </a:r>
              </a:p>
            </p:txBody>
          </p:sp>
        </mc:Choice>
        <mc:Fallback xmlns="">
          <p:sp>
            <p:nvSpPr>
              <p:cNvPr id="51" name="内容占位符 2">
                <a:extLst>
                  <a:ext uri="{FF2B5EF4-FFF2-40B4-BE49-F238E27FC236}">
                    <a16:creationId xmlns:a16="http://schemas.microsoft.com/office/drawing/2014/main" id="{E6187946-7E27-4AC4-9A5B-DB04CB66A13B}"/>
                  </a:ext>
                </a:extLst>
              </p:cNvPr>
              <p:cNvSpPr txBox="1">
                <a:spLocks noRot="1" noChangeAspect="1" noMove="1" noResize="1" noEditPoints="1" noAdjustHandles="1" noChangeArrowheads="1" noChangeShapeType="1" noTextEdit="1"/>
              </p:cNvSpPr>
              <p:nvPr/>
            </p:nvSpPr>
            <p:spPr>
              <a:xfrm>
                <a:off x="145909" y="5594646"/>
                <a:ext cx="5073422" cy="354048"/>
              </a:xfrm>
              <a:prstGeom prst="rect">
                <a:avLst/>
              </a:prstGeom>
              <a:blipFill>
                <a:blip r:embed="rId21"/>
                <a:stretch>
                  <a:fillRect/>
                </a:stretch>
              </a:blipFill>
              <a:ln>
                <a:noFill/>
              </a:ln>
              <a:effectLst>
                <a:outerShdw blurRad="107950" dist="12700" dir="5400000" algn="ctr">
                  <a:srgbClr val="000000"/>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内容占位符 2">
                <a:extLst>
                  <a:ext uri="{FF2B5EF4-FFF2-40B4-BE49-F238E27FC236}">
                    <a16:creationId xmlns:a16="http://schemas.microsoft.com/office/drawing/2014/main" id="{DC984678-7D1E-4C98-835A-84F2A39533EE}"/>
                  </a:ext>
                </a:extLst>
              </p:cNvPr>
              <p:cNvSpPr txBox="1">
                <a:spLocks/>
              </p:cNvSpPr>
              <p:nvPr/>
            </p:nvSpPr>
            <p:spPr>
              <a:xfrm>
                <a:off x="142349" y="5091176"/>
                <a:ext cx="5073422" cy="354048"/>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000" dirty="0">
                    <a:solidFill>
                      <a:srgbClr val="FFFF66"/>
                    </a:solidFill>
                    <a:cs typeface="ＭＳ Ｐゴシック" charset="-128"/>
                  </a:rPr>
                  <a:t>Sample size: </a:t>
                </a:r>
                <a14:m>
                  <m:oMath xmlns:m="http://schemas.openxmlformats.org/officeDocument/2006/math">
                    <m:r>
                      <a:rPr lang="en-US" altLang="zh-CN" sz="2000" b="1" i="1">
                        <a:solidFill>
                          <a:srgbClr val="FFFF66"/>
                        </a:solidFill>
                        <a:latin typeface="Cambria Math" panose="02040503050406030204" pitchFamily="18" charset="0"/>
                        <a:cs typeface="ＭＳ Ｐゴシック" charset="-128"/>
                      </a:rPr>
                      <m:t>𝑶</m:t>
                    </m:r>
                    <m:r>
                      <a:rPr lang="en-US" altLang="zh-CN" sz="2000" b="1">
                        <a:solidFill>
                          <a:srgbClr val="FFFF66"/>
                        </a:solidFill>
                        <a:latin typeface="Cambria Math" panose="02040503050406030204" pitchFamily="18" charset="0"/>
                        <a:cs typeface="ＭＳ Ｐゴシック" charset="-128"/>
                      </a:rPr>
                      <m:t>(</m:t>
                    </m:r>
                    <m:d>
                      <m:dPr>
                        <m:ctrlPr>
                          <a:rPr lang="en-US" altLang="zh-CN" sz="2000" i="1">
                            <a:solidFill>
                              <a:srgbClr val="FFFF66"/>
                            </a:solidFill>
                            <a:latin typeface="Cambria Math" panose="02040503050406030204" pitchFamily="18" charset="0"/>
                            <a:cs typeface="ＭＳ Ｐゴシック" charset="-128"/>
                          </a:rPr>
                        </m:ctrlPr>
                      </m:dPr>
                      <m:e>
                        <m:r>
                          <a:rPr lang="en-US" altLang="zh-CN" sz="2000" b="1" i="1">
                            <a:solidFill>
                              <a:srgbClr val="FFFF66"/>
                            </a:solidFill>
                            <a:latin typeface="Cambria Math" panose="02040503050406030204" pitchFamily="18" charset="0"/>
                            <a:cs typeface="ＭＳ Ｐゴシック" charset="-128"/>
                          </a:rPr>
                          <m:t>𝟐</m:t>
                        </m:r>
                        <m:sSup>
                          <m:sSupPr>
                            <m:ctrlPr>
                              <a:rPr lang="en-US" altLang="zh-CN" sz="2000" i="1">
                                <a:solidFill>
                                  <a:srgbClr val="FFFF66"/>
                                </a:solidFill>
                                <a:latin typeface="Cambria Math" panose="02040503050406030204" pitchFamily="18" charset="0"/>
                                <a:cs typeface="ＭＳ Ｐゴシック" charset="-128"/>
                              </a:rPr>
                            </m:ctrlPr>
                          </m:sSupPr>
                          <m:e>
                            <m:r>
                              <a:rPr lang="en-US" altLang="zh-CN" sz="2000" b="1" i="1">
                                <a:solidFill>
                                  <a:srgbClr val="FFFF66"/>
                                </a:solidFill>
                                <a:latin typeface="Cambria Math" panose="02040503050406030204" pitchFamily="18" charset="0"/>
                                <a:cs typeface="ＭＳ Ｐゴシック" charset="-128"/>
                              </a:rPr>
                              <m:t>𝒑</m:t>
                            </m:r>
                          </m:e>
                          <m:sup>
                            <m:r>
                              <a:rPr lang="en-US" altLang="zh-CN" sz="2000" b="1" i="1">
                                <a:solidFill>
                                  <a:srgbClr val="FFFF66"/>
                                </a:solidFill>
                                <a:latin typeface="Cambria Math" panose="02040503050406030204" pitchFamily="18" charset="0"/>
                                <a:cs typeface="ＭＳ Ｐゴシック" charset="-128"/>
                              </a:rPr>
                              <m:t>𝟐</m:t>
                            </m:r>
                          </m:sup>
                        </m:sSup>
                        <m:r>
                          <a:rPr lang="en-US" altLang="zh-CN" sz="2000" b="1">
                            <a:solidFill>
                              <a:srgbClr val="FFFF66"/>
                            </a:solidFill>
                            <a:latin typeface="Cambria Math" panose="02040503050406030204" pitchFamily="18" charset="0"/>
                            <a:cs typeface="ＭＳ Ｐゴシック" charset="-128"/>
                          </a:rPr>
                          <m:t>/</m:t>
                        </m:r>
                        <m:sSup>
                          <m:sSupPr>
                            <m:ctrlPr>
                              <a:rPr lang="en-US" altLang="zh-CN" sz="2000" i="1">
                                <a:solidFill>
                                  <a:srgbClr val="FFFF66"/>
                                </a:solidFill>
                                <a:latin typeface="Cambria Math" panose="02040503050406030204" pitchFamily="18" charset="0"/>
                                <a:cs typeface="ＭＳ Ｐゴシック" charset="-128"/>
                              </a:rPr>
                            </m:ctrlPr>
                          </m:sSupPr>
                          <m:e>
                            <m:r>
                              <a:rPr lang="zh-CN" altLang="en-US" sz="2000" b="1" i="1">
                                <a:solidFill>
                                  <a:srgbClr val="FFFF66"/>
                                </a:solidFill>
                                <a:latin typeface="Cambria Math" panose="02040503050406030204" pitchFamily="18" charset="0"/>
                                <a:cs typeface="ＭＳ Ｐゴシック" charset="-128"/>
                              </a:rPr>
                              <m:t>𝜺</m:t>
                            </m:r>
                          </m:e>
                          <m:sup>
                            <m:r>
                              <a:rPr lang="en-US" altLang="zh-CN" sz="2000" b="1" i="1">
                                <a:solidFill>
                                  <a:srgbClr val="FFFF66"/>
                                </a:solidFill>
                                <a:latin typeface="Cambria Math" panose="02040503050406030204" pitchFamily="18" charset="0"/>
                                <a:cs typeface="ＭＳ Ｐゴシック" charset="-128"/>
                              </a:rPr>
                              <m:t>𝟐</m:t>
                            </m:r>
                          </m:sup>
                        </m:sSup>
                      </m:e>
                    </m:d>
                    <m:func>
                      <m:funcPr>
                        <m:ctrlPr>
                          <a:rPr lang="en-US" altLang="zh-CN" sz="2000" i="1">
                            <a:solidFill>
                              <a:srgbClr val="FFFF66"/>
                            </a:solidFill>
                            <a:latin typeface="Cambria Math" panose="02040503050406030204" pitchFamily="18" charset="0"/>
                            <a:cs typeface="ＭＳ Ｐゴシック" charset="-128"/>
                          </a:rPr>
                        </m:ctrlPr>
                      </m:funcPr>
                      <m:fName>
                        <m:r>
                          <a:rPr lang="en-US" altLang="zh-CN" sz="2000" b="1" i="1">
                            <a:solidFill>
                              <a:srgbClr val="FFFF66"/>
                            </a:solidFill>
                            <a:latin typeface="Cambria Math" panose="02040503050406030204" pitchFamily="18" charset="0"/>
                            <a:cs typeface="ＭＳ Ｐゴシック" charset="-128"/>
                          </a:rPr>
                          <m:t>𝐥𝐧</m:t>
                        </m:r>
                      </m:fName>
                      <m:e>
                        <m:r>
                          <a:rPr lang="en-US" altLang="zh-CN" sz="2000" b="1">
                            <a:solidFill>
                              <a:srgbClr val="FFFF66"/>
                            </a:solidFill>
                            <a:latin typeface="Cambria Math" panose="02040503050406030204" pitchFamily="18" charset="0"/>
                            <a:cs typeface="ＭＳ Ｐゴシック" charset="-128"/>
                          </a:rPr>
                          <m:t>(</m:t>
                        </m:r>
                        <m:r>
                          <a:rPr lang="en-US" altLang="zh-CN" sz="2000" b="1" i="1">
                            <a:solidFill>
                              <a:srgbClr val="FFFF66"/>
                            </a:solidFill>
                            <a:latin typeface="Cambria Math" panose="02040503050406030204" pitchFamily="18" charset="0"/>
                            <a:cs typeface="ＭＳ Ｐゴシック" charset="-128"/>
                          </a:rPr>
                          <m:t>𝟐</m:t>
                        </m:r>
                        <m:r>
                          <a:rPr lang="en-US" altLang="zh-CN" sz="2000" b="1" i="1">
                            <a:solidFill>
                              <a:srgbClr val="FFFF66"/>
                            </a:solidFill>
                            <a:latin typeface="Cambria Math" panose="02040503050406030204" pitchFamily="18" charset="0"/>
                            <a:cs typeface="ＭＳ Ｐゴシック" charset="-128"/>
                          </a:rPr>
                          <m:t>𝒌</m:t>
                        </m:r>
                        <m:r>
                          <a:rPr lang="en-US" altLang="zh-CN" sz="2000" b="1">
                            <a:solidFill>
                              <a:srgbClr val="FFFF66"/>
                            </a:solidFill>
                            <a:latin typeface="Cambria Math" panose="02040503050406030204" pitchFamily="18" charset="0"/>
                            <a:cs typeface="ＭＳ Ｐゴシック" charset="-128"/>
                          </a:rPr>
                          <m:t>/</m:t>
                        </m:r>
                        <m:r>
                          <a:rPr lang="zh-CN" altLang="en-US" sz="2000" b="1" i="1">
                            <a:solidFill>
                              <a:srgbClr val="FFFF66"/>
                            </a:solidFill>
                            <a:latin typeface="Cambria Math" panose="02040503050406030204" pitchFamily="18" charset="0"/>
                            <a:cs typeface="ＭＳ Ｐゴシック" charset="-128"/>
                          </a:rPr>
                          <m:t>𝜹</m:t>
                        </m:r>
                      </m:e>
                    </m:func>
                    <m:r>
                      <a:rPr lang="en-US" altLang="zh-CN" sz="2000" b="1">
                        <a:solidFill>
                          <a:srgbClr val="FFFF66"/>
                        </a:solidFill>
                        <a:latin typeface="Cambria Math" panose="02040503050406030204" pitchFamily="18" charset="0"/>
                        <a:cs typeface="ＭＳ Ｐゴシック" charset="-128"/>
                      </a:rPr>
                      <m:t>))</m:t>
                    </m:r>
                  </m:oMath>
                </a14:m>
                <a:r>
                  <a:rPr lang="en-US" altLang="zh-CN" sz="2000" dirty="0">
                    <a:solidFill>
                      <a:srgbClr val="FFFF66"/>
                    </a:solidFill>
                    <a:cs typeface="ＭＳ Ｐゴシック" charset="-128"/>
                  </a:rPr>
                  <a:t> </a:t>
                </a:r>
              </a:p>
            </p:txBody>
          </p:sp>
        </mc:Choice>
        <mc:Fallback xmlns="">
          <p:sp>
            <p:nvSpPr>
              <p:cNvPr id="52" name="内容占位符 2">
                <a:extLst>
                  <a:ext uri="{FF2B5EF4-FFF2-40B4-BE49-F238E27FC236}">
                    <a16:creationId xmlns:a16="http://schemas.microsoft.com/office/drawing/2014/main" id="{DC984678-7D1E-4C98-835A-84F2A39533EE}"/>
                  </a:ext>
                </a:extLst>
              </p:cNvPr>
              <p:cNvSpPr txBox="1">
                <a:spLocks noRot="1" noChangeAspect="1" noMove="1" noResize="1" noEditPoints="1" noAdjustHandles="1" noChangeArrowheads="1" noChangeShapeType="1" noTextEdit="1"/>
              </p:cNvSpPr>
              <p:nvPr/>
            </p:nvSpPr>
            <p:spPr>
              <a:xfrm>
                <a:off x="142349" y="5091176"/>
                <a:ext cx="5073422" cy="354048"/>
              </a:xfrm>
              <a:prstGeom prst="rect">
                <a:avLst/>
              </a:prstGeom>
              <a:blipFill>
                <a:blip r:embed="rId22"/>
                <a:stretch>
                  <a:fillRect/>
                </a:stretch>
              </a:blipFill>
              <a:ln>
                <a:noFill/>
              </a:ln>
              <a:effectLst>
                <a:outerShdw blurRad="107950" dist="12700" dir="5400000" algn="ctr">
                  <a:srgbClr val="000000"/>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279595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7" grpId="0" animBg="1"/>
      <p:bldP spid="51" grpId="0" animBg="1"/>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Framework</a:t>
            </a:r>
          </a:p>
        </p:txBody>
      </p:sp>
      <p:sp>
        <p:nvSpPr>
          <p:cNvPr id="74" name="矩形 73">
            <a:extLst>
              <a:ext uri="{FF2B5EF4-FFF2-40B4-BE49-F238E27FC236}">
                <a16:creationId xmlns:a16="http://schemas.microsoft.com/office/drawing/2014/main" id="{69FFED7E-66AE-4422-A80F-9F95ECEE8FFE}"/>
              </a:ext>
            </a:extLst>
          </p:cNvPr>
          <p:cNvSpPr/>
          <p:nvPr/>
        </p:nvSpPr>
        <p:spPr>
          <a:xfrm>
            <a:off x="683568" y="3533960"/>
            <a:ext cx="3456384"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prstClr val="white"/>
                </a:solidFill>
              </a:rPr>
              <a:t>One Grid with Sufficient Supply</a:t>
            </a:r>
            <a:endParaRPr lang="zh-CN" altLang="en-US" sz="3000" dirty="0">
              <a:solidFill>
                <a:prstClr val="white"/>
              </a:solidFill>
            </a:endParaRPr>
          </a:p>
        </p:txBody>
      </p:sp>
      <p:sp>
        <p:nvSpPr>
          <p:cNvPr id="75" name="矩形 74">
            <a:extLst>
              <a:ext uri="{FF2B5EF4-FFF2-40B4-BE49-F238E27FC236}">
                <a16:creationId xmlns:a16="http://schemas.microsoft.com/office/drawing/2014/main" id="{69FFED7E-66AE-4422-A80F-9F95ECEE8FFE}"/>
              </a:ext>
            </a:extLst>
          </p:cNvPr>
          <p:cNvSpPr/>
          <p:nvPr/>
        </p:nvSpPr>
        <p:spPr>
          <a:xfrm>
            <a:off x="5220072" y="3533960"/>
            <a:ext cx="3456384" cy="1015663"/>
          </a:xfrm>
          <a:prstGeom prst="rect">
            <a:avLst/>
          </a:prstGeom>
          <a:ln w="50800">
            <a:noFill/>
          </a:ln>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srgbClr val="FFC000"/>
                </a:solidFill>
              </a:rPr>
              <a:t>One Grid with Limited Supply</a:t>
            </a:r>
            <a:endParaRPr lang="zh-CN" altLang="en-US" sz="3000" dirty="0">
              <a:solidFill>
                <a:srgbClr val="FFC000"/>
              </a:solidFill>
            </a:endParaRPr>
          </a:p>
        </p:txBody>
      </p:sp>
      <p:sp>
        <p:nvSpPr>
          <p:cNvPr id="76" name="箭头: 上 12">
            <a:extLst>
              <a:ext uri="{FF2B5EF4-FFF2-40B4-BE49-F238E27FC236}">
                <a16:creationId xmlns:a16="http://schemas.microsoft.com/office/drawing/2014/main" id="{EC1BD8E0-8724-4547-80D3-4846363BBECB}"/>
              </a:ext>
            </a:extLst>
          </p:cNvPr>
          <p:cNvSpPr/>
          <p:nvPr/>
        </p:nvSpPr>
        <p:spPr bwMode="auto">
          <a:xfrm rot="5400000">
            <a:off x="4463988" y="3789763"/>
            <a:ext cx="432048" cy="504056"/>
          </a:xfrm>
          <a:prstGeom prst="up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7" name="对话气泡: 矩形 14">
            <a:extLst>
              <a:ext uri="{FF2B5EF4-FFF2-40B4-BE49-F238E27FC236}">
                <a16:creationId xmlns:a16="http://schemas.microsoft.com/office/drawing/2014/main" id="{8D6F7C4F-9EAF-4B58-933E-13976BAA3A35}"/>
              </a:ext>
            </a:extLst>
          </p:cNvPr>
          <p:cNvSpPr/>
          <p:nvPr/>
        </p:nvSpPr>
        <p:spPr bwMode="auto">
          <a:xfrm>
            <a:off x="1115616" y="5157192"/>
            <a:ext cx="2448272" cy="648072"/>
          </a:xfrm>
          <a:prstGeom prst="wedgeRectCallout">
            <a:avLst>
              <a:gd name="adj1" fmla="val 29589"/>
              <a:gd name="adj2" fmla="val -138569"/>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a:ln>
                  <a:noFill/>
                </a:ln>
                <a:solidFill>
                  <a:schemeClr val="tx1"/>
                </a:solidFill>
                <a:effectLst/>
                <a:latin typeface="Arial" charset="0"/>
                <a:ea typeface="Arial Unicode MS" pitchFamily="50" charset="-127"/>
                <a:cs typeface="Arial Unicode MS" pitchFamily="50" charset="-127"/>
              </a:rPr>
              <a:t>Unknown demand: accepted ratios</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06" name="对话气泡: 矩形 14">
            <a:extLst>
              <a:ext uri="{FF2B5EF4-FFF2-40B4-BE49-F238E27FC236}">
                <a16:creationId xmlns:a16="http://schemas.microsoft.com/office/drawing/2014/main" id="{8D6F7C4F-9EAF-4B58-933E-13976BAA3A35}"/>
              </a:ext>
            </a:extLst>
          </p:cNvPr>
          <p:cNvSpPr/>
          <p:nvPr/>
        </p:nvSpPr>
        <p:spPr bwMode="auto">
          <a:xfrm>
            <a:off x="6084168" y="5157192"/>
            <a:ext cx="2376264" cy="648072"/>
          </a:xfrm>
          <a:prstGeom prst="wedgeRectCallout">
            <a:avLst>
              <a:gd name="adj1" fmla="val 1558"/>
              <a:gd name="adj2" fmla="val -14185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chemeClr val="tx1"/>
                </a:solidFill>
                <a:latin typeface="Arial" charset="0"/>
                <a:ea typeface="Arial Unicode MS" pitchFamily="50" charset="-127"/>
                <a:cs typeface="Arial Unicode MS" pitchFamily="50" charset="-127"/>
              </a:rPr>
              <a:t>Limited supply:</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dirty="0">
                <a:ln>
                  <a:noFill/>
                </a:ln>
                <a:solidFill>
                  <a:schemeClr val="tx1"/>
                </a:solidFill>
                <a:effectLst/>
                <a:latin typeface="Arial" charset="0"/>
                <a:ea typeface="Arial Unicode MS" pitchFamily="50" charset="-127"/>
                <a:cs typeface="Arial Unicode MS" pitchFamily="50" charset="-127"/>
              </a:rPr>
              <a:t>worker shortage</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4282003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One Grid with Limited Supply</a:t>
            </a:r>
          </a:p>
        </p:txBody>
      </p:sp>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 name="矩形 2"/>
          <p:cNvSpPr/>
          <p:nvPr/>
        </p:nvSpPr>
        <p:spPr bwMode="auto">
          <a:xfrm>
            <a:off x="1307542" y="980728"/>
            <a:ext cx="1296144" cy="1224136"/>
          </a:xfrm>
          <a:prstGeom prst="rect">
            <a:avLst/>
          </a:prstGeom>
          <a:solidFill>
            <a:srgbClr val="C0C0C0">
              <a:alpha val="0"/>
            </a:srgbClr>
          </a:solidFill>
          <a:ln w="317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7" name="组合 6">
            <a:extLst>
              <a:ext uri="{FF2B5EF4-FFF2-40B4-BE49-F238E27FC236}">
                <a16:creationId xmlns:a16="http://schemas.microsoft.com/office/drawing/2014/main" id="{B4A7B69D-0F08-4229-BFF1-635A41156437}"/>
              </a:ext>
            </a:extLst>
          </p:cNvPr>
          <p:cNvGrpSpPr/>
          <p:nvPr/>
        </p:nvGrpSpPr>
        <p:grpSpPr>
          <a:xfrm>
            <a:off x="1623137" y="1412776"/>
            <a:ext cx="295731" cy="492134"/>
            <a:chOff x="2267744" y="3524491"/>
            <a:chExt cx="347625" cy="579116"/>
          </a:xfrm>
        </p:grpSpPr>
        <p:pic>
          <p:nvPicPr>
            <p:cNvPr id="8" name="图片 7">
              <a:extLst>
                <a:ext uri="{FF2B5EF4-FFF2-40B4-BE49-F238E27FC236}">
                  <a16:creationId xmlns:a16="http://schemas.microsoft.com/office/drawing/2014/main" id="{6AF84142-F859-4D03-8F96-5AEC535E7167}"/>
                </a:ext>
              </a:extLst>
            </p:cNvPr>
            <p:cNvPicPr>
              <a:picLocks noChangeAspect="1"/>
            </p:cNvPicPr>
            <p:nvPr/>
          </p:nvPicPr>
          <p:blipFill>
            <a:blip r:embed="rId3"/>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B6BA012-2F7F-4E8A-AA61-A2B9638F43F7}"/>
                    </a:ext>
                  </a:extLst>
                </p:cNvPr>
                <p:cNvSpPr txBox="1"/>
                <p:nvPr/>
              </p:nvSpPr>
              <p:spPr>
                <a:xfrm>
                  <a:off x="2319988" y="3850084"/>
                  <a:ext cx="272544" cy="253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oMath>
                    </m:oMathPara>
                  </a14:m>
                  <a:endParaRPr lang="zh-CN" altLang="en-US" dirty="0"/>
                </a:p>
              </p:txBody>
            </p:sp>
          </mc:Choice>
          <mc:Fallback xmlns="">
            <p:sp>
              <p:nvSpPr>
                <p:cNvPr id="9" name="文本框 8">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319988" y="3850084"/>
                  <a:ext cx="272544" cy="253523"/>
                </a:xfrm>
                <a:prstGeom prst="rect">
                  <a:avLst/>
                </a:prstGeom>
                <a:blipFill rotWithShape="0">
                  <a:blip r:embed="rId4"/>
                  <a:stretch>
                    <a:fillRect l="-10526" r="-5263" b="-17143"/>
                  </a:stretch>
                </a:blipFill>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9D2F5D78-EDBF-47CE-8B31-0A28703523C9}"/>
              </a:ext>
            </a:extLst>
          </p:cNvPr>
          <p:cNvGrpSpPr/>
          <p:nvPr/>
        </p:nvGrpSpPr>
        <p:grpSpPr>
          <a:xfrm>
            <a:off x="2075033" y="1036430"/>
            <a:ext cx="260243" cy="488772"/>
            <a:chOff x="2844223" y="2983032"/>
            <a:chExt cx="305910" cy="575162"/>
          </a:xfrm>
        </p:grpSpPr>
        <p:pic>
          <p:nvPicPr>
            <p:cNvPr id="11" name="图片 10">
              <a:extLst>
                <a:ext uri="{FF2B5EF4-FFF2-40B4-BE49-F238E27FC236}">
                  <a16:creationId xmlns:a16="http://schemas.microsoft.com/office/drawing/2014/main" id="{F8E2EA68-2983-48F7-9AC0-D70CB9996BD1}"/>
                </a:ext>
              </a:extLst>
            </p:cNvPr>
            <p:cNvPicPr>
              <a:picLocks noChangeAspect="1"/>
            </p:cNvPicPr>
            <p:nvPr/>
          </p:nvPicPr>
          <p:blipFill>
            <a:blip r:embed="rId5"/>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2D0CEB2-6871-434F-87AE-13A4BED4E21F}"/>
                    </a:ext>
                  </a:extLst>
                </p:cNvPr>
                <p:cNvSpPr txBox="1"/>
                <p:nvPr/>
              </p:nvSpPr>
              <p:spPr>
                <a:xfrm>
                  <a:off x="2873140" y="3304670"/>
                  <a:ext cx="272544" cy="253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oMath>
                    </m:oMathPara>
                  </a14:m>
                  <a:endParaRPr lang="zh-CN" altLang="en-US" dirty="0"/>
                </a:p>
              </p:txBody>
            </p:sp>
          </mc:Choice>
          <mc:Fallback xmlns="">
            <p:sp>
              <p:nvSpPr>
                <p:cNvPr id="12" name="文本框 11">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873140" y="3304670"/>
                  <a:ext cx="272544" cy="253524"/>
                </a:xfrm>
                <a:prstGeom prst="rect">
                  <a:avLst/>
                </a:prstGeom>
                <a:blipFill rotWithShape="0">
                  <a:blip r:embed="rId6"/>
                  <a:stretch>
                    <a:fillRect l="-7895" r="-7895" b="-16667"/>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4F7A3CFD-6443-492A-8E11-36EF2A62ADFC}"/>
              </a:ext>
            </a:extLst>
          </p:cNvPr>
          <p:cNvGrpSpPr/>
          <p:nvPr/>
        </p:nvGrpSpPr>
        <p:grpSpPr>
          <a:xfrm>
            <a:off x="2950007" y="1922160"/>
            <a:ext cx="455857" cy="448598"/>
            <a:chOff x="1619672" y="2996952"/>
            <a:chExt cx="563153" cy="554186"/>
          </a:xfrm>
        </p:grpSpPr>
        <p:pic>
          <p:nvPicPr>
            <p:cNvPr id="14" name="图片 13">
              <a:extLst>
                <a:ext uri="{FF2B5EF4-FFF2-40B4-BE49-F238E27FC236}">
                  <a16:creationId xmlns:a16="http://schemas.microsoft.com/office/drawing/2014/main" id="{8AABE1A6-6877-40A3-9DB6-83381A7010C4}"/>
                </a:ext>
              </a:extLst>
            </p:cNvPr>
            <p:cNvPicPr>
              <a:picLocks noChangeAspect="1"/>
            </p:cNvPicPr>
            <p:nvPr/>
          </p:nvPicPr>
          <p:blipFill>
            <a:blip r:embed="rId7"/>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0E2B2A6-FC05-4005-9F2C-55A5DA1004A1}"/>
                    </a:ext>
                  </a:extLst>
                </p:cNvPr>
                <p:cNvSpPr txBox="1"/>
                <p:nvPr/>
              </p:nvSpPr>
              <p:spPr>
                <a:xfrm>
                  <a:off x="1739523" y="3284984"/>
                  <a:ext cx="34187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m:oMathPara>
                  </a14:m>
                  <a:endParaRPr lang="zh-CN" altLang="en-US" dirty="0"/>
                </a:p>
              </p:txBody>
            </p:sp>
          </mc:Choice>
          <mc:Fallback xmlns="">
            <p:sp>
              <p:nvSpPr>
                <p:cNvPr id="15" name="文本框 14">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739523" y="3284984"/>
                  <a:ext cx="341879" cy="266154"/>
                </a:xfrm>
                <a:prstGeom prst="rect">
                  <a:avLst/>
                </a:prstGeom>
                <a:blipFill rotWithShape="0">
                  <a:blip r:embed="rId8"/>
                  <a:stretch>
                    <a:fillRect l="-8889" r="-4444" b="-17143"/>
                  </a:stretch>
                </a:blipFill>
              </p:spPr>
              <p:txBody>
                <a:bodyPr/>
                <a:lstStyle/>
                <a:p>
                  <a:r>
                    <a:rPr lang="zh-CN" altLang="en-US">
                      <a:noFill/>
                    </a:rPr>
                    <a:t> </a:t>
                  </a:r>
                </a:p>
              </p:txBody>
            </p:sp>
          </mc:Fallback>
        </mc:AlternateContent>
      </p:grpSp>
      <p:cxnSp>
        <p:nvCxnSpPr>
          <p:cNvPr id="5" name="直接箭头连接符 4"/>
          <p:cNvCxnSpPr/>
          <p:nvPr/>
        </p:nvCxnSpPr>
        <p:spPr bwMode="auto">
          <a:xfrm>
            <a:off x="2331491" y="1689466"/>
            <a:ext cx="618516" cy="232694"/>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mc:AlternateContent xmlns:mc="http://schemas.openxmlformats.org/markup-compatibility/2006" xmlns:a14="http://schemas.microsoft.com/office/drawing/2010/main">
        <mc:Choice Requires="a14">
          <p:sp>
            <p:nvSpPr>
              <p:cNvPr id="80" name="Rectangle 3"/>
              <p:cNvSpPr txBox="1">
                <a:spLocks noChangeArrowheads="1"/>
              </p:cNvSpPr>
              <p:nvPr/>
            </p:nvSpPr>
            <p:spPr bwMode="auto">
              <a:xfrm>
                <a:off x="1043608" y="2420888"/>
                <a:ext cx="7560840" cy="34887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solidFill>
                      <a:srgbClr val="FF0000"/>
                    </a:solidFill>
                    <a:latin typeface="+mn-lt"/>
                  </a:rPr>
                  <a:t>Approximation expression</a:t>
                </a:r>
              </a:p>
              <a:p>
                <a:pPr algn="just">
                  <a:lnSpc>
                    <a:spcPct val="95000"/>
                  </a:lnSpc>
                  <a:spcBef>
                    <a:spcPct val="25000"/>
                  </a:spcBef>
                  <a:spcAft>
                    <a:spcPct val="10000"/>
                  </a:spcAft>
                  <a:buSzPct val="60000"/>
                  <a:defRPr/>
                </a:pPr>
                <a14:m>
                  <m:oMath xmlns:m="http://schemas.openxmlformats.org/officeDocument/2006/math">
                    <m:r>
                      <a:rPr lang="en-US" altLang="zh-CN" sz="2400" i="1">
                        <a:latin typeface="Cambria Math" panose="02040503050406030204" pitchFamily="18" charset="0"/>
                      </a:rPr>
                      <m:t>𝑳</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i="1">
                        <a:latin typeface="Cambria Math" panose="02040503050406030204" pitchFamily="18" charset="0"/>
                      </a:rPr>
                      <m:t>=</m:t>
                    </m:r>
                    <m:r>
                      <a:rPr lang="en-US" altLang="zh-CN" sz="2400">
                        <a:latin typeface="Cambria Math" panose="02040503050406030204" pitchFamily="18" charset="0"/>
                      </a:rPr>
                      <m:t>𝐦𝐢𝐧</m:t>
                    </m:r>
                    <m:r>
                      <a:rPr lang="en-US" altLang="zh-CN" sz="2400">
                        <a:latin typeface="Cambria Math" panose="02040503050406030204" pitchFamily="18" charset="0"/>
                      </a:rPr>
                      <m:t> </m:t>
                    </m:r>
                    <m:d>
                      <m:dPr>
                        <m:ctrlPr>
                          <a:rPr lang="en-US" altLang="zh-CN" sz="2400" i="1">
                            <a:latin typeface="Cambria Math" panose="02040503050406030204" pitchFamily="18" charset="0"/>
                          </a:rPr>
                        </m:ctrlPr>
                      </m:dPr>
                      <m:e>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𝒓</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𝑹</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𝒅</m:t>
                                </m:r>
                              </m:e>
                              <m:sub>
                                <m:r>
                                  <a:rPr lang="en-US" altLang="zh-CN" sz="2400" i="1">
                                    <a:latin typeface="Cambria Math" panose="02040503050406030204" pitchFamily="18" charset="0"/>
                                  </a:rPr>
                                  <m:t>𝒓</m:t>
                                </m:r>
                              </m:sub>
                            </m:sSub>
                            <m:r>
                              <a:rPr lang="en-US" altLang="zh-CN" sz="2400" i="1">
                                <a:latin typeface="Cambria Math" panose="02040503050406030204" pitchFamily="18" charset="0"/>
                              </a:rPr>
                              <m:t>𝒑𝑺</m:t>
                            </m:r>
                            <m:r>
                              <a:rPr lang="en-US" altLang="zh-CN" sz="2400" i="1">
                                <a:latin typeface="Cambria Math" panose="02040503050406030204" pitchFamily="18" charset="0"/>
                              </a:rPr>
                              <m:t>(</m:t>
                            </m:r>
                            <m:r>
                              <a:rPr lang="en-US" altLang="zh-CN" sz="2400" i="1">
                                <a:latin typeface="Cambria Math" panose="02040503050406030204" pitchFamily="18" charset="0"/>
                              </a:rPr>
                              <m:t>𝒑</m:t>
                            </m:r>
                          </m:e>
                        </m:nary>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rPr>
                          <m:t>𝒏</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𝒅</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𝒓</m:t>
                                </m:r>
                              </m:e>
                              <m:sub>
                                <m:r>
                                  <a:rPr lang="en-US" altLang="zh-CN" sz="2400" i="1">
                                    <a:latin typeface="Cambria Math" panose="02040503050406030204" pitchFamily="18" charset="0"/>
                                  </a:rPr>
                                  <m:t>𝒊</m:t>
                                </m:r>
                              </m:sub>
                            </m:sSub>
                          </m:sub>
                        </m:sSub>
                        <m:r>
                          <a:rPr lang="en-US" altLang="zh-CN" sz="2400" i="1">
                            <a:latin typeface="Cambria Math" panose="02040503050406030204" pitchFamily="18" charset="0"/>
                          </a:rPr>
                          <m:t>𝒑</m:t>
                        </m:r>
                      </m:e>
                    </m:nary>
                    <m:r>
                      <a:rPr lang="en-US" altLang="zh-CN" sz="2400">
                        <a:latin typeface="Cambria Math" panose="02040503050406030204" pitchFamily="18" charset="0"/>
                      </a:rPr>
                      <m:t>)</m:t>
                    </m:r>
                  </m:oMath>
                </a14:m>
                <a:r>
                  <a:rPr lang="en-US" altLang="zh-CN" sz="2400" dirty="0"/>
                  <a:t>  (</a:t>
                </a:r>
                <a14:m>
                  <m:oMath xmlns:m="http://schemas.openxmlformats.org/officeDocument/2006/math">
                    <m:r>
                      <a:rPr lang="en-US" altLang="zh-CN" sz="2400" i="1">
                        <a:latin typeface="Cambria Math" panose="02040503050406030204" pitchFamily="18" charset="0"/>
                      </a:rPr>
                      <m:t>𝒏</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𝑹</m:t>
                    </m:r>
                    <m:r>
                      <a:rPr lang="en-US" altLang="zh-CN" sz="2400" i="1">
                        <a:latin typeface="Cambria Math" panose="02040503050406030204" pitchFamily="18" charset="0"/>
                        <a:ea typeface="Cambria Math" panose="02040503050406030204" pitchFamily="18" charset="0"/>
                      </a:rPr>
                      <m:t>|</m:t>
                    </m:r>
                  </m:oMath>
                </a14:m>
                <a:r>
                  <a:rPr lang="en-US" altLang="zh-CN" sz="2400" dirty="0"/>
                  <a:t>)</a:t>
                </a:r>
              </a:p>
              <a:p>
                <a:pPr algn="just">
                  <a:lnSpc>
                    <a:spcPct val="95000"/>
                  </a:lnSpc>
                  <a:spcBef>
                    <a:spcPct val="25000"/>
                  </a:spcBef>
                  <a:spcAft>
                    <a:spcPct val="10000"/>
                  </a:spcAft>
                  <a:buSzPct val="60000"/>
                  <a:defRPr/>
                </a:pPr>
                <a:r>
                  <a:rPr lang="en-US" altLang="zh-CN" sz="2400" dirty="0"/>
                  <a:t>Find </a:t>
                </a:r>
                <a14:m>
                  <m:oMath xmlns:m="http://schemas.openxmlformats.org/officeDocument/2006/math">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b="0">
                                <a:latin typeface="Cambria Math" panose="02040503050406030204" pitchFamily="18" charset="0"/>
                              </a:rPr>
                              <m:t>argmax</m:t>
                            </m:r>
                          </m:e>
                          <m:lim>
                            <m:r>
                              <a:rPr lang="en-US" altLang="zh-CN" sz="2400" i="1">
                                <a:latin typeface="Cambria Math" panose="02040503050406030204" pitchFamily="18" charset="0"/>
                              </a:rPr>
                              <m:t>𝒑</m:t>
                            </m:r>
                          </m:lim>
                        </m:limLow>
                      </m:fName>
                      <m:e>
                        <m:r>
                          <a:rPr lang="en-US" altLang="zh-CN" sz="2400" i="1">
                            <a:latin typeface="Cambria Math" panose="02040503050406030204" pitchFamily="18" charset="0"/>
                          </a:rPr>
                          <m:t>𝑳</m:t>
                        </m:r>
                        <m:r>
                          <a:rPr lang="en-US" altLang="zh-CN" sz="2400" i="1">
                            <a:latin typeface="Cambria Math" panose="02040503050406030204" pitchFamily="18" charset="0"/>
                          </a:rPr>
                          <m:t>(</m:t>
                        </m:r>
                        <m:r>
                          <a:rPr lang="en-US" altLang="zh-CN" sz="2400" i="1">
                            <a:latin typeface="Cambria Math" panose="02040503050406030204" pitchFamily="18" charset="0"/>
                          </a:rPr>
                          <m:t>𝒑</m:t>
                        </m:r>
                        <m:r>
                          <a:rPr lang="en-US" altLang="zh-CN" sz="2400" i="1">
                            <a:latin typeface="Cambria Math" panose="02040503050406030204" pitchFamily="18" charset="0"/>
                          </a:rPr>
                          <m:t>)</m:t>
                        </m:r>
                      </m:e>
                    </m:func>
                  </m:oMath>
                </a14:m>
                <a:endParaRPr lang="en-US" altLang="zh-CN" sz="2400" dirty="0"/>
              </a:p>
              <a:p>
                <a:pPr algn="just">
                  <a:lnSpc>
                    <a:spcPct val="95000"/>
                  </a:lnSpc>
                  <a:spcBef>
                    <a:spcPct val="25000"/>
                  </a:spcBef>
                  <a:spcAft>
                    <a:spcPct val="10000"/>
                  </a:spcAft>
                  <a:buSzPct val="60000"/>
                  <a:defRPr/>
                </a:pPr>
                <a:endParaRPr lang="en-US" altLang="zh-CN" sz="2400" dirty="0"/>
              </a:p>
              <a:p>
                <a:pPr algn="just">
                  <a:lnSpc>
                    <a:spcPct val="95000"/>
                  </a:lnSpc>
                  <a:spcBef>
                    <a:spcPct val="25000"/>
                  </a:spcBef>
                  <a:spcAft>
                    <a:spcPct val="10000"/>
                  </a:spcAft>
                  <a:buSzPct val="60000"/>
                  <a:defRPr/>
                </a:pPr>
                <a:endParaRPr lang="en-US" altLang="zh-CN" sz="2400" dirty="0"/>
              </a:p>
              <a:p>
                <a:pPr algn="just">
                  <a:lnSpc>
                    <a:spcPct val="95000"/>
                  </a:lnSpc>
                  <a:spcBef>
                    <a:spcPct val="25000"/>
                  </a:spcBef>
                  <a:spcAft>
                    <a:spcPct val="10000"/>
                  </a:spcAft>
                  <a:buSzPct val="60000"/>
                  <a:defRPr/>
                </a:pPr>
                <a:endParaRPr lang="en-US" altLang="zh-CN" sz="2400" dirty="0">
                  <a:solidFill>
                    <a:srgbClr val="FF0000"/>
                  </a:solidFill>
                  <a:latin typeface="+mn-lt"/>
                </a:endParaRPr>
              </a:p>
              <a:p>
                <a:pPr algn="just">
                  <a:lnSpc>
                    <a:spcPct val="95000"/>
                  </a:lnSpc>
                  <a:spcBef>
                    <a:spcPct val="25000"/>
                  </a:spcBef>
                  <a:spcAft>
                    <a:spcPct val="10000"/>
                  </a:spcAft>
                  <a:buSzPct val="60000"/>
                  <a:defRPr/>
                </a:pPr>
                <a:endParaRPr lang="en-US" altLang="zh-CN" sz="1800" dirty="0">
                  <a:latin typeface="+mn-lt"/>
                </a:endParaRPr>
              </a:p>
              <a:p>
                <a:pPr lvl="1" algn="just">
                  <a:lnSpc>
                    <a:spcPct val="95000"/>
                  </a:lnSpc>
                  <a:spcBef>
                    <a:spcPct val="25000"/>
                  </a:spcBef>
                  <a:spcAft>
                    <a:spcPct val="10000"/>
                  </a:spcAft>
                  <a:buSzPct val="60000"/>
                  <a:defRPr/>
                </a:pPr>
                <a:endParaRPr lang="en-US" altLang="zh-CN" sz="1800" dirty="0">
                  <a:latin typeface="+mn-lt"/>
                  <a:cs typeface="ＭＳ Ｐゴシック" charset="-128"/>
                </a:endParaRPr>
              </a:p>
              <a:p>
                <a:pPr algn="just">
                  <a:lnSpc>
                    <a:spcPct val="95000"/>
                  </a:lnSpc>
                  <a:spcBef>
                    <a:spcPct val="25000"/>
                  </a:spcBef>
                  <a:spcAft>
                    <a:spcPct val="10000"/>
                  </a:spcAft>
                  <a:buSzPct val="60000"/>
                  <a:defRPr/>
                </a:pPr>
                <a:endParaRPr lang="en-US" altLang="zh-CN" sz="1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1800" dirty="0">
                  <a:latin typeface="+mn-lt"/>
                  <a:cs typeface="ＭＳ Ｐゴシック" charset="-128"/>
                </a:endParaRPr>
              </a:p>
            </p:txBody>
          </p:sp>
        </mc:Choice>
        <mc:Fallback xmlns="">
          <p:sp>
            <p:nvSpPr>
              <p:cNvPr id="80" name="Rectangle 3"/>
              <p:cNvSpPr txBox="1">
                <a:spLocks noRot="1" noChangeAspect="1" noMove="1" noResize="1" noEditPoints="1" noAdjustHandles="1" noChangeArrowheads="1" noChangeShapeType="1" noTextEdit="1"/>
              </p:cNvSpPr>
              <p:nvPr/>
            </p:nvSpPr>
            <p:spPr bwMode="auto">
              <a:xfrm>
                <a:off x="1043608" y="2420888"/>
                <a:ext cx="7560840" cy="3488750"/>
              </a:xfrm>
              <a:prstGeom prst="rect">
                <a:avLst/>
              </a:prstGeom>
              <a:blipFill rotWithShape="0">
                <a:blip r:embed="rId9"/>
                <a:stretch>
                  <a:fillRect l="-161" t="-36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6" name="椭圆 15">
            <a:extLst>
              <a:ext uri="{FF2B5EF4-FFF2-40B4-BE49-F238E27FC236}">
                <a16:creationId xmlns:a16="http://schemas.microsoft.com/office/drawing/2014/main" id="{CBBEC55A-30CB-4F89-A11B-4B5C15399EE0}"/>
              </a:ext>
            </a:extLst>
          </p:cNvPr>
          <p:cNvSpPr/>
          <p:nvPr/>
        </p:nvSpPr>
        <p:spPr>
          <a:xfrm>
            <a:off x="5004048" y="980728"/>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F875BE2-860B-4923-8D60-BB1E167E2E6A}"/>
              </a:ext>
            </a:extLst>
          </p:cNvPr>
          <p:cNvSpPr/>
          <p:nvPr/>
        </p:nvSpPr>
        <p:spPr>
          <a:xfrm>
            <a:off x="6820698" y="980728"/>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59294356-64FA-4647-842F-2A76F61A4522}"/>
              </a:ext>
            </a:extLst>
          </p:cNvPr>
          <p:cNvSpPr/>
          <p:nvPr/>
        </p:nvSpPr>
        <p:spPr>
          <a:xfrm>
            <a:off x="5004048" y="1600178"/>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AB9F1078-B275-4E7F-898F-62BBF72054D5}"/>
              </a:ext>
            </a:extLst>
          </p:cNvPr>
          <p:cNvCxnSpPr>
            <a:stCxn id="16" idx="6"/>
            <a:endCxn id="17" idx="2"/>
          </p:cNvCxnSpPr>
          <p:nvPr/>
        </p:nvCxnSpPr>
        <p:spPr>
          <a:xfrm>
            <a:off x="5544048" y="1250728"/>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FE0C202-8C71-476E-AED9-0CF039150302}"/>
              </a:ext>
            </a:extLst>
          </p:cNvPr>
          <p:cNvCxnSpPr>
            <a:cxnSpLocks/>
            <a:stCxn id="18" idx="6"/>
            <a:endCxn id="17" idx="2"/>
          </p:cNvCxnSpPr>
          <p:nvPr/>
        </p:nvCxnSpPr>
        <p:spPr>
          <a:xfrm flipV="1">
            <a:off x="5544048" y="1250728"/>
            <a:ext cx="1276650" cy="6194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DE4F019-81A2-48D3-AB60-4A51B9BBAD14}"/>
                  </a:ext>
                </a:extLst>
              </p:cNvPr>
              <p:cNvSpPr txBox="1"/>
              <p:nvPr/>
            </p:nvSpPr>
            <p:spPr>
              <a:xfrm>
                <a:off x="5079668" y="1024136"/>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26" name="文本框 25">
                <a:extLst>
                  <a:ext uri="{FF2B5EF4-FFF2-40B4-BE49-F238E27FC236}">
                    <a16:creationId xmlns="" xmlns:a16="http://schemas.microsoft.com/office/drawing/2014/main"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5079668" y="1024136"/>
                <a:ext cx="388760" cy="43088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3B0B2259-7AEA-4130-8DF7-FA89F0D7C8B5}"/>
                  </a:ext>
                </a:extLst>
              </p:cNvPr>
              <p:cNvSpPr txBox="1"/>
              <p:nvPr/>
            </p:nvSpPr>
            <p:spPr>
              <a:xfrm>
                <a:off x="5081827" y="1640476"/>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7" name="文本框 26">
                <a:extLst>
                  <a:ext uri="{FF2B5EF4-FFF2-40B4-BE49-F238E27FC236}">
                    <a16:creationId xmlns="" xmlns:a16="http://schemas.microsoft.com/office/drawing/2014/main"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5081827" y="1640476"/>
                <a:ext cx="397032" cy="43088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5F29FC3-A5D0-4DC5-83AF-F5552493D4CE}"/>
                  </a:ext>
                </a:extLst>
              </p:cNvPr>
              <p:cNvSpPr txBox="1"/>
              <p:nvPr/>
            </p:nvSpPr>
            <p:spPr>
              <a:xfrm>
                <a:off x="6846318" y="1024135"/>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28" name="文本框 27">
                <a:extLst>
                  <a:ext uri="{FF2B5EF4-FFF2-40B4-BE49-F238E27FC236}">
                    <a16:creationId xmlns="" xmlns:a16="http://schemas.microsoft.com/office/drawing/2014/main"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6846318" y="1024135"/>
                <a:ext cx="509242" cy="43088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925284" y="1408130"/>
                <a:ext cx="8682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2925284" y="1408130"/>
                <a:ext cx="868251" cy="369332"/>
              </a:xfrm>
              <a:prstGeom prst="rect">
                <a:avLst/>
              </a:prstGeom>
              <a:blipFill rotWithShape="0">
                <a:blip r:embed="rId13"/>
                <a:stretch>
                  <a:fillRect l="-4225" r="-7042"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标注 22">
                <a:extLst>
                  <a:ext uri="{FF2B5EF4-FFF2-40B4-BE49-F238E27FC236}">
                    <a16:creationId xmlns:a16="http://schemas.microsoft.com/office/drawing/2014/main" id="{A783195E-77A2-4B0B-8D5C-5D6BC3EF83B6}"/>
                  </a:ext>
                </a:extLst>
              </p:cNvPr>
              <p:cNvSpPr>
                <a:spLocks noChangeArrowheads="1"/>
              </p:cNvSpPr>
              <p:nvPr/>
            </p:nvSpPr>
            <p:spPr bwMode="auto">
              <a:xfrm>
                <a:off x="998410" y="1676855"/>
                <a:ext cx="3284677" cy="759129"/>
              </a:xfrm>
              <a:prstGeom prst="wedgeRectCallout">
                <a:avLst>
                  <a:gd name="adj1" fmla="val 40679"/>
                  <a:gd name="adj2" fmla="val 12365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Curve: the expected revenue of </a:t>
                </a:r>
                <a14:m>
                  <m:oMath xmlns:m="http://schemas.openxmlformats.org/officeDocument/2006/math">
                    <m:r>
                      <a:rPr lang="en-US" altLang="zh-CN" sz="2000" i="1" dirty="0" smtClean="0">
                        <a:latin typeface="Cambria Math" panose="02040503050406030204" pitchFamily="18" charset="0"/>
                        <a:cs typeface="ＭＳ Ｐゴシック" charset="-128"/>
                      </a:rPr>
                      <m:t>|</m:t>
                    </m:r>
                    <m:r>
                      <a:rPr lang="en-US" altLang="zh-CN" sz="2000" i="1" dirty="0" smtClean="0">
                        <a:latin typeface="Cambria Math" panose="02040503050406030204" pitchFamily="18" charset="0"/>
                        <a:cs typeface="ＭＳ Ｐゴシック" charset="-128"/>
                      </a:rPr>
                      <m:t>𝑹</m:t>
                    </m:r>
                    <m:r>
                      <a:rPr lang="en-US" altLang="zh-CN" sz="2000" i="1" dirty="0" smtClean="0">
                        <a:latin typeface="Cambria Math" panose="02040503050406030204" pitchFamily="18" charset="0"/>
                        <a:cs typeface="ＭＳ Ｐゴシック" charset="-128"/>
                      </a:rPr>
                      <m:t>| </m:t>
                    </m:r>
                  </m:oMath>
                </a14:m>
                <a:r>
                  <a:rPr lang="en-US" altLang="zh-CN" sz="2000" dirty="0">
                    <a:latin typeface="+mn-lt"/>
                    <a:cs typeface="ＭＳ Ｐゴシック" charset="-128"/>
                  </a:rPr>
                  <a:t>requesters</a:t>
                </a:r>
                <a:endParaRPr lang="zh-CN" altLang="en-US" sz="2000" dirty="0">
                  <a:latin typeface="+mn-lt"/>
                  <a:cs typeface="ＭＳ Ｐゴシック" charset="-128"/>
                </a:endParaRPr>
              </a:p>
            </p:txBody>
          </p:sp>
        </mc:Choice>
        <mc:Fallback xmlns="">
          <p:sp>
            <p:nvSpPr>
              <p:cNvPr id="25" name="矩形标注 22">
                <a:extLst>
                  <a:ext uri="{FF2B5EF4-FFF2-40B4-BE49-F238E27FC236}">
                    <a16:creationId xmlns:a16="http://schemas.microsoft.com/office/drawing/2014/main" id="{A783195E-77A2-4B0B-8D5C-5D6BC3EF83B6}"/>
                  </a:ext>
                </a:extLst>
              </p:cNvPr>
              <p:cNvSpPr>
                <a:spLocks noRot="1" noChangeAspect="1" noMove="1" noResize="1" noEditPoints="1" noAdjustHandles="1" noChangeArrowheads="1" noChangeShapeType="1" noTextEdit="1"/>
              </p:cNvSpPr>
              <p:nvPr/>
            </p:nvSpPr>
            <p:spPr bwMode="auto">
              <a:xfrm>
                <a:off x="998410" y="1676855"/>
                <a:ext cx="3284677" cy="759129"/>
              </a:xfrm>
              <a:prstGeom prst="wedgeRectCallout">
                <a:avLst>
                  <a:gd name="adj1" fmla="val 40679"/>
                  <a:gd name="adj2" fmla="val 123650"/>
                </a:avLst>
              </a:prstGeom>
              <a:blipFill>
                <a:blip r:embed="rId14"/>
                <a:stretch>
                  <a:fillRect l="-1299" r="-92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标注 22">
                <a:extLst>
                  <a:ext uri="{FF2B5EF4-FFF2-40B4-BE49-F238E27FC236}">
                    <a16:creationId xmlns:a16="http://schemas.microsoft.com/office/drawing/2014/main" id="{A783195E-77A2-4B0B-8D5C-5D6BC3EF83B6}"/>
                  </a:ext>
                </a:extLst>
              </p:cNvPr>
              <p:cNvSpPr>
                <a:spLocks noChangeArrowheads="1"/>
              </p:cNvSpPr>
              <p:nvPr/>
            </p:nvSpPr>
            <p:spPr bwMode="auto">
              <a:xfrm>
                <a:off x="5185224" y="1675360"/>
                <a:ext cx="3635249" cy="759128"/>
              </a:xfrm>
              <a:prstGeom prst="wedgeRectCallout">
                <a:avLst>
                  <a:gd name="adj1" fmla="val -34846"/>
                  <a:gd name="adj2" fmla="val 1143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Line: the revenue </a:t>
                </a:r>
                <a14:m>
                  <m:oMath xmlns:m="http://schemas.openxmlformats.org/officeDocument/2006/math">
                    <m:r>
                      <a:rPr lang="en-US" altLang="zh-CN" sz="2000" b="1" i="1" smtClean="0">
                        <a:latin typeface="Cambria Math" panose="02040503050406030204" pitchFamily="18" charset="0"/>
                        <a:cs typeface="ＭＳ Ｐゴシック" charset="-128"/>
                      </a:rPr>
                      <m:t>𝒏</m:t>
                    </m:r>
                  </m:oMath>
                </a14:m>
                <a:r>
                  <a:rPr lang="en-US" altLang="zh-CN" sz="2000" dirty="0">
                    <a:latin typeface="+mn-lt"/>
                    <a:cs typeface="ＭＳ Ｐゴシック" charset="-128"/>
                  </a:rPr>
                  <a:t> workers can achieve at most</a:t>
                </a:r>
                <a:endParaRPr lang="zh-CN" altLang="en-US" sz="2000" dirty="0">
                  <a:latin typeface="+mn-lt"/>
                  <a:cs typeface="ＭＳ Ｐゴシック" charset="-128"/>
                </a:endParaRPr>
              </a:p>
            </p:txBody>
          </p:sp>
        </mc:Choice>
        <mc:Fallback xmlns="">
          <p:sp>
            <p:nvSpPr>
              <p:cNvPr id="29" name="矩形标注 22">
                <a:extLst>
                  <a:ext uri="{FF2B5EF4-FFF2-40B4-BE49-F238E27FC236}">
                    <a16:creationId xmlns:a16="http://schemas.microsoft.com/office/drawing/2014/main" id="{A783195E-77A2-4B0B-8D5C-5D6BC3EF83B6}"/>
                  </a:ext>
                </a:extLst>
              </p:cNvPr>
              <p:cNvSpPr>
                <a:spLocks noRot="1" noChangeAspect="1" noMove="1" noResize="1" noEditPoints="1" noAdjustHandles="1" noChangeArrowheads="1" noChangeShapeType="1" noTextEdit="1"/>
              </p:cNvSpPr>
              <p:nvPr/>
            </p:nvSpPr>
            <p:spPr bwMode="auto">
              <a:xfrm>
                <a:off x="5185224" y="1675360"/>
                <a:ext cx="3635249" cy="759128"/>
              </a:xfrm>
              <a:prstGeom prst="wedgeRectCallout">
                <a:avLst>
                  <a:gd name="adj1" fmla="val -34846"/>
                  <a:gd name="adj2" fmla="val 114340"/>
                </a:avLst>
              </a:prstGeom>
              <a:blipFill>
                <a:blip r:embed="rId15"/>
                <a:stretch>
                  <a:fillRect l="-1007" r="-25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82D25DC5-CA64-4D8C-8F70-146E87B07421}"/>
              </a:ext>
            </a:extLst>
          </p:cNvPr>
          <p:cNvGrpSpPr/>
          <p:nvPr/>
        </p:nvGrpSpPr>
        <p:grpSpPr>
          <a:xfrm>
            <a:off x="998319" y="4005064"/>
            <a:ext cx="7630568" cy="2663273"/>
            <a:chOff x="998319" y="4005064"/>
            <a:chExt cx="7630568" cy="2663273"/>
          </a:xfrm>
        </p:grpSpPr>
        <p:grpSp>
          <p:nvGrpSpPr>
            <p:cNvPr id="30" name="组合 29"/>
            <p:cNvGrpSpPr/>
            <p:nvPr/>
          </p:nvGrpSpPr>
          <p:grpSpPr>
            <a:xfrm>
              <a:off x="998319" y="4005064"/>
              <a:ext cx="7630568" cy="2663273"/>
              <a:chOff x="480633" y="3501008"/>
              <a:chExt cx="8182734" cy="2855993"/>
            </a:xfrm>
          </p:grpSpPr>
          <p:grpSp>
            <p:nvGrpSpPr>
              <p:cNvPr id="31" name="组合 30"/>
              <p:cNvGrpSpPr/>
              <p:nvPr/>
            </p:nvGrpSpPr>
            <p:grpSpPr>
              <a:xfrm>
                <a:off x="480633" y="3501008"/>
                <a:ext cx="8182734" cy="2338313"/>
                <a:chOff x="381000" y="899093"/>
                <a:chExt cx="11745000" cy="3590794"/>
              </a:xfrm>
            </p:grpSpPr>
            <p:cxnSp>
              <p:nvCxnSpPr>
                <p:cNvPr id="44" name="直接连接符 43">
                  <a:extLst>
                    <a:ext uri="{FF2B5EF4-FFF2-40B4-BE49-F238E27FC236}">
                      <a16:creationId xmlns:a16="http://schemas.microsoft.com/office/drawing/2014/main" id="{38E70036-1EDE-40B1-93D0-96ACAA2C7BEA}"/>
                    </a:ext>
                  </a:extLst>
                </p:cNvPr>
                <p:cNvCxnSpPr>
                  <a:cxnSpLocks/>
                </p:cNvCxnSpPr>
                <p:nvPr/>
              </p:nvCxnSpPr>
              <p:spPr>
                <a:xfrm>
                  <a:off x="381000" y="4167161"/>
                  <a:ext cx="3876387"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09FDC136-87CA-4051-BBD8-DBAAD12C9C52}"/>
                    </a:ext>
                  </a:extLst>
                </p:cNvPr>
                <p:cNvCxnSpPr/>
                <p:nvPr/>
              </p:nvCxnSpPr>
              <p:spPr>
                <a:xfrm>
                  <a:off x="584396" y="1359128"/>
                  <a:ext cx="0" cy="3017316"/>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sp>
              <p:nvSpPr>
                <p:cNvPr id="46" name="任意多边形: 形状 5">
                  <a:extLst>
                    <a:ext uri="{FF2B5EF4-FFF2-40B4-BE49-F238E27FC236}">
                      <a16:creationId xmlns:a16="http://schemas.microsoft.com/office/drawing/2014/main" id="{CD292CFE-2105-490A-9581-4B3E25FD918E}"/>
                    </a:ext>
                  </a:extLst>
                </p:cNvPr>
                <p:cNvSpPr/>
                <p:nvPr/>
              </p:nvSpPr>
              <p:spPr>
                <a:xfrm>
                  <a:off x="601518" y="1759922"/>
                  <a:ext cx="3435350" cy="2407239"/>
                </a:xfrm>
                <a:custGeom>
                  <a:avLst/>
                  <a:gdLst>
                    <a:gd name="connsiteX0" fmla="*/ 0 w 3435350"/>
                    <a:gd name="connsiteY0" fmla="*/ 2400889 h 2407239"/>
                    <a:gd name="connsiteX1" fmla="*/ 114300 w 3435350"/>
                    <a:gd name="connsiteY1" fmla="*/ 2070689 h 2407239"/>
                    <a:gd name="connsiteX2" fmla="*/ 228600 w 3435350"/>
                    <a:gd name="connsiteY2" fmla="*/ 1784939 h 2407239"/>
                    <a:gd name="connsiteX3" fmla="*/ 330200 w 3435350"/>
                    <a:gd name="connsiteY3" fmla="*/ 1581739 h 2407239"/>
                    <a:gd name="connsiteX4" fmla="*/ 476250 w 3435350"/>
                    <a:gd name="connsiteY4" fmla="*/ 1315039 h 2407239"/>
                    <a:gd name="connsiteX5" fmla="*/ 647700 w 3435350"/>
                    <a:gd name="connsiteY5" fmla="*/ 1041989 h 2407239"/>
                    <a:gd name="connsiteX6" fmla="*/ 869950 w 3435350"/>
                    <a:gd name="connsiteY6" fmla="*/ 756239 h 2407239"/>
                    <a:gd name="connsiteX7" fmla="*/ 1085850 w 3435350"/>
                    <a:gd name="connsiteY7" fmla="*/ 527639 h 2407239"/>
                    <a:gd name="connsiteX8" fmla="*/ 1365250 w 3435350"/>
                    <a:gd name="connsiteY8" fmla="*/ 299039 h 2407239"/>
                    <a:gd name="connsiteX9" fmla="*/ 1600200 w 3435350"/>
                    <a:gd name="connsiteY9" fmla="*/ 152989 h 2407239"/>
                    <a:gd name="connsiteX10" fmla="*/ 1835150 w 3435350"/>
                    <a:gd name="connsiteY10" fmla="*/ 51389 h 2407239"/>
                    <a:gd name="connsiteX11" fmla="*/ 2171700 w 3435350"/>
                    <a:gd name="connsiteY11" fmla="*/ 589 h 2407239"/>
                    <a:gd name="connsiteX12" fmla="*/ 2438400 w 3435350"/>
                    <a:gd name="connsiteY12" fmla="*/ 32339 h 2407239"/>
                    <a:gd name="connsiteX13" fmla="*/ 2673350 w 3435350"/>
                    <a:gd name="connsiteY13" fmla="*/ 152989 h 2407239"/>
                    <a:gd name="connsiteX14" fmla="*/ 2825750 w 3435350"/>
                    <a:gd name="connsiteY14" fmla="*/ 318089 h 2407239"/>
                    <a:gd name="connsiteX15" fmla="*/ 2933700 w 3435350"/>
                    <a:gd name="connsiteY15" fmla="*/ 527639 h 2407239"/>
                    <a:gd name="connsiteX16" fmla="*/ 3009900 w 3435350"/>
                    <a:gd name="connsiteY16" fmla="*/ 711789 h 2407239"/>
                    <a:gd name="connsiteX17" fmla="*/ 3092450 w 3435350"/>
                    <a:gd name="connsiteY17" fmla="*/ 953089 h 2407239"/>
                    <a:gd name="connsiteX18" fmla="*/ 3200400 w 3435350"/>
                    <a:gd name="connsiteY18" fmla="*/ 1295989 h 2407239"/>
                    <a:gd name="connsiteX19" fmla="*/ 3263900 w 3435350"/>
                    <a:gd name="connsiteY19" fmla="*/ 1537289 h 2407239"/>
                    <a:gd name="connsiteX20" fmla="*/ 3340100 w 3435350"/>
                    <a:gd name="connsiteY20" fmla="*/ 1835739 h 2407239"/>
                    <a:gd name="connsiteX21" fmla="*/ 3403600 w 3435350"/>
                    <a:gd name="connsiteY21" fmla="*/ 2115139 h 2407239"/>
                    <a:gd name="connsiteX22" fmla="*/ 3429000 w 3435350"/>
                    <a:gd name="connsiteY22" fmla="*/ 2305639 h 2407239"/>
                    <a:gd name="connsiteX23" fmla="*/ 3435350 w 3435350"/>
                    <a:gd name="connsiteY23" fmla="*/ 2407239 h 2407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35350" h="2407239">
                      <a:moveTo>
                        <a:pt x="0" y="2400889"/>
                      </a:moveTo>
                      <a:cubicBezTo>
                        <a:pt x="38100" y="2287118"/>
                        <a:pt x="76200" y="2173347"/>
                        <a:pt x="114300" y="2070689"/>
                      </a:cubicBezTo>
                      <a:cubicBezTo>
                        <a:pt x="152400" y="1968031"/>
                        <a:pt x="192617" y="1866431"/>
                        <a:pt x="228600" y="1784939"/>
                      </a:cubicBezTo>
                      <a:cubicBezTo>
                        <a:pt x="264583" y="1703447"/>
                        <a:pt x="288925" y="1660056"/>
                        <a:pt x="330200" y="1581739"/>
                      </a:cubicBezTo>
                      <a:cubicBezTo>
                        <a:pt x="371475" y="1503422"/>
                        <a:pt x="423333" y="1404997"/>
                        <a:pt x="476250" y="1315039"/>
                      </a:cubicBezTo>
                      <a:cubicBezTo>
                        <a:pt x="529167" y="1225081"/>
                        <a:pt x="582083" y="1135122"/>
                        <a:pt x="647700" y="1041989"/>
                      </a:cubicBezTo>
                      <a:cubicBezTo>
                        <a:pt x="713317" y="948856"/>
                        <a:pt x="796925" y="841964"/>
                        <a:pt x="869950" y="756239"/>
                      </a:cubicBezTo>
                      <a:cubicBezTo>
                        <a:pt x="942975" y="670514"/>
                        <a:pt x="1003300" y="603839"/>
                        <a:pt x="1085850" y="527639"/>
                      </a:cubicBezTo>
                      <a:cubicBezTo>
                        <a:pt x="1168400" y="451439"/>
                        <a:pt x="1279525" y="361481"/>
                        <a:pt x="1365250" y="299039"/>
                      </a:cubicBezTo>
                      <a:cubicBezTo>
                        <a:pt x="1450975" y="236597"/>
                        <a:pt x="1521883" y="194264"/>
                        <a:pt x="1600200" y="152989"/>
                      </a:cubicBezTo>
                      <a:cubicBezTo>
                        <a:pt x="1678517" y="111714"/>
                        <a:pt x="1739900" y="76789"/>
                        <a:pt x="1835150" y="51389"/>
                      </a:cubicBezTo>
                      <a:cubicBezTo>
                        <a:pt x="1930400" y="25989"/>
                        <a:pt x="2071158" y="3764"/>
                        <a:pt x="2171700" y="589"/>
                      </a:cubicBezTo>
                      <a:cubicBezTo>
                        <a:pt x="2272242" y="-2586"/>
                        <a:pt x="2354792" y="6939"/>
                        <a:pt x="2438400" y="32339"/>
                      </a:cubicBezTo>
                      <a:cubicBezTo>
                        <a:pt x="2522008" y="57739"/>
                        <a:pt x="2608792" y="105364"/>
                        <a:pt x="2673350" y="152989"/>
                      </a:cubicBezTo>
                      <a:cubicBezTo>
                        <a:pt x="2737908" y="200614"/>
                        <a:pt x="2782358" y="255647"/>
                        <a:pt x="2825750" y="318089"/>
                      </a:cubicBezTo>
                      <a:cubicBezTo>
                        <a:pt x="2869142" y="380531"/>
                        <a:pt x="2903008" y="462022"/>
                        <a:pt x="2933700" y="527639"/>
                      </a:cubicBezTo>
                      <a:cubicBezTo>
                        <a:pt x="2964392" y="593256"/>
                        <a:pt x="2983442" y="640881"/>
                        <a:pt x="3009900" y="711789"/>
                      </a:cubicBezTo>
                      <a:cubicBezTo>
                        <a:pt x="3036358" y="782697"/>
                        <a:pt x="3060700" y="855722"/>
                        <a:pt x="3092450" y="953089"/>
                      </a:cubicBezTo>
                      <a:cubicBezTo>
                        <a:pt x="3124200" y="1050456"/>
                        <a:pt x="3171825" y="1198622"/>
                        <a:pt x="3200400" y="1295989"/>
                      </a:cubicBezTo>
                      <a:cubicBezTo>
                        <a:pt x="3228975" y="1393356"/>
                        <a:pt x="3240617" y="1447331"/>
                        <a:pt x="3263900" y="1537289"/>
                      </a:cubicBezTo>
                      <a:cubicBezTo>
                        <a:pt x="3287183" y="1627247"/>
                        <a:pt x="3316817" y="1739431"/>
                        <a:pt x="3340100" y="1835739"/>
                      </a:cubicBezTo>
                      <a:cubicBezTo>
                        <a:pt x="3363383" y="1932047"/>
                        <a:pt x="3388783" y="2036822"/>
                        <a:pt x="3403600" y="2115139"/>
                      </a:cubicBezTo>
                      <a:cubicBezTo>
                        <a:pt x="3418417" y="2193456"/>
                        <a:pt x="3423708" y="2256956"/>
                        <a:pt x="3429000" y="2305639"/>
                      </a:cubicBezTo>
                      <a:cubicBezTo>
                        <a:pt x="3434292" y="2354322"/>
                        <a:pt x="3434821" y="2380780"/>
                        <a:pt x="3435350" y="2407239"/>
                      </a:cubicBezTo>
                    </a:path>
                  </a:pathLst>
                </a:cu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584396" y="1359128"/>
                  <a:ext cx="870708" cy="28080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760104" y="1723008"/>
                  <a:ext cx="90000" cy="90000"/>
                </a:xfrm>
                <a:prstGeom prst="ellipse">
                  <a:avLst/>
                </a:prstGeom>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8E40E66A-A118-4EC9-9E4D-468EC217B88B}"/>
                        </a:ext>
                      </a:extLst>
                    </p:cNvPr>
                    <p:cNvSpPr txBox="1"/>
                    <p:nvPr/>
                  </p:nvSpPr>
                  <p:spPr>
                    <a:xfrm>
                      <a:off x="3753367" y="4059000"/>
                      <a:ext cx="30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oMath>
                        </m:oMathPara>
                      </a14:m>
                      <a:endParaRPr lang="zh-CN" altLang="en-US" sz="2800" dirty="0"/>
                    </a:p>
                  </p:txBody>
                </p:sp>
              </mc:Choice>
              <mc:Fallback xmlns="">
                <p:sp>
                  <p:nvSpPr>
                    <p:cNvPr id="9" name="文本框 8">
                      <a:extLst>
                        <a:ext uri="{FF2B5EF4-FFF2-40B4-BE49-F238E27FC236}">
                          <a16:creationId xmlns:a16="http://schemas.microsoft.com/office/drawing/2014/main" id="{8E40E66A-A118-4EC9-9E4D-468EC217B88B}"/>
                        </a:ext>
                      </a:extLst>
                    </p:cNvPr>
                    <p:cNvSpPr txBox="1">
                      <a:spLocks noRot="1" noChangeAspect="1" noMove="1" noResize="1" noEditPoints="1" noAdjustHandles="1" noChangeArrowheads="1" noChangeShapeType="1" noTextEdit="1"/>
                    </p:cNvSpPr>
                    <p:nvPr/>
                  </p:nvSpPr>
                  <p:spPr>
                    <a:xfrm>
                      <a:off x="3753367" y="4059000"/>
                      <a:ext cx="302519" cy="430887"/>
                    </a:xfrm>
                    <a:prstGeom prst="rect">
                      <a:avLst/>
                    </a:prstGeom>
                    <a:blipFill>
                      <a:blip r:embed="rId16"/>
                      <a:stretch>
                        <a:fillRect/>
                      </a:stretch>
                    </a:blipFill>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E2EDC07E-E225-42CC-9DC9-1309399E8065}"/>
                    </a:ext>
                  </a:extLst>
                </p:cNvPr>
                <p:cNvCxnSpPr/>
                <p:nvPr/>
              </p:nvCxnSpPr>
              <p:spPr>
                <a:xfrm>
                  <a:off x="2805104" y="1813009"/>
                  <a:ext cx="6350" cy="24025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D831832-C3FB-4687-8B54-F0C9B3ECC53C}"/>
                    </a:ext>
                  </a:extLst>
                </p:cNvPr>
                <p:cNvCxnSpPr>
                  <a:cxnSpLocks/>
                </p:cNvCxnSpPr>
                <p:nvPr/>
              </p:nvCxnSpPr>
              <p:spPr>
                <a:xfrm>
                  <a:off x="4334613" y="4167161"/>
                  <a:ext cx="3876387"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6CCC395C-B280-4AC4-83C8-870A2E9F7EC4}"/>
                    </a:ext>
                  </a:extLst>
                </p:cNvPr>
                <p:cNvCxnSpPr/>
                <p:nvPr/>
              </p:nvCxnSpPr>
              <p:spPr>
                <a:xfrm>
                  <a:off x="4538009" y="1359128"/>
                  <a:ext cx="0" cy="3017316"/>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sp>
              <p:nvSpPr>
                <p:cNvPr id="53" name="椭圆 52">
                  <a:extLst>
                    <a:ext uri="{FF2B5EF4-FFF2-40B4-BE49-F238E27FC236}">
                      <a16:creationId xmlns:a16="http://schemas.microsoft.com/office/drawing/2014/main" id="{5DE696A0-656B-48C6-B8E2-081BA380528D}"/>
                    </a:ext>
                  </a:extLst>
                </p:cNvPr>
                <p:cNvSpPr/>
                <p:nvPr/>
              </p:nvSpPr>
              <p:spPr>
                <a:xfrm>
                  <a:off x="6758717" y="1713351"/>
                  <a:ext cx="90000" cy="9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a:extLst>
                    <a:ext uri="{FF2B5EF4-FFF2-40B4-BE49-F238E27FC236}">
                      <a16:creationId xmlns:a16="http://schemas.microsoft.com/office/drawing/2014/main" id="{C404C21A-4355-4BEF-9658-A7DE146AA42B}"/>
                    </a:ext>
                  </a:extLst>
                </p:cNvPr>
                <p:cNvPicPr>
                  <a:picLocks noChangeAspect="1"/>
                </p:cNvPicPr>
                <p:nvPr/>
              </p:nvPicPr>
              <p:blipFill rotWithShape="1">
                <a:blip r:embed="rId17"/>
                <a:srcRect l="41512"/>
                <a:stretch/>
              </p:blipFill>
              <p:spPr>
                <a:xfrm>
                  <a:off x="5952557" y="1758351"/>
                  <a:ext cx="2028925" cy="2426418"/>
                </a:xfrm>
                <a:prstGeom prst="rect">
                  <a:avLst/>
                </a:prstGeom>
              </p:spPr>
            </p:pic>
            <p:pic>
              <p:nvPicPr>
                <p:cNvPr id="55" name="图片 54">
                  <a:extLst>
                    <a:ext uri="{FF2B5EF4-FFF2-40B4-BE49-F238E27FC236}">
                      <a16:creationId xmlns:a16="http://schemas.microsoft.com/office/drawing/2014/main" id="{0FB3495F-2388-49EA-BA72-6772E69B2421}"/>
                    </a:ext>
                  </a:extLst>
                </p:cNvPr>
                <p:cNvPicPr>
                  <a:picLocks noChangeAspect="1"/>
                </p:cNvPicPr>
                <p:nvPr/>
              </p:nvPicPr>
              <p:blipFill rotWithShape="1">
                <a:blip r:embed="rId18"/>
                <a:srcRect r="58415"/>
                <a:stretch/>
              </p:blipFill>
              <p:spPr>
                <a:xfrm>
                  <a:off x="4538009" y="1740743"/>
                  <a:ext cx="1440000" cy="2426418"/>
                </a:xfrm>
                <a:prstGeom prst="rect">
                  <a:avLst/>
                </a:prstGeom>
              </p:spPr>
            </p:pic>
            <p:cxnSp>
              <p:nvCxnSpPr>
                <p:cNvPr id="56" name="直接连接符 55">
                  <a:extLst>
                    <a:ext uri="{FF2B5EF4-FFF2-40B4-BE49-F238E27FC236}">
                      <a16:creationId xmlns:a16="http://schemas.microsoft.com/office/drawing/2014/main" id="{B0BBDEF9-99D9-4FB1-9B04-EEACD72F11FB}"/>
                    </a:ext>
                  </a:extLst>
                </p:cNvPr>
                <p:cNvCxnSpPr/>
                <p:nvPr/>
              </p:nvCxnSpPr>
              <p:spPr>
                <a:xfrm flipV="1">
                  <a:off x="4538009" y="2016558"/>
                  <a:ext cx="1440000" cy="2150604"/>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898417F-7043-4417-BEFA-ECCBAB291369}"/>
                    </a:ext>
                  </a:extLst>
                </p:cNvPr>
                <p:cNvCxnSpPr/>
                <p:nvPr/>
              </p:nvCxnSpPr>
              <p:spPr>
                <a:xfrm flipV="1">
                  <a:off x="5952557" y="1189115"/>
                  <a:ext cx="536160" cy="855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C02F229A-FC0E-4A33-9BC1-C4351AF06FE0}"/>
                        </a:ext>
                      </a:extLst>
                    </p:cNvPr>
                    <p:cNvSpPr txBox="1"/>
                    <p:nvPr/>
                  </p:nvSpPr>
                  <p:spPr>
                    <a:xfrm>
                      <a:off x="7751980" y="4059000"/>
                      <a:ext cx="30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oMath>
                        </m:oMathPara>
                      </a14:m>
                      <a:endParaRPr lang="zh-CN" altLang="en-US" sz="2800" dirty="0"/>
                    </a:p>
                  </p:txBody>
                </p:sp>
              </mc:Choice>
              <mc:Fallback xmlns="">
                <p:sp>
                  <p:nvSpPr>
                    <p:cNvPr id="20" name="文本框 19">
                      <a:extLst>
                        <a:ext uri="{FF2B5EF4-FFF2-40B4-BE49-F238E27FC236}">
                          <a16:creationId xmlns:a16="http://schemas.microsoft.com/office/drawing/2014/main" id="{C02F229A-FC0E-4A33-9BC1-C4351AF06FE0}"/>
                        </a:ext>
                      </a:extLst>
                    </p:cNvPr>
                    <p:cNvSpPr txBox="1">
                      <a:spLocks noRot="1" noChangeAspect="1" noMove="1" noResize="1" noEditPoints="1" noAdjustHandles="1" noChangeArrowheads="1" noChangeShapeType="1" noTextEdit="1"/>
                    </p:cNvSpPr>
                    <p:nvPr/>
                  </p:nvSpPr>
                  <p:spPr>
                    <a:xfrm>
                      <a:off x="7751980" y="4059000"/>
                      <a:ext cx="302519" cy="430887"/>
                    </a:xfrm>
                    <a:prstGeom prst="rect">
                      <a:avLst/>
                    </a:prstGeom>
                    <a:blipFill>
                      <a:blip r:embed="rId19"/>
                      <a:stretch>
                        <a:fillRect/>
                      </a:stretch>
                    </a:blipFill>
                  </p:spPr>
                  <p:txBody>
                    <a:bodyPr/>
                    <a:lstStyle/>
                    <a:p>
                      <a:r>
                        <a:rPr lang="zh-CN" altLang="en-US">
                          <a:noFill/>
                        </a:rPr>
                        <a:t> </a:t>
                      </a:r>
                    </a:p>
                  </p:txBody>
                </p:sp>
              </mc:Fallback>
            </mc:AlternateContent>
            <p:cxnSp>
              <p:nvCxnSpPr>
                <p:cNvPr id="59" name="直接连接符 58">
                  <a:extLst>
                    <a:ext uri="{FF2B5EF4-FFF2-40B4-BE49-F238E27FC236}">
                      <a16:creationId xmlns:a16="http://schemas.microsoft.com/office/drawing/2014/main" id="{9F279400-4A32-4853-8C7A-E616814C9522}"/>
                    </a:ext>
                  </a:extLst>
                </p:cNvPr>
                <p:cNvCxnSpPr/>
                <p:nvPr/>
              </p:nvCxnSpPr>
              <p:spPr>
                <a:xfrm>
                  <a:off x="6803717" y="1813009"/>
                  <a:ext cx="6350" cy="24025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8C2B2AC-9046-4466-9C67-9B1043C4E56E}"/>
                    </a:ext>
                  </a:extLst>
                </p:cNvPr>
                <p:cNvCxnSpPr>
                  <a:cxnSpLocks/>
                </p:cNvCxnSpPr>
                <p:nvPr/>
              </p:nvCxnSpPr>
              <p:spPr>
                <a:xfrm>
                  <a:off x="8249613" y="4167161"/>
                  <a:ext cx="3876387"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CA49DA13-7BE7-4915-87A0-19D157A43E1A}"/>
                    </a:ext>
                  </a:extLst>
                </p:cNvPr>
                <p:cNvCxnSpPr/>
                <p:nvPr/>
              </p:nvCxnSpPr>
              <p:spPr>
                <a:xfrm>
                  <a:off x="8453009" y="1359128"/>
                  <a:ext cx="0" cy="3017316"/>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pic>
              <p:nvPicPr>
                <p:cNvPr id="62" name="图片 61">
                  <a:extLst>
                    <a:ext uri="{FF2B5EF4-FFF2-40B4-BE49-F238E27FC236}">
                      <a16:creationId xmlns:a16="http://schemas.microsoft.com/office/drawing/2014/main" id="{24E88155-D0E5-4DC8-BCB3-EF81C1E644FB}"/>
                    </a:ext>
                  </a:extLst>
                </p:cNvPr>
                <p:cNvPicPr>
                  <a:picLocks noChangeAspect="1"/>
                </p:cNvPicPr>
                <p:nvPr/>
              </p:nvPicPr>
              <p:blipFill rotWithShape="1">
                <a:blip r:embed="rId18"/>
                <a:srcRect r="16831"/>
                <a:stretch/>
              </p:blipFill>
              <p:spPr>
                <a:xfrm>
                  <a:off x="8453009" y="1740743"/>
                  <a:ext cx="2880000" cy="2426418"/>
                </a:xfrm>
                <a:prstGeom prst="rect">
                  <a:avLst/>
                </a:prstGeom>
              </p:spPr>
            </p:pic>
            <p:pic>
              <p:nvPicPr>
                <p:cNvPr id="63" name="图片 62">
                  <a:extLst>
                    <a:ext uri="{FF2B5EF4-FFF2-40B4-BE49-F238E27FC236}">
                      <a16:creationId xmlns:a16="http://schemas.microsoft.com/office/drawing/2014/main" id="{C2EE878D-5A63-46EE-9EAD-286210B2D58C}"/>
                    </a:ext>
                  </a:extLst>
                </p:cNvPr>
                <p:cNvPicPr>
                  <a:picLocks noChangeAspect="1"/>
                </p:cNvPicPr>
                <p:nvPr/>
              </p:nvPicPr>
              <p:blipFill rotWithShape="1">
                <a:blip r:embed="rId20"/>
                <a:srcRect l="83169"/>
                <a:stretch/>
              </p:blipFill>
              <p:spPr>
                <a:xfrm>
                  <a:off x="11333009" y="1740743"/>
                  <a:ext cx="582828" cy="2426418"/>
                </a:xfrm>
                <a:prstGeom prst="rect">
                  <a:avLst/>
                </a:prstGeom>
              </p:spPr>
            </p:pic>
            <p:cxnSp>
              <p:nvCxnSpPr>
                <p:cNvPr id="64" name="直接连接符 63">
                  <a:extLst>
                    <a:ext uri="{FF2B5EF4-FFF2-40B4-BE49-F238E27FC236}">
                      <a16:creationId xmlns:a16="http://schemas.microsoft.com/office/drawing/2014/main" id="{E4374A76-3DA6-4886-B300-AEB8C32642B4}"/>
                    </a:ext>
                  </a:extLst>
                </p:cNvPr>
                <p:cNvCxnSpPr/>
                <p:nvPr/>
              </p:nvCxnSpPr>
              <p:spPr>
                <a:xfrm flipV="1">
                  <a:off x="8453009" y="2169000"/>
                  <a:ext cx="2880000" cy="1998161"/>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3BFED45D-0EBE-411F-BC01-69CCB2CF76B2}"/>
                    </a:ext>
                  </a:extLst>
                </p:cNvPr>
                <p:cNvCxnSpPr/>
                <p:nvPr/>
              </p:nvCxnSpPr>
              <p:spPr>
                <a:xfrm flipV="1">
                  <a:off x="11333009" y="1740742"/>
                  <a:ext cx="582828" cy="428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E703F042-0513-4CF5-B1EA-394C8838FA7D}"/>
                    </a:ext>
                  </a:extLst>
                </p:cNvPr>
                <p:cNvSpPr/>
                <p:nvPr/>
              </p:nvSpPr>
              <p:spPr>
                <a:xfrm>
                  <a:off x="11296910" y="2112143"/>
                  <a:ext cx="90000" cy="9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8465177D-0765-46F1-BAB2-482BC9B953CA}"/>
                        </a:ext>
                      </a:extLst>
                    </p:cNvPr>
                    <p:cNvSpPr txBox="1"/>
                    <p:nvPr/>
                  </p:nvSpPr>
                  <p:spPr>
                    <a:xfrm>
                      <a:off x="11621980" y="4059000"/>
                      <a:ext cx="30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oMath>
                        </m:oMathPara>
                      </a14:m>
                      <a:endParaRPr lang="zh-CN" altLang="en-US" sz="2800" dirty="0"/>
                    </a:p>
                  </p:txBody>
                </p:sp>
              </mc:Choice>
              <mc:Fallback xmlns="">
                <p:sp>
                  <p:nvSpPr>
                    <p:cNvPr id="29" name="文本框 28">
                      <a:extLst>
                        <a:ext uri="{FF2B5EF4-FFF2-40B4-BE49-F238E27FC236}">
                          <a16:creationId xmlns:a16="http://schemas.microsoft.com/office/drawing/2014/main" id="{8465177D-0765-46F1-BAB2-482BC9B953CA}"/>
                        </a:ext>
                      </a:extLst>
                    </p:cNvPr>
                    <p:cNvSpPr txBox="1">
                      <a:spLocks noRot="1" noChangeAspect="1" noMove="1" noResize="1" noEditPoints="1" noAdjustHandles="1" noChangeArrowheads="1" noChangeShapeType="1" noTextEdit="1"/>
                    </p:cNvSpPr>
                    <p:nvPr/>
                  </p:nvSpPr>
                  <p:spPr>
                    <a:xfrm>
                      <a:off x="11621980" y="4059000"/>
                      <a:ext cx="302519" cy="430887"/>
                    </a:xfrm>
                    <a:prstGeom prst="rect">
                      <a:avLst/>
                    </a:prstGeom>
                    <a:blipFill>
                      <a:blip r:embed="rId21"/>
                      <a:stretch>
                        <a:fillRect/>
                      </a:stretch>
                    </a:blipFill>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88310F1D-4D44-4363-A4BD-FB08F6C33DB9}"/>
                    </a:ext>
                  </a:extLst>
                </p:cNvPr>
                <p:cNvCxnSpPr/>
                <p:nvPr/>
              </p:nvCxnSpPr>
              <p:spPr>
                <a:xfrm>
                  <a:off x="11334165" y="2202143"/>
                  <a:ext cx="17548" cy="19470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41B640CA-49EC-48DA-9622-2E6550FF74D5}"/>
                    </a:ext>
                  </a:extLst>
                </p:cNvPr>
                <p:cNvSpPr txBox="1"/>
                <p:nvPr/>
              </p:nvSpPr>
              <p:spPr>
                <a:xfrm>
                  <a:off x="381000" y="899093"/>
                  <a:ext cx="1125117" cy="369332"/>
                </a:xfrm>
                <a:prstGeom prst="rect">
                  <a:avLst/>
                </a:prstGeom>
                <a:noFill/>
              </p:spPr>
              <p:txBody>
                <a:bodyPr wrap="none" lIns="0" tIns="0" rIns="0" bIns="0" rtlCol="0">
                  <a:spAutoFit/>
                </a:bodyPr>
                <a:lstStyle/>
                <a:p>
                  <a:r>
                    <a:rPr lang="en-US" altLang="zh-CN" sz="2400" dirty="0">
                      <a:latin typeface="Cambria Math" panose="02040503050406030204" pitchFamily="18" charset="0"/>
                      <a:ea typeface="Cambria Math" panose="02040503050406030204" pitchFamily="18" charset="0"/>
                    </a:rPr>
                    <a:t>Revenue</a:t>
                  </a:r>
                  <a:endParaRPr lang="zh-CN" altLang="en-US" sz="2400" dirty="0">
                    <a:latin typeface="Cambria Math" panose="02040503050406030204" pitchFamily="18" charset="0"/>
                  </a:endParaRPr>
                </a:p>
              </p:txBody>
            </p:sp>
            <p:sp>
              <p:nvSpPr>
                <p:cNvPr id="70" name="文本框 69">
                  <a:extLst>
                    <a:ext uri="{FF2B5EF4-FFF2-40B4-BE49-F238E27FC236}">
                      <a16:creationId xmlns:a16="http://schemas.microsoft.com/office/drawing/2014/main" id="{0F0B5C66-F03C-4560-A40D-A78C997E9675}"/>
                    </a:ext>
                  </a:extLst>
                </p:cNvPr>
                <p:cNvSpPr txBox="1"/>
                <p:nvPr/>
              </p:nvSpPr>
              <p:spPr>
                <a:xfrm>
                  <a:off x="4334613" y="936691"/>
                  <a:ext cx="1125117" cy="369332"/>
                </a:xfrm>
                <a:prstGeom prst="rect">
                  <a:avLst/>
                </a:prstGeom>
                <a:noFill/>
              </p:spPr>
              <p:txBody>
                <a:bodyPr wrap="none" lIns="0" tIns="0" rIns="0" bIns="0" rtlCol="0">
                  <a:spAutoFit/>
                </a:bodyPr>
                <a:lstStyle/>
                <a:p>
                  <a:r>
                    <a:rPr lang="en-US" altLang="zh-CN" sz="2400" dirty="0">
                      <a:latin typeface="Cambria Math" panose="02040503050406030204" pitchFamily="18" charset="0"/>
                      <a:ea typeface="Cambria Math" panose="02040503050406030204" pitchFamily="18" charset="0"/>
                    </a:rPr>
                    <a:t>Revenue</a:t>
                  </a:r>
                  <a:endParaRPr lang="zh-CN" altLang="en-US" sz="2400" dirty="0">
                    <a:latin typeface="Cambria Math" panose="02040503050406030204" pitchFamily="18" charset="0"/>
                  </a:endParaRPr>
                </a:p>
              </p:txBody>
            </p:sp>
            <p:sp>
              <p:nvSpPr>
                <p:cNvPr id="71" name="文本框 70">
                  <a:extLst>
                    <a:ext uri="{FF2B5EF4-FFF2-40B4-BE49-F238E27FC236}">
                      <a16:creationId xmlns:a16="http://schemas.microsoft.com/office/drawing/2014/main" id="{DAD7FD92-6048-4DE5-A20D-251F4F0E79FD}"/>
                    </a:ext>
                  </a:extLst>
                </p:cNvPr>
                <p:cNvSpPr txBox="1"/>
                <p:nvPr/>
              </p:nvSpPr>
              <p:spPr>
                <a:xfrm>
                  <a:off x="8211000" y="936691"/>
                  <a:ext cx="1125117" cy="369332"/>
                </a:xfrm>
                <a:prstGeom prst="rect">
                  <a:avLst/>
                </a:prstGeom>
                <a:noFill/>
              </p:spPr>
              <p:txBody>
                <a:bodyPr wrap="none" lIns="0" tIns="0" rIns="0" bIns="0" rtlCol="0">
                  <a:spAutoFit/>
                </a:bodyPr>
                <a:lstStyle/>
                <a:p>
                  <a:r>
                    <a:rPr lang="en-US" altLang="zh-CN" sz="2400" dirty="0">
                      <a:latin typeface="Cambria Math" panose="02040503050406030204" pitchFamily="18" charset="0"/>
                      <a:ea typeface="Cambria Math" panose="02040503050406030204" pitchFamily="18" charset="0"/>
                    </a:rPr>
                    <a:t>Revenue</a:t>
                  </a:r>
                  <a:endParaRPr lang="zh-CN" altLang="en-US" sz="2400" dirty="0">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32" name="文本框 31"/>
                  <p:cNvSpPr txBox="1"/>
                  <p:nvPr/>
                </p:nvSpPr>
                <p:spPr>
                  <a:xfrm>
                    <a:off x="1536420" y="6049224"/>
                    <a:ext cx="9123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𝑹</m:t>
                              </m:r>
                            </m:e>
                          </m:d>
                        </m:oMath>
                      </m:oMathPara>
                    </a14:m>
                    <a:endParaRPr lang="zh-CN" altLang="en-US" sz="20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1536420" y="6049224"/>
                    <a:ext cx="912366" cy="307777"/>
                  </a:xfrm>
                  <a:prstGeom prst="rect">
                    <a:avLst/>
                  </a:prstGeom>
                  <a:blipFill rotWithShape="0">
                    <a:blip r:embed="rId22"/>
                    <a:stretch>
                      <a:fillRect l="-7143" b="-17021"/>
                    </a:stretch>
                  </a:blipFill>
                </p:spPr>
                <p:txBody>
                  <a:bodyPr/>
                  <a:lstStyle/>
                  <a:p>
                    <a:r>
                      <a:rPr lang="zh-CN" altLang="en-US">
                        <a:noFill/>
                      </a:rPr>
                      <a:t> </a:t>
                    </a:r>
                  </a:p>
                </p:txBody>
              </p:sp>
            </mc:Fallback>
          </mc:AlternateContent>
          <p:pic>
            <p:nvPicPr>
              <p:cNvPr id="35" name="图片 34"/>
              <p:cNvPicPr>
                <a:picLocks noChangeAspect="1"/>
              </p:cNvPicPr>
              <p:nvPr/>
            </p:nvPicPr>
            <p:blipFill rotWithShape="1">
              <a:blip r:embed="rId23">
                <a:extLst>
                  <a:ext uri="{28A0092B-C50C-407E-A947-70E740481C1C}">
                    <a14:useLocalDpi xmlns:a14="http://schemas.microsoft.com/office/drawing/2010/main" val="0"/>
                  </a:ext>
                </a:extLst>
              </a:blip>
              <a:srcRect l="40223"/>
              <a:stretch/>
            </p:blipFill>
            <p:spPr>
              <a:xfrm>
                <a:off x="4355975" y="4055064"/>
                <a:ext cx="1461369" cy="1597290"/>
              </a:xfrm>
              <a:prstGeom prst="rect">
                <a:avLst/>
              </a:prstGeom>
            </p:spPr>
          </p:pic>
          <p:pic>
            <p:nvPicPr>
              <p:cNvPr id="36" name="图片 35"/>
              <p:cNvPicPr>
                <a:picLocks noChangeAspect="1"/>
              </p:cNvPicPr>
              <p:nvPr/>
            </p:nvPicPr>
            <p:blipFill rotWithShape="1">
              <a:blip r:embed="rId23">
                <a:extLst>
                  <a:ext uri="{28A0092B-C50C-407E-A947-70E740481C1C}">
                    <a14:useLocalDpi xmlns:a14="http://schemas.microsoft.com/office/drawing/2010/main" val="0"/>
                  </a:ext>
                </a:extLst>
              </a:blip>
              <a:srcRect l="83230"/>
              <a:stretch/>
            </p:blipFill>
            <p:spPr>
              <a:xfrm>
                <a:off x="8100392" y="4026022"/>
                <a:ext cx="409993" cy="1597290"/>
              </a:xfrm>
              <a:prstGeom prst="rect">
                <a:avLst/>
              </a:prstGeom>
            </p:spPr>
          </p:pic>
          <mc:AlternateContent xmlns:mc="http://schemas.openxmlformats.org/markup-compatibility/2006" xmlns:a14="http://schemas.microsoft.com/office/drawing/2010/main">
            <mc:Choice Requires="a14">
              <p:sp>
                <p:nvSpPr>
                  <p:cNvPr id="37" name="文本框 36"/>
                  <p:cNvSpPr txBox="1"/>
                  <p:nvPr/>
                </p:nvSpPr>
                <p:spPr>
                  <a:xfrm>
                    <a:off x="5746026" y="6049224"/>
                    <a:ext cx="9123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&lt;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𝑹</m:t>
                              </m:r>
                            </m:e>
                          </m:d>
                        </m:oMath>
                      </m:oMathPara>
                    </a14:m>
                    <a:endParaRPr lang="zh-CN" altLang="en-US" sz="2000" dirty="0"/>
                  </a:p>
                </p:txBody>
              </p:sp>
            </mc:Choice>
            <mc:Fallback xmlns="">
              <p:sp>
                <p:nvSpPr>
                  <p:cNvPr id="37" name="文本框 36"/>
                  <p:cNvSpPr txBox="1">
                    <a:spLocks noRot="1" noChangeAspect="1" noMove="1" noResize="1" noEditPoints="1" noAdjustHandles="1" noChangeArrowheads="1" noChangeShapeType="1" noTextEdit="1"/>
                  </p:cNvSpPr>
                  <p:nvPr/>
                </p:nvSpPr>
                <p:spPr>
                  <a:xfrm>
                    <a:off x="5746026" y="6049224"/>
                    <a:ext cx="912366" cy="307777"/>
                  </a:xfrm>
                  <a:prstGeom prst="rect">
                    <a:avLst/>
                  </a:prstGeom>
                  <a:blipFill rotWithShape="0">
                    <a:blip r:embed="rId24"/>
                    <a:stretch>
                      <a:fillRect l="-7143" b="-17021"/>
                    </a:stretch>
                  </a:blipFill>
                </p:spPr>
                <p:txBody>
                  <a:bodyPr/>
                  <a:lstStyle/>
                  <a:p>
                    <a:r>
                      <a:rPr lang="zh-CN" altLang="en-US">
                        <a:noFill/>
                      </a:rPr>
                      <a:t> </a:t>
                    </a:r>
                  </a:p>
                </p:txBody>
              </p:sp>
            </mc:Fallback>
          </mc:AlternateContent>
          <p:sp>
            <p:nvSpPr>
              <p:cNvPr id="39" name="文本框 38"/>
              <p:cNvSpPr txBox="1"/>
              <p:nvPr/>
            </p:nvSpPr>
            <p:spPr>
              <a:xfrm>
                <a:off x="529199" y="5729786"/>
                <a:ext cx="2241515" cy="396058"/>
              </a:xfrm>
              <a:prstGeom prst="rect">
                <a:avLst/>
              </a:prstGeom>
              <a:noFill/>
            </p:spPr>
            <p:txBody>
              <a:bodyPr wrap="square" rtlCol="0">
                <a:spAutoFit/>
              </a:bodyPr>
              <a:lstStyle/>
              <a:p>
                <a:r>
                  <a:rPr lang="en-US" altLang="zh-CN" sz="1800" dirty="0"/>
                  <a:t>Sufficient Supply</a:t>
                </a:r>
                <a:endParaRPr lang="zh-CN" altLang="en-US" sz="1800" dirty="0"/>
              </a:p>
            </p:txBody>
          </p:sp>
          <p:sp>
            <p:nvSpPr>
              <p:cNvPr id="41" name="文本框 40"/>
              <p:cNvSpPr txBox="1"/>
              <p:nvPr/>
            </p:nvSpPr>
            <p:spPr>
              <a:xfrm>
                <a:off x="6317757" y="5718121"/>
                <a:ext cx="2006363" cy="396058"/>
              </a:xfrm>
              <a:prstGeom prst="rect">
                <a:avLst/>
              </a:prstGeom>
              <a:noFill/>
            </p:spPr>
            <p:txBody>
              <a:bodyPr wrap="square" rtlCol="0">
                <a:spAutoFit/>
              </a:bodyPr>
              <a:lstStyle/>
              <a:p>
                <a:r>
                  <a:rPr lang="en-US" altLang="zh-CN" sz="1800" dirty="0"/>
                  <a:t>Limited Supply</a:t>
                </a:r>
                <a:endParaRPr lang="zh-CN" altLang="en-US" sz="1800" dirty="0"/>
              </a:p>
            </p:txBody>
          </p:sp>
          <p:sp>
            <p:nvSpPr>
              <p:cNvPr id="42" name="椭圆 41"/>
              <p:cNvSpPr/>
              <p:nvPr/>
            </p:nvSpPr>
            <p:spPr>
              <a:xfrm>
                <a:off x="4931535" y="4037539"/>
                <a:ext cx="62703" cy="58608"/>
              </a:xfrm>
              <a:prstGeom prst="ellipse">
                <a:avLst/>
              </a:prstGeom>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092570" y="4305034"/>
                <a:ext cx="62703" cy="58608"/>
              </a:xfrm>
              <a:prstGeom prst="ellipse">
                <a:avLst/>
              </a:prstGeom>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3635896" y="6078082"/>
              <a:ext cx="2090259" cy="369332"/>
            </a:xfrm>
            <a:prstGeom prst="rect">
              <a:avLst/>
            </a:prstGeom>
            <a:noFill/>
          </p:spPr>
          <p:txBody>
            <a:bodyPr wrap="square" rtlCol="0">
              <a:spAutoFit/>
            </a:bodyPr>
            <a:lstStyle/>
            <a:p>
              <a:r>
                <a:rPr lang="en-US" altLang="zh-CN" sz="1800" dirty="0"/>
                <a:t>Sufficient Supply</a:t>
              </a:r>
              <a:endParaRPr lang="zh-CN" altLang="en-US" sz="1800" dirty="0"/>
            </a:p>
          </p:txBody>
        </p:sp>
      </p:grpSp>
    </p:spTree>
    <p:extLst>
      <p:ext uri="{BB962C8B-B14F-4D97-AF65-F5344CB8AC3E}">
        <p14:creationId xmlns:p14="http://schemas.microsoft.com/office/powerpoint/2010/main" val="71888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Framework</a:t>
            </a:r>
          </a:p>
        </p:txBody>
      </p:sp>
      <p:sp>
        <p:nvSpPr>
          <p:cNvPr id="68" name="矩形 67">
            <a:extLst>
              <a:ext uri="{FF2B5EF4-FFF2-40B4-BE49-F238E27FC236}">
                <a16:creationId xmlns:a16="http://schemas.microsoft.com/office/drawing/2014/main" id="{69FFED7E-66AE-4422-A80F-9F95ECEE8FFE}"/>
              </a:ext>
            </a:extLst>
          </p:cNvPr>
          <p:cNvSpPr/>
          <p:nvPr/>
        </p:nvSpPr>
        <p:spPr>
          <a:xfrm>
            <a:off x="2015716" y="1804160"/>
            <a:ext cx="5112568"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srgbClr val="FFC000"/>
                </a:solidFill>
              </a:rPr>
              <a:t>Multiple Grids with Limited and Dependent Supply</a:t>
            </a:r>
            <a:endParaRPr lang="zh-CN" altLang="en-US" sz="3000" dirty="0">
              <a:solidFill>
                <a:srgbClr val="FFC000"/>
              </a:solidFill>
            </a:endParaRPr>
          </a:p>
        </p:txBody>
      </p:sp>
      <p:sp>
        <p:nvSpPr>
          <p:cNvPr id="71" name="箭头: 上 12">
            <a:extLst>
              <a:ext uri="{FF2B5EF4-FFF2-40B4-BE49-F238E27FC236}">
                <a16:creationId xmlns:a16="http://schemas.microsoft.com/office/drawing/2014/main" id="{EC1BD8E0-8724-4547-80D3-4846363BBECB}"/>
              </a:ext>
            </a:extLst>
          </p:cNvPr>
          <p:cNvSpPr/>
          <p:nvPr/>
        </p:nvSpPr>
        <p:spPr bwMode="auto">
          <a:xfrm>
            <a:off x="3131840" y="2955695"/>
            <a:ext cx="432048" cy="504056"/>
          </a:xfrm>
          <a:prstGeom prst="up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2" name="箭头: 上 18">
            <a:extLst>
              <a:ext uri="{FF2B5EF4-FFF2-40B4-BE49-F238E27FC236}">
                <a16:creationId xmlns:a16="http://schemas.microsoft.com/office/drawing/2014/main" id="{10193A92-EFEE-46FB-A3E6-F4289C3D62B3}"/>
              </a:ext>
            </a:extLst>
          </p:cNvPr>
          <p:cNvSpPr/>
          <p:nvPr/>
        </p:nvSpPr>
        <p:spPr bwMode="auto">
          <a:xfrm>
            <a:off x="5796136" y="2955695"/>
            <a:ext cx="432048" cy="504056"/>
          </a:xfrm>
          <a:prstGeom prst="up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4" name="矩形 73">
            <a:extLst>
              <a:ext uri="{FF2B5EF4-FFF2-40B4-BE49-F238E27FC236}">
                <a16:creationId xmlns:a16="http://schemas.microsoft.com/office/drawing/2014/main" id="{69FFED7E-66AE-4422-A80F-9F95ECEE8FFE}"/>
              </a:ext>
            </a:extLst>
          </p:cNvPr>
          <p:cNvSpPr/>
          <p:nvPr/>
        </p:nvSpPr>
        <p:spPr>
          <a:xfrm>
            <a:off x="683568" y="3533960"/>
            <a:ext cx="3456384"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prstClr val="white"/>
                </a:solidFill>
              </a:rPr>
              <a:t>One Grid with Sufficient Supply</a:t>
            </a:r>
            <a:endParaRPr lang="zh-CN" altLang="en-US" sz="3000" dirty="0">
              <a:solidFill>
                <a:prstClr val="white"/>
              </a:solidFill>
            </a:endParaRPr>
          </a:p>
        </p:txBody>
      </p:sp>
      <p:sp>
        <p:nvSpPr>
          <p:cNvPr id="75" name="矩形 74">
            <a:extLst>
              <a:ext uri="{FF2B5EF4-FFF2-40B4-BE49-F238E27FC236}">
                <a16:creationId xmlns:a16="http://schemas.microsoft.com/office/drawing/2014/main" id="{69FFED7E-66AE-4422-A80F-9F95ECEE8FFE}"/>
              </a:ext>
            </a:extLst>
          </p:cNvPr>
          <p:cNvSpPr/>
          <p:nvPr/>
        </p:nvSpPr>
        <p:spPr>
          <a:xfrm>
            <a:off x="5220072" y="3533960"/>
            <a:ext cx="3456384"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r>
              <a:rPr lang="en-US" altLang="zh-CN" sz="3000" dirty="0">
                <a:solidFill>
                  <a:prstClr val="white"/>
                </a:solidFill>
              </a:rPr>
              <a:t>One Grid with Limited Supply</a:t>
            </a:r>
            <a:endParaRPr lang="zh-CN" altLang="en-US" sz="3000" dirty="0">
              <a:solidFill>
                <a:prstClr val="white"/>
              </a:solidFill>
            </a:endParaRPr>
          </a:p>
        </p:txBody>
      </p:sp>
      <p:sp>
        <p:nvSpPr>
          <p:cNvPr id="76" name="箭头: 上 12">
            <a:extLst>
              <a:ext uri="{FF2B5EF4-FFF2-40B4-BE49-F238E27FC236}">
                <a16:creationId xmlns:a16="http://schemas.microsoft.com/office/drawing/2014/main" id="{EC1BD8E0-8724-4547-80D3-4846363BBECB}"/>
              </a:ext>
            </a:extLst>
          </p:cNvPr>
          <p:cNvSpPr/>
          <p:nvPr/>
        </p:nvSpPr>
        <p:spPr bwMode="auto">
          <a:xfrm rot="5400000">
            <a:off x="4463988" y="3789763"/>
            <a:ext cx="432048" cy="504056"/>
          </a:xfrm>
          <a:prstGeom prst="up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7" name="对话气泡: 矩形 14">
            <a:extLst>
              <a:ext uri="{FF2B5EF4-FFF2-40B4-BE49-F238E27FC236}">
                <a16:creationId xmlns:a16="http://schemas.microsoft.com/office/drawing/2014/main" id="{8D6F7C4F-9EAF-4B58-933E-13976BAA3A35}"/>
              </a:ext>
            </a:extLst>
          </p:cNvPr>
          <p:cNvSpPr/>
          <p:nvPr/>
        </p:nvSpPr>
        <p:spPr bwMode="auto">
          <a:xfrm>
            <a:off x="1115616" y="5157192"/>
            <a:ext cx="2448272" cy="648072"/>
          </a:xfrm>
          <a:prstGeom prst="wedgeRectCallout">
            <a:avLst>
              <a:gd name="adj1" fmla="val 29589"/>
              <a:gd name="adj2" fmla="val -138569"/>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a:ln>
                  <a:noFill/>
                </a:ln>
                <a:solidFill>
                  <a:schemeClr val="tx1"/>
                </a:solidFill>
                <a:effectLst/>
                <a:latin typeface="Arial" charset="0"/>
                <a:ea typeface="Arial Unicode MS" pitchFamily="50" charset="-127"/>
                <a:cs typeface="Arial Unicode MS" pitchFamily="50" charset="-127"/>
              </a:rPr>
              <a:t>Unknown demand: accepted ratios</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06" name="对话气泡: 矩形 14">
            <a:extLst>
              <a:ext uri="{FF2B5EF4-FFF2-40B4-BE49-F238E27FC236}">
                <a16:creationId xmlns:a16="http://schemas.microsoft.com/office/drawing/2014/main" id="{8D6F7C4F-9EAF-4B58-933E-13976BAA3A35}"/>
              </a:ext>
            </a:extLst>
          </p:cNvPr>
          <p:cNvSpPr/>
          <p:nvPr/>
        </p:nvSpPr>
        <p:spPr bwMode="auto">
          <a:xfrm>
            <a:off x="6084168" y="5157192"/>
            <a:ext cx="2376264" cy="648072"/>
          </a:xfrm>
          <a:prstGeom prst="wedgeRectCallout">
            <a:avLst>
              <a:gd name="adj1" fmla="val 1558"/>
              <a:gd name="adj2" fmla="val -14185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chemeClr val="tx1"/>
                </a:solidFill>
                <a:latin typeface="Arial" charset="0"/>
                <a:ea typeface="Arial Unicode MS" pitchFamily="50" charset="-127"/>
                <a:cs typeface="Arial Unicode MS" pitchFamily="50" charset="-127"/>
              </a:rPr>
              <a:t>Limited supply:</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dirty="0">
                <a:ln>
                  <a:noFill/>
                </a:ln>
                <a:solidFill>
                  <a:schemeClr val="tx1"/>
                </a:solidFill>
                <a:effectLst/>
                <a:latin typeface="Arial" charset="0"/>
                <a:ea typeface="Arial Unicode MS" pitchFamily="50" charset="-127"/>
                <a:cs typeface="Arial Unicode MS" pitchFamily="50" charset="-127"/>
              </a:rPr>
              <a:t>worker shortage</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07" name="对话气泡: 矩形 14">
            <a:extLst>
              <a:ext uri="{FF2B5EF4-FFF2-40B4-BE49-F238E27FC236}">
                <a16:creationId xmlns:a16="http://schemas.microsoft.com/office/drawing/2014/main" id="{8D6F7C4F-9EAF-4B58-933E-13976BAA3A35}"/>
              </a:ext>
            </a:extLst>
          </p:cNvPr>
          <p:cNvSpPr/>
          <p:nvPr/>
        </p:nvSpPr>
        <p:spPr bwMode="auto">
          <a:xfrm>
            <a:off x="5508104" y="991683"/>
            <a:ext cx="3240360" cy="695803"/>
          </a:xfrm>
          <a:prstGeom prst="wedgeRectCallout">
            <a:avLst>
              <a:gd name="adj1" fmla="val 988"/>
              <a:gd name="adj2" fmla="val 12229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chemeClr val="tx1"/>
                </a:solidFill>
                <a:latin typeface="Arial" charset="0"/>
                <a:ea typeface="Arial Unicode MS" pitchFamily="50" charset="-127"/>
                <a:cs typeface="Arial Unicode MS" pitchFamily="50" charset="-127"/>
              </a:rPr>
              <a:t>Dependent supply: Complex Bipartite Graph</a:t>
            </a:r>
            <a:endParaRPr kumimoji="0" lang="zh-CN" altLang="en-US" sz="2000"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131745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36870"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 xmlns:a16="http://schemas.microsoft.com/office/drawing/2014/main"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11"/>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12"/>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 xmlns:a16="http://schemas.microsoft.com/office/drawing/2014/main"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13"/>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14"/>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 xmlns:a16="http://schemas.microsoft.com/office/drawing/2014/main"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15"/>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6"/>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 xmlns:a16="http://schemas.microsoft.com/office/drawing/2014/main"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7"/>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6"/>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 xmlns:a16="http://schemas.microsoft.com/office/drawing/2014/main"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8"/>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6"/>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 xmlns:a16="http://schemas.microsoft.com/office/drawing/2014/main"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9"/>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3" name="矩形 2"/>
              <p:cNvSpPr/>
              <p:nvPr/>
            </p:nvSpPr>
            <p:spPr>
              <a:xfrm>
                <a:off x="159998" y="981669"/>
                <a:ext cx="9185976" cy="528093"/>
              </a:xfrm>
              <a:prstGeom prst="rect">
                <a:avLst/>
              </a:prstGeom>
            </p:spPr>
            <p:txBody>
              <a:bodyPr wrap="none">
                <a:spAutoFit/>
              </a:bodyPr>
              <a:lstStyle/>
              <a:p>
                <a:pPr algn="just">
                  <a:lnSpc>
                    <a:spcPct val="95000"/>
                  </a:lnSpc>
                  <a:spcBef>
                    <a:spcPct val="25000"/>
                  </a:spcBef>
                  <a:spcAft>
                    <a:spcPct val="10000"/>
                  </a:spcAft>
                  <a:buSzPct val="60000"/>
                  <a:defRPr/>
                </a:pPr>
                <a:r>
                  <a:rPr lang="en-US" altLang="zh-CN" sz="2400" dirty="0"/>
                  <a:t>Extension: </a:t>
                </a:r>
                <a14:m>
                  <m:oMath xmlns:m="http://schemas.openxmlformats.org/officeDocument/2006/math">
                    <m:nary>
                      <m:naryPr>
                        <m:chr m:val="∑"/>
                        <m:supHide m:val="on"/>
                        <m:ctrlPr>
                          <a:rPr lang="en-US" altLang="zh-CN" sz="2400" i="1" smtClean="0">
                            <a:solidFill>
                              <a:srgbClr val="FF0000"/>
                            </a:solidFill>
                            <a:latin typeface="Cambria Math" panose="02040503050406030204" pitchFamily="18" charset="0"/>
                          </a:rPr>
                        </m:ctrlPr>
                      </m:naryPr>
                      <m:sub>
                        <m:r>
                          <m:rPr>
                            <m:brk m:alnAt="7"/>
                          </m:rPr>
                          <a:rPr lang="en-US" altLang="zh-CN" sz="2400" b="1" i="1" smtClean="0">
                            <a:solidFill>
                              <a:srgbClr val="FF0000"/>
                            </a:solidFill>
                            <a:latin typeface="Cambria Math" panose="02040503050406030204" pitchFamily="18" charset="0"/>
                          </a:rPr>
                          <m:t>𝒈</m:t>
                        </m:r>
                      </m:sub>
                      <m:sup/>
                      <m:e>
                        <m:sSup>
                          <m:sSupPr>
                            <m:ctrlPr>
                              <a:rPr lang="en-US" altLang="zh-CN" sz="2400" i="1" smtClean="0">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𝑳</m:t>
                            </m:r>
                          </m:e>
                          <m:sup>
                            <m:r>
                              <a:rPr lang="en-US" altLang="zh-CN" sz="2400" i="1">
                                <a:solidFill>
                                  <a:schemeClr val="tx1"/>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m:t>
                        </m:r>
                        <m:sSup>
                          <m:sSupPr>
                            <m:ctrlPr>
                              <a:rPr lang="en-US" altLang="zh-CN" sz="2400" i="1" smtClean="0">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𝒏</m:t>
                            </m:r>
                          </m:e>
                          <m:sup>
                            <m:r>
                              <a:rPr lang="en-US" altLang="zh-CN" sz="2400" i="1">
                                <a:solidFill>
                                  <a:srgbClr val="FF0000"/>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m:t>
                        </m:r>
                      </m:e>
                    </m:nary>
                    <m:r>
                      <a:rPr lang="en-US" altLang="zh-CN" sz="2400" i="1" smtClean="0">
                        <a:latin typeface="Cambria Math" panose="02040503050406030204" pitchFamily="18" charset="0"/>
                      </a:rPr>
                      <m:t>=</m:t>
                    </m:r>
                    <m:nary>
                      <m:naryPr>
                        <m:chr m:val="∑"/>
                        <m:supHide m:val="on"/>
                        <m:ctrlPr>
                          <a:rPr lang="en-US" altLang="zh-CN" sz="2400" i="1" smtClean="0">
                            <a:solidFill>
                              <a:srgbClr val="FF0000"/>
                            </a:solidFill>
                            <a:latin typeface="Cambria Math" panose="02040503050406030204" pitchFamily="18" charset="0"/>
                          </a:rPr>
                        </m:ctrlPr>
                      </m:naryPr>
                      <m:sub>
                        <m:r>
                          <m:rPr>
                            <m:brk m:alnAt="7"/>
                          </m:rPr>
                          <a:rPr lang="en-US" altLang="zh-CN" sz="2400" b="1" i="1" smtClean="0">
                            <a:solidFill>
                              <a:srgbClr val="FF0000"/>
                            </a:solidFill>
                            <a:latin typeface="Cambria Math" panose="02040503050406030204" pitchFamily="18" charset="0"/>
                          </a:rPr>
                          <m:t>𝒈</m:t>
                        </m:r>
                      </m:sub>
                      <m:sup/>
                      <m:e>
                        <m:r>
                          <a:rPr lang="en-US" altLang="zh-CN" sz="2400" smtClean="0">
                            <a:solidFill>
                              <a:schemeClr val="tx1"/>
                            </a:solidFill>
                            <a:latin typeface="Cambria Math" panose="02040503050406030204" pitchFamily="18" charset="0"/>
                          </a:rPr>
                          <m:t>𝐦𝐢𝐧</m:t>
                        </m:r>
                        <m:r>
                          <a:rPr lang="en-US" altLang="zh-CN" sz="2400" i="1">
                            <a:solidFill>
                              <a:schemeClr val="tx1"/>
                            </a:solidFill>
                            <a:latin typeface="Cambria Math" panose="02040503050406030204" pitchFamily="18" charset="0"/>
                          </a:rPr>
                          <m:t> (</m:t>
                        </m:r>
                        <m:nary>
                          <m:naryPr>
                            <m:chr m:val="∑"/>
                            <m:supHide m:val="on"/>
                            <m:ctrlPr>
                              <a:rPr lang="en-US" altLang="zh-CN" sz="2400" i="1">
                                <a:solidFill>
                                  <a:schemeClr val="tx1"/>
                                </a:solidFill>
                                <a:latin typeface="Cambria Math" panose="02040503050406030204" pitchFamily="18" charset="0"/>
                              </a:rPr>
                            </m:ctrlPr>
                          </m:naryPr>
                          <m:sub>
                            <m:r>
                              <m:rPr>
                                <m:brk m:alnAt="7"/>
                              </m:rPr>
                              <a:rPr lang="en-US" altLang="zh-CN" sz="2400" i="1">
                                <a:solidFill>
                                  <a:schemeClr val="tx1"/>
                                </a:solidFill>
                                <a:latin typeface="Cambria Math" panose="02040503050406030204" pitchFamily="18" charset="0"/>
                              </a:rPr>
                              <m:t>𝒓</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rPr>
                              <m:t>𝑹</m:t>
                            </m:r>
                          </m:sub>
                          <m:sup/>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𝒅</m:t>
                                </m:r>
                              </m:e>
                              <m:sub>
                                <m:r>
                                  <a:rPr lang="en-US" altLang="zh-CN" sz="2400" i="1">
                                    <a:solidFill>
                                      <a:schemeClr val="tx1"/>
                                    </a:solidFill>
                                    <a:latin typeface="Cambria Math" panose="02040503050406030204" pitchFamily="18" charset="0"/>
                                  </a:rPr>
                                  <m:t>𝒓</m:t>
                                </m:r>
                              </m:sub>
                            </m:s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𝑺</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e>
                        </m:nary>
                        <m:r>
                          <a:rPr lang="en-US" altLang="zh-CN" sz="2400" i="1">
                            <a:solidFill>
                              <a:schemeClr val="tx1"/>
                            </a:solidFill>
                            <a:latin typeface="Cambria Math" panose="02040503050406030204" pitchFamily="18" charset="0"/>
                          </a:rPr>
                          <m:t>),</m:t>
                        </m:r>
                        <m:nary>
                          <m:naryPr>
                            <m:chr m:val="∑"/>
                            <m:ctrlPr>
                              <a:rPr lang="en-US" altLang="zh-CN" sz="2400" i="1">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𝒊</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𝟏</m:t>
                            </m:r>
                          </m:sub>
                          <m:sup>
                            <m:sSup>
                              <m:sSupPr>
                                <m:ctrlPr>
                                  <a:rPr lang="en-US" altLang="zh-CN" sz="2400" i="1" smtClean="0">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𝒏</m:t>
                                </m:r>
                              </m:e>
                              <m:sup>
                                <m:r>
                                  <a:rPr lang="en-US" altLang="zh-CN" sz="2400" i="1">
                                    <a:solidFill>
                                      <a:schemeClr val="tx1"/>
                                    </a:solidFill>
                                    <a:latin typeface="Cambria Math" panose="02040503050406030204" pitchFamily="18" charset="0"/>
                                  </a:rPr>
                                  <m:t>𝒈</m:t>
                                </m:r>
                              </m:sup>
                            </m:sSup>
                          </m:sup>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𝒅</m:t>
                                </m:r>
                              </m:e>
                              <m:sub>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𝒓</m:t>
                                    </m:r>
                                  </m:e>
                                  <m:sub>
                                    <m:r>
                                      <a:rPr lang="en-US" altLang="zh-CN" sz="2400" i="1">
                                        <a:solidFill>
                                          <a:schemeClr val="tx1"/>
                                        </a:solidFill>
                                        <a:latin typeface="Cambria Math" panose="02040503050406030204" pitchFamily="18" charset="0"/>
                                      </a:rPr>
                                      <m:t>𝒊</m:t>
                                    </m:r>
                                  </m:sub>
                                </m:sSub>
                              </m:sub>
                            </m:s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e>
                        </m:nary>
                        <m:r>
                          <a:rPr lang="en-US" altLang="zh-CN" sz="2400">
                            <a:solidFill>
                              <a:schemeClr val="tx1"/>
                            </a:solidFill>
                            <a:latin typeface="Cambria Math" panose="02040503050406030204" pitchFamily="18" charset="0"/>
                          </a:rPr>
                          <m:t>)</m:t>
                        </m:r>
                        <m:r>
                          <m:rPr>
                            <m:nor/>
                          </m:rPr>
                          <a:rPr lang="en-US" altLang="zh-CN" sz="2400" dirty="0">
                            <a:solidFill>
                              <a:schemeClr val="tx1"/>
                            </a:solidFill>
                          </a:rPr>
                          <m:t> </m:t>
                        </m:r>
                      </m:e>
                    </m:nary>
                  </m:oMath>
                </a14:m>
                <a:endParaRPr lang="en-US" altLang="zh-CN" sz="2400" dirty="0"/>
              </a:p>
            </p:txBody>
          </p:sp>
        </mc:Choice>
        <mc:Fallback xmlns="">
          <p:sp>
            <p:nvSpPr>
              <p:cNvPr id="3" name="矩形 2"/>
              <p:cNvSpPr>
                <a:spLocks noRot="1" noChangeAspect="1" noMove="1" noResize="1" noEditPoints="1" noAdjustHandles="1" noChangeArrowheads="1" noChangeShapeType="1" noTextEdit="1"/>
              </p:cNvSpPr>
              <p:nvPr/>
            </p:nvSpPr>
            <p:spPr>
              <a:xfrm>
                <a:off x="159998" y="981669"/>
                <a:ext cx="9185976" cy="528093"/>
              </a:xfrm>
              <a:prstGeom prst="rect">
                <a:avLst/>
              </a:prstGeom>
              <a:blipFill>
                <a:blip r:embed="rId20"/>
                <a:stretch>
                  <a:fillRect l="-995" t="-3448" b="-18391"/>
                </a:stretch>
              </a:blipFill>
            </p:spPr>
            <p:txBody>
              <a:bodyPr/>
              <a:lstStyle/>
              <a:p>
                <a:r>
                  <a:rPr lang="zh-CN" altLang="en-US">
                    <a:noFill/>
                  </a:rPr>
                  <a:t> </a:t>
                </a:r>
              </a:p>
            </p:txBody>
          </p:sp>
        </mc:Fallback>
      </mc:AlternateContent>
      <p:grpSp>
        <p:nvGrpSpPr>
          <p:cNvPr id="51" name="组合 50"/>
          <p:cNvGrpSpPr/>
          <p:nvPr/>
        </p:nvGrpSpPr>
        <p:grpSpPr>
          <a:xfrm>
            <a:off x="5575941" y="2397272"/>
            <a:ext cx="2364921" cy="2255864"/>
            <a:chOff x="957469" y="2003681"/>
            <a:chExt cx="2364921"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7" name="文本框 16">
                  <a:extLst>
                    <a:ext uri="{FF2B5EF4-FFF2-40B4-BE49-F238E27FC236}">
                      <a16:creationId xmlns:a16="http://schemas.microsoft.com/office/drawing/2014/main" xmlns:a14="http://schemas.microsoft.com/office/drawing/2010/main" xmlns=""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9" name="文本框 18">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21" name="文本框 20">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8"/>
                  <a:stretch>
                    <a:fillRect/>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2562619"/>
            <a:ext cx="166884" cy="1152449"/>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68608" y="2935977"/>
                <a:ext cx="36343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a14="http://schemas.microsoft.com/office/drawing/2010/main" xmlns="" id="{0D883258-218B-4AF1-AAE8-74E758EC0509}"/>
                  </a:ext>
                </a:extLst>
              </p:cNvPr>
              <p:cNvSpPr txBox="1">
                <a:spLocks noRot="1" noChangeAspect="1" noMove="1" noResize="1" noEditPoints="1" noAdjustHandles="1" noChangeArrowheads="1" noChangeShapeType="1" noTextEdit="1"/>
              </p:cNvSpPr>
              <p:nvPr/>
            </p:nvSpPr>
            <p:spPr>
              <a:xfrm>
                <a:off x="4568608" y="2935977"/>
                <a:ext cx="363432" cy="276999"/>
              </a:xfrm>
              <a:prstGeom prst="rect">
                <a:avLst/>
              </a:prstGeom>
              <a:blipFill rotWithShape="0">
                <a:blip r:embed="rId23"/>
                <a:stretch>
                  <a:fillRect l="-30000" t="-4444" r="-115000"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1999" y="4232121"/>
                <a:ext cx="7057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a14="http://schemas.microsoft.com/office/drawing/2010/main" xmlns="" id="{0D883258-218B-4AF1-AAE8-74E758EC0509}"/>
                  </a:ext>
                </a:extLst>
              </p:cNvPr>
              <p:cNvSpPr txBox="1">
                <a:spLocks noRot="1" noChangeAspect="1" noMove="1" noResize="1" noEditPoints="1" noAdjustHandles="1" noChangeArrowheads="1" noChangeShapeType="1" noTextEdit="1"/>
              </p:cNvSpPr>
              <p:nvPr/>
            </p:nvSpPr>
            <p:spPr>
              <a:xfrm>
                <a:off x="4571999" y="4232121"/>
                <a:ext cx="705735" cy="276999"/>
              </a:xfrm>
              <a:prstGeom prst="rect">
                <a:avLst/>
              </a:prstGeom>
              <a:blipFill rotWithShape="0">
                <a:blip r:embed="rId24"/>
                <a:stretch>
                  <a:fillRect l="-15517" t="-2174" r="-29310"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4898437" y="5130458"/>
                <a:ext cx="3273963" cy="314766"/>
              </a:xfrm>
              <a:prstGeom prst="rect">
                <a:avLst/>
              </a:prstGeom>
              <a:noFill/>
            </p:spPr>
            <p:txBody>
              <a:bodyPr wrap="square" lIns="0" tIns="0" rIns="0" bIns="0" rtlCol="0">
                <a:spAutoFit/>
              </a:bodyPr>
              <a:lstStyle/>
              <a:p>
                <a14:m>
                  <m:oMath xmlns:m="http://schemas.openxmlformats.org/officeDocument/2006/math">
                    <m:sSup>
                      <m:sSupPr>
                        <m:ctrlPr>
                          <a:rPr lang="en-US" altLang="zh-CN" sz="2000" i="1" smtClean="0">
                            <a:latin typeface="Cambria Math" panose="02040503050406030204" pitchFamily="18" charset="0"/>
                          </a:rPr>
                        </m:ctrlPr>
                      </m:sSupPr>
                      <m:e>
                        <m:r>
                          <a:rPr lang="en-US" altLang="zh-CN" sz="2000" b="1" i="1" smtClean="0">
                            <a:latin typeface="Cambria Math" panose="02040503050406030204" pitchFamily="18" charset="0"/>
                          </a:rPr>
                          <m:t>𝒏</m:t>
                        </m:r>
                      </m:e>
                      <m:sup>
                        <m:r>
                          <a:rPr lang="en-US" altLang="zh-CN" sz="2000" b="1" i="1" smtClean="0">
                            <a:latin typeface="Cambria Math" panose="02040503050406030204" pitchFamily="18" charset="0"/>
                          </a:rPr>
                          <m:t>𝟗</m:t>
                        </m:r>
                      </m:sup>
                    </m:sSup>
                    <m:r>
                      <a:rPr lang="en-US" altLang="zh-CN" sz="2000" i="1" smtClean="0">
                        <a:latin typeface="Cambria Math" panose="02040503050406030204" pitchFamily="18" charset="0"/>
                        <a:ea typeface="Cambria Math" panose="02040503050406030204" pitchFamily="18" charset="0"/>
                      </a:rPr>
                      <m:t>∈</m:t>
                    </m:r>
                    <m:d>
                      <m:dPr>
                        <m:begChr m:val="{"/>
                        <m:endChr m:val="}"/>
                        <m:ctrlPr>
                          <a:rPr lang="en-US" altLang="zh-CN" sz="2000" b="1" i="1" smtClean="0">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𝟎</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e>
                    </m:d>
                    <m:r>
                      <a:rPr lang="en-US" altLang="zh-CN" sz="2000" b="1"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𝒏</m:t>
                        </m:r>
                      </m:e>
                      <m:sup>
                        <m:r>
                          <a:rPr lang="en-US" altLang="zh-CN" sz="2000" b="1" i="1" smtClean="0">
                            <a:latin typeface="Cambria Math" panose="02040503050406030204" pitchFamily="18" charset="0"/>
                          </a:rPr>
                          <m:t>𝟏𝟏</m:t>
                        </m:r>
                      </m:sup>
                    </m:sSup>
                    <m:r>
                      <a:rPr lang="en-US" altLang="zh-CN" sz="2000" i="1">
                        <a:latin typeface="Cambria Math" panose="02040503050406030204" pitchFamily="18" charset="0"/>
                        <a:ea typeface="Cambria Math" panose="02040503050406030204" pitchFamily="18" charset="0"/>
                      </a:rPr>
                      <m:t>∈</m:t>
                    </m:r>
                    <m:d>
                      <m:dPr>
                        <m:begChr m:val="{"/>
                        <m:endChr m:val="}"/>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𝟎</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𝟏</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𝟐</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𝟑</m:t>
                        </m:r>
                      </m:e>
                    </m:d>
                  </m:oMath>
                </a14:m>
                <a:endParaRPr lang="zh-CN" altLang="en-US" sz="20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4898437" y="5130458"/>
                <a:ext cx="3273963" cy="314766"/>
              </a:xfrm>
              <a:prstGeom prst="rect">
                <a:avLst/>
              </a:prstGeom>
              <a:blipFill rotWithShape="0">
                <a:blip r:embed="rId25"/>
                <a:stretch>
                  <a:fillRect l="-2048"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192158" y="556093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192158" y="5560934"/>
                <a:ext cx="157094" cy="215444"/>
              </a:xfrm>
              <a:prstGeom prst="rect">
                <a:avLst/>
              </a:prstGeom>
              <a:blipFill rotWithShape="0">
                <a:blip r:embed="rId26"/>
                <a:stretch>
                  <a:fillRect l="-24000" r="-24000"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p:cNvSpPr txBox="1"/>
              <p:nvPr/>
            </p:nvSpPr>
            <p:spPr>
              <a:xfrm>
                <a:off x="1195081" y="4681416"/>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𝟓</m:t>
                      </m:r>
                    </m:oMath>
                  </m:oMathPara>
                </a14:m>
                <a:endParaRPr lang="zh-CN" altLang="en-US" dirty="0"/>
              </a:p>
            </p:txBody>
          </p:sp>
        </mc:Choice>
        <mc:Fallback xmlns="">
          <p:sp>
            <p:nvSpPr>
              <p:cNvPr id="69" name="文本框 68"/>
              <p:cNvSpPr txBox="1">
                <a:spLocks noRot="1" noChangeAspect="1" noMove="1" noResize="1" noEditPoints="1" noAdjustHandles="1" noChangeArrowheads="1" noChangeShapeType="1" noTextEdit="1"/>
              </p:cNvSpPr>
              <p:nvPr/>
            </p:nvSpPr>
            <p:spPr>
              <a:xfrm>
                <a:off x="1195081" y="4681416"/>
                <a:ext cx="157094" cy="215444"/>
              </a:xfrm>
              <a:prstGeom prst="rect">
                <a:avLst/>
              </a:prstGeom>
              <a:blipFill rotWithShape="0">
                <a:blip r:embed="rId27"/>
                <a:stretch>
                  <a:fillRect l="-23077" r="-23077"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1218962" y="3812847"/>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𝟗</m:t>
                      </m:r>
                    </m:oMath>
                  </m:oMathPara>
                </a14:m>
                <a:endParaRPr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1218962" y="3812847"/>
                <a:ext cx="157094" cy="215444"/>
              </a:xfrm>
              <a:prstGeom prst="rect">
                <a:avLst/>
              </a:prstGeom>
              <a:blipFill rotWithShape="0">
                <a:blip r:embed="rId28"/>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p:cNvSpPr txBox="1"/>
              <p:nvPr/>
            </p:nvSpPr>
            <p:spPr>
              <a:xfrm>
                <a:off x="1138457" y="2734039"/>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𝟏𝟑</m:t>
                      </m:r>
                    </m:oMath>
                  </m:oMathPara>
                </a14:m>
                <a:endParaRPr lang="zh-CN" altLang="en-US" dirty="0"/>
              </a:p>
            </p:txBody>
          </p:sp>
        </mc:Choice>
        <mc:Fallback xmlns="">
          <p:sp>
            <p:nvSpPr>
              <p:cNvPr id="74" name="文本框 73"/>
              <p:cNvSpPr txBox="1">
                <a:spLocks noRot="1" noChangeAspect="1" noMove="1" noResize="1" noEditPoints="1" noAdjustHandles="1" noChangeArrowheads="1" noChangeShapeType="1" noTextEdit="1"/>
              </p:cNvSpPr>
              <p:nvPr/>
            </p:nvSpPr>
            <p:spPr>
              <a:xfrm>
                <a:off x="1138457" y="2734039"/>
                <a:ext cx="264496" cy="215444"/>
              </a:xfrm>
              <a:prstGeom prst="rect">
                <a:avLst/>
              </a:prstGeom>
              <a:blipFill rotWithShape="0">
                <a:blip r:embed="rId29"/>
                <a:stretch>
                  <a:fillRect l="-13953" r="-11628"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p:cNvSpPr txBox="1"/>
              <p:nvPr/>
            </p:nvSpPr>
            <p:spPr>
              <a:xfrm>
                <a:off x="2099777" y="5565638"/>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𝟐</m:t>
                      </m:r>
                    </m:oMath>
                  </m:oMathPara>
                </a14:m>
                <a:endParaRPr lang="zh-CN" altLang="en-US" dirty="0"/>
              </a:p>
            </p:txBody>
          </p:sp>
        </mc:Choice>
        <mc:Fallback xmlns="">
          <p:sp>
            <p:nvSpPr>
              <p:cNvPr id="75" name="文本框 74"/>
              <p:cNvSpPr txBox="1">
                <a:spLocks noRot="1" noChangeAspect="1" noMove="1" noResize="1" noEditPoints="1" noAdjustHandles="1" noChangeArrowheads="1" noChangeShapeType="1" noTextEdit="1"/>
              </p:cNvSpPr>
              <p:nvPr/>
            </p:nvSpPr>
            <p:spPr>
              <a:xfrm>
                <a:off x="2099777" y="5565638"/>
                <a:ext cx="157094" cy="215444"/>
              </a:xfrm>
              <a:prstGeom prst="rect">
                <a:avLst/>
              </a:prstGeom>
              <a:blipFill rotWithShape="0">
                <a:blip r:embed="rId30"/>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2996176" y="556093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𝟑</m:t>
                      </m:r>
                    </m:oMath>
                  </m:oMathPara>
                </a14:m>
                <a:endParaRPr lang="zh-CN" altLang="en-US" dirty="0"/>
              </a:p>
            </p:txBody>
          </p:sp>
        </mc:Choice>
        <mc:Fallback xmlns="">
          <p:sp>
            <p:nvSpPr>
              <p:cNvPr id="76" name="文本框 75"/>
              <p:cNvSpPr txBox="1">
                <a:spLocks noRot="1" noChangeAspect="1" noMove="1" noResize="1" noEditPoints="1" noAdjustHandles="1" noChangeArrowheads="1" noChangeShapeType="1" noTextEdit="1"/>
              </p:cNvSpPr>
              <p:nvPr/>
            </p:nvSpPr>
            <p:spPr>
              <a:xfrm>
                <a:off x="2996176" y="5560934"/>
                <a:ext cx="157094" cy="215444"/>
              </a:xfrm>
              <a:prstGeom prst="rect">
                <a:avLst/>
              </a:prstGeom>
              <a:blipFill rotWithShape="0">
                <a:blip r:embed="rId31"/>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p:cNvSpPr txBox="1"/>
              <p:nvPr/>
            </p:nvSpPr>
            <p:spPr>
              <a:xfrm>
                <a:off x="3885375" y="5564598"/>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𝟒</m:t>
                      </m:r>
                    </m:oMath>
                  </m:oMathPara>
                </a14:m>
                <a:endParaRPr lang="zh-CN" altLang="en-US" dirty="0"/>
              </a:p>
            </p:txBody>
          </p:sp>
        </mc:Choice>
        <mc:Fallback xmlns="">
          <p:sp>
            <p:nvSpPr>
              <p:cNvPr id="77" name="文本框 76"/>
              <p:cNvSpPr txBox="1">
                <a:spLocks noRot="1" noChangeAspect="1" noMove="1" noResize="1" noEditPoints="1" noAdjustHandles="1" noChangeArrowheads="1" noChangeShapeType="1" noTextEdit="1"/>
              </p:cNvSpPr>
              <p:nvPr/>
            </p:nvSpPr>
            <p:spPr>
              <a:xfrm>
                <a:off x="3885375" y="5564598"/>
                <a:ext cx="157094" cy="215444"/>
              </a:xfrm>
              <a:prstGeom prst="rect">
                <a:avLst/>
              </a:prstGeom>
              <a:blipFill rotWithShape="0">
                <a:blip r:embed="rId32"/>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p:cNvSpPr txBox="1"/>
              <p:nvPr/>
            </p:nvSpPr>
            <p:spPr>
              <a:xfrm>
                <a:off x="2099777" y="468838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𝟔</m:t>
                      </m:r>
                    </m:oMath>
                  </m:oMathPara>
                </a14:m>
                <a:endParaRPr lang="zh-CN" altLang="en-US" dirty="0"/>
              </a:p>
            </p:txBody>
          </p:sp>
        </mc:Choice>
        <mc:Fallback xmlns="">
          <p:sp>
            <p:nvSpPr>
              <p:cNvPr id="78" name="文本框 77"/>
              <p:cNvSpPr txBox="1">
                <a:spLocks noRot="1" noChangeAspect="1" noMove="1" noResize="1" noEditPoints="1" noAdjustHandles="1" noChangeArrowheads="1" noChangeShapeType="1" noTextEdit="1"/>
              </p:cNvSpPr>
              <p:nvPr/>
            </p:nvSpPr>
            <p:spPr>
              <a:xfrm>
                <a:off x="2099777" y="4688384"/>
                <a:ext cx="157094" cy="215444"/>
              </a:xfrm>
              <a:prstGeom prst="rect">
                <a:avLst/>
              </a:prstGeom>
              <a:blipFill rotWithShape="0">
                <a:blip r:embed="rId33"/>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p:cNvSpPr txBox="1"/>
              <p:nvPr/>
            </p:nvSpPr>
            <p:spPr>
              <a:xfrm>
                <a:off x="2996176" y="4683680"/>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𝟕</m:t>
                      </m:r>
                    </m:oMath>
                  </m:oMathPara>
                </a14:m>
                <a:endParaRPr lang="zh-CN" altLang="en-US" dirty="0"/>
              </a:p>
            </p:txBody>
          </p:sp>
        </mc:Choice>
        <mc:Fallback xmlns="">
          <p:sp>
            <p:nvSpPr>
              <p:cNvPr id="79" name="文本框 78"/>
              <p:cNvSpPr txBox="1">
                <a:spLocks noRot="1" noChangeAspect="1" noMove="1" noResize="1" noEditPoints="1" noAdjustHandles="1" noChangeArrowheads="1" noChangeShapeType="1" noTextEdit="1"/>
              </p:cNvSpPr>
              <p:nvPr/>
            </p:nvSpPr>
            <p:spPr>
              <a:xfrm>
                <a:off x="2996176" y="4683680"/>
                <a:ext cx="157094" cy="215444"/>
              </a:xfrm>
              <a:prstGeom prst="rect">
                <a:avLst/>
              </a:prstGeom>
              <a:blipFill rotWithShape="0">
                <a:blip r:embed="rId34"/>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a:off x="3885375" y="468734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𝟖</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3885375" y="4687344"/>
                <a:ext cx="157094" cy="215444"/>
              </a:xfrm>
              <a:prstGeom prst="rect">
                <a:avLst/>
              </a:prstGeom>
              <a:blipFill rotWithShape="0">
                <a:blip r:embed="rId35"/>
                <a:stretch>
                  <a:fillRect l="-23077" r="-19231" b="-8571"/>
                </a:stretch>
              </a:blipFill>
            </p:spPr>
            <p:txBody>
              <a:bodyPr/>
              <a:lstStyle/>
              <a:p>
                <a:r>
                  <a:rPr lang="zh-CN" altLang="en-US">
                    <a:noFill/>
                  </a:rPr>
                  <a:t> </a:t>
                </a:r>
              </a:p>
            </p:txBody>
          </p:sp>
        </mc:Fallback>
      </mc:AlternateContent>
      <p:sp>
        <p:nvSpPr>
          <p:cNvPr id="81" name="文本框 80"/>
          <p:cNvSpPr txBox="1"/>
          <p:nvPr/>
        </p:nvSpPr>
        <p:spPr>
          <a:xfrm>
            <a:off x="2068972" y="3828851"/>
            <a:ext cx="198772" cy="215444"/>
          </a:xfrm>
          <a:prstGeom prst="rect">
            <a:avLst/>
          </a:prstGeom>
          <a:noFill/>
        </p:spPr>
        <p:txBody>
          <a:bodyPr wrap="none" lIns="0" tIns="0" rIns="0" bIns="0" rtlCol="0">
            <a:spAutoFit/>
          </a:bodyPr>
          <a:lstStyle/>
          <a:p>
            <a:r>
              <a:rPr lang="en-US" altLang="zh-CN" dirty="0"/>
              <a:t>10</a:t>
            </a:r>
            <a:endParaRPr lang="zh-CN" altLang="en-US" dirty="0"/>
          </a:p>
        </p:txBody>
      </p:sp>
      <mc:AlternateContent xmlns:mc="http://schemas.openxmlformats.org/markup-compatibility/2006" xmlns:a14="http://schemas.microsoft.com/office/drawing/2010/main">
        <mc:Choice Requires="a14">
          <p:sp>
            <p:nvSpPr>
              <p:cNvPr id="82" name="文本框 81"/>
              <p:cNvSpPr txBox="1"/>
              <p:nvPr/>
            </p:nvSpPr>
            <p:spPr>
              <a:xfrm>
                <a:off x="2915816" y="3824147"/>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𝟏𝟏</m:t>
                      </m:r>
                    </m:oMath>
                  </m:oMathPara>
                </a14:m>
                <a:endParaRPr lang="zh-CN" altLang="en-US"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915816" y="3824147"/>
                <a:ext cx="264496" cy="215444"/>
              </a:xfrm>
              <a:prstGeom prst="rect">
                <a:avLst/>
              </a:prstGeom>
              <a:blipFill rotWithShape="0">
                <a:blip r:embed="rId36"/>
                <a:stretch>
                  <a:fillRect l="-13636" r="-909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p:cNvSpPr txBox="1"/>
              <p:nvPr/>
            </p:nvSpPr>
            <p:spPr>
              <a:xfrm>
                <a:off x="3803448" y="3827811"/>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𝟏𝟐</m:t>
                      </m:r>
                    </m:oMath>
                  </m:oMathPara>
                </a14:m>
                <a:endParaRPr lang="zh-CN" altLang="en-US" dirty="0"/>
              </a:p>
            </p:txBody>
          </p:sp>
        </mc:Choice>
        <mc:Fallback xmlns="">
          <p:sp>
            <p:nvSpPr>
              <p:cNvPr id="83" name="文本框 82"/>
              <p:cNvSpPr txBox="1">
                <a:spLocks noRot="1" noChangeAspect="1" noMove="1" noResize="1" noEditPoints="1" noAdjustHandles="1" noChangeArrowheads="1" noChangeShapeType="1" noTextEdit="1"/>
              </p:cNvSpPr>
              <p:nvPr/>
            </p:nvSpPr>
            <p:spPr>
              <a:xfrm>
                <a:off x="3803448" y="3827811"/>
                <a:ext cx="264496" cy="215444"/>
              </a:xfrm>
              <a:prstGeom prst="rect">
                <a:avLst/>
              </a:prstGeom>
              <a:blipFill rotWithShape="0">
                <a:blip r:embed="rId37"/>
                <a:stretch>
                  <a:fillRect l="-13953" r="-11628" b="-8571"/>
                </a:stretch>
              </a:blipFill>
            </p:spPr>
            <p:txBody>
              <a:bodyPr/>
              <a:lstStyle/>
              <a:p>
                <a:r>
                  <a:rPr lang="zh-CN" altLang="en-US">
                    <a:noFill/>
                  </a:rPr>
                  <a:t> </a:t>
                </a:r>
              </a:p>
            </p:txBody>
          </p:sp>
        </mc:Fallback>
      </mc:AlternateContent>
      <p:sp>
        <p:nvSpPr>
          <p:cNvPr id="85" name="文本框 84"/>
          <p:cNvSpPr txBox="1"/>
          <p:nvPr/>
        </p:nvSpPr>
        <p:spPr>
          <a:xfrm>
            <a:off x="2068820" y="2949483"/>
            <a:ext cx="198772" cy="215444"/>
          </a:xfrm>
          <a:prstGeom prst="rect">
            <a:avLst/>
          </a:prstGeom>
          <a:noFill/>
        </p:spPr>
        <p:txBody>
          <a:bodyPr wrap="none" lIns="0" tIns="0" rIns="0" bIns="0" rtlCol="0">
            <a:spAutoFit/>
          </a:bodyPr>
          <a:lstStyle/>
          <a:p>
            <a:r>
              <a:rPr lang="en-US" altLang="zh-CN" dirty="0"/>
              <a:t>14</a:t>
            </a:r>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2948475" y="2945157"/>
                <a:ext cx="206788" cy="215444"/>
              </a:xfrm>
              <a:prstGeom prst="rect">
                <a:avLst/>
              </a:prstGeom>
              <a:noFill/>
            </p:spPr>
            <p:txBody>
              <a:bodyPr wrap="none" lIns="0" tIns="0" rIns="0" bIns="0" rtlCol="0">
                <a:spAutoFit/>
              </a:bodyPr>
              <a:lstStyle/>
              <a:p>
                <a14:m>
                  <m:oMath xmlns:m="http://schemas.openxmlformats.org/officeDocument/2006/math">
                    <m:r>
                      <a:rPr lang="en-US" altLang="zh-CN" b="1" i="1" smtClean="0">
                        <a:latin typeface="Cambria Math" panose="02040503050406030204" pitchFamily="18" charset="0"/>
                      </a:rPr>
                      <m:t>𝟏</m:t>
                    </m:r>
                  </m:oMath>
                </a14:m>
                <a:r>
                  <a:rPr lang="en-US" altLang="zh-CN" dirty="0"/>
                  <a:t>5</a:t>
                </a:r>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2948475" y="2945157"/>
                <a:ext cx="206788" cy="215444"/>
              </a:xfrm>
              <a:prstGeom prst="rect">
                <a:avLst/>
              </a:prstGeom>
              <a:blipFill rotWithShape="0">
                <a:blip r:embed="rId38"/>
                <a:stretch>
                  <a:fillRect l="-29412" t="-25714" r="-50000"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3828376" y="2937148"/>
                <a:ext cx="206788" cy="215444"/>
              </a:xfrm>
              <a:prstGeom prst="rect">
                <a:avLst/>
              </a:prstGeom>
              <a:noFill/>
            </p:spPr>
            <p:txBody>
              <a:bodyPr wrap="none" lIns="0" tIns="0" rIns="0" bIns="0" rtlCol="0">
                <a:spAutoFit/>
              </a:bodyPr>
              <a:lstStyle/>
              <a:p>
                <a14:m>
                  <m:oMath xmlns:m="http://schemas.openxmlformats.org/officeDocument/2006/math">
                    <m:r>
                      <a:rPr lang="en-US" altLang="zh-CN" b="1" i="1" smtClean="0">
                        <a:latin typeface="Cambria Math" panose="02040503050406030204" pitchFamily="18" charset="0"/>
                      </a:rPr>
                      <m:t>𝟏</m:t>
                    </m:r>
                  </m:oMath>
                </a14:m>
                <a:r>
                  <a:rPr lang="en-US" altLang="zh-CN" dirty="0"/>
                  <a:t>6</a:t>
                </a:r>
                <a:endParaRPr lang="zh-CN" altLang="en-US" dirty="0"/>
              </a:p>
            </p:txBody>
          </p:sp>
        </mc:Choice>
        <mc:Fallback xmlns="">
          <p:sp>
            <p:nvSpPr>
              <p:cNvPr id="87" name="文本框 86"/>
              <p:cNvSpPr txBox="1">
                <a:spLocks noRot="1" noChangeAspect="1" noMove="1" noResize="1" noEditPoints="1" noAdjustHandles="1" noChangeArrowheads="1" noChangeShapeType="1" noTextEdit="1"/>
              </p:cNvSpPr>
              <p:nvPr/>
            </p:nvSpPr>
            <p:spPr>
              <a:xfrm>
                <a:off x="3828376" y="2937148"/>
                <a:ext cx="206788" cy="215444"/>
              </a:xfrm>
              <a:prstGeom prst="rect">
                <a:avLst/>
              </a:prstGeom>
              <a:blipFill rotWithShape="0">
                <a:blip r:embed="rId39"/>
                <a:stretch>
                  <a:fillRect l="-29412" t="-25714" r="-50000" b="-5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266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36870"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 xmlns:a16="http://schemas.microsoft.com/office/drawing/2014/main"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11"/>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12"/>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 xmlns:a16="http://schemas.microsoft.com/office/drawing/2014/main"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13"/>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14"/>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 xmlns:a16="http://schemas.microsoft.com/office/drawing/2014/main"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15"/>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6"/>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 xmlns:a16="http://schemas.microsoft.com/office/drawing/2014/main"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7"/>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6"/>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 xmlns:a16="http://schemas.microsoft.com/office/drawing/2014/main"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8"/>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6"/>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 xmlns:a16="http://schemas.microsoft.com/office/drawing/2014/main"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9"/>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cxnSp>
        <p:nvCxnSpPr>
          <p:cNvPr id="38" name="直接箭头连接符 37"/>
          <p:cNvCxnSpPr/>
          <p:nvPr/>
        </p:nvCxnSpPr>
        <p:spPr bwMode="auto">
          <a:xfrm>
            <a:off x="1831032" y="2889365"/>
            <a:ext cx="0" cy="469356"/>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cxnSp>
        <p:nvCxnSpPr>
          <p:cNvPr id="41" name="直接箭头连接符 40"/>
          <p:cNvCxnSpPr/>
          <p:nvPr/>
        </p:nvCxnSpPr>
        <p:spPr bwMode="auto">
          <a:xfrm>
            <a:off x="1079029" y="3570661"/>
            <a:ext cx="533265" cy="2395"/>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cxnSp>
        <p:nvCxnSpPr>
          <p:cNvPr id="43" name="直接箭头连接符 42"/>
          <p:cNvCxnSpPr/>
          <p:nvPr/>
        </p:nvCxnSpPr>
        <p:spPr bwMode="auto">
          <a:xfrm flipH="1" flipV="1">
            <a:off x="1828164" y="3950803"/>
            <a:ext cx="2005" cy="403787"/>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cxnSp>
        <p:nvCxnSpPr>
          <p:cNvPr id="46" name="直接箭头连接符 45"/>
          <p:cNvCxnSpPr/>
          <p:nvPr/>
        </p:nvCxnSpPr>
        <p:spPr bwMode="auto">
          <a:xfrm flipH="1">
            <a:off x="2080695" y="3588848"/>
            <a:ext cx="388348" cy="5349"/>
          </a:xfrm>
          <a:prstGeom prst="straightConnector1">
            <a:avLst/>
          </a:prstGeom>
          <a:solidFill>
            <a:srgbClr val="C0C0C0">
              <a:alpha val="0"/>
            </a:srgbClr>
          </a:solidFill>
          <a:ln w="41275" cap="flat" cmpd="sng" algn="ctr">
            <a:solidFill>
              <a:schemeClr val="tx1"/>
            </a:solidFill>
            <a:prstDash val="solid"/>
            <a:round/>
            <a:headEnd type="triangle" w="med" len="med"/>
            <a:tailEnd type="none"/>
          </a:ln>
          <a:effectLst/>
        </p:spPr>
      </p:cxnSp>
      <p:grpSp>
        <p:nvGrpSpPr>
          <p:cNvPr id="51" name="组合 50"/>
          <p:cNvGrpSpPr/>
          <p:nvPr/>
        </p:nvGrpSpPr>
        <p:grpSpPr>
          <a:xfrm>
            <a:off x="5575941" y="2397272"/>
            <a:ext cx="2364921" cy="2255864"/>
            <a:chOff x="957469" y="2003681"/>
            <a:chExt cx="2364921"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7" name="文本框 16">
                  <a:extLst>
                    <a:ext uri="{FF2B5EF4-FFF2-40B4-BE49-F238E27FC236}">
                      <a16:creationId xmlns:a16="http://schemas.microsoft.com/office/drawing/2014/main" xmlns:a14="http://schemas.microsoft.com/office/drawing/2010/main" xmlns=""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9" name="文本框 18">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21" name="文本框 20">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8"/>
                  <a:stretch>
                    <a:fillRect/>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2562619"/>
            <a:ext cx="166884" cy="1152449"/>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68608" y="2935977"/>
                <a:ext cx="36343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a14="http://schemas.microsoft.com/office/drawing/2010/main" xmlns="" id="{0D883258-218B-4AF1-AAE8-74E758EC0509}"/>
                  </a:ext>
                </a:extLst>
              </p:cNvPr>
              <p:cNvSpPr txBox="1">
                <a:spLocks noRot="1" noChangeAspect="1" noMove="1" noResize="1" noEditPoints="1" noAdjustHandles="1" noChangeArrowheads="1" noChangeShapeType="1" noTextEdit="1"/>
              </p:cNvSpPr>
              <p:nvPr/>
            </p:nvSpPr>
            <p:spPr>
              <a:xfrm>
                <a:off x="4568608" y="2935977"/>
                <a:ext cx="363432" cy="276999"/>
              </a:xfrm>
              <a:prstGeom prst="rect">
                <a:avLst/>
              </a:prstGeom>
              <a:blipFill rotWithShape="0">
                <a:blip r:embed="rId23"/>
                <a:stretch>
                  <a:fillRect l="-30000" t="-4444" r="-115000"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1999" y="4232121"/>
                <a:ext cx="7057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a14="http://schemas.microsoft.com/office/drawing/2010/main" xmlns="" id="{0D883258-218B-4AF1-AAE8-74E758EC0509}"/>
                  </a:ext>
                </a:extLst>
              </p:cNvPr>
              <p:cNvSpPr txBox="1">
                <a:spLocks noRot="1" noChangeAspect="1" noMove="1" noResize="1" noEditPoints="1" noAdjustHandles="1" noChangeArrowheads="1" noChangeShapeType="1" noTextEdit="1"/>
              </p:cNvSpPr>
              <p:nvPr/>
            </p:nvSpPr>
            <p:spPr>
              <a:xfrm>
                <a:off x="4571999" y="4232121"/>
                <a:ext cx="705735" cy="276999"/>
              </a:xfrm>
              <a:prstGeom prst="rect">
                <a:avLst/>
              </a:prstGeom>
              <a:blipFill rotWithShape="0">
                <a:blip r:embed="rId24"/>
                <a:stretch>
                  <a:fillRect l="-15517" t="-2174" r="-29310"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4898437" y="5130458"/>
                <a:ext cx="3273963" cy="314766"/>
              </a:xfrm>
              <a:prstGeom prst="rect">
                <a:avLst/>
              </a:prstGeom>
              <a:noFill/>
            </p:spPr>
            <p:txBody>
              <a:bodyPr wrap="square" lIns="0" tIns="0" rIns="0" bIns="0" rtlCol="0">
                <a:spAutoFit/>
              </a:bodyPr>
              <a:lstStyle/>
              <a:p>
                <a14:m>
                  <m:oMath xmlns:m="http://schemas.openxmlformats.org/officeDocument/2006/math">
                    <m:sSup>
                      <m:sSupPr>
                        <m:ctrlPr>
                          <a:rPr lang="en-US" altLang="zh-CN" sz="2000" i="1" smtClean="0">
                            <a:latin typeface="Cambria Math" panose="02040503050406030204" pitchFamily="18" charset="0"/>
                          </a:rPr>
                        </m:ctrlPr>
                      </m:sSupPr>
                      <m:e>
                        <m:r>
                          <a:rPr lang="en-US" altLang="zh-CN" sz="2000" b="1" i="1" smtClean="0">
                            <a:latin typeface="Cambria Math" panose="02040503050406030204" pitchFamily="18" charset="0"/>
                          </a:rPr>
                          <m:t>𝒏</m:t>
                        </m:r>
                      </m:e>
                      <m:sup>
                        <m:r>
                          <a:rPr lang="en-US" altLang="zh-CN" sz="2000" b="1" i="1" smtClean="0">
                            <a:latin typeface="Cambria Math" panose="02040503050406030204" pitchFamily="18" charset="0"/>
                          </a:rPr>
                          <m:t>𝟗</m:t>
                        </m:r>
                      </m:sup>
                    </m:sSup>
                    <m:r>
                      <a:rPr lang="en-US" altLang="zh-CN" sz="2000" i="1" smtClean="0">
                        <a:latin typeface="Cambria Math" panose="02040503050406030204" pitchFamily="18" charset="0"/>
                        <a:ea typeface="Cambria Math" panose="02040503050406030204" pitchFamily="18" charset="0"/>
                      </a:rPr>
                      <m:t>∈</m:t>
                    </m:r>
                    <m:d>
                      <m:dPr>
                        <m:begChr m:val="{"/>
                        <m:endChr m:val="}"/>
                        <m:ctrlPr>
                          <a:rPr lang="en-US" altLang="zh-CN" sz="2000" b="1" i="1" smtClean="0">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𝟎</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e>
                    </m:d>
                    <m:r>
                      <a:rPr lang="en-US" altLang="zh-CN" sz="2000" b="1"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𝒏</m:t>
                        </m:r>
                      </m:e>
                      <m:sup>
                        <m:r>
                          <a:rPr lang="en-US" altLang="zh-CN" sz="2000" b="1" i="1" smtClean="0">
                            <a:latin typeface="Cambria Math" panose="02040503050406030204" pitchFamily="18" charset="0"/>
                          </a:rPr>
                          <m:t>𝟏𝟏</m:t>
                        </m:r>
                      </m:sup>
                    </m:sSup>
                    <m:r>
                      <a:rPr lang="en-US" altLang="zh-CN" sz="2000" i="1">
                        <a:latin typeface="Cambria Math" panose="02040503050406030204" pitchFamily="18" charset="0"/>
                        <a:ea typeface="Cambria Math" panose="02040503050406030204" pitchFamily="18" charset="0"/>
                      </a:rPr>
                      <m:t>∈</m:t>
                    </m:r>
                    <m:d>
                      <m:dPr>
                        <m:begChr m:val="{"/>
                        <m:endChr m:val="}"/>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𝟎</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𝟏</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𝟐</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𝟑</m:t>
                        </m:r>
                      </m:e>
                    </m:d>
                  </m:oMath>
                </a14:m>
                <a:endParaRPr lang="zh-CN" altLang="en-US" sz="20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4898437" y="5130458"/>
                <a:ext cx="3273963" cy="314766"/>
              </a:xfrm>
              <a:prstGeom prst="rect">
                <a:avLst/>
              </a:prstGeom>
              <a:blipFill rotWithShape="0">
                <a:blip r:embed="rId25"/>
                <a:stretch>
                  <a:fillRect l="-2048"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192158" y="556093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192158" y="5560934"/>
                <a:ext cx="157094" cy="215444"/>
              </a:xfrm>
              <a:prstGeom prst="rect">
                <a:avLst/>
              </a:prstGeom>
              <a:blipFill rotWithShape="0">
                <a:blip r:embed="rId26"/>
                <a:stretch>
                  <a:fillRect l="-24000" r="-24000"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p:cNvSpPr txBox="1"/>
              <p:nvPr/>
            </p:nvSpPr>
            <p:spPr>
              <a:xfrm>
                <a:off x="1195081" y="4681416"/>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𝟓</m:t>
                      </m:r>
                    </m:oMath>
                  </m:oMathPara>
                </a14:m>
                <a:endParaRPr lang="zh-CN" altLang="en-US" dirty="0"/>
              </a:p>
            </p:txBody>
          </p:sp>
        </mc:Choice>
        <mc:Fallback xmlns="">
          <p:sp>
            <p:nvSpPr>
              <p:cNvPr id="69" name="文本框 68"/>
              <p:cNvSpPr txBox="1">
                <a:spLocks noRot="1" noChangeAspect="1" noMove="1" noResize="1" noEditPoints="1" noAdjustHandles="1" noChangeArrowheads="1" noChangeShapeType="1" noTextEdit="1"/>
              </p:cNvSpPr>
              <p:nvPr/>
            </p:nvSpPr>
            <p:spPr>
              <a:xfrm>
                <a:off x="1195081" y="4681416"/>
                <a:ext cx="157094" cy="215444"/>
              </a:xfrm>
              <a:prstGeom prst="rect">
                <a:avLst/>
              </a:prstGeom>
              <a:blipFill rotWithShape="0">
                <a:blip r:embed="rId27"/>
                <a:stretch>
                  <a:fillRect l="-23077" r="-23077"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1218962" y="3812847"/>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𝟗</m:t>
                      </m:r>
                    </m:oMath>
                  </m:oMathPara>
                </a14:m>
                <a:endParaRPr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1218962" y="3812847"/>
                <a:ext cx="157094" cy="215444"/>
              </a:xfrm>
              <a:prstGeom prst="rect">
                <a:avLst/>
              </a:prstGeom>
              <a:blipFill rotWithShape="0">
                <a:blip r:embed="rId28"/>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p:cNvSpPr txBox="1"/>
              <p:nvPr/>
            </p:nvSpPr>
            <p:spPr>
              <a:xfrm>
                <a:off x="1138457" y="2734039"/>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𝟏𝟑</m:t>
                      </m:r>
                    </m:oMath>
                  </m:oMathPara>
                </a14:m>
                <a:endParaRPr lang="zh-CN" altLang="en-US" dirty="0"/>
              </a:p>
            </p:txBody>
          </p:sp>
        </mc:Choice>
        <mc:Fallback xmlns="">
          <p:sp>
            <p:nvSpPr>
              <p:cNvPr id="74" name="文本框 73"/>
              <p:cNvSpPr txBox="1">
                <a:spLocks noRot="1" noChangeAspect="1" noMove="1" noResize="1" noEditPoints="1" noAdjustHandles="1" noChangeArrowheads="1" noChangeShapeType="1" noTextEdit="1"/>
              </p:cNvSpPr>
              <p:nvPr/>
            </p:nvSpPr>
            <p:spPr>
              <a:xfrm>
                <a:off x="1138457" y="2734039"/>
                <a:ext cx="264496" cy="215444"/>
              </a:xfrm>
              <a:prstGeom prst="rect">
                <a:avLst/>
              </a:prstGeom>
              <a:blipFill rotWithShape="0">
                <a:blip r:embed="rId29"/>
                <a:stretch>
                  <a:fillRect l="-13953" r="-11628"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p:cNvSpPr txBox="1"/>
              <p:nvPr/>
            </p:nvSpPr>
            <p:spPr>
              <a:xfrm>
                <a:off x="2099777" y="5565638"/>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𝟐</m:t>
                      </m:r>
                    </m:oMath>
                  </m:oMathPara>
                </a14:m>
                <a:endParaRPr lang="zh-CN" altLang="en-US" dirty="0"/>
              </a:p>
            </p:txBody>
          </p:sp>
        </mc:Choice>
        <mc:Fallback xmlns="">
          <p:sp>
            <p:nvSpPr>
              <p:cNvPr id="75" name="文本框 74"/>
              <p:cNvSpPr txBox="1">
                <a:spLocks noRot="1" noChangeAspect="1" noMove="1" noResize="1" noEditPoints="1" noAdjustHandles="1" noChangeArrowheads="1" noChangeShapeType="1" noTextEdit="1"/>
              </p:cNvSpPr>
              <p:nvPr/>
            </p:nvSpPr>
            <p:spPr>
              <a:xfrm>
                <a:off x="2099777" y="5565638"/>
                <a:ext cx="157094" cy="215444"/>
              </a:xfrm>
              <a:prstGeom prst="rect">
                <a:avLst/>
              </a:prstGeom>
              <a:blipFill rotWithShape="0">
                <a:blip r:embed="rId30"/>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2996176" y="556093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𝟑</m:t>
                      </m:r>
                    </m:oMath>
                  </m:oMathPara>
                </a14:m>
                <a:endParaRPr lang="zh-CN" altLang="en-US" dirty="0"/>
              </a:p>
            </p:txBody>
          </p:sp>
        </mc:Choice>
        <mc:Fallback xmlns="">
          <p:sp>
            <p:nvSpPr>
              <p:cNvPr id="76" name="文本框 75"/>
              <p:cNvSpPr txBox="1">
                <a:spLocks noRot="1" noChangeAspect="1" noMove="1" noResize="1" noEditPoints="1" noAdjustHandles="1" noChangeArrowheads="1" noChangeShapeType="1" noTextEdit="1"/>
              </p:cNvSpPr>
              <p:nvPr/>
            </p:nvSpPr>
            <p:spPr>
              <a:xfrm>
                <a:off x="2996176" y="5560934"/>
                <a:ext cx="157094" cy="215444"/>
              </a:xfrm>
              <a:prstGeom prst="rect">
                <a:avLst/>
              </a:prstGeom>
              <a:blipFill rotWithShape="0">
                <a:blip r:embed="rId31"/>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p:cNvSpPr txBox="1"/>
              <p:nvPr/>
            </p:nvSpPr>
            <p:spPr>
              <a:xfrm>
                <a:off x="3885375" y="5564598"/>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𝟒</m:t>
                      </m:r>
                    </m:oMath>
                  </m:oMathPara>
                </a14:m>
                <a:endParaRPr lang="zh-CN" altLang="en-US" dirty="0"/>
              </a:p>
            </p:txBody>
          </p:sp>
        </mc:Choice>
        <mc:Fallback xmlns="">
          <p:sp>
            <p:nvSpPr>
              <p:cNvPr id="77" name="文本框 76"/>
              <p:cNvSpPr txBox="1">
                <a:spLocks noRot="1" noChangeAspect="1" noMove="1" noResize="1" noEditPoints="1" noAdjustHandles="1" noChangeArrowheads="1" noChangeShapeType="1" noTextEdit="1"/>
              </p:cNvSpPr>
              <p:nvPr/>
            </p:nvSpPr>
            <p:spPr>
              <a:xfrm>
                <a:off x="3885375" y="5564598"/>
                <a:ext cx="157094" cy="215444"/>
              </a:xfrm>
              <a:prstGeom prst="rect">
                <a:avLst/>
              </a:prstGeom>
              <a:blipFill rotWithShape="0">
                <a:blip r:embed="rId32"/>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p:cNvSpPr txBox="1"/>
              <p:nvPr/>
            </p:nvSpPr>
            <p:spPr>
              <a:xfrm>
                <a:off x="2099777" y="468838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𝟔</m:t>
                      </m:r>
                    </m:oMath>
                  </m:oMathPara>
                </a14:m>
                <a:endParaRPr lang="zh-CN" altLang="en-US" dirty="0"/>
              </a:p>
            </p:txBody>
          </p:sp>
        </mc:Choice>
        <mc:Fallback xmlns="">
          <p:sp>
            <p:nvSpPr>
              <p:cNvPr id="78" name="文本框 77"/>
              <p:cNvSpPr txBox="1">
                <a:spLocks noRot="1" noChangeAspect="1" noMove="1" noResize="1" noEditPoints="1" noAdjustHandles="1" noChangeArrowheads="1" noChangeShapeType="1" noTextEdit="1"/>
              </p:cNvSpPr>
              <p:nvPr/>
            </p:nvSpPr>
            <p:spPr>
              <a:xfrm>
                <a:off x="2099777" y="4688384"/>
                <a:ext cx="157094" cy="215444"/>
              </a:xfrm>
              <a:prstGeom prst="rect">
                <a:avLst/>
              </a:prstGeom>
              <a:blipFill rotWithShape="0">
                <a:blip r:embed="rId33"/>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p:cNvSpPr txBox="1"/>
              <p:nvPr/>
            </p:nvSpPr>
            <p:spPr>
              <a:xfrm>
                <a:off x="2996176" y="4683680"/>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𝟕</m:t>
                      </m:r>
                    </m:oMath>
                  </m:oMathPara>
                </a14:m>
                <a:endParaRPr lang="zh-CN" altLang="en-US" dirty="0"/>
              </a:p>
            </p:txBody>
          </p:sp>
        </mc:Choice>
        <mc:Fallback xmlns="">
          <p:sp>
            <p:nvSpPr>
              <p:cNvPr id="79" name="文本框 78"/>
              <p:cNvSpPr txBox="1">
                <a:spLocks noRot="1" noChangeAspect="1" noMove="1" noResize="1" noEditPoints="1" noAdjustHandles="1" noChangeArrowheads="1" noChangeShapeType="1" noTextEdit="1"/>
              </p:cNvSpPr>
              <p:nvPr/>
            </p:nvSpPr>
            <p:spPr>
              <a:xfrm>
                <a:off x="2996176" y="4683680"/>
                <a:ext cx="157094" cy="215444"/>
              </a:xfrm>
              <a:prstGeom prst="rect">
                <a:avLst/>
              </a:prstGeom>
              <a:blipFill rotWithShape="0">
                <a:blip r:embed="rId34"/>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a:off x="3885375" y="468734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𝟖</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3885375" y="4687344"/>
                <a:ext cx="157094" cy="215444"/>
              </a:xfrm>
              <a:prstGeom prst="rect">
                <a:avLst/>
              </a:prstGeom>
              <a:blipFill rotWithShape="0">
                <a:blip r:embed="rId35"/>
                <a:stretch>
                  <a:fillRect l="-23077" r="-19231" b="-8571"/>
                </a:stretch>
              </a:blipFill>
            </p:spPr>
            <p:txBody>
              <a:bodyPr/>
              <a:lstStyle/>
              <a:p>
                <a:r>
                  <a:rPr lang="zh-CN" altLang="en-US">
                    <a:noFill/>
                  </a:rPr>
                  <a:t> </a:t>
                </a:r>
              </a:p>
            </p:txBody>
          </p:sp>
        </mc:Fallback>
      </mc:AlternateContent>
      <p:sp>
        <p:nvSpPr>
          <p:cNvPr id="81" name="文本框 80"/>
          <p:cNvSpPr txBox="1"/>
          <p:nvPr/>
        </p:nvSpPr>
        <p:spPr>
          <a:xfrm>
            <a:off x="2068972" y="3828851"/>
            <a:ext cx="198772" cy="215444"/>
          </a:xfrm>
          <a:prstGeom prst="rect">
            <a:avLst/>
          </a:prstGeom>
          <a:noFill/>
        </p:spPr>
        <p:txBody>
          <a:bodyPr wrap="none" lIns="0" tIns="0" rIns="0" bIns="0" rtlCol="0">
            <a:spAutoFit/>
          </a:bodyPr>
          <a:lstStyle/>
          <a:p>
            <a:r>
              <a:rPr lang="en-US" altLang="zh-CN" dirty="0"/>
              <a:t>10</a:t>
            </a:r>
            <a:endParaRPr lang="zh-CN" altLang="en-US" dirty="0"/>
          </a:p>
        </p:txBody>
      </p:sp>
      <mc:AlternateContent xmlns:mc="http://schemas.openxmlformats.org/markup-compatibility/2006" xmlns:a14="http://schemas.microsoft.com/office/drawing/2010/main">
        <mc:Choice Requires="a14">
          <p:sp>
            <p:nvSpPr>
              <p:cNvPr id="82" name="文本框 81"/>
              <p:cNvSpPr txBox="1"/>
              <p:nvPr/>
            </p:nvSpPr>
            <p:spPr>
              <a:xfrm>
                <a:off x="2915816" y="3824147"/>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𝟏𝟏</m:t>
                      </m:r>
                    </m:oMath>
                  </m:oMathPara>
                </a14:m>
                <a:endParaRPr lang="zh-CN" altLang="en-US"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915816" y="3824147"/>
                <a:ext cx="264496" cy="215444"/>
              </a:xfrm>
              <a:prstGeom prst="rect">
                <a:avLst/>
              </a:prstGeom>
              <a:blipFill rotWithShape="0">
                <a:blip r:embed="rId36"/>
                <a:stretch>
                  <a:fillRect l="-13636" r="-909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p:cNvSpPr txBox="1"/>
              <p:nvPr/>
            </p:nvSpPr>
            <p:spPr>
              <a:xfrm>
                <a:off x="3803448" y="3827811"/>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𝟏𝟐</m:t>
                      </m:r>
                    </m:oMath>
                  </m:oMathPara>
                </a14:m>
                <a:endParaRPr lang="zh-CN" altLang="en-US" dirty="0"/>
              </a:p>
            </p:txBody>
          </p:sp>
        </mc:Choice>
        <mc:Fallback xmlns="">
          <p:sp>
            <p:nvSpPr>
              <p:cNvPr id="83" name="文本框 82"/>
              <p:cNvSpPr txBox="1">
                <a:spLocks noRot="1" noChangeAspect="1" noMove="1" noResize="1" noEditPoints="1" noAdjustHandles="1" noChangeArrowheads="1" noChangeShapeType="1" noTextEdit="1"/>
              </p:cNvSpPr>
              <p:nvPr/>
            </p:nvSpPr>
            <p:spPr>
              <a:xfrm>
                <a:off x="3803448" y="3827811"/>
                <a:ext cx="264496" cy="215444"/>
              </a:xfrm>
              <a:prstGeom prst="rect">
                <a:avLst/>
              </a:prstGeom>
              <a:blipFill rotWithShape="0">
                <a:blip r:embed="rId37"/>
                <a:stretch>
                  <a:fillRect l="-13953" r="-11628" b="-8571"/>
                </a:stretch>
              </a:blipFill>
            </p:spPr>
            <p:txBody>
              <a:bodyPr/>
              <a:lstStyle/>
              <a:p>
                <a:r>
                  <a:rPr lang="zh-CN" altLang="en-US">
                    <a:noFill/>
                  </a:rPr>
                  <a:t> </a:t>
                </a:r>
              </a:p>
            </p:txBody>
          </p:sp>
        </mc:Fallback>
      </mc:AlternateContent>
      <p:sp>
        <p:nvSpPr>
          <p:cNvPr id="85" name="文本框 84"/>
          <p:cNvSpPr txBox="1"/>
          <p:nvPr/>
        </p:nvSpPr>
        <p:spPr>
          <a:xfrm>
            <a:off x="2068820" y="2949483"/>
            <a:ext cx="198772" cy="215444"/>
          </a:xfrm>
          <a:prstGeom prst="rect">
            <a:avLst/>
          </a:prstGeom>
          <a:noFill/>
        </p:spPr>
        <p:txBody>
          <a:bodyPr wrap="none" lIns="0" tIns="0" rIns="0" bIns="0" rtlCol="0">
            <a:spAutoFit/>
          </a:bodyPr>
          <a:lstStyle/>
          <a:p>
            <a:r>
              <a:rPr lang="en-US" altLang="zh-CN" dirty="0"/>
              <a:t>14</a:t>
            </a:r>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2948475" y="2945157"/>
                <a:ext cx="206788" cy="215444"/>
              </a:xfrm>
              <a:prstGeom prst="rect">
                <a:avLst/>
              </a:prstGeom>
              <a:noFill/>
            </p:spPr>
            <p:txBody>
              <a:bodyPr wrap="none" lIns="0" tIns="0" rIns="0" bIns="0" rtlCol="0">
                <a:spAutoFit/>
              </a:bodyPr>
              <a:lstStyle/>
              <a:p>
                <a14:m>
                  <m:oMath xmlns:m="http://schemas.openxmlformats.org/officeDocument/2006/math">
                    <m:r>
                      <a:rPr lang="en-US" altLang="zh-CN" b="1" i="1" smtClean="0">
                        <a:latin typeface="Cambria Math" panose="02040503050406030204" pitchFamily="18" charset="0"/>
                      </a:rPr>
                      <m:t>𝟏</m:t>
                    </m:r>
                  </m:oMath>
                </a14:m>
                <a:r>
                  <a:rPr lang="en-US" altLang="zh-CN" dirty="0"/>
                  <a:t>5</a:t>
                </a:r>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2948475" y="2945157"/>
                <a:ext cx="206788" cy="215444"/>
              </a:xfrm>
              <a:prstGeom prst="rect">
                <a:avLst/>
              </a:prstGeom>
              <a:blipFill rotWithShape="0">
                <a:blip r:embed="rId38"/>
                <a:stretch>
                  <a:fillRect l="-29412" t="-25714" r="-50000"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3828376" y="2937148"/>
                <a:ext cx="206788" cy="215444"/>
              </a:xfrm>
              <a:prstGeom prst="rect">
                <a:avLst/>
              </a:prstGeom>
              <a:noFill/>
            </p:spPr>
            <p:txBody>
              <a:bodyPr wrap="none" lIns="0" tIns="0" rIns="0" bIns="0" rtlCol="0">
                <a:spAutoFit/>
              </a:bodyPr>
              <a:lstStyle/>
              <a:p>
                <a14:m>
                  <m:oMath xmlns:m="http://schemas.openxmlformats.org/officeDocument/2006/math">
                    <m:r>
                      <a:rPr lang="en-US" altLang="zh-CN" b="1" i="1" smtClean="0">
                        <a:latin typeface="Cambria Math" panose="02040503050406030204" pitchFamily="18" charset="0"/>
                      </a:rPr>
                      <m:t>𝟏</m:t>
                    </m:r>
                  </m:oMath>
                </a14:m>
                <a:r>
                  <a:rPr lang="en-US" altLang="zh-CN" dirty="0"/>
                  <a:t>6</a:t>
                </a:r>
                <a:endParaRPr lang="zh-CN" altLang="en-US" dirty="0"/>
              </a:p>
            </p:txBody>
          </p:sp>
        </mc:Choice>
        <mc:Fallback xmlns="">
          <p:sp>
            <p:nvSpPr>
              <p:cNvPr id="87" name="文本框 86"/>
              <p:cNvSpPr txBox="1">
                <a:spLocks noRot="1" noChangeAspect="1" noMove="1" noResize="1" noEditPoints="1" noAdjustHandles="1" noChangeArrowheads="1" noChangeShapeType="1" noTextEdit="1"/>
              </p:cNvSpPr>
              <p:nvPr/>
            </p:nvSpPr>
            <p:spPr>
              <a:xfrm>
                <a:off x="3828376" y="2937148"/>
                <a:ext cx="206788" cy="215444"/>
              </a:xfrm>
              <a:prstGeom prst="rect">
                <a:avLst/>
              </a:prstGeom>
              <a:blipFill rotWithShape="0">
                <a:blip r:embed="rId39"/>
                <a:stretch>
                  <a:fillRect l="-29412" t="-25714" r="-50000"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159998" y="981669"/>
                <a:ext cx="9185976" cy="528093"/>
              </a:xfrm>
              <a:prstGeom prst="rect">
                <a:avLst/>
              </a:prstGeom>
            </p:spPr>
            <p:txBody>
              <a:bodyPr wrap="none">
                <a:spAutoFit/>
              </a:bodyPr>
              <a:lstStyle/>
              <a:p>
                <a:pPr algn="just">
                  <a:lnSpc>
                    <a:spcPct val="95000"/>
                  </a:lnSpc>
                  <a:spcBef>
                    <a:spcPct val="25000"/>
                  </a:spcBef>
                  <a:spcAft>
                    <a:spcPct val="10000"/>
                  </a:spcAft>
                  <a:buSzPct val="60000"/>
                  <a:defRPr/>
                </a:pPr>
                <a:r>
                  <a:rPr lang="en-US" altLang="zh-CN" sz="2400" dirty="0"/>
                  <a:t>Extension: </a:t>
                </a:r>
                <a14:m>
                  <m:oMath xmlns:m="http://schemas.openxmlformats.org/officeDocument/2006/math">
                    <m:nary>
                      <m:naryPr>
                        <m:chr m:val="∑"/>
                        <m:supHide m:val="on"/>
                        <m:ctrlPr>
                          <a:rPr lang="en-US" altLang="zh-CN" sz="2400" i="1" smtClean="0">
                            <a:solidFill>
                              <a:schemeClr val="tx1"/>
                            </a:solidFill>
                            <a:latin typeface="Cambria Math" panose="02040503050406030204" pitchFamily="18" charset="0"/>
                          </a:rPr>
                        </m:ctrlPr>
                      </m:naryPr>
                      <m:sub>
                        <m:r>
                          <m:rPr>
                            <m:brk m:alnAt="7"/>
                          </m:rPr>
                          <a:rPr lang="en-US" altLang="zh-CN" sz="2400" b="1" i="1" smtClean="0">
                            <a:solidFill>
                              <a:schemeClr val="tx1"/>
                            </a:solidFill>
                            <a:latin typeface="Cambria Math" panose="02040503050406030204" pitchFamily="18" charset="0"/>
                          </a:rPr>
                          <m:t>𝒈</m:t>
                        </m:r>
                      </m:sub>
                      <m:sup/>
                      <m:e>
                        <m:sSup>
                          <m:sSupPr>
                            <m:ctrlPr>
                              <a:rPr lang="en-US" altLang="zh-CN" sz="2400" i="1" smtClean="0">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𝑳</m:t>
                            </m:r>
                          </m:e>
                          <m:sup>
                            <m:r>
                              <a:rPr lang="en-US" altLang="zh-CN" sz="2400" i="1">
                                <a:solidFill>
                                  <a:schemeClr val="tx1"/>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m:t>
                        </m:r>
                        <m:sSup>
                          <m:sSupPr>
                            <m:ctrlPr>
                              <a:rPr lang="en-US" altLang="zh-CN" sz="2400" i="1" smtClean="0">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𝒏</m:t>
                            </m:r>
                          </m:e>
                          <m:sup>
                            <m:r>
                              <a:rPr lang="en-US" altLang="zh-CN" sz="2400" i="1">
                                <a:solidFill>
                                  <a:srgbClr val="FF0000"/>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m:t>
                        </m:r>
                      </m:e>
                    </m:nary>
                    <m:r>
                      <a:rPr lang="en-US" altLang="zh-CN" sz="2400" i="1" smtClean="0">
                        <a:solidFill>
                          <a:schemeClr val="tx1"/>
                        </a:solidFill>
                        <a:latin typeface="Cambria Math" panose="02040503050406030204" pitchFamily="18" charset="0"/>
                      </a:rPr>
                      <m:t>=</m:t>
                    </m:r>
                    <m:nary>
                      <m:naryPr>
                        <m:chr m:val="∑"/>
                        <m:supHide m:val="on"/>
                        <m:ctrlPr>
                          <a:rPr lang="en-US" altLang="zh-CN" sz="2400" i="1" smtClean="0">
                            <a:solidFill>
                              <a:schemeClr val="tx1"/>
                            </a:solidFill>
                            <a:latin typeface="Cambria Math" panose="02040503050406030204" pitchFamily="18" charset="0"/>
                          </a:rPr>
                        </m:ctrlPr>
                      </m:naryPr>
                      <m:sub>
                        <m:r>
                          <m:rPr>
                            <m:brk m:alnAt="7"/>
                          </m:rPr>
                          <a:rPr lang="en-US" altLang="zh-CN" sz="2400" b="1" i="1" smtClean="0">
                            <a:solidFill>
                              <a:schemeClr val="tx1"/>
                            </a:solidFill>
                            <a:latin typeface="Cambria Math" panose="02040503050406030204" pitchFamily="18" charset="0"/>
                          </a:rPr>
                          <m:t>𝒈</m:t>
                        </m:r>
                      </m:sub>
                      <m:sup/>
                      <m:e>
                        <m:r>
                          <a:rPr lang="en-US" altLang="zh-CN" sz="2400" smtClean="0">
                            <a:solidFill>
                              <a:schemeClr val="tx1"/>
                            </a:solidFill>
                            <a:latin typeface="Cambria Math" panose="02040503050406030204" pitchFamily="18" charset="0"/>
                          </a:rPr>
                          <m:t>𝐦𝐢𝐧</m:t>
                        </m:r>
                        <m:r>
                          <a:rPr lang="en-US" altLang="zh-CN" sz="2400" i="1">
                            <a:solidFill>
                              <a:schemeClr val="tx1"/>
                            </a:solidFill>
                            <a:latin typeface="Cambria Math" panose="02040503050406030204" pitchFamily="18" charset="0"/>
                          </a:rPr>
                          <m:t> (</m:t>
                        </m:r>
                        <m:nary>
                          <m:naryPr>
                            <m:chr m:val="∑"/>
                            <m:supHide m:val="on"/>
                            <m:ctrlPr>
                              <a:rPr lang="en-US" altLang="zh-CN" sz="2400" i="1">
                                <a:solidFill>
                                  <a:schemeClr val="tx1"/>
                                </a:solidFill>
                                <a:latin typeface="Cambria Math" panose="02040503050406030204" pitchFamily="18" charset="0"/>
                              </a:rPr>
                            </m:ctrlPr>
                          </m:naryPr>
                          <m:sub>
                            <m:r>
                              <m:rPr>
                                <m:brk m:alnAt="7"/>
                              </m:rPr>
                              <a:rPr lang="en-US" altLang="zh-CN" sz="2400" i="1">
                                <a:solidFill>
                                  <a:schemeClr val="tx1"/>
                                </a:solidFill>
                                <a:latin typeface="Cambria Math" panose="02040503050406030204" pitchFamily="18" charset="0"/>
                              </a:rPr>
                              <m:t>𝒓</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rPr>
                              <m:t>𝑹</m:t>
                            </m:r>
                          </m:sub>
                          <m:sup/>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𝒅</m:t>
                                </m:r>
                              </m:e>
                              <m:sub>
                                <m:r>
                                  <a:rPr lang="en-US" altLang="zh-CN" sz="2400" i="1">
                                    <a:solidFill>
                                      <a:schemeClr val="tx1"/>
                                    </a:solidFill>
                                    <a:latin typeface="Cambria Math" panose="02040503050406030204" pitchFamily="18" charset="0"/>
                                  </a:rPr>
                                  <m:t>𝒓</m:t>
                                </m:r>
                              </m:sub>
                            </m:s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r>
                              <a:rPr lang="en-US" altLang="zh-CN" sz="2400" i="1">
                                <a:solidFill>
                                  <a:schemeClr val="tx1"/>
                                </a:solidFill>
                                <a:latin typeface="Cambria Math" panose="02040503050406030204" pitchFamily="18" charset="0"/>
                              </a:rPr>
                              <m:t>𝑺</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e>
                        </m:nary>
                        <m:r>
                          <a:rPr lang="en-US" altLang="zh-CN" sz="2400" i="1">
                            <a:solidFill>
                              <a:schemeClr val="tx1"/>
                            </a:solidFill>
                            <a:latin typeface="Cambria Math" panose="02040503050406030204" pitchFamily="18" charset="0"/>
                          </a:rPr>
                          <m:t>),</m:t>
                        </m:r>
                        <m:nary>
                          <m:naryPr>
                            <m:chr m:val="∑"/>
                            <m:ctrlPr>
                              <a:rPr lang="en-US" altLang="zh-CN" sz="2400" i="1">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𝒊</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𝟏</m:t>
                            </m:r>
                          </m:sub>
                          <m:sup>
                            <m:sSup>
                              <m:sSupPr>
                                <m:ctrlPr>
                                  <a:rPr lang="en-US" altLang="zh-CN" sz="2400" i="1" smtClean="0">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𝒏</m:t>
                                </m:r>
                              </m:e>
                              <m:sup>
                                <m:r>
                                  <a:rPr lang="en-US" altLang="zh-CN" sz="2400" i="1">
                                    <a:solidFill>
                                      <a:srgbClr val="FF0000"/>
                                    </a:solidFill>
                                    <a:latin typeface="Cambria Math" panose="02040503050406030204" pitchFamily="18" charset="0"/>
                                  </a:rPr>
                                  <m:t>𝒈</m:t>
                                </m:r>
                              </m:sup>
                            </m:sSup>
                          </m:sup>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𝒅</m:t>
                                </m:r>
                              </m:e>
                              <m:sub>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𝒓</m:t>
                                    </m:r>
                                  </m:e>
                                  <m:sub>
                                    <m:r>
                                      <a:rPr lang="en-US" altLang="zh-CN" sz="2400" i="1">
                                        <a:solidFill>
                                          <a:schemeClr val="tx1"/>
                                        </a:solidFill>
                                        <a:latin typeface="Cambria Math" panose="02040503050406030204" pitchFamily="18" charset="0"/>
                                      </a:rPr>
                                      <m:t>𝒊</m:t>
                                    </m:r>
                                  </m:sub>
                                </m:sSub>
                              </m:sub>
                            </m:s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𝒑</m:t>
                                </m:r>
                              </m:e>
                              <m:sup>
                                <m:r>
                                  <a:rPr lang="en-US" altLang="zh-CN" sz="2400" i="1">
                                    <a:solidFill>
                                      <a:schemeClr val="tx1"/>
                                    </a:solidFill>
                                    <a:latin typeface="Cambria Math" panose="02040503050406030204" pitchFamily="18" charset="0"/>
                                  </a:rPr>
                                  <m:t>𝒈</m:t>
                                </m:r>
                              </m:sup>
                            </m:sSup>
                          </m:e>
                        </m:nary>
                        <m:r>
                          <a:rPr lang="en-US" altLang="zh-CN" sz="2400">
                            <a:solidFill>
                              <a:schemeClr val="tx1"/>
                            </a:solidFill>
                            <a:latin typeface="Cambria Math" panose="02040503050406030204" pitchFamily="18" charset="0"/>
                          </a:rPr>
                          <m:t>)</m:t>
                        </m:r>
                        <m:r>
                          <m:rPr>
                            <m:nor/>
                          </m:rPr>
                          <a:rPr lang="en-US" altLang="zh-CN" sz="2400" dirty="0">
                            <a:solidFill>
                              <a:schemeClr val="tx1"/>
                            </a:solidFill>
                          </a:rPr>
                          <m:t> </m:t>
                        </m:r>
                      </m:e>
                    </m:nary>
                  </m:oMath>
                </a14:m>
                <a:endParaRPr lang="en-US" altLang="zh-CN" sz="2400" dirty="0"/>
              </a:p>
            </p:txBody>
          </p:sp>
        </mc:Choice>
        <mc:Fallback xmlns="">
          <p:sp>
            <p:nvSpPr>
              <p:cNvPr id="84" name="矩形 83"/>
              <p:cNvSpPr>
                <a:spLocks noRot="1" noChangeAspect="1" noMove="1" noResize="1" noEditPoints="1" noAdjustHandles="1" noChangeArrowheads="1" noChangeShapeType="1" noTextEdit="1"/>
              </p:cNvSpPr>
              <p:nvPr/>
            </p:nvSpPr>
            <p:spPr>
              <a:xfrm>
                <a:off x="159998" y="981669"/>
                <a:ext cx="9185976" cy="528093"/>
              </a:xfrm>
              <a:prstGeom prst="rect">
                <a:avLst/>
              </a:prstGeom>
              <a:blipFill rotWithShape="0">
                <a:blip r:embed="rId40"/>
                <a:stretch>
                  <a:fillRect l="-995" t="-3448" b="-18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087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 name="Rectangle 3"/>
              <p:cNvSpPr txBox="1">
                <a:spLocks noChangeArrowheads="1"/>
              </p:cNvSpPr>
              <p:nvPr/>
            </p:nvSpPr>
            <p:spPr bwMode="auto">
              <a:xfrm>
                <a:off x="228600" y="957263"/>
                <a:ext cx="8663880" cy="5275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rPr>
                  <a:t>Basic idea</a:t>
                </a:r>
              </a:p>
              <a:p>
                <a:pPr lvl="1" algn="just">
                  <a:lnSpc>
                    <a:spcPct val="95000"/>
                  </a:lnSpc>
                  <a:spcBef>
                    <a:spcPct val="25000"/>
                  </a:spcBef>
                  <a:spcAft>
                    <a:spcPct val="10000"/>
                  </a:spcAft>
                  <a:buSzPct val="60000"/>
                  <a:defRPr/>
                </a:pPr>
                <a:r>
                  <a:rPr lang="en-US" altLang="zh-CN" sz="2400" dirty="0">
                    <a:latin typeface="+mn-lt"/>
                    <a:cs typeface="ＭＳ Ｐゴシック" charset="-128"/>
                  </a:rPr>
                  <a:t>Initialize all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𝒈</m:t>
                        </m:r>
                      </m:sup>
                    </m:sSup>
                  </m:oMath>
                </a14:m>
                <a:r>
                  <a:rPr lang="en-US" altLang="zh-CN" sz="2400" dirty="0">
                    <a:latin typeface="+mn-lt"/>
                    <a:cs typeface="ＭＳ Ｐゴシック" charset="-128"/>
                  </a:rPr>
                  <a:t> at 0</a:t>
                </a:r>
              </a:p>
              <a:p>
                <a:pPr lvl="1" algn="just">
                  <a:lnSpc>
                    <a:spcPct val="95000"/>
                  </a:lnSpc>
                  <a:spcBef>
                    <a:spcPct val="25000"/>
                  </a:spcBef>
                  <a:spcAft>
                    <a:spcPct val="10000"/>
                  </a:spcAft>
                  <a:buSzPct val="60000"/>
                  <a:defRPr/>
                </a:pPr>
                <a:r>
                  <a:rPr lang="en-US" altLang="zh-CN" sz="2400" dirty="0">
                    <a:latin typeface="+mn-lt"/>
                    <a:cs typeface="ＭＳ Ｐゴシック" charset="-128"/>
                  </a:rPr>
                  <a:t>In each iteration, find the maximum increase for </a:t>
                </a:r>
                <a14:m>
                  <m:oMath xmlns:m="http://schemas.openxmlformats.org/officeDocument/2006/math">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𝒈</m:t>
                        </m:r>
                      </m:sub>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𝑳</m:t>
                            </m:r>
                          </m:e>
                          <m:sup>
                            <m:r>
                              <a:rPr lang="en-US" altLang="zh-CN" sz="2400" i="1">
                                <a:latin typeface="Cambria Math" panose="02040503050406030204" pitchFamily="18" charset="0"/>
                              </a:rPr>
                              <m:t>𝒈</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𝒏</m:t>
                            </m:r>
                          </m:e>
                          <m:sup>
                            <m:r>
                              <a:rPr lang="en-US" altLang="zh-CN" sz="2400" i="1">
                                <a:latin typeface="Cambria Math" panose="02040503050406030204" pitchFamily="18" charset="0"/>
                              </a:rPr>
                              <m:t>𝒈</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𝒑</m:t>
                            </m:r>
                          </m:e>
                          <m:sup>
                            <m:r>
                              <a:rPr lang="en-US" altLang="zh-CN" sz="2400" i="1">
                                <a:latin typeface="Cambria Math" panose="02040503050406030204" pitchFamily="18" charset="0"/>
                              </a:rPr>
                              <m:t>𝒈</m:t>
                            </m:r>
                          </m:sup>
                        </m:sSup>
                        <m:r>
                          <a:rPr lang="en-US" altLang="zh-CN" sz="2400" i="1">
                            <a:latin typeface="Cambria Math" panose="02040503050406030204" pitchFamily="18" charset="0"/>
                          </a:rPr>
                          <m:t>)</m:t>
                        </m:r>
                      </m:e>
                    </m:nary>
                  </m:oMath>
                </a14:m>
                <a:r>
                  <a:rPr lang="en-US" altLang="zh-CN" sz="2400" dirty="0">
                    <a:latin typeface="+mn-lt"/>
                    <a:cs typeface="ＭＳ Ｐゴシック" charset="-128"/>
                  </a:rPr>
                  <a:t> among those grids </a:t>
                </a:r>
                <a:r>
                  <a:rPr lang="en-US" altLang="zh-CN" sz="2400" dirty="0">
                    <a:solidFill>
                      <a:srgbClr val="FF0000"/>
                    </a:solidFill>
                    <a:latin typeface="+mn-lt"/>
                    <a:cs typeface="ＭＳ Ｐゴシック" charset="-128"/>
                  </a:rPr>
                  <a:t>whose </a:t>
                </a:r>
                <a14:m>
                  <m:oMath xmlns:m="http://schemas.openxmlformats.org/officeDocument/2006/math">
                    <m:sSup>
                      <m:sSupPr>
                        <m:ctrlPr>
                          <a:rPr lang="en-US" altLang="zh-CN" sz="2400" i="1">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𝒏</m:t>
                        </m:r>
                      </m:e>
                      <m:sup>
                        <m:r>
                          <a:rPr lang="en-US" altLang="zh-CN" sz="2400" i="1">
                            <a:solidFill>
                              <a:srgbClr val="FF0000"/>
                            </a:solidFill>
                            <a:latin typeface="Cambria Math" panose="02040503050406030204" pitchFamily="18" charset="0"/>
                          </a:rPr>
                          <m:t>𝒈</m:t>
                        </m:r>
                      </m:sup>
                    </m:sSup>
                  </m:oMath>
                </a14:m>
                <a:r>
                  <a:rPr lang="en-US" altLang="zh-CN" sz="2400" dirty="0">
                    <a:solidFill>
                      <a:srgbClr val="FF0000"/>
                    </a:solidFill>
                    <a:latin typeface="+mn-lt"/>
                    <a:cs typeface="ＭＳ Ｐゴシック" charset="-128"/>
                  </a:rPr>
                  <a:t> can be increased by 1</a:t>
                </a: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mc:Choice>
        <mc:Fallback xmlns="">
          <p:sp>
            <p:nvSpPr>
              <p:cNvPr id="73" name="Rectangle 3"/>
              <p:cNvSpPr txBox="1">
                <a:spLocks noRot="1" noChangeAspect="1" noMove="1" noResize="1" noEditPoints="1" noAdjustHandles="1" noChangeArrowheads="1" noChangeShapeType="1" noTextEdit="1"/>
              </p:cNvSpPr>
              <p:nvPr/>
            </p:nvSpPr>
            <p:spPr bwMode="auto">
              <a:xfrm>
                <a:off x="228600" y="957263"/>
                <a:ext cx="8663880" cy="5275262"/>
              </a:xfrm>
              <a:prstGeom prst="rect">
                <a:avLst/>
              </a:prstGeom>
              <a:blipFill rotWithShape="0">
                <a:blip r:embed="rId3"/>
                <a:stretch>
                  <a:fillRect l="-352" t="-1618" r="-10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6870" name="Title 1"/>
          <p:cNvSpPr>
            <a:spLocks noGrp="1"/>
          </p:cNvSpPr>
          <p:nvPr>
            <p:ph type="title"/>
          </p:nvPr>
        </p:nvSpPr>
        <p:spPr>
          <a:xfrm>
            <a:off x="0" y="122238"/>
            <a:ext cx="9144000" cy="714375"/>
          </a:xfrm>
        </p:spPr>
        <p:txBody>
          <a:bodyPr/>
          <a:lstStyle/>
          <a:p>
            <a:pPr algn="ctr" eaLnBrk="1" hangingPunct="1"/>
            <a:r>
              <a:rPr lang="en-US" altLang="zh-CN" sz="3000" dirty="0" err="1"/>
              <a:t>MAtching</a:t>
            </a:r>
            <a:r>
              <a:rPr lang="en-US" altLang="zh-CN" sz="3000" dirty="0"/>
              <a:t>-based Pricing Strategy (MAPS)</a:t>
            </a:r>
          </a:p>
        </p:txBody>
      </p:sp>
      <mc:AlternateContent xmlns:mc="http://schemas.openxmlformats.org/markup-compatibility/2006" xmlns:a14="http://schemas.microsoft.com/office/drawing/2010/main">
        <mc:Choice Requires="a14">
          <p:sp>
            <p:nvSpPr>
              <p:cNvPr id="74" name="矩形标注 4">
                <a:extLst>
                  <a:ext uri="{FF2B5EF4-FFF2-40B4-BE49-F238E27FC236}">
                    <a16:creationId xmlns:a16="http://schemas.microsoft.com/office/drawing/2014/main" id="{4DA7ECEF-5328-4A27-B8CC-CBC3C7B79C67}"/>
                  </a:ext>
                </a:extLst>
              </p:cNvPr>
              <p:cNvSpPr>
                <a:spLocks noChangeArrowheads="1"/>
              </p:cNvSpPr>
              <p:nvPr/>
            </p:nvSpPr>
            <p:spPr bwMode="auto">
              <a:xfrm>
                <a:off x="2987824" y="3429000"/>
                <a:ext cx="5544616" cy="948010"/>
              </a:xfrm>
              <a:prstGeom prst="wedgeRectCallout">
                <a:avLst>
                  <a:gd name="adj1" fmla="val 18328"/>
                  <a:gd name="adj2" fmla="val -123821"/>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t>If there is an augmenting path which starts from some requester in grid </a:t>
                </a:r>
                <a14:m>
                  <m:oMath xmlns:m="http://schemas.openxmlformats.org/officeDocument/2006/math">
                    <m:r>
                      <a:rPr lang="en-US" altLang="zh-CN" sz="2400" b="1" i="1" smtClean="0">
                        <a:latin typeface="Cambria Math" panose="02040503050406030204" pitchFamily="18" charset="0"/>
                      </a:rPr>
                      <m:t>𝒈</m:t>
                    </m:r>
                  </m:oMath>
                </a14:m>
                <a:endParaRPr lang="zh-CN" altLang="en-US" sz="2400" dirty="0">
                  <a:latin typeface="+mn-lt"/>
                  <a:cs typeface="ＭＳ Ｐゴシック" charset="-128"/>
                </a:endParaRPr>
              </a:p>
            </p:txBody>
          </p:sp>
        </mc:Choice>
        <mc:Fallback xmlns="">
          <p:sp>
            <p:nvSpPr>
              <p:cNvPr id="74" name="矩形标注 4">
                <a:extLst>
                  <a:ext uri="{FF2B5EF4-FFF2-40B4-BE49-F238E27FC236}">
                    <a16:creationId xmlns="" xmlns:a16="http://schemas.microsoft.com/office/drawing/2014/main" xmlns:a14="http://schemas.microsoft.com/office/drawing/2010/main" id="{4DA7ECEF-5328-4A27-B8CC-CBC3C7B79C67}"/>
                  </a:ext>
                </a:extLst>
              </p:cNvPr>
              <p:cNvSpPr>
                <a:spLocks noRot="1" noChangeAspect="1" noMove="1" noResize="1" noEditPoints="1" noAdjustHandles="1" noChangeArrowheads="1" noChangeShapeType="1" noTextEdit="1"/>
              </p:cNvSpPr>
              <p:nvPr/>
            </p:nvSpPr>
            <p:spPr bwMode="auto">
              <a:xfrm>
                <a:off x="2987824" y="3429000"/>
                <a:ext cx="5544616" cy="948010"/>
              </a:xfrm>
              <a:prstGeom prst="wedgeRectCallout">
                <a:avLst>
                  <a:gd name="adj1" fmla="val 18328"/>
                  <a:gd name="adj2" fmla="val -123821"/>
                </a:avLst>
              </a:prstGeom>
              <a:blipFill rotWithShape="0">
                <a:blip r:embed="rId4"/>
                <a:stretch>
                  <a:fillRect l="-879" r="-2418" b="-1111"/>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4011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xmlns=""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1" name="组合 50"/>
          <p:cNvGrpSpPr/>
          <p:nvPr/>
        </p:nvGrpSpPr>
        <p:grpSpPr>
          <a:xfrm>
            <a:off x="5575941" y="980728"/>
            <a:ext cx="1654953" cy="1584176"/>
            <a:chOff x="957469" y="2003681"/>
            <a:chExt cx="2356650"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5564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3" name="文本框 62">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55641" cy="394446"/>
                </a:xfrm>
                <a:prstGeom prst="rect">
                  <a:avLst/>
                </a:prstGeom>
                <a:blipFill rotWithShape="0">
                  <a:blip r:embed="rId14"/>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4" name="文本框 63">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63219" cy="394446"/>
                </a:xfrm>
                <a:prstGeom prst="rect">
                  <a:avLst/>
                </a:prstGeom>
                <a:blipFill rotWithShape="0">
                  <a:blip r:embed="rId15"/>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5" name="文本框 64">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63219" cy="394446"/>
                </a:xfrm>
                <a:prstGeom prst="rect">
                  <a:avLst/>
                </a:prstGeom>
                <a:blipFill rotWithShape="0">
                  <a:blip r:embed="rId16"/>
                  <a:stretch>
                    <a:fillRect l="-11905" r="-71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8" y="2047087"/>
                  <a:ext cx="467584"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6" name="文本框 65">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8" y="2047087"/>
                  <a:ext cx="467584" cy="394446"/>
                </a:xfrm>
                <a:prstGeom prst="rect">
                  <a:avLst/>
                </a:prstGeom>
                <a:blipFill rotWithShape="0">
                  <a:blip r:embed="rId17"/>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8" y="293042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7" name="文本框 66">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8" y="2930428"/>
                  <a:ext cx="475161" cy="394446"/>
                </a:xfrm>
                <a:prstGeom prst="rect">
                  <a:avLst/>
                </a:prstGeom>
                <a:blipFill rotWithShape="0">
                  <a:blip r:embed="rId1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8" name="文本框 67">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475161" cy="394446"/>
                </a:xfrm>
                <a:prstGeom prst="rect">
                  <a:avLst/>
                </a:prstGeom>
                <a:blipFill rotWithShape="0">
                  <a:blip r:embed="rId19"/>
                  <a:stretch>
                    <a:fillRect l="-9091" r="-5455" b="-17778"/>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1146075"/>
            <a:ext cx="117194" cy="809305"/>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72000" y="1408006"/>
                <a:ext cx="2552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a14="http://schemas.microsoft.com/office/drawing/2010/main" xmlns="" id="{0D883258-218B-4AF1-AAE8-74E758EC0509}"/>
                  </a:ext>
                </a:extLst>
              </p:cNvPr>
              <p:cNvSpPr txBox="1">
                <a:spLocks noRot="1" noChangeAspect="1" noMove="1" noResize="1" noEditPoints="1" noAdjustHandles="1" noChangeArrowheads="1" noChangeShapeType="1" noTextEdit="1"/>
              </p:cNvSpPr>
              <p:nvPr/>
            </p:nvSpPr>
            <p:spPr>
              <a:xfrm>
                <a:off x="4572000" y="1408006"/>
                <a:ext cx="255219" cy="276999"/>
              </a:xfrm>
              <a:prstGeom prst="rect">
                <a:avLst/>
              </a:prstGeom>
              <a:blipFill rotWithShape="0">
                <a:blip r:embed="rId20"/>
                <a:stretch>
                  <a:fillRect l="-42857" t="-4444" r="-20476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9928" y="2220342"/>
                <a:ext cx="495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a14="http://schemas.microsoft.com/office/drawing/2010/main" xmlns="" id="{0D883258-218B-4AF1-AAE8-74E758EC0509}"/>
                  </a:ext>
                </a:extLst>
              </p:cNvPr>
              <p:cNvSpPr txBox="1">
                <a:spLocks noRot="1" noChangeAspect="1" noMove="1" noResize="1" noEditPoints="1" noAdjustHandles="1" noChangeArrowheads="1" noChangeShapeType="1" noTextEdit="1"/>
              </p:cNvSpPr>
              <p:nvPr/>
            </p:nvSpPr>
            <p:spPr>
              <a:xfrm>
                <a:off x="4579928" y="2220342"/>
                <a:ext cx="495601" cy="276999"/>
              </a:xfrm>
              <a:prstGeom prst="rect">
                <a:avLst/>
              </a:prstGeom>
              <a:blipFill rotWithShape="0">
                <a:blip r:embed="rId21"/>
                <a:stretch>
                  <a:fillRect l="-21951" t="-2174" r="-84146"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5339938" y="4069544"/>
                <a:ext cx="1209444"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𝟗</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i="1">
                            <a:latin typeface="Cambria Math" panose="02040503050406030204" pitchFamily="18" charset="0"/>
                          </a:rPr>
                          <m:t>𝟗</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50" name="文本框 49"/>
              <p:cNvSpPr txBox="1">
                <a:spLocks noRot="1" noChangeAspect="1" noMove="1" noResize="1" noEditPoints="1" noAdjustHandles="1" noChangeArrowheads="1" noChangeShapeType="1" noTextEdit="1"/>
              </p:cNvSpPr>
              <p:nvPr/>
            </p:nvSpPr>
            <p:spPr>
              <a:xfrm>
                <a:off x="5339938" y="4069544"/>
                <a:ext cx="1209444" cy="220253"/>
              </a:xfrm>
              <a:prstGeom prst="rect">
                <a:avLst/>
              </a:prstGeom>
              <a:blipFill rotWithShape="0">
                <a:blip r:embed="rId22"/>
                <a:stretch>
                  <a:fillRect l="-4040" t="-25000" r="-2020" b="-50000"/>
                </a:stretch>
              </a:blipFill>
            </p:spPr>
            <p:txBody>
              <a:bodyPr/>
              <a:lstStyle/>
              <a:p>
                <a:r>
                  <a:rPr lang="zh-CN" altLang="en-US">
                    <a:noFill/>
                  </a:rPr>
                  <a:t> </a:t>
                </a:r>
              </a:p>
            </p:txBody>
          </p:sp>
        </mc:Fallback>
      </mc:AlternateContent>
      <p:sp>
        <p:nvSpPr>
          <p:cNvPr id="106" name="矩形 105"/>
          <p:cNvSpPr/>
          <p:nvPr/>
        </p:nvSpPr>
        <p:spPr>
          <a:xfrm>
            <a:off x="4644248" y="3875771"/>
            <a:ext cx="1943976"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107" name="直接连接符 106"/>
          <p:cNvCxnSpPr/>
          <p:nvPr/>
        </p:nvCxnSpPr>
        <p:spPr>
          <a:xfrm>
            <a:off x="1196790" y="4043515"/>
            <a:ext cx="3439352" cy="7460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endCxn id="106" idx="1"/>
          </p:cNvCxnSpPr>
          <p:nvPr/>
        </p:nvCxnSpPr>
        <p:spPr>
          <a:xfrm>
            <a:off x="1185421" y="4027450"/>
            <a:ext cx="3458827" cy="9283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a:off x="4666697" y="3861048"/>
            <a:ext cx="1773215" cy="2139896"/>
            <a:chOff x="525375" y="1017096"/>
            <a:chExt cx="1886596" cy="2276723"/>
          </a:xfrm>
        </p:grpSpPr>
        <p:cxnSp>
          <p:nvCxnSpPr>
            <p:cNvPr id="110" name="直接连接符 109">
              <a:extLst>
                <a:ext uri="{FF2B5EF4-FFF2-40B4-BE49-F238E27FC236}">
                  <a16:creationId xmlns:a16="http://schemas.microsoft.com/office/drawing/2014/main" id="{2B4D4CFB-A001-4BB7-9490-D19A13A71429}"/>
                </a:ext>
              </a:extLst>
            </p:cNvPr>
            <p:cNvCxnSpPr>
              <a:cxnSpLocks/>
            </p:cNvCxnSpPr>
            <p:nvPr/>
          </p:nvCxnSpPr>
          <p:spPr>
            <a:xfrm>
              <a:off x="696000"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7D3F2EE3-16BA-45A6-A78F-BEB00CE4306E}"/>
                </a:ext>
              </a:extLst>
            </p:cNvPr>
            <p:cNvCxnSpPr/>
            <p:nvPr/>
          </p:nvCxnSpPr>
          <p:spPr>
            <a:xfrm>
              <a:off x="799495"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D51124CA-152A-4AEA-B3E6-8D6A49E67B5C}"/>
                    </a:ext>
                  </a:extLst>
                </p:cNvPr>
                <p:cNvSpPr txBox="1"/>
                <p:nvPr/>
              </p:nvSpPr>
              <p:spPr>
                <a:xfrm>
                  <a:off x="2157478" y="3064599"/>
                  <a:ext cx="160931" cy="229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12" name="文本框 111">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2157478" y="3064599"/>
                  <a:ext cx="160931" cy="229220"/>
                </a:xfrm>
                <a:prstGeom prst="rect">
                  <a:avLst/>
                </a:prstGeom>
                <a:blipFill rotWithShape="0">
                  <a:blip r:embed="rId24"/>
                  <a:stretch>
                    <a:fillRect l="-24000" r="-24000" b="-28571"/>
                  </a:stretch>
                </a:blipFill>
              </p:spPr>
              <p:txBody>
                <a:bodyPr/>
                <a:lstStyle/>
                <a:p>
                  <a:r>
                    <a:rPr lang="zh-CN" altLang="en-US">
                      <a:noFill/>
                    </a:rPr>
                    <a:t> </a:t>
                  </a:r>
                </a:p>
              </p:txBody>
            </p:sp>
          </mc:Fallback>
        </mc:AlternateContent>
        <p:cxnSp>
          <p:nvCxnSpPr>
            <p:cNvPr id="113" name="直接连接符 112">
              <a:extLst>
                <a:ext uri="{FF2B5EF4-FFF2-40B4-BE49-F238E27FC236}">
                  <a16:creationId xmlns:a16="http://schemas.microsoft.com/office/drawing/2014/main" id="{572C1E55-015F-42EE-B56A-126E999226E6}"/>
                </a:ext>
              </a:extLst>
            </p:cNvPr>
            <p:cNvCxnSpPr>
              <a:cxnSpLocks/>
            </p:cNvCxnSpPr>
            <p:nvPr/>
          </p:nvCxnSpPr>
          <p:spPr>
            <a:xfrm flipV="1">
              <a:off x="115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9707217-0F2D-4581-BD62-16CA7F5090EB}"/>
                </a:ext>
              </a:extLst>
            </p:cNvPr>
            <p:cNvCxnSpPr>
              <a:cxnSpLocks/>
            </p:cNvCxnSpPr>
            <p:nvPr/>
          </p:nvCxnSpPr>
          <p:spPr>
            <a:xfrm flipV="1">
              <a:off x="151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5AF7468A-B8C5-4AA5-81CC-FC0E129E91E6}"/>
                </a:ext>
              </a:extLst>
            </p:cNvPr>
            <p:cNvCxnSpPr>
              <a:cxnSpLocks/>
            </p:cNvCxnSpPr>
            <p:nvPr/>
          </p:nvCxnSpPr>
          <p:spPr>
            <a:xfrm flipV="1">
              <a:off x="187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EE512DA0-05D5-4FB2-8895-4E32614A6A80}"/>
                </a:ext>
              </a:extLst>
            </p:cNvPr>
            <p:cNvCxnSpPr>
              <a:cxnSpLocks/>
            </p:cNvCxnSpPr>
            <p:nvPr/>
          </p:nvCxnSpPr>
          <p:spPr>
            <a:xfrm rot="5400000" flipV="1">
              <a:off x="834106"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44B3FBDA-0D6B-447F-AE4C-16CA34ABE7EE}"/>
                </a:ext>
              </a:extLst>
            </p:cNvPr>
            <p:cNvCxnSpPr>
              <a:cxnSpLocks/>
            </p:cNvCxnSpPr>
            <p:nvPr/>
          </p:nvCxnSpPr>
          <p:spPr>
            <a:xfrm rot="5400000" flipV="1">
              <a:off x="834106"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73564AB7-B941-473D-9FC4-D69BE504AF95}"/>
                </a:ext>
              </a:extLst>
            </p:cNvPr>
            <p:cNvCxnSpPr>
              <a:cxnSpLocks/>
            </p:cNvCxnSpPr>
            <p:nvPr/>
          </p:nvCxnSpPr>
          <p:spPr>
            <a:xfrm rot="5400000" flipV="1">
              <a:off x="834106"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BFD2F524-40B9-413E-993A-9C4AC8144B81}"/>
                    </a:ext>
                  </a:extLst>
                </p:cNvPr>
                <p:cNvSpPr txBox="1"/>
                <p:nvPr/>
              </p:nvSpPr>
              <p:spPr>
                <a:xfrm>
                  <a:off x="1084808"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19" name="文本框 18">
                  <a:extLst>
                    <a:ext uri="{FF2B5EF4-FFF2-40B4-BE49-F238E27FC236}">
                      <a16:creationId xmlns:a16="http://schemas.microsoft.com/office/drawing/2014/main" id="{BFD2F524-40B9-413E-993A-9C4AC8144B81}"/>
                    </a:ext>
                  </a:extLst>
                </p:cNvPr>
                <p:cNvSpPr txBox="1">
                  <a:spLocks noRot="1" noChangeAspect="1" noMove="1" noResize="1" noEditPoints="1" noAdjustHandles="1" noChangeArrowheads="1" noChangeShapeType="1" noTextEdit="1"/>
                </p:cNvSpPr>
                <p:nvPr/>
              </p:nvSpPr>
              <p:spPr>
                <a:xfrm>
                  <a:off x="1084808" y="3066111"/>
                  <a:ext cx="149080" cy="215444"/>
                </a:xfrm>
                <a:prstGeom prst="rect">
                  <a:avLst/>
                </a:prstGeom>
                <a:blipFill>
                  <a:blip r:embed="rId25"/>
                  <a:stretch>
                    <a:fillRect l="-25000" r="-25000"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E0FAA8B3-7B3A-4E87-ACA8-6D9A8953E16C}"/>
                    </a:ext>
                  </a:extLst>
                </p:cNvPr>
                <p:cNvSpPr txBox="1"/>
                <p:nvPr/>
              </p:nvSpPr>
              <p:spPr>
                <a:xfrm>
                  <a:off x="1444660"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20" name="文本框 19">
                  <a:extLst>
                    <a:ext uri="{FF2B5EF4-FFF2-40B4-BE49-F238E27FC236}">
                      <a16:creationId xmlns:a16="http://schemas.microsoft.com/office/drawing/2014/main" id="{E0FAA8B3-7B3A-4E87-ACA8-6D9A8953E16C}"/>
                    </a:ext>
                  </a:extLst>
                </p:cNvPr>
                <p:cNvSpPr txBox="1">
                  <a:spLocks noRot="1" noChangeAspect="1" noMove="1" noResize="1" noEditPoints="1" noAdjustHandles="1" noChangeArrowheads="1" noChangeShapeType="1" noTextEdit="1"/>
                </p:cNvSpPr>
                <p:nvPr/>
              </p:nvSpPr>
              <p:spPr>
                <a:xfrm>
                  <a:off x="1444660" y="3067200"/>
                  <a:ext cx="149079" cy="215444"/>
                </a:xfrm>
                <a:prstGeom prst="rect">
                  <a:avLst/>
                </a:prstGeom>
                <a:blipFill>
                  <a:blip r:embed="rId26"/>
                  <a:stretch>
                    <a:fillRect l="-25000" r="-25000"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EC73C7A7-3A7A-4324-96A1-68E503429CAA}"/>
                    </a:ext>
                  </a:extLst>
                </p:cNvPr>
                <p:cNvSpPr txBox="1"/>
                <p:nvPr/>
              </p:nvSpPr>
              <p:spPr>
                <a:xfrm>
                  <a:off x="1804659"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21" name="文本框 20">
                  <a:extLst>
                    <a:ext uri="{FF2B5EF4-FFF2-40B4-BE49-F238E27FC236}">
                      <a16:creationId xmlns:a16="http://schemas.microsoft.com/office/drawing/2014/main" id="{EC73C7A7-3A7A-4324-96A1-68E503429CAA}"/>
                    </a:ext>
                  </a:extLst>
                </p:cNvPr>
                <p:cNvSpPr txBox="1">
                  <a:spLocks noRot="1" noChangeAspect="1" noMove="1" noResize="1" noEditPoints="1" noAdjustHandles="1" noChangeArrowheads="1" noChangeShapeType="1" noTextEdit="1"/>
                </p:cNvSpPr>
                <p:nvPr/>
              </p:nvSpPr>
              <p:spPr>
                <a:xfrm>
                  <a:off x="1804659" y="3066111"/>
                  <a:ext cx="149079" cy="215444"/>
                </a:xfrm>
                <a:prstGeom prst="rect">
                  <a:avLst/>
                </a:prstGeom>
                <a:blipFill>
                  <a:blip r:embed="rId27"/>
                  <a:stretch>
                    <a:fillRect l="-25000" r="-25000" b="-5714"/>
                  </a:stretch>
                </a:blipFill>
              </p:spPr>
              <p:txBody>
                <a:bodyPr/>
                <a:lstStyle/>
                <a:p>
                  <a:r>
                    <a:rPr lang="zh-CN" altLang="en-US">
                      <a:noFill/>
                    </a:rPr>
                    <a:t> </a:t>
                  </a:r>
                </a:p>
              </p:txBody>
            </p:sp>
          </mc:Fallback>
        </mc:AlternateContent>
        <p:grpSp>
          <p:nvGrpSpPr>
            <p:cNvPr id="122" name="组合 121">
              <a:extLst>
                <a:ext uri="{FF2B5EF4-FFF2-40B4-BE49-F238E27FC236}">
                  <a16:creationId xmlns:a16="http://schemas.microsoft.com/office/drawing/2014/main" id="{5EE6E2A7-745E-4A9E-8D20-D3E0E9B52FB0}"/>
                </a:ext>
              </a:extLst>
            </p:cNvPr>
            <p:cNvGrpSpPr/>
            <p:nvPr/>
          </p:nvGrpSpPr>
          <p:grpSpPr>
            <a:xfrm>
              <a:off x="1116729" y="2434050"/>
              <a:ext cx="90000" cy="90379"/>
              <a:chOff x="2810999" y="1674000"/>
              <a:chExt cx="90000" cy="90379"/>
            </a:xfrm>
          </p:grpSpPr>
          <p:cxnSp>
            <p:nvCxnSpPr>
              <p:cNvPr id="135" name="直接连接符 134">
                <a:extLst>
                  <a:ext uri="{FF2B5EF4-FFF2-40B4-BE49-F238E27FC236}">
                    <a16:creationId xmlns:a16="http://schemas.microsoft.com/office/drawing/2014/main" id="{61520E25-A3FF-49F9-87AC-6B623FD5A89B}"/>
                  </a:ext>
                </a:extLst>
              </p:cNvPr>
              <p:cNvCxnSpPr/>
              <p:nvPr/>
            </p:nvCxnSpPr>
            <p:spPr>
              <a:xfrm>
                <a:off x="2810999" y="1674000"/>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063254D-E55B-485E-861D-07EA9E3B9D98}"/>
                  </a:ext>
                </a:extLst>
              </p:cNvPr>
              <p:cNvCxnSpPr>
                <a:cxnSpLocks/>
              </p:cNvCxnSpPr>
              <p:nvPr/>
            </p:nvCxnSpPr>
            <p:spPr>
              <a:xfrm flipV="1">
                <a:off x="2810999" y="1674379"/>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a16="http://schemas.microsoft.com/office/drawing/2014/main" id="{FEC5D410-4D3C-4D7D-9605-D62BC50BF5BA}"/>
                </a:ext>
              </a:extLst>
            </p:cNvPr>
            <p:cNvGrpSpPr/>
            <p:nvPr/>
          </p:nvGrpSpPr>
          <p:grpSpPr>
            <a:xfrm>
              <a:off x="1477146" y="1891010"/>
              <a:ext cx="90000" cy="90379"/>
              <a:chOff x="2810999" y="1674000"/>
              <a:chExt cx="90000" cy="90379"/>
            </a:xfrm>
          </p:grpSpPr>
          <p:cxnSp>
            <p:nvCxnSpPr>
              <p:cNvPr id="133" name="直接连接符 132">
                <a:extLst>
                  <a:ext uri="{FF2B5EF4-FFF2-40B4-BE49-F238E27FC236}">
                    <a16:creationId xmlns:a16="http://schemas.microsoft.com/office/drawing/2014/main" id="{5A157E3F-8835-4E91-B464-8B5C7CCE19F5}"/>
                  </a:ext>
                </a:extLst>
              </p:cNvPr>
              <p:cNvCxnSpPr/>
              <p:nvPr/>
            </p:nvCxnSpPr>
            <p:spPr>
              <a:xfrm>
                <a:off x="2810999" y="1674000"/>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9B4EC392-1616-48F9-9F28-C8542424A96C}"/>
                  </a:ext>
                </a:extLst>
              </p:cNvPr>
              <p:cNvCxnSpPr>
                <a:cxnSpLocks/>
              </p:cNvCxnSpPr>
              <p:nvPr/>
            </p:nvCxnSpPr>
            <p:spPr>
              <a:xfrm flipV="1">
                <a:off x="2810999" y="1674379"/>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F3715759-E4D7-4DE9-9DF0-6A746E9C73C6}"/>
                </a:ext>
              </a:extLst>
            </p:cNvPr>
            <p:cNvGrpSpPr/>
            <p:nvPr/>
          </p:nvGrpSpPr>
          <p:grpSpPr>
            <a:xfrm>
              <a:off x="1834198" y="1981010"/>
              <a:ext cx="90000" cy="90379"/>
              <a:chOff x="2810999" y="1674000"/>
              <a:chExt cx="90000" cy="90379"/>
            </a:xfrm>
          </p:grpSpPr>
          <p:cxnSp>
            <p:nvCxnSpPr>
              <p:cNvPr id="131" name="直接连接符 130">
                <a:extLst>
                  <a:ext uri="{FF2B5EF4-FFF2-40B4-BE49-F238E27FC236}">
                    <a16:creationId xmlns:a16="http://schemas.microsoft.com/office/drawing/2014/main" id="{EA344135-862F-45D5-A275-E0056CA77161}"/>
                  </a:ext>
                </a:extLst>
              </p:cNvPr>
              <p:cNvCxnSpPr/>
              <p:nvPr/>
            </p:nvCxnSpPr>
            <p:spPr>
              <a:xfrm>
                <a:off x="2810999" y="1674000"/>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08EB61A3-C148-4643-86FB-84B12DAD113E}"/>
                  </a:ext>
                </a:extLst>
              </p:cNvPr>
              <p:cNvCxnSpPr>
                <a:cxnSpLocks/>
              </p:cNvCxnSpPr>
              <p:nvPr/>
            </p:nvCxnSpPr>
            <p:spPr>
              <a:xfrm flipV="1">
                <a:off x="2810999" y="1674379"/>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5" name="直接连接符 124">
              <a:extLst>
                <a:ext uri="{FF2B5EF4-FFF2-40B4-BE49-F238E27FC236}">
                  <a16:creationId xmlns:a16="http://schemas.microsoft.com/office/drawing/2014/main" id="{47F80D65-907B-4938-B026-723013B79634}"/>
                </a:ext>
              </a:extLst>
            </p:cNvPr>
            <p:cNvCxnSpPr>
              <a:cxnSpLocks/>
            </p:cNvCxnSpPr>
            <p:nvPr/>
          </p:nvCxnSpPr>
          <p:spPr>
            <a:xfrm>
              <a:off x="811592" y="2021811"/>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DF59960-38FC-4298-91B8-8E74B22CA1F7}"/>
                </a:ext>
              </a:extLst>
            </p:cNvPr>
            <p:cNvCxnSpPr>
              <a:cxnSpLocks/>
            </p:cNvCxnSpPr>
            <p:nvPr/>
          </p:nvCxnSpPr>
          <p:spPr>
            <a:xfrm>
              <a:off x="811592" y="1936010"/>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FB969165-7617-4001-B6F2-63BD9A753E5D}"/>
                    </a:ext>
                  </a:extLst>
                </p:cNvPr>
                <p:cNvSpPr txBox="1"/>
                <p:nvPr/>
              </p:nvSpPr>
              <p:spPr>
                <a:xfrm>
                  <a:off x="526257" y="1820984"/>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3.2</m:t>
                        </m:r>
                      </m:oMath>
                    </m:oMathPara>
                  </a14:m>
                  <a:endParaRPr lang="zh-CN" altLang="en-US" sz="1400" dirty="0"/>
                </a:p>
              </p:txBody>
            </p:sp>
          </mc:Choice>
          <mc:Fallback xmlns="">
            <p:sp>
              <p:nvSpPr>
                <p:cNvPr id="40" name="文本框 39">
                  <a:extLst>
                    <a:ext uri="{FF2B5EF4-FFF2-40B4-BE49-F238E27FC236}">
                      <a16:creationId xmlns:a16="http://schemas.microsoft.com/office/drawing/2014/main" id="{FB969165-7617-4001-B6F2-63BD9A753E5D}"/>
                    </a:ext>
                  </a:extLst>
                </p:cNvPr>
                <p:cNvSpPr txBox="1">
                  <a:spLocks noRot="1" noChangeAspect="1" noMove="1" noResize="1" noEditPoints="1" noAdjustHandles="1" noChangeArrowheads="1" noChangeShapeType="1" noTextEdit="1"/>
                </p:cNvSpPr>
                <p:nvPr/>
              </p:nvSpPr>
              <p:spPr>
                <a:xfrm>
                  <a:off x="526257" y="1820984"/>
                  <a:ext cx="285335" cy="215444"/>
                </a:xfrm>
                <a:prstGeom prst="rect">
                  <a:avLst/>
                </a:prstGeom>
                <a:blipFill>
                  <a:blip r:embed="rId28"/>
                  <a:stretch>
                    <a:fillRect l="-12766" r="-10638" b="-5714"/>
                  </a:stretch>
                </a:blipFill>
              </p:spPr>
              <p:txBody>
                <a:bodyPr/>
                <a:lstStyle/>
                <a:p>
                  <a:r>
                    <a:rPr lang="zh-CN" altLang="en-US">
                      <a:noFill/>
                    </a:rPr>
                    <a:t> </a:t>
                  </a:r>
                </a:p>
              </p:txBody>
            </p:sp>
          </mc:Fallback>
        </mc:AlternateContent>
        <p:cxnSp>
          <p:nvCxnSpPr>
            <p:cNvPr id="128" name="直接连接符 127">
              <a:extLst>
                <a:ext uri="{FF2B5EF4-FFF2-40B4-BE49-F238E27FC236}">
                  <a16:creationId xmlns:a16="http://schemas.microsoft.com/office/drawing/2014/main" id="{05734D5A-D035-4E9B-A7F6-E1FE91A4A86B}"/>
                </a:ext>
              </a:extLst>
            </p:cNvPr>
            <p:cNvCxnSpPr>
              <a:cxnSpLocks/>
            </p:cNvCxnSpPr>
            <p:nvPr/>
          </p:nvCxnSpPr>
          <p:spPr>
            <a:xfrm>
              <a:off x="811592" y="2479050"/>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CB38E6D7-61A3-4F1D-B9A4-458D94C379AB}"/>
                    </a:ext>
                  </a:extLst>
                </p:cNvPr>
                <p:cNvSpPr txBox="1"/>
                <p:nvPr/>
              </p:nvSpPr>
              <p:spPr>
                <a:xfrm>
                  <a:off x="525375" y="23652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1.8</m:t>
                        </m:r>
                      </m:oMath>
                    </m:oMathPara>
                  </a14:m>
                  <a:endParaRPr lang="zh-CN" altLang="en-US" sz="1400" dirty="0"/>
                </a:p>
              </p:txBody>
            </p:sp>
          </mc:Choice>
          <mc:Fallback xmlns="">
            <p:sp>
              <p:nvSpPr>
                <p:cNvPr id="43" name="文本框 42">
                  <a:extLst>
                    <a:ext uri="{FF2B5EF4-FFF2-40B4-BE49-F238E27FC236}">
                      <a16:creationId xmlns:a16="http://schemas.microsoft.com/office/drawing/2014/main" id="{CB38E6D7-61A3-4F1D-B9A4-458D94C379AB}"/>
                    </a:ext>
                  </a:extLst>
                </p:cNvPr>
                <p:cNvSpPr txBox="1">
                  <a:spLocks noRot="1" noChangeAspect="1" noMove="1" noResize="1" noEditPoints="1" noAdjustHandles="1" noChangeArrowheads="1" noChangeShapeType="1" noTextEdit="1"/>
                </p:cNvSpPr>
                <p:nvPr/>
              </p:nvSpPr>
              <p:spPr>
                <a:xfrm>
                  <a:off x="525375" y="2365200"/>
                  <a:ext cx="285335" cy="215444"/>
                </a:xfrm>
                <a:prstGeom prst="rect">
                  <a:avLst/>
                </a:prstGeom>
                <a:blipFill>
                  <a:blip r:embed="rId29"/>
                  <a:stretch>
                    <a:fillRect l="-12766" r="-10638" b="-5714"/>
                  </a:stretch>
                </a:blipFill>
              </p:spPr>
              <p:txBody>
                <a:bodyPr/>
                <a:lstStyle/>
                <a:p>
                  <a:r>
                    <a:rPr lang="zh-CN" altLang="en-US">
                      <a:noFill/>
                    </a:rPr>
                    <a:t> </a:t>
                  </a:r>
                </a:p>
              </p:txBody>
            </p:sp>
          </mc:Fallback>
        </mc:AlternateContent>
        <p:sp>
          <p:nvSpPr>
            <p:cNvPr id="130" name="文本框 129">
              <a:extLst>
                <a:ext uri="{FF2B5EF4-FFF2-40B4-BE49-F238E27FC236}">
                  <a16:creationId xmlns:a16="http://schemas.microsoft.com/office/drawing/2014/main" id="{A931989B-D37E-429A-9975-B8D2E1D624EB}"/>
                </a:ext>
              </a:extLst>
            </p:cNvPr>
            <p:cNvSpPr txBox="1"/>
            <p:nvPr/>
          </p:nvSpPr>
          <p:spPr>
            <a:xfrm>
              <a:off x="694831" y="1017096"/>
              <a:ext cx="685065" cy="22922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p:grpSp>
      <p:sp>
        <p:nvSpPr>
          <p:cNvPr id="87" name="矩形 86"/>
          <p:cNvSpPr/>
          <p:nvPr/>
        </p:nvSpPr>
        <p:spPr>
          <a:xfrm>
            <a:off x="6775718" y="3871214"/>
            <a:ext cx="1995080"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3166055" y="3232841"/>
            <a:ext cx="4064839" cy="614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162511" y="3243348"/>
            <a:ext cx="3651735" cy="617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814246" y="3890289"/>
            <a:ext cx="1839299" cy="2149689"/>
            <a:chOff x="3121430" y="1074493"/>
            <a:chExt cx="1886596" cy="2272481"/>
          </a:xfrm>
        </p:grpSpPr>
        <p:cxnSp>
          <p:nvCxnSpPr>
            <p:cNvPr id="91" name="直接连接符 90">
              <a:extLst>
                <a:ext uri="{FF2B5EF4-FFF2-40B4-BE49-F238E27FC236}">
                  <a16:creationId xmlns:a16="http://schemas.microsoft.com/office/drawing/2014/main" id="{7CF3397D-7C3D-4309-815D-E76FBB2D4270}"/>
                </a:ext>
              </a:extLst>
            </p:cNvPr>
            <p:cNvCxnSpPr>
              <a:cxnSpLocks/>
            </p:cNvCxnSpPr>
            <p:nvPr/>
          </p:nvCxnSpPr>
          <p:spPr>
            <a:xfrm>
              <a:off x="3292055"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55015401-2439-4FBA-B9A7-DB4284C36240}"/>
                </a:ext>
              </a:extLst>
            </p:cNvPr>
            <p:cNvCxnSpPr/>
            <p:nvPr/>
          </p:nvCxnSpPr>
          <p:spPr>
            <a:xfrm>
              <a:off x="3395550"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977DD351-7530-499D-89DF-81EABB89969A}"/>
                </a:ext>
              </a:extLst>
            </p:cNvPr>
            <p:cNvCxnSpPr>
              <a:cxnSpLocks/>
            </p:cNvCxnSpPr>
            <p:nvPr/>
          </p:nvCxnSpPr>
          <p:spPr>
            <a:xfrm flipV="1">
              <a:off x="375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D0C031D-DEA7-4A92-A704-379AD456FCDB}"/>
                </a:ext>
              </a:extLst>
            </p:cNvPr>
            <p:cNvCxnSpPr>
              <a:cxnSpLocks/>
            </p:cNvCxnSpPr>
            <p:nvPr/>
          </p:nvCxnSpPr>
          <p:spPr>
            <a:xfrm flipV="1">
              <a:off x="411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9656F06-3A14-4643-A63A-67048AB0BC38}"/>
                </a:ext>
              </a:extLst>
            </p:cNvPr>
            <p:cNvCxnSpPr>
              <a:cxnSpLocks/>
            </p:cNvCxnSpPr>
            <p:nvPr/>
          </p:nvCxnSpPr>
          <p:spPr>
            <a:xfrm flipV="1">
              <a:off x="447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DFC09E34-25E8-40AB-A05F-135485F1EFF1}"/>
                </a:ext>
              </a:extLst>
            </p:cNvPr>
            <p:cNvCxnSpPr>
              <a:cxnSpLocks/>
            </p:cNvCxnSpPr>
            <p:nvPr/>
          </p:nvCxnSpPr>
          <p:spPr>
            <a:xfrm rot="5400000" flipV="1">
              <a:off x="3430161"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D0276C95-1DE6-4A74-A34B-F4890EA35EE9}"/>
                </a:ext>
              </a:extLst>
            </p:cNvPr>
            <p:cNvCxnSpPr>
              <a:cxnSpLocks/>
            </p:cNvCxnSpPr>
            <p:nvPr/>
          </p:nvCxnSpPr>
          <p:spPr>
            <a:xfrm rot="5400000" flipV="1">
              <a:off x="3430161"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2ACAB2E5-8D95-48C3-BC73-21A994A1B393}"/>
                </a:ext>
              </a:extLst>
            </p:cNvPr>
            <p:cNvCxnSpPr>
              <a:cxnSpLocks/>
            </p:cNvCxnSpPr>
            <p:nvPr/>
          </p:nvCxnSpPr>
          <p:spPr>
            <a:xfrm rot="5400000" flipV="1">
              <a:off x="3430161"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F3645460-A620-430A-899A-0716A6C1030B}"/>
                    </a:ext>
                  </a:extLst>
                </p:cNvPr>
                <p:cNvSpPr txBox="1"/>
                <p:nvPr/>
              </p:nvSpPr>
              <p:spPr>
                <a:xfrm>
                  <a:off x="3680863"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54" name="文本框 53">
                  <a:extLst>
                    <a:ext uri="{FF2B5EF4-FFF2-40B4-BE49-F238E27FC236}">
                      <a16:creationId xmlns:a16="http://schemas.microsoft.com/office/drawing/2014/main" id="{F3645460-A620-430A-899A-0716A6C1030B}"/>
                    </a:ext>
                  </a:extLst>
                </p:cNvPr>
                <p:cNvSpPr txBox="1">
                  <a:spLocks noRot="1" noChangeAspect="1" noMove="1" noResize="1" noEditPoints="1" noAdjustHandles="1" noChangeArrowheads="1" noChangeShapeType="1" noTextEdit="1"/>
                </p:cNvSpPr>
                <p:nvPr/>
              </p:nvSpPr>
              <p:spPr>
                <a:xfrm>
                  <a:off x="3680863" y="3066111"/>
                  <a:ext cx="149080" cy="215444"/>
                </a:xfrm>
                <a:prstGeom prst="rect">
                  <a:avLst/>
                </a:prstGeom>
                <a:blipFill>
                  <a:blip r:embed="rId30"/>
                  <a:stretch>
                    <a:fillRect l="-25000" r="-25000"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F732167-11D9-4008-9C75-02EECA5C56A4}"/>
                    </a:ext>
                  </a:extLst>
                </p:cNvPr>
                <p:cNvSpPr txBox="1"/>
                <p:nvPr/>
              </p:nvSpPr>
              <p:spPr>
                <a:xfrm>
                  <a:off x="4040715"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55" name="文本框 54">
                  <a:extLst>
                    <a:ext uri="{FF2B5EF4-FFF2-40B4-BE49-F238E27FC236}">
                      <a16:creationId xmlns:a16="http://schemas.microsoft.com/office/drawing/2014/main" id="{0F732167-11D9-4008-9C75-02EECA5C56A4}"/>
                    </a:ext>
                  </a:extLst>
                </p:cNvPr>
                <p:cNvSpPr txBox="1">
                  <a:spLocks noRot="1" noChangeAspect="1" noMove="1" noResize="1" noEditPoints="1" noAdjustHandles="1" noChangeArrowheads="1" noChangeShapeType="1" noTextEdit="1"/>
                </p:cNvSpPr>
                <p:nvPr/>
              </p:nvSpPr>
              <p:spPr>
                <a:xfrm>
                  <a:off x="4040715" y="3067200"/>
                  <a:ext cx="149079" cy="215444"/>
                </a:xfrm>
                <a:prstGeom prst="rect">
                  <a:avLst/>
                </a:prstGeom>
                <a:blipFill>
                  <a:blip r:embed="rId31"/>
                  <a:stretch>
                    <a:fillRect l="-25000" r="-25000"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9C635118-667C-4255-8166-1E0D634EB769}"/>
                    </a:ext>
                  </a:extLst>
                </p:cNvPr>
                <p:cNvSpPr txBox="1"/>
                <p:nvPr/>
              </p:nvSpPr>
              <p:spPr>
                <a:xfrm>
                  <a:off x="4400714"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56" name="文本框 55">
                  <a:extLst>
                    <a:ext uri="{FF2B5EF4-FFF2-40B4-BE49-F238E27FC236}">
                      <a16:creationId xmlns:a16="http://schemas.microsoft.com/office/drawing/2014/main" id="{9C635118-667C-4255-8166-1E0D634EB769}"/>
                    </a:ext>
                  </a:extLst>
                </p:cNvPr>
                <p:cNvSpPr txBox="1">
                  <a:spLocks noRot="1" noChangeAspect="1" noMove="1" noResize="1" noEditPoints="1" noAdjustHandles="1" noChangeArrowheads="1" noChangeShapeType="1" noTextEdit="1"/>
                </p:cNvSpPr>
                <p:nvPr/>
              </p:nvSpPr>
              <p:spPr>
                <a:xfrm>
                  <a:off x="4400714" y="3066111"/>
                  <a:ext cx="149079" cy="215444"/>
                </a:xfrm>
                <a:prstGeom prst="rect">
                  <a:avLst/>
                </a:prstGeom>
                <a:blipFill>
                  <a:blip r:embed="rId32"/>
                  <a:stretch>
                    <a:fillRect l="-25000" r="-25000" b="-5714"/>
                  </a:stretch>
                </a:blipFill>
              </p:spPr>
              <p:txBody>
                <a:bodyPr/>
                <a:lstStyle/>
                <a:p>
                  <a:r>
                    <a:rPr lang="zh-CN" altLang="en-US">
                      <a:noFill/>
                    </a:rPr>
                    <a:t> </a:t>
                  </a:r>
                </a:p>
              </p:txBody>
            </p:sp>
          </mc:Fallback>
        </mc:AlternateContent>
        <p:grpSp>
          <p:nvGrpSpPr>
            <p:cNvPr id="102" name="组合 101">
              <a:extLst>
                <a:ext uri="{FF2B5EF4-FFF2-40B4-BE49-F238E27FC236}">
                  <a16:creationId xmlns:a16="http://schemas.microsoft.com/office/drawing/2014/main" id="{5F91C042-8D09-4C31-BDD5-351C9A5E4A99}"/>
                </a:ext>
              </a:extLst>
            </p:cNvPr>
            <p:cNvGrpSpPr/>
            <p:nvPr/>
          </p:nvGrpSpPr>
          <p:grpSpPr>
            <a:xfrm>
              <a:off x="3710403" y="2760289"/>
              <a:ext cx="90000" cy="90379"/>
              <a:chOff x="2810999" y="1674000"/>
              <a:chExt cx="90000" cy="90379"/>
            </a:xfrm>
          </p:grpSpPr>
          <p:cxnSp>
            <p:nvCxnSpPr>
              <p:cNvPr id="148" name="直接连接符 147">
                <a:extLst>
                  <a:ext uri="{FF2B5EF4-FFF2-40B4-BE49-F238E27FC236}">
                    <a16:creationId xmlns:a16="http://schemas.microsoft.com/office/drawing/2014/main" id="{C9E41F91-1C24-4A20-8641-4FB453B0D96C}"/>
                  </a:ext>
                </a:extLst>
              </p:cNvPr>
              <p:cNvCxnSpPr/>
              <p:nvPr/>
            </p:nvCxnSpPr>
            <p:spPr>
              <a:xfrm>
                <a:off x="2810999" y="1674000"/>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8DD2DAC2-088A-439E-9CF0-4CFC94A17F7B}"/>
                  </a:ext>
                </a:extLst>
              </p:cNvPr>
              <p:cNvCxnSpPr>
                <a:cxnSpLocks/>
              </p:cNvCxnSpPr>
              <p:nvPr/>
            </p:nvCxnSpPr>
            <p:spPr>
              <a:xfrm flipV="1">
                <a:off x="2810999" y="1674379"/>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4FCDEBCB-0960-4E41-982F-3D578C12F72A}"/>
                </a:ext>
              </a:extLst>
            </p:cNvPr>
            <p:cNvGrpSpPr/>
            <p:nvPr/>
          </p:nvGrpSpPr>
          <p:grpSpPr>
            <a:xfrm>
              <a:off x="4070255" y="2478181"/>
              <a:ext cx="90000" cy="90379"/>
              <a:chOff x="2810999" y="1674000"/>
              <a:chExt cx="90000" cy="90379"/>
            </a:xfrm>
          </p:grpSpPr>
          <p:cxnSp>
            <p:nvCxnSpPr>
              <p:cNvPr id="146" name="直接连接符 145">
                <a:extLst>
                  <a:ext uri="{FF2B5EF4-FFF2-40B4-BE49-F238E27FC236}">
                    <a16:creationId xmlns:a16="http://schemas.microsoft.com/office/drawing/2014/main" id="{EB79C7EB-36CF-4B8F-BDF1-C11B5B2B6518}"/>
                  </a:ext>
                </a:extLst>
              </p:cNvPr>
              <p:cNvCxnSpPr/>
              <p:nvPr/>
            </p:nvCxnSpPr>
            <p:spPr>
              <a:xfrm>
                <a:off x="2810999" y="1674000"/>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EB48F614-6F0C-42BF-844C-5ADDD836ED0A}"/>
                  </a:ext>
                </a:extLst>
              </p:cNvPr>
              <p:cNvCxnSpPr>
                <a:cxnSpLocks/>
              </p:cNvCxnSpPr>
              <p:nvPr/>
            </p:nvCxnSpPr>
            <p:spPr>
              <a:xfrm flipV="1">
                <a:off x="2810999" y="1674379"/>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24AD736D-2F5C-4E59-A815-B792E15556F8}"/>
                </a:ext>
              </a:extLst>
            </p:cNvPr>
            <p:cNvGrpSpPr/>
            <p:nvPr/>
          </p:nvGrpSpPr>
          <p:grpSpPr>
            <a:xfrm>
              <a:off x="4408688" y="2532278"/>
              <a:ext cx="90000" cy="90379"/>
              <a:chOff x="2810999" y="1674000"/>
              <a:chExt cx="90000" cy="90379"/>
            </a:xfrm>
          </p:grpSpPr>
          <p:cxnSp>
            <p:nvCxnSpPr>
              <p:cNvPr id="144" name="直接连接符 143">
                <a:extLst>
                  <a:ext uri="{FF2B5EF4-FFF2-40B4-BE49-F238E27FC236}">
                    <a16:creationId xmlns:a16="http://schemas.microsoft.com/office/drawing/2014/main" id="{240F9002-7B53-4911-A9B4-DBDC63E55A48}"/>
                  </a:ext>
                </a:extLst>
              </p:cNvPr>
              <p:cNvCxnSpPr/>
              <p:nvPr/>
            </p:nvCxnSpPr>
            <p:spPr>
              <a:xfrm>
                <a:off x="2810999" y="1674000"/>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1B72CBC-EC2C-4D5F-902A-A571C23A464E}"/>
                  </a:ext>
                </a:extLst>
              </p:cNvPr>
              <p:cNvCxnSpPr>
                <a:cxnSpLocks/>
              </p:cNvCxnSpPr>
              <p:nvPr/>
            </p:nvCxnSpPr>
            <p:spPr>
              <a:xfrm flipV="1">
                <a:off x="2810999" y="1674379"/>
                <a:ext cx="90000" cy="9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a:extLst>
                <a:ext uri="{FF2B5EF4-FFF2-40B4-BE49-F238E27FC236}">
                  <a16:creationId xmlns:a16="http://schemas.microsoft.com/office/drawing/2014/main" id="{BB37CB70-12CE-435C-907A-DB1B93BAF2B8}"/>
                </a:ext>
              </a:extLst>
            </p:cNvPr>
            <p:cNvCxnSpPr>
              <a:cxnSpLocks/>
            </p:cNvCxnSpPr>
            <p:nvPr/>
          </p:nvCxnSpPr>
          <p:spPr>
            <a:xfrm>
              <a:off x="3386082" y="2573079"/>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5054B47-E067-4232-B4CC-591C512E87BA}"/>
                </a:ext>
              </a:extLst>
            </p:cNvPr>
            <p:cNvCxnSpPr>
              <a:cxnSpLocks/>
            </p:cNvCxnSpPr>
            <p:nvPr/>
          </p:nvCxnSpPr>
          <p:spPr>
            <a:xfrm>
              <a:off x="3404701" y="2523181"/>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B11D3916-079F-4650-95B2-5222E036918C}"/>
                </a:ext>
              </a:extLst>
            </p:cNvPr>
            <p:cNvCxnSpPr>
              <a:cxnSpLocks/>
            </p:cNvCxnSpPr>
            <p:nvPr/>
          </p:nvCxnSpPr>
          <p:spPr>
            <a:xfrm>
              <a:off x="3405266" y="2805289"/>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0827A7DA-56A2-41FE-80A1-AE60AF1FDDDA}"/>
                    </a:ext>
                  </a:extLst>
                </p:cNvPr>
                <p:cNvSpPr txBox="1"/>
                <p:nvPr/>
              </p:nvSpPr>
              <p:spPr>
                <a:xfrm>
                  <a:off x="3121430" y="27090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0.9</m:t>
                        </m:r>
                      </m:oMath>
                    </m:oMathPara>
                  </a14:m>
                  <a:endParaRPr lang="zh-CN" altLang="en-US" sz="1400" dirty="0"/>
                </a:p>
              </p:txBody>
            </p:sp>
          </mc:Choice>
          <mc:Fallback xmlns="">
            <p:sp>
              <p:nvSpPr>
                <p:cNvPr id="70" name="文本框 69">
                  <a:extLst>
                    <a:ext uri="{FF2B5EF4-FFF2-40B4-BE49-F238E27FC236}">
                      <a16:creationId xmlns:a16="http://schemas.microsoft.com/office/drawing/2014/main" id="{0827A7DA-56A2-41FE-80A1-AE60AF1FDDDA}"/>
                    </a:ext>
                  </a:extLst>
                </p:cNvPr>
                <p:cNvSpPr txBox="1">
                  <a:spLocks noRot="1" noChangeAspect="1" noMove="1" noResize="1" noEditPoints="1" noAdjustHandles="1" noChangeArrowheads="1" noChangeShapeType="1" noTextEdit="1"/>
                </p:cNvSpPr>
                <p:nvPr/>
              </p:nvSpPr>
              <p:spPr>
                <a:xfrm>
                  <a:off x="3121430" y="2709000"/>
                  <a:ext cx="285335" cy="215444"/>
                </a:xfrm>
                <a:prstGeom prst="rect">
                  <a:avLst/>
                </a:prstGeom>
                <a:blipFill>
                  <a:blip r:embed="rId33"/>
                  <a:stretch>
                    <a:fillRect l="-12766" r="-10638"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BA33A6D-4CF1-421C-866B-015A3313CA81}"/>
                    </a:ext>
                  </a:extLst>
                </p:cNvPr>
                <p:cNvSpPr txBox="1"/>
                <p:nvPr/>
              </p:nvSpPr>
              <p:spPr>
                <a:xfrm>
                  <a:off x="3122637" y="2369206"/>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1.6</m:t>
                        </m:r>
                      </m:oMath>
                    </m:oMathPara>
                  </a14:m>
                  <a:endParaRPr lang="zh-CN" altLang="en-US" sz="1400" dirty="0"/>
                </a:p>
              </p:txBody>
            </p:sp>
          </mc:Choice>
          <mc:Fallback xmlns="">
            <p:sp>
              <p:nvSpPr>
                <p:cNvPr id="75" name="文本框 74">
                  <a:extLst>
                    <a:ext uri="{FF2B5EF4-FFF2-40B4-BE49-F238E27FC236}">
                      <a16:creationId xmlns:a16="http://schemas.microsoft.com/office/drawing/2014/main" id="{FBA33A6D-4CF1-421C-866B-015A3313CA81}"/>
                    </a:ext>
                  </a:extLst>
                </p:cNvPr>
                <p:cNvSpPr txBox="1">
                  <a:spLocks noRot="1" noChangeAspect="1" noMove="1" noResize="1" noEditPoints="1" noAdjustHandles="1" noChangeArrowheads="1" noChangeShapeType="1" noTextEdit="1"/>
                </p:cNvSpPr>
                <p:nvPr/>
              </p:nvSpPr>
              <p:spPr>
                <a:xfrm>
                  <a:off x="3122637" y="2369206"/>
                  <a:ext cx="285335" cy="215444"/>
                </a:xfrm>
                <a:prstGeom prst="rect">
                  <a:avLst/>
                </a:prstGeom>
                <a:blipFill>
                  <a:blip r:embed="rId34"/>
                  <a:stretch>
                    <a:fillRect l="-12766" r="-10638"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E6923E50-72EF-494E-B4F2-90AD26C58B29}"/>
                    </a:ext>
                  </a:extLst>
                </p:cNvPr>
                <p:cNvSpPr txBox="1"/>
                <p:nvPr/>
              </p:nvSpPr>
              <p:spPr>
                <a:xfrm>
                  <a:off x="3121430" y="2507209"/>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1.5</m:t>
                        </m:r>
                      </m:oMath>
                    </m:oMathPara>
                  </a14:m>
                  <a:endParaRPr lang="zh-CN" altLang="en-US" sz="1400" dirty="0"/>
                </a:p>
              </p:txBody>
            </p:sp>
          </mc:Choice>
          <mc:Fallback xmlns="">
            <p:sp>
              <p:nvSpPr>
                <p:cNvPr id="76" name="文本框 75">
                  <a:extLst>
                    <a:ext uri="{FF2B5EF4-FFF2-40B4-BE49-F238E27FC236}">
                      <a16:creationId xmlns:a16="http://schemas.microsoft.com/office/drawing/2014/main" id="{E6923E50-72EF-494E-B4F2-90AD26C58B29}"/>
                    </a:ext>
                  </a:extLst>
                </p:cNvPr>
                <p:cNvSpPr txBox="1">
                  <a:spLocks noRot="1" noChangeAspect="1" noMove="1" noResize="1" noEditPoints="1" noAdjustHandles="1" noChangeArrowheads="1" noChangeShapeType="1" noTextEdit="1"/>
                </p:cNvSpPr>
                <p:nvPr/>
              </p:nvSpPr>
              <p:spPr>
                <a:xfrm>
                  <a:off x="3121430" y="2507209"/>
                  <a:ext cx="285335" cy="215444"/>
                </a:xfrm>
                <a:prstGeom prst="rect">
                  <a:avLst/>
                </a:prstGeom>
                <a:blipFill>
                  <a:blip r:embed="rId35"/>
                  <a:stretch>
                    <a:fillRect l="-12766" r="-12766" b="-5556"/>
                  </a:stretch>
                </a:blipFill>
              </p:spPr>
              <p:txBody>
                <a:bodyPr/>
                <a:lstStyle/>
                <a:p>
                  <a:r>
                    <a:rPr lang="zh-CN" altLang="en-US">
                      <a:noFill/>
                    </a:rPr>
                    <a:t> </a:t>
                  </a:r>
                </a:p>
              </p:txBody>
            </p:sp>
          </mc:Fallback>
        </mc:AlternateContent>
        <p:sp>
          <p:nvSpPr>
            <p:cNvPr id="142" name="文本框 141">
              <a:extLst>
                <a:ext uri="{FF2B5EF4-FFF2-40B4-BE49-F238E27FC236}">
                  <a16:creationId xmlns:a16="http://schemas.microsoft.com/office/drawing/2014/main" id="{A931989B-D37E-429A-9975-B8D2E1D624EB}"/>
                </a:ext>
              </a:extLst>
            </p:cNvPr>
            <p:cNvSpPr txBox="1"/>
            <p:nvPr/>
          </p:nvSpPr>
          <p:spPr>
            <a:xfrm>
              <a:off x="3341953" y="1074493"/>
              <a:ext cx="660452" cy="22775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D51124CA-152A-4AEA-B3E6-8D6A49E67B5C}"/>
                    </a:ext>
                  </a:extLst>
                </p:cNvPr>
                <p:cNvSpPr txBox="1"/>
                <p:nvPr/>
              </p:nvSpPr>
              <p:spPr>
                <a:xfrm>
                  <a:off x="4731060" y="3119224"/>
                  <a:ext cx="155150" cy="227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43" name="文本框 142">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4731060" y="3119224"/>
                  <a:ext cx="155150" cy="227750"/>
                </a:xfrm>
                <a:prstGeom prst="rect">
                  <a:avLst/>
                </a:prstGeom>
                <a:blipFill rotWithShape="0">
                  <a:blip r:embed="rId36"/>
                  <a:stretch>
                    <a:fillRect l="-24000" r="-24000"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0" name="矩形 149"/>
              <p:cNvSpPr/>
              <p:nvPr/>
            </p:nvSpPr>
            <p:spPr>
              <a:xfrm>
                <a:off x="4204605" y="2544814"/>
                <a:ext cx="4906343" cy="873765"/>
              </a:xfrm>
              <a:prstGeom prst="rect">
                <a:avLst/>
              </a:prstGeom>
            </p:spPr>
            <p:txBody>
              <a:bodyPr wrap="none">
                <a:spAutoFit/>
              </a:bodyPr>
              <a:lstStyle/>
              <a:p>
                <a:pPr algn="just">
                  <a:lnSpc>
                    <a:spcPct val="95000"/>
                  </a:lnSpc>
                  <a:spcBef>
                    <a:spcPct val="25000"/>
                  </a:spcBef>
                  <a:spcAft>
                    <a:spcPct val="10000"/>
                  </a:spcAft>
                  <a:buSzPct val="60000"/>
                  <a:defRPr/>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𝑳</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e>
                      </m:nary>
                      <m:r>
                        <a:rPr lang="en-US" altLang="zh-CN" sz="1600" i="1" smtClean="0">
                          <a:latin typeface="Cambria Math" panose="02040503050406030204" pitchFamily="18" charset="0"/>
                        </a:rPr>
                        <m:t>=</m:t>
                      </m:r>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r>
                            <a:rPr lang="en-US" altLang="zh-CN" sz="1600">
                              <a:latin typeface="Cambria Math" panose="02040503050406030204" pitchFamily="18" charset="0"/>
                            </a:rPr>
                            <m:t>𝐦𝐢𝐧</m:t>
                          </m:r>
                          <m:r>
                            <a:rPr lang="en-US" altLang="zh-CN" sz="1600" i="1">
                              <a:latin typeface="Cambria Math" panose="02040503050406030204" pitchFamily="18" charset="0"/>
                            </a:rPr>
                            <m:t> (</m:t>
                          </m:r>
                          <m:nary>
                            <m:naryPr>
                              <m:chr m:val="∑"/>
                              <m:supHide m:val="on"/>
                              <m:ctrlPr>
                                <a:rPr lang="en-US" altLang="zh-CN" sz="1600" i="1" smtClean="0">
                                  <a:solidFill>
                                    <a:srgbClr val="FF0000"/>
                                  </a:solidFill>
                                  <a:latin typeface="Cambria Math" panose="02040503050406030204" pitchFamily="18" charset="0"/>
                                </a:rPr>
                              </m:ctrlPr>
                            </m:naryPr>
                            <m:sub>
                              <m:r>
                                <m:rPr>
                                  <m:brk m:alnAt="7"/>
                                </m:rPr>
                                <a:rPr lang="en-US" altLang="zh-CN" sz="1600" i="1">
                                  <a:solidFill>
                                    <a:srgbClr val="FF0000"/>
                                  </a:solidFill>
                                  <a:latin typeface="Cambria Math" panose="02040503050406030204" pitchFamily="18" charset="0"/>
                                </a:rPr>
                                <m:t>𝒓</m:t>
                              </m:r>
                              <m:r>
                                <a:rPr lang="en-US" altLang="zh-CN" sz="1600" i="1">
                                  <a:solidFill>
                                    <a:srgbClr val="FF0000"/>
                                  </a:solidFill>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𝑹</m:t>
                              </m:r>
                            </m:sub>
                            <m:sup/>
                            <m:e>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𝒅</m:t>
                                  </m:r>
                                </m:e>
                                <m:sub>
                                  <m:r>
                                    <a:rPr lang="en-US" altLang="zh-CN" sz="1600" i="1">
                                      <a:solidFill>
                                        <a:srgbClr val="FF0000"/>
                                      </a:solidFill>
                                      <a:latin typeface="Cambria Math" panose="02040503050406030204" pitchFamily="18" charset="0"/>
                                    </a:rPr>
                                    <m:t>𝒓</m:t>
                                  </m:r>
                                </m:sub>
                              </m:sSub>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𝒑</m:t>
                                  </m:r>
                                </m:e>
                                <m:sup>
                                  <m:r>
                                    <a:rPr lang="en-US" altLang="zh-CN" sz="1600" i="1">
                                      <a:solidFill>
                                        <a:srgbClr val="FF0000"/>
                                      </a:solidFill>
                                      <a:latin typeface="Cambria Math" panose="02040503050406030204" pitchFamily="18" charset="0"/>
                                    </a:rPr>
                                    <m:t>𝒈</m:t>
                                  </m:r>
                                </m:sup>
                              </m:sSup>
                              <m:r>
                                <a:rPr lang="en-US" altLang="zh-CN" sz="1600" i="1">
                                  <a:solidFill>
                                    <a:srgbClr val="FF0000"/>
                                  </a:solidFill>
                                  <a:latin typeface="Cambria Math" panose="02040503050406030204" pitchFamily="18" charset="0"/>
                                </a:rPr>
                                <m:t>𝑺</m:t>
                              </m:r>
                              <m:r>
                                <a:rPr lang="en-US" altLang="zh-CN" sz="1600" i="1">
                                  <a:solidFill>
                                    <a:srgbClr val="FF0000"/>
                                  </a:solidFill>
                                  <a:latin typeface="Cambria Math" panose="02040503050406030204" pitchFamily="18" charset="0"/>
                                </a:rPr>
                                <m:t>(</m:t>
                              </m:r>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𝒑</m:t>
                                  </m:r>
                                </m:e>
                                <m:sup>
                                  <m:r>
                                    <a:rPr lang="en-US" altLang="zh-CN" sz="1600" i="1">
                                      <a:solidFill>
                                        <a:srgbClr val="FF0000"/>
                                      </a:solidFill>
                                      <a:latin typeface="Cambria Math" panose="02040503050406030204" pitchFamily="18" charset="0"/>
                                    </a:rPr>
                                    <m:t>𝒈</m:t>
                                  </m:r>
                                </m:sup>
                              </m:sSup>
                            </m:e>
                          </m:nary>
                          <m:r>
                            <a:rPr lang="en-US" altLang="zh-CN" sz="1600" i="1">
                              <a:solidFill>
                                <a:srgbClr val="FF0000"/>
                              </a:solidFill>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𝒊</m:t>
                              </m:r>
                              <m:r>
                                <a:rPr lang="en-US" altLang="zh-CN" sz="1600" i="1">
                                  <a:latin typeface="Cambria Math" panose="02040503050406030204" pitchFamily="18" charset="0"/>
                                </a:rPr>
                                <m:t>=</m:t>
                              </m:r>
                              <m:r>
                                <a:rPr lang="en-US" altLang="zh-CN" sz="1600" i="1">
                                  <a:latin typeface="Cambria Math" panose="02040503050406030204" pitchFamily="18" charset="0"/>
                                </a:rPr>
                                <m:t>𝟏</m:t>
                              </m:r>
                            </m:sub>
                            <m: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𝒓</m:t>
                                      </m:r>
                                    </m:e>
                                    <m:sub>
                                      <m:r>
                                        <a:rPr lang="en-US" altLang="zh-CN" sz="1600" i="1">
                                          <a:latin typeface="Cambria Math" panose="02040503050406030204" pitchFamily="18" charset="0"/>
                                        </a:rPr>
                                        <m:t>𝒊</m:t>
                                      </m:r>
                                    </m:sub>
                                  </m:sSub>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a:latin typeface="Cambria Math" panose="02040503050406030204" pitchFamily="18" charset="0"/>
                            </a:rPr>
                            <m:t>)</m:t>
                          </m:r>
                          <m:r>
                            <m:rPr>
                              <m:nor/>
                            </m:rPr>
                            <a:rPr lang="en-US" altLang="zh-CN" sz="1600" dirty="0"/>
                            <m:t> </m:t>
                          </m:r>
                        </m:e>
                      </m:nary>
                    </m:oMath>
                  </m:oMathPara>
                </a14:m>
                <a:endParaRPr lang="en-US" altLang="zh-CN" sz="1600" dirty="0"/>
              </a:p>
            </p:txBody>
          </p:sp>
        </mc:Choice>
        <mc:Fallback xmlns="">
          <p:sp>
            <p:nvSpPr>
              <p:cNvPr id="150" name="矩形 149"/>
              <p:cNvSpPr>
                <a:spLocks noRot="1" noChangeAspect="1" noMove="1" noResize="1" noEditPoints="1" noAdjustHandles="1" noChangeArrowheads="1" noChangeShapeType="1" noTextEdit="1"/>
              </p:cNvSpPr>
              <p:nvPr/>
            </p:nvSpPr>
            <p:spPr>
              <a:xfrm>
                <a:off x="4204605" y="2544814"/>
                <a:ext cx="4906343" cy="873765"/>
              </a:xfrm>
              <a:prstGeom prst="rect">
                <a:avLst/>
              </a:prstGeom>
              <a:blipFill rotWithShape="0">
                <a:blip r:embed="rId3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p:cNvSpPr txBox="1"/>
              <p:nvPr/>
            </p:nvSpPr>
            <p:spPr>
              <a:xfrm>
                <a:off x="7429859" y="4105438"/>
                <a:ext cx="1331839"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𝟏𝟏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b="1" i="1" smtClean="0">
                            <a:latin typeface="Cambria Math" panose="02040503050406030204" pitchFamily="18" charset="0"/>
                          </a:rPr>
                          <m:t>𝟏𝟏</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152" name="文本框 151"/>
              <p:cNvSpPr txBox="1">
                <a:spLocks noRot="1" noChangeAspect="1" noMove="1" noResize="1" noEditPoints="1" noAdjustHandles="1" noChangeArrowheads="1" noChangeShapeType="1" noTextEdit="1"/>
              </p:cNvSpPr>
              <p:nvPr/>
            </p:nvSpPr>
            <p:spPr>
              <a:xfrm>
                <a:off x="7429859" y="4105438"/>
                <a:ext cx="1331839" cy="220253"/>
              </a:xfrm>
              <a:prstGeom prst="rect">
                <a:avLst/>
              </a:prstGeom>
              <a:blipFill rotWithShape="0">
                <a:blip r:embed="rId38"/>
                <a:stretch>
                  <a:fillRect l="-3670" t="-21622" r="-4128" b="-45946"/>
                </a:stretch>
              </a:blipFill>
            </p:spPr>
            <p:txBody>
              <a:bodyPr/>
              <a:lstStyle/>
              <a:p>
                <a:r>
                  <a:rPr lang="zh-CN" altLang="en-US">
                    <a:noFill/>
                  </a:rPr>
                  <a:t> </a:t>
                </a:r>
              </a:p>
            </p:txBody>
          </p:sp>
        </mc:Fallback>
      </mc:AlternateContent>
      <p:sp>
        <p:nvSpPr>
          <p:cNvPr id="153"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mc:AlternateContent xmlns:mc="http://schemas.openxmlformats.org/markup-compatibility/2006" xmlns:a14="http://schemas.microsoft.com/office/drawing/2010/main">
        <mc:Choice Requires="a14">
          <p:graphicFrame>
            <p:nvGraphicFramePr>
              <p:cNvPr id="151" name="表格 150"/>
              <p:cNvGraphicFramePr>
                <a:graphicFrameLocks noGrp="1"/>
              </p:cNvGraphicFramePr>
              <p:nvPr>
                <p:extLst>
                  <p:ext uri="{D42A27DB-BD31-4B8C-83A1-F6EECF244321}">
                    <p14:modId xmlns:p14="http://schemas.microsoft.com/office/powerpoint/2010/main" val="3494722558"/>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51" name="表格 150"/>
              <p:cNvGraphicFramePr>
                <a:graphicFrameLocks noGrp="1"/>
              </p:cNvGraphicFramePr>
              <p:nvPr>
                <p:extLst>
                  <p:ext uri="{D42A27DB-BD31-4B8C-83A1-F6EECF244321}">
                    <p14:modId xmlns:p14="http://schemas.microsoft.com/office/powerpoint/2010/main" val="3494722558"/>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 xmlns:a16="http://schemas.microsoft.com/office/drawing/2014/main" xmlns:a14="http://schemas.microsoft.com/office/drawing/2010/main" val="20000"/>
                        </a:ext>
                      </a:extLst>
                    </a:gridCol>
                    <a:gridCol w="535654">
                      <a:extLst>
                        <a:ext uri="{9D8B030D-6E8A-4147-A177-3AD203B41FA5}">
                          <a16:colId xmlns="" xmlns:a16="http://schemas.microsoft.com/office/drawing/2014/main" xmlns:a14="http://schemas.microsoft.com/office/drawing/2010/main" val="20001"/>
                        </a:ext>
                      </a:extLst>
                    </a:gridCol>
                    <a:gridCol w="535654">
                      <a:extLst>
                        <a:ext uri="{9D8B030D-6E8A-4147-A177-3AD203B41FA5}">
                          <a16:colId xmlns="" xmlns:a16="http://schemas.microsoft.com/office/drawing/2014/main" xmlns:a14="http://schemas.microsoft.com/office/drawing/2010/main" val="20002"/>
                        </a:ext>
                      </a:extLst>
                    </a:gridCol>
                    <a:gridCol w="535654">
                      <a:extLst>
                        <a:ext uri="{9D8B030D-6E8A-4147-A177-3AD203B41FA5}">
                          <a16:colId xmlns="" xmlns:a16="http://schemas.microsoft.com/office/drawing/2014/main" xmlns:a14="http://schemas.microsoft.com/office/drawing/2010/main" val="20003"/>
                        </a:ext>
                      </a:extLst>
                    </a:gridCol>
                  </a:tblGrid>
                  <a:tr h="365760">
                    <a:tc>
                      <a:txBody>
                        <a:bodyPr/>
                        <a:lstStyle/>
                        <a:p>
                          <a:endParaRPr lang="zh-CN"/>
                        </a:p>
                      </a:txBody>
                      <a:tcPr>
                        <a:blipFill rotWithShape="0">
                          <a:blip r:embed="rId39"/>
                          <a:stretch>
                            <a:fillRect l="-251" t="-8333" r="-67588" b="-128333"/>
                          </a:stretch>
                        </a:blipFill>
                      </a:tcPr>
                    </a:tc>
                    <a:tc>
                      <a:txBody>
                        <a:bodyPr/>
                        <a:lstStyle/>
                        <a:p>
                          <a:endParaRPr lang="zh-CN"/>
                        </a:p>
                      </a:txBody>
                      <a:tcPr>
                        <a:blipFill rotWithShape="0">
                          <a:blip r:embed="rId39"/>
                          <a:stretch>
                            <a:fillRect l="-453409" t="-8333" r="-205682" b="-128333"/>
                          </a:stretch>
                        </a:blipFill>
                      </a:tcPr>
                    </a:tc>
                    <a:tc>
                      <a:txBody>
                        <a:bodyPr/>
                        <a:lstStyle/>
                        <a:p>
                          <a:endParaRPr lang="zh-CN"/>
                        </a:p>
                      </a:txBody>
                      <a:tcPr>
                        <a:blipFill rotWithShape="0">
                          <a:blip r:embed="rId39"/>
                          <a:stretch>
                            <a:fillRect l="-553409" t="-8333" r="-105682" b="-128333"/>
                          </a:stretch>
                        </a:blipFill>
                      </a:tcPr>
                    </a:tc>
                    <a:tc>
                      <a:txBody>
                        <a:bodyPr/>
                        <a:lstStyle/>
                        <a:p>
                          <a:endParaRPr lang="zh-CN"/>
                        </a:p>
                      </a:txBody>
                      <a:tcPr>
                        <a:blipFill rotWithShape="0">
                          <a:blip r:embed="rId39"/>
                          <a:stretch>
                            <a:fillRect l="-653409" t="-8333" r="-5682" b="-128333"/>
                          </a:stretch>
                        </a:blipFill>
                      </a:tcPr>
                    </a:tc>
                    <a:extLst>
                      <a:ext uri="{0D108BD9-81ED-4DB2-BD59-A6C34878D82A}">
                        <a16:rowId xmlns="" xmlns:a16="http://schemas.microsoft.com/office/drawing/2014/main" xmlns:a14="http://schemas.microsoft.com/office/drawing/2010/main" val="10000"/>
                      </a:ext>
                    </a:extLst>
                  </a:tr>
                  <a:tr h="396000">
                    <a:tc>
                      <a:txBody>
                        <a:bodyPr/>
                        <a:lstStyle/>
                        <a:p>
                          <a:endParaRPr lang="zh-CN"/>
                        </a:p>
                      </a:txBody>
                      <a:tcPr>
                        <a:blipFill rotWithShape="0">
                          <a:blip r:embed="rId39"/>
                          <a:stretch>
                            <a:fillRect l="-251" t="-98485" r="-67588"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76554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solidFill>
                  <a:srgbClr val="FF0000"/>
                </a:solidFill>
              </a:rPr>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372263538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 xmlns:a16="http://schemas.microsoft.com/office/drawing/2014/main"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 xmlns:a16="http://schemas.microsoft.com/office/drawing/2014/main"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 xmlns:a16="http://schemas.microsoft.com/office/drawing/2014/main"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 xmlns:a16="http://schemas.microsoft.com/office/drawing/2014/main"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 xmlns:a16="http://schemas.microsoft.com/office/drawing/2014/main"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 xmlns:a16="http://schemas.microsoft.com/office/drawing/2014/main"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1" name="组合 50"/>
          <p:cNvGrpSpPr/>
          <p:nvPr/>
        </p:nvGrpSpPr>
        <p:grpSpPr>
          <a:xfrm>
            <a:off x="5575941" y="980728"/>
            <a:ext cx="1654953" cy="1584176"/>
            <a:chOff x="957469" y="2003681"/>
            <a:chExt cx="2356650"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5564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3" name="文本框 62">
                  <a:extLst>
                    <a:ext uri="{FF2B5EF4-FFF2-40B4-BE49-F238E27FC236}">
                      <a16:creationId xmlns="" xmlns:a16="http://schemas.microsoft.com/office/drawing/2014/main"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55641" cy="394446"/>
                </a:xfrm>
                <a:prstGeom prst="rect">
                  <a:avLst/>
                </a:prstGeom>
                <a:blipFill rotWithShape="0">
                  <a:blip r:embed="rId14"/>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4" name="文本框 63">
                  <a:extLst>
                    <a:ext uri="{FF2B5EF4-FFF2-40B4-BE49-F238E27FC236}">
                      <a16:creationId xmlns="" xmlns:a16="http://schemas.microsoft.com/office/drawing/2014/main"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63219" cy="394446"/>
                </a:xfrm>
                <a:prstGeom prst="rect">
                  <a:avLst/>
                </a:prstGeom>
                <a:blipFill rotWithShape="0">
                  <a:blip r:embed="rId15"/>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5" name="文本框 64">
                  <a:extLst>
                    <a:ext uri="{FF2B5EF4-FFF2-40B4-BE49-F238E27FC236}">
                      <a16:creationId xmlns="" xmlns:a16="http://schemas.microsoft.com/office/drawing/2014/main"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63219" cy="394446"/>
                </a:xfrm>
                <a:prstGeom prst="rect">
                  <a:avLst/>
                </a:prstGeom>
                <a:blipFill rotWithShape="0">
                  <a:blip r:embed="rId16"/>
                  <a:stretch>
                    <a:fillRect l="-11905" r="-71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8" y="2047087"/>
                  <a:ext cx="467584"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6" name="文本框 65">
                  <a:extLst>
                    <a:ext uri="{FF2B5EF4-FFF2-40B4-BE49-F238E27FC236}">
                      <a16:creationId xmlns="" xmlns:a16="http://schemas.microsoft.com/office/drawing/2014/main"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8" y="2047087"/>
                  <a:ext cx="467584" cy="394446"/>
                </a:xfrm>
                <a:prstGeom prst="rect">
                  <a:avLst/>
                </a:prstGeom>
                <a:blipFill rotWithShape="0">
                  <a:blip r:embed="rId17"/>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8" y="293042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7" name="文本框 66">
                  <a:extLst>
                    <a:ext uri="{FF2B5EF4-FFF2-40B4-BE49-F238E27FC236}">
                      <a16:creationId xmlns="" xmlns:a16="http://schemas.microsoft.com/office/drawing/2014/main"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8" y="2930428"/>
                  <a:ext cx="475161" cy="394446"/>
                </a:xfrm>
                <a:prstGeom prst="rect">
                  <a:avLst/>
                </a:prstGeom>
                <a:blipFill rotWithShape="0">
                  <a:blip r:embed="rId1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8" name="文本框 67">
                  <a:extLst>
                    <a:ext uri="{FF2B5EF4-FFF2-40B4-BE49-F238E27FC236}">
                      <a16:creationId xmlns="" xmlns:a16="http://schemas.microsoft.com/office/drawing/2014/main"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475161" cy="394446"/>
                </a:xfrm>
                <a:prstGeom prst="rect">
                  <a:avLst/>
                </a:prstGeom>
                <a:blipFill rotWithShape="0">
                  <a:blip r:embed="rId19"/>
                  <a:stretch>
                    <a:fillRect l="-9091" r="-5455" b="-17778"/>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1146075"/>
            <a:ext cx="117194" cy="809305"/>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72000" y="1408006"/>
                <a:ext cx="2552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 xmlns:a16="http://schemas.microsoft.com/office/drawing/2014/main"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2000" y="1408006"/>
                <a:ext cx="255219" cy="276999"/>
              </a:xfrm>
              <a:prstGeom prst="rect">
                <a:avLst/>
              </a:prstGeom>
              <a:blipFill rotWithShape="0">
                <a:blip r:embed="rId20"/>
                <a:stretch>
                  <a:fillRect l="-42857" t="-4444" r="-20476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9928" y="2220342"/>
                <a:ext cx="495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 xmlns:a16="http://schemas.microsoft.com/office/drawing/2014/main"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9928" y="2220342"/>
                <a:ext cx="495601" cy="276999"/>
              </a:xfrm>
              <a:prstGeom prst="rect">
                <a:avLst/>
              </a:prstGeom>
              <a:blipFill rotWithShape="0">
                <a:blip r:embed="rId21"/>
                <a:stretch>
                  <a:fillRect l="-21951" t="-2174" r="-84146" b="-36957"/>
                </a:stretch>
              </a:blipFill>
            </p:spPr>
            <p:txBody>
              <a:bodyPr/>
              <a:lstStyle/>
              <a:p>
                <a:r>
                  <a:rPr lang="zh-CN" altLang="en-US">
                    <a:noFill/>
                  </a:rPr>
                  <a:t> </a:t>
                </a:r>
              </a:p>
            </p:txBody>
          </p:sp>
        </mc:Fallback>
      </mc:AlternateContent>
      <p:sp>
        <p:nvSpPr>
          <p:cNvPr id="106" name="矩形 105"/>
          <p:cNvSpPr/>
          <p:nvPr/>
        </p:nvSpPr>
        <p:spPr>
          <a:xfrm>
            <a:off x="4644248" y="3875771"/>
            <a:ext cx="1943976"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107" name="直接连接符 106"/>
          <p:cNvCxnSpPr/>
          <p:nvPr/>
        </p:nvCxnSpPr>
        <p:spPr>
          <a:xfrm>
            <a:off x="1196790" y="4043515"/>
            <a:ext cx="3439352" cy="7460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endCxn id="106" idx="1"/>
          </p:cNvCxnSpPr>
          <p:nvPr/>
        </p:nvCxnSpPr>
        <p:spPr>
          <a:xfrm>
            <a:off x="1185421" y="4027450"/>
            <a:ext cx="3458827" cy="9283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a:off x="4666697" y="3861048"/>
            <a:ext cx="1773215" cy="2139896"/>
            <a:chOff x="525375" y="1017096"/>
            <a:chExt cx="1886596" cy="2276723"/>
          </a:xfrm>
        </p:grpSpPr>
        <p:cxnSp>
          <p:nvCxnSpPr>
            <p:cNvPr id="110" name="直接连接符 109">
              <a:extLst>
                <a:ext uri="{FF2B5EF4-FFF2-40B4-BE49-F238E27FC236}">
                  <a16:creationId xmlns:a16="http://schemas.microsoft.com/office/drawing/2014/main" id="{2B4D4CFB-A001-4BB7-9490-D19A13A71429}"/>
                </a:ext>
              </a:extLst>
            </p:cNvPr>
            <p:cNvCxnSpPr>
              <a:cxnSpLocks/>
            </p:cNvCxnSpPr>
            <p:nvPr/>
          </p:nvCxnSpPr>
          <p:spPr>
            <a:xfrm>
              <a:off x="696000"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7D3F2EE3-16BA-45A6-A78F-BEB00CE4306E}"/>
                </a:ext>
              </a:extLst>
            </p:cNvPr>
            <p:cNvCxnSpPr/>
            <p:nvPr/>
          </p:nvCxnSpPr>
          <p:spPr>
            <a:xfrm>
              <a:off x="799495"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D51124CA-152A-4AEA-B3E6-8D6A49E67B5C}"/>
                    </a:ext>
                  </a:extLst>
                </p:cNvPr>
                <p:cNvSpPr txBox="1"/>
                <p:nvPr/>
              </p:nvSpPr>
              <p:spPr>
                <a:xfrm>
                  <a:off x="2157478" y="3064599"/>
                  <a:ext cx="160931" cy="229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12" name="文本框 111">
                  <a:extLst>
                    <a:ext uri="{FF2B5EF4-FFF2-40B4-BE49-F238E27FC236}">
                      <a16:creationId xmlns="" xmlns:a16="http://schemas.microsoft.com/office/drawing/2014/main"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2157478" y="3064599"/>
                  <a:ext cx="160931" cy="229220"/>
                </a:xfrm>
                <a:prstGeom prst="rect">
                  <a:avLst/>
                </a:prstGeom>
                <a:blipFill rotWithShape="0">
                  <a:blip r:embed="rId23"/>
                  <a:stretch>
                    <a:fillRect l="-24000" r="-24000" b="-28571"/>
                  </a:stretch>
                </a:blipFill>
              </p:spPr>
              <p:txBody>
                <a:bodyPr/>
                <a:lstStyle/>
                <a:p>
                  <a:r>
                    <a:rPr lang="zh-CN" altLang="en-US">
                      <a:noFill/>
                    </a:rPr>
                    <a:t> </a:t>
                  </a:r>
                </a:p>
              </p:txBody>
            </p:sp>
          </mc:Fallback>
        </mc:AlternateContent>
        <p:cxnSp>
          <p:nvCxnSpPr>
            <p:cNvPr id="113" name="直接连接符 112">
              <a:extLst>
                <a:ext uri="{FF2B5EF4-FFF2-40B4-BE49-F238E27FC236}">
                  <a16:creationId xmlns:a16="http://schemas.microsoft.com/office/drawing/2014/main" id="{572C1E55-015F-42EE-B56A-126E999226E6}"/>
                </a:ext>
              </a:extLst>
            </p:cNvPr>
            <p:cNvCxnSpPr>
              <a:cxnSpLocks/>
            </p:cNvCxnSpPr>
            <p:nvPr/>
          </p:nvCxnSpPr>
          <p:spPr>
            <a:xfrm flipV="1">
              <a:off x="115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9707217-0F2D-4581-BD62-16CA7F5090EB}"/>
                </a:ext>
              </a:extLst>
            </p:cNvPr>
            <p:cNvCxnSpPr>
              <a:cxnSpLocks/>
            </p:cNvCxnSpPr>
            <p:nvPr/>
          </p:nvCxnSpPr>
          <p:spPr>
            <a:xfrm flipV="1">
              <a:off x="151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5AF7468A-B8C5-4AA5-81CC-FC0E129E91E6}"/>
                </a:ext>
              </a:extLst>
            </p:cNvPr>
            <p:cNvCxnSpPr>
              <a:cxnSpLocks/>
            </p:cNvCxnSpPr>
            <p:nvPr/>
          </p:nvCxnSpPr>
          <p:spPr>
            <a:xfrm flipV="1">
              <a:off x="187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EE512DA0-05D5-4FB2-8895-4E32614A6A80}"/>
                </a:ext>
              </a:extLst>
            </p:cNvPr>
            <p:cNvCxnSpPr>
              <a:cxnSpLocks/>
            </p:cNvCxnSpPr>
            <p:nvPr/>
          </p:nvCxnSpPr>
          <p:spPr>
            <a:xfrm rot="5400000" flipV="1">
              <a:off x="834106"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44B3FBDA-0D6B-447F-AE4C-16CA34ABE7EE}"/>
                </a:ext>
              </a:extLst>
            </p:cNvPr>
            <p:cNvCxnSpPr>
              <a:cxnSpLocks/>
            </p:cNvCxnSpPr>
            <p:nvPr/>
          </p:nvCxnSpPr>
          <p:spPr>
            <a:xfrm rot="5400000" flipV="1">
              <a:off x="834106"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73564AB7-B941-473D-9FC4-D69BE504AF95}"/>
                </a:ext>
              </a:extLst>
            </p:cNvPr>
            <p:cNvCxnSpPr>
              <a:cxnSpLocks/>
            </p:cNvCxnSpPr>
            <p:nvPr/>
          </p:nvCxnSpPr>
          <p:spPr>
            <a:xfrm rot="5400000" flipV="1">
              <a:off x="834106"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BFD2F524-40B9-413E-993A-9C4AC8144B81}"/>
                    </a:ext>
                  </a:extLst>
                </p:cNvPr>
                <p:cNvSpPr txBox="1"/>
                <p:nvPr/>
              </p:nvSpPr>
              <p:spPr>
                <a:xfrm>
                  <a:off x="1084808"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119" name="文本框 118">
                  <a:extLst>
                    <a:ext uri="{FF2B5EF4-FFF2-40B4-BE49-F238E27FC236}">
                      <a16:creationId xmlns="" xmlns:a16="http://schemas.microsoft.com/office/drawing/2014/main" xmlns:a14="http://schemas.microsoft.com/office/drawing/2010/main" id="{BFD2F524-40B9-413E-993A-9C4AC8144B81}"/>
                    </a:ext>
                  </a:extLst>
                </p:cNvPr>
                <p:cNvSpPr txBox="1">
                  <a:spLocks noRot="1" noChangeAspect="1" noMove="1" noResize="1" noEditPoints="1" noAdjustHandles="1" noChangeArrowheads="1" noChangeShapeType="1" noTextEdit="1"/>
                </p:cNvSpPr>
                <p:nvPr/>
              </p:nvSpPr>
              <p:spPr>
                <a:xfrm>
                  <a:off x="1084808" y="3066111"/>
                  <a:ext cx="149080" cy="215444"/>
                </a:xfrm>
                <a:prstGeom prst="rect">
                  <a:avLst/>
                </a:prstGeom>
                <a:blipFill rotWithShape="0">
                  <a:blip r:embed="rId24"/>
                  <a:stretch>
                    <a:fillRect l="-30435" r="-26087"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E0FAA8B3-7B3A-4E87-ACA8-6D9A8953E16C}"/>
                    </a:ext>
                  </a:extLst>
                </p:cNvPr>
                <p:cNvSpPr txBox="1"/>
                <p:nvPr/>
              </p:nvSpPr>
              <p:spPr>
                <a:xfrm>
                  <a:off x="1444660"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20" name="文本框 119">
                  <a:extLst>
                    <a:ext uri="{FF2B5EF4-FFF2-40B4-BE49-F238E27FC236}">
                      <a16:creationId xmlns="" xmlns:a16="http://schemas.microsoft.com/office/drawing/2014/main" xmlns:a14="http://schemas.microsoft.com/office/drawing/2010/main" id="{E0FAA8B3-7B3A-4E87-ACA8-6D9A8953E16C}"/>
                    </a:ext>
                  </a:extLst>
                </p:cNvPr>
                <p:cNvSpPr txBox="1">
                  <a:spLocks noRot="1" noChangeAspect="1" noMove="1" noResize="1" noEditPoints="1" noAdjustHandles="1" noChangeArrowheads="1" noChangeShapeType="1" noTextEdit="1"/>
                </p:cNvSpPr>
                <p:nvPr/>
              </p:nvSpPr>
              <p:spPr>
                <a:xfrm>
                  <a:off x="1444660" y="3067200"/>
                  <a:ext cx="149079" cy="215444"/>
                </a:xfrm>
                <a:prstGeom prst="rect">
                  <a:avLst/>
                </a:prstGeom>
                <a:blipFill rotWithShape="0">
                  <a:blip r:embed="rId25"/>
                  <a:stretch>
                    <a:fillRect l="-30435" r="-26087"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EC73C7A7-3A7A-4324-96A1-68E503429CAA}"/>
                    </a:ext>
                  </a:extLst>
                </p:cNvPr>
                <p:cNvSpPr txBox="1"/>
                <p:nvPr/>
              </p:nvSpPr>
              <p:spPr>
                <a:xfrm>
                  <a:off x="1804659"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21" name="文本框 120">
                  <a:extLst>
                    <a:ext uri="{FF2B5EF4-FFF2-40B4-BE49-F238E27FC236}">
                      <a16:creationId xmlns="" xmlns:a16="http://schemas.microsoft.com/office/drawing/2014/main" xmlns:a14="http://schemas.microsoft.com/office/drawing/2010/main" id="{EC73C7A7-3A7A-4324-96A1-68E503429CAA}"/>
                    </a:ext>
                  </a:extLst>
                </p:cNvPr>
                <p:cNvSpPr txBox="1">
                  <a:spLocks noRot="1" noChangeAspect="1" noMove="1" noResize="1" noEditPoints="1" noAdjustHandles="1" noChangeArrowheads="1" noChangeShapeType="1" noTextEdit="1"/>
                </p:cNvSpPr>
                <p:nvPr/>
              </p:nvSpPr>
              <p:spPr>
                <a:xfrm>
                  <a:off x="1804659" y="3066111"/>
                  <a:ext cx="149079" cy="215444"/>
                </a:xfrm>
                <a:prstGeom prst="rect">
                  <a:avLst/>
                </a:prstGeom>
                <a:blipFill rotWithShape="0">
                  <a:blip r:embed="rId26"/>
                  <a:stretch>
                    <a:fillRect l="-30435" r="-26087" b="-11765"/>
                  </a:stretch>
                </a:blipFill>
              </p:spPr>
              <p:txBody>
                <a:bodyPr/>
                <a:lstStyle/>
                <a:p>
                  <a:r>
                    <a:rPr lang="zh-CN" altLang="en-US">
                      <a:noFill/>
                    </a:rPr>
                    <a:t> </a:t>
                  </a:r>
                </a:p>
              </p:txBody>
            </p:sp>
          </mc:Fallback>
        </mc:AlternateContent>
        <p:grpSp>
          <p:nvGrpSpPr>
            <p:cNvPr id="122" name="组合 121">
              <a:extLst>
                <a:ext uri="{FF2B5EF4-FFF2-40B4-BE49-F238E27FC236}">
                  <a16:creationId xmlns:a16="http://schemas.microsoft.com/office/drawing/2014/main" id="{5EE6E2A7-745E-4A9E-8D20-D3E0E9B52FB0}"/>
                </a:ext>
              </a:extLst>
            </p:cNvPr>
            <p:cNvGrpSpPr/>
            <p:nvPr/>
          </p:nvGrpSpPr>
          <p:grpSpPr>
            <a:xfrm>
              <a:off x="1116729" y="2434050"/>
              <a:ext cx="90000" cy="90379"/>
              <a:chOff x="2810999" y="1674000"/>
              <a:chExt cx="90000" cy="90379"/>
            </a:xfrm>
          </p:grpSpPr>
          <p:cxnSp>
            <p:nvCxnSpPr>
              <p:cNvPr id="135" name="直接连接符 134">
                <a:extLst>
                  <a:ext uri="{FF2B5EF4-FFF2-40B4-BE49-F238E27FC236}">
                    <a16:creationId xmlns:a16="http://schemas.microsoft.com/office/drawing/2014/main" id="{61520E25-A3FF-49F9-87AC-6B623FD5A89B}"/>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063254D-E55B-485E-861D-07EA9E3B9D98}"/>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a16="http://schemas.microsoft.com/office/drawing/2014/main" id="{FEC5D410-4D3C-4D7D-9605-D62BC50BF5BA}"/>
                </a:ext>
              </a:extLst>
            </p:cNvPr>
            <p:cNvGrpSpPr/>
            <p:nvPr/>
          </p:nvGrpSpPr>
          <p:grpSpPr>
            <a:xfrm>
              <a:off x="1477146" y="1891010"/>
              <a:ext cx="90000" cy="90379"/>
              <a:chOff x="2810999" y="1674000"/>
              <a:chExt cx="90000" cy="90379"/>
            </a:xfrm>
          </p:grpSpPr>
          <p:cxnSp>
            <p:nvCxnSpPr>
              <p:cNvPr id="133" name="直接连接符 132">
                <a:extLst>
                  <a:ext uri="{FF2B5EF4-FFF2-40B4-BE49-F238E27FC236}">
                    <a16:creationId xmlns:a16="http://schemas.microsoft.com/office/drawing/2014/main" id="{5A157E3F-8835-4E91-B464-8B5C7CCE19F5}"/>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9B4EC392-1616-48F9-9F28-C8542424A96C}"/>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F3715759-E4D7-4DE9-9DF0-6A746E9C73C6}"/>
                </a:ext>
              </a:extLst>
            </p:cNvPr>
            <p:cNvGrpSpPr/>
            <p:nvPr/>
          </p:nvGrpSpPr>
          <p:grpSpPr>
            <a:xfrm>
              <a:off x="1834198" y="1981010"/>
              <a:ext cx="90000" cy="90379"/>
              <a:chOff x="2810999" y="1674000"/>
              <a:chExt cx="90000" cy="90379"/>
            </a:xfrm>
          </p:grpSpPr>
          <p:cxnSp>
            <p:nvCxnSpPr>
              <p:cNvPr id="131" name="直接连接符 130">
                <a:extLst>
                  <a:ext uri="{FF2B5EF4-FFF2-40B4-BE49-F238E27FC236}">
                    <a16:creationId xmlns:a16="http://schemas.microsoft.com/office/drawing/2014/main" id="{EA344135-862F-45D5-A275-E0056CA77161}"/>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08EB61A3-C148-4643-86FB-84B12DAD113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直接连接符 124">
              <a:extLst>
                <a:ext uri="{FF2B5EF4-FFF2-40B4-BE49-F238E27FC236}">
                  <a16:creationId xmlns:a16="http://schemas.microsoft.com/office/drawing/2014/main" id="{47F80D65-907B-4938-B026-723013B79634}"/>
                </a:ext>
              </a:extLst>
            </p:cNvPr>
            <p:cNvCxnSpPr>
              <a:cxnSpLocks/>
            </p:cNvCxnSpPr>
            <p:nvPr/>
          </p:nvCxnSpPr>
          <p:spPr>
            <a:xfrm>
              <a:off x="811592" y="2021811"/>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DF59960-38FC-4298-91B8-8E74B22CA1F7}"/>
                </a:ext>
              </a:extLst>
            </p:cNvPr>
            <p:cNvCxnSpPr>
              <a:cxnSpLocks/>
            </p:cNvCxnSpPr>
            <p:nvPr/>
          </p:nvCxnSpPr>
          <p:spPr>
            <a:xfrm>
              <a:off x="811592" y="1936010"/>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FB969165-7617-4001-B6F2-63BD9A753E5D}"/>
                    </a:ext>
                  </a:extLst>
                </p:cNvPr>
                <p:cNvSpPr txBox="1"/>
                <p:nvPr/>
              </p:nvSpPr>
              <p:spPr>
                <a:xfrm>
                  <a:off x="526257" y="1820984"/>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3.2</m:t>
                        </m:r>
                      </m:oMath>
                    </m:oMathPara>
                  </a14:m>
                  <a:endParaRPr lang="zh-CN" altLang="en-US" sz="1400" dirty="0"/>
                </a:p>
              </p:txBody>
            </p:sp>
          </mc:Choice>
          <mc:Fallback xmlns="">
            <p:sp>
              <p:nvSpPr>
                <p:cNvPr id="127" name="文本框 126">
                  <a:extLst>
                    <a:ext uri="{FF2B5EF4-FFF2-40B4-BE49-F238E27FC236}">
                      <a16:creationId xmlns="" xmlns:a16="http://schemas.microsoft.com/office/drawing/2014/main" xmlns:a14="http://schemas.microsoft.com/office/drawing/2010/main" id="{FB969165-7617-4001-B6F2-63BD9A753E5D}"/>
                    </a:ext>
                  </a:extLst>
                </p:cNvPr>
                <p:cNvSpPr txBox="1">
                  <a:spLocks noRot="1" noChangeAspect="1" noMove="1" noResize="1" noEditPoints="1" noAdjustHandles="1" noChangeArrowheads="1" noChangeShapeType="1" noTextEdit="1"/>
                </p:cNvSpPr>
                <p:nvPr/>
              </p:nvSpPr>
              <p:spPr>
                <a:xfrm>
                  <a:off x="526257" y="1820984"/>
                  <a:ext cx="285335" cy="215444"/>
                </a:xfrm>
                <a:prstGeom prst="rect">
                  <a:avLst/>
                </a:prstGeom>
                <a:blipFill rotWithShape="0">
                  <a:blip r:embed="rId27"/>
                  <a:stretch>
                    <a:fillRect l="-15909" r="-15909" b="-11765"/>
                  </a:stretch>
                </a:blipFill>
              </p:spPr>
              <p:txBody>
                <a:bodyPr/>
                <a:lstStyle/>
                <a:p>
                  <a:r>
                    <a:rPr lang="zh-CN" altLang="en-US">
                      <a:noFill/>
                    </a:rPr>
                    <a:t> </a:t>
                  </a:r>
                </a:p>
              </p:txBody>
            </p:sp>
          </mc:Fallback>
        </mc:AlternateContent>
        <p:cxnSp>
          <p:nvCxnSpPr>
            <p:cNvPr id="128" name="直接连接符 127">
              <a:extLst>
                <a:ext uri="{FF2B5EF4-FFF2-40B4-BE49-F238E27FC236}">
                  <a16:creationId xmlns:a16="http://schemas.microsoft.com/office/drawing/2014/main" id="{05734D5A-D035-4E9B-A7F6-E1FE91A4A86B}"/>
                </a:ext>
              </a:extLst>
            </p:cNvPr>
            <p:cNvCxnSpPr>
              <a:cxnSpLocks/>
            </p:cNvCxnSpPr>
            <p:nvPr/>
          </p:nvCxnSpPr>
          <p:spPr>
            <a:xfrm>
              <a:off x="811592" y="2479050"/>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CB38E6D7-61A3-4F1D-B9A4-458D94C379AB}"/>
                    </a:ext>
                  </a:extLst>
                </p:cNvPr>
                <p:cNvSpPr txBox="1"/>
                <p:nvPr/>
              </p:nvSpPr>
              <p:spPr>
                <a:xfrm>
                  <a:off x="525375" y="23652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1.8</m:t>
                        </m:r>
                      </m:oMath>
                    </m:oMathPara>
                  </a14:m>
                  <a:endParaRPr lang="zh-CN" altLang="en-US" sz="1400" dirty="0"/>
                </a:p>
              </p:txBody>
            </p:sp>
          </mc:Choice>
          <mc:Fallback xmlns="">
            <p:sp>
              <p:nvSpPr>
                <p:cNvPr id="129" name="文本框 128">
                  <a:extLst>
                    <a:ext uri="{FF2B5EF4-FFF2-40B4-BE49-F238E27FC236}">
                      <a16:creationId xmlns="" xmlns:a16="http://schemas.microsoft.com/office/drawing/2014/main" xmlns:a14="http://schemas.microsoft.com/office/drawing/2010/main" id="{CB38E6D7-61A3-4F1D-B9A4-458D94C379AB}"/>
                    </a:ext>
                  </a:extLst>
                </p:cNvPr>
                <p:cNvSpPr txBox="1">
                  <a:spLocks noRot="1" noChangeAspect="1" noMove="1" noResize="1" noEditPoints="1" noAdjustHandles="1" noChangeArrowheads="1" noChangeShapeType="1" noTextEdit="1"/>
                </p:cNvSpPr>
                <p:nvPr/>
              </p:nvSpPr>
              <p:spPr>
                <a:xfrm>
                  <a:off x="525375" y="2365200"/>
                  <a:ext cx="285335" cy="215444"/>
                </a:xfrm>
                <a:prstGeom prst="rect">
                  <a:avLst/>
                </a:prstGeom>
                <a:blipFill rotWithShape="0">
                  <a:blip r:embed="rId28"/>
                  <a:stretch>
                    <a:fillRect l="-15909" r="-15909" b="-15152"/>
                  </a:stretch>
                </a:blipFill>
              </p:spPr>
              <p:txBody>
                <a:bodyPr/>
                <a:lstStyle/>
                <a:p>
                  <a:r>
                    <a:rPr lang="zh-CN" altLang="en-US">
                      <a:noFill/>
                    </a:rPr>
                    <a:t> </a:t>
                  </a:r>
                </a:p>
              </p:txBody>
            </p:sp>
          </mc:Fallback>
        </mc:AlternateContent>
        <p:sp>
          <p:nvSpPr>
            <p:cNvPr id="130" name="文本框 129">
              <a:extLst>
                <a:ext uri="{FF2B5EF4-FFF2-40B4-BE49-F238E27FC236}">
                  <a16:creationId xmlns:a16="http://schemas.microsoft.com/office/drawing/2014/main" id="{A931989B-D37E-429A-9975-B8D2E1D624EB}"/>
                </a:ext>
              </a:extLst>
            </p:cNvPr>
            <p:cNvSpPr txBox="1"/>
            <p:nvPr/>
          </p:nvSpPr>
          <p:spPr>
            <a:xfrm>
              <a:off x="694831" y="1017096"/>
              <a:ext cx="685065" cy="22922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p:grpSp>
      <p:sp>
        <p:nvSpPr>
          <p:cNvPr id="87" name="矩形 86"/>
          <p:cNvSpPr/>
          <p:nvPr/>
        </p:nvSpPr>
        <p:spPr>
          <a:xfrm>
            <a:off x="6775718" y="3871214"/>
            <a:ext cx="1995080"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3166055" y="3232841"/>
            <a:ext cx="4064839" cy="614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162511" y="3243348"/>
            <a:ext cx="3651735" cy="617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814246" y="3890289"/>
            <a:ext cx="1839299" cy="2149689"/>
            <a:chOff x="3121430" y="1074493"/>
            <a:chExt cx="1886596" cy="2272481"/>
          </a:xfrm>
        </p:grpSpPr>
        <p:cxnSp>
          <p:nvCxnSpPr>
            <p:cNvPr id="91" name="直接连接符 90">
              <a:extLst>
                <a:ext uri="{FF2B5EF4-FFF2-40B4-BE49-F238E27FC236}">
                  <a16:creationId xmlns:a16="http://schemas.microsoft.com/office/drawing/2014/main" id="{7CF3397D-7C3D-4309-815D-E76FBB2D4270}"/>
                </a:ext>
              </a:extLst>
            </p:cNvPr>
            <p:cNvCxnSpPr>
              <a:cxnSpLocks/>
            </p:cNvCxnSpPr>
            <p:nvPr/>
          </p:nvCxnSpPr>
          <p:spPr>
            <a:xfrm>
              <a:off x="3292055"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55015401-2439-4FBA-B9A7-DB4284C36240}"/>
                </a:ext>
              </a:extLst>
            </p:cNvPr>
            <p:cNvCxnSpPr/>
            <p:nvPr/>
          </p:nvCxnSpPr>
          <p:spPr>
            <a:xfrm>
              <a:off x="3395550"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977DD351-7530-499D-89DF-81EABB89969A}"/>
                </a:ext>
              </a:extLst>
            </p:cNvPr>
            <p:cNvCxnSpPr>
              <a:cxnSpLocks/>
            </p:cNvCxnSpPr>
            <p:nvPr/>
          </p:nvCxnSpPr>
          <p:spPr>
            <a:xfrm flipV="1">
              <a:off x="375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D0C031D-DEA7-4A92-A704-379AD456FCDB}"/>
                </a:ext>
              </a:extLst>
            </p:cNvPr>
            <p:cNvCxnSpPr>
              <a:cxnSpLocks/>
            </p:cNvCxnSpPr>
            <p:nvPr/>
          </p:nvCxnSpPr>
          <p:spPr>
            <a:xfrm flipV="1">
              <a:off x="411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9656F06-3A14-4643-A63A-67048AB0BC38}"/>
                </a:ext>
              </a:extLst>
            </p:cNvPr>
            <p:cNvCxnSpPr>
              <a:cxnSpLocks/>
            </p:cNvCxnSpPr>
            <p:nvPr/>
          </p:nvCxnSpPr>
          <p:spPr>
            <a:xfrm flipV="1">
              <a:off x="447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DFC09E34-25E8-40AB-A05F-135485F1EFF1}"/>
                </a:ext>
              </a:extLst>
            </p:cNvPr>
            <p:cNvCxnSpPr>
              <a:cxnSpLocks/>
            </p:cNvCxnSpPr>
            <p:nvPr/>
          </p:nvCxnSpPr>
          <p:spPr>
            <a:xfrm rot="5400000" flipV="1">
              <a:off x="3430161"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D0276C95-1DE6-4A74-A34B-F4890EA35EE9}"/>
                </a:ext>
              </a:extLst>
            </p:cNvPr>
            <p:cNvCxnSpPr>
              <a:cxnSpLocks/>
            </p:cNvCxnSpPr>
            <p:nvPr/>
          </p:nvCxnSpPr>
          <p:spPr>
            <a:xfrm rot="5400000" flipV="1">
              <a:off x="3430161"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2ACAB2E5-8D95-48C3-BC73-21A994A1B393}"/>
                </a:ext>
              </a:extLst>
            </p:cNvPr>
            <p:cNvCxnSpPr>
              <a:cxnSpLocks/>
            </p:cNvCxnSpPr>
            <p:nvPr/>
          </p:nvCxnSpPr>
          <p:spPr>
            <a:xfrm rot="5400000" flipV="1">
              <a:off x="3430161"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F3645460-A620-430A-899A-0716A6C1030B}"/>
                    </a:ext>
                  </a:extLst>
                </p:cNvPr>
                <p:cNvSpPr txBox="1"/>
                <p:nvPr/>
              </p:nvSpPr>
              <p:spPr>
                <a:xfrm>
                  <a:off x="3680863"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99" name="文本框 98">
                  <a:extLst>
                    <a:ext uri="{FF2B5EF4-FFF2-40B4-BE49-F238E27FC236}">
                      <a16:creationId xmlns="" xmlns:a16="http://schemas.microsoft.com/office/drawing/2014/main" xmlns:a14="http://schemas.microsoft.com/office/drawing/2010/main" id="{F3645460-A620-430A-899A-0716A6C1030B}"/>
                    </a:ext>
                  </a:extLst>
                </p:cNvPr>
                <p:cNvSpPr txBox="1">
                  <a:spLocks noRot="1" noChangeAspect="1" noMove="1" noResize="1" noEditPoints="1" noAdjustHandles="1" noChangeArrowheads="1" noChangeShapeType="1" noTextEdit="1"/>
                </p:cNvSpPr>
                <p:nvPr/>
              </p:nvSpPr>
              <p:spPr>
                <a:xfrm>
                  <a:off x="3680863" y="3066111"/>
                  <a:ext cx="149080" cy="215444"/>
                </a:xfrm>
                <a:prstGeom prst="rect">
                  <a:avLst/>
                </a:prstGeom>
                <a:blipFill rotWithShape="0">
                  <a:blip r:embed="rId24"/>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F732167-11D9-4008-9C75-02EECA5C56A4}"/>
                    </a:ext>
                  </a:extLst>
                </p:cNvPr>
                <p:cNvSpPr txBox="1"/>
                <p:nvPr/>
              </p:nvSpPr>
              <p:spPr>
                <a:xfrm>
                  <a:off x="4040715"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00" name="文本框 99">
                  <a:extLst>
                    <a:ext uri="{FF2B5EF4-FFF2-40B4-BE49-F238E27FC236}">
                      <a16:creationId xmlns="" xmlns:a16="http://schemas.microsoft.com/office/drawing/2014/main" xmlns:a14="http://schemas.microsoft.com/office/drawing/2010/main" id="{0F732167-11D9-4008-9C75-02EECA5C56A4}"/>
                    </a:ext>
                  </a:extLst>
                </p:cNvPr>
                <p:cNvSpPr txBox="1">
                  <a:spLocks noRot="1" noChangeAspect="1" noMove="1" noResize="1" noEditPoints="1" noAdjustHandles="1" noChangeArrowheads="1" noChangeShapeType="1" noTextEdit="1"/>
                </p:cNvSpPr>
                <p:nvPr/>
              </p:nvSpPr>
              <p:spPr>
                <a:xfrm>
                  <a:off x="4040715" y="3067200"/>
                  <a:ext cx="149079" cy="215444"/>
                </a:xfrm>
                <a:prstGeom prst="rect">
                  <a:avLst/>
                </a:prstGeom>
                <a:blipFill rotWithShape="0">
                  <a:blip r:embed="rId25"/>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9C635118-667C-4255-8166-1E0D634EB769}"/>
                    </a:ext>
                  </a:extLst>
                </p:cNvPr>
                <p:cNvSpPr txBox="1"/>
                <p:nvPr/>
              </p:nvSpPr>
              <p:spPr>
                <a:xfrm>
                  <a:off x="4400714"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01" name="文本框 100">
                  <a:extLst>
                    <a:ext uri="{FF2B5EF4-FFF2-40B4-BE49-F238E27FC236}">
                      <a16:creationId xmlns="" xmlns:a16="http://schemas.microsoft.com/office/drawing/2014/main" xmlns:a14="http://schemas.microsoft.com/office/drawing/2010/main" id="{9C635118-667C-4255-8166-1E0D634EB769}"/>
                    </a:ext>
                  </a:extLst>
                </p:cNvPr>
                <p:cNvSpPr txBox="1">
                  <a:spLocks noRot="1" noChangeAspect="1" noMove="1" noResize="1" noEditPoints="1" noAdjustHandles="1" noChangeArrowheads="1" noChangeShapeType="1" noTextEdit="1"/>
                </p:cNvSpPr>
                <p:nvPr/>
              </p:nvSpPr>
              <p:spPr>
                <a:xfrm>
                  <a:off x="4400714" y="3066111"/>
                  <a:ext cx="149079" cy="215444"/>
                </a:xfrm>
                <a:prstGeom prst="rect">
                  <a:avLst/>
                </a:prstGeom>
                <a:blipFill rotWithShape="0">
                  <a:blip r:embed="rId26"/>
                  <a:stretch>
                    <a:fillRect l="-25000" r="-25000" b="-11765"/>
                  </a:stretch>
                </a:blipFill>
              </p:spPr>
              <p:txBody>
                <a:bodyPr/>
                <a:lstStyle/>
                <a:p>
                  <a:r>
                    <a:rPr lang="zh-CN" altLang="en-US">
                      <a:noFill/>
                    </a:rPr>
                    <a:t> </a:t>
                  </a:r>
                </a:p>
              </p:txBody>
            </p:sp>
          </mc:Fallback>
        </mc:AlternateContent>
        <p:grpSp>
          <p:nvGrpSpPr>
            <p:cNvPr id="102" name="组合 101">
              <a:extLst>
                <a:ext uri="{FF2B5EF4-FFF2-40B4-BE49-F238E27FC236}">
                  <a16:creationId xmlns:a16="http://schemas.microsoft.com/office/drawing/2014/main" id="{5F91C042-8D09-4C31-BDD5-351C9A5E4A99}"/>
                </a:ext>
              </a:extLst>
            </p:cNvPr>
            <p:cNvGrpSpPr/>
            <p:nvPr/>
          </p:nvGrpSpPr>
          <p:grpSpPr>
            <a:xfrm>
              <a:off x="3710403" y="2760289"/>
              <a:ext cx="90000" cy="90379"/>
              <a:chOff x="2810999" y="1674000"/>
              <a:chExt cx="90000" cy="90379"/>
            </a:xfrm>
          </p:grpSpPr>
          <p:cxnSp>
            <p:nvCxnSpPr>
              <p:cNvPr id="148" name="直接连接符 147">
                <a:extLst>
                  <a:ext uri="{FF2B5EF4-FFF2-40B4-BE49-F238E27FC236}">
                    <a16:creationId xmlns:a16="http://schemas.microsoft.com/office/drawing/2014/main" id="{C9E41F91-1C24-4A20-8641-4FB453B0D96C}"/>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8DD2DAC2-088A-439E-9CF0-4CFC94A17F7B}"/>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4FCDEBCB-0960-4E41-982F-3D578C12F72A}"/>
                </a:ext>
              </a:extLst>
            </p:cNvPr>
            <p:cNvGrpSpPr/>
            <p:nvPr/>
          </p:nvGrpSpPr>
          <p:grpSpPr>
            <a:xfrm>
              <a:off x="4070255" y="2478181"/>
              <a:ext cx="90000" cy="90379"/>
              <a:chOff x="2810999" y="1674000"/>
              <a:chExt cx="90000" cy="90379"/>
            </a:xfrm>
          </p:grpSpPr>
          <p:cxnSp>
            <p:nvCxnSpPr>
              <p:cNvPr id="146" name="直接连接符 145">
                <a:extLst>
                  <a:ext uri="{FF2B5EF4-FFF2-40B4-BE49-F238E27FC236}">
                    <a16:creationId xmlns:a16="http://schemas.microsoft.com/office/drawing/2014/main" id="{EB79C7EB-36CF-4B8F-BDF1-C11B5B2B651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EB48F614-6F0C-42BF-844C-5ADDD836ED0A}"/>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24AD736D-2F5C-4E59-A815-B792E15556F8}"/>
                </a:ext>
              </a:extLst>
            </p:cNvPr>
            <p:cNvGrpSpPr/>
            <p:nvPr/>
          </p:nvGrpSpPr>
          <p:grpSpPr>
            <a:xfrm>
              <a:off x="4408688" y="2532278"/>
              <a:ext cx="90000" cy="90379"/>
              <a:chOff x="2810999" y="1674000"/>
              <a:chExt cx="90000" cy="90379"/>
            </a:xfrm>
          </p:grpSpPr>
          <p:cxnSp>
            <p:nvCxnSpPr>
              <p:cNvPr id="144" name="直接连接符 143">
                <a:extLst>
                  <a:ext uri="{FF2B5EF4-FFF2-40B4-BE49-F238E27FC236}">
                    <a16:creationId xmlns:a16="http://schemas.microsoft.com/office/drawing/2014/main" id="{240F9002-7B53-4911-A9B4-DBDC63E55A4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1B72CBC-EC2C-4D5F-902A-A571C23A464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a:extLst>
                <a:ext uri="{FF2B5EF4-FFF2-40B4-BE49-F238E27FC236}">
                  <a16:creationId xmlns:a16="http://schemas.microsoft.com/office/drawing/2014/main" id="{BB37CB70-12CE-435C-907A-DB1B93BAF2B8}"/>
                </a:ext>
              </a:extLst>
            </p:cNvPr>
            <p:cNvCxnSpPr>
              <a:cxnSpLocks/>
            </p:cNvCxnSpPr>
            <p:nvPr/>
          </p:nvCxnSpPr>
          <p:spPr>
            <a:xfrm>
              <a:off x="3386082" y="2573079"/>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5054B47-E067-4232-B4CC-591C512E87BA}"/>
                </a:ext>
              </a:extLst>
            </p:cNvPr>
            <p:cNvCxnSpPr>
              <a:cxnSpLocks/>
            </p:cNvCxnSpPr>
            <p:nvPr/>
          </p:nvCxnSpPr>
          <p:spPr>
            <a:xfrm>
              <a:off x="3404701" y="2523181"/>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B11D3916-079F-4650-95B2-5222E036918C}"/>
                </a:ext>
              </a:extLst>
            </p:cNvPr>
            <p:cNvCxnSpPr>
              <a:cxnSpLocks/>
            </p:cNvCxnSpPr>
            <p:nvPr/>
          </p:nvCxnSpPr>
          <p:spPr>
            <a:xfrm>
              <a:off x="3405266" y="2805289"/>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0827A7DA-56A2-41FE-80A1-AE60AF1FDDDA}"/>
                    </a:ext>
                  </a:extLst>
                </p:cNvPr>
                <p:cNvSpPr txBox="1"/>
                <p:nvPr/>
              </p:nvSpPr>
              <p:spPr>
                <a:xfrm>
                  <a:off x="3121430" y="27090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0.9</m:t>
                        </m:r>
                      </m:oMath>
                    </m:oMathPara>
                  </a14:m>
                  <a:endParaRPr lang="zh-CN" altLang="en-US" sz="1400" dirty="0"/>
                </a:p>
              </p:txBody>
            </p:sp>
          </mc:Choice>
          <mc:Fallback xmlns="">
            <p:sp>
              <p:nvSpPr>
                <p:cNvPr id="139" name="文本框 138">
                  <a:extLst>
                    <a:ext uri="{FF2B5EF4-FFF2-40B4-BE49-F238E27FC236}">
                      <a16:creationId xmlns="" xmlns:a16="http://schemas.microsoft.com/office/drawing/2014/main" xmlns:a14="http://schemas.microsoft.com/office/drawing/2010/main" id="{0827A7DA-56A2-41FE-80A1-AE60AF1FDDDA}"/>
                    </a:ext>
                  </a:extLst>
                </p:cNvPr>
                <p:cNvSpPr txBox="1">
                  <a:spLocks noRot="1" noChangeAspect="1" noMove="1" noResize="1" noEditPoints="1" noAdjustHandles="1" noChangeArrowheads="1" noChangeShapeType="1" noTextEdit="1"/>
                </p:cNvSpPr>
                <p:nvPr/>
              </p:nvSpPr>
              <p:spPr>
                <a:xfrm>
                  <a:off x="3121430" y="2709000"/>
                  <a:ext cx="285335" cy="215444"/>
                </a:xfrm>
                <a:prstGeom prst="rect">
                  <a:avLst/>
                </a:prstGeom>
                <a:blipFill rotWithShape="0">
                  <a:blip r:embed="rId29"/>
                  <a:stretch>
                    <a:fillRect l="-13333" r="-1555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BA33A6D-4CF1-421C-866B-015A3313CA81}"/>
                    </a:ext>
                  </a:extLst>
                </p:cNvPr>
                <p:cNvSpPr txBox="1"/>
                <p:nvPr/>
              </p:nvSpPr>
              <p:spPr>
                <a:xfrm>
                  <a:off x="3122637" y="2369206"/>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1.6</m:t>
                        </m:r>
                      </m:oMath>
                    </m:oMathPara>
                  </a14:m>
                  <a:endParaRPr lang="zh-CN" altLang="en-US" sz="1400" dirty="0"/>
                </a:p>
              </p:txBody>
            </p:sp>
          </mc:Choice>
          <mc:Fallback xmlns="">
            <p:sp>
              <p:nvSpPr>
                <p:cNvPr id="140" name="文本框 139">
                  <a:extLst>
                    <a:ext uri="{FF2B5EF4-FFF2-40B4-BE49-F238E27FC236}">
                      <a16:creationId xmlns="" xmlns:a16="http://schemas.microsoft.com/office/drawing/2014/main" xmlns:a14="http://schemas.microsoft.com/office/drawing/2010/main" id="{FBA33A6D-4CF1-421C-866B-015A3313CA81}"/>
                    </a:ext>
                  </a:extLst>
                </p:cNvPr>
                <p:cNvSpPr txBox="1">
                  <a:spLocks noRot="1" noChangeAspect="1" noMove="1" noResize="1" noEditPoints="1" noAdjustHandles="1" noChangeArrowheads="1" noChangeShapeType="1" noTextEdit="1"/>
                </p:cNvSpPr>
                <p:nvPr/>
              </p:nvSpPr>
              <p:spPr>
                <a:xfrm>
                  <a:off x="3122637" y="2369206"/>
                  <a:ext cx="285335" cy="215444"/>
                </a:xfrm>
                <a:prstGeom prst="rect">
                  <a:avLst/>
                </a:prstGeom>
                <a:blipFill rotWithShape="0">
                  <a:blip r:embed="rId30"/>
                  <a:stretch>
                    <a:fillRect l="-13043" r="-1304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E6923E50-72EF-494E-B4F2-90AD26C58B29}"/>
                    </a:ext>
                  </a:extLst>
                </p:cNvPr>
                <p:cNvSpPr txBox="1"/>
                <p:nvPr/>
              </p:nvSpPr>
              <p:spPr>
                <a:xfrm>
                  <a:off x="3121430" y="2507209"/>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1.5</m:t>
                        </m:r>
                      </m:oMath>
                    </m:oMathPara>
                  </a14:m>
                  <a:endParaRPr lang="zh-CN" altLang="en-US" sz="1400" dirty="0"/>
                </a:p>
              </p:txBody>
            </p:sp>
          </mc:Choice>
          <mc:Fallback xmlns="">
            <p:sp>
              <p:nvSpPr>
                <p:cNvPr id="141" name="文本框 140">
                  <a:extLst>
                    <a:ext uri="{FF2B5EF4-FFF2-40B4-BE49-F238E27FC236}">
                      <a16:creationId xmlns="" xmlns:a16="http://schemas.microsoft.com/office/drawing/2014/main" xmlns:a14="http://schemas.microsoft.com/office/drawing/2010/main" id="{E6923E50-72EF-494E-B4F2-90AD26C58B29}"/>
                    </a:ext>
                  </a:extLst>
                </p:cNvPr>
                <p:cNvSpPr txBox="1">
                  <a:spLocks noRot="1" noChangeAspect="1" noMove="1" noResize="1" noEditPoints="1" noAdjustHandles="1" noChangeArrowheads="1" noChangeShapeType="1" noTextEdit="1"/>
                </p:cNvSpPr>
                <p:nvPr/>
              </p:nvSpPr>
              <p:spPr>
                <a:xfrm>
                  <a:off x="3121430" y="2507209"/>
                  <a:ext cx="285335" cy="215444"/>
                </a:xfrm>
                <a:prstGeom prst="rect">
                  <a:avLst/>
                </a:prstGeom>
                <a:blipFill rotWithShape="0">
                  <a:blip r:embed="rId31"/>
                  <a:stretch>
                    <a:fillRect l="-13333" r="-15556" b="-14706"/>
                  </a:stretch>
                </a:blipFill>
              </p:spPr>
              <p:txBody>
                <a:bodyPr/>
                <a:lstStyle/>
                <a:p>
                  <a:r>
                    <a:rPr lang="zh-CN" altLang="en-US">
                      <a:noFill/>
                    </a:rPr>
                    <a:t> </a:t>
                  </a:r>
                </a:p>
              </p:txBody>
            </p:sp>
          </mc:Fallback>
        </mc:AlternateContent>
        <p:sp>
          <p:nvSpPr>
            <p:cNvPr id="142" name="文本框 141">
              <a:extLst>
                <a:ext uri="{FF2B5EF4-FFF2-40B4-BE49-F238E27FC236}">
                  <a16:creationId xmlns:a16="http://schemas.microsoft.com/office/drawing/2014/main" id="{A931989B-D37E-429A-9975-B8D2E1D624EB}"/>
                </a:ext>
              </a:extLst>
            </p:cNvPr>
            <p:cNvSpPr txBox="1"/>
            <p:nvPr/>
          </p:nvSpPr>
          <p:spPr>
            <a:xfrm>
              <a:off x="3341953" y="1074493"/>
              <a:ext cx="660452" cy="22775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D51124CA-152A-4AEA-B3E6-8D6A49E67B5C}"/>
                    </a:ext>
                  </a:extLst>
                </p:cNvPr>
                <p:cNvSpPr txBox="1"/>
                <p:nvPr/>
              </p:nvSpPr>
              <p:spPr>
                <a:xfrm>
                  <a:off x="4731060" y="3119224"/>
                  <a:ext cx="155150" cy="227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43" name="文本框 142">
                  <a:extLst>
                    <a:ext uri="{FF2B5EF4-FFF2-40B4-BE49-F238E27FC236}">
                      <a16:creationId xmlns="" xmlns:a16="http://schemas.microsoft.com/office/drawing/2014/main"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4731060" y="3119224"/>
                  <a:ext cx="155150" cy="227750"/>
                </a:xfrm>
                <a:prstGeom prst="rect">
                  <a:avLst/>
                </a:prstGeom>
                <a:blipFill rotWithShape="0">
                  <a:blip r:embed="rId23"/>
                  <a:stretch>
                    <a:fillRect l="-24000" r="-24000"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0" name="矩形 149"/>
              <p:cNvSpPr/>
              <p:nvPr/>
            </p:nvSpPr>
            <p:spPr>
              <a:xfrm>
                <a:off x="4204605" y="2544814"/>
                <a:ext cx="4906343" cy="873765"/>
              </a:xfrm>
              <a:prstGeom prst="rect">
                <a:avLst/>
              </a:prstGeom>
            </p:spPr>
            <p:txBody>
              <a:bodyPr wrap="none">
                <a:spAutoFit/>
              </a:bodyPr>
              <a:lstStyle/>
              <a:p>
                <a:pPr algn="just">
                  <a:lnSpc>
                    <a:spcPct val="95000"/>
                  </a:lnSpc>
                  <a:spcBef>
                    <a:spcPct val="25000"/>
                  </a:spcBef>
                  <a:spcAft>
                    <a:spcPct val="10000"/>
                  </a:spcAft>
                  <a:buSzPct val="60000"/>
                  <a:defRPr/>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𝑳</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e>
                      </m:nary>
                      <m:r>
                        <a:rPr lang="en-US" altLang="zh-CN" sz="1600" i="1" smtClean="0">
                          <a:latin typeface="Cambria Math" panose="02040503050406030204" pitchFamily="18" charset="0"/>
                        </a:rPr>
                        <m:t>=</m:t>
                      </m:r>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r>
                            <a:rPr lang="en-US" altLang="zh-CN" sz="1600">
                              <a:latin typeface="Cambria Math" panose="02040503050406030204" pitchFamily="18" charset="0"/>
                            </a:rPr>
                            <m:t>𝐦𝐢𝐧</m:t>
                          </m:r>
                          <m:r>
                            <a:rPr lang="en-US" altLang="zh-CN" sz="1600" i="1">
                              <a:latin typeface="Cambria Math" panose="02040503050406030204" pitchFamily="18" charset="0"/>
                            </a:rPr>
                            <m:t> (</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𝒓</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𝑹</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r>
                                    <a:rPr lang="en-US" altLang="zh-CN" sz="1600" i="1">
                                      <a:latin typeface="Cambria Math" panose="02040503050406030204" pitchFamily="18" charset="0"/>
                                    </a:rPr>
                                    <m:t>𝒓</m:t>
                                  </m:r>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𝑺</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i="1">
                              <a:latin typeface="Cambria Math" panose="02040503050406030204" pitchFamily="18" charset="0"/>
                            </a:rPr>
                            <m:t>),</m:t>
                          </m:r>
                          <m:nary>
                            <m:naryPr>
                              <m:chr m:val="∑"/>
                              <m:ctrlPr>
                                <a:rPr lang="en-US" altLang="zh-CN" sz="1600" i="1" smtClean="0">
                                  <a:solidFill>
                                    <a:srgbClr val="FF0000"/>
                                  </a:solidFill>
                                  <a:latin typeface="Cambria Math" panose="02040503050406030204" pitchFamily="18" charset="0"/>
                                </a:rPr>
                              </m:ctrlPr>
                            </m:naryPr>
                            <m:sub>
                              <m:r>
                                <m:rPr>
                                  <m:brk m:alnAt="23"/>
                                </m:rPr>
                                <a:rPr lang="en-US" altLang="zh-CN" sz="1600" i="1">
                                  <a:solidFill>
                                    <a:srgbClr val="FF0000"/>
                                  </a:solidFill>
                                  <a:latin typeface="Cambria Math" panose="02040503050406030204" pitchFamily="18" charset="0"/>
                                </a:rPr>
                                <m:t>𝒊</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𝟏</m:t>
                              </m:r>
                            </m:sub>
                            <m:sup>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𝒏</m:t>
                                  </m:r>
                                </m:e>
                                <m:sup>
                                  <m:r>
                                    <a:rPr lang="en-US" altLang="zh-CN" sz="1600" i="1">
                                      <a:solidFill>
                                        <a:srgbClr val="FF0000"/>
                                      </a:solidFill>
                                      <a:latin typeface="Cambria Math" panose="02040503050406030204" pitchFamily="18" charset="0"/>
                                    </a:rPr>
                                    <m:t>𝒈</m:t>
                                  </m:r>
                                </m:sup>
                              </m:sSup>
                            </m:sup>
                            <m:e>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𝒅</m:t>
                                  </m:r>
                                </m:e>
                                <m:sub>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𝒓</m:t>
                                      </m:r>
                                    </m:e>
                                    <m:sub>
                                      <m:r>
                                        <a:rPr lang="en-US" altLang="zh-CN" sz="1600" i="1">
                                          <a:solidFill>
                                            <a:srgbClr val="FF0000"/>
                                          </a:solidFill>
                                          <a:latin typeface="Cambria Math" panose="02040503050406030204" pitchFamily="18" charset="0"/>
                                        </a:rPr>
                                        <m:t>𝒊</m:t>
                                      </m:r>
                                    </m:sub>
                                  </m:sSub>
                                </m:sub>
                              </m:sSub>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𝒑</m:t>
                                  </m:r>
                                </m:e>
                                <m:sup>
                                  <m:r>
                                    <a:rPr lang="en-US" altLang="zh-CN" sz="1600" i="1">
                                      <a:solidFill>
                                        <a:srgbClr val="FF0000"/>
                                      </a:solidFill>
                                      <a:latin typeface="Cambria Math" panose="02040503050406030204" pitchFamily="18" charset="0"/>
                                    </a:rPr>
                                    <m:t>𝒈</m:t>
                                  </m:r>
                                </m:sup>
                              </m:sSup>
                            </m:e>
                          </m:nary>
                          <m:r>
                            <a:rPr lang="en-US" altLang="zh-CN" sz="1600">
                              <a:latin typeface="Cambria Math" panose="02040503050406030204" pitchFamily="18" charset="0"/>
                            </a:rPr>
                            <m:t>)</m:t>
                          </m:r>
                          <m:r>
                            <m:rPr>
                              <m:nor/>
                            </m:rPr>
                            <a:rPr lang="en-US" altLang="zh-CN" sz="1600" dirty="0"/>
                            <m:t> </m:t>
                          </m:r>
                        </m:e>
                      </m:nary>
                    </m:oMath>
                  </m:oMathPara>
                </a14:m>
                <a:endParaRPr lang="en-US" altLang="zh-CN" sz="1600" dirty="0"/>
              </a:p>
            </p:txBody>
          </p:sp>
        </mc:Choice>
        <mc:Fallback xmlns="">
          <p:sp>
            <p:nvSpPr>
              <p:cNvPr id="150" name="矩形 149"/>
              <p:cNvSpPr>
                <a:spLocks noRot="1" noChangeAspect="1" noMove="1" noResize="1" noEditPoints="1" noAdjustHandles="1" noChangeArrowheads="1" noChangeShapeType="1" noTextEdit="1"/>
              </p:cNvSpPr>
              <p:nvPr/>
            </p:nvSpPr>
            <p:spPr>
              <a:xfrm>
                <a:off x="4204605" y="2544814"/>
                <a:ext cx="4906343" cy="873765"/>
              </a:xfrm>
              <a:prstGeom prst="rect">
                <a:avLst/>
              </a:prstGeom>
              <a:blipFill rotWithShape="0">
                <a:blip r:embed="rId32"/>
                <a:stretch>
                  <a:fillRect/>
                </a:stretch>
              </a:blipFill>
            </p:spPr>
            <p:txBody>
              <a:bodyPr/>
              <a:lstStyle/>
              <a:p>
                <a:r>
                  <a:rPr lang="zh-CN" altLang="en-US">
                    <a:noFill/>
                  </a:rPr>
                  <a:t> </a:t>
                </a:r>
              </a:p>
            </p:txBody>
          </p:sp>
        </mc:Fallback>
      </mc:AlternateContent>
      <p:cxnSp>
        <p:nvCxnSpPr>
          <p:cNvPr id="152" name="直接连接符 151">
            <a:extLst>
              <a:ext uri="{FF2B5EF4-FFF2-40B4-BE49-F238E27FC236}">
                <a16:creationId xmlns:a16="http://schemas.microsoft.com/office/drawing/2014/main" id="{027D10A5-CE4E-418E-A23A-F071D2196C42}"/>
              </a:ext>
            </a:extLst>
          </p:cNvPr>
          <p:cNvCxnSpPr>
            <a:cxnSpLocks/>
          </p:cNvCxnSpPr>
          <p:nvPr/>
        </p:nvCxnSpPr>
        <p:spPr>
          <a:xfrm flipV="1">
            <a:off x="4941763" y="4379434"/>
            <a:ext cx="1142146" cy="141495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3AA7E92C-693B-4D77-ABB3-C32F7B977A8D}"/>
              </a:ext>
            </a:extLst>
          </p:cNvPr>
          <p:cNvCxnSpPr>
            <a:cxnSpLocks/>
          </p:cNvCxnSpPr>
          <p:nvPr/>
        </p:nvCxnSpPr>
        <p:spPr>
          <a:xfrm flipV="1">
            <a:off x="7092587" y="4535337"/>
            <a:ext cx="1277631" cy="122405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文本框 164"/>
              <p:cNvSpPr txBox="1"/>
              <p:nvPr/>
            </p:nvSpPr>
            <p:spPr>
              <a:xfrm>
                <a:off x="5339938" y="4069544"/>
                <a:ext cx="1209444"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𝟗</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i="1">
                            <a:latin typeface="Cambria Math" panose="02040503050406030204" pitchFamily="18" charset="0"/>
                          </a:rPr>
                          <m:t>𝟗</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165" name="文本框 164"/>
              <p:cNvSpPr txBox="1">
                <a:spLocks noRot="1" noChangeAspect="1" noMove="1" noResize="1" noEditPoints="1" noAdjustHandles="1" noChangeArrowheads="1" noChangeShapeType="1" noTextEdit="1"/>
              </p:cNvSpPr>
              <p:nvPr/>
            </p:nvSpPr>
            <p:spPr>
              <a:xfrm>
                <a:off x="5339938" y="4069544"/>
                <a:ext cx="1209444" cy="220253"/>
              </a:xfrm>
              <a:prstGeom prst="rect">
                <a:avLst/>
              </a:prstGeom>
              <a:blipFill rotWithShape="0">
                <a:blip r:embed="rId33"/>
                <a:stretch>
                  <a:fillRect l="-4040" t="-25000" r="-202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文本框 165"/>
              <p:cNvSpPr txBox="1"/>
              <p:nvPr/>
            </p:nvSpPr>
            <p:spPr>
              <a:xfrm>
                <a:off x="7429859" y="4105438"/>
                <a:ext cx="1331839"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𝟏𝟏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b="1" i="1" smtClean="0">
                            <a:latin typeface="Cambria Math" panose="02040503050406030204" pitchFamily="18" charset="0"/>
                          </a:rPr>
                          <m:t>𝟏𝟏</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166" name="文本框 165"/>
              <p:cNvSpPr txBox="1">
                <a:spLocks noRot="1" noChangeAspect="1" noMove="1" noResize="1" noEditPoints="1" noAdjustHandles="1" noChangeArrowheads="1" noChangeShapeType="1" noTextEdit="1"/>
              </p:cNvSpPr>
              <p:nvPr/>
            </p:nvSpPr>
            <p:spPr>
              <a:xfrm>
                <a:off x="7429859" y="4105438"/>
                <a:ext cx="1331839" cy="220253"/>
              </a:xfrm>
              <a:prstGeom prst="rect">
                <a:avLst/>
              </a:prstGeom>
              <a:blipFill rotWithShape="0">
                <a:blip r:embed="rId34"/>
                <a:stretch>
                  <a:fillRect l="-3670" t="-21622" r="-4128" b="-45946"/>
                </a:stretch>
              </a:blipFill>
            </p:spPr>
            <p:txBody>
              <a:bodyPr/>
              <a:lstStyle/>
              <a:p>
                <a:r>
                  <a:rPr lang="zh-CN" altLang="en-US">
                    <a:noFill/>
                  </a:rPr>
                  <a:t> </a:t>
                </a:r>
              </a:p>
            </p:txBody>
          </p:sp>
        </mc:Fallback>
      </mc:AlternateContent>
      <p:cxnSp>
        <p:nvCxnSpPr>
          <p:cNvPr id="151" name="直接箭头连接符 150"/>
          <p:cNvCxnSpPr/>
          <p:nvPr/>
        </p:nvCxnSpPr>
        <p:spPr bwMode="auto">
          <a:xfrm flipV="1">
            <a:off x="6046341" y="3238973"/>
            <a:ext cx="2386526" cy="1208885"/>
          </a:xfrm>
          <a:prstGeom prst="straightConnector1">
            <a:avLst/>
          </a:prstGeom>
          <a:solidFill>
            <a:srgbClr val="C0C0C0">
              <a:alpha val="0"/>
            </a:srgbClr>
          </a:solidFill>
          <a:ln w="28575" cap="flat" cmpd="sng" algn="ctr">
            <a:solidFill>
              <a:schemeClr val="tx1"/>
            </a:solidFill>
            <a:prstDash val="solid"/>
            <a:round/>
            <a:headEnd type="triangle" w="med" len="med"/>
            <a:tailEnd type="none"/>
          </a:ln>
          <a:effectLst/>
        </p:spPr>
      </p:cxnSp>
      <p:cxnSp>
        <p:nvCxnSpPr>
          <p:cNvPr id="154" name="直接箭头连接符 153"/>
          <p:cNvCxnSpPr/>
          <p:nvPr/>
        </p:nvCxnSpPr>
        <p:spPr bwMode="auto">
          <a:xfrm flipV="1">
            <a:off x="8302022" y="3243348"/>
            <a:ext cx="130845" cy="1290704"/>
          </a:xfrm>
          <a:prstGeom prst="straightConnector1">
            <a:avLst/>
          </a:prstGeom>
          <a:solidFill>
            <a:srgbClr val="C0C0C0">
              <a:alpha val="0"/>
            </a:srgbClr>
          </a:solidFill>
          <a:ln w="28575" cap="flat" cmpd="sng" algn="ctr">
            <a:solidFill>
              <a:schemeClr val="tx1"/>
            </a:solidFill>
            <a:prstDash val="solid"/>
            <a:round/>
            <a:headEnd type="triangle" w="med" len="med"/>
            <a:tailEnd type="none"/>
          </a:ln>
          <a:effectLst/>
        </p:spPr>
      </p:cxnSp>
      <p:sp>
        <p:nvSpPr>
          <p:cNvPr id="155"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mc:AlternateContent xmlns:mc="http://schemas.openxmlformats.org/markup-compatibility/2006" xmlns:a14="http://schemas.microsoft.com/office/drawing/2010/main">
        <mc:Choice Requires="a14">
          <p:graphicFrame>
            <p:nvGraphicFramePr>
              <p:cNvPr id="156" name="表格 155"/>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56" name="表格 155"/>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 xmlns:a16="http://schemas.microsoft.com/office/drawing/2014/main" xmlns:a14="http://schemas.microsoft.com/office/drawing/2010/main" val="20000"/>
                        </a:ext>
                      </a:extLst>
                    </a:gridCol>
                    <a:gridCol w="535654">
                      <a:extLst>
                        <a:ext uri="{9D8B030D-6E8A-4147-A177-3AD203B41FA5}">
                          <a16:colId xmlns="" xmlns:a16="http://schemas.microsoft.com/office/drawing/2014/main" xmlns:a14="http://schemas.microsoft.com/office/drawing/2010/main" val="20001"/>
                        </a:ext>
                      </a:extLst>
                    </a:gridCol>
                    <a:gridCol w="535654">
                      <a:extLst>
                        <a:ext uri="{9D8B030D-6E8A-4147-A177-3AD203B41FA5}">
                          <a16:colId xmlns="" xmlns:a16="http://schemas.microsoft.com/office/drawing/2014/main" xmlns:a14="http://schemas.microsoft.com/office/drawing/2010/main" val="20002"/>
                        </a:ext>
                      </a:extLst>
                    </a:gridCol>
                    <a:gridCol w="535654">
                      <a:extLst>
                        <a:ext uri="{9D8B030D-6E8A-4147-A177-3AD203B41FA5}">
                          <a16:colId xmlns="" xmlns:a16="http://schemas.microsoft.com/office/drawing/2014/main" xmlns:a14="http://schemas.microsoft.com/office/drawing/2010/main" val="20003"/>
                        </a:ext>
                      </a:extLst>
                    </a:gridCol>
                  </a:tblGrid>
                  <a:tr h="365760">
                    <a:tc>
                      <a:txBody>
                        <a:bodyPr/>
                        <a:lstStyle/>
                        <a:p>
                          <a:endParaRPr lang="zh-CN"/>
                        </a:p>
                      </a:txBody>
                      <a:tcPr>
                        <a:blipFill rotWithShape="0">
                          <a:blip r:embed="rId35"/>
                          <a:stretch>
                            <a:fillRect l="-251" t="-8333" r="-67588" b="-128333"/>
                          </a:stretch>
                        </a:blipFill>
                      </a:tcPr>
                    </a:tc>
                    <a:tc>
                      <a:txBody>
                        <a:bodyPr/>
                        <a:lstStyle/>
                        <a:p>
                          <a:endParaRPr lang="zh-CN"/>
                        </a:p>
                      </a:txBody>
                      <a:tcPr>
                        <a:blipFill rotWithShape="0">
                          <a:blip r:embed="rId35"/>
                          <a:stretch>
                            <a:fillRect l="-453409" t="-8333" r="-205682" b="-128333"/>
                          </a:stretch>
                        </a:blipFill>
                      </a:tcPr>
                    </a:tc>
                    <a:tc>
                      <a:txBody>
                        <a:bodyPr/>
                        <a:lstStyle/>
                        <a:p>
                          <a:endParaRPr lang="zh-CN"/>
                        </a:p>
                      </a:txBody>
                      <a:tcPr>
                        <a:blipFill rotWithShape="0">
                          <a:blip r:embed="rId35"/>
                          <a:stretch>
                            <a:fillRect l="-553409" t="-8333" r="-105682" b="-128333"/>
                          </a:stretch>
                        </a:blipFill>
                      </a:tcPr>
                    </a:tc>
                    <a:tc>
                      <a:txBody>
                        <a:bodyPr/>
                        <a:lstStyle/>
                        <a:p>
                          <a:endParaRPr lang="zh-CN"/>
                        </a:p>
                      </a:txBody>
                      <a:tcPr>
                        <a:blipFill rotWithShape="0">
                          <a:blip r:embed="rId35"/>
                          <a:stretch>
                            <a:fillRect l="-653409" t="-8333" r="-5682" b="-128333"/>
                          </a:stretch>
                        </a:blipFill>
                      </a:tcPr>
                    </a:tc>
                    <a:extLst>
                      <a:ext uri="{0D108BD9-81ED-4DB2-BD59-A6C34878D82A}">
                        <a16:rowId xmlns="" xmlns:a16="http://schemas.microsoft.com/office/drawing/2014/main" xmlns:a14="http://schemas.microsoft.com/office/drawing/2010/main" val="10000"/>
                      </a:ext>
                    </a:extLst>
                  </a:tr>
                  <a:tr h="396000">
                    <a:tc>
                      <a:txBody>
                        <a:bodyPr/>
                        <a:lstStyle/>
                        <a:p>
                          <a:endParaRPr lang="zh-CN"/>
                        </a:p>
                      </a:txBody>
                      <a:tcPr>
                        <a:blipFill rotWithShape="0">
                          <a:blip r:embed="rId35"/>
                          <a:stretch>
                            <a:fillRect l="-251" t="-98485" r="-67588"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3051612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xmlns=""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1" name="组合 50"/>
          <p:cNvGrpSpPr/>
          <p:nvPr/>
        </p:nvGrpSpPr>
        <p:grpSpPr>
          <a:xfrm>
            <a:off x="5575941" y="980728"/>
            <a:ext cx="1654953" cy="1584176"/>
            <a:chOff x="957469" y="2003681"/>
            <a:chExt cx="2356650"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5564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3" name="文本框 62">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55641" cy="394446"/>
                </a:xfrm>
                <a:prstGeom prst="rect">
                  <a:avLst/>
                </a:prstGeom>
                <a:blipFill rotWithShape="0">
                  <a:blip r:embed="rId14"/>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4" name="文本框 63">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63219" cy="394446"/>
                </a:xfrm>
                <a:prstGeom prst="rect">
                  <a:avLst/>
                </a:prstGeom>
                <a:blipFill rotWithShape="0">
                  <a:blip r:embed="rId15"/>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5" name="文本框 64">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63219" cy="394446"/>
                </a:xfrm>
                <a:prstGeom prst="rect">
                  <a:avLst/>
                </a:prstGeom>
                <a:blipFill rotWithShape="0">
                  <a:blip r:embed="rId16"/>
                  <a:stretch>
                    <a:fillRect l="-11905" r="-71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8" y="2047087"/>
                  <a:ext cx="467584"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6" name="文本框 65">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8" y="2047087"/>
                  <a:ext cx="467584" cy="394446"/>
                </a:xfrm>
                <a:prstGeom prst="rect">
                  <a:avLst/>
                </a:prstGeom>
                <a:blipFill rotWithShape="0">
                  <a:blip r:embed="rId17"/>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8" y="293042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7" name="文本框 66">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8" y="2930428"/>
                  <a:ext cx="475161" cy="394446"/>
                </a:xfrm>
                <a:prstGeom prst="rect">
                  <a:avLst/>
                </a:prstGeom>
                <a:blipFill rotWithShape="0">
                  <a:blip r:embed="rId1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8" name="文本框 67">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475161" cy="394446"/>
                </a:xfrm>
                <a:prstGeom prst="rect">
                  <a:avLst/>
                </a:prstGeom>
                <a:blipFill rotWithShape="0">
                  <a:blip r:embed="rId19"/>
                  <a:stretch>
                    <a:fillRect l="-9091" r="-5455" b="-17778"/>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1146075"/>
            <a:ext cx="117194" cy="809305"/>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72000" y="1408006"/>
                <a:ext cx="2552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2000" y="1408006"/>
                <a:ext cx="255219" cy="276999"/>
              </a:xfrm>
              <a:prstGeom prst="rect">
                <a:avLst/>
              </a:prstGeom>
              <a:blipFill rotWithShape="0">
                <a:blip r:embed="rId20"/>
                <a:stretch>
                  <a:fillRect l="-42857" t="-4444" r="-20476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9928" y="2220342"/>
                <a:ext cx="495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9928" y="2220342"/>
                <a:ext cx="495601" cy="276999"/>
              </a:xfrm>
              <a:prstGeom prst="rect">
                <a:avLst/>
              </a:prstGeom>
              <a:blipFill rotWithShape="0">
                <a:blip r:embed="rId21"/>
                <a:stretch>
                  <a:fillRect l="-21951" t="-2174" r="-84146" b="-36957"/>
                </a:stretch>
              </a:blipFill>
            </p:spPr>
            <p:txBody>
              <a:bodyPr/>
              <a:lstStyle/>
              <a:p>
                <a:r>
                  <a:rPr lang="zh-CN" altLang="en-US">
                    <a:noFill/>
                  </a:rPr>
                  <a:t> </a:t>
                </a:r>
              </a:p>
            </p:txBody>
          </p:sp>
        </mc:Fallback>
      </mc:AlternateContent>
      <p:sp>
        <p:nvSpPr>
          <p:cNvPr id="106" name="矩形 105"/>
          <p:cNvSpPr/>
          <p:nvPr/>
        </p:nvSpPr>
        <p:spPr>
          <a:xfrm>
            <a:off x="4644248" y="3875771"/>
            <a:ext cx="1943976"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107" name="直接连接符 106"/>
          <p:cNvCxnSpPr/>
          <p:nvPr/>
        </p:nvCxnSpPr>
        <p:spPr>
          <a:xfrm>
            <a:off x="1196790" y="4043515"/>
            <a:ext cx="3439352" cy="7460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endCxn id="106" idx="1"/>
          </p:cNvCxnSpPr>
          <p:nvPr/>
        </p:nvCxnSpPr>
        <p:spPr>
          <a:xfrm>
            <a:off x="1185421" y="4027450"/>
            <a:ext cx="3458827" cy="9283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a:off x="4666697" y="3861048"/>
            <a:ext cx="1773215" cy="2139896"/>
            <a:chOff x="525375" y="1017096"/>
            <a:chExt cx="1886596" cy="2276723"/>
          </a:xfrm>
        </p:grpSpPr>
        <p:cxnSp>
          <p:nvCxnSpPr>
            <p:cNvPr id="110" name="直接连接符 109">
              <a:extLst>
                <a:ext uri="{FF2B5EF4-FFF2-40B4-BE49-F238E27FC236}">
                  <a16:creationId xmlns:a16="http://schemas.microsoft.com/office/drawing/2014/main" id="{2B4D4CFB-A001-4BB7-9490-D19A13A71429}"/>
                </a:ext>
              </a:extLst>
            </p:cNvPr>
            <p:cNvCxnSpPr>
              <a:cxnSpLocks/>
            </p:cNvCxnSpPr>
            <p:nvPr/>
          </p:nvCxnSpPr>
          <p:spPr>
            <a:xfrm>
              <a:off x="696000"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7D3F2EE3-16BA-45A6-A78F-BEB00CE4306E}"/>
                </a:ext>
              </a:extLst>
            </p:cNvPr>
            <p:cNvCxnSpPr/>
            <p:nvPr/>
          </p:nvCxnSpPr>
          <p:spPr>
            <a:xfrm>
              <a:off x="799495"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D51124CA-152A-4AEA-B3E6-8D6A49E67B5C}"/>
                    </a:ext>
                  </a:extLst>
                </p:cNvPr>
                <p:cNvSpPr txBox="1"/>
                <p:nvPr/>
              </p:nvSpPr>
              <p:spPr>
                <a:xfrm>
                  <a:off x="2157478" y="3064599"/>
                  <a:ext cx="160931" cy="229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12" name="文本框 111">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2157478" y="3064599"/>
                  <a:ext cx="160931" cy="229220"/>
                </a:xfrm>
                <a:prstGeom prst="rect">
                  <a:avLst/>
                </a:prstGeom>
                <a:blipFill rotWithShape="0">
                  <a:blip r:embed="rId23"/>
                  <a:stretch>
                    <a:fillRect l="-24000" r="-24000" b="-28571"/>
                  </a:stretch>
                </a:blipFill>
              </p:spPr>
              <p:txBody>
                <a:bodyPr/>
                <a:lstStyle/>
                <a:p>
                  <a:r>
                    <a:rPr lang="zh-CN" altLang="en-US">
                      <a:noFill/>
                    </a:rPr>
                    <a:t> </a:t>
                  </a:r>
                </a:p>
              </p:txBody>
            </p:sp>
          </mc:Fallback>
        </mc:AlternateContent>
        <p:cxnSp>
          <p:nvCxnSpPr>
            <p:cNvPr id="113" name="直接连接符 112">
              <a:extLst>
                <a:ext uri="{FF2B5EF4-FFF2-40B4-BE49-F238E27FC236}">
                  <a16:creationId xmlns:a16="http://schemas.microsoft.com/office/drawing/2014/main" id="{572C1E55-015F-42EE-B56A-126E999226E6}"/>
                </a:ext>
              </a:extLst>
            </p:cNvPr>
            <p:cNvCxnSpPr>
              <a:cxnSpLocks/>
            </p:cNvCxnSpPr>
            <p:nvPr/>
          </p:nvCxnSpPr>
          <p:spPr>
            <a:xfrm flipV="1">
              <a:off x="115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9707217-0F2D-4581-BD62-16CA7F5090EB}"/>
                </a:ext>
              </a:extLst>
            </p:cNvPr>
            <p:cNvCxnSpPr>
              <a:cxnSpLocks/>
            </p:cNvCxnSpPr>
            <p:nvPr/>
          </p:nvCxnSpPr>
          <p:spPr>
            <a:xfrm flipV="1">
              <a:off x="151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5AF7468A-B8C5-4AA5-81CC-FC0E129E91E6}"/>
                </a:ext>
              </a:extLst>
            </p:cNvPr>
            <p:cNvCxnSpPr>
              <a:cxnSpLocks/>
            </p:cNvCxnSpPr>
            <p:nvPr/>
          </p:nvCxnSpPr>
          <p:spPr>
            <a:xfrm flipV="1">
              <a:off x="187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EE512DA0-05D5-4FB2-8895-4E32614A6A80}"/>
                </a:ext>
              </a:extLst>
            </p:cNvPr>
            <p:cNvCxnSpPr>
              <a:cxnSpLocks/>
            </p:cNvCxnSpPr>
            <p:nvPr/>
          </p:nvCxnSpPr>
          <p:spPr>
            <a:xfrm rot="5400000" flipV="1">
              <a:off x="834106"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44B3FBDA-0D6B-447F-AE4C-16CA34ABE7EE}"/>
                </a:ext>
              </a:extLst>
            </p:cNvPr>
            <p:cNvCxnSpPr>
              <a:cxnSpLocks/>
            </p:cNvCxnSpPr>
            <p:nvPr/>
          </p:nvCxnSpPr>
          <p:spPr>
            <a:xfrm rot="5400000" flipV="1">
              <a:off x="834106"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73564AB7-B941-473D-9FC4-D69BE504AF95}"/>
                </a:ext>
              </a:extLst>
            </p:cNvPr>
            <p:cNvCxnSpPr>
              <a:cxnSpLocks/>
            </p:cNvCxnSpPr>
            <p:nvPr/>
          </p:nvCxnSpPr>
          <p:spPr>
            <a:xfrm rot="5400000" flipV="1">
              <a:off x="834106"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BFD2F524-40B9-413E-993A-9C4AC8144B81}"/>
                    </a:ext>
                  </a:extLst>
                </p:cNvPr>
                <p:cNvSpPr txBox="1"/>
                <p:nvPr/>
              </p:nvSpPr>
              <p:spPr>
                <a:xfrm>
                  <a:off x="1084808"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119" name="文本框 118">
                  <a:extLst>
                    <a:ext uri="{FF2B5EF4-FFF2-40B4-BE49-F238E27FC236}">
                      <a16:creationId xmlns:a16="http://schemas.microsoft.com/office/drawing/2014/main" xmlns="" xmlns:a14="http://schemas.microsoft.com/office/drawing/2010/main" id="{BFD2F524-40B9-413E-993A-9C4AC8144B81}"/>
                    </a:ext>
                  </a:extLst>
                </p:cNvPr>
                <p:cNvSpPr txBox="1">
                  <a:spLocks noRot="1" noChangeAspect="1" noMove="1" noResize="1" noEditPoints="1" noAdjustHandles="1" noChangeArrowheads="1" noChangeShapeType="1" noTextEdit="1"/>
                </p:cNvSpPr>
                <p:nvPr/>
              </p:nvSpPr>
              <p:spPr>
                <a:xfrm>
                  <a:off x="1084808" y="3066111"/>
                  <a:ext cx="149080" cy="215444"/>
                </a:xfrm>
                <a:prstGeom prst="rect">
                  <a:avLst/>
                </a:prstGeom>
                <a:blipFill rotWithShape="0">
                  <a:blip r:embed="rId24"/>
                  <a:stretch>
                    <a:fillRect l="-30435" r="-26087"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E0FAA8B3-7B3A-4E87-ACA8-6D9A8953E16C}"/>
                    </a:ext>
                  </a:extLst>
                </p:cNvPr>
                <p:cNvSpPr txBox="1"/>
                <p:nvPr/>
              </p:nvSpPr>
              <p:spPr>
                <a:xfrm>
                  <a:off x="1444660"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20" name="文本框 119">
                  <a:extLst>
                    <a:ext uri="{FF2B5EF4-FFF2-40B4-BE49-F238E27FC236}">
                      <a16:creationId xmlns:a16="http://schemas.microsoft.com/office/drawing/2014/main" xmlns="" xmlns:a14="http://schemas.microsoft.com/office/drawing/2010/main" id="{E0FAA8B3-7B3A-4E87-ACA8-6D9A8953E16C}"/>
                    </a:ext>
                  </a:extLst>
                </p:cNvPr>
                <p:cNvSpPr txBox="1">
                  <a:spLocks noRot="1" noChangeAspect="1" noMove="1" noResize="1" noEditPoints="1" noAdjustHandles="1" noChangeArrowheads="1" noChangeShapeType="1" noTextEdit="1"/>
                </p:cNvSpPr>
                <p:nvPr/>
              </p:nvSpPr>
              <p:spPr>
                <a:xfrm>
                  <a:off x="1444660" y="3067200"/>
                  <a:ext cx="149079" cy="215444"/>
                </a:xfrm>
                <a:prstGeom prst="rect">
                  <a:avLst/>
                </a:prstGeom>
                <a:blipFill rotWithShape="0">
                  <a:blip r:embed="rId25"/>
                  <a:stretch>
                    <a:fillRect l="-30435" r="-26087"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EC73C7A7-3A7A-4324-96A1-68E503429CAA}"/>
                    </a:ext>
                  </a:extLst>
                </p:cNvPr>
                <p:cNvSpPr txBox="1"/>
                <p:nvPr/>
              </p:nvSpPr>
              <p:spPr>
                <a:xfrm>
                  <a:off x="1804659"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21" name="文本框 120">
                  <a:extLst>
                    <a:ext uri="{FF2B5EF4-FFF2-40B4-BE49-F238E27FC236}">
                      <a16:creationId xmlns:a16="http://schemas.microsoft.com/office/drawing/2014/main" xmlns="" xmlns:a14="http://schemas.microsoft.com/office/drawing/2010/main" id="{EC73C7A7-3A7A-4324-96A1-68E503429CAA}"/>
                    </a:ext>
                  </a:extLst>
                </p:cNvPr>
                <p:cNvSpPr txBox="1">
                  <a:spLocks noRot="1" noChangeAspect="1" noMove="1" noResize="1" noEditPoints="1" noAdjustHandles="1" noChangeArrowheads="1" noChangeShapeType="1" noTextEdit="1"/>
                </p:cNvSpPr>
                <p:nvPr/>
              </p:nvSpPr>
              <p:spPr>
                <a:xfrm>
                  <a:off x="1804659" y="3066111"/>
                  <a:ext cx="149079" cy="215444"/>
                </a:xfrm>
                <a:prstGeom prst="rect">
                  <a:avLst/>
                </a:prstGeom>
                <a:blipFill rotWithShape="0">
                  <a:blip r:embed="rId26"/>
                  <a:stretch>
                    <a:fillRect l="-30435" r="-26087" b="-11765"/>
                  </a:stretch>
                </a:blipFill>
              </p:spPr>
              <p:txBody>
                <a:bodyPr/>
                <a:lstStyle/>
                <a:p>
                  <a:r>
                    <a:rPr lang="zh-CN" altLang="en-US">
                      <a:noFill/>
                    </a:rPr>
                    <a:t> </a:t>
                  </a:r>
                </a:p>
              </p:txBody>
            </p:sp>
          </mc:Fallback>
        </mc:AlternateContent>
        <p:grpSp>
          <p:nvGrpSpPr>
            <p:cNvPr id="122" name="组合 121">
              <a:extLst>
                <a:ext uri="{FF2B5EF4-FFF2-40B4-BE49-F238E27FC236}">
                  <a16:creationId xmlns:a16="http://schemas.microsoft.com/office/drawing/2014/main" id="{5EE6E2A7-745E-4A9E-8D20-D3E0E9B52FB0}"/>
                </a:ext>
              </a:extLst>
            </p:cNvPr>
            <p:cNvGrpSpPr/>
            <p:nvPr/>
          </p:nvGrpSpPr>
          <p:grpSpPr>
            <a:xfrm>
              <a:off x="1116729" y="2434050"/>
              <a:ext cx="90000" cy="90379"/>
              <a:chOff x="2810999" y="1674000"/>
              <a:chExt cx="90000" cy="90379"/>
            </a:xfrm>
          </p:grpSpPr>
          <p:cxnSp>
            <p:nvCxnSpPr>
              <p:cNvPr id="135" name="直接连接符 134">
                <a:extLst>
                  <a:ext uri="{FF2B5EF4-FFF2-40B4-BE49-F238E27FC236}">
                    <a16:creationId xmlns:a16="http://schemas.microsoft.com/office/drawing/2014/main" id="{61520E25-A3FF-49F9-87AC-6B623FD5A89B}"/>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063254D-E55B-485E-861D-07EA9E3B9D98}"/>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a16="http://schemas.microsoft.com/office/drawing/2014/main" id="{FEC5D410-4D3C-4D7D-9605-D62BC50BF5BA}"/>
                </a:ext>
              </a:extLst>
            </p:cNvPr>
            <p:cNvGrpSpPr/>
            <p:nvPr/>
          </p:nvGrpSpPr>
          <p:grpSpPr>
            <a:xfrm>
              <a:off x="1477146" y="1891010"/>
              <a:ext cx="90000" cy="90379"/>
              <a:chOff x="2810999" y="1674000"/>
              <a:chExt cx="90000" cy="90379"/>
            </a:xfrm>
          </p:grpSpPr>
          <p:cxnSp>
            <p:nvCxnSpPr>
              <p:cNvPr id="133" name="直接连接符 132">
                <a:extLst>
                  <a:ext uri="{FF2B5EF4-FFF2-40B4-BE49-F238E27FC236}">
                    <a16:creationId xmlns:a16="http://schemas.microsoft.com/office/drawing/2014/main" id="{5A157E3F-8835-4E91-B464-8B5C7CCE19F5}"/>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9B4EC392-1616-48F9-9F28-C8542424A96C}"/>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F3715759-E4D7-4DE9-9DF0-6A746E9C73C6}"/>
                </a:ext>
              </a:extLst>
            </p:cNvPr>
            <p:cNvGrpSpPr/>
            <p:nvPr/>
          </p:nvGrpSpPr>
          <p:grpSpPr>
            <a:xfrm>
              <a:off x="1834198" y="1981010"/>
              <a:ext cx="90000" cy="90379"/>
              <a:chOff x="2810999" y="1674000"/>
              <a:chExt cx="90000" cy="90379"/>
            </a:xfrm>
          </p:grpSpPr>
          <p:cxnSp>
            <p:nvCxnSpPr>
              <p:cNvPr id="131" name="直接连接符 130">
                <a:extLst>
                  <a:ext uri="{FF2B5EF4-FFF2-40B4-BE49-F238E27FC236}">
                    <a16:creationId xmlns:a16="http://schemas.microsoft.com/office/drawing/2014/main" id="{EA344135-862F-45D5-A275-E0056CA77161}"/>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08EB61A3-C148-4643-86FB-84B12DAD113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直接连接符 124">
              <a:extLst>
                <a:ext uri="{FF2B5EF4-FFF2-40B4-BE49-F238E27FC236}">
                  <a16:creationId xmlns:a16="http://schemas.microsoft.com/office/drawing/2014/main" id="{47F80D65-907B-4938-B026-723013B79634}"/>
                </a:ext>
              </a:extLst>
            </p:cNvPr>
            <p:cNvCxnSpPr>
              <a:cxnSpLocks/>
            </p:cNvCxnSpPr>
            <p:nvPr/>
          </p:nvCxnSpPr>
          <p:spPr>
            <a:xfrm>
              <a:off x="811592" y="2021811"/>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DF59960-38FC-4298-91B8-8E74B22CA1F7}"/>
                </a:ext>
              </a:extLst>
            </p:cNvPr>
            <p:cNvCxnSpPr>
              <a:cxnSpLocks/>
            </p:cNvCxnSpPr>
            <p:nvPr/>
          </p:nvCxnSpPr>
          <p:spPr>
            <a:xfrm>
              <a:off x="811592" y="1936010"/>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FB969165-7617-4001-B6F2-63BD9A753E5D}"/>
                    </a:ext>
                  </a:extLst>
                </p:cNvPr>
                <p:cNvSpPr txBox="1"/>
                <p:nvPr/>
              </p:nvSpPr>
              <p:spPr>
                <a:xfrm>
                  <a:off x="526257" y="1820984"/>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3.2</m:t>
                        </m:r>
                      </m:oMath>
                    </m:oMathPara>
                  </a14:m>
                  <a:endParaRPr lang="zh-CN" altLang="en-US" sz="1400" dirty="0"/>
                </a:p>
              </p:txBody>
            </p:sp>
          </mc:Choice>
          <mc:Fallback xmlns="">
            <p:sp>
              <p:nvSpPr>
                <p:cNvPr id="127" name="文本框 126">
                  <a:extLst>
                    <a:ext uri="{FF2B5EF4-FFF2-40B4-BE49-F238E27FC236}">
                      <a16:creationId xmlns:a16="http://schemas.microsoft.com/office/drawing/2014/main" xmlns="" xmlns:a14="http://schemas.microsoft.com/office/drawing/2010/main" id="{FB969165-7617-4001-B6F2-63BD9A753E5D}"/>
                    </a:ext>
                  </a:extLst>
                </p:cNvPr>
                <p:cNvSpPr txBox="1">
                  <a:spLocks noRot="1" noChangeAspect="1" noMove="1" noResize="1" noEditPoints="1" noAdjustHandles="1" noChangeArrowheads="1" noChangeShapeType="1" noTextEdit="1"/>
                </p:cNvSpPr>
                <p:nvPr/>
              </p:nvSpPr>
              <p:spPr>
                <a:xfrm>
                  <a:off x="526257" y="1820984"/>
                  <a:ext cx="285335" cy="215444"/>
                </a:xfrm>
                <a:prstGeom prst="rect">
                  <a:avLst/>
                </a:prstGeom>
                <a:blipFill rotWithShape="0">
                  <a:blip r:embed="rId27"/>
                  <a:stretch>
                    <a:fillRect l="-15909" r="-15909" b="-11765"/>
                  </a:stretch>
                </a:blipFill>
              </p:spPr>
              <p:txBody>
                <a:bodyPr/>
                <a:lstStyle/>
                <a:p>
                  <a:r>
                    <a:rPr lang="zh-CN" altLang="en-US">
                      <a:noFill/>
                    </a:rPr>
                    <a:t> </a:t>
                  </a:r>
                </a:p>
              </p:txBody>
            </p:sp>
          </mc:Fallback>
        </mc:AlternateContent>
        <p:cxnSp>
          <p:nvCxnSpPr>
            <p:cNvPr id="128" name="直接连接符 127">
              <a:extLst>
                <a:ext uri="{FF2B5EF4-FFF2-40B4-BE49-F238E27FC236}">
                  <a16:creationId xmlns:a16="http://schemas.microsoft.com/office/drawing/2014/main" id="{05734D5A-D035-4E9B-A7F6-E1FE91A4A86B}"/>
                </a:ext>
              </a:extLst>
            </p:cNvPr>
            <p:cNvCxnSpPr>
              <a:cxnSpLocks/>
            </p:cNvCxnSpPr>
            <p:nvPr/>
          </p:nvCxnSpPr>
          <p:spPr>
            <a:xfrm>
              <a:off x="811592" y="2479050"/>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CB38E6D7-61A3-4F1D-B9A4-458D94C379AB}"/>
                    </a:ext>
                  </a:extLst>
                </p:cNvPr>
                <p:cNvSpPr txBox="1"/>
                <p:nvPr/>
              </p:nvSpPr>
              <p:spPr>
                <a:xfrm>
                  <a:off x="525375" y="23652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1.8</m:t>
                        </m:r>
                      </m:oMath>
                    </m:oMathPara>
                  </a14:m>
                  <a:endParaRPr lang="zh-CN" altLang="en-US" sz="1400" dirty="0"/>
                </a:p>
              </p:txBody>
            </p:sp>
          </mc:Choice>
          <mc:Fallback xmlns="">
            <p:sp>
              <p:nvSpPr>
                <p:cNvPr id="129" name="文本框 128">
                  <a:extLst>
                    <a:ext uri="{FF2B5EF4-FFF2-40B4-BE49-F238E27FC236}">
                      <a16:creationId xmlns:a16="http://schemas.microsoft.com/office/drawing/2014/main" xmlns="" xmlns:a14="http://schemas.microsoft.com/office/drawing/2010/main" id="{CB38E6D7-61A3-4F1D-B9A4-458D94C379AB}"/>
                    </a:ext>
                  </a:extLst>
                </p:cNvPr>
                <p:cNvSpPr txBox="1">
                  <a:spLocks noRot="1" noChangeAspect="1" noMove="1" noResize="1" noEditPoints="1" noAdjustHandles="1" noChangeArrowheads="1" noChangeShapeType="1" noTextEdit="1"/>
                </p:cNvSpPr>
                <p:nvPr/>
              </p:nvSpPr>
              <p:spPr>
                <a:xfrm>
                  <a:off x="525375" y="2365200"/>
                  <a:ext cx="285335" cy="215444"/>
                </a:xfrm>
                <a:prstGeom prst="rect">
                  <a:avLst/>
                </a:prstGeom>
                <a:blipFill rotWithShape="0">
                  <a:blip r:embed="rId28"/>
                  <a:stretch>
                    <a:fillRect l="-15909" r="-15909" b="-15152"/>
                  </a:stretch>
                </a:blipFill>
              </p:spPr>
              <p:txBody>
                <a:bodyPr/>
                <a:lstStyle/>
                <a:p>
                  <a:r>
                    <a:rPr lang="zh-CN" altLang="en-US">
                      <a:noFill/>
                    </a:rPr>
                    <a:t> </a:t>
                  </a:r>
                </a:p>
              </p:txBody>
            </p:sp>
          </mc:Fallback>
        </mc:AlternateContent>
        <p:sp>
          <p:nvSpPr>
            <p:cNvPr id="130" name="文本框 129">
              <a:extLst>
                <a:ext uri="{FF2B5EF4-FFF2-40B4-BE49-F238E27FC236}">
                  <a16:creationId xmlns:a16="http://schemas.microsoft.com/office/drawing/2014/main" id="{A931989B-D37E-429A-9975-B8D2E1D624EB}"/>
                </a:ext>
              </a:extLst>
            </p:cNvPr>
            <p:cNvSpPr txBox="1"/>
            <p:nvPr/>
          </p:nvSpPr>
          <p:spPr>
            <a:xfrm>
              <a:off x="694831" y="1017096"/>
              <a:ext cx="685065" cy="22922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p:grpSp>
      <p:sp>
        <p:nvSpPr>
          <p:cNvPr id="87" name="矩形 86"/>
          <p:cNvSpPr/>
          <p:nvPr/>
        </p:nvSpPr>
        <p:spPr>
          <a:xfrm>
            <a:off x="6775718" y="3871214"/>
            <a:ext cx="1995080"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3166055" y="3232841"/>
            <a:ext cx="4064839" cy="614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162511" y="3243348"/>
            <a:ext cx="3651735" cy="617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814246" y="3890289"/>
            <a:ext cx="1839299" cy="2149689"/>
            <a:chOff x="3121430" y="1074493"/>
            <a:chExt cx="1886596" cy="2272481"/>
          </a:xfrm>
        </p:grpSpPr>
        <p:cxnSp>
          <p:nvCxnSpPr>
            <p:cNvPr id="91" name="直接连接符 90">
              <a:extLst>
                <a:ext uri="{FF2B5EF4-FFF2-40B4-BE49-F238E27FC236}">
                  <a16:creationId xmlns:a16="http://schemas.microsoft.com/office/drawing/2014/main" id="{7CF3397D-7C3D-4309-815D-E76FBB2D4270}"/>
                </a:ext>
              </a:extLst>
            </p:cNvPr>
            <p:cNvCxnSpPr>
              <a:cxnSpLocks/>
            </p:cNvCxnSpPr>
            <p:nvPr/>
          </p:nvCxnSpPr>
          <p:spPr>
            <a:xfrm>
              <a:off x="3292055"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55015401-2439-4FBA-B9A7-DB4284C36240}"/>
                </a:ext>
              </a:extLst>
            </p:cNvPr>
            <p:cNvCxnSpPr/>
            <p:nvPr/>
          </p:nvCxnSpPr>
          <p:spPr>
            <a:xfrm>
              <a:off x="3395550"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977DD351-7530-499D-89DF-81EABB89969A}"/>
                </a:ext>
              </a:extLst>
            </p:cNvPr>
            <p:cNvCxnSpPr>
              <a:cxnSpLocks/>
            </p:cNvCxnSpPr>
            <p:nvPr/>
          </p:nvCxnSpPr>
          <p:spPr>
            <a:xfrm flipV="1">
              <a:off x="375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D0C031D-DEA7-4A92-A704-379AD456FCDB}"/>
                </a:ext>
              </a:extLst>
            </p:cNvPr>
            <p:cNvCxnSpPr>
              <a:cxnSpLocks/>
            </p:cNvCxnSpPr>
            <p:nvPr/>
          </p:nvCxnSpPr>
          <p:spPr>
            <a:xfrm flipV="1">
              <a:off x="411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9656F06-3A14-4643-A63A-67048AB0BC38}"/>
                </a:ext>
              </a:extLst>
            </p:cNvPr>
            <p:cNvCxnSpPr>
              <a:cxnSpLocks/>
            </p:cNvCxnSpPr>
            <p:nvPr/>
          </p:nvCxnSpPr>
          <p:spPr>
            <a:xfrm flipV="1">
              <a:off x="447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DFC09E34-25E8-40AB-A05F-135485F1EFF1}"/>
                </a:ext>
              </a:extLst>
            </p:cNvPr>
            <p:cNvCxnSpPr>
              <a:cxnSpLocks/>
            </p:cNvCxnSpPr>
            <p:nvPr/>
          </p:nvCxnSpPr>
          <p:spPr>
            <a:xfrm rot="5400000" flipV="1">
              <a:off x="3430161"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D0276C95-1DE6-4A74-A34B-F4890EA35EE9}"/>
                </a:ext>
              </a:extLst>
            </p:cNvPr>
            <p:cNvCxnSpPr>
              <a:cxnSpLocks/>
            </p:cNvCxnSpPr>
            <p:nvPr/>
          </p:nvCxnSpPr>
          <p:spPr>
            <a:xfrm rot="5400000" flipV="1">
              <a:off x="3430161"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2ACAB2E5-8D95-48C3-BC73-21A994A1B393}"/>
                </a:ext>
              </a:extLst>
            </p:cNvPr>
            <p:cNvCxnSpPr>
              <a:cxnSpLocks/>
            </p:cNvCxnSpPr>
            <p:nvPr/>
          </p:nvCxnSpPr>
          <p:spPr>
            <a:xfrm rot="5400000" flipV="1">
              <a:off x="3430161"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F3645460-A620-430A-899A-0716A6C1030B}"/>
                    </a:ext>
                  </a:extLst>
                </p:cNvPr>
                <p:cNvSpPr txBox="1"/>
                <p:nvPr/>
              </p:nvSpPr>
              <p:spPr>
                <a:xfrm>
                  <a:off x="3680863"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99" name="文本框 98">
                  <a:extLst>
                    <a:ext uri="{FF2B5EF4-FFF2-40B4-BE49-F238E27FC236}">
                      <a16:creationId xmlns:a16="http://schemas.microsoft.com/office/drawing/2014/main" xmlns="" xmlns:a14="http://schemas.microsoft.com/office/drawing/2010/main" id="{F3645460-A620-430A-899A-0716A6C1030B}"/>
                    </a:ext>
                  </a:extLst>
                </p:cNvPr>
                <p:cNvSpPr txBox="1">
                  <a:spLocks noRot="1" noChangeAspect="1" noMove="1" noResize="1" noEditPoints="1" noAdjustHandles="1" noChangeArrowheads="1" noChangeShapeType="1" noTextEdit="1"/>
                </p:cNvSpPr>
                <p:nvPr/>
              </p:nvSpPr>
              <p:spPr>
                <a:xfrm>
                  <a:off x="3680863" y="3066111"/>
                  <a:ext cx="149080" cy="215444"/>
                </a:xfrm>
                <a:prstGeom prst="rect">
                  <a:avLst/>
                </a:prstGeom>
                <a:blipFill rotWithShape="0">
                  <a:blip r:embed="rId24"/>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F732167-11D9-4008-9C75-02EECA5C56A4}"/>
                    </a:ext>
                  </a:extLst>
                </p:cNvPr>
                <p:cNvSpPr txBox="1"/>
                <p:nvPr/>
              </p:nvSpPr>
              <p:spPr>
                <a:xfrm>
                  <a:off x="4040715"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00" name="文本框 99">
                  <a:extLst>
                    <a:ext uri="{FF2B5EF4-FFF2-40B4-BE49-F238E27FC236}">
                      <a16:creationId xmlns:a16="http://schemas.microsoft.com/office/drawing/2014/main" xmlns="" xmlns:a14="http://schemas.microsoft.com/office/drawing/2010/main" id="{0F732167-11D9-4008-9C75-02EECA5C56A4}"/>
                    </a:ext>
                  </a:extLst>
                </p:cNvPr>
                <p:cNvSpPr txBox="1">
                  <a:spLocks noRot="1" noChangeAspect="1" noMove="1" noResize="1" noEditPoints="1" noAdjustHandles="1" noChangeArrowheads="1" noChangeShapeType="1" noTextEdit="1"/>
                </p:cNvSpPr>
                <p:nvPr/>
              </p:nvSpPr>
              <p:spPr>
                <a:xfrm>
                  <a:off x="4040715" y="3067200"/>
                  <a:ext cx="149079" cy="215444"/>
                </a:xfrm>
                <a:prstGeom prst="rect">
                  <a:avLst/>
                </a:prstGeom>
                <a:blipFill rotWithShape="0">
                  <a:blip r:embed="rId25"/>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9C635118-667C-4255-8166-1E0D634EB769}"/>
                    </a:ext>
                  </a:extLst>
                </p:cNvPr>
                <p:cNvSpPr txBox="1"/>
                <p:nvPr/>
              </p:nvSpPr>
              <p:spPr>
                <a:xfrm>
                  <a:off x="4400714"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01" name="文本框 100">
                  <a:extLst>
                    <a:ext uri="{FF2B5EF4-FFF2-40B4-BE49-F238E27FC236}">
                      <a16:creationId xmlns:a16="http://schemas.microsoft.com/office/drawing/2014/main" xmlns="" xmlns:a14="http://schemas.microsoft.com/office/drawing/2010/main" id="{9C635118-667C-4255-8166-1E0D634EB769}"/>
                    </a:ext>
                  </a:extLst>
                </p:cNvPr>
                <p:cNvSpPr txBox="1">
                  <a:spLocks noRot="1" noChangeAspect="1" noMove="1" noResize="1" noEditPoints="1" noAdjustHandles="1" noChangeArrowheads="1" noChangeShapeType="1" noTextEdit="1"/>
                </p:cNvSpPr>
                <p:nvPr/>
              </p:nvSpPr>
              <p:spPr>
                <a:xfrm>
                  <a:off x="4400714" y="3066111"/>
                  <a:ext cx="149079" cy="215444"/>
                </a:xfrm>
                <a:prstGeom prst="rect">
                  <a:avLst/>
                </a:prstGeom>
                <a:blipFill rotWithShape="0">
                  <a:blip r:embed="rId26"/>
                  <a:stretch>
                    <a:fillRect l="-25000" r="-25000" b="-11765"/>
                  </a:stretch>
                </a:blipFill>
              </p:spPr>
              <p:txBody>
                <a:bodyPr/>
                <a:lstStyle/>
                <a:p>
                  <a:r>
                    <a:rPr lang="zh-CN" altLang="en-US">
                      <a:noFill/>
                    </a:rPr>
                    <a:t> </a:t>
                  </a:r>
                </a:p>
              </p:txBody>
            </p:sp>
          </mc:Fallback>
        </mc:AlternateContent>
        <p:grpSp>
          <p:nvGrpSpPr>
            <p:cNvPr id="102" name="组合 101">
              <a:extLst>
                <a:ext uri="{FF2B5EF4-FFF2-40B4-BE49-F238E27FC236}">
                  <a16:creationId xmlns:a16="http://schemas.microsoft.com/office/drawing/2014/main" id="{5F91C042-8D09-4C31-BDD5-351C9A5E4A99}"/>
                </a:ext>
              </a:extLst>
            </p:cNvPr>
            <p:cNvGrpSpPr/>
            <p:nvPr/>
          </p:nvGrpSpPr>
          <p:grpSpPr>
            <a:xfrm>
              <a:off x="3710403" y="2760289"/>
              <a:ext cx="90000" cy="90379"/>
              <a:chOff x="2810999" y="1674000"/>
              <a:chExt cx="90000" cy="90379"/>
            </a:xfrm>
          </p:grpSpPr>
          <p:cxnSp>
            <p:nvCxnSpPr>
              <p:cNvPr id="148" name="直接连接符 147">
                <a:extLst>
                  <a:ext uri="{FF2B5EF4-FFF2-40B4-BE49-F238E27FC236}">
                    <a16:creationId xmlns:a16="http://schemas.microsoft.com/office/drawing/2014/main" id="{C9E41F91-1C24-4A20-8641-4FB453B0D96C}"/>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8DD2DAC2-088A-439E-9CF0-4CFC94A17F7B}"/>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4FCDEBCB-0960-4E41-982F-3D578C12F72A}"/>
                </a:ext>
              </a:extLst>
            </p:cNvPr>
            <p:cNvGrpSpPr/>
            <p:nvPr/>
          </p:nvGrpSpPr>
          <p:grpSpPr>
            <a:xfrm>
              <a:off x="4070255" y="2478181"/>
              <a:ext cx="90000" cy="90379"/>
              <a:chOff x="2810999" y="1674000"/>
              <a:chExt cx="90000" cy="90379"/>
            </a:xfrm>
          </p:grpSpPr>
          <p:cxnSp>
            <p:nvCxnSpPr>
              <p:cNvPr id="146" name="直接连接符 145">
                <a:extLst>
                  <a:ext uri="{FF2B5EF4-FFF2-40B4-BE49-F238E27FC236}">
                    <a16:creationId xmlns:a16="http://schemas.microsoft.com/office/drawing/2014/main" id="{EB79C7EB-36CF-4B8F-BDF1-C11B5B2B651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EB48F614-6F0C-42BF-844C-5ADDD836ED0A}"/>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24AD736D-2F5C-4E59-A815-B792E15556F8}"/>
                </a:ext>
              </a:extLst>
            </p:cNvPr>
            <p:cNvGrpSpPr/>
            <p:nvPr/>
          </p:nvGrpSpPr>
          <p:grpSpPr>
            <a:xfrm>
              <a:off x="4408688" y="2532278"/>
              <a:ext cx="90000" cy="90379"/>
              <a:chOff x="2810999" y="1674000"/>
              <a:chExt cx="90000" cy="90379"/>
            </a:xfrm>
          </p:grpSpPr>
          <p:cxnSp>
            <p:nvCxnSpPr>
              <p:cNvPr id="144" name="直接连接符 143">
                <a:extLst>
                  <a:ext uri="{FF2B5EF4-FFF2-40B4-BE49-F238E27FC236}">
                    <a16:creationId xmlns:a16="http://schemas.microsoft.com/office/drawing/2014/main" id="{240F9002-7B53-4911-A9B4-DBDC63E55A4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1B72CBC-EC2C-4D5F-902A-A571C23A464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a:extLst>
                <a:ext uri="{FF2B5EF4-FFF2-40B4-BE49-F238E27FC236}">
                  <a16:creationId xmlns:a16="http://schemas.microsoft.com/office/drawing/2014/main" id="{BB37CB70-12CE-435C-907A-DB1B93BAF2B8}"/>
                </a:ext>
              </a:extLst>
            </p:cNvPr>
            <p:cNvCxnSpPr>
              <a:cxnSpLocks/>
            </p:cNvCxnSpPr>
            <p:nvPr/>
          </p:nvCxnSpPr>
          <p:spPr>
            <a:xfrm>
              <a:off x="3386082" y="2573079"/>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5054B47-E067-4232-B4CC-591C512E87BA}"/>
                </a:ext>
              </a:extLst>
            </p:cNvPr>
            <p:cNvCxnSpPr>
              <a:cxnSpLocks/>
            </p:cNvCxnSpPr>
            <p:nvPr/>
          </p:nvCxnSpPr>
          <p:spPr>
            <a:xfrm>
              <a:off x="3404701" y="2523181"/>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B11D3916-079F-4650-95B2-5222E036918C}"/>
                </a:ext>
              </a:extLst>
            </p:cNvPr>
            <p:cNvCxnSpPr>
              <a:cxnSpLocks/>
            </p:cNvCxnSpPr>
            <p:nvPr/>
          </p:nvCxnSpPr>
          <p:spPr>
            <a:xfrm>
              <a:off x="3405266" y="2805289"/>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0827A7DA-56A2-41FE-80A1-AE60AF1FDDDA}"/>
                    </a:ext>
                  </a:extLst>
                </p:cNvPr>
                <p:cNvSpPr txBox="1"/>
                <p:nvPr/>
              </p:nvSpPr>
              <p:spPr>
                <a:xfrm>
                  <a:off x="3121430" y="27090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0.9</m:t>
                        </m:r>
                      </m:oMath>
                    </m:oMathPara>
                  </a14:m>
                  <a:endParaRPr lang="zh-CN" altLang="en-US" sz="1400" dirty="0"/>
                </a:p>
              </p:txBody>
            </p:sp>
          </mc:Choice>
          <mc:Fallback xmlns="">
            <p:sp>
              <p:nvSpPr>
                <p:cNvPr id="139" name="文本框 138">
                  <a:extLst>
                    <a:ext uri="{FF2B5EF4-FFF2-40B4-BE49-F238E27FC236}">
                      <a16:creationId xmlns:a16="http://schemas.microsoft.com/office/drawing/2014/main" xmlns="" xmlns:a14="http://schemas.microsoft.com/office/drawing/2010/main" id="{0827A7DA-56A2-41FE-80A1-AE60AF1FDDDA}"/>
                    </a:ext>
                  </a:extLst>
                </p:cNvPr>
                <p:cNvSpPr txBox="1">
                  <a:spLocks noRot="1" noChangeAspect="1" noMove="1" noResize="1" noEditPoints="1" noAdjustHandles="1" noChangeArrowheads="1" noChangeShapeType="1" noTextEdit="1"/>
                </p:cNvSpPr>
                <p:nvPr/>
              </p:nvSpPr>
              <p:spPr>
                <a:xfrm>
                  <a:off x="3121430" y="2709000"/>
                  <a:ext cx="285335" cy="215444"/>
                </a:xfrm>
                <a:prstGeom prst="rect">
                  <a:avLst/>
                </a:prstGeom>
                <a:blipFill rotWithShape="0">
                  <a:blip r:embed="rId29"/>
                  <a:stretch>
                    <a:fillRect l="-13333" r="-1555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BA33A6D-4CF1-421C-866B-015A3313CA81}"/>
                    </a:ext>
                  </a:extLst>
                </p:cNvPr>
                <p:cNvSpPr txBox="1"/>
                <p:nvPr/>
              </p:nvSpPr>
              <p:spPr>
                <a:xfrm>
                  <a:off x="3122637" y="2369206"/>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1.6</m:t>
                        </m:r>
                      </m:oMath>
                    </m:oMathPara>
                  </a14:m>
                  <a:endParaRPr lang="zh-CN" altLang="en-US" sz="1400" dirty="0"/>
                </a:p>
              </p:txBody>
            </p:sp>
          </mc:Choice>
          <mc:Fallback xmlns="">
            <p:sp>
              <p:nvSpPr>
                <p:cNvPr id="140" name="文本框 139">
                  <a:extLst>
                    <a:ext uri="{FF2B5EF4-FFF2-40B4-BE49-F238E27FC236}">
                      <a16:creationId xmlns:a16="http://schemas.microsoft.com/office/drawing/2014/main" xmlns="" xmlns:a14="http://schemas.microsoft.com/office/drawing/2010/main" id="{FBA33A6D-4CF1-421C-866B-015A3313CA81}"/>
                    </a:ext>
                  </a:extLst>
                </p:cNvPr>
                <p:cNvSpPr txBox="1">
                  <a:spLocks noRot="1" noChangeAspect="1" noMove="1" noResize="1" noEditPoints="1" noAdjustHandles="1" noChangeArrowheads="1" noChangeShapeType="1" noTextEdit="1"/>
                </p:cNvSpPr>
                <p:nvPr/>
              </p:nvSpPr>
              <p:spPr>
                <a:xfrm>
                  <a:off x="3122637" y="2369206"/>
                  <a:ext cx="285335" cy="215444"/>
                </a:xfrm>
                <a:prstGeom prst="rect">
                  <a:avLst/>
                </a:prstGeom>
                <a:blipFill rotWithShape="0">
                  <a:blip r:embed="rId30"/>
                  <a:stretch>
                    <a:fillRect l="-13043" r="-1304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E6923E50-72EF-494E-B4F2-90AD26C58B29}"/>
                    </a:ext>
                  </a:extLst>
                </p:cNvPr>
                <p:cNvSpPr txBox="1"/>
                <p:nvPr/>
              </p:nvSpPr>
              <p:spPr>
                <a:xfrm>
                  <a:off x="3121430" y="2507209"/>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1.5</m:t>
                        </m:r>
                      </m:oMath>
                    </m:oMathPara>
                  </a14:m>
                  <a:endParaRPr lang="zh-CN" altLang="en-US" sz="1400" dirty="0"/>
                </a:p>
              </p:txBody>
            </p:sp>
          </mc:Choice>
          <mc:Fallback xmlns="">
            <p:sp>
              <p:nvSpPr>
                <p:cNvPr id="141" name="文本框 140">
                  <a:extLst>
                    <a:ext uri="{FF2B5EF4-FFF2-40B4-BE49-F238E27FC236}">
                      <a16:creationId xmlns:a16="http://schemas.microsoft.com/office/drawing/2014/main" xmlns="" xmlns:a14="http://schemas.microsoft.com/office/drawing/2010/main" id="{E6923E50-72EF-494E-B4F2-90AD26C58B29}"/>
                    </a:ext>
                  </a:extLst>
                </p:cNvPr>
                <p:cNvSpPr txBox="1">
                  <a:spLocks noRot="1" noChangeAspect="1" noMove="1" noResize="1" noEditPoints="1" noAdjustHandles="1" noChangeArrowheads="1" noChangeShapeType="1" noTextEdit="1"/>
                </p:cNvSpPr>
                <p:nvPr/>
              </p:nvSpPr>
              <p:spPr>
                <a:xfrm>
                  <a:off x="3121430" y="2507209"/>
                  <a:ext cx="285335" cy="215444"/>
                </a:xfrm>
                <a:prstGeom prst="rect">
                  <a:avLst/>
                </a:prstGeom>
                <a:blipFill rotWithShape="0">
                  <a:blip r:embed="rId31"/>
                  <a:stretch>
                    <a:fillRect l="-13333" r="-15556" b="-14706"/>
                  </a:stretch>
                </a:blipFill>
              </p:spPr>
              <p:txBody>
                <a:bodyPr/>
                <a:lstStyle/>
                <a:p>
                  <a:r>
                    <a:rPr lang="zh-CN" altLang="en-US">
                      <a:noFill/>
                    </a:rPr>
                    <a:t> </a:t>
                  </a:r>
                </a:p>
              </p:txBody>
            </p:sp>
          </mc:Fallback>
        </mc:AlternateContent>
        <p:sp>
          <p:nvSpPr>
            <p:cNvPr id="142" name="文本框 141">
              <a:extLst>
                <a:ext uri="{FF2B5EF4-FFF2-40B4-BE49-F238E27FC236}">
                  <a16:creationId xmlns:a16="http://schemas.microsoft.com/office/drawing/2014/main" id="{A931989B-D37E-429A-9975-B8D2E1D624EB}"/>
                </a:ext>
              </a:extLst>
            </p:cNvPr>
            <p:cNvSpPr txBox="1"/>
            <p:nvPr/>
          </p:nvSpPr>
          <p:spPr>
            <a:xfrm>
              <a:off x="3341953" y="1074493"/>
              <a:ext cx="660452" cy="22775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D51124CA-152A-4AEA-B3E6-8D6A49E67B5C}"/>
                    </a:ext>
                  </a:extLst>
                </p:cNvPr>
                <p:cNvSpPr txBox="1"/>
                <p:nvPr/>
              </p:nvSpPr>
              <p:spPr>
                <a:xfrm>
                  <a:off x="4731060" y="3119224"/>
                  <a:ext cx="155150" cy="227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43" name="文本框 142">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4731060" y="3119224"/>
                  <a:ext cx="155150" cy="227750"/>
                </a:xfrm>
                <a:prstGeom prst="rect">
                  <a:avLst/>
                </a:prstGeom>
                <a:blipFill rotWithShape="0">
                  <a:blip r:embed="rId23"/>
                  <a:stretch>
                    <a:fillRect l="-24000" r="-24000"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0" name="矩形 149"/>
              <p:cNvSpPr/>
              <p:nvPr/>
            </p:nvSpPr>
            <p:spPr>
              <a:xfrm>
                <a:off x="4204605" y="2544814"/>
                <a:ext cx="4906343" cy="873765"/>
              </a:xfrm>
              <a:prstGeom prst="rect">
                <a:avLst/>
              </a:prstGeom>
            </p:spPr>
            <p:txBody>
              <a:bodyPr wrap="none">
                <a:spAutoFit/>
              </a:bodyPr>
              <a:lstStyle/>
              <a:p>
                <a:pPr algn="just">
                  <a:lnSpc>
                    <a:spcPct val="95000"/>
                  </a:lnSpc>
                  <a:spcBef>
                    <a:spcPct val="25000"/>
                  </a:spcBef>
                  <a:spcAft>
                    <a:spcPct val="10000"/>
                  </a:spcAft>
                  <a:buSzPct val="60000"/>
                  <a:defRPr/>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𝑳</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e>
                      </m:nary>
                      <m:r>
                        <a:rPr lang="en-US" altLang="zh-CN" sz="1600" i="1" smtClean="0">
                          <a:latin typeface="Cambria Math" panose="02040503050406030204" pitchFamily="18" charset="0"/>
                        </a:rPr>
                        <m:t>=</m:t>
                      </m:r>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r>
                            <a:rPr lang="en-US" altLang="zh-CN" sz="1600">
                              <a:latin typeface="Cambria Math" panose="02040503050406030204" pitchFamily="18" charset="0"/>
                            </a:rPr>
                            <m:t>𝐦𝐢𝐧</m:t>
                          </m:r>
                          <m:r>
                            <a:rPr lang="en-US" altLang="zh-CN" sz="1600" i="1">
                              <a:latin typeface="Cambria Math" panose="02040503050406030204" pitchFamily="18" charset="0"/>
                            </a:rPr>
                            <m:t> (</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𝒓</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𝑹</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r>
                                    <a:rPr lang="en-US" altLang="zh-CN" sz="1600" i="1">
                                      <a:latin typeface="Cambria Math" panose="02040503050406030204" pitchFamily="18" charset="0"/>
                                    </a:rPr>
                                    <m:t>𝒓</m:t>
                                  </m:r>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𝑺</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𝒊</m:t>
                              </m:r>
                              <m:r>
                                <a:rPr lang="en-US" altLang="zh-CN" sz="1600" i="1">
                                  <a:latin typeface="Cambria Math" panose="02040503050406030204" pitchFamily="18" charset="0"/>
                                </a:rPr>
                                <m:t>=</m:t>
                              </m:r>
                              <m:r>
                                <a:rPr lang="en-US" altLang="zh-CN" sz="1600" i="1">
                                  <a:latin typeface="Cambria Math" panose="02040503050406030204" pitchFamily="18" charset="0"/>
                                </a:rPr>
                                <m:t>𝟏</m:t>
                              </m:r>
                            </m:sub>
                            <m: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𝒓</m:t>
                                      </m:r>
                                    </m:e>
                                    <m:sub>
                                      <m:r>
                                        <a:rPr lang="en-US" altLang="zh-CN" sz="1600" i="1">
                                          <a:latin typeface="Cambria Math" panose="02040503050406030204" pitchFamily="18" charset="0"/>
                                        </a:rPr>
                                        <m:t>𝒊</m:t>
                                      </m:r>
                                    </m:sub>
                                  </m:sSub>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a:latin typeface="Cambria Math" panose="02040503050406030204" pitchFamily="18" charset="0"/>
                            </a:rPr>
                            <m:t>)</m:t>
                          </m:r>
                          <m:r>
                            <m:rPr>
                              <m:nor/>
                            </m:rPr>
                            <a:rPr lang="en-US" altLang="zh-CN" sz="1600" dirty="0"/>
                            <m:t> </m:t>
                          </m:r>
                        </m:e>
                      </m:nary>
                    </m:oMath>
                  </m:oMathPara>
                </a14:m>
                <a:endParaRPr lang="en-US" altLang="zh-CN" sz="1600" dirty="0"/>
              </a:p>
            </p:txBody>
          </p:sp>
        </mc:Choice>
        <mc:Fallback xmlns="">
          <p:sp>
            <p:nvSpPr>
              <p:cNvPr id="150" name="矩形 149"/>
              <p:cNvSpPr>
                <a:spLocks noRot="1" noChangeAspect="1" noMove="1" noResize="1" noEditPoints="1" noAdjustHandles="1" noChangeArrowheads="1" noChangeShapeType="1" noTextEdit="1"/>
              </p:cNvSpPr>
              <p:nvPr/>
            </p:nvSpPr>
            <p:spPr>
              <a:xfrm>
                <a:off x="4204605" y="2544814"/>
                <a:ext cx="4906343" cy="873765"/>
              </a:xfrm>
              <a:prstGeom prst="rect">
                <a:avLst/>
              </a:prstGeom>
              <a:blipFill rotWithShape="0">
                <a:blip r:embed="rId32"/>
                <a:stretch>
                  <a:fillRect/>
                </a:stretch>
              </a:blipFill>
            </p:spPr>
            <p:txBody>
              <a:bodyPr/>
              <a:lstStyle/>
              <a:p>
                <a:r>
                  <a:rPr lang="zh-CN" altLang="en-US">
                    <a:noFill/>
                  </a:rPr>
                  <a:t> </a:t>
                </a:r>
              </a:p>
            </p:txBody>
          </p:sp>
        </mc:Fallback>
      </mc:AlternateContent>
      <p:cxnSp>
        <p:nvCxnSpPr>
          <p:cNvPr id="152" name="直接连接符 151">
            <a:extLst>
              <a:ext uri="{FF2B5EF4-FFF2-40B4-BE49-F238E27FC236}">
                <a16:creationId xmlns:a16="http://schemas.microsoft.com/office/drawing/2014/main" id="{027D10A5-CE4E-418E-A23A-F071D2196C42}"/>
              </a:ext>
            </a:extLst>
          </p:cNvPr>
          <p:cNvCxnSpPr>
            <a:cxnSpLocks/>
          </p:cNvCxnSpPr>
          <p:nvPr/>
        </p:nvCxnSpPr>
        <p:spPr>
          <a:xfrm flipV="1">
            <a:off x="4941763" y="4379434"/>
            <a:ext cx="1142146" cy="141495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3AA7E92C-693B-4D77-ABB3-C32F7B977A8D}"/>
              </a:ext>
            </a:extLst>
          </p:cNvPr>
          <p:cNvCxnSpPr>
            <a:cxnSpLocks/>
          </p:cNvCxnSpPr>
          <p:nvPr/>
        </p:nvCxnSpPr>
        <p:spPr>
          <a:xfrm flipV="1">
            <a:off x="7092587" y="4535337"/>
            <a:ext cx="1277631" cy="122405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269249" y="4556470"/>
            <a:ext cx="938143" cy="1501730"/>
            <a:chOff x="4280350" y="1631573"/>
            <a:chExt cx="938143" cy="1501730"/>
          </a:xfrm>
        </p:grpSpPr>
        <p:cxnSp>
          <p:nvCxnSpPr>
            <p:cNvPr id="158" name="直接连接符 157"/>
            <p:cNvCxnSpPr/>
            <p:nvPr/>
          </p:nvCxnSpPr>
          <p:spPr>
            <a:xfrm flipV="1">
              <a:off x="4280350" y="2473181"/>
              <a:ext cx="0" cy="4066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4614219" y="2061497"/>
              <a:ext cx="0" cy="7216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4952515" y="1912043"/>
              <a:ext cx="0" cy="92837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4783756" y="1631573"/>
              <a:ext cx="434737" cy="1501730"/>
            </a:xfrm>
            <a:prstGeom prst="ellipse">
              <a:avLst/>
            </a:prstGeom>
            <a:noFill/>
            <a:ln w="22225">
              <a:solidFill>
                <a:srgbClr val="FF0000"/>
              </a:solidFill>
            </a:ln>
          </p:spPr>
          <p:style>
            <a:lnRef idx="2">
              <a:schemeClr val="accent2"/>
            </a:lnRef>
            <a:fillRef idx="1">
              <a:schemeClr val="lt1"/>
            </a:fillRef>
            <a:effectRef idx="0">
              <a:schemeClr val="accent2"/>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29859" y="5249482"/>
            <a:ext cx="688375" cy="491800"/>
            <a:chOff x="7429859" y="5249482"/>
            <a:chExt cx="688375" cy="491800"/>
          </a:xfrm>
        </p:grpSpPr>
        <p:cxnSp>
          <p:nvCxnSpPr>
            <p:cNvPr id="162" name="直接连接符 161"/>
            <p:cNvCxnSpPr/>
            <p:nvPr/>
          </p:nvCxnSpPr>
          <p:spPr>
            <a:xfrm flipV="1">
              <a:off x="7429859" y="5518197"/>
              <a:ext cx="0" cy="2117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V="1">
              <a:off x="7780282" y="5249482"/>
              <a:ext cx="0" cy="491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flipV="1">
              <a:off x="8118233" y="5306141"/>
              <a:ext cx="1" cy="4168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5" name="文本框 164"/>
              <p:cNvSpPr txBox="1"/>
              <p:nvPr/>
            </p:nvSpPr>
            <p:spPr>
              <a:xfrm>
                <a:off x="5339938" y="4069544"/>
                <a:ext cx="1209444"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𝟗</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i="1">
                            <a:latin typeface="Cambria Math" panose="02040503050406030204" pitchFamily="18" charset="0"/>
                          </a:rPr>
                          <m:t>𝟗</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165" name="文本框 164"/>
              <p:cNvSpPr txBox="1">
                <a:spLocks noRot="1" noChangeAspect="1" noMove="1" noResize="1" noEditPoints="1" noAdjustHandles="1" noChangeArrowheads="1" noChangeShapeType="1" noTextEdit="1"/>
              </p:cNvSpPr>
              <p:nvPr/>
            </p:nvSpPr>
            <p:spPr>
              <a:xfrm>
                <a:off x="5339938" y="4069544"/>
                <a:ext cx="1209444" cy="220253"/>
              </a:xfrm>
              <a:prstGeom prst="rect">
                <a:avLst/>
              </a:prstGeom>
              <a:blipFill rotWithShape="0">
                <a:blip r:embed="rId33"/>
                <a:stretch>
                  <a:fillRect l="-4040" t="-25000" r="-202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文本框 165"/>
              <p:cNvSpPr txBox="1"/>
              <p:nvPr/>
            </p:nvSpPr>
            <p:spPr>
              <a:xfrm>
                <a:off x="7429859" y="4105438"/>
                <a:ext cx="1331839"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𝟏𝟏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b="1" i="1" smtClean="0">
                            <a:latin typeface="Cambria Math" panose="02040503050406030204" pitchFamily="18" charset="0"/>
                          </a:rPr>
                          <m:t>𝟏𝟏</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166" name="文本框 165"/>
              <p:cNvSpPr txBox="1">
                <a:spLocks noRot="1" noChangeAspect="1" noMove="1" noResize="1" noEditPoints="1" noAdjustHandles="1" noChangeArrowheads="1" noChangeShapeType="1" noTextEdit="1"/>
              </p:cNvSpPr>
              <p:nvPr/>
            </p:nvSpPr>
            <p:spPr>
              <a:xfrm>
                <a:off x="7429859" y="4105438"/>
                <a:ext cx="1331839" cy="220253"/>
              </a:xfrm>
              <a:prstGeom prst="rect">
                <a:avLst/>
              </a:prstGeom>
              <a:blipFill rotWithShape="0">
                <a:blip r:embed="rId34"/>
                <a:stretch>
                  <a:fillRect l="-3670" t="-21622" r="-4128" b="-45946"/>
                </a:stretch>
              </a:blipFill>
            </p:spPr>
            <p:txBody>
              <a:bodyPr/>
              <a:lstStyle/>
              <a:p>
                <a:r>
                  <a:rPr lang="zh-CN" altLang="en-US">
                    <a:noFill/>
                  </a:rPr>
                  <a:t> </a:t>
                </a:r>
              </a:p>
            </p:txBody>
          </p:sp>
        </mc:Fallback>
      </mc:AlternateContent>
      <p:sp>
        <p:nvSpPr>
          <p:cNvPr id="151"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mc:AlternateContent xmlns:mc="http://schemas.openxmlformats.org/markup-compatibility/2006" xmlns:a14="http://schemas.microsoft.com/office/drawing/2010/main">
        <mc:Choice Requires="a14">
          <p:graphicFrame>
            <p:nvGraphicFramePr>
              <p:cNvPr id="154" name="表格 153"/>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54" name="表格 153"/>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 xmlns:a16="http://schemas.microsoft.com/office/drawing/2014/main" xmlns:a14="http://schemas.microsoft.com/office/drawing/2010/main" val="20000"/>
                        </a:ext>
                      </a:extLst>
                    </a:gridCol>
                    <a:gridCol w="535654">
                      <a:extLst>
                        <a:ext uri="{9D8B030D-6E8A-4147-A177-3AD203B41FA5}">
                          <a16:colId xmlns="" xmlns:a16="http://schemas.microsoft.com/office/drawing/2014/main" xmlns:a14="http://schemas.microsoft.com/office/drawing/2010/main" val="20001"/>
                        </a:ext>
                      </a:extLst>
                    </a:gridCol>
                    <a:gridCol w="535654">
                      <a:extLst>
                        <a:ext uri="{9D8B030D-6E8A-4147-A177-3AD203B41FA5}">
                          <a16:colId xmlns="" xmlns:a16="http://schemas.microsoft.com/office/drawing/2014/main" xmlns:a14="http://schemas.microsoft.com/office/drawing/2010/main" val="20002"/>
                        </a:ext>
                      </a:extLst>
                    </a:gridCol>
                    <a:gridCol w="535654">
                      <a:extLst>
                        <a:ext uri="{9D8B030D-6E8A-4147-A177-3AD203B41FA5}">
                          <a16:colId xmlns="" xmlns:a16="http://schemas.microsoft.com/office/drawing/2014/main" xmlns:a14="http://schemas.microsoft.com/office/drawing/2010/main" val="20003"/>
                        </a:ext>
                      </a:extLst>
                    </a:gridCol>
                  </a:tblGrid>
                  <a:tr h="365760">
                    <a:tc>
                      <a:txBody>
                        <a:bodyPr/>
                        <a:lstStyle/>
                        <a:p>
                          <a:endParaRPr lang="zh-CN"/>
                        </a:p>
                      </a:txBody>
                      <a:tcPr>
                        <a:blipFill rotWithShape="0">
                          <a:blip r:embed="rId35"/>
                          <a:stretch>
                            <a:fillRect l="-251" t="-8333" r="-67588" b="-128333"/>
                          </a:stretch>
                        </a:blipFill>
                      </a:tcPr>
                    </a:tc>
                    <a:tc>
                      <a:txBody>
                        <a:bodyPr/>
                        <a:lstStyle/>
                        <a:p>
                          <a:endParaRPr lang="zh-CN"/>
                        </a:p>
                      </a:txBody>
                      <a:tcPr>
                        <a:blipFill rotWithShape="0">
                          <a:blip r:embed="rId35"/>
                          <a:stretch>
                            <a:fillRect l="-453409" t="-8333" r="-205682" b="-128333"/>
                          </a:stretch>
                        </a:blipFill>
                      </a:tcPr>
                    </a:tc>
                    <a:tc>
                      <a:txBody>
                        <a:bodyPr/>
                        <a:lstStyle/>
                        <a:p>
                          <a:endParaRPr lang="zh-CN"/>
                        </a:p>
                      </a:txBody>
                      <a:tcPr>
                        <a:blipFill rotWithShape="0">
                          <a:blip r:embed="rId35"/>
                          <a:stretch>
                            <a:fillRect l="-553409" t="-8333" r="-105682" b="-128333"/>
                          </a:stretch>
                        </a:blipFill>
                      </a:tcPr>
                    </a:tc>
                    <a:tc>
                      <a:txBody>
                        <a:bodyPr/>
                        <a:lstStyle/>
                        <a:p>
                          <a:endParaRPr lang="zh-CN"/>
                        </a:p>
                      </a:txBody>
                      <a:tcPr>
                        <a:blipFill rotWithShape="0">
                          <a:blip r:embed="rId35"/>
                          <a:stretch>
                            <a:fillRect l="-653409" t="-8333" r="-5682" b="-128333"/>
                          </a:stretch>
                        </a:blipFill>
                      </a:tcPr>
                    </a:tc>
                    <a:extLst>
                      <a:ext uri="{0D108BD9-81ED-4DB2-BD59-A6C34878D82A}">
                        <a16:rowId xmlns="" xmlns:a16="http://schemas.microsoft.com/office/drawing/2014/main" xmlns:a14="http://schemas.microsoft.com/office/drawing/2010/main" val="10000"/>
                      </a:ext>
                    </a:extLst>
                  </a:tr>
                  <a:tr h="396000">
                    <a:tc>
                      <a:txBody>
                        <a:bodyPr/>
                        <a:lstStyle/>
                        <a:p>
                          <a:endParaRPr lang="zh-CN"/>
                        </a:p>
                      </a:txBody>
                      <a:tcPr>
                        <a:blipFill rotWithShape="0">
                          <a:blip r:embed="rId35"/>
                          <a:stretch>
                            <a:fillRect l="-251" t="-98485" r="-67588"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1201953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xmlns=""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1" name="组合 50"/>
          <p:cNvGrpSpPr/>
          <p:nvPr/>
        </p:nvGrpSpPr>
        <p:grpSpPr>
          <a:xfrm>
            <a:off x="5575941" y="980728"/>
            <a:ext cx="1654953" cy="1584176"/>
            <a:chOff x="957469" y="2003681"/>
            <a:chExt cx="2356650"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5564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3" name="文本框 62">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55641" cy="394446"/>
                </a:xfrm>
                <a:prstGeom prst="rect">
                  <a:avLst/>
                </a:prstGeom>
                <a:blipFill rotWithShape="0">
                  <a:blip r:embed="rId14"/>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4" name="文本框 63">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63219" cy="394446"/>
                </a:xfrm>
                <a:prstGeom prst="rect">
                  <a:avLst/>
                </a:prstGeom>
                <a:blipFill rotWithShape="0">
                  <a:blip r:embed="rId15"/>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5" name="文本框 64">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63219" cy="394446"/>
                </a:xfrm>
                <a:prstGeom prst="rect">
                  <a:avLst/>
                </a:prstGeom>
                <a:blipFill rotWithShape="0">
                  <a:blip r:embed="rId16"/>
                  <a:stretch>
                    <a:fillRect l="-11905" r="-71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8" y="2047087"/>
                  <a:ext cx="467584"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6" name="文本框 65">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8" y="2047087"/>
                  <a:ext cx="467584" cy="394446"/>
                </a:xfrm>
                <a:prstGeom prst="rect">
                  <a:avLst/>
                </a:prstGeom>
                <a:blipFill rotWithShape="0">
                  <a:blip r:embed="rId17"/>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8" y="293042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7" name="文本框 66">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8" y="2930428"/>
                  <a:ext cx="475161" cy="394446"/>
                </a:xfrm>
                <a:prstGeom prst="rect">
                  <a:avLst/>
                </a:prstGeom>
                <a:blipFill rotWithShape="0">
                  <a:blip r:embed="rId1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8" name="文本框 67">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475161" cy="394446"/>
                </a:xfrm>
                <a:prstGeom prst="rect">
                  <a:avLst/>
                </a:prstGeom>
                <a:blipFill rotWithShape="0">
                  <a:blip r:embed="rId19"/>
                  <a:stretch>
                    <a:fillRect l="-9091" r="-5455" b="-17778"/>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1146075"/>
            <a:ext cx="117194" cy="809305"/>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72000" y="1408006"/>
                <a:ext cx="2552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2000" y="1408006"/>
                <a:ext cx="255219" cy="276999"/>
              </a:xfrm>
              <a:prstGeom prst="rect">
                <a:avLst/>
              </a:prstGeom>
              <a:blipFill rotWithShape="0">
                <a:blip r:embed="rId20"/>
                <a:stretch>
                  <a:fillRect l="-42857" t="-4444" r="-20476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9928" y="2220342"/>
                <a:ext cx="495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9928" y="2220342"/>
                <a:ext cx="495601" cy="276999"/>
              </a:xfrm>
              <a:prstGeom prst="rect">
                <a:avLst/>
              </a:prstGeom>
              <a:blipFill rotWithShape="0">
                <a:blip r:embed="rId21"/>
                <a:stretch>
                  <a:fillRect l="-21951" t="-2174" r="-84146" b="-36957"/>
                </a:stretch>
              </a:blipFill>
            </p:spPr>
            <p:txBody>
              <a:bodyPr/>
              <a:lstStyle/>
              <a:p>
                <a:r>
                  <a:rPr lang="zh-CN" altLang="en-US">
                    <a:noFill/>
                  </a:rPr>
                  <a:t> </a:t>
                </a:r>
              </a:p>
            </p:txBody>
          </p:sp>
        </mc:Fallback>
      </mc:AlternateContent>
      <p:sp>
        <p:nvSpPr>
          <p:cNvPr id="106" name="矩形 105"/>
          <p:cNvSpPr/>
          <p:nvPr/>
        </p:nvSpPr>
        <p:spPr>
          <a:xfrm>
            <a:off x="4644248" y="3875771"/>
            <a:ext cx="1943976"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107" name="直接连接符 106"/>
          <p:cNvCxnSpPr/>
          <p:nvPr/>
        </p:nvCxnSpPr>
        <p:spPr>
          <a:xfrm>
            <a:off x="1196790" y="4043515"/>
            <a:ext cx="3439352" cy="7460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endCxn id="106" idx="1"/>
          </p:cNvCxnSpPr>
          <p:nvPr/>
        </p:nvCxnSpPr>
        <p:spPr>
          <a:xfrm>
            <a:off x="1185421" y="4027450"/>
            <a:ext cx="3458827" cy="9283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a:off x="4666697" y="3861048"/>
            <a:ext cx="1773215" cy="2139896"/>
            <a:chOff x="525375" y="1017096"/>
            <a:chExt cx="1886596" cy="2276723"/>
          </a:xfrm>
        </p:grpSpPr>
        <p:cxnSp>
          <p:nvCxnSpPr>
            <p:cNvPr id="110" name="直接连接符 109">
              <a:extLst>
                <a:ext uri="{FF2B5EF4-FFF2-40B4-BE49-F238E27FC236}">
                  <a16:creationId xmlns:a16="http://schemas.microsoft.com/office/drawing/2014/main" id="{2B4D4CFB-A001-4BB7-9490-D19A13A71429}"/>
                </a:ext>
              </a:extLst>
            </p:cNvPr>
            <p:cNvCxnSpPr>
              <a:cxnSpLocks/>
            </p:cNvCxnSpPr>
            <p:nvPr/>
          </p:nvCxnSpPr>
          <p:spPr>
            <a:xfrm>
              <a:off x="696000"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7D3F2EE3-16BA-45A6-A78F-BEB00CE4306E}"/>
                </a:ext>
              </a:extLst>
            </p:cNvPr>
            <p:cNvCxnSpPr/>
            <p:nvPr/>
          </p:nvCxnSpPr>
          <p:spPr>
            <a:xfrm>
              <a:off x="799495"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D51124CA-152A-4AEA-B3E6-8D6A49E67B5C}"/>
                    </a:ext>
                  </a:extLst>
                </p:cNvPr>
                <p:cNvSpPr txBox="1"/>
                <p:nvPr/>
              </p:nvSpPr>
              <p:spPr>
                <a:xfrm>
                  <a:off x="2157478" y="3064599"/>
                  <a:ext cx="160931" cy="229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12" name="文本框 111">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2157478" y="3064599"/>
                  <a:ext cx="160931" cy="229220"/>
                </a:xfrm>
                <a:prstGeom prst="rect">
                  <a:avLst/>
                </a:prstGeom>
                <a:blipFill rotWithShape="0">
                  <a:blip r:embed="rId23"/>
                  <a:stretch>
                    <a:fillRect l="-24000" r="-24000" b="-28571"/>
                  </a:stretch>
                </a:blipFill>
              </p:spPr>
              <p:txBody>
                <a:bodyPr/>
                <a:lstStyle/>
                <a:p>
                  <a:r>
                    <a:rPr lang="zh-CN" altLang="en-US">
                      <a:noFill/>
                    </a:rPr>
                    <a:t> </a:t>
                  </a:r>
                </a:p>
              </p:txBody>
            </p:sp>
          </mc:Fallback>
        </mc:AlternateContent>
        <p:cxnSp>
          <p:nvCxnSpPr>
            <p:cNvPr id="113" name="直接连接符 112">
              <a:extLst>
                <a:ext uri="{FF2B5EF4-FFF2-40B4-BE49-F238E27FC236}">
                  <a16:creationId xmlns:a16="http://schemas.microsoft.com/office/drawing/2014/main" id="{572C1E55-015F-42EE-B56A-126E999226E6}"/>
                </a:ext>
              </a:extLst>
            </p:cNvPr>
            <p:cNvCxnSpPr>
              <a:cxnSpLocks/>
            </p:cNvCxnSpPr>
            <p:nvPr/>
          </p:nvCxnSpPr>
          <p:spPr>
            <a:xfrm flipV="1">
              <a:off x="115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9707217-0F2D-4581-BD62-16CA7F5090EB}"/>
                </a:ext>
              </a:extLst>
            </p:cNvPr>
            <p:cNvCxnSpPr>
              <a:cxnSpLocks/>
            </p:cNvCxnSpPr>
            <p:nvPr/>
          </p:nvCxnSpPr>
          <p:spPr>
            <a:xfrm flipV="1">
              <a:off x="151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5AF7468A-B8C5-4AA5-81CC-FC0E129E91E6}"/>
                </a:ext>
              </a:extLst>
            </p:cNvPr>
            <p:cNvCxnSpPr>
              <a:cxnSpLocks/>
            </p:cNvCxnSpPr>
            <p:nvPr/>
          </p:nvCxnSpPr>
          <p:spPr>
            <a:xfrm flipV="1">
              <a:off x="1879200"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EE512DA0-05D5-4FB2-8895-4E32614A6A80}"/>
                </a:ext>
              </a:extLst>
            </p:cNvPr>
            <p:cNvCxnSpPr>
              <a:cxnSpLocks/>
            </p:cNvCxnSpPr>
            <p:nvPr/>
          </p:nvCxnSpPr>
          <p:spPr>
            <a:xfrm rot="5400000" flipV="1">
              <a:off x="834106"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44B3FBDA-0D6B-447F-AE4C-16CA34ABE7EE}"/>
                </a:ext>
              </a:extLst>
            </p:cNvPr>
            <p:cNvCxnSpPr>
              <a:cxnSpLocks/>
            </p:cNvCxnSpPr>
            <p:nvPr/>
          </p:nvCxnSpPr>
          <p:spPr>
            <a:xfrm rot="5400000" flipV="1">
              <a:off x="834106"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73564AB7-B941-473D-9FC4-D69BE504AF95}"/>
                </a:ext>
              </a:extLst>
            </p:cNvPr>
            <p:cNvCxnSpPr>
              <a:cxnSpLocks/>
            </p:cNvCxnSpPr>
            <p:nvPr/>
          </p:nvCxnSpPr>
          <p:spPr>
            <a:xfrm rot="5400000" flipV="1">
              <a:off x="834106"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BFD2F524-40B9-413E-993A-9C4AC8144B81}"/>
                    </a:ext>
                  </a:extLst>
                </p:cNvPr>
                <p:cNvSpPr txBox="1"/>
                <p:nvPr/>
              </p:nvSpPr>
              <p:spPr>
                <a:xfrm>
                  <a:off x="1084808"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119" name="文本框 118">
                  <a:extLst>
                    <a:ext uri="{FF2B5EF4-FFF2-40B4-BE49-F238E27FC236}">
                      <a16:creationId xmlns:a16="http://schemas.microsoft.com/office/drawing/2014/main" xmlns="" xmlns:a14="http://schemas.microsoft.com/office/drawing/2010/main" id="{BFD2F524-40B9-413E-993A-9C4AC8144B81}"/>
                    </a:ext>
                  </a:extLst>
                </p:cNvPr>
                <p:cNvSpPr txBox="1">
                  <a:spLocks noRot="1" noChangeAspect="1" noMove="1" noResize="1" noEditPoints="1" noAdjustHandles="1" noChangeArrowheads="1" noChangeShapeType="1" noTextEdit="1"/>
                </p:cNvSpPr>
                <p:nvPr/>
              </p:nvSpPr>
              <p:spPr>
                <a:xfrm>
                  <a:off x="1084808" y="3066111"/>
                  <a:ext cx="149080" cy="215444"/>
                </a:xfrm>
                <a:prstGeom prst="rect">
                  <a:avLst/>
                </a:prstGeom>
                <a:blipFill rotWithShape="0">
                  <a:blip r:embed="rId24"/>
                  <a:stretch>
                    <a:fillRect l="-30435" r="-26087"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E0FAA8B3-7B3A-4E87-ACA8-6D9A8953E16C}"/>
                    </a:ext>
                  </a:extLst>
                </p:cNvPr>
                <p:cNvSpPr txBox="1"/>
                <p:nvPr/>
              </p:nvSpPr>
              <p:spPr>
                <a:xfrm>
                  <a:off x="1444660"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20" name="文本框 119">
                  <a:extLst>
                    <a:ext uri="{FF2B5EF4-FFF2-40B4-BE49-F238E27FC236}">
                      <a16:creationId xmlns:a16="http://schemas.microsoft.com/office/drawing/2014/main" xmlns="" xmlns:a14="http://schemas.microsoft.com/office/drawing/2010/main" id="{E0FAA8B3-7B3A-4E87-ACA8-6D9A8953E16C}"/>
                    </a:ext>
                  </a:extLst>
                </p:cNvPr>
                <p:cNvSpPr txBox="1">
                  <a:spLocks noRot="1" noChangeAspect="1" noMove="1" noResize="1" noEditPoints="1" noAdjustHandles="1" noChangeArrowheads="1" noChangeShapeType="1" noTextEdit="1"/>
                </p:cNvSpPr>
                <p:nvPr/>
              </p:nvSpPr>
              <p:spPr>
                <a:xfrm>
                  <a:off x="1444660" y="3067200"/>
                  <a:ext cx="149079" cy="215444"/>
                </a:xfrm>
                <a:prstGeom prst="rect">
                  <a:avLst/>
                </a:prstGeom>
                <a:blipFill rotWithShape="0">
                  <a:blip r:embed="rId25"/>
                  <a:stretch>
                    <a:fillRect l="-30435" r="-26087"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EC73C7A7-3A7A-4324-96A1-68E503429CAA}"/>
                    </a:ext>
                  </a:extLst>
                </p:cNvPr>
                <p:cNvSpPr txBox="1"/>
                <p:nvPr/>
              </p:nvSpPr>
              <p:spPr>
                <a:xfrm>
                  <a:off x="1804659"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21" name="文本框 120">
                  <a:extLst>
                    <a:ext uri="{FF2B5EF4-FFF2-40B4-BE49-F238E27FC236}">
                      <a16:creationId xmlns:a16="http://schemas.microsoft.com/office/drawing/2014/main" xmlns="" xmlns:a14="http://schemas.microsoft.com/office/drawing/2010/main" id="{EC73C7A7-3A7A-4324-96A1-68E503429CAA}"/>
                    </a:ext>
                  </a:extLst>
                </p:cNvPr>
                <p:cNvSpPr txBox="1">
                  <a:spLocks noRot="1" noChangeAspect="1" noMove="1" noResize="1" noEditPoints="1" noAdjustHandles="1" noChangeArrowheads="1" noChangeShapeType="1" noTextEdit="1"/>
                </p:cNvSpPr>
                <p:nvPr/>
              </p:nvSpPr>
              <p:spPr>
                <a:xfrm>
                  <a:off x="1804659" y="3066111"/>
                  <a:ext cx="149079" cy="215444"/>
                </a:xfrm>
                <a:prstGeom prst="rect">
                  <a:avLst/>
                </a:prstGeom>
                <a:blipFill rotWithShape="0">
                  <a:blip r:embed="rId26"/>
                  <a:stretch>
                    <a:fillRect l="-30435" r="-26087" b="-11765"/>
                  </a:stretch>
                </a:blipFill>
              </p:spPr>
              <p:txBody>
                <a:bodyPr/>
                <a:lstStyle/>
                <a:p>
                  <a:r>
                    <a:rPr lang="zh-CN" altLang="en-US">
                      <a:noFill/>
                    </a:rPr>
                    <a:t> </a:t>
                  </a:r>
                </a:p>
              </p:txBody>
            </p:sp>
          </mc:Fallback>
        </mc:AlternateContent>
        <p:grpSp>
          <p:nvGrpSpPr>
            <p:cNvPr id="122" name="组合 121">
              <a:extLst>
                <a:ext uri="{FF2B5EF4-FFF2-40B4-BE49-F238E27FC236}">
                  <a16:creationId xmlns:a16="http://schemas.microsoft.com/office/drawing/2014/main" id="{5EE6E2A7-745E-4A9E-8D20-D3E0E9B52FB0}"/>
                </a:ext>
              </a:extLst>
            </p:cNvPr>
            <p:cNvGrpSpPr/>
            <p:nvPr/>
          </p:nvGrpSpPr>
          <p:grpSpPr>
            <a:xfrm>
              <a:off x="1116729" y="2434050"/>
              <a:ext cx="90000" cy="90379"/>
              <a:chOff x="2810999" y="1674000"/>
              <a:chExt cx="90000" cy="90379"/>
            </a:xfrm>
          </p:grpSpPr>
          <p:cxnSp>
            <p:nvCxnSpPr>
              <p:cNvPr id="135" name="直接连接符 134">
                <a:extLst>
                  <a:ext uri="{FF2B5EF4-FFF2-40B4-BE49-F238E27FC236}">
                    <a16:creationId xmlns:a16="http://schemas.microsoft.com/office/drawing/2014/main" id="{61520E25-A3FF-49F9-87AC-6B623FD5A89B}"/>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063254D-E55B-485E-861D-07EA9E3B9D98}"/>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a16="http://schemas.microsoft.com/office/drawing/2014/main" id="{FEC5D410-4D3C-4D7D-9605-D62BC50BF5BA}"/>
                </a:ext>
              </a:extLst>
            </p:cNvPr>
            <p:cNvGrpSpPr/>
            <p:nvPr/>
          </p:nvGrpSpPr>
          <p:grpSpPr>
            <a:xfrm>
              <a:off x="1477146" y="1891010"/>
              <a:ext cx="90000" cy="90379"/>
              <a:chOff x="2810999" y="1674000"/>
              <a:chExt cx="90000" cy="90379"/>
            </a:xfrm>
          </p:grpSpPr>
          <p:cxnSp>
            <p:nvCxnSpPr>
              <p:cNvPr id="133" name="直接连接符 132">
                <a:extLst>
                  <a:ext uri="{FF2B5EF4-FFF2-40B4-BE49-F238E27FC236}">
                    <a16:creationId xmlns:a16="http://schemas.microsoft.com/office/drawing/2014/main" id="{5A157E3F-8835-4E91-B464-8B5C7CCE19F5}"/>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9B4EC392-1616-48F9-9F28-C8542424A96C}"/>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F3715759-E4D7-4DE9-9DF0-6A746E9C73C6}"/>
                </a:ext>
              </a:extLst>
            </p:cNvPr>
            <p:cNvGrpSpPr/>
            <p:nvPr/>
          </p:nvGrpSpPr>
          <p:grpSpPr>
            <a:xfrm>
              <a:off x="1834198" y="1981010"/>
              <a:ext cx="90000" cy="90379"/>
              <a:chOff x="2810999" y="1674000"/>
              <a:chExt cx="90000" cy="90379"/>
            </a:xfrm>
          </p:grpSpPr>
          <p:cxnSp>
            <p:nvCxnSpPr>
              <p:cNvPr id="131" name="直接连接符 130">
                <a:extLst>
                  <a:ext uri="{FF2B5EF4-FFF2-40B4-BE49-F238E27FC236}">
                    <a16:creationId xmlns:a16="http://schemas.microsoft.com/office/drawing/2014/main" id="{EA344135-862F-45D5-A275-E0056CA77161}"/>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08EB61A3-C148-4643-86FB-84B12DAD113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直接连接符 124">
              <a:extLst>
                <a:ext uri="{FF2B5EF4-FFF2-40B4-BE49-F238E27FC236}">
                  <a16:creationId xmlns:a16="http://schemas.microsoft.com/office/drawing/2014/main" id="{47F80D65-907B-4938-B026-723013B79634}"/>
                </a:ext>
              </a:extLst>
            </p:cNvPr>
            <p:cNvCxnSpPr>
              <a:cxnSpLocks/>
            </p:cNvCxnSpPr>
            <p:nvPr/>
          </p:nvCxnSpPr>
          <p:spPr>
            <a:xfrm>
              <a:off x="811592" y="2021811"/>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DF59960-38FC-4298-91B8-8E74B22CA1F7}"/>
                </a:ext>
              </a:extLst>
            </p:cNvPr>
            <p:cNvCxnSpPr>
              <a:cxnSpLocks/>
            </p:cNvCxnSpPr>
            <p:nvPr/>
          </p:nvCxnSpPr>
          <p:spPr>
            <a:xfrm>
              <a:off x="811592" y="1936010"/>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FB969165-7617-4001-B6F2-63BD9A753E5D}"/>
                    </a:ext>
                  </a:extLst>
                </p:cNvPr>
                <p:cNvSpPr txBox="1"/>
                <p:nvPr/>
              </p:nvSpPr>
              <p:spPr>
                <a:xfrm>
                  <a:off x="526257" y="1820984"/>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3.2</m:t>
                        </m:r>
                      </m:oMath>
                    </m:oMathPara>
                  </a14:m>
                  <a:endParaRPr lang="zh-CN" altLang="en-US" sz="1400" dirty="0"/>
                </a:p>
              </p:txBody>
            </p:sp>
          </mc:Choice>
          <mc:Fallback xmlns="">
            <p:sp>
              <p:nvSpPr>
                <p:cNvPr id="127" name="文本框 126">
                  <a:extLst>
                    <a:ext uri="{FF2B5EF4-FFF2-40B4-BE49-F238E27FC236}">
                      <a16:creationId xmlns:a16="http://schemas.microsoft.com/office/drawing/2014/main" xmlns="" xmlns:a14="http://schemas.microsoft.com/office/drawing/2010/main" id="{FB969165-7617-4001-B6F2-63BD9A753E5D}"/>
                    </a:ext>
                  </a:extLst>
                </p:cNvPr>
                <p:cNvSpPr txBox="1">
                  <a:spLocks noRot="1" noChangeAspect="1" noMove="1" noResize="1" noEditPoints="1" noAdjustHandles="1" noChangeArrowheads="1" noChangeShapeType="1" noTextEdit="1"/>
                </p:cNvSpPr>
                <p:nvPr/>
              </p:nvSpPr>
              <p:spPr>
                <a:xfrm>
                  <a:off x="526257" y="1820984"/>
                  <a:ext cx="285335" cy="215444"/>
                </a:xfrm>
                <a:prstGeom prst="rect">
                  <a:avLst/>
                </a:prstGeom>
                <a:blipFill rotWithShape="0">
                  <a:blip r:embed="rId27"/>
                  <a:stretch>
                    <a:fillRect l="-15909" r="-15909" b="-11765"/>
                  </a:stretch>
                </a:blipFill>
              </p:spPr>
              <p:txBody>
                <a:bodyPr/>
                <a:lstStyle/>
                <a:p>
                  <a:r>
                    <a:rPr lang="zh-CN" altLang="en-US">
                      <a:noFill/>
                    </a:rPr>
                    <a:t> </a:t>
                  </a:r>
                </a:p>
              </p:txBody>
            </p:sp>
          </mc:Fallback>
        </mc:AlternateContent>
        <p:cxnSp>
          <p:nvCxnSpPr>
            <p:cNvPr id="128" name="直接连接符 127">
              <a:extLst>
                <a:ext uri="{FF2B5EF4-FFF2-40B4-BE49-F238E27FC236}">
                  <a16:creationId xmlns:a16="http://schemas.microsoft.com/office/drawing/2014/main" id="{05734D5A-D035-4E9B-A7F6-E1FE91A4A86B}"/>
                </a:ext>
              </a:extLst>
            </p:cNvPr>
            <p:cNvCxnSpPr>
              <a:cxnSpLocks/>
            </p:cNvCxnSpPr>
            <p:nvPr/>
          </p:nvCxnSpPr>
          <p:spPr>
            <a:xfrm>
              <a:off x="811592" y="2479050"/>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CB38E6D7-61A3-4F1D-B9A4-458D94C379AB}"/>
                    </a:ext>
                  </a:extLst>
                </p:cNvPr>
                <p:cNvSpPr txBox="1"/>
                <p:nvPr/>
              </p:nvSpPr>
              <p:spPr>
                <a:xfrm>
                  <a:off x="525375" y="23652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1.8</m:t>
                        </m:r>
                      </m:oMath>
                    </m:oMathPara>
                  </a14:m>
                  <a:endParaRPr lang="zh-CN" altLang="en-US" sz="1400" dirty="0"/>
                </a:p>
              </p:txBody>
            </p:sp>
          </mc:Choice>
          <mc:Fallback xmlns="">
            <p:sp>
              <p:nvSpPr>
                <p:cNvPr id="129" name="文本框 128">
                  <a:extLst>
                    <a:ext uri="{FF2B5EF4-FFF2-40B4-BE49-F238E27FC236}">
                      <a16:creationId xmlns:a16="http://schemas.microsoft.com/office/drawing/2014/main" xmlns="" xmlns:a14="http://schemas.microsoft.com/office/drawing/2010/main" id="{CB38E6D7-61A3-4F1D-B9A4-458D94C379AB}"/>
                    </a:ext>
                  </a:extLst>
                </p:cNvPr>
                <p:cNvSpPr txBox="1">
                  <a:spLocks noRot="1" noChangeAspect="1" noMove="1" noResize="1" noEditPoints="1" noAdjustHandles="1" noChangeArrowheads="1" noChangeShapeType="1" noTextEdit="1"/>
                </p:cNvSpPr>
                <p:nvPr/>
              </p:nvSpPr>
              <p:spPr>
                <a:xfrm>
                  <a:off x="525375" y="2365200"/>
                  <a:ext cx="285335" cy="215444"/>
                </a:xfrm>
                <a:prstGeom prst="rect">
                  <a:avLst/>
                </a:prstGeom>
                <a:blipFill rotWithShape="0">
                  <a:blip r:embed="rId28"/>
                  <a:stretch>
                    <a:fillRect l="-15909" r="-15909" b="-15152"/>
                  </a:stretch>
                </a:blipFill>
              </p:spPr>
              <p:txBody>
                <a:bodyPr/>
                <a:lstStyle/>
                <a:p>
                  <a:r>
                    <a:rPr lang="zh-CN" altLang="en-US">
                      <a:noFill/>
                    </a:rPr>
                    <a:t> </a:t>
                  </a:r>
                </a:p>
              </p:txBody>
            </p:sp>
          </mc:Fallback>
        </mc:AlternateContent>
        <p:sp>
          <p:nvSpPr>
            <p:cNvPr id="130" name="文本框 129">
              <a:extLst>
                <a:ext uri="{FF2B5EF4-FFF2-40B4-BE49-F238E27FC236}">
                  <a16:creationId xmlns:a16="http://schemas.microsoft.com/office/drawing/2014/main" id="{A931989B-D37E-429A-9975-B8D2E1D624EB}"/>
                </a:ext>
              </a:extLst>
            </p:cNvPr>
            <p:cNvSpPr txBox="1"/>
            <p:nvPr/>
          </p:nvSpPr>
          <p:spPr>
            <a:xfrm>
              <a:off x="694831" y="1017096"/>
              <a:ext cx="685065" cy="22922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p:grpSp>
      <p:sp>
        <p:nvSpPr>
          <p:cNvPr id="87" name="矩形 86"/>
          <p:cNvSpPr/>
          <p:nvPr/>
        </p:nvSpPr>
        <p:spPr>
          <a:xfrm>
            <a:off x="6775718" y="3871214"/>
            <a:ext cx="1995080"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3166055" y="3232841"/>
            <a:ext cx="4064839" cy="614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162511" y="3243348"/>
            <a:ext cx="3651735" cy="617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814246" y="3890289"/>
            <a:ext cx="1839299" cy="2149689"/>
            <a:chOff x="3121430" y="1074493"/>
            <a:chExt cx="1886596" cy="2272481"/>
          </a:xfrm>
        </p:grpSpPr>
        <p:cxnSp>
          <p:nvCxnSpPr>
            <p:cNvPr id="91" name="直接连接符 90">
              <a:extLst>
                <a:ext uri="{FF2B5EF4-FFF2-40B4-BE49-F238E27FC236}">
                  <a16:creationId xmlns:a16="http://schemas.microsoft.com/office/drawing/2014/main" id="{7CF3397D-7C3D-4309-815D-E76FBB2D4270}"/>
                </a:ext>
              </a:extLst>
            </p:cNvPr>
            <p:cNvCxnSpPr>
              <a:cxnSpLocks/>
            </p:cNvCxnSpPr>
            <p:nvPr/>
          </p:nvCxnSpPr>
          <p:spPr>
            <a:xfrm>
              <a:off x="3292055"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55015401-2439-4FBA-B9A7-DB4284C36240}"/>
                </a:ext>
              </a:extLst>
            </p:cNvPr>
            <p:cNvCxnSpPr/>
            <p:nvPr/>
          </p:nvCxnSpPr>
          <p:spPr>
            <a:xfrm>
              <a:off x="3395550"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977DD351-7530-499D-89DF-81EABB89969A}"/>
                </a:ext>
              </a:extLst>
            </p:cNvPr>
            <p:cNvCxnSpPr>
              <a:cxnSpLocks/>
            </p:cNvCxnSpPr>
            <p:nvPr/>
          </p:nvCxnSpPr>
          <p:spPr>
            <a:xfrm flipV="1">
              <a:off x="375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D0C031D-DEA7-4A92-A704-379AD456FCDB}"/>
                </a:ext>
              </a:extLst>
            </p:cNvPr>
            <p:cNvCxnSpPr>
              <a:cxnSpLocks/>
            </p:cNvCxnSpPr>
            <p:nvPr/>
          </p:nvCxnSpPr>
          <p:spPr>
            <a:xfrm flipV="1">
              <a:off x="411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9656F06-3A14-4643-A63A-67048AB0BC38}"/>
                </a:ext>
              </a:extLst>
            </p:cNvPr>
            <p:cNvCxnSpPr>
              <a:cxnSpLocks/>
            </p:cNvCxnSpPr>
            <p:nvPr/>
          </p:nvCxnSpPr>
          <p:spPr>
            <a:xfrm flipV="1">
              <a:off x="447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DFC09E34-25E8-40AB-A05F-135485F1EFF1}"/>
                </a:ext>
              </a:extLst>
            </p:cNvPr>
            <p:cNvCxnSpPr>
              <a:cxnSpLocks/>
            </p:cNvCxnSpPr>
            <p:nvPr/>
          </p:nvCxnSpPr>
          <p:spPr>
            <a:xfrm rot="5400000" flipV="1">
              <a:off x="3430161"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D0276C95-1DE6-4A74-A34B-F4890EA35EE9}"/>
                </a:ext>
              </a:extLst>
            </p:cNvPr>
            <p:cNvCxnSpPr>
              <a:cxnSpLocks/>
            </p:cNvCxnSpPr>
            <p:nvPr/>
          </p:nvCxnSpPr>
          <p:spPr>
            <a:xfrm rot="5400000" flipV="1">
              <a:off x="3430161"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2ACAB2E5-8D95-48C3-BC73-21A994A1B393}"/>
                </a:ext>
              </a:extLst>
            </p:cNvPr>
            <p:cNvCxnSpPr>
              <a:cxnSpLocks/>
            </p:cNvCxnSpPr>
            <p:nvPr/>
          </p:nvCxnSpPr>
          <p:spPr>
            <a:xfrm rot="5400000" flipV="1">
              <a:off x="3430161"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F3645460-A620-430A-899A-0716A6C1030B}"/>
                    </a:ext>
                  </a:extLst>
                </p:cNvPr>
                <p:cNvSpPr txBox="1"/>
                <p:nvPr/>
              </p:nvSpPr>
              <p:spPr>
                <a:xfrm>
                  <a:off x="3680863"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99" name="文本框 98">
                  <a:extLst>
                    <a:ext uri="{FF2B5EF4-FFF2-40B4-BE49-F238E27FC236}">
                      <a16:creationId xmlns:a16="http://schemas.microsoft.com/office/drawing/2014/main" xmlns="" xmlns:a14="http://schemas.microsoft.com/office/drawing/2010/main" id="{F3645460-A620-430A-899A-0716A6C1030B}"/>
                    </a:ext>
                  </a:extLst>
                </p:cNvPr>
                <p:cNvSpPr txBox="1">
                  <a:spLocks noRot="1" noChangeAspect="1" noMove="1" noResize="1" noEditPoints="1" noAdjustHandles="1" noChangeArrowheads="1" noChangeShapeType="1" noTextEdit="1"/>
                </p:cNvSpPr>
                <p:nvPr/>
              </p:nvSpPr>
              <p:spPr>
                <a:xfrm>
                  <a:off x="3680863" y="3066111"/>
                  <a:ext cx="149080" cy="215444"/>
                </a:xfrm>
                <a:prstGeom prst="rect">
                  <a:avLst/>
                </a:prstGeom>
                <a:blipFill rotWithShape="0">
                  <a:blip r:embed="rId24"/>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F732167-11D9-4008-9C75-02EECA5C56A4}"/>
                    </a:ext>
                  </a:extLst>
                </p:cNvPr>
                <p:cNvSpPr txBox="1"/>
                <p:nvPr/>
              </p:nvSpPr>
              <p:spPr>
                <a:xfrm>
                  <a:off x="4040715"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00" name="文本框 99">
                  <a:extLst>
                    <a:ext uri="{FF2B5EF4-FFF2-40B4-BE49-F238E27FC236}">
                      <a16:creationId xmlns:a16="http://schemas.microsoft.com/office/drawing/2014/main" xmlns="" xmlns:a14="http://schemas.microsoft.com/office/drawing/2010/main" id="{0F732167-11D9-4008-9C75-02EECA5C56A4}"/>
                    </a:ext>
                  </a:extLst>
                </p:cNvPr>
                <p:cNvSpPr txBox="1">
                  <a:spLocks noRot="1" noChangeAspect="1" noMove="1" noResize="1" noEditPoints="1" noAdjustHandles="1" noChangeArrowheads="1" noChangeShapeType="1" noTextEdit="1"/>
                </p:cNvSpPr>
                <p:nvPr/>
              </p:nvSpPr>
              <p:spPr>
                <a:xfrm>
                  <a:off x="4040715" y="3067200"/>
                  <a:ext cx="149079" cy="215444"/>
                </a:xfrm>
                <a:prstGeom prst="rect">
                  <a:avLst/>
                </a:prstGeom>
                <a:blipFill rotWithShape="0">
                  <a:blip r:embed="rId25"/>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9C635118-667C-4255-8166-1E0D634EB769}"/>
                    </a:ext>
                  </a:extLst>
                </p:cNvPr>
                <p:cNvSpPr txBox="1"/>
                <p:nvPr/>
              </p:nvSpPr>
              <p:spPr>
                <a:xfrm>
                  <a:off x="4400714"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01" name="文本框 100">
                  <a:extLst>
                    <a:ext uri="{FF2B5EF4-FFF2-40B4-BE49-F238E27FC236}">
                      <a16:creationId xmlns:a16="http://schemas.microsoft.com/office/drawing/2014/main" xmlns="" xmlns:a14="http://schemas.microsoft.com/office/drawing/2010/main" id="{9C635118-667C-4255-8166-1E0D634EB769}"/>
                    </a:ext>
                  </a:extLst>
                </p:cNvPr>
                <p:cNvSpPr txBox="1">
                  <a:spLocks noRot="1" noChangeAspect="1" noMove="1" noResize="1" noEditPoints="1" noAdjustHandles="1" noChangeArrowheads="1" noChangeShapeType="1" noTextEdit="1"/>
                </p:cNvSpPr>
                <p:nvPr/>
              </p:nvSpPr>
              <p:spPr>
                <a:xfrm>
                  <a:off x="4400714" y="3066111"/>
                  <a:ext cx="149079" cy="215444"/>
                </a:xfrm>
                <a:prstGeom prst="rect">
                  <a:avLst/>
                </a:prstGeom>
                <a:blipFill rotWithShape="0">
                  <a:blip r:embed="rId26"/>
                  <a:stretch>
                    <a:fillRect l="-25000" r="-25000" b="-11765"/>
                  </a:stretch>
                </a:blipFill>
              </p:spPr>
              <p:txBody>
                <a:bodyPr/>
                <a:lstStyle/>
                <a:p>
                  <a:r>
                    <a:rPr lang="zh-CN" altLang="en-US">
                      <a:noFill/>
                    </a:rPr>
                    <a:t> </a:t>
                  </a:r>
                </a:p>
              </p:txBody>
            </p:sp>
          </mc:Fallback>
        </mc:AlternateContent>
        <p:grpSp>
          <p:nvGrpSpPr>
            <p:cNvPr id="102" name="组合 101">
              <a:extLst>
                <a:ext uri="{FF2B5EF4-FFF2-40B4-BE49-F238E27FC236}">
                  <a16:creationId xmlns:a16="http://schemas.microsoft.com/office/drawing/2014/main" id="{5F91C042-8D09-4C31-BDD5-351C9A5E4A99}"/>
                </a:ext>
              </a:extLst>
            </p:cNvPr>
            <p:cNvGrpSpPr/>
            <p:nvPr/>
          </p:nvGrpSpPr>
          <p:grpSpPr>
            <a:xfrm>
              <a:off x="3710403" y="2760289"/>
              <a:ext cx="90000" cy="90379"/>
              <a:chOff x="2810999" y="1674000"/>
              <a:chExt cx="90000" cy="90379"/>
            </a:xfrm>
          </p:grpSpPr>
          <p:cxnSp>
            <p:nvCxnSpPr>
              <p:cNvPr id="148" name="直接连接符 147">
                <a:extLst>
                  <a:ext uri="{FF2B5EF4-FFF2-40B4-BE49-F238E27FC236}">
                    <a16:creationId xmlns:a16="http://schemas.microsoft.com/office/drawing/2014/main" id="{C9E41F91-1C24-4A20-8641-4FB453B0D96C}"/>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8DD2DAC2-088A-439E-9CF0-4CFC94A17F7B}"/>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4FCDEBCB-0960-4E41-982F-3D578C12F72A}"/>
                </a:ext>
              </a:extLst>
            </p:cNvPr>
            <p:cNvGrpSpPr/>
            <p:nvPr/>
          </p:nvGrpSpPr>
          <p:grpSpPr>
            <a:xfrm>
              <a:off x="4070255" y="2478181"/>
              <a:ext cx="90000" cy="90379"/>
              <a:chOff x="2810999" y="1674000"/>
              <a:chExt cx="90000" cy="90379"/>
            </a:xfrm>
          </p:grpSpPr>
          <p:cxnSp>
            <p:nvCxnSpPr>
              <p:cNvPr id="146" name="直接连接符 145">
                <a:extLst>
                  <a:ext uri="{FF2B5EF4-FFF2-40B4-BE49-F238E27FC236}">
                    <a16:creationId xmlns:a16="http://schemas.microsoft.com/office/drawing/2014/main" id="{EB79C7EB-36CF-4B8F-BDF1-C11B5B2B651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EB48F614-6F0C-42BF-844C-5ADDD836ED0A}"/>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24AD736D-2F5C-4E59-A815-B792E15556F8}"/>
                </a:ext>
              </a:extLst>
            </p:cNvPr>
            <p:cNvGrpSpPr/>
            <p:nvPr/>
          </p:nvGrpSpPr>
          <p:grpSpPr>
            <a:xfrm>
              <a:off x="4408688" y="2532278"/>
              <a:ext cx="90000" cy="90379"/>
              <a:chOff x="2810999" y="1674000"/>
              <a:chExt cx="90000" cy="90379"/>
            </a:xfrm>
          </p:grpSpPr>
          <p:cxnSp>
            <p:nvCxnSpPr>
              <p:cNvPr id="144" name="直接连接符 143">
                <a:extLst>
                  <a:ext uri="{FF2B5EF4-FFF2-40B4-BE49-F238E27FC236}">
                    <a16:creationId xmlns:a16="http://schemas.microsoft.com/office/drawing/2014/main" id="{240F9002-7B53-4911-A9B4-DBDC63E55A4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1B72CBC-EC2C-4D5F-902A-A571C23A464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a:extLst>
                <a:ext uri="{FF2B5EF4-FFF2-40B4-BE49-F238E27FC236}">
                  <a16:creationId xmlns:a16="http://schemas.microsoft.com/office/drawing/2014/main" id="{BB37CB70-12CE-435C-907A-DB1B93BAF2B8}"/>
                </a:ext>
              </a:extLst>
            </p:cNvPr>
            <p:cNvCxnSpPr>
              <a:cxnSpLocks/>
            </p:cNvCxnSpPr>
            <p:nvPr/>
          </p:nvCxnSpPr>
          <p:spPr>
            <a:xfrm>
              <a:off x="3386082" y="2573079"/>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5054B47-E067-4232-B4CC-591C512E87BA}"/>
                </a:ext>
              </a:extLst>
            </p:cNvPr>
            <p:cNvCxnSpPr>
              <a:cxnSpLocks/>
            </p:cNvCxnSpPr>
            <p:nvPr/>
          </p:nvCxnSpPr>
          <p:spPr>
            <a:xfrm>
              <a:off x="3404701" y="2523181"/>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B11D3916-079F-4650-95B2-5222E036918C}"/>
                </a:ext>
              </a:extLst>
            </p:cNvPr>
            <p:cNvCxnSpPr>
              <a:cxnSpLocks/>
            </p:cNvCxnSpPr>
            <p:nvPr/>
          </p:nvCxnSpPr>
          <p:spPr>
            <a:xfrm>
              <a:off x="3405266" y="2805289"/>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0827A7DA-56A2-41FE-80A1-AE60AF1FDDDA}"/>
                    </a:ext>
                  </a:extLst>
                </p:cNvPr>
                <p:cNvSpPr txBox="1"/>
                <p:nvPr/>
              </p:nvSpPr>
              <p:spPr>
                <a:xfrm>
                  <a:off x="3121430" y="27090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0.9</m:t>
                        </m:r>
                      </m:oMath>
                    </m:oMathPara>
                  </a14:m>
                  <a:endParaRPr lang="zh-CN" altLang="en-US" sz="1400" dirty="0"/>
                </a:p>
              </p:txBody>
            </p:sp>
          </mc:Choice>
          <mc:Fallback xmlns="">
            <p:sp>
              <p:nvSpPr>
                <p:cNvPr id="139" name="文本框 138">
                  <a:extLst>
                    <a:ext uri="{FF2B5EF4-FFF2-40B4-BE49-F238E27FC236}">
                      <a16:creationId xmlns:a16="http://schemas.microsoft.com/office/drawing/2014/main" xmlns="" xmlns:a14="http://schemas.microsoft.com/office/drawing/2010/main" id="{0827A7DA-56A2-41FE-80A1-AE60AF1FDDDA}"/>
                    </a:ext>
                  </a:extLst>
                </p:cNvPr>
                <p:cNvSpPr txBox="1">
                  <a:spLocks noRot="1" noChangeAspect="1" noMove="1" noResize="1" noEditPoints="1" noAdjustHandles="1" noChangeArrowheads="1" noChangeShapeType="1" noTextEdit="1"/>
                </p:cNvSpPr>
                <p:nvPr/>
              </p:nvSpPr>
              <p:spPr>
                <a:xfrm>
                  <a:off x="3121430" y="2709000"/>
                  <a:ext cx="285335" cy="215444"/>
                </a:xfrm>
                <a:prstGeom prst="rect">
                  <a:avLst/>
                </a:prstGeom>
                <a:blipFill rotWithShape="0">
                  <a:blip r:embed="rId29"/>
                  <a:stretch>
                    <a:fillRect l="-13333" r="-1555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BA33A6D-4CF1-421C-866B-015A3313CA81}"/>
                    </a:ext>
                  </a:extLst>
                </p:cNvPr>
                <p:cNvSpPr txBox="1"/>
                <p:nvPr/>
              </p:nvSpPr>
              <p:spPr>
                <a:xfrm>
                  <a:off x="3122637" y="2369206"/>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1.6</m:t>
                        </m:r>
                      </m:oMath>
                    </m:oMathPara>
                  </a14:m>
                  <a:endParaRPr lang="zh-CN" altLang="en-US" sz="1400" dirty="0"/>
                </a:p>
              </p:txBody>
            </p:sp>
          </mc:Choice>
          <mc:Fallback xmlns="">
            <p:sp>
              <p:nvSpPr>
                <p:cNvPr id="140" name="文本框 139">
                  <a:extLst>
                    <a:ext uri="{FF2B5EF4-FFF2-40B4-BE49-F238E27FC236}">
                      <a16:creationId xmlns:a16="http://schemas.microsoft.com/office/drawing/2014/main" xmlns="" xmlns:a14="http://schemas.microsoft.com/office/drawing/2010/main" id="{FBA33A6D-4CF1-421C-866B-015A3313CA81}"/>
                    </a:ext>
                  </a:extLst>
                </p:cNvPr>
                <p:cNvSpPr txBox="1">
                  <a:spLocks noRot="1" noChangeAspect="1" noMove="1" noResize="1" noEditPoints="1" noAdjustHandles="1" noChangeArrowheads="1" noChangeShapeType="1" noTextEdit="1"/>
                </p:cNvSpPr>
                <p:nvPr/>
              </p:nvSpPr>
              <p:spPr>
                <a:xfrm>
                  <a:off x="3122637" y="2369206"/>
                  <a:ext cx="285335" cy="215444"/>
                </a:xfrm>
                <a:prstGeom prst="rect">
                  <a:avLst/>
                </a:prstGeom>
                <a:blipFill rotWithShape="0">
                  <a:blip r:embed="rId30"/>
                  <a:stretch>
                    <a:fillRect l="-13043" r="-1304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E6923E50-72EF-494E-B4F2-90AD26C58B29}"/>
                    </a:ext>
                  </a:extLst>
                </p:cNvPr>
                <p:cNvSpPr txBox="1"/>
                <p:nvPr/>
              </p:nvSpPr>
              <p:spPr>
                <a:xfrm>
                  <a:off x="3121430" y="2507209"/>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1.5</m:t>
                        </m:r>
                      </m:oMath>
                    </m:oMathPara>
                  </a14:m>
                  <a:endParaRPr lang="zh-CN" altLang="en-US" sz="1400" dirty="0"/>
                </a:p>
              </p:txBody>
            </p:sp>
          </mc:Choice>
          <mc:Fallback xmlns="">
            <p:sp>
              <p:nvSpPr>
                <p:cNvPr id="141" name="文本框 140">
                  <a:extLst>
                    <a:ext uri="{FF2B5EF4-FFF2-40B4-BE49-F238E27FC236}">
                      <a16:creationId xmlns:a16="http://schemas.microsoft.com/office/drawing/2014/main" xmlns="" xmlns:a14="http://schemas.microsoft.com/office/drawing/2010/main" id="{E6923E50-72EF-494E-B4F2-90AD26C58B29}"/>
                    </a:ext>
                  </a:extLst>
                </p:cNvPr>
                <p:cNvSpPr txBox="1">
                  <a:spLocks noRot="1" noChangeAspect="1" noMove="1" noResize="1" noEditPoints="1" noAdjustHandles="1" noChangeArrowheads="1" noChangeShapeType="1" noTextEdit="1"/>
                </p:cNvSpPr>
                <p:nvPr/>
              </p:nvSpPr>
              <p:spPr>
                <a:xfrm>
                  <a:off x="3121430" y="2507209"/>
                  <a:ext cx="285335" cy="215444"/>
                </a:xfrm>
                <a:prstGeom prst="rect">
                  <a:avLst/>
                </a:prstGeom>
                <a:blipFill rotWithShape="0">
                  <a:blip r:embed="rId31"/>
                  <a:stretch>
                    <a:fillRect l="-13333" r="-15556" b="-14706"/>
                  </a:stretch>
                </a:blipFill>
              </p:spPr>
              <p:txBody>
                <a:bodyPr/>
                <a:lstStyle/>
                <a:p>
                  <a:r>
                    <a:rPr lang="zh-CN" altLang="en-US">
                      <a:noFill/>
                    </a:rPr>
                    <a:t> </a:t>
                  </a:r>
                </a:p>
              </p:txBody>
            </p:sp>
          </mc:Fallback>
        </mc:AlternateContent>
        <p:sp>
          <p:nvSpPr>
            <p:cNvPr id="142" name="文本框 141">
              <a:extLst>
                <a:ext uri="{FF2B5EF4-FFF2-40B4-BE49-F238E27FC236}">
                  <a16:creationId xmlns:a16="http://schemas.microsoft.com/office/drawing/2014/main" id="{A931989B-D37E-429A-9975-B8D2E1D624EB}"/>
                </a:ext>
              </a:extLst>
            </p:cNvPr>
            <p:cNvSpPr txBox="1"/>
            <p:nvPr/>
          </p:nvSpPr>
          <p:spPr>
            <a:xfrm>
              <a:off x="3341953" y="1074493"/>
              <a:ext cx="660452" cy="22775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D51124CA-152A-4AEA-B3E6-8D6A49E67B5C}"/>
                    </a:ext>
                  </a:extLst>
                </p:cNvPr>
                <p:cNvSpPr txBox="1"/>
                <p:nvPr/>
              </p:nvSpPr>
              <p:spPr>
                <a:xfrm>
                  <a:off x="4731060" y="3119224"/>
                  <a:ext cx="155150" cy="227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43" name="文本框 142">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4731060" y="3119224"/>
                  <a:ext cx="155150" cy="227750"/>
                </a:xfrm>
                <a:prstGeom prst="rect">
                  <a:avLst/>
                </a:prstGeom>
                <a:blipFill rotWithShape="0">
                  <a:blip r:embed="rId23"/>
                  <a:stretch>
                    <a:fillRect l="-24000" r="-24000"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0" name="矩形 149"/>
              <p:cNvSpPr/>
              <p:nvPr/>
            </p:nvSpPr>
            <p:spPr>
              <a:xfrm>
                <a:off x="4204605" y="2544814"/>
                <a:ext cx="4906343" cy="873765"/>
              </a:xfrm>
              <a:prstGeom prst="rect">
                <a:avLst/>
              </a:prstGeom>
            </p:spPr>
            <p:txBody>
              <a:bodyPr wrap="none">
                <a:spAutoFit/>
              </a:bodyPr>
              <a:lstStyle/>
              <a:p>
                <a:pPr algn="just">
                  <a:lnSpc>
                    <a:spcPct val="95000"/>
                  </a:lnSpc>
                  <a:spcBef>
                    <a:spcPct val="25000"/>
                  </a:spcBef>
                  <a:spcAft>
                    <a:spcPct val="10000"/>
                  </a:spcAft>
                  <a:buSzPct val="60000"/>
                  <a:defRPr/>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𝑳</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e>
                      </m:nary>
                      <m:r>
                        <a:rPr lang="en-US" altLang="zh-CN" sz="1600" i="1" smtClean="0">
                          <a:latin typeface="Cambria Math" panose="02040503050406030204" pitchFamily="18" charset="0"/>
                        </a:rPr>
                        <m:t>=</m:t>
                      </m:r>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r>
                            <a:rPr lang="en-US" altLang="zh-CN" sz="1600">
                              <a:latin typeface="Cambria Math" panose="02040503050406030204" pitchFamily="18" charset="0"/>
                            </a:rPr>
                            <m:t>𝐦𝐢𝐧</m:t>
                          </m:r>
                          <m:r>
                            <a:rPr lang="en-US" altLang="zh-CN" sz="1600" i="1">
                              <a:latin typeface="Cambria Math" panose="02040503050406030204" pitchFamily="18" charset="0"/>
                            </a:rPr>
                            <m:t> (</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𝒓</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𝑹</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r>
                                    <a:rPr lang="en-US" altLang="zh-CN" sz="1600" i="1">
                                      <a:latin typeface="Cambria Math" panose="02040503050406030204" pitchFamily="18" charset="0"/>
                                    </a:rPr>
                                    <m:t>𝒓</m:t>
                                  </m:r>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𝑺</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𝒊</m:t>
                              </m:r>
                              <m:r>
                                <a:rPr lang="en-US" altLang="zh-CN" sz="1600" i="1">
                                  <a:latin typeface="Cambria Math" panose="02040503050406030204" pitchFamily="18" charset="0"/>
                                </a:rPr>
                                <m:t>=</m:t>
                              </m:r>
                              <m:r>
                                <a:rPr lang="en-US" altLang="zh-CN" sz="1600" i="1">
                                  <a:latin typeface="Cambria Math" panose="02040503050406030204" pitchFamily="18" charset="0"/>
                                </a:rPr>
                                <m:t>𝟏</m:t>
                              </m:r>
                            </m:sub>
                            <m: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𝒓</m:t>
                                      </m:r>
                                    </m:e>
                                    <m:sub>
                                      <m:r>
                                        <a:rPr lang="en-US" altLang="zh-CN" sz="1600" i="1">
                                          <a:latin typeface="Cambria Math" panose="02040503050406030204" pitchFamily="18" charset="0"/>
                                        </a:rPr>
                                        <m:t>𝒊</m:t>
                                      </m:r>
                                    </m:sub>
                                  </m:sSub>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a:latin typeface="Cambria Math" panose="02040503050406030204" pitchFamily="18" charset="0"/>
                            </a:rPr>
                            <m:t>)</m:t>
                          </m:r>
                          <m:r>
                            <m:rPr>
                              <m:nor/>
                            </m:rPr>
                            <a:rPr lang="en-US" altLang="zh-CN" sz="1600" dirty="0"/>
                            <m:t> </m:t>
                          </m:r>
                        </m:e>
                      </m:nary>
                    </m:oMath>
                  </m:oMathPara>
                </a14:m>
                <a:endParaRPr lang="en-US" altLang="zh-CN" sz="1600" dirty="0"/>
              </a:p>
            </p:txBody>
          </p:sp>
        </mc:Choice>
        <mc:Fallback xmlns="">
          <p:sp>
            <p:nvSpPr>
              <p:cNvPr id="150" name="矩形 149"/>
              <p:cNvSpPr>
                <a:spLocks noRot="1" noChangeAspect="1" noMove="1" noResize="1" noEditPoints="1" noAdjustHandles="1" noChangeArrowheads="1" noChangeShapeType="1" noTextEdit="1"/>
              </p:cNvSpPr>
              <p:nvPr/>
            </p:nvSpPr>
            <p:spPr>
              <a:xfrm>
                <a:off x="4204605" y="2544814"/>
                <a:ext cx="4906343" cy="873765"/>
              </a:xfrm>
              <a:prstGeom prst="rect">
                <a:avLst/>
              </a:prstGeom>
              <a:blipFill rotWithShape="0">
                <a:blip r:embed="rId32"/>
                <a:stretch>
                  <a:fillRect/>
                </a:stretch>
              </a:blipFill>
            </p:spPr>
            <p:txBody>
              <a:bodyPr/>
              <a:lstStyle/>
              <a:p>
                <a:r>
                  <a:rPr lang="zh-CN" altLang="en-US">
                    <a:noFill/>
                  </a:rPr>
                  <a:t> </a:t>
                </a:r>
              </a:p>
            </p:txBody>
          </p:sp>
        </mc:Fallback>
      </mc:AlternateContent>
      <p:cxnSp>
        <p:nvCxnSpPr>
          <p:cNvPr id="152" name="直接连接符 151">
            <a:extLst>
              <a:ext uri="{FF2B5EF4-FFF2-40B4-BE49-F238E27FC236}">
                <a16:creationId xmlns:a16="http://schemas.microsoft.com/office/drawing/2014/main" id="{027D10A5-CE4E-418E-A23A-F071D2196C42}"/>
              </a:ext>
            </a:extLst>
          </p:cNvPr>
          <p:cNvCxnSpPr>
            <a:cxnSpLocks/>
          </p:cNvCxnSpPr>
          <p:nvPr/>
        </p:nvCxnSpPr>
        <p:spPr>
          <a:xfrm flipV="1">
            <a:off x="4941763" y="4379434"/>
            <a:ext cx="1142146" cy="1414952"/>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3AA7E92C-693B-4D77-ABB3-C32F7B977A8D}"/>
              </a:ext>
            </a:extLst>
          </p:cNvPr>
          <p:cNvCxnSpPr>
            <a:cxnSpLocks/>
          </p:cNvCxnSpPr>
          <p:nvPr/>
        </p:nvCxnSpPr>
        <p:spPr>
          <a:xfrm flipV="1">
            <a:off x="7092587" y="4535337"/>
            <a:ext cx="1277631" cy="122405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269249" y="4836940"/>
            <a:ext cx="672165" cy="967801"/>
            <a:chOff x="4280350" y="1912043"/>
            <a:chExt cx="672165" cy="967801"/>
          </a:xfrm>
        </p:grpSpPr>
        <p:cxnSp>
          <p:nvCxnSpPr>
            <p:cNvPr id="158" name="直接连接符 157"/>
            <p:cNvCxnSpPr/>
            <p:nvPr/>
          </p:nvCxnSpPr>
          <p:spPr>
            <a:xfrm flipV="1">
              <a:off x="4280350" y="2473181"/>
              <a:ext cx="0" cy="406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4614219" y="2061497"/>
              <a:ext cx="0" cy="721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4952515" y="1912043"/>
              <a:ext cx="0" cy="928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429859" y="5249482"/>
            <a:ext cx="688375" cy="491800"/>
            <a:chOff x="7429859" y="5249482"/>
            <a:chExt cx="688375" cy="491800"/>
          </a:xfrm>
        </p:grpSpPr>
        <p:cxnSp>
          <p:nvCxnSpPr>
            <p:cNvPr id="162" name="直接连接符 161"/>
            <p:cNvCxnSpPr/>
            <p:nvPr/>
          </p:nvCxnSpPr>
          <p:spPr>
            <a:xfrm flipV="1">
              <a:off x="7429859" y="5518197"/>
              <a:ext cx="0" cy="2117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V="1">
              <a:off x="7780282" y="5249482"/>
              <a:ext cx="0" cy="491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flipV="1">
              <a:off x="8118233" y="5306141"/>
              <a:ext cx="1" cy="4168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4" name="文本框 153"/>
              <p:cNvSpPr txBox="1"/>
              <p:nvPr/>
            </p:nvSpPr>
            <p:spPr>
              <a:xfrm>
                <a:off x="5339938" y="4069544"/>
                <a:ext cx="1209444"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𝒏</m:t>
                        </m:r>
                      </m:e>
                      <m:sup>
                        <m:r>
                          <a:rPr lang="en-US" altLang="zh-CN" b="1" i="1" smtClean="0">
                            <a:solidFill>
                              <a:srgbClr val="FF0000"/>
                            </a:solidFill>
                            <a:latin typeface="Cambria Math" panose="02040503050406030204" pitchFamily="18" charset="0"/>
                          </a:rPr>
                          <m:t>𝟗</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i="1">
                            <a:latin typeface="Cambria Math" panose="02040503050406030204" pitchFamily="18" charset="0"/>
                          </a:rPr>
                          <m:t>𝟗</m:t>
                        </m:r>
                      </m:sup>
                    </m:sSup>
                    <m:r>
                      <a:rPr lang="en-US" altLang="zh-CN" i="1">
                        <a:latin typeface="Cambria Math" panose="02040503050406030204" pitchFamily="18" charset="0"/>
                      </a:rPr>
                      <m:t>=</m:t>
                    </m:r>
                    <m:r>
                      <a:rPr lang="en-US" altLang="zh-CN" b="1" i="1" smtClean="0">
                        <a:latin typeface="Cambria Math" panose="02040503050406030204" pitchFamily="18" charset="0"/>
                      </a:rPr>
                      <m:t>𝟑</m:t>
                    </m:r>
                  </m:oMath>
                </a14:m>
                <a:endParaRPr lang="zh-CN" altLang="en-US" dirty="0"/>
              </a:p>
            </p:txBody>
          </p:sp>
        </mc:Choice>
        <mc:Fallback xmlns="">
          <p:sp>
            <p:nvSpPr>
              <p:cNvPr id="154" name="文本框 153"/>
              <p:cNvSpPr txBox="1">
                <a:spLocks noRot="1" noChangeAspect="1" noMove="1" noResize="1" noEditPoints="1" noAdjustHandles="1" noChangeArrowheads="1" noChangeShapeType="1" noTextEdit="1"/>
              </p:cNvSpPr>
              <p:nvPr/>
            </p:nvSpPr>
            <p:spPr>
              <a:xfrm>
                <a:off x="5339938" y="4069544"/>
                <a:ext cx="1209444" cy="220253"/>
              </a:xfrm>
              <a:prstGeom prst="rect">
                <a:avLst/>
              </a:prstGeom>
              <a:blipFill rotWithShape="0">
                <a:blip r:embed="rId33"/>
                <a:stretch>
                  <a:fillRect l="-4040" t="-25000" r="-202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p:cNvSpPr txBox="1"/>
              <p:nvPr/>
            </p:nvSpPr>
            <p:spPr>
              <a:xfrm>
                <a:off x="7429859" y="4105438"/>
                <a:ext cx="1331839"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𝟏𝟏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b="1" i="1" smtClean="0">
                            <a:latin typeface="Cambria Math" panose="02040503050406030204" pitchFamily="18" charset="0"/>
                          </a:rPr>
                          <m:t>𝟏𝟏</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155" name="文本框 154"/>
              <p:cNvSpPr txBox="1">
                <a:spLocks noRot="1" noChangeAspect="1" noMove="1" noResize="1" noEditPoints="1" noAdjustHandles="1" noChangeArrowheads="1" noChangeShapeType="1" noTextEdit="1"/>
              </p:cNvSpPr>
              <p:nvPr/>
            </p:nvSpPr>
            <p:spPr>
              <a:xfrm>
                <a:off x="7429859" y="4105438"/>
                <a:ext cx="1331839" cy="220253"/>
              </a:xfrm>
              <a:prstGeom prst="rect">
                <a:avLst/>
              </a:prstGeom>
              <a:blipFill rotWithShape="0">
                <a:blip r:embed="rId34"/>
                <a:stretch>
                  <a:fillRect l="-3670" t="-21622" r="-4128" b="-45946"/>
                </a:stretch>
              </a:blipFill>
            </p:spPr>
            <p:txBody>
              <a:bodyPr/>
              <a:lstStyle/>
              <a:p>
                <a:r>
                  <a:rPr lang="zh-CN" altLang="en-US">
                    <a:noFill/>
                  </a:rPr>
                  <a:t> </a:t>
                </a:r>
              </a:p>
            </p:txBody>
          </p:sp>
        </mc:Fallback>
      </mc:AlternateContent>
      <p:sp>
        <p:nvSpPr>
          <p:cNvPr id="156"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mc:AlternateContent xmlns:mc="http://schemas.openxmlformats.org/markup-compatibility/2006" xmlns:a14="http://schemas.microsoft.com/office/drawing/2010/main">
        <mc:Choice Requires="a14">
          <p:graphicFrame>
            <p:nvGraphicFramePr>
              <p:cNvPr id="151" name="表格 150"/>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51" name="表格 150"/>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 xmlns:a16="http://schemas.microsoft.com/office/drawing/2014/main" xmlns:a14="http://schemas.microsoft.com/office/drawing/2010/main" val="20000"/>
                        </a:ext>
                      </a:extLst>
                    </a:gridCol>
                    <a:gridCol w="535654">
                      <a:extLst>
                        <a:ext uri="{9D8B030D-6E8A-4147-A177-3AD203B41FA5}">
                          <a16:colId xmlns="" xmlns:a16="http://schemas.microsoft.com/office/drawing/2014/main" xmlns:a14="http://schemas.microsoft.com/office/drawing/2010/main" val="20001"/>
                        </a:ext>
                      </a:extLst>
                    </a:gridCol>
                    <a:gridCol w="535654">
                      <a:extLst>
                        <a:ext uri="{9D8B030D-6E8A-4147-A177-3AD203B41FA5}">
                          <a16:colId xmlns="" xmlns:a16="http://schemas.microsoft.com/office/drawing/2014/main" xmlns:a14="http://schemas.microsoft.com/office/drawing/2010/main" val="20002"/>
                        </a:ext>
                      </a:extLst>
                    </a:gridCol>
                    <a:gridCol w="535654">
                      <a:extLst>
                        <a:ext uri="{9D8B030D-6E8A-4147-A177-3AD203B41FA5}">
                          <a16:colId xmlns="" xmlns:a16="http://schemas.microsoft.com/office/drawing/2014/main" xmlns:a14="http://schemas.microsoft.com/office/drawing/2010/main" val="20003"/>
                        </a:ext>
                      </a:extLst>
                    </a:gridCol>
                  </a:tblGrid>
                  <a:tr h="365760">
                    <a:tc>
                      <a:txBody>
                        <a:bodyPr/>
                        <a:lstStyle/>
                        <a:p>
                          <a:endParaRPr lang="zh-CN"/>
                        </a:p>
                      </a:txBody>
                      <a:tcPr>
                        <a:blipFill rotWithShape="0">
                          <a:blip r:embed="rId35"/>
                          <a:stretch>
                            <a:fillRect l="-251" t="-8333" r="-67588" b="-128333"/>
                          </a:stretch>
                        </a:blipFill>
                      </a:tcPr>
                    </a:tc>
                    <a:tc>
                      <a:txBody>
                        <a:bodyPr/>
                        <a:lstStyle/>
                        <a:p>
                          <a:endParaRPr lang="zh-CN"/>
                        </a:p>
                      </a:txBody>
                      <a:tcPr>
                        <a:blipFill rotWithShape="0">
                          <a:blip r:embed="rId35"/>
                          <a:stretch>
                            <a:fillRect l="-453409" t="-8333" r="-205682" b="-128333"/>
                          </a:stretch>
                        </a:blipFill>
                      </a:tcPr>
                    </a:tc>
                    <a:tc>
                      <a:txBody>
                        <a:bodyPr/>
                        <a:lstStyle/>
                        <a:p>
                          <a:endParaRPr lang="zh-CN"/>
                        </a:p>
                      </a:txBody>
                      <a:tcPr>
                        <a:blipFill rotWithShape="0">
                          <a:blip r:embed="rId35"/>
                          <a:stretch>
                            <a:fillRect l="-553409" t="-8333" r="-105682" b="-128333"/>
                          </a:stretch>
                        </a:blipFill>
                      </a:tcPr>
                    </a:tc>
                    <a:tc>
                      <a:txBody>
                        <a:bodyPr/>
                        <a:lstStyle/>
                        <a:p>
                          <a:endParaRPr lang="zh-CN"/>
                        </a:p>
                      </a:txBody>
                      <a:tcPr>
                        <a:blipFill rotWithShape="0">
                          <a:blip r:embed="rId35"/>
                          <a:stretch>
                            <a:fillRect l="-653409" t="-8333" r="-5682" b="-128333"/>
                          </a:stretch>
                        </a:blipFill>
                      </a:tcPr>
                    </a:tc>
                    <a:extLst>
                      <a:ext uri="{0D108BD9-81ED-4DB2-BD59-A6C34878D82A}">
                        <a16:rowId xmlns="" xmlns:a16="http://schemas.microsoft.com/office/drawing/2014/main" xmlns:a14="http://schemas.microsoft.com/office/drawing/2010/main" val="10000"/>
                      </a:ext>
                    </a:extLst>
                  </a:tr>
                  <a:tr h="396000">
                    <a:tc>
                      <a:txBody>
                        <a:bodyPr/>
                        <a:lstStyle/>
                        <a:p>
                          <a:endParaRPr lang="zh-CN"/>
                        </a:p>
                      </a:txBody>
                      <a:tcPr>
                        <a:blipFill rotWithShape="0">
                          <a:blip r:embed="rId35"/>
                          <a:stretch>
                            <a:fillRect l="-251" t="-98485" r="-67588"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157" name="文本框 156">
            <a:extLst>
              <a:ext uri="{FF2B5EF4-FFF2-40B4-BE49-F238E27FC236}">
                <a16:creationId xmlns:a16="http://schemas.microsoft.com/office/drawing/2014/main" id="{8E57B434-08F7-414F-B97E-54042A24D436}"/>
              </a:ext>
            </a:extLst>
          </p:cNvPr>
          <p:cNvSpPr txBox="1"/>
          <p:nvPr/>
        </p:nvSpPr>
        <p:spPr>
          <a:xfrm>
            <a:off x="4600750" y="1138463"/>
            <a:ext cx="677534" cy="287167"/>
          </a:xfrm>
          <a:prstGeom prst="rect">
            <a:avLst/>
          </a:prstGeom>
          <a:noFill/>
        </p:spPr>
        <p:txBody>
          <a:bodyPr wrap="none" lIns="0" tIns="0" rIns="0" bIns="0" rtlCol="0">
            <a:spAutoFit/>
          </a:bodyPr>
          <a:lstStyle/>
          <a:p>
            <a:r>
              <a:rPr lang="en-US" altLang="zh-CN" sz="1800" dirty="0">
                <a:solidFill>
                  <a:srgbClr val="FF0000"/>
                </a:solidFill>
              </a:rPr>
              <a:t>$3/km</a:t>
            </a:r>
            <a:endParaRPr lang="zh-CN" altLang="en-US" sz="1800" dirty="0">
              <a:solidFill>
                <a:srgbClr val="FF0000"/>
              </a:solidFill>
            </a:endParaRPr>
          </a:p>
        </p:txBody>
      </p:sp>
    </p:spTree>
    <p:extLst>
      <p:ext uri="{BB962C8B-B14F-4D97-AF65-F5344CB8AC3E}">
        <p14:creationId xmlns:p14="http://schemas.microsoft.com/office/powerpoint/2010/main" val="1344975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xmlns=""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1" name="组合 50"/>
          <p:cNvGrpSpPr/>
          <p:nvPr/>
        </p:nvGrpSpPr>
        <p:grpSpPr>
          <a:xfrm>
            <a:off x="5575941" y="980728"/>
            <a:ext cx="1654953" cy="1584176"/>
            <a:chOff x="957469" y="2003681"/>
            <a:chExt cx="2356650"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5564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3" name="文本框 62">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55641" cy="394446"/>
                </a:xfrm>
                <a:prstGeom prst="rect">
                  <a:avLst/>
                </a:prstGeom>
                <a:blipFill rotWithShape="0">
                  <a:blip r:embed="rId14"/>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4" name="文本框 63">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63219" cy="394446"/>
                </a:xfrm>
                <a:prstGeom prst="rect">
                  <a:avLst/>
                </a:prstGeom>
                <a:blipFill rotWithShape="0">
                  <a:blip r:embed="rId15"/>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5" name="文本框 64">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63219" cy="394446"/>
                </a:xfrm>
                <a:prstGeom prst="rect">
                  <a:avLst/>
                </a:prstGeom>
                <a:blipFill rotWithShape="0">
                  <a:blip r:embed="rId16"/>
                  <a:stretch>
                    <a:fillRect l="-11905" r="-71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8" y="2047087"/>
                  <a:ext cx="467584"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6" name="文本框 65">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8" y="2047087"/>
                  <a:ext cx="467584" cy="394446"/>
                </a:xfrm>
                <a:prstGeom prst="rect">
                  <a:avLst/>
                </a:prstGeom>
                <a:blipFill rotWithShape="0">
                  <a:blip r:embed="rId17"/>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8" y="293042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7" name="文本框 66">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8" y="2930428"/>
                  <a:ext cx="475161" cy="394446"/>
                </a:xfrm>
                <a:prstGeom prst="rect">
                  <a:avLst/>
                </a:prstGeom>
                <a:blipFill rotWithShape="0">
                  <a:blip r:embed="rId1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8" name="文本框 67">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475161" cy="394446"/>
                </a:xfrm>
                <a:prstGeom prst="rect">
                  <a:avLst/>
                </a:prstGeom>
                <a:blipFill rotWithShape="0">
                  <a:blip r:embed="rId19"/>
                  <a:stretch>
                    <a:fillRect l="-9091" r="-5455" b="-17778"/>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1146075"/>
            <a:ext cx="117194" cy="809305"/>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72000" y="1408006"/>
                <a:ext cx="2552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2000" y="1408006"/>
                <a:ext cx="255219" cy="276999"/>
              </a:xfrm>
              <a:prstGeom prst="rect">
                <a:avLst/>
              </a:prstGeom>
              <a:blipFill rotWithShape="0">
                <a:blip r:embed="rId20"/>
                <a:stretch>
                  <a:fillRect l="-42857" t="-4444" r="-20476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9928" y="2220342"/>
                <a:ext cx="495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9928" y="2220342"/>
                <a:ext cx="495601" cy="276999"/>
              </a:xfrm>
              <a:prstGeom prst="rect">
                <a:avLst/>
              </a:prstGeom>
              <a:blipFill rotWithShape="0">
                <a:blip r:embed="rId21"/>
                <a:stretch>
                  <a:fillRect l="-21951" t="-2174" r="-84146" b="-36957"/>
                </a:stretch>
              </a:blipFill>
            </p:spPr>
            <p:txBody>
              <a:bodyPr/>
              <a:lstStyle/>
              <a:p>
                <a:r>
                  <a:rPr lang="zh-CN" altLang="en-US">
                    <a:noFill/>
                  </a:rPr>
                  <a:t> </a:t>
                </a:r>
              </a:p>
            </p:txBody>
          </p:sp>
        </mc:Fallback>
      </mc:AlternateContent>
      <p:sp>
        <p:nvSpPr>
          <p:cNvPr id="87" name="矩形 86"/>
          <p:cNvSpPr/>
          <p:nvPr/>
        </p:nvSpPr>
        <p:spPr>
          <a:xfrm>
            <a:off x="6775718" y="3871214"/>
            <a:ext cx="1995080"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3166055" y="3232841"/>
            <a:ext cx="4064839" cy="614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162511" y="3243348"/>
            <a:ext cx="3651735" cy="617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814246" y="3890289"/>
            <a:ext cx="1839299" cy="2149689"/>
            <a:chOff x="3121430" y="1074493"/>
            <a:chExt cx="1886596" cy="2272481"/>
          </a:xfrm>
        </p:grpSpPr>
        <p:cxnSp>
          <p:nvCxnSpPr>
            <p:cNvPr id="91" name="直接连接符 90">
              <a:extLst>
                <a:ext uri="{FF2B5EF4-FFF2-40B4-BE49-F238E27FC236}">
                  <a16:creationId xmlns:a16="http://schemas.microsoft.com/office/drawing/2014/main" id="{7CF3397D-7C3D-4309-815D-E76FBB2D4270}"/>
                </a:ext>
              </a:extLst>
            </p:cNvPr>
            <p:cNvCxnSpPr>
              <a:cxnSpLocks/>
            </p:cNvCxnSpPr>
            <p:nvPr/>
          </p:nvCxnSpPr>
          <p:spPr>
            <a:xfrm>
              <a:off x="3292055"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55015401-2439-4FBA-B9A7-DB4284C36240}"/>
                </a:ext>
              </a:extLst>
            </p:cNvPr>
            <p:cNvCxnSpPr/>
            <p:nvPr/>
          </p:nvCxnSpPr>
          <p:spPr>
            <a:xfrm>
              <a:off x="3395550"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977DD351-7530-499D-89DF-81EABB89969A}"/>
                </a:ext>
              </a:extLst>
            </p:cNvPr>
            <p:cNvCxnSpPr>
              <a:cxnSpLocks/>
            </p:cNvCxnSpPr>
            <p:nvPr/>
          </p:nvCxnSpPr>
          <p:spPr>
            <a:xfrm flipV="1">
              <a:off x="375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D0C031D-DEA7-4A92-A704-379AD456FCDB}"/>
                </a:ext>
              </a:extLst>
            </p:cNvPr>
            <p:cNvCxnSpPr>
              <a:cxnSpLocks/>
            </p:cNvCxnSpPr>
            <p:nvPr/>
          </p:nvCxnSpPr>
          <p:spPr>
            <a:xfrm flipV="1">
              <a:off x="411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9656F06-3A14-4643-A63A-67048AB0BC38}"/>
                </a:ext>
              </a:extLst>
            </p:cNvPr>
            <p:cNvCxnSpPr>
              <a:cxnSpLocks/>
            </p:cNvCxnSpPr>
            <p:nvPr/>
          </p:nvCxnSpPr>
          <p:spPr>
            <a:xfrm flipV="1">
              <a:off x="447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DFC09E34-25E8-40AB-A05F-135485F1EFF1}"/>
                </a:ext>
              </a:extLst>
            </p:cNvPr>
            <p:cNvCxnSpPr>
              <a:cxnSpLocks/>
            </p:cNvCxnSpPr>
            <p:nvPr/>
          </p:nvCxnSpPr>
          <p:spPr>
            <a:xfrm rot="5400000" flipV="1">
              <a:off x="3430161"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D0276C95-1DE6-4A74-A34B-F4890EA35EE9}"/>
                </a:ext>
              </a:extLst>
            </p:cNvPr>
            <p:cNvCxnSpPr>
              <a:cxnSpLocks/>
            </p:cNvCxnSpPr>
            <p:nvPr/>
          </p:nvCxnSpPr>
          <p:spPr>
            <a:xfrm rot="5400000" flipV="1">
              <a:off x="3430161"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2ACAB2E5-8D95-48C3-BC73-21A994A1B393}"/>
                </a:ext>
              </a:extLst>
            </p:cNvPr>
            <p:cNvCxnSpPr>
              <a:cxnSpLocks/>
            </p:cNvCxnSpPr>
            <p:nvPr/>
          </p:nvCxnSpPr>
          <p:spPr>
            <a:xfrm rot="5400000" flipV="1">
              <a:off x="3430161"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F3645460-A620-430A-899A-0716A6C1030B}"/>
                    </a:ext>
                  </a:extLst>
                </p:cNvPr>
                <p:cNvSpPr txBox="1"/>
                <p:nvPr/>
              </p:nvSpPr>
              <p:spPr>
                <a:xfrm>
                  <a:off x="3680863"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99" name="文本框 98">
                  <a:extLst>
                    <a:ext uri="{FF2B5EF4-FFF2-40B4-BE49-F238E27FC236}">
                      <a16:creationId xmlns:a16="http://schemas.microsoft.com/office/drawing/2014/main" xmlns="" xmlns:a14="http://schemas.microsoft.com/office/drawing/2010/main" id="{F3645460-A620-430A-899A-0716A6C1030B}"/>
                    </a:ext>
                  </a:extLst>
                </p:cNvPr>
                <p:cNvSpPr txBox="1">
                  <a:spLocks noRot="1" noChangeAspect="1" noMove="1" noResize="1" noEditPoints="1" noAdjustHandles="1" noChangeArrowheads="1" noChangeShapeType="1" noTextEdit="1"/>
                </p:cNvSpPr>
                <p:nvPr/>
              </p:nvSpPr>
              <p:spPr>
                <a:xfrm>
                  <a:off x="3680863" y="3066111"/>
                  <a:ext cx="149080" cy="215444"/>
                </a:xfrm>
                <a:prstGeom prst="rect">
                  <a:avLst/>
                </a:prstGeom>
                <a:blipFill rotWithShape="0">
                  <a:blip r:embed="rId23"/>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F732167-11D9-4008-9C75-02EECA5C56A4}"/>
                    </a:ext>
                  </a:extLst>
                </p:cNvPr>
                <p:cNvSpPr txBox="1"/>
                <p:nvPr/>
              </p:nvSpPr>
              <p:spPr>
                <a:xfrm>
                  <a:off x="4040715"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00" name="文本框 99">
                  <a:extLst>
                    <a:ext uri="{FF2B5EF4-FFF2-40B4-BE49-F238E27FC236}">
                      <a16:creationId xmlns:a16="http://schemas.microsoft.com/office/drawing/2014/main" xmlns="" xmlns:a14="http://schemas.microsoft.com/office/drawing/2010/main" id="{0F732167-11D9-4008-9C75-02EECA5C56A4}"/>
                    </a:ext>
                  </a:extLst>
                </p:cNvPr>
                <p:cNvSpPr txBox="1">
                  <a:spLocks noRot="1" noChangeAspect="1" noMove="1" noResize="1" noEditPoints="1" noAdjustHandles="1" noChangeArrowheads="1" noChangeShapeType="1" noTextEdit="1"/>
                </p:cNvSpPr>
                <p:nvPr/>
              </p:nvSpPr>
              <p:spPr>
                <a:xfrm>
                  <a:off x="4040715" y="3067200"/>
                  <a:ext cx="149079" cy="215444"/>
                </a:xfrm>
                <a:prstGeom prst="rect">
                  <a:avLst/>
                </a:prstGeom>
                <a:blipFill rotWithShape="0">
                  <a:blip r:embed="rId24"/>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9C635118-667C-4255-8166-1E0D634EB769}"/>
                    </a:ext>
                  </a:extLst>
                </p:cNvPr>
                <p:cNvSpPr txBox="1"/>
                <p:nvPr/>
              </p:nvSpPr>
              <p:spPr>
                <a:xfrm>
                  <a:off x="4400714"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01" name="文本框 100">
                  <a:extLst>
                    <a:ext uri="{FF2B5EF4-FFF2-40B4-BE49-F238E27FC236}">
                      <a16:creationId xmlns:a16="http://schemas.microsoft.com/office/drawing/2014/main" xmlns="" xmlns:a14="http://schemas.microsoft.com/office/drawing/2010/main" id="{9C635118-667C-4255-8166-1E0D634EB769}"/>
                    </a:ext>
                  </a:extLst>
                </p:cNvPr>
                <p:cNvSpPr txBox="1">
                  <a:spLocks noRot="1" noChangeAspect="1" noMove="1" noResize="1" noEditPoints="1" noAdjustHandles="1" noChangeArrowheads="1" noChangeShapeType="1" noTextEdit="1"/>
                </p:cNvSpPr>
                <p:nvPr/>
              </p:nvSpPr>
              <p:spPr>
                <a:xfrm>
                  <a:off x="4400714" y="3066111"/>
                  <a:ext cx="149079" cy="215444"/>
                </a:xfrm>
                <a:prstGeom prst="rect">
                  <a:avLst/>
                </a:prstGeom>
                <a:blipFill rotWithShape="0">
                  <a:blip r:embed="rId25"/>
                  <a:stretch>
                    <a:fillRect l="-25000" r="-25000" b="-11765"/>
                  </a:stretch>
                </a:blipFill>
              </p:spPr>
              <p:txBody>
                <a:bodyPr/>
                <a:lstStyle/>
                <a:p>
                  <a:r>
                    <a:rPr lang="zh-CN" altLang="en-US">
                      <a:noFill/>
                    </a:rPr>
                    <a:t> </a:t>
                  </a:r>
                </a:p>
              </p:txBody>
            </p:sp>
          </mc:Fallback>
        </mc:AlternateContent>
        <p:grpSp>
          <p:nvGrpSpPr>
            <p:cNvPr id="102" name="组合 101">
              <a:extLst>
                <a:ext uri="{FF2B5EF4-FFF2-40B4-BE49-F238E27FC236}">
                  <a16:creationId xmlns:a16="http://schemas.microsoft.com/office/drawing/2014/main" id="{5F91C042-8D09-4C31-BDD5-351C9A5E4A99}"/>
                </a:ext>
              </a:extLst>
            </p:cNvPr>
            <p:cNvGrpSpPr/>
            <p:nvPr/>
          </p:nvGrpSpPr>
          <p:grpSpPr>
            <a:xfrm>
              <a:off x="3710403" y="2760289"/>
              <a:ext cx="90000" cy="90379"/>
              <a:chOff x="2810999" y="1674000"/>
              <a:chExt cx="90000" cy="90379"/>
            </a:xfrm>
          </p:grpSpPr>
          <p:cxnSp>
            <p:nvCxnSpPr>
              <p:cNvPr id="148" name="直接连接符 147">
                <a:extLst>
                  <a:ext uri="{FF2B5EF4-FFF2-40B4-BE49-F238E27FC236}">
                    <a16:creationId xmlns:a16="http://schemas.microsoft.com/office/drawing/2014/main" id="{C9E41F91-1C24-4A20-8641-4FB453B0D96C}"/>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8DD2DAC2-088A-439E-9CF0-4CFC94A17F7B}"/>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4FCDEBCB-0960-4E41-982F-3D578C12F72A}"/>
                </a:ext>
              </a:extLst>
            </p:cNvPr>
            <p:cNvGrpSpPr/>
            <p:nvPr/>
          </p:nvGrpSpPr>
          <p:grpSpPr>
            <a:xfrm>
              <a:off x="4070255" y="2478181"/>
              <a:ext cx="90000" cy="90379"/>
              <a:chOff x="2810999" y="1674000"/>
              <a:chExt cx="90000" cy="90379"/>
            </a:xfrm>
          </p:grpSpPr>
          <p:cxnSp>
            <p:nvCxnSpPr>
              <p:cNvPr id="146" name="直接连接符 145">
                <a:extLst>
                  <a:ext uri="{FF2B5EF4-FFF2-40B4-BE49-F238E27FC236}">
                    <a16:creationId xmlns:a16="http://schemas.microsoft.com/office/drawing/2014/main" id="{EB79C7EB-36CF-4B8F-BDF1-C11B5B2B651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EB48F614-6F0C-42BF-844C-5ADDD836ED0A}"/>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24AD736D-2F5C-4E59-A815-B792E15556F8}"/>
                </a:ext>
              </a:extLst>
            </p:cNvPr>
            <p:cNvGrpSpPr/>
            <p:nvPr/>
          </p:nvGrpSpPr>
          <p:grpSpPr>
            <a:xfrm>
              <a:off x="4408688" y="2532278"/>
              <a:ext cx="90000" cy="90379"/>
              <a:chOff x="2810999" y="1674000"/>
              <a:chExt cx="90000" cy="90379"/>
            </a:xfrm>
          </p:grpSpPr>
          <p:cxnSp>
            <p:nvCxnSpPr>
              <p:cNvPr id="144" name="直接连接符 143">
                <a:extLst>
                  <a:ext uri="{FF2B5EF4-FFF2-40B4-BE49-F238E27FC236}">
                    <a16:creationId xmlns:a16="http://schemas.microsoft.com/office/drawing/2014/main" id="{240F9002-7B53-4911-A9B4-DBDC63E55A4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1B72CBC-EC2C-4D5F-902A-A571C23A464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a:extLst>
                <a:ext uri="{FF2B5EF4-FFF2-40B4-BE49-F238E27FC236}">
                  <a16:creationId xmlns:a16="http://schemas.microsoft.com/office/drawing/2014/main" id="{BB37CB70-12CE-435C-907A-DB1B93BAF2B8}"/>
                </a:ext>
              </a:extLst>
            </p:cNvPr>
            <p:cNvCxnSpPr>
              <a:cxnSpLocks/>
            </p:cNvCxnSpPr>
            <p:nvPr/>
          </p:nvCxnSpPr>
          <p:spPr>
            <a:xfrm>
              <a:off x="3386082" y="2573079"/>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5054B47-E067-4232-B4CC-591C512E87BA}"/>
                </a:ext>
              </a:extLst>
            </p:cNvPr>
            <p:cNvCxnSpPr>
              <a:cxnSpLocks/>
            </p:cNvCxnSpPr>
            <p:nvPr/>
          </p:nvCxnSpPr>
          <p:spPr>
            <a:xfrm>
              <a:off x="3404701" y="2523181"/>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B11D3916-079F-4650-95B2-5222E036918C}"/>
                </a:ext>
              </a:extLst>
            </p:cNvPr>
            <p:cNvCxnSpPr>
              <a:cxnSpLocks/>
            </p:cNvCxnSpPr>
            <p:nvPr/>
          </p:nvCxnSpPr>
          <p:spPr>
            <a:xfrm>
              <a:off x="3405266" y="2805289"/>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0827A7DA-56A2-41FE-80A1-AE60AF1FDDDA}"/>
                    </a:ext>
                  </a:extLst>
                </p:cNvPr>
                <p:cNvSpPr txBox="1"/>
                <p:nvPr/>
              </p:nvSpPr>
              <p:spPr>
                <a:xfrm>
                  <a:off x="3121430" y="27090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0.9</m:t>
                        </m:r>
                      </m:oMath>
                    </m:oMathPara>
                  </a14:m>
                  <a:endParaRPr lang="zh-CN" altLang="en-US" sz="1400" dirty="0"/>
                </a:p>
              </p:txBody>
            </p:sp>
          </mc:Choice>
          <mc:Fallback xmlns="">
            <p:sp>
              <p:nvSpPr>
                <p:cNvPr id="139" name="文本框 138">
                  <a:extLst>
                    <a:ext uri="{FF2B5EF4-FFF2-40B4-BE49-F238E27FC236}">
                      <a16:creationId xmlns:a16="http://schemas.microsoft.com/office/drawing/2014/main" xmlns="" xmlns:a14="http://schemas.microsoft.com/office/drawing/2010/main" id="{0827A7DA-56A2-41FE-80A1-AE60AF1FDDDA}"/>
                    </a:ext>
                  </a:extLst>
                </p:cNvPr>
                <p:cNvSpPr txBox="1">
                  <a:spLocks noRot="1" noChangeAspect="1" noMove="1" noResize="1" noEditPoints="1" noAdjustHandles="1" noChangeArrowheads="1" noChangeShapeType="1" noTextEdit="1"/>
                </p:cNvSpPr>
                <p:nvPr/>
              </p:nvSpPr>
              <p:spPr>
                <a:xfrm>
                  <a:off x="3121430" y="2709000"/>
                  <a:ext cx="285335" cy="215444"/>
                </a:xfrm>
                <a:prstGeom prst="rect">
                  <a:avLst/>
                </a:prstGeom>
                <a:blipFill rotWithShape="0">
                  <a:blip r:embed="rId26"/>
                  <a:stretch>
                    <a:fillRect l="-13333" r="-1555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BA33A6D-4CF1-421C-866B-015A3313CA81}"/>
                    </a:ext>
                  </a:extLst>
                </p:cNvPr>
                <p:cNvSpPr txBox="1"/>
                <p:nvPr/>
              </p:nvSpPr>
              <p:spPr>
                <a:xfrm>
                  <a:off x="3122637" y="2369206"/>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1.6</m:t>
                        </m:r>
                      </m:oMath>
                    </m:oMathPara>
                  </a14:m>
                  <a:endParaRPr lang="zh-CN" altLang="en-US" sz="1400" dirty="0"/>
                </a:p>
              </p:txBody>
            </p:sp>
          </mc:Choice>
          <mc:Fallback xmlns="">
            <p:sp>
              <p:nvSpPr>
                <p:cNvPr id="140" name="文本框 139">
                  <a:extLst>
                    <a:ext uri="{FF2B5EF4-FFF2-40B4-BE49-F238E27FC236}">
                      <a16:creationId xmlns:a16="http://schemas.microsoft.com/office/drawing/2014/main" xmlns="" xmlns:a14="http://schemas.microsoft.com/office/drawing/2010/main" id="{FBA33A6D-4CF1-421C-866B-015A3313CA81}"/>
                    </a:ext>
                  </a:extLst>
                </p:cNvPr>
                <p:cNvSpPr txBox="1">
                  <a:spLocks noRot="1" noChangeAspect="1" noMove="1" noResize="1" noEditPoints="1" noAdjustHandles="1" noChangeArrowheads="1" noChangeShapeType="1" noTextEdit="1"/>
                </p:cNvSpPr>
                <p:nvPr/>
              </p:nvSpPr>
              <p:spPr>
                <a:xfrm>
                  <a:off x="3122637" y="2369206"/>
                  <a:ext cx="285335" cy="215444"/>
                </a:xfrm>
                <a:prstGeom prst="rect">
                  <a:avLst/>
                </a:prstGeom>
                <a:blipFill rotWithShape="0">
                  <a:blip r:embed="rId27"/>
                  <a:stretch>
                    <a:fillRect l="-13043" r="-1304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E6923E50-72EF-494E-B4F2-90AD26C58B29}"/>
                    </a:ext>
                  </a:extLst>
                </p:cNvPr>
                <p:cNvSpPr txBox="1"/>
                <p:nvPr/>
              </p:nvSpPr>
              <p:spPr>
                <a:xfrm>
                  <a:off x="3121430" y="2507209"/>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1.5</m:t>
                        </m:r>
                      </m:oMath>
                    </m:oMathPara>
                  </a14:m>
                  <a:endParaRPr lang="zh-CN" altLang="en-US" sz="1400" dirty="0"/>
                </a:p>
              </p:txBody>
            </p:sp>
          </mc:Choice>
          <mc:Fallback xmlns="">
            <p:sp>
              <p:nvSpPr>
                <p:cNvPr id="141" name="文本框 140">
                  <a:extLst>
                    <a:ext uri="{FF2B5EF4-FFF2-40B4-BE49-F238E27FC236}">
                      <a16:creationId xmlns:a16="http://schemas.microsoft.com/office/drawing/2014/main" xmlns="" xmlns:a14="http://schemas.microsoft.com/office/drawing/2010/main" id="{E6923E50-72EF-494E-B4F2-90AD26C58B29}"/>
                    </a:ext>
                  </a:extLst>
                </p:cNvPr>
                <p:cNvSpPr txBox="1">
                  <a:spLocks noRot="1" noChangeAspect="1" noMove="1" noResize="1" noEditPoints="1" noAdjustHandles="1" noChangeArrowheads="1" noChangeShapeType="1" noTextEdit="1"/>
                </p:cNvSpPr>
                <p:nvPr/>
              </p:nvSpPr>
              <p:spPr>
                <a:xfrm>
                  <a:off x="3121430" y="2507209"/>
                  <a:ext cx="285335" cy="215444"/>
                </a:xfrm>
                <a:prstGeom prst="rect">
                  <a:avLst/>
                </a:prstGeom>
                <a:blipFill rotWithShape="0">
                  <a:blip r:embed="rId28"/>
                  <a:stretch>
                    <a:fillRect l="-13333" r="-15556" b="-14706"/>
                  </a:stretch>
                </a:blipFill>
              </p:spPr>
              <p:txBody>
                <a:bodyPr/>
                <a:lstStyle/>
                <a:p>
                  <a:r>
                    <a:rPr lang="zh-CN" altLang="en-US">
                      <a:noFill/>
                    </a:rPr>
                    <a:t> </a:t>
                  </a:r>
                </a:p>
              </p:txBody>
            </p:sp>
          </mc:Fallback>
        </mc:AlternateContent>
        <p:sp>
          <p:nvSpPr>
            <p:cNvPr id="142" name="文本框 141">
              <a:extLst>
                <a:ext uri="{FF2B5EF4-FFF2-40B4-BE49-F238E27FC236}">
                  <a16:creationId xmlns:a16="http://schemas.microsoft.com/office/drawing/2014/main" id="{A931989B-D37E-429A-9975-B8D2E1D624EB}"/>
                </a:ext>
              </a:extLst>
            </p:cNvPr>
            <p:cNvSpPr txBox="1"/>
            <p:nvPr/>
          </p:nvSpPr>
          <p:spPr>
            <a:xfrm>
              <a:off x="3341953" y="1074493"/>
              <a:ext cx="660452" cy="22775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D51124CA-152A-4AEA-B3E6-8D6A49E67B5C}"/>
                    </a:ext>
                  </a:extLst>
                </p:cNvPr>
                <p:cNvSpPr txBox="1"/>
                <p:nvPr/>
              </p:nvSpPr>
              <p:spPr>
                <a:xfrm>
                  <a:off x="4731060" y="3119224"/>
                  <a:ext cx="155150" cy="227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43" name="文本框 142">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4731060" y="3119224"/>
                  <a:ext cx="155150" cy="227750"/>
                </a:xfrm>
                <a:prstGeom prst="rect">
                  <a:avLst/>
                </a:prstGeom>
                <a:blipFill rotWithShape="0">
                  <a:blip r:embed="rId29"/>
                  <a:stretch>
                    <a:fillRect l="-24000" r="-24000"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0" name="矩形 149"/>
              <p:cNvSpPr/>
              <p:nvPr/>
            </p:nvSpPr>
            <p:spPr>
              <a:xfrm>
                <a:off x="4204605" y="2544814"/>
                <a:ext cx="4906343" cy="873765"/>
              </a:xfrm>
              <a:prstGeom prst="rect">
                <a:avLst/>
              </a:prstGeom>
            </p:spPr>
            <p:txBody>
              <a:bodyPr wrap="none">
                <a:spAutoFit/>
              </a:bodyPr>
              <a:lstStyle/>
              <a:p>
                <a:pPr algn="just">
                  <a:lnSpc>
                    <a:spcPct val="95000"/>
                  </a:lnSpc>
                  <a:spcBef>
                    <a:spcPct val="25000"/>
                  </a:spcBef>
                  <a:spcAft>
                    <a:spcPct val="10000"/>
                  </a:spcAft>
                  <a:buSzPct val="60000"/>
                  <a:defRPr/>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𝑳</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e>
                      </m:nary>
                      <m:r>
                        <a:rPr lang="en-US" altLang="zh-CN" sz="1600" i="1" smtClean="0">
                          <a:latin typeface="Cambria Math" panose="02040503050406030204" pitchFamily="18" charset="0"/>
                        </a:rPr>
                        <m:t>=</m:t>
                      </m:r>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r>
                            <a:rPr lang="en-US" altLang="zh-CN" sz="1600">
                              <a:latin typeface="Cambria Math" panose="02040503050406030204" pitchFamily="18" charset="0"/>
                            </a:rPr>
                            <m:t>𝐦𝐢𝐧</m:t>
                          </m:r>
                          <m:r>
                            <a:rPr lang="en-US" altLang="zh-CN" sz="1600" i="1">
                              <a:latin typeface="Cambria Math" panose="02040503050406030204" pitchFamily="18" charset="0"/>
                            </a:rPr>
                            <m:t> (</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𝒓</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𝑹</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r>
                                    <a:rPr lang="en-US" altLang="zh-CN" sz="1600" i="1">
                                      <a:latin typeface="Cambria Math" panose="02040503050406030204" pitchFamily="18" charset="0"/>
                                    </a:rPr>
                                    <m:t>𝒓</m:t>
                                  </m:r>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𝑺</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𝒊</m:t>
                              </m:r>
                              <m:r>
                                <a:rPr lang="en-US" altLang="zh-CN" sz="1600" i="1">
                                  <a:latin typeface="Cambria Math" panose="02040503050406030204" pitchFamily="18" charset="0"/>
                                </a:rPr>
                                <m:t>=</m:t>
                              </m:r>
                              <m:r>
                                <a:rPr lang="en-US" altLang="zh-CN" sz="1600" i="1">
                                  <a:latin typeface="Cambria Math" panose="02040503050406030204" pitchFamily="18" charset="0"/>
                                </a:rPr>
                                <m:t>𝟏</m:t>
                              </m:r>
                            </m:sub>
                            <m: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𝒓</m:t>
                                      </m:r>
                                    </m:e>
                                    <m:sub>
                                      <m:r>
                                        <a:rPr lang="en-US" altLang="zh-CN" sz="1600" i="1">
                                          <a:latin typeface="Cambria Math" panose="02040503050406030204" pitchFamily="18" charset="0"/>
                                        </a:rPr>
                                        <m:t>𝒊</m:t>
                                      </m:r>
                                    </m:sub>
                                  </m:sSub>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a:latin typeface="Cambria Math" panose="02040503050406030204" pitchFamily="18" charset="0"/>
                            </a:rPr>
                            <m:t>)</m:t>
                          </m:r>
                          <m:r>
                            <m:rPr>
                              <m:nor/>
                            </m:rPr>
                            <a:rPr lang="en-US" altLang="zh-CN" sz="1600" dirty="0"/>
                            <m:t> </m:t>
                          </m:r>
                        </m:e>
                      </m:nary>
                    </m:oMath>
                  </m:oMathPara>
                </a14:m>
                <a:endParaRPr lang="en-US" altLang="zh-CN" sz="1600" dirty="0"/>
              </a:p>
            </p:txBody>
          </p:sp>
        </mc:Choice>
        <mc:Fallback xmlns="">
          <p:sp>
            <p:nvSpPr>
              <p:cNvPr id="150" name="矩形 149"/>
              <p:cNvSpPr>
                <a:spLocks noRot="1" noChangeAspect="1" noMove="1" noResize="1" noEditPoints="1" noAdjustHandles="1" noChangeArrowheads="1" noChangeShapeType="1" noTextEdit="1"/>
              </p:cNvSpPr>
              <p:nvPr/>
            </p:nvSpPr>
            <p:spPr>
              <a:xfrm>
                <a:off x="4204605" y="2544814"/>
                <a:ext cx="4906343" cy="873765"/>
              </a:xfrm>
              <a:prstGeom prst="rect">
                <a:avLst/>
              </a:prstGeom>
              <a:blipFill rotWithShape="0">
                <a:blip r:embed="rId30"/>
                <a:stretch>
                  <a:fillRect/>
                </a:stretch>
              </a:blipFill>
            </p:spPr>
            <p:txBody>
              <a:bodyPr/>
              <a:lstStyle/>
              <a:p>
                <a:r>
                  <a:rPr lang="zh-CN" altLang="en-US">
                    <a:noFill/>
                  </a:rPr>
                  <a:t> </a:t>
                </a:r>
              </a:p>
            </p:txBody>
          </p:sp>
        </mc:Fallback>
      </mc:AlternateContent>
      <p:cxnSp>
        <p:nvCxnSpPr>
          <p:cNvPr id="153" name="直接连接符 152">
            <a:extLst>
              <a:ext uri="{FF2B5EF4-FFF2-40B4-BE49-F238E27FC236}">
                <a16:creationId xmlns:a16="http://schemas.microsoft.com/office/drawing/2014/main" id="{3AA7E92C-693B-4D77-ABB3-C32F7B977A8D}"/>
              </a:ext>
            </a:extLst>
          </p:cNvPr>
          <p:cNvCxnSpPr>
            <a:cxnSpLocks/>
          </p:cNvCxnSpPr>
          <p:nvPr/>
        </p:nvCxnSpPr>
        <p:spPr>
          <a:xfrm flipV="1">
            <a:off x="7092587" y="4535337"/>
            <a:ext cx="1277631" cy="122405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429859" y="5249482"/>
            <a:ext cx="688375" cy="491800"/>
            <a:chOff x="7429859" y="5249482"/>
            <a:chExt cx="688375" cy="491800"/>
          </a:xfrm>
        </p:grpSpPr>
        <p:cxnSp>
          <p:nvCxnSpPr>
            <p:cNvPr id="162" name="直接连接符 161"/>
            <p:cNvCxnSpPr/>
            <p:nvPr/>
          </p:nvCxnSpPr>
          <p:spPr>
            <a:xfrm flipV="1">
              <a:off x="7429859" y="5518197"/>
              <a:ext cx="0" cy="2117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V="1">
              <a:off x="7780282" y="5249482"/>
              <a:ext cx="0" cy="491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flipV="1">
              <a:off x="8118233" y="5306141"/>
              <a:ext cx="1" cy="4168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5" name="文本框 154"/>
              <p:cNvSpPr txBox="1"/>
              <p:nvPr/>
            </p:nvSpPr>
            <p:spPr>
              <a:xfrm>
                <a:off x="7429859" y="4105438"/>
                <a:ext cx="1331839"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𝟏𝟏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b="1" i="1" smtClean="0">
                            <a:latin typeface="Cambria Math" panose="02040503050406030204" pitchFamily="18" charset="0"/>
                          </a:rPr>
                          <m:t>𝟏𝟏</m:t>
                        </m:r>
                      </m:sup>
                    </m:sSup>
                    <m:r>
                      <a:rPr lang="en-US" altLang="zh-CN" i="1">
                        <a:latin typeface="Cambria Math" panose="02040503050406030204" pitchFamily="18" charset="0"/>
                      </a:rPr>
                      <m:t>=</m:t>
                    </m:r>
                    <m:r>
                      <a:rPr lang="en-US" altLang="zh-CN" i="1">
                        <a:latin typeface="Cambria Math" panose="02040503050406030204" pitchFamily="18" charset="0"/>
                      </a:rPr>
                      <m:t>𝟎</m:t>
                    </m:r>
                  </m:oMath>
                </a14:m>
                <a:endParaRPr lang="zh-CN" altLang="en-US" dirty="0"/>
              </a:p>
            </p:txBody>
          </p:sp>
        </mc:Choice>
        <mc:Fallback xmlns="">
          <p:sp>
            <p:nvSpPr>
              <p:cNvPr id="155" name="文本框 154"/>
              <p:cNvSpPr txBox="1">
                <a:spLocks noRot="1" noChangeAspect="1" noMove="1" noResize="1" noEditPoints="1" noAdjustHandles="1" noChangeArrowheads="1" noChangeShapeType="1" noTextEdit="1"/>
              </p:cNvSpPr>
              <p:nvPr/>
            </p:nvSpPr>
            <p:spPr>
              <a:xfrm>
                <a:off x="7429859" y="4105438"/>
                <a:ext cx="1331839" cy="220253"/>
              </a:xfrm>
              <a:prstGeom prst="rect">
                <a:avLst/>
              </a:prstGeom>
              <a:blipFill rotWithShape="0">
                <a:blip r:embed="rId31"/>
                <a:stretch>
                  <a:fillRect l="-3670" t="-21622" r="-4128" b="-45946"/>
                </a:stretch>
              </a:blipFill>
            </p:spPr>
            <p:txBody>
              <a:bodyPr/>
              <a:lstStyle/>
              <a:p>
                <a:r>
                  <a:rPr lang="zh-CN" altLang="en-US">
                    <a:noFill/>
                  </a:rPr>
                  <a:t> </a:t>
                </a:r>
              </a:p>
            </p:txBody>
          </p:sp>
        </mc:Fallback>
      </mc:AlternateContent>
      <p:sp>
        <p:nvSpPr>
          <p:cNvPr id="151" name="椭圆 150"/>
          <p:cNvSpPr/>
          <p:nvPr/>
        </p:nvSpPr>
        <p:spPr>
          <a:xfrm>
            <a:off x="7659131" y="5028828"/>
            <a:ext cx="278874" cy="1015745"/>
          </a:xfrm>
          <a:prstGeom prst="ellipse">
            <a:avLst/>
          </a:prstGeom>
          <a:noFill/>
          <a:ln w="22225">
            <a:solidFill>
              <a:srgbClr val="FF0000"/>
            </a:solidFill>
          </a:ln>
        </p:spPr>
        <p:style>
          <a:lnRef idx="2">
            <a:schemeClr val="accent2"/>
          </a:lnRef>
          <a:fillRef idx="1">
            <a:schemeClr val="lt1"/>
          </a:fillRef>
          <a:effectRef idx="0">
            <a:schemeClr val="accent2"/>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06"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mc:AlternateContent xmlns:mc="http://schemas.openxmlformats.org/markup-compatibility/2006" xmlns:a14="http://schemas.microsoft.com/office/drawing/2010/main">
        <mc:Choice Requires="a14">
          <p:graphicFrame>
            <p:nvGraphicFramePr>
              <p:cNvPr id="107" name="表格 106"/>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7" name="表格 106"/>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 xmlns:a16="http://schemas.microsoft.com/office/drawing/2014/main" xmlns:a14="http://schemas.microsoft.com/office/drawing/2010/main" val="20000"/>
                        </a:ext>
                      </a:extLst>
                    </a:gridCol>
                    <a:gridCol w="535654">
                      <a:extLst>
                        <a:ext uri="{9D8B030D-6E8A-4147-A177-3AD203B41FA5}">
                          <a16:colId xmlns="" xmlns:a16="http://schemas.microsoft.com/office/drawing/2014/main" xmlns:a14="http://schemas.microsoft.com/office/drawing/2010/main" val="20001"/>
                        </a:ext>
                      </a:extLst>
                    </a:gridCol>
                    <a:gridCol w="535654">
                      <a:extLst>
                        <a:ext uri="{9D8B030D-6E8A-4147-A177-3AD203B41FA5}">
                          <a16:colId xmlns="" xmlns:a16="http://schemas.microsoft.com/office/drawing/2014/main" xmlns:a14="http://schemas.microsoft.com/office/drawing/2010/main" val="20002"/>
                        </a:ext>
                      </a:extLst>
                    </a:gridCol>
                    <a:gridCol w="535654">
                      <a:extLst>
                        <a:ext uri="{9D8B030D-6E8A-4147-A177-3AD203B41FA5}">
                          <a16:colId xmlns="" xmlns:a16="http://schemas.microsoft.com/office/drawing/2014/main" xmlns:a14="http://schemas.microsoft.com/office/drawing/2010/main" val="20003"/>
                        </a:ext>
                      </a:extLst>
                    </a:gridCol>
                  </a:tblGrid>
                  <a:tr h="365760">
                    <a:tc>
                      <a:txBody>
                        <a:bodyPr/>
                        <a:lstStyle/>
                        <a:p>
                          <a:endParaRPr lang="zh-CN"/>
                        </a:p>
                      </a:txBody>
                      <a:tcPr>
                        <a:blipFill rotWithShape="0">
                          <a:blip r:embed="rId32"/>
                          <a:stretch>
                            <a:fillRect l="-251" t="-8333" r="-67588" b="-128333"/>
                          </a:stretch>
                        </a:blipFill>
                      </a:tcPr>
                    </a:tc>
                    <a:tc>
                      <a:txBody>
                        <a:bodyPr/>
                        <a:lstStyle/>
                        <a:p>
                          <a:endParaRPr lang="zh-CN"/>
                        </a:p>
                      </a:txBody>
                      <a:tcPr>
                        <a:blipFill rotWithShape="0">
                          <a:blip r:embed="rId32"/>
                          <a:stretch>
                            <a:fillRect l="-453409" t="-8333" r="-205682" b="-128333"/>
                          </a:stretch>
                        </a:blipFill>
                      </a:tcPr>
                    </a:tc>
                    <a:tc>
                      <a:txBody>
                        <a:bodyPr/>
                        <a:lstStyle/>
                        <a:p>
                          <a:endParaRPr lang="zh-CN"/>
                        </a:p>
                      </a:txBody>
                      <a:tcPr>
                        <a:blipFill rotWithShape="0">
                          <a:blip r:embed="rId32"/>
                          <a:stretch>
                            <a:fillRect l="-553409" t="-8333" r="-105682" b="-128333"/>
                          </a:stretch>
                        </a:blipFill>
                      </a:tcPr>
                    </a:tc>
                    <a:tc>
                      <a:txBody>
                        <a:bodyPr/>
                        <a:lstStyle/>
                        <a:p>
                          <a:endParaRPr lang="zh-CN"/>
                        </a:p>
                      </a:txBody>
                      <a:tcPr>
                        <a:blipFill rotWithShape="0">
                          <a:blip r:embed="rId32"/>
                          <a:stretch>
                            <a:fillRect l="-653409" t="-8333" r="-5682" b="-128333"/>
                          </a:stretch>
                        </a:blipFill>
                      </a:tcPr>
                    </a:tc>
                    <a:extLst>
                      <a:ext uri="{0D108BD9-81ED-4DB2-BD59-A6C34878D82A}">
                        <a16:rowId xmlns="" xmlns:a16="http://schemas.microsoft.com/office/drawing/2014/main" xmlns:a14="http://schemas.microsoft.com/office/drawing/2010/main" val="10000"/>
                      </a:ext>
                    </a:extLst>
                  </a:tr>
                  <a:tr h="396000">
                    <a:tc>
                      <a:txBody>
                        <a:bodyPr/>
                        <a:lstStyle/>
                        <a:p>
                          <a:endParaRPr lang="zh-CN"/>
                        </a:p>
                      </a:txBody>
                      <a:tcPr>
                        <a:blipFill rotWithShape="0">
                          <a:blip r:embed="rId32"/>
                          <a:stretch>
                            <a:fillRect l="-251" t="-98485" r="-67588"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108" name="文本框 107">
            <a:extLst>
              <a:ext uri="{FF2B5EF4-FFF2-40B4-BE49-F238E27FC236}">
                <a16:creationId xmlns:a16="http://schemas.microsoft.com/office/drawing/2014/main" id="{E6730119-0F75-4880-BDF2-C846401029F8}"/>
              </a:ext>
            </a:extLst>
          </p:cNvPr>
          <p:cNvSpPr txBox="1"/>
          <p:nvPr/>
        </p:nvSpPr>
        <p:spPr>
          <a:xfrm>
            <a:off x="4600750" y="1138463"/>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Tree>
    <p:extLst>
      <p:ext uri="{BB962C8B-B14F-4D97-AF65-F5344CB8AC3E}">
        <p14:creationId xmlns:p14="http://schemas.microsoft.com/office/powerpoint/2010/main" val="3946198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xmlns=""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1" name="组合 50"/>
          <p:cNvGrpSpPr/>
          <p:nvPr/>
        </p:nvGrpSpPr>
        <p:grpSpPr>
          <a:xfrm>
            <a:off x="5575941" y="980728"/>
            <a:ext cx="1654953" cy="1584176"/>
            <a:chOff x="957469" y="2003681"/>
            <a:chExt cx="2356650"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5564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3" name="文本框 62">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55641" cy="394446"/>
                </a:xfrm>
                <a:prstGeom prst="rect">
                  <a:avLst/>
                </a:prstGeom>
                <a:blipFill rotWithShape="0">
                  <a:blip r:embed="rId14"/>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4" name="文本框 63">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63219" cy="394446"/>
                </a:xfrm>
                <a:prstGeom prst="rect">
                  <a:avLst/>
                </a:prstGeom>
                <a:blipFill rotWithShape="0">
                  <a:blip r:embed="rId15"/>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5" name="文本框 64">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63219" cy="394446"/>
                </a:xfrm>
                <a:prstGeom prst="rect">
                  <a:avLst/>
                </a:prstGeom>
                <a:blipFill rotWithShape="0">
                  <a:blip r:embed="rId16"/>
                  <a:stretch>
                    <a:fillRect l="-11905" r="-71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8" y="2047087"/>
                  <a:ext cx="467584"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6" name="文本框 65">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8" y="2047087"/>
                  <a:ext cx="467584" cy="394446"/>
                </a:xfrm>
                <a:prstGeom prst="rect">
                  <a:avLst/>
                </a:prstGeom>
                <a:blipFill rotWithShape="0">
                  <a:blip r:embed="rId17"/>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8" y="293042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7" name="文本框 66">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8" y="2930428"/>
                  <a:ext cx="475161" cy="394446"/>
                </a:xfrm>
                <a:prstGeom prst="rect">
                  <a:avLst/>
                </a:prstGeom>
                <a:blipFill rotWithShape="0">
                  <a:blip r:embed="rId1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8" name="文本框 67">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475161" cy="394446"/>
                </a:xfrm>
                <a:prstGeom prst="rect">
                  <a:avLst/>
                </a:prstGeom>
                <a:blipFill rotWithShape="0">
                  <a:blip r:embed="rId19"/>
                  <a:stretch>
                    <a:fillRect l="-9091" r="-5455" b="-17778"/>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1146075"/>
            <a:ext cx="117194" cy="809305"/>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72000" y="1408006"/>
                <a:ext cx="2552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2000" y="1408006"/>
                <a:ext cx="255219" cy="276999"/>
              </a:xfrm>
              <a:prstGeom prst="rect">
                <a:avLst/>
              </a:prstGeom>
              <a:blipFill rotWithShape="0">
                <a:blip r:embed="rId20"/>
                <a:stretch>
                  <a:fillRect l="-42857" t="-4444" r="-20476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9928" y="2220342"/>
                <a:ext cx="495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9928" y="2220342"/>
                <a:ext cx="495601" cy="276999"/>
              </a:xfrm>
              <a:prstGeom prst="rect">
                <a:avLst/>
              </a:prstGeom>
              <a:blipFill rotWithShape="0">
                <a:blip r:embed="rId21"/>
                <a:stretch>
                  <a:fillRect l="-21951" t="-2174" r="-84146" b="-36957"/>
                </a:stretch>
              </a:blipFill>
            </p:spPr>
            <p:txBody>
              <a:bodyPr/>
              <a:lstStyle/>
              <a:p>
                <a:r>
                  <a:rPr lang="zh-CN" altLang="en-US">
                    <a:noFill/>
                  </a:rPr>
                  <a:t> </a:t>
                </a:r>
              </a:p>
            </p:txBody>
          </p:sp>
        </mc:Fallback>
      </mc:AlternateContent>
      <p:sp>
        <p:nvSpPr>
          <p:cNvPr id="87" name="矩形 86"/>
          <p:cNvSpPr/>
          <p:nvPr/>
        </p:nvSpPr>
        <p:spPr>
          <a:xfrm>
            <a:off x="6775718" y="3871214"/>
            <a:ext cx="1995080" cy="2160000"/>
          </a:xfrm>
          <a:prstGeom prst="rect">
            <a:avLst/>
          </a:prstGeom>
          <a:noFill/>
          <a:ln w="25400">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3166055" y="3232841"/>
            <a:ext cx="4064839" cy="614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162511" y="3243348"/>
            <a:ext cx="3651735" cy="617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814246" y="3890289"/>
            <a:ext cx="1839299" cy="2149689"/>
            <a:chOff x="3121430" y="1074493"/>
            <a:chExt cx="1886596" cy="2272481"/>
          </a:xfrm>
        </p:grpSpPr>
        <p:cxnSp>
          <p:nvCxnSpPr>
            <p:cNvPr id="91" name="直接连接符 90">
              <a:extLst>
                <a:ext uri="{FF2B5EF4-FFF2-40B4-BE49-F238E27FC236}">
                  <a16:creationId xmlns:a16="http://schemas.microsoft.com/office/drawing/2014/main" id="{7CF3397D-7C3D-4309-815D-E76FBB2D4270}"/>
                </a:ext>
              </a:extLst>
            </p:cNvPr>
            <p:cNvCxnSpPr>
              <a:cxnSpLocks/>
            </p:cNvCxnSpPr>
            <p:nvPr/>
          </p:nvCxnSpPr>
          <p:spPr>
            <a:xfrm>
              <a:off x="3292055" y="3066111"/>
              <a:ext cx="1715971" cy="0"/>
            </a:xfrm>
            <a:prstGeom prst="line">
              <a:avLst/>
            </a:prstGeom>
            <a:ln w="28575">
              <a:tailEnd type="triangle" w="med" len="lg"/>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55015401-2439-4FBA-B9A7-DB4284C36240}"/>
                </a:ext>
              </a:extLst>
            </p:cNvPr>
            <p:cNvCxnSpPr/>
            <p:nvPr/>
          </p:nvCxnSpPr>
          <p:spPr>
            <a:xfrm>
              <a:off x="3395550" y="1269000"/>
              <a:ext cx="0" cy="1931050"/>
            </a:xfrm>
            <a:prstGeom prst="line">
              <a:avLst/>
            </a:prstGeom>
            <a:ln w="28575">
              <a:headEnd type="triangle" w="med" len="lg"/>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977DD351-7530-499D-89DF-81EABB89969A}"/>
                </a:ext>
              </a:extLst>
            </p:cNvPr>
            <p:cNvCxnSpPr>
              <a:cxnSpLocks/>
            </p:cNvCxnSpPr>
            <p:nvPr/>
          </p:nvCxnSpPr>
          <p:spPr>
            <a:xfrm flipV="1">
              <a:off x="375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D0C031D-DEA7-4A92-A704-379AD456FCDB}"/>
                </a:ext>
              </a:extLst>
            </p:cNvPr>
            <p:cNvCxnSpPr>
              <a:cxnSpLocks/>
            </p:cNvCxnSpPr>
            <p:nvPr/>
          </p:nvCxnSpPr>
          <p:spPr>
            <a:xfrm flipV="1">
              <a:off x="411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9656F06-3A14-4643-A63A-67048AB0BC38}"/>
                </a:ext>
              </a:extLst>
            </p:cNvPr>
            <p:cNvCxnSpPr>
              <a:cxnSpLocks/>
            </p:cNvCxnSpPr>
            <p:nvPr/>
          </p:nvCxnSpPr>
          <p:spPr>
            <a:xfrm flipV="1">
              <a:off x="4475255" y="2996889"/>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DFC09E34-25E8-40AB-A05F-135485F1EFF1}"/>
                </a:ext>
              </a:extLst>
            </p:cNvPr>
            <p:cNvCxnSpPr>
              <a:cxnSpLocks/>
            </p:cNvCxnSpPr>
            <p:nvPr/>
          </p:nvCxnSpPr>
          <p:spPr>
            <a:xfrm rot="5400000" flipV="1">
              <a:off x="3430161" y="270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D0276C95-1DE6-4A74-A34B-F4890EA35EE9}"/>
                </a:ext>
              </a:extLst>
            </p:cNvPr>
            <p:cNvCxnSpPr>
              <a:cxnSpLocks/>
            </p:cNvCxnSpPr>
            <p:nvPr/>
          </p:nvCxnSpPr>
          <p:spPr>
            <a:xfrm rot="5400000" flipV="1">
              <a:off x="3430161" y="234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2ACAB2E5-8D95-48C3-BC73-21A994A1B393}"/>
                </a:ext>
              </a:extLst>
            </p:cNvPr>
            <p:cNvCxnSpPr>
              <a:cxnSpLocks/>
            </p:cNvCxnSpPr>
            <p:nvPr/>
          </p:nvCxnSpPr>
          <p:spPr>
            <a:xfrm rot="5400000" flipV="1">
              <a:off x="3430161" y="1987200"/>
              <a:ext cx="0" cy="692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F3645460-A620-430A-899A-0716A6C1030B}"/>
                    </a:ext>
                  </a:extLst>
                </p:cNvPr>
                <p:cNvSpPr txBox="1"/>
                <p:nvPr/>
              </p:nvSpPr>
              <p:spPr>
                <a:xfrm>
                  <a:off x="3680863" y="3066111"/>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xmlns="">
            <p:sp>
              <p:nvSpPr>
                <p:cNvPr id="99" name="文本框 98">
                  <a:extLst>
                    <a:ext uri="{FF2B5EF4-FFF2-40B4-BE49-F238E27FC236}">
                      <a16:creationId xmlns:a16="http://schemas.microsoft.com/office/drawing/2014/main" xmlns="" xmlns:a14="http://schemas.microsoft.com/office/drawing/2010/main" id="{F3645460-A620-430A-899A-0716A6C1030B}"/>
                    </a:ext>
                  </a:extLst>
                </p:cNvPr>
                <p:cNvSpPr txBox="1">
                  <a:spLocks noRot="1" noChangeAspect="1" noMove="1" noResize="1" noEditPoints="1" noAdjustHandles="1" noChangeArrowheads="1" noChangeShapeType="1" noTextEdit="1"/>
                </p:cNvSpPr>
                <p:nvPr/>
              </p:nvSpPr>
              <p:spPr>
                <a:xfrm>
                  <a:off x="3680863" y="3066111"/>
                  <a:ext cx="149080" cy="215444"/>
                </a:xfrm>
                <a:prstGeom prst="rect">
                  <a:avLst/>
                </a:prstGeom>
                <a:blipFill rotWithShape="0">
                  <a:blip r:embed="rId23"/>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F732167-11D9-4008-9C75-02EECA5C56A4}"/>
                    </a:ext>
                  </a:extLst>
                </p:cNvPr>
                <p:cNvSpPr txBox="1"/>
                <p:nvPr/>
              </p:nvSpPr>
              <p:spPr>
                <a:xfrm>
                  <a:off x="4040715" y="3067200"/>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2</m:t>
                        </m:r>
                      </m:oMath>
                    </m:oMathPara>
                  </a14:m>
                  <a:endParaRPr lang="zh-CN" altLang="en-US" sz="1400" dirty="0"/>
                </a:p>
              </p:txBody>
            </p:sp>
          </mc:Choice>
          <mc:Fallback xmlns="">
            <p:sp>
              <p:nvSpPr>
                <p:cNvPr id="100" name="文本框 99">
                  <a:extLst>
                    <a:ext uri="{FF2B5EF4-FFF2-40B4-BE49-F238E27FC236}">
                      <a16:creationId xmlns:a16="http://schemas.microsoft.com/office/drawing/2014/main" xmlns="" xmlns:a14="http://schemas.microsoft.com/office/drawing/2010/main" id="{0F732167-11D9-4008-9C75-02EECA5C56A4}"/>
                    </a:ext>
                  </a:extLst>
                </p:cNvPr>
                <p:cNvSpPr txBox="1">
                  <a:spLocks noRot="1" noChangeAspect="1" noMove="1" noResize="1" noEditPoints="1" noAdjustHandles="1" noChangeArrowheads="1" noChangeShapeType="1" noTextEdit="1"/>
                </p:cNvSpPr>
                <p:nvPr/>
              </p:nvSpPr>
              <p:spPr>
                <a:xfrm>
                  <a:off x="4040715" y="3067200"/>
                  <a:ext cx="149079" cy="215444"/>
                </a:xfrm>
                <a:prstGeom prst="rect">
                  <a:avLst/>
                </a:prstGeom>
                <a:blipFill rotWithShape="0">
                  <a:blip r:embed="rId24"/>
                  <a:stretch>
                    <a:fillRect l="-25000" r="-2500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9C635118-667C-4255-8166-1E0D634EB769}"/>
                    </a:ext>
                  </a:extLst>
                </p:cNvPr>
                <p:cNvSpPr txBox="1"/>
                <p:nvPr/>
              </p:nvSpPr>
              <p:spPr>
                <a:xfrm>
                  <a:off x="4400714" y="3066111"/>
                  <a:ext cx="1490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xmlns="">
            <p:sp>
              <p:nvSpPr>
                <p:cNvPr id="101" name="文本框 100">
                  <a:extLst>
                    <a:ext uri="{FF2B5EF4-FFF2-40B4-BE49-F238E27FC236}">
                      <a16:creationId xmlns:a16="http://schemas.microsoft.com/office/drawing/2014/main" xmlns="" xmlns:a14="http://schemas.microsoft.com/office/drawing/2010/main" id="{9C635118-667C-4255-8166-1E0D634EB769}"/>
                    </a:ext>
                  </a:extLst>
                </p:cNvPr>
                <p:cNvSpPr txBox="1">
                  <a:spLocks noRot="1" noChangeAspect="1" noMove="1" noResize="1" noEditPoints="1" noAdjustHandles="1" noChangeArrowheads="1" noChangeShapeType="1" noTextEdit="1"/>
                </p:cNvSpPr>
                <p:nvPr/>
              </p:nvSpPr>
              <p:spPr>
                <a:xfrm>
                  <a:off x="4400714" y="3066111"/>
                  <a:ext cx="149079" cy="215444"/>
                </a:xfrm>
                <a:prstGeom prst="rect">
                  <a:avLst/>
                </a:prstGeom>
                <a:blipFill rotWithShape="0">
                  <a:blip r:embed="rId25"/>
                  <a:stretch>
                    <a:fillRect l="-25000" r="-25000" b="-11765"/>
                  </a:stretch>
                </a:blipFill>
              </p:spPr>
              <p:txBody>
                <a:bodyPr/>
                <a:lstStyle/>
                <a:p>
                  <a:r>
                    <a:rPr lang="zh-CN" altLang="en-US">
                      <a:noFill/>
                    </a:rPr>
                    <a:t> </a:t>
                  </a:r>
                </a:p>
              </p:txBody>
            </p:sp>
          </mc:Fallback>
        </mc:AlternateContent>
        <p:grpSp>
          <p:nvGrpSpPr>
            <p:cNvPr id="102" name="组合 101">
              <a:extLst>
                <a:ext uri="{FF2B5EF4-FFF2-40B4-BE49-F238E27FC236}">
                  <a16:creationId xmlns:a16="http://schemas.microsoft.com/office/drawing/2014/main" id="{5F91C042-8D09-4C31-BDD5-351C9A5E4A99}"/>
                </a:ext>
              </a:extLst>
            </p:cNvPr>
            <p:cNvGrpSpPr/>
            <p:nvPr/>
          </p:nvGrpSpPr>
          <p:grpSpPr>
            <a:xfrm>
              <a:off x="3710403" y="2760289"/>
              <a:ext cx="90000" cy="90379"/>
              <a:chOff x="2810999" y="1674000"/>
              <a:chExt cx="90000" cy="90379"/>
            </a:xfrm>
          </p:grpSpPr>
          <p:cxnSp>
            <p:nvCxnSpPr>
              <p:cNvPr id="148" name="直接连接符 147">
                <a:extLst>
                  <a:ext uri="{FF2B5EF4-FFF2-40B4-BE49-F238E27FC236}">
                    <a16:creationId xmlns:a16="http://schemas.microsoft.com/office/drawing/2014/main" id="{C9E41F91-1C24-4A20-8641-4FB453B0D96C}"/>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8DD2DAC2-088A-439E-9CF0-4CFC94A17F7B}"/>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4FCDEBCB-0960-4E41-982F-3D578C12F72A}"/>
                </a:ext>
              </a:extLst>
            </p:cNvPr>
            <p:cNvGrpSpPr/>
            <p:nvPr/>
          </p:nvGrpSpPr>
          <p:grpSpPr>
            <a:xfrm>
              <a:off x="4070255" y="2478181"/>
              <a:ext cx="90000" cy="90379"/>
              <a:chOff x="2810999" y="1674000"/>
              <a:chExt cx="90000" cy="90379"/>
            </a:xfrm>
          </p:grpSpPr>
          <p:cxnSp>
            <p:nvCxnSpPr>
              <p:cNvPr id="146" name="直接连接符 145">
                <a:extLst>
                  <a:ext uri="{FF2B5EF4-FFF2-40B4-BE49-F238E27FC236}">
                    <a16:creationId xmlns:a16="http://schemas.microsoft.com/office/drawing/2014/main" id="{EB79C7EB-36CF-4B8F-BDF1-C11B5B2B651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EB48F614-6F0C-42BF-844C-5ADDD836ED0A}"/>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24AD736D-2F5C-4E59-A815-B792E15556F8}"/>
                </a:ext>
              </a:extLst>
            </p:cNvPr>
            <p:cNvGrpSpPr/>
            <p:nvPr/>
          </p:nvGrpSpPr>
          <p:grpSpPr>
            <a:xfrm>
              <a:off x="4408688" y="2532278"/>
              <a:ext cx="90000" cy="90379"/>
              <a:chOff x="2810999" y="1674000"/>
              <a:chExt cx="90000" cy="90379"/>
            </a:xfrm>
          </p:grpSpPr>
          <p:cxnSp>
            <p:nvCxnSpPr>
              <p:cNvPr id="144" name="直接连接符 143">
                <a:extLst>
                  <a:ext uri="{FF2B5EF4-FFF2-40B4-BE49-F238E27FC236}">
                    <a16:creationId xmlns:a16="http://schemas.microsoft.com/office/drawing/2014/main" id="{240F9002-7B53-4911-A9B4-DBDC63E55A48}"/>
                  </a:ext>
                </a:extLst>
              </p:cNvPr>
              <p:cNvCxnSpPr/>
              <p:nvPr/>
            </p:nvCxnSpPr>
            <p:spPr>
              <a:xfrm>
                <a:off x="2810999" y="1674000"/>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1B72CBC-EC2C-4D5F-902A-A571C23A464E}"/>
                  </a:ext>
                </a:extLst>
              </p:cNvPr>
              <p:cNvCxnSpPr>
                <a:cxnSpLocks/>
              </p:cNvCxnSpPr>
              <p:nvPr/>
            </p:nvCxnSpPr>
            <p:spPr>
              <a:xfrm flipV="1">
                <a:off x="2810999" y="1674379"/>
                <a:ext cx="90000" cy="9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a:extLst>
                <a:ext uri="{FF2B5EF4-FFF2-40B4-BE49-F238E27FC236}">
                  <a16:creationId xmlns:a16="http://schemas.microsoft.com/office/drawing/2014/main" id="{BB37CB70-12CE-435C-907A-DB1B93BAF2B8}"/>
                </a:ext>
              </a:extLst>
            </p:cNvPr>
            <p:cNvCxnSpPr>
              <a:cxnSpLocks/>
            </p:cNvCxnSpPr>
            <p:nvPr/>
          </p:nvCxnSpPr>
          <p:spPr>
            <a:xfrm>
              <a:off x="3386082" y="2573079"/>
              <a:ext cx="10676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5054B47-E067-4232-B4CC-591C512E87BA}"/>
                </a:ext>
              </a:extLst>
            </p:cNvPr>
            <p:cNvCxnSpPr>
              <a:cxnSpLocks/>
            </p:cNvCxnSpPr>
            <p:nvPr/>
          </p:nvCxnSpPr>
          <p:spPr>
            <a:xfrm>
              <a:off x="3404701" y="2523181"/>
              <a:ext cx="7076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B11D3916-079F-4650-95B2-5222E036918C}"/>
                </a:ext>
              </a:extLst>
            </p:cNvPr>
            <p:cNvCxnSpPr>
              <a:cxnSpLocks/>
            </p:cNvCxnSpPr>
            <p:nvPr/>
          </p:nvCxnSpPr>
          <p:spPr>
            <a:xfrm>
              <a:off x="3405266" y="2805289"/>
              <a:ext cx="3476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0827A7DA-56A2-41FE-80A1-AE60AF1FDDDA}"/>
                    </a:ext>
                  </a:extLst>
                </p:cNvPr>
                <p:cNvSpPr txBox="1"/>
                <p:nvPr/>
              </p:nvSpPr>
              <p:spPr>
                <a:xfrm>
                  <a:off x="3121430" y="2709000"/>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0.9</m:t>
                        </m:r>
                      </m:oMath>
                    </m:oMathPara>
                  </a14:m>
                  <a:endParaRPr lang="zh-CN" altLang="en-US" sz="1400" dirty="0"/>
                </a:p>
              </p:txBody>
            </p:sp>
          </mc:Choice>
          <mc:Fallback xmlns="">
            <p:sp>
              <p:nvSpPr>
                <p:cNvPr id="139" name="文本框 138">
                  <a:extLst>
                    <a:ext uri="{FF2B5EF4-FFF2-40B4-BE49-F238E27FC236}">
                      <a16:creationId xmlns:a16="http://schemas.microsoft.com/office/drawing/2014/main" xmlns="" xmlns:a14="http://schemas.microsoft.com/office/drawing/2010/main" id="{0827A7DA-56A2-41FE-80A1-AE60AF1FDDDA}"/>
                    </a:ext>
                  </a:extLst>
                </p:cNvPr>
                <p:cNvSpPr txBox="1">
                  <a:spLocks noRot="1" noChangeAspect="1" noMove="1" noResize="1" noEditPoints="1" noAdjustHandles="1" noChangeArrowheads="1" noChangeShapeType="1" noTextEdit="1"/>
                </p:cNvSpPr>
                <p:nvPr/>
              </p:nvSpPr>
              <p:spPr>
                <a:xfrm>
                  <a:off x="3121430" y="2709000"/>
                  <a:ext cx="285335" cy="215444"/>
                </a:xfrm>
                <a:prstGeom prst="rect">
                  <a:avLst/>
                </a:prstGeom>
                <a:blipFill rotWithShape="0">
                  <a:blip r:embed="rId26"/>
                  <a:stretch>
                    <a:fillRect l="-13333" r="-1555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BA33A6D-4CF1-421C-866B-015A3313CA81}"/>
                    </a:ext>
                  </a:extLst>
                </p:cNvPr>
                <p:cNvSpPr txBox="1"/>
                <p:nvPr/>
              </p:nvSpPr>
              <p:spPr>
                <a:xfrm>
                  <a:off x="3122637" y="2369206"/>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1.6</m:t>
                        </m:r>
                      </m:oMath>
                    </m:oMathPara>
                  </a14:m>
                  <a:endParaRPr lang="zh-CN" altLang="en-US" sz="1400" dirty="0"/>
                </a:p>
              </p:txBody>
            </p:sp>
          </mc:Choice>
          <mc:Fallback xmlns="">
            <p:sp>
              <p:nvSpPr>
                <p:cNvPr id="140" name="文本框 139">
                  <a:extLst>
                    <a:ext uri="{FF2B5EF4-FFF2-40B4-BE49-F238E27FC236}">
                      <a16:creationId xmlns:a16="http://schemas.microsoft.com/office/drawing/2014/main" xmlns="" xmlns:a14="http://schemas.microsoft.com/office/drawing/2010/main" id="{FBA33A6D-4CF1-421C-866B-015A3313CA81}"/>
                    </a:ext>
                  </a:extLst>
                </p:cNvPr>
                <p:cNvSpPr txBox="1">
                  <a:spLocks noRot="1" noChangeAspect="1" noMove="1" noResize="1" noEditPoints="1" noAdjustHandles="1" noChangeArrowheads="1" noChangeShapeType="1" noTextEdit="1"/>
                </p:cNvSpPr>
                <p:nvPr/>
              </p:nvSpPr>
              <p:spPr>
                <a:xfrm>
                  <a:off x="3122637" y="2369206"/>
                  <a:ext cx="285335" cy="215444"/>
                </a:xfrm>
                <a:prstGeom prst="rect">
                  <a:avLst/>
                </a:prstGeom>
                <a:blipFill rotWithShape="0">
                  <a:blip r:embed="rId27"/>
                  <a:stretch>
                    <a:fillRect l="-13043" r="-1304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E6923E50-72EF-494E-B4F2-90AD26C58B29}"/>
                    </a:ext>
                  </a:extLst>
                </p:cNvPr>
                <p:cNvSpPr txBox="1"/>
                <p:nvPr/>
              </p:nvSpPr>
              <p:spPr>
                <a:xfrm>
                  <a:off x="3121430" y="2507209"/>
                  <a:ext cx="28533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1.5</m:t>
                        </m:r>
                      </m:oMath>
                    </m:oMathPara>
                  </a14:m>
                  <a:endParaRPr lang="zh-CN" altLang="en-US" sz="1400" dirty="0"/>
                </a:p>
              </p:txBody>
            </p:sp>
          </mc:Choice>
          <mc:Fallback xmlns="">
            <p:sp>
              <p:nvSpPr>
                <p:cNvPr id="141" name="文本框 140">
                  <a:extLst>
                    <a:ext uri="{FF2B5EF4-FFF2-40B4-BE49-F238E27FC236}">
                      <a16:creationId xmlns:a16="http://schemas.microsoft.com/office/drawing/2014/main" xmlns="" xmlns:a14="http://schemas.microsoft.com/office/drawing/2010/main" id="{E6923E50-72EF-494E-B4F2-90AD26C58B29}"/>
                    </a:ext>
                  </a:extLst>
                </p:cNvPr>
                <p:cNvSpPr txBox="1">
                  <a:spLocks noRot="1" noChangeAspect="1" noMove="1" noResize="1" noEditPoints="1" noAdjustHandles="1" noChangeArrowheads="1" noChangeShapeType="1" noTextEdit="1"/>
                </p:cNvSpPr>
                <p:nvPr/>
              </p:nvSpPr>
              <p:spPr>
                <a:xfrm>
                  <a:off x="3121430" y="2507209"/>
                  <a:ext cx="285335" cy="215444"/>
                </a:xfrm>
                <a:prstGeom prst="rect">
                  <a:avLst/>
                </a:prstGeom>
                <a:blipFill rotWithShape="0">
                  <a:blip r:embed="rId28"/>
                  <a:stretch>
                    <a:fillRect l="-13333" r="-15556" b="-14706"/>
                  </a:stretch>
                </a:blipFill>
              </p:spPr>
              <p:txBody>
                <a:bodyPr/>
                <a:lstStyle/>
                <a:p>
                  <a:r>
                    <a:rPr lang="zh-CN" altLang="en-US">
                      <a:noFill/>
                    </a:rPr>
                    <a:t> </a:t>
                  </a:r>
                </a:p>
              </p:txBody>
            </p:sp>
          </mc:Fallback>
        </mc:AlternateContent>
        <p:sp>
          <p:nvSpPr>
            <p:cNvPr id="142" name="文本框 141">
              <a:extLst>
                <a:ext uri="{FF2B5EF4-FFF2-40B4-BE49-F238E27FC236}">
                  <a16:creationId xmlns:a16="http://schemas.microsoft.com/office/drawing/2014/main" id="{A931989B-D37E-429A-9975-B8D2E1D624EB}"/>
                </a:ext>
              </a:extLst>
            </p:cNvPr>
            <p:cNvSpPr txBox="1"/>
            <p:nvPr/>
          </p:nvSpPr>
          <p:spPr>
            <a:xfrm>
              <a:off x="3341953" y="1074493"/>
              <a:ext cx="660452" cy="227750"/>
            </a:xfrm>
            <a:prstGeom prst="rect">
              <a:avLst/>
            </a:prstGeom>
            <a:noFill/>
          </p:spPr>
          <p:txBody>
            <a:bodyPr wrap="none" lIns="0" tIns="0" rIns="0" bIns="0" rtlCol="0">
              <a:spAutoFit/>
            </a:bodyPr>
            <a:lstStyle/>
            <a:p>
              <a:r>
                <a:rPr lang="en-US" altLang="zh-CN" sz="1400" dirty="0">
                  <a:latin typeface="Cambria Math" panose="02040503050406030204" pitchFamily="18" charset="0"/>
                </a:rPr>
                <a:t>Revenue</a:t>
              </a:r>
              <a:endParaRPr lang="zh-CN" altLang="en-US" sz="14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D51124CA-152A-4AEA-B3E6-8D6A49E67B5C}"/>
                    </a:ext>
                  </a:extLst>
                </p:cNvPr>
                <p:cNvSpPr txBox="1"/>
                <p:nvPr/>
              </p:nvSpPr>
              <p:spPr>
                <a:xfrm>
                  <a:off x="4731060" y="3119224"/>
                  <a:ext cx="155150" cy="227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dirty="0"/>
                </a:p>
              </p:txBody>
            </p:sp>
          </mc:Choice>
          <mc:Fallback xmlns="">
            <p:sp>
              <p:nvSpPr>
                <p:cNvPr id="143" name="文本框 142">
                  <a:extLst>
                    <a:ext uri="{FF2B5EF4-FFF2-40B4-BE49-F238E27FC236}">
                      <a16:creationId xmlns:a16="http://schemas.microsoft.com/office/drawing/2014/main" xmlns="" xmlns:a14="http://schemas.microsoft.com/office/drawing/2010/main" id="{D51124CA-152A-4AEA-B3E6-8D6A49E67B5C}"/>
                    </a:ext>
                  </a:extLst>
                </p:cNvPr>
                <p:cNvSpPr txBox="1">
                  <a:spLocks noRot="1" noChangeAspect="1" noMove="1" noResize="1" noEditPoints="1" noAdjustHandles="1" noChangeArrowheads="1" noChangeShapeType="1" noTextEdit="1"/>
                </p:cNvSpPr>
                <p:nvPr/>
              </p:nvSpPr>
              <p:spPr>
                <a:xfrm>
                  <a:off x="4731060" y="3119224"/>
                  <a:ext cx="155150" cy="227750"/>
                </a:xfrm>
                <a:prstGeom prst="rect">
                  <a:avLst/>
                </a:prstGeom>
                <a:blipFill rotWithShape="0">
                  <a:blip r:embed="rId29"/>
                  <a:stretch>
                    <a:fillRect l="-24000" r="-24000"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0" name="矩形 149"/>
              <p:cNvSpPr/>
              <p:nvPr/>
            </p:nvSpPr>
            <p:spPr>
              <a:xfrm>
                <a:off x="4204605" y="2544814"/>
                <a:ext cx="4906343" cy="873765"/>
              </a:xfrm>
              <a:prstGeom prst="rect">
                <a:avLst/>
              </a:prstGeom>
            </p:spPr>
            <p:txBody>
              <a:bodyPr wrap="none">
                <a:spAutoFit/>
              </a:bodyPr>
              <a:lstStyle/>
              <a:p>
                <a:pPr algn="just">
                  <a:lnSpc>
                    <a:spcPct val="95000"/>
                  </a:lnSpc>
                  <a:spcBef>
                    <a:spcPct val="25000"/>
                  </a:spcBef>
                  <a:spcAft>
                    <a:spcPct val="10000"/>
                  </a:spcAft>
                  <a:buSzPct val="60000"/>
                  <a:defRPr/>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𝑳</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e>
                      </m:nary>
                      <m:r>
                        <a:rPr lang="en-US" altLang="zh-CN" sz="1600" i="1" smtClean="0">
                          <a:latin typeface="Cambria Math" panose="02040503050406030204" pitchFamily="18" charset="0"/>
                        </a:rPr>
                        <m:t>=</m:t>
                      </m:r>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r>
                            <a:rPr lang="en-US" altLang="zh-CN" sz="1600">
                              <a:latin typeface="Cambria Math" panose="02040503050406030204" pitchFamily="18" charset="0"/>
                            </a:rPr>
                            <m:t>𝐦𝐢𝐧</m:t>
                          </m:r>
                          <m:r>
                            <a:rPr lang="en-US" altLang="zh-CN" sz="1600" i="1">
                              <a:latin typeface="Cambria Math" panose="02040503050406030204" pitchFamily="18" charset="0"/>
                            </a:rPr>
                            <m:t> (</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𝒓</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𝑹</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r>
                                    <a:rPr lang="en-US" altLang="zh-CN" sz="1600" i="1">
                                      <a:latin typeface="Cambria Math" panose="02040503050406030204" pitchFamily="18" charset="0"/>
                                    </a:rPr>
                                    <m:t>𝒓</m:t>
                                  </m:r>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𝑺</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𝒊</m:t>
                              </m:r>
                              <m:r>
                                <a:rPr lang="en-US" altLang="zh-CN" sz="1600" i="1">
                                  <a:latin typeface="Cambria Math" panose="02040503050406030204" pitchFamily="18" charset="0"/>
                                </a:rPr>
                                <m:t>=</m:t>
                              </m:r>
                              <m:r>
                                <a:rPr lang="en-US" altLang="zh-CN" sz="1600" i="1">
                                  <a:latin typeface="Cambria Math" panose="02040503050406030204" pitchFamily="18" charset="0"/>
                                </a:rPr>
                                <m:t>𝟏</m:t>
                              </m:r>
                            </m:sub>
                            <m: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𝒓</m:t>
                                      </m:r>
                                    </m:e>
                                    <m:sub>
                                      <m:r>
                                        <a:rPr lang="en-US" altLang="zh-CN" sz="1600" i="1">
                                          <a:latin typeface="Cambria Math" panose="02040503050406030204" pitchFamily="18" charset="0"/>
                                        </a:rPr>
                                        <m:t>𝒊</m:t>
                                      </m:r>
                                    </m:sub>
                                  </m:sSub>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a:latin typeface="Cambria Math" panose="02040503050406030204" pitchFamily="18" charset="0"/>
                            </a:rPr>
                            <m:t>)</m:t>
                          </m:r>
                          <m:r>
                            <m:rPr>
                              <m:nor/>
                            </m:rPr>
                            <a:rPr lang="en-US" altLang="zh-CN" sz="1600" dirty="0"/>
                            <m:t> </m:t>
                          </m:r>
                        </m:e>
                      </m:nary>
                    </m:oMath>
                  </m:oMathPara>
                </a14:m>
                <a:endParaRPr lang="en-US" altLang="zh-CN" sz="1600" dirty="0"/>
              </a:p>
            </p:txBody>
          </p:sp>
        </mc:Choice>
        <mc:Fallback xmlns="">
          <p:sp>
            <p:nvSpPr>
              <p:cNvPr id="150" name="矩形 149"/>
              <p:cNvSpPr>
                <a:spLocks noRot="1" noChangeAspect="1" noMove="1" noResize="1" noEditPoints="1" noAdjustHandles="1" noChangeArrowheads="1" noChangeShapeType="1" noTextEdit="1"/>
              </p:cNvSpPr>
              <p:nvPr/>
            </p:nvSpPr>
            <p:spPr>
              <a:xfrm>
                <a:off x="4204605" y="2544814"/>
                <a:ext cx="4906343" cy="873765"/>
              </a:xfrm>
              <a:prstGeom prst="rect">
                <a:avLst/>
              </a:prstGeom>
              <a:blipFill rotWithShape="0">
                <a:blip r:embed="rId30"/>
                <a:stretch>
                  <a:fillRect/>
                </a:stretch>
              </a:blipFill>
            </p:spPr>
            <p:txBody>
              <a:bodyPr/>
              <a:lstStyle/>
              <a:p>
                <a:r>
                  <a:rPr lang="zh-CN" altLang="en-US">
                    <a:noFill/>
                  </a:rPr>
                  <a:t> </a:t>
                </a:r>
              </a:p>
            </p:txBody>
          </p:sp>
        </mc:Fallback>
      </mc:AlternateContent>
      <p:cxnSp>
        <p:nvCxnSpPr>
          <p:cNvPr id="153" name="直接连接符 152">
            <a:extLst>
              <a:ext uri="{FF2B5EF4-FFF2-40B4-BE49-F238E27FC236}">
                <a16:creationId xmlns:a16="http://schemas.microsoft.com/office/drawing/2014/main" id="{3AA7E92C-693B-4D77-ABB3-C32F7B977A8D}"/>
              </a:ext>
            </a:extLst>
          </p:cNvPr>
          <p:cNvCxnSpPr>
            <a:cxnSpLocks/>
          </p:cNvCxnSpPr>
          <p:nvPr/>
        </p:nvCxnSpPr>
        <p:spPr>
          <a:xfrm flipV="1">
            <a:off x="7092587" y="4535337"/>
            <a:ext cx="1277631" cy="122405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429859" y="5249482"/>
            <a:ext cx="688375" cy="491800"/>
            <a:chOff x="7429859" y="5249482"/>
            <a:chExt cx="688375" cy="491800"/>
          </a:xfrm>
        </p:grpSpPr>
        <p:cxnSp>
          <p:nvCxnSpPr>
            <p:cNvPr id="162" name="直接连接符 161"/>
            <p:cNvCxnSpPr/>
            <p:nvPr/>
          </p:nvCxnSpPr>
          <p:spPr>
            <a:xfrm flipV="1">
              <a:off x="7429859" y="5518197"/>
              <a:ext cx="0" cy="2117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V="1">
              <a:off x="7780282" y="5249482"/>
              <a:ext cx="0" cy="491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flipV="1">
              <a:off x="8118233" y="5306141"/>
              <a:ext cx="1" cy="4168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5" name="文本框 154"/>
              <p:cNvSpPr txBox="1"/>
              <p:nvPr/>
            </p:nvSpPr>
            <p:spPr>
              <a:xfrm>
                <a:off x="7429859" y="4105438"/>
                <a:ext cx="1331839" cy="220253"/>
              </a:xfrm>
              <a:prstGeom prst="rect">
                <a:avLst/>
              </a:prstGeom>
              <a:noFill/>
            </p:spPr>
            <p:txBody>
              <a:bodyPr wrap="square" lIns="0" tIns="0" rIns="0" bIns="0" rtlCol="0">
                <a:spAutoFit/>
              </a:bodyPr>
              <a:lstStyle/>
              <a:p>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𝒏</m:t>
                        </m:r>
                      </m:e>
                      <m:sup>
                        <m:r>
                          <a:rPr lang="en-US" altLang="zh-CN" b="1" i="1" smtClean="0">
                            <a:solidFill>
                              <a:srgbClr val="FF0000"/>
                            </a:solidFill>
                            <a:latin typeface="Cambria Math" panose="02040503050406030204" pitchFamily="18" charset="0"/>
                          </a:rPr>
                          <m:t>𝟏𝟏</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b="1" i="1" smtClean="0">
                            <a:latin typeface="Cambria Math" panose="02040503050406030204" pitchFamily="18" charset="0"/>
                          </a:rPr>
                          <m:t>𝟏𝟏</m:t>
                        </m:r>
                      </m:sup>
                    </m:sSup>
                    <m:r>
                      <a:rPr lang="en-US" altLang="zh-CN" i="1">
                        <a:latin typeface="Cambria Math" panose="02040503050406030204" pitchFamily="18" charset="0"/>
                      </a:rPr>
                      <m:t>=</m:t>
                    </m:r>
                    <m:r>
                      <a:rPr lang="en-US" altLang="zh-CN" b="1" i="1" smtClean="0">
                        <a:latin typeface="Cambria Math" panose="02040503050406030204" pitchFamily="18" charset="0"/>
                      </a:rPr>
                      <m:t>𝟐</m:t>
                    </m:r>
                  </m:oMath>
                </a14:m>
                <a:endParaRPr lang="zh-CN" altLang="en-US" dirty="0"/>
              </a:p>
            </p:txBody>
          </p:sp>
        </mc:Choice>
        <mc:Fallback xmlns="">
          <p:sp>
            <p:nvSpPr>
              <p:cNvPr id="155" name="文本框 154"/>
              <p:cNvSpPr txBox="1">
                <a:spLocks noRot="1" noChangeAspect="1" noMove="1" noResize="1" noEditPoints="1" noAdjustHandles="1" noChangeArrowheads="1" noChangeShapeType="1" noTextEdit="1"/>
              </p:cNvSpPr>
              <p:nvPr/>
            </p:nvSpPr>
            <p:spPr>
              <a:xfrm>
                <a:off x="7429859" y="4105438"/>
                <a:ext cx="1331839" cy="220253"/>
              </a:xfrm>
              <a:prstGeom prst="rect">
                <a:avLst/>
              </a:prstGeom>
              <a:blipFill rotWithShape="0">
                <a:blip r:embed="rId31"/>
                <a:stretch>
                  <a:fillRect l="-3670" t="-21622" r="-4128" b="-45946"/>
                </a:stretch>
              </a:blipFill>
            </p:spPr>
            <p:txBody>
              <a:bodyPr/>
              <a:lstStyle/>
              <a:p>
                <a:r>
                  <a:rPr lang="zh-CN" altLang="en-US">
                    <a:noFill/>
                  </a:rPr>
                  <a:t> </a:t>
                </a:r>
              </a:p>
            </p:txBody>
          </p:sp>
        </mc:Fallback>
      </mc:AlternateContent>
      <p:sp>
        <p:nvSpPr>
          <p:cNvPr id="151" name="椭圆 150"/>
          <p:cNvSpPr/>
          <p:nvPr/>
        </p:nvSpPr>
        <p:spPr>
          <a:xfrm>
            <a:off x="7659131" y="5028828"/>
            <a:ext cx="278874" cy="1015745"/>
          </a:xfrm>
          <a:prstGeom prst="ellipse">
            <a:avLst/>
          </a:prstGeom>
          <a:noFill/>
          <a:ln w="22225">
            <a:solidFill>
              <a:srgbClr val="FF0000"/>
            </a:solidFill>
          </a:ln>
        </p:spPr>
        <p:style>
          <a:lnRef idx="2">
            <a:schemeClr val="accent2"/>
          </a:lnRef>
          <a:fillRef idx="1">
            <a:schemeClr val="lt1"/>
          </a:fillRef>
          <a:effectRef idx="0">
            <a:schemeClr val="accent2"/>
          </a:effectRef>
          <a:fontRef idx="minor">
            <a:schemeClr val="dk1"/>
          </a:fontRef>
        </p:style>
        <p:txBody>
          <a:bodyPr vert="horz" rtlCol="0" anchor="ctr"/>
          <a:lstStyle/>
          <a:p>
            <a:pPr algn="ctr" eaLnBrk="1" fontAlgn="auto" hangingPunct="1">
              <a:spcBef>
                <a:spcPts val="0"/>
              </a:spcBef>
              <a:spcAft>
                <a:spcPts val="0"/>
              </a:spcAft>
            </a:pP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07"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mc:AlternateContent xmlns:mc="http://schemas.openxmlformats.org/markup-compatibility/2006" xmlns:a14="http://schemas.microsoft.com/office/drawing/2010/main">
        <mc:Choice Requires="a14">
          <p:graphicFrame>
            <p:nvGraphicFramePr>
              <p:cNvPr id="108" name="表格 107"/>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8" name="表格 107"/>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 xmlns:a16="http://schemas.microsoft.com/office/drawing/2014/main" xmlns:a14="http://schemas.microsoft.com/office/drawing/2010/main" val="20000"/>
                        </a:ext>
                      </a:extLst>
                    </a:gridCol>
                    <a:gridCol w="535654">
                      <a:extLst>
                        <a:ext uri="{9D8B030D-6E8A-4147-A177-3AD203B41FA5}">
                          <a16:colId xmlns="" xmlns:a16="http://schemas.microsoft.com/office/drawing/2014/main" xmlns:a14="http://schemas.microsoft.com/office/drawing/2010/main" val="20001"/>
                        </a:ext>
                      </a:extLst>
                    </a:gridCol>
                    <a:gridCol w="535654">
                      <a:extLst>
                        <a:ext uri="{9D8B030D-6E8A-4147-A177-3AD203B41FA5}">
                          <a16:colId xmlns="" xmlns:a16="http://schemas.microsoft.com/office/drawing/2014/main" xmlns:a14="http://schemas.microsoft.com/office/drawing/2010/main" val="20002"/>
                        </a:ext>
                      </a:extLst>
                    </a:gridCol>
                    <a:gridCol w="535654">
                      <a:extLst>
                        <a:ext uri="{9D8B030D-6E8A-4147-A177-3AD203B41FA5}">
                          <a16:colId xmlns="" xmlns:a16="http://schemas.microsoft.com/office/drawing/2014/main" xmlns:a14="http://schemas.microsoft.com/office/drawing/2010/main" val="20003"/>
                        </a:ext>
                      </a:extLst>
                    </a:gridCol>
                  </a:tblGrid>
                  <a:tr h="365760">
                    <a:tc>
                      <a:txBody>
                        <a:bodyPr/>
                        <a:lstStyle/>
                        <a:p>
                          <a:endParaRPr lang="zh-CN"/>
                        </a:p>
                      </a:txBody>
                      <a:tcPr>
                        <a:blipFill rotWithShape="0">
                          <a:blip r:embed="rId32"/>
                          <a:stretch>
                            <a:fillRect l="-251" t="-8333" r="-67588" b="-128333"/>
                          </a:stretch>
                        </a:blipFill>
                      </a:tcPr>
                    </a:tc>
                    <a:tc>
                      <a:txBody>
                        <a:bodyPr/>
                        <a:lstStyle/>
                        <a:p>
                          <a:endParaRPr lang="zh-CN"/>
                        </a:p>
                      </a:txBody>
                      <a:tcPr>
                        <a:blipFill rotWithShape="0">
                          <a:blip r:embed="rId32"/>
                          <a:stretch>
                            <a:fillRect l="-453409" t="-8333" r="-205682" b="-128333"/>
                          </a:stretch>
                        </a:blipFill>
                      </a:tcPr>
                    </a:tc>
                    <a:tc>
                      <a:txBody>
                        <a:bodyPr/>
                        <a:lstStyle/>
                        <a:p>
                          <a:endParaRPr lang="zh-CN"/>
                        </a:p>
                      </a:txBody>
                      <a:tcPr>
                        <a:blipFill rotWithShape="0">
                          <a:blip r:embed="rId32"/>
                          <a:stretch>
                            <a:fillRect l="-553409" t="-8333" r="-105682" b="-128333"/>
                          </a:stretch>
                        </a:blipFill>
                      </a:tcPr>
                    </a:tc>
                    <a:tc>
                      <a:txBody>
                        <a:bodyPr/>
                        <a:lstStyle/>
                        <a:p>
                          <a:endParaRPr lang="zh-CN"/>
                        </a:p>
                      </a:txBody>
                      <a:tcPr>
                        <a:blipFill rotWithShape="0">
                          <a:blip r:embed="rId32"/>
                          <a:stretch>
                            <a:fillRect l="-653409" t="-8333" r="-5682" b="-128333"/>
                          </a:stretch>
                        </a:blipFill>
                      </a:tcPr>
                    </a:tc>
                    <a:extLst>
                      <a:ext uri="{0D108BD9-81ED-4DB2-BD59-A6C34878D82A}">
                        <a16:rowId xmlns="" xmlns:a16="http://schemas.microsoft.com/office/drawing/2014/main" xmlns:a14="http://schemas.microsoft.com/office/drawing/2010/main" val="10000"/>
                      </a:ext>
                    </a:extLst>
                  </a:tr>
                  <a:tr h="396000">
                    <a:tc>
                      <a:txBody>
                        <a:bodyPr/>
                        <a:lstStyle/>
                        <a:p>
                          <a:endParaRPr lang="zh-CN"/>
                        </a:p>
                      </a:txBody>
                      <a:tcPr>
                        <a:blipFill rotWithShape="0">
                          <a:blip r:embed="rId32"/>
                          <a:stretch>
                            <a:fillRect l="-251" t="-98485" r="-67588"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106" name="文本框 105">
            <a:extLst>
              <a:ext uri="{FF2B5EF4-FFF2-40B4-BE49-F238E27FC236}">
                <a16:creationId xmlns:a16="http://schemas.microsoft.com/office/drawing/2014/main" id="{1EC67BCE-F071-40F3-8798-1A09845CF345}"/>
              </a:ext>
            </a:extLst>
          </p:cNvPr>
          <p:cNvSpPr txBox="1"/>
          <p:nvPr/>
        </p:nvSpPr>
        <p:spPr>
          <a:xfrm>
            <a:off x="4600750" y="1138463"/>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
        <p:nvSpPr>
          <p:cNvPr id="109" name="文本框 108">
            <a:extLst>
              <a:ext uri="{FF2B5EF4-FFF2-40B4-BE49-F238E27FC236}">
                <a16:creationId xmlns:a16="http://schemas.microsoft.com/office/drawing/2014/main" id="{9590AFB8-20C0-46D8-A9F1-56100CCD1B69}"/>
              </a:ext>
            </a:extLst>
          </p:cNvPr>
          <p:cNvSpPr txBox="1"/>
          <p:nvPr/>
        </p:nvSpPr>
        <p:spPr>
          <a:xfrm>
            <a:off x="4600750" y="1987163"/>
            <a:ext cx="654025" cy="276999"/>
          </a:xfrm>
          <a:prstGeom prst="rect">
            <a:avLst/>
          </a:prstGeom>
          <a:noFill/>
        </p:spPr>
        <p:txBody>
          <a:bodyPr wrap="none" lIns="0" tIns="0" rIns="0" bIns="0" rtlCol="0">
            <a:spAutoFit/>
          </a:bodyPr>
          <a:lstStyle/>
          <a:p>
            <a:r>
              <a:rPr lang="en-US" altLang="zh-CN" sz="1800" dirty="0">
                <a:solidFill>
                  <a:srgbClr val="FF0000"/>
                </a:solidFill>
              </a:rPr>
              <a:t>$2/km</a:t>
            </a:r>
            <a:endParaRPr lang="zh-CN" altLang="en-US" sz="1800" dirty="0">
              <a:solidFill>
                <a:srgbClr val="FF0000"/>
              </a:solidFill>
            </a:endParaRPr>
          </a:p>
        </p:txBody>
      </p:sp>
    </p:spTree>
    <p:extLst>
      <p:ext uri="{BB962C8B-B14F-4D97-AF65-F5344CB8AC3E}">
        <p14:creationId xmlns:p14="http://schemas.microsoft.com/office/powerpoint/2010/main" val="2166748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107504" y="1772816"/>
            <a:ext cx="4536504" cy="4541398"/>
          </a:xfrm>
          <a:prstGeom prst="rect">
            <a:avLst/>
          </a:prstGeom>
        </p:spPr>
      </p:pic>
      <p:sp>
        <p:nvSpPr>
          <p:cNvPr id="40" name="Rectangle 3"/>
          <p:cNvSpPr txBox="1">
            <a:spLocks noChangeArrowheads="1"/>
          </p:cNvSpPr>
          <p:nvPr/>
        </p:nvSpPr>
        <p:spPr bwMode="auto">
          <a:xfrm>
            <a:off x="145909" y="1012234"/>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grpSp>
        <p:nvGrpSpPr>
          <p:cNvPr id="6" name="组合 5">
            <a:extLst>
              <a:ext uri="{FF2B5EF4-FFF2-40B4-BE49-F238E27FC236}">
                <a16:creationId xmlns:a16="http://schemas.microsoft.com/office/drawing/2014/main" id="{B4A7B69D-0F08-4229-BFF1-635A41156437}"/>
              </a:ext>
            </a:extLst>
          </p:cNvPr>
          <p:cNvGrpSpPr/>
          <p:nvPr/>
        </p:nvGrpSpPr>
        <p:grpSpPr>
          <a:xfrm>
            <a:off x="634848" y="3367694"/>
            <a:ext cx="694627" cy="502867"/>
            <a:chOff x="2138389" y="3524491"/>
            <a:chExt cx="816519" cy="591746"/>
          </a:xfrm>
        </p:grpSpPr>
        <p:pic>
          <p:nvPicPr>
            <p:cNvPr id="7" name="图片 6">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xmlns=""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9D2F5D78-EDBF-47CE-8B31-0A28703523C9}"/>
              </a:ext>
            </a:extLst>
          </p:cNvPr>
          <p:cNvGrpSpPr/>
          <p:nvPr/>
        </p:nvGrpSpPr>
        <p:grpSpPr>
          <a:xfrm>
            <a:off x="1040284" y="2991348"/>
            <a:ext cx="694627" cy="499505"/>
            <a:chOff x="2660253" y="2983032"/>
            <a:chExt cx="816519" cy="587792"/>
          </a:xfrm>
        </p:grpSpPr>
        <p:pic>
          <p:nvPicPr>
            <p:cNvPr id="10" name="图片 9">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xmlns=""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3F95C8CB-83C4-4BA9-9968-AF659BF684E9}"/>
              </a:ext>
            </a:extLst>
          </p:cNvPr>
          <p:cNvGrpSpPr/>
          <p:nvPr/>
        </p:nvGrpSpPr>
        <p:grpSpPr>
          <a:xfrm>
            <a:off x="2392035" y="3248105"/>
            <a:ext cx="694627" cy="498248"/>
            <a:chOff x="4258652" y="2287476"/>
            <a:chExt cx="816519" cy="586313"/>
          </a:xfrm>
        </p:grpSpPr>
        <p:pic>
          <p:nvPicPr>
            <p:cNvPr id="13" name="图片 12">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xmlns=""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F7A3CFD-6443-492A-8E11-36EF2A62ADFC}"/>
              </a:ext>
            </a:extLst>
          </p:cNvPr>
          <p:cNvGrpSpPr/>
          <p:nvPr/>
        </p:nvGrpSpPr>
        <p:grpSpPr>
          <a:xfrm>
            <a:off x="1560278"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xmlns=""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83257"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xmlns=""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453671"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xmlns=""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grpSp>
        <p:nvGrpSpPr>
          <p:cNvPr id="26" name="组合 25"/>
          <p:cNvGrpSpPr/>
          <p:nvPr/>
        </p:nvGrpSpPr>
        <p:grpSpPr>
          <a:xfrm>
            <a:off x="1382400" y="2279319"/>
            <a:ext cx="2685544" cy="3528392"/>
            <a:chOff x="1382400" y="2279319"/>
            <a:chExt cx="2685544" cy="3528392"/>
          </a:xfrm>
        </p:grpSpPr>
        <p:cxnSp>
          <p:nvCxnSpPr>
            <p:cNvPr id="27" name="直接连接符 2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1" name="组合 30"/>
          <p:cNvGrpSpPr/>
          <p:nvPr/>
        </p:nvGrpSpPr>
        <p:grpSpPr>
          <a:xfrm rot="16200000">
            <a:off x="1001424" y="1855920"/>
            <a:ext cx="2667742" cy="3481511"/>
            <a:chOff x="1400202" y="2279318"/>
            <a:chExt cx="2667742" cy="3536626"/>
          </a:xfrm>
        </p:grpSpPr>
        <p:cxnSp>
          <p:nvCxnSpPr>
            <p:cNvPr id="32" name="直接连接符 31"/>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1" name="组合 50"/>
          <p:cNvGrpSpPr/>
          <p:nvPr/>
        </p:nvGrpSpPr>
        <p:grpSpPr>
          <a:xfrm>
            <a:off x="5575941" y="980728"/>
            <a:ext cx="1654953" cy="1584176"/>
            <a:chOff x="957469" y="2003681"/>
            <a:chExt cx="2356650" cy="2255864"/>
          </a:xfrm>
        </p:grpSpPr>
        <p:sp>
          <p:nvSpPr>
            <p:cNvPr id="52" name="椭圆 51">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B9F1078-B275-4E7F-898F-62BBF72054D5}"/>
                </a:ext>
              </a:extLst>
            </p:cNvPr>
            <p:cNvCxnSpPr>
              <a:stCxn id="52" idx="6"/>
              <a:endCxn id="53" idx="2"/>
            </p:cNvCxnSpPr>
            <p:nvPr/>
          </p:nvCxnSpPr>
          <p:spPr>
            <a:xfrm>
              <a:off x="1497469" y="2273681"/>
              <a:ext cx="1276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FE0C202-8C71-476E-AED9-0CF039150302}"/>
                </a:ext>
              </a:extLst>
            </p:cNvPr>
            <p:cNvCxnSpPr>
              <a:cxnSpLocks/>
              <a:stCxn id="54" idx="6"/>
              <a:endCxn id="53"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04793F5-E6DB-4541-B83C-3992D65E7A91}"/>
                </a:ext>
              </a:extLst>
            </p:cNvPr>
            <p:cNvCxnSpPr>
              <a:cxnSpLocks/>
              <a:stCxn id="56" idx="6"/>
              <a:endCxn id="53"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BEFBB57-8782-45D4-AC4B-8B8527B98B10}"/>
                </a:ext>
              </a:extLst>
            </p:cNvPr>
            <p:cNvCxnSpPr>
              <a:cxnSpLocks/>
              <a:stCxn id="56" idx="6"/>
              <a:endCxn id="55"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BA16B2-C0C7-4BA1-A2A1-1C85A26C3C9F}"/>
                </a:ext>
              </a:extLst>
            </p:cNvPr>
            <p:cNvCxnSpPr>
              <a:cxnSpLocks/>
              <a:stCxn id="56" idx="6"/>
              <a:endCxn id="57" idx="2"/>
            </p:cNvCxnSpPr>
            <p:nvPr/>
          </p:nvCxnSpPr>
          <p:spPr>
            <a:xfrm>
              <a:off x="1497469" y="3989545"/>
              <a:ext cx="1276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DE4F019-81A2-48D3-AB60-4A51B9BBAD14}"/>
                    </a:ext>
                  </a:extLst>
                </p:cNvPr>
                <p:cNvSpPr txBox="1"/>
                <p:nvPr/>
              </p:nvSpPr>
              <p:spPr>
                <a:xfrm>
                  <a:off x="1033089" y="2047089"/>
                  <a:ext cx="35564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3" name="文本框 62">
                  <a:extLst>
                    <a:ext uri="{FF2B5EF4-FFF2-40B4-BE49-F238E27FC236}">
                      <a16:creationId xmlns:a16="http://schemas.microsoft.com/office/drawing/2014/main" xmlns="" xmlns:a14="http://schemas.microsoft.com/office/drawing/2010/main" id="{2DE4F019-81A2-48D3-AB60-4A51B9BBAD14}"/>
                    </a:ext>
                  </a:extLst>
                </p:cNvPr>
                <p:cNvSpPr txBox="1">
                  <a:spLocks noRot="1" noChangeAspect="1" noMove="1" noResize="1" noEditPoints="1" noAdjustHandles="1" noChangeArrowheads="1" noChangeShapeType="1" noTextEdit="1"/>
                </p:cNvSpPr>
                <p:nvPr/>
              </p:nvSpPr>
              <p:spPr>
                <a:xfrm>
                  <a:off x="1033089" y="2047089"/>
                  <a:ext cx="355641" cy="394446"/>
                </a:xfrm>
                <a:prstGeom prst="rect">
                  <a:avLst/>
                </a:prstGeom>
                <a:blipFill rotWithShape="0">
                  <a:blip r:embed="rId14"/>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B0B2259-7AEA-4130-8DF7-FA89F0D7C8B5}"/>
                    </a:ext>
                  </a:extLst>
                </p:cNvPr>
                <p:cNvSpPr txBox="1"/>
                <p:nvPr/>
              </p:nvSpPr>
              <p:spPr>
                <a:xfrm>
                  <a:off x="1035248" y="2916169"/>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4" name="文本框 63">
                  <a:extLst>
                    <a:ext uri="{FF2B5EF4-FFF2-40B4-BE49-F238E27FC236}">
                      <a16:creationId xmlns:a16="http://schemas.microsoft.com/office/drawing/2014/main" xmlns="" xmlns:a14="http://schemas.microsoft.com/office/drawing/2010/main" id="{3B0B2259-7AEA-4130-8DF7-FA89F0D7C8B5}"/>
                    </a:ext>
                  </a:extLst>
                </p:cNvPr>
                <p:cNvSpPr txBox="1">
                  <a:spLocks noRot="1" noChangeAspect="1" noMove="1" noResize="1" noEditPoints="1" noAdjustHandles="1" noChangeArrowheads="1" noChangeShapeType="1" noTextEdit="1"/>
                </p:cNvSpPr>
                <p:nvPr/>
              </p:nvSpPr>
              <p:spPr>
                <a:xfrm>
                  <a:off x="1035248" y="2916169"/>
                  <a:ext cx="363219" cy="394446"/>
                </a:xfrm>
                <a:prstGeom prst="rect">
                  <a:avLst/>
                </a:prstGeom>
                <a:blipFill rotWithShape="0">
                  <a:blip r:embed="rId15"/>
                  <a:stretch>
                    <a:fillRect l="-12195" r="-731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6409BA1-3F56-4FFC-9712-6C08F568FF0D}"/>
                    </a:ext>
                  </a:extLst>
                </p:cNvPr>
                <p:cNvSpPr txBox="1"/>
                <p:nvPr/>
              </p:nvSpPr>
              <p:spPr>
                <a:xfrm>
                  <a:off x="1033089" y="3738538"/>
                  <a:ext cx="363219"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5" name="文本框 64">
                  <a:extLst>
                    <a:ext uri="{FF2B5EF4-FFF2-40B4-BE49-F238E27FC236}">
                      <a16:creationId xmlns:a16="http://schemas.microsoft.com/office/drawing/2014/main" xmlns="" xmlns:a14="http://schemas.microsoft.com/office/drawing/2010/main" id="{B6409BA1-3F56-4FFC-9712-6C08F568FF0D}"/>
                    </a:ext>
                  </a:extLst>
                </p:cNvPr>
                <p:cNvSpPr txBox="1">
                  <a:spLocks noRot="1" noChangeAspect="1" noMove="1" noResize="1" noEditPoints="1" noAdjustHandles="1" noChangeArrowheads="1" noChangeShapeType="1" noTextEdit="1"/>
                </p:cNvSpPr>
                <p:nvPr/>
              </p:nvSpPr>
              <p:spPr>
                <a:xfrm>
                  <a:off x="1033089" y="3738538"/>
                  <a:ext cx="363219" cy="394446"/>
                </a:xfrm>
                <a:prstGeom prst="rect">
                  <a:avLst/>
                </a:prstGeom>
                <a:blipFill rotWithShape="0">
                  <a:blip r:embed="rId16"/>
                  <a:stretch>
                    <a:fillRect l="-11905" r="-71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5F29FC3-A5D0-4DC5-83AF-F5552493D4CE}"/>
                    </a:ext>
                  </a:extLst>
                </p:cNvPr>
                <p:cNvSpPr txBox="1"/>
                <p:nvPr/>
              </p:nvSpPr>
              <p:spPr>
                <a:xfrm>
                  <a:off x="2799738" y="2047087"/>
                  <a:ext cx="467584"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66" name="文本框 65">
                  <a:extLst>
                    <a:ext uri="{FF2B5EF4-FFF2-40B4-BE49-F238E27FC236}">
                      <a16:creationId xmlns:a16="http://schemas.microsoft.com/office/drawing/2014/main" xmlns="" xmlns:a14="http://schemas.microsoft.com/office/drawing/2010/main" id="{95F29FC3-A5D0-4DC5-83AF-F5552493D4CE}"/>
                    </a:ext>
                  </a:extLst>
                </p:cNvPr>
                <p:cNvSpPr txBox="1">
                  <a:spLocks noRot="1" noChangeAspect="1" noMove="1" noResize="1" noEditPoints="1" noAdjustHandles="1" noChangeArrowheads="1" noChangeShapeType="1" noTextEdit="1"/>
                </p:cNvSpPr>
                <p:nvPr/>
              </p:nvSpPr>
              <p:spPr>
                <a:xfrm>
                  <a:off x="2799738" y="2047087"/>
                  <a:ext cx="467584" cy="394446"/>
                </a:xfrm>
                <a:prstGeom prst="rect">
                  <a:avLst/>
                </a:prstGeom>
                <a:blipFill rotWithShape="0">
                  <a:blip r:embed="rId17"/>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83BCEB5-BF3A-4C5B-A176-9D253E828DC2}"/>
                    </a:ext>
                  </a:extLst>
                </p:cNvPr>
                <p:cNvSpPr txBox="1"/>
                <p:nvPr/>
              </p:nvSpPr>
              <p:spPr>
                <a:xfrm>
                  <a:off x="2804878" y="293042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67" name="文本框 66">
                  <a:extLst>
                    <a:ext uri="{FF2B5EF4-FFF2-40B4-BE49-F238E27FC236}">
                      <a16:creationId xmlns:a16="http://schemas.microsoft.com/office/drawing/2014/main" xmlns="" xmlns:a14="http://schemas.microsoft.com/office/drawing/2010/main" id="{F83BCEB5-BF3A-4C5B-A176-9D253E828DC2}"/>
                    </a:ext>
                  </a:extLst>
                </p:cNvPr>
                <p:cNvSpPr txBox="1">
                  <a:spLocks noRot="1" noChangeAspect="1" noMove="1" noResize="1" noEditPoints="1" noAdjustHandles="1" noChangeArrowheads="1" noChangeShapeType="1" noTextEdit="1"/>
                </p:cNvSpPr>
                <p:nvPr/>
              </p:nvSpPr>
              <p:spPr>
                <a:xfrm>
                  <a:off x="2804878" y="2930428"/>
                  <a:ext cx="475161" cy="394446"/>
                </a:xfrm>
                <a:prstGeom prst="rect">
                  <a:avLst/>
                </a:prstGeom>
                <a:blipFill rotWithShape="0">
                  <a:blip r:embed="rId1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33EC6D5-4143-4F09-8BF3-CFA2FB39679A}"/>
                    </a:ext>
                  </a:extLst>
                </p:cNvPr>
                <p:cNvSpPr txBox="1"/>
                <p:nvPr/>
              </p:nvSpPr>
              <p:spPr>
                <a:xfrm>
                  <a:off x="2783418" y="3738538"/>
                  <a:ext cx="475161" cy="394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68" name="文本框 67">
                  <a:extLst>
                    <a:ext uri="{FF2B5EF4-FFF2-40B4-BE49-F238E27FC236}">
                      <a16:creationId xmlns:a16="http://schemas.microsoft.com/office/drawing/2014/main" xmlns="" xmlns:a14="http://schemas.microsoft.com/office/drawing/2010/main" id="{033EC6D5-4143-4F09-8BF3-CFA2FB39679A}"/>
                    </a:ext>
                  </a:extLst>
                </p:cNvPr>
                <p:cNvSpPr txBox="1">
                  <a:spLocks noRot="1" noChangeAspect="1" noMove="1" noResize="1" noEditPoints="1" noAdjustHandles="1" noChangeArrowheads="1" noChangeShapeType="1" noTextEdit="1"/>
                </p:cNvSpPr>
                <p:nvPr/>
              </p:nvSpPr>
              <p:spPr>
                <a:xfrm>
                  <a:off x="2783418" y="3738538"/>
                  <a:ext cx="475161" cy="394446"/>
                </a:xfrm>
                <a:prstGeom prst="rect">
                  <a:avLst/>
                </a:prstGeom>
                <a:blipFill rotWithShape="0">
                  <a:blip r:embed="rId19"/>
                  <a:stretch>
                    <a:fillRect l="-9091" r="-5455" b="-17778"/>
                  </a:stretch>
                </a:blipFill>
              </p:spPr>
              <p:txBody>
                <a:bodyPr/>
                <a:lstStyle/>
                <a:p>
                  <a:r>
                    <a:rPr lang="zh-CN" altLang="en-US">
                      <a:noFill/>
                    </a:rPr>
                    <a:t> </a:t>
                  </a:r>
                </a:p>
              </p:txBody>
            </p:sp>
          </mc:Fallback>
        </mc:AlternateContent>
      </p:grpSp>
      <p:sp>
        <p:nvSpPr>
          <p:cNvPr id="70" name="Freeform 299">
            <a:extLst>
              <a:ext uri="{FF2B5EF4-FFF2-40B4-BE49-F238E27FC236}">
                <a16:creationId xmlns:a16="http://schemas.microsoft.com/office/drawing/2014/main" id="{4E4B3AF9-B92A-4598-8023-E8E7E451380D}"/>
              </a:ext>
            </a:extLst>
          </p:cNvPr>
          <p:cNvSpPr>
            <a:spLocks/>
          </p:cNvSpPr>
          <p:nvPr/>
        </p:nvSpPr>
        <p:spPr bwMode="auto">
          <a:xfrm>
            <a:off x="5311147" y="1146075"/>
            <a:ext cx="117194" cy="809305"/>
          </a:xfrm>
          <a:custGeom>
            <a:avLst/>
            <a:gdLst>
              <a:gd name="T0" fmla="*/ 238 w 238"/>
              <a:gd name="T1" fmla="*/ 1642 h 1642"/>
              <a:gd name="T2" fmla="*/ 125 w 238"/>
              <a:gd name="T3" fmla="*/ 1500 h 1642"/>
              <a:gd name="T4" fmla="*/ 119 w 238"/>
              <a:gd name="T5" fmla="*/ 1461 h 1642"/>
              <a:gd name="T6" fmla="*/ 119 w 238"/>
              <a:gd name="T7" fmla="*/ 883 h 1642"/>
              <a:gd name="T8" fmla="*/ 59 w 238"/>
              <a:gd name="T9" fmla="*/ 824 h 1642"/>
              <a:gd name="T10" fmla="*/ 0 w 238"/>
              <a:gd name="T11" fmla="*/ 824 h 1642"/>
              <a:gd name="T12" fmla="*/ 119 w 238"/>
              <a:gd name="T13" fmla="*/ 705 h 1642"/>
              <a:gd name="T14" fmla="*/ 119 w 238"/>
              <a:gd name="T15" fmla="*/ 180 h 1642"/>
              <a:gd name="T16" fmla="*/ 125 w 238"/>
              <a:gd name="T17" fmla="*/ 142 h 1642"/>
              <a:gd name="T18" fmla="*/ 238 w 238"/>
              <a:gd name="T19"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642">
                <a:moveTo>
                  <a:pt x="238" y="1642"/>
                </a:moveTo>
                <a:cubicBezTo>
                  <a:pt x="183" y="1606"/>
                  <a:pt x="144" y="1556"/>
                  <a:pt x="125" y="1500"/>
                </a:cubicBezTo>
                <a:cubicBezTo>
                  <a:pt x="121" y="1487"/>
                  <a:pt x="119" y="1474"/>
                  <a:pt x="119" y="1461"/>
                </a:cubicBezTo>
                <a:lnTo>
                  <a:pt x="119" y="883"/>
                </a:lnTo>
                <a:cubicBezTo>
                  <a:pt x="119" y="851"/>
                  <a:pt x="92" y="824"/>
                  <a:pt x="59" y="824"/>
                </a:cubicBezTo>
                <a:lnTo>
                  <a:pt x="0" y="824"/>
                </a:lnTo>
                <a:cubicBezTo>
                  <a:pt x="65" y="824"/>
                  <a:pt x="119" y="771"/>
                  <a:pt x="119" y="705"/>
                </a:cubicBezTo>
                <a:lnTo>
                  <a:pt x="119" y="180"/>
                </a:lnTo>
                <a:cubicBezTo>
                  <a:pt x="119" y="167"/>
                  <a:pt x="121" y="154"/>
                  <a:pt x="125" y="142"/>
                </a:cubicBezTo>
                <a:cubicBezTo>
                  <a:pt x="144" y="85"/>
                  <a:pt x="183" y="35"/>
                  <a:pt x="238" y="0"/>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83258-218B-4AF1-AAE8-74E758EC0509}"/>
                  </a:ext>
                </a:extLst>
              </p:cNvPr>
              <p:cNvSpPr txBox="1"/>
              <p:nvPr/>
            </p:nvSpPr>
            <p:spPr>
              <a:xfrm>
                <a:off x="4572000" y="1408006"/>
                <a:ext cx="2552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𝟗</m:t>
                      </m:r>
                    </m:oMath>
                  </m:oMathPara>
                </a14:m>
                <a:endParaRPr lang="zh-CN" altLang="en-US" sz="1800" dirty="0"/>
              </a:p>
            </p:txBody>
          </p:sp>
        </mc:Choice>
        <mc:Fallback xmlns="">
          <p:sp>
            <p:nvSpPr>
              <p:cNvPr id="71" name="文本框 70">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2000" y="1408006"/>
                <a:ext cx="255219" cy="276999"/>
              </a:xfrm>
              <a:prstGeom prst="rect">
                <a:avLst/>
              </a:prstGeom>
              <a:blipFill rotWithShape="0">
                <a:blip r:embed="rId20"/>
                <a:stretch>
                  <a:fillRect l="-42857" t="-4444" r="-20476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D883258-218B-4AF1-AAE8-74E758EC0509}"/>
                  </a:ext>
                </a:extLst>
              </p:cNvPr>
              <p:cNvSpPr txBox="1"/>
              <p:nvPr/>
            </p:nvSpPr>
            <p:spPr>
              <a:xfrm>
                <a:off x="4579928" y="2220342"/>
                <a:ext cx="495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𝒈𝒓𝒊𝒅</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𝟏𝟏</m:t>
                      </m:r>
                    </m:oMath>
                  </m:oMathPara>
                </a14:m>
                <a:endParaRPr lang="zh-CN" altLang="en-US" sz="1800" dirty="0"/>
              </a:p>
            </p:txBody>
          </p:sp>
        </mc:Choice>
        <mc:Fallback xmlns="">
          <p:sp>
            <p:nvSpPr>
              <p:cNvPr id="72" name="文本框 71">
                <a:extLst>
                  <a:ext uri="{FF2B5EF4-FFF2-40B4-BE49-F238E27FC236}">
                    <a16:creationId xmlns:a16="http://schemas.microsoft.com/office/drawing/2014/main" xmlns="" xmlns:a14="http://schemas.microsoft.com/office/drawing/2010/main" id="{0D883258-218B-4AF1-AAE8-74E758EC0509}"/>
                  </a:ext>
                </a:extLst>
              </p:cNvPr>
              <p:cNvSpPr txBox="1">
                <a:spLocks noRot="1" noChangeAspect="1" noMove="1" noResize="1" noEditPoints="1" noAdjustHandles="1" noChangeArrowheads="1" noChangeShapeType="1" noTextEdit="1"/>
              </p:cNvSpPr>
              <p:nvPr/>
            </p:nvSpPr>
            <p:spPr>
              <a:xfrm>
                <a:off x="4579928" y="2220342"/>
                <a:ext cx="495601" cy="276999"/>
              </a:xfrm>
              <a:prstGeom prst="rect">
                <a:avLst/>
              </a:prstGeom>
              <a:blipFill rotWithShape="0">
                <a:blip r:embed="rId21"/>
                <a:stretch>
                  <a:fillRect l="-21951" t="-2174" r="-84146"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矩形 149"/>
              <p:cNvSpPr/>
              <p:nvPr/>
            </p:nvSpPr>
            <p:spPr>
              <a:xfrm>
                <a:off x="4204605" y="2544814"/>
                <a:ext cx="4906343" cy="873765"/>
              </a:xfrm>
              <a:prstGeom prst="rect">
                <a:avLst/>
              </a:prstGeom>
            </p:spPr>
            <p:txBody>
              <a:bodyPr wrap="none">
                <a:spAutoFit/>
              </a:bodyPr>
              <a:lstStyle/>
              <a:p>
                <a:pPr algn="just">
                  <a:lnSpc>
                    <a:spcPct val="95000"/>
                  </a:lnSpc>
                  <a:spcBef>
                    <a:spcPct val="25000"/>
                  </a:spcBef>
                  <a:spcAft>
                    <a:spcPct val="10000"/>
                  </a:spcAft>
                  <a:buSzPct val="60000"/>
                  <a:defRPr/>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𝑳</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m:t>
                          </m:r>
                        </m:e>
                      </m:nary>
                      <m:r>
                        <a:rPr lang="en-US" altLang="zh-CN" sz="1600" i="1" smtClean="0">
                          <a:latin typeface="Cambria Math" panose="02040503050406030204" pitchFamily="18" charset="0"/>
                        </a:rPr>
                        <m:t>=</m:t>
                      </m:r>
                      <m:nary>
                        <m:naryPr>
                          <m:chr m:val="∑"/>
                          <m:supHide m:val="on"/>
                          <m:ctrlPr>
                            <a:rPr lang="en-US" altLang="zh-CN" sz="1600" i="1" smtClean="0">
                              <a:latin typeface="Cambria Math" panose="02040503050406030204" pitchFamily="18" charset="0"/>
                            </a:rPr>
                          </m:ctrlPr>
                        </m:naryPr>
                        <m:sub>
                          <m:r>
                            <m:rPr>
                              <m:brk m:alnAt="7"/>
                            </m:rPr>
                            <a:rPr lang="en-US" altLang="zh-CN" sz="1600" b="1" i="1" smtClean="0">
                              <a:latin typeface="Cambria Math" panose="02040503050406030204" pitchFamily="18" charset="0"/>
                            </a:rPr>
                            <m:t>𝒈</m:t>
                          </m:r>
                        </m:sub>
                        <m:sup/>
                        <m:e>
                          <m:r>
                            <a:rPr lang="en-US" altLang="zh-CN" sz="1600">
                              <a:latin typeface="Cambria Math" panose="02040503050406030204" pitchFamily="18" charset="0"/>
                            </a:rPr>
                            <m:t>𝐦𝐢𝐧</m:t>
                          </m:r>
                          <m:r>
                            <a:rPr lang="en-US" altLang="zh-CN" sz="1600" i="1">
                              <a:latin typeface="Cambria Math" panose="02040503050406030204" pitchFamily="18" charset="0"/>
                            </a:rPr>
                            <m:t> (</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𝒓</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𝑹</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r>
                                    <a:rPr lang="en-US" altLang="zh-CN" sz="1600" i="1">
                                      <a:latin typeface="Cambria Math" panose="02040503050406030204" pitchFamily="18" charset="0"/>
                                    </a:rPr>
                                    <m:t>𝒓</m:t>
                                  </m:r>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r>
                                <a:rPr lang="en-US" altLang="zh-CN" sz="1600" i="1">
                                  <a:latin typeface="Cambria Math" panose="02040503050406030204" pitchFamily="18" charset="0"/>
                                </a:rPr>
                                <m:t>𝑺</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𝒊</m:t>
                              </m:r>
                              <m:r>
                                <a:rPr lang="en-US" altLang="zh-CN" sz="1600" i="1">
                                  <a:latin typeface="Cambria Math" panose="02040503050406030204" pitchFamily="18" charset="0"/>
                                </a:rPr>
                                <m:t>=</m:t>
                              </m:r>
                              <m:r>
                                <a:rPr lang="en-US" altLang="zh-CN" sz="1600" i="1">
                                  <a:latin typeface="Cambria Math" panose="02040503050406030204" pitchFamily="18" charset="0"/>
                                </a:rPr>
                                <m:t>𝟏</m:t>
                              </m:r>
                            </m:sub>
                            <m: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𝒏</m:t>
                                  </m:r>
                                </m:e>
                                <m:sup>
                                  <m:r>
                                    <a:rPr lang="en-US" altLang="zh-CN" sz="1600" i="1">
                                      <a:latin typeface="Cambria Math" panose="02040503050406030204" pitchFamily="18" charset="0"/>
                                    </a:rPr>
                                    <m:t>𝒈</m:t>
                                  </m:r>
                                </m:sup>
                              </m:sSup>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𝒅</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𝒓</m:t>
                                      </m:r>
                                    </m:e>
                                    <m:sub>
                                      <m:r>
                                        <a:rPr lang="en-US" altLang="zh-CN" sz="1600" i="1">
                                          <a:latin typeface="Cambria Math" panose="02040503050406030204" pitchFamily="18" charset="0"/>
                                        </a:rPr>
                                        <m:t>𝒊</m:t>
                                      </m:r>
                                    </m:sub>
                                  </m:sSub>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𝒑</m:t>
                                  </m:r>
                                </m:e>
                                <m:sup>
                                  <m:r>
                                    <a:rPr lang="en-US" altLang="zh-CN" sz="1600" i="1">
                                      <a:latin typeface="Cambria Math" panose="02040503050406030204" pitchFamily="18" charset="0"/>
                                    </a:rPr>
                                    <m:t>𝒈</m:t>
                                  </m:r>
                                </m:sup>
                              </m:sSup>
                            </m:e>
                          </m:nary>
                          <m:r>
                            <a:rPr lang="en-US" altLang="zh-CN" sz="1600">
                              <a:latin typeface="Cambria Math" panose="02040503050406030204" pitchFamily="18" charset="0"/>
                            </a:rPr>
                            <m:t>)</m:t>
                          </m:r>
                          <m:r>
                            <m:rPr>
                              <m:nor/>
                            </m:rPr>
                            <a:rPr lang="en-US" altLang="zh-CN" sz="1600" dirty="0"/>
                            <m:t> </m:t>
                          </m:r>
                        </m:e>
                      </m:nary>
                    </m:oMath>
                  </m:oMathPara>
                </a14:m>
                <a:endParaRPr lang="en-US" altLang="zh-CN" sz="1600" dirty="0"/>
              </a:p>
            </p:txBody>
          </p:sp>
        </mc:Choice>
        <mc:Fallback xmlns="">
          <p:sp>
            <p:nvSpPr>
              <p:cNvPr id="150" name="矩形 149"/>
              <p:cNvSpPr>
                <a:spLocks noRot="1" noChangeAspect="1" noMove="1" noResize="1" noEditPoints="1" noAdjustHandles="1" noChangeArrowheads="1" noChangeShapeType="1" noTextEdit="1"/>
              </p:cNvSpPr>
              <p:nvPr/>
            </p:nvSpPr>
            <p:spPr>
              <a:xfrm>
                <a:off x="4204605" y="2544814"/>
                <a:ext cx="4906343" cy="873765"/>
              </a:xfrm>
              <a:prstGeom prst="rect">
                <a:avLst/>
              </a:prstGeom>
              <a:blipFill rotWithShape="0">
                <a:blip r:embed="rId30"/>
                <a:stretch>
                  <a:fillRect/>
                </a:stretch>
              </a:blipFill>
            </p:spPr>
            <p:txBody>
              <a:bodyPr/>
              <a:lstStyle/>
              <a:p>
                <a:r>
                  <a:rPr lang="zh-CN" altLang="en-US">
                    <a:noFill/>
                  </a:rPr>
                  <a:t> </a:t>
                </a:r>
              </a:p>
            </p:txBody>
          </p:sp>
        </mc:Fallback>
      </mc:AlternateContent>
      <p:sp>
        <p:nvSpPr>
          <p:cNvPr id="106" name="内容占位符 2">
            <a:extLst>
              <a:ext uri="{FF2B5EF4-FFF2-40B4-BE49-F238E27FC236}">
                <a16:creationId xmlns:a16="http://schemas.microsoft.com/office/drawing/2014/main" id="{E6187946-7E27-4AC4-9A5B-DB04CB66A13B}"/>
              </a:ext>
            </a:extLst>
          </p:cNvPr>
          <p:cNvSpPr txBox="1">
            <a:spLocks/>
          </p:cNvSpPr>
          <p:nvPr/>
        </p:nvSpPr>
        <p:spPr>
          <a:xfrm>
            <a:off x="4652503" y="3832519"/>
            <a:ext cx="4233547"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Expected Total Revenue is 4.1</a:t>
            </a:r>
          </a:p>
        </p:txBody>
      </p:sp>
      <p:sp>
        <p:nvSpPr>
          <p:cNvPr id="107" name="Title 1"/>
          <p:cNvSpPr>
            <a:spLocks noGrp="1"/>
          </p:cNvSpPr>
          <p:nvPr>
            <p:ph type="title"/>
          </p:nvPr>
        </p:nvSpPr>
        <p:spPr>
          <a:xfrm>
            <a:off x="-90264" y="142295"/>
            <a:ext cx="9324528" cy="714375"/>
          </a:xfrm>
        </p:spPr>
        <p:txBody>
          <a:bodyPr/>
          <a:lstStyle/>
          <a:p>
            <a:pPr algn="ctr" eaLnBrk="1" hangingPunct="1"/>
            <a:r>
              <a:rPr lang="en-US" altLang="zh-CN" sz="2900" dirty="0"/>
              <a:t>Multiple Grids with Limited and Dependent Supply</a:t>
            </a:r>
          </a:p>
        </p:txBody>
      </p:sp>
      <mc:AlternateContent xmlns:mc="http://schemas.openxmlformats.org/markup-compatibility/2006" xmlns:a14="http://schemas.microsoft.com/office/drawing/2010/main">
        <mc:Choice Requires="a14">
          <p:graphicFrame>
            <p:nvGraphicFramePr>
              <p:cNvPr id="108" name="表格 107"/>
              <p:cNvGraphicFramePr>
                <a:graphicFrameLocks noGrp="1"/>
              </p:cNvGraphicFramePr>
              <p:nvPr>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0">
                    <a:tc>
                      <a:txBody>
                        <a:bodyPr/>
                        <a:lstStyle/>
                        <a:p>
                          <a:pPr algn="l"/>
                          <a:r>
                            <a:rPr lang="en-US" altLang="zh-CN" dirty="0"/>
                            <a:t>Price </a:t>
                          </a:r>
                          <a14:m>
                            <m:oMath xmlns:m="http://schemas.openxmlformats.org/officeDocument/2006/math">
                              <m:r>
                                <a:rPr lang="en-US" altLang="zh-CN" sz="1800" b="1" i="1" smtClean="0">
                                  <a:latin typeface="Cambria Math" panose="02040503050406030204" pitchFamily="18" charset="0"/>
                                </a:rPr>
                                <m:t>𝒑</m:t>
                              </m:r>
                            </m:oMath>
                          </a14:m>
                          <a:r>
                            <a:rPr lang="en-US" altLang="zh-CN" baseline="0" dirty="0"/>
                            <a:t> ($/km)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𝟐</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Accepted ratio </a:t>
                          </a:r>
                          <a14:m>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𝒑</m:t>
                              </m:r>
                              <m:r>
                                <a:rPr lang="en-US" altLang="zh-CN" sz="1800" b="1" i="1" smtClean="0">
                                  <a:latin typeface="Cambria Math" panose="02040503050406030204" pitchFamily="18" charset="0"/>
                                </a:rPr>
                                <m:t>)</m:t>
                              </m:r>
                            </m:oMath>
                          </a14:m>
                          <a:endParaRPr lang="zh-CN" altLang="en-US" b="1" i="1" dirty="0"/>
                        </a:p>
                      </a:txBody>
                      <a:tcPr/>
                    </a:tc>
                    <a:tc>
                      <a:txBody>
                        <a:bodyPr/>
                        <a:lstStyle/>
                        <a:p>
                          <a:pPr algn="ctr"/>
                          <a:r>
                            <a:rPr lang="en-US" altLang="zh-CN" dirty="0"/>
                            <a:t>0.9</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0.5</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8" name="表格 107"/>
              <p:cNvGraphicFramePr>
                <a:graphicFrameLocks noGrp="1"/>
              </p:cNvGraphicFramePr>
              <p:nvPr>
                <p:extLst>
                  <p:ext uri="{D42A27DB-BD31-4B8C-83A1-F6EECF244321}">
                    <p14:modId xmlns:p14="http://schemas.microsoft.com/office/powerpoint/2010/main" val="1557869384"/>
                  </p:ext>
                </p:extLst>
              </p:nvPr>
            </p:nvGraphicFramePr>
            <p:xfrm>
              <a:off x="158011" y="931056"/>
              <a:ext cx="4029805" cy="761760"/>
            </p:xfrm>
            <a:graphic>
              <a:graphicData uri="http://schemas.openxmlformats.org/drawingml/2006/table">
                <a:tbl>
                  <a:tblPr firstRow="1" bandRow="1">
                    <a:tableStyleId>{5C22544A-7EE6-4342-B048-85BDC9FD1C3A}</a:tableStyleId>
                  </a:tblPr>
                  <a:tblGrid>
                    <a:gridCol w="2422843">
                      <a:extLst>
                        <a:ext uri="{9D8B030D-6E8A-4147-A177-3AD203B41FA5}">
                          <a16:colId xmlns="" xmlns:a16="http://schemas.microsoft.com/office/drawing/2014/main" xmlns:a14="http://schemas.microsoft.com/office/drawing/2010/main" val="20000"/>
                        </a:ext>
                      </a:extLst>
                    </a:gridCol>
                    <a:gridCol w="535654">
                      <a:extLst>
                        <a:ext uri="{9D8B030D-6E8A-4147-A177-3AD203B41FA5}">
                          <a16:colId xmlns="" xmlns:a16="http://schemas.microsoft.com/office/drawing/2014/main" xmlns:a14="http://schemas.microsoft.com/office/drawing/2010/main" val="20001"/>
                        </a:ext>
                      </a:extLst>
                    </a:gridCol>
                    <a:gridCol w="535654">
                      <a:extLst>
                        <a:ext uri="{9D8B030D-6E8A-4147-A177-3AD203B41FA5}">
                          <a16:colId xmlns="" xmlns:a16="http://schemas.microsoft.com/office/drawing/2014/main" xmlns:a14="http://schemas.microsoft.com/office/drawing/2010/main" val="20002"/>
                        </a:ext>
                      </a:extLst>
                    </a:gridCol>
                    <a:gridCol w="535654">
                      <a:extLst>
                        <a:ext uri="{9D8B030D-6E8A-4147-A177-3AD203B41FA5}">
                          <a16:colId xmlns="" xmlns:a16="http://schemas.microsoft.com/office/drawing/2014/main" xmlns:a14="http://schemas.microsoft.com/office/drawing/2010/main" val="20003"/>
                        </a:ext>
                      </a:extLst>
                    </a:gridCol>
                  </a:tblGrid>
                  <a:tr h="365760">
                    <a:tc>
                      <a:txBody>
                        <a:bodyPr/>
                        <a:lstStyle/>
                        <a:p>
                          <a:endParaRPr lang="zh-CN"/>
                        </a:p>
                      </a:txBody>
                      <a:tcPr>
                        <a:blipFill rotWithShape="0">
                          <a:blip r:embed="rId32"/>
                          <a:stretch>
                            <a:fillRect l="-251" t="-8333" r="-67588" b="-128333"/>
                          </a:stretch>
                        </a:blipFill>
                      </a:tcPr>
                    </a:tc>
                    <a:tc>
                      <a:txBody>
                        <a:bodyPr/>
                        <a:lstStyle/>
                        <a:p>
                          <a:endParaRPr lang="zh-CN"/>
                        </a:p>
                      </a:txBody>
                      <a:tcPr>
                        <a:blipFill rotWithShape="0">
                          <a:blip r:embed="rId32"/>
                          <a:stretch>
                            <a:fillRect l="-453409" t="-8333" r="-205682" b="-128333"/>
                          </a:stretch>
                        </a:blipFill>
                      </a:tcPr>
                    </a:tc>
                    <a:tc>
                      <a:txBody>
                        <a:bodyPr/>
                        <a:lstStyle/>
                        <a:p>
                          <a:endParaRPr lang="zh-CN"/>
                        </a:p>
                      </a:txBody>
                      <a:tcPr>
                        <a:blipFill rotWithShape="0">
                          <a:blip r:embed="rId32"/>
                          <a:stretch>
                            <a:fillRect l="-553409" t="-8333" r="-105682" b="-128333"/>
                          </a:stretch>
                        </a:blipFill>
                      </a:tcPr>
                    </a:tc>
                    <a:tc>
                      <a:txBody>
                        <a:bodyPr/>
                        <a:lstStyle/>
                        <a:p>
                          <a:endParaRPr lang="zh-CN"/>
                        </a:p>
                      </a:txBody>
                      <a:tcPr>
                        <a:blipFill rotWithShape="0">
                          <a:blip r:embed="rId32"/>
                          <a:stretch>
                            <a:fillRect l="-653409" t="-8333" r="-5682" b="-128333"/>
                          </a:stretch>
                        </a:blipFill>
                      </a:tcPr>
                    </a:tc>
                    <a:extLst>
                      <a:ext uri="{0D108BD9-81ED-4DB2-BD59-A6C34878D82A}">
                        <a16:rowId xmlns="" xmlns:a16="http://schemas.microsoft.com/office/drawing/2014/main" xmlns:a14="http://schemas.microsoft.com/office/drawing/2010/main" val="10000"/>
                      </a:ext>
                    </a:extLst>
                  </a:tr>
                  <a:tr h="396000">
                    <a:tc>
                      <a:txBody>
                        <a:bodyPr/>
                        <a:lstStyle/>
                        <a:p>
                          <a:endParaRPr lang="zh-CN"/>
                        </a:p>
                      </a:txBody>
                      <a:tcPr>
                        <a:blipFill rotWithShape="0">
                          <a:blip r:embed="rId32"/>
                          <a:stretch>
                            <a:fillRect l="-251" t="-98485" r="-67588" b="-16667"/>
                          </a:stretch>
                        </a:blipFill>
                      </a:tcPr>
                    </a:tc>
                    <a:tc>
                      <a:txBody>
                        <a:bodyPr/>
                        <a:lstStyle/>
                        <a:p>
                          <a:pPr algn="ctr"/>
                          <a:r>
                            <a:rPr lang="en-US" altLang="zh-CN" dirty="0" smtClean="0"/>
                            <a:t>0.9</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0.5</a:t>
                          </a:r>
                          <a:endParaRPr lang="zh-CN" alt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109" name="内容占位符 2">
                <a:extLst>
                  <a:ext uri="{FF2B5EF4-FFF2-40B4-BE49-F238E27FC236}">
                    <a16:creationId xmlns:a16="http://schemas.microsoft.com/office/drawing/2014/main" id="{E691935E-EAFB-455D-8C44-7E8F6474FAFD}"/>
                  </a:ext>
                </a:extLst>
              </p:cNvPr>
              <p:cNvSpPr txBox="1">
                <a:spLocks/>
              </p:cNvSpPr>
              <p:nvPr/>
            </p:nvSpPr>
            <p:spPr>
              <a:xfrm>
                <a:off x="4652503" y="4758028"/>
                <a:ext cx="4233546" cy="1119244"/>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Guarantee: </a:t>
                </a:r>
                <a14:m>
                  <m:oMath xmlns:m="http://schemas.openxmlformats.org/officeDocument/2006/math">
                    <m:r>
                      <a:rPr lang="en-US" altLang="zh-CN" sz="2400" b="1" i="1" smtClean="0">
                        <a:solidFill>
                          <a:srgbClr val="FFFF66"/>
                        </a:solidFill>
                        <a:latin typeface="Cambria Math" panose="02040503050406030204" pitchFamily="18" charset="0"/>
                        <a:cs typeface="ＭＳ Ｐゴシック" charset="-128"/>
                      </a:rPr>
                      <m:t>𝑨𝑳𝑮</m:t>
                    </m:r>
                    <m:r>
                      <a:rPr lang="en-US" altLang="zh-CN" sz="2400" b="1" i="1" smtClean="0">
                        <a:solidFill>
                          <a:srgbClr val="FFFF66"/>
                        </a:solidFill>
                        <a:latin typeface="Cambria Math" panose="02040503050406030204" pitchFamily="18" charset="0"/>
                        <a:ea typeface="Cambria Math" panose="02040503050406030204" pitchFamily="18" charset="0"/>
                        <a:cs typeface="ＭＳ Ｐゴシック" charset="-128"/>
                      </a:rPr>
                      <m:t>≥</m:t>
                    </m:r>
                    <m:d>
                      <m:dPr>
                        <m:ctrlPr>
                          <a:rPr lang="en-US" altLang="zh-CN" sz="2400" b="1" i="1" smtClean="0">
                            <a:solidFill>
                              <a:srgbClr val="FFFF66"/>
                            </a:solidFill>
                            <a:latin typeface="Cambria Math" panose="02040503050406030204" pitchFamily="18" charset="0"/>
                            <a:cs typeface="ＭＳ Ｐゴシック" charset="-128"/>
                          </a:rPr>
                        </m:ctrlPr>
                      </m:dPr>
                      <m:e>
                        <m:r>
                          <a:rPr lang="en-US" altLang="zh-CN" sz="2400" b="1" i="1" smtClean="0">
                            <a:solidFill>
                              <a:srgbClr val="FFFF66"/>
                            </a:solidFill>
                            <a:latin typeface="Cambria Math" panose="02040503050406030204" pitchFamily="18" charset="0"/>
                            <a:cs typeface="ＭＳ Ｐゴシック" charset="-128"/>
                          </a:rPr>
                          <m:t>𝟏</m:t>
                        </m:r>
                        <m:r>
                          <a:rPr lang="en-US" altLang="zh-CN" sz="2400" b="1" i="1" smtClean="0">
                            <a:solidFill>
                              <a:srgbClr val="FFFF66"/>
                            </a:solidFill>
                            <a:latin typeface="Cambria Math" panose="02040503050406030204" pitchFamily="18" charset="0"/>
                            <a:cs typeface="ＭＳ Ｐゴシック" charset="-128"/>
                          </a:rPr>
                          <m:t>−</m:t>
                        </m:r>
                        <m:f>
                          <m:fPr>
                            <m:ctrlPr>
                              <a:rPr lang="en-US" altLang="zh-CN" sz="2400" b="1" i="1" smtClean="0">
                                <a:solidFill>
                                  <a:srgbClr val="FFFF66"/>
                                </a:solidFill>
                                <a:latin typeface="Cambria Math" panose="02040503050406030204" pitchFamily="18" charset="0"/>
                                <a:cs typeface="ＭＳ Ｐゴシック" charset="-128"/>
                              </a:rPr>
                            </m:ctrlPr>
                          </m:fPr>
                          <m:num>
                            <m:r>
                              <a:rPr lang="en-US" altLang="zh-CN" sz="2400" b="1" i="1" smtClean="0">
                                <a:solidFill>
                                  <a:srgbClr val="FFFF66"/>
                                </a:solidFill>
                                <a:latin typeface="Cambria Math" panose="02040503050406030204" pitchFamily="18" charset="0"/>
                                <a:cs typeface="ＭＳ Ｐゴシック" charset="-128"/>
                              </a:rPr>
                              <m:t>𝟏</m:t>
                            </m:r>
                          </m:num>
                          <m:den>
                            <m:r>
                              <a:rPr lang="en-US" altLang="zh-CN" sz="2400" b="1" i="1" smtClean="0">
                                <a:solidFill>
                                  <a:srgbClr val="FFFF66"/>
                                </a:solidFill>
                                <a:latin typeface="Cambria Math" panose="02040503050406030204" pitchFamily="18" charset="0"/>
                                <a:cs typeface="ＭＳ Ｐゴシック" charset="-128"/>
                              </a:rPr>
                              <m:t>𝒆</m:t>
                            </m:r>
                          </m:den>
                        </m:f>
                      </m:e>
                    </m:d>
                    <m:r>
                      <a:rPr lang="en-US" altLang="zh-CN" sz="2400" b="1" i="1" smtClean="0">
                        <a:solidFill>
                          <a:srgbClr val="FFFF66"/>
                        </a:solidFill>
                        <a:latin typeface="Cambria Math" panose="02040503050406030204" pitchFamily="18" charset="0"/>
                        <a:cs typeface="ＭＳ Ｐゴシック" charset="-128"/>
                      </a:rPr>
                      <m:t>𝑶𝑷𝑻</m:t>
                    </m:r>
                    <m:r>
                      <a:rPr lang="en-US" altLang="zh-CN" sz="2400" b="1" i="1" smtClean="0">
                        <a:solidFill>
                          <a:srgbClr val="FFFF66"/>
                        </a:solidFill>
                        <a:latin typeface="Cambria Math" panose="02040503050406030204" pitchFamily="18" charset="0"/>
                        <a:cs typeface="ＭＳ Ｐゴシック" charset="-128"/>
                      </a:rPr>
                      <m:t>−</m:t>
                    </m:r>
                    <m:r>
                      <a:rPr lang="en-US" altLang="zh-CN" sz="2400" b="1" i="1" smtClean="0">
                        <a:solidFill>
                          <a:srgbClr val="FFFF66"/>
                        </a:solidFill>
                        <a:latin typeface="Cambria Math" panose="02040503050406030204" pitchFamily="18" charset="0"/>
                        <a:cs typeface="ＭＳ Ｐゴシック" charset="-128"/>
                      </a:rPr>
                      <m:t>𝑶</m:t>
                    </m:r>
                    <m:r>
                      <a:rPr lang="en-US" altLang="zh-CN" sz="2400" b="1" i="1" smtClean="0">
                        <a:solidFill>
                          <a:srgbClr val="FFFF66"/>
                        </a:solidFill>
                        <a:latin typeface="Cambria Math" panose="02040503050406030204" pitchFamily="18" charset="0"/>
                        <a:cs typeface="ＭＳ Ｐゴシック" charset="-128"/>
                      </a:rPr>
                      <m:t>(</m:t>
                    </m:r>
                    <m:sSub>
                      <m:sSubPr>
                        <m:ctrlPr>
                          <a:rPr lang="en-US" altLang="zh-CN" sz="2400" b="1" i="1" smtClean="0">
                            <a:solidFill>
                              <a:srgbClr val="FFFF66"/>
                            </a:solidFill>
                            <a:latin typeface="Cambria Math" panose="02040503050406030204" pitchFamily="18" charset="0"/>
                          </a:rPr>
                        </m:ctrlPr>
                      </m:sSubPr>
                      <m:e>
                        <m:r>
                          <a:rPr lang="en-US" altLang="zh-CN" sz="2400" b="1" i="1" smtClean="0">
                            <a:solidFill>
                              <a:srgbClr val="FFFF66"/>
                            </a:solidFill>
                            <a:latin typeface="Cambria Math" panose="02040503050406030204" pitchFamily="18" charset="0"/>
                          </a:rPr>
                          <m:t>𝒅</m:t>
                        </m:r>
                      </m:e>
                      <m:sub>
                        <m:r>
                          <a:rPr lang="en-US" altLang="zh-CN" sz="2400" b="1" i="1" smtClean="0">
                            <a:solidFill>
                              <a:srgbClr val="FFFF66"/>
                            </a:solidFill>
                            <a:latin typeface="Cambria Math" panose="02040503050406030204" pitchFamily="18" charset="0"/>
                          </a:rPr>
                          <m:t>𝒎𝒂𝒙</m:t>
                        </m:r>
                      </m:sub>
                    </m:sSub>
                    <m:rad>
                      <m:radPr>
                        <m:degHide m:val="on"/>
                        <m:ctrlPr>
                          <a:rPr lang="en-US" altLang="zh-CN" sz="2400" b="1" i="1" smtClean="0">
                            <a:solidFill>
                              <a:srgbClr val="FFFF66"/>
                            </a:solidFill>
                            <a:latin typeface="Cambria Math" panose="02040503050406030204" pitchFamily="18" charset="0"/>
                          </a:rPr>
                        </m:ctrlPr>
                      </m:radPr>
                      <m:deg/>
                      <m:e>
                        <m:r>
                          <a:rPr lang="en-US" altLang="zh-CN" sz="2400" b="1" i="1" smtClean="0">
                            <a:solidFill>
                              <a:srgbClr val="FFFF66"/>
                            </a:solidFill>
                            <a:latin typeface="Cambria Math" panose="02040503050406030204" pitchFamily="18" charset="0"/>
                          </a:rPr>
                          <m:t>𝒎</m:t>
                        </m:r>
                        <m:func>
                          <m:funcPr>
                            <m:ctrlPr>
                              <a:rPr lang="en-US" altLang="zh-CN" sz="2400" b="1" i="1" smtClean="0">
                                <a:solidFill>
                                  <a:srgbClr val="FFFF66"/>
                                </a:solidFill>
                                <a:latin typeface="Cambria Math" panose="02040503050406030204" pitchFamily="18" charset="0"/>
                              </a:rPr>
                            </m:ctrlPr>
                          </m:funcPr>
                          <m:fName>
                            <m:r>
                              <a:rPr lang="en-US" altLang="zh-CN" sz="2400" b="0" i="1" smtClean="0">
                                <a:solidFill>
                                  <a:srgbClr val="FFFF66"/>
                                </a:solidFill>
                                <a:latin typeface="Cambria Math" panose="02040503050406030204" pitchFamily="18" charset="0"/>
                              </a:rPr>
                              <m:t>𝑙𝑜𝑔</m:t>
                            </m:r>
                          </m:fName>
                          <m:e>
                            <m:r>
                              <a:rPr lang="en-US" altLang="zh-CN" sz="2400" b="1" i="1" smtClean="0">
                                <a:solidFill>
                                  <a:srgbClr val="FFFF66"/>
                                </a:solidFill>
                                <a:latin typeface="Cambria Math" panose="02040503050406030204" pitchFamily="18" charset="0"/>
                              </a:rPr>
                              <m:t>𝒎</m:t>
                            </m:r>
                          </m:e>
                        </m:func>
                      </m:e>
                    </m:rad>
                    <m:r>
                      <a:rPr lang="en-US" altLang="zh-CN" sz="2400" b="1" i="1" smtClean="0">
                        <a:solidFill>
                          <a:srgbClr val="FFFF66"/>
                        </a:solidFill>
                        <a:latin typeface="Cambria Math" panose="02040503050406030204" pitchFamily="18" charset="0"/>
                        <a:cs typeface="ＭＳ Ｐゴシック" charset="-128"/>
                      </a:rPr>
                      <m:t>)</m:t>
                    </m:r>
                  </m:oMath>
                </a14:m>
                <a:r>
                  <a:rPr lang="en-US" altLang="zh-CN" sz="2400" i="1" dirty="0">
                    <a:solidFill>
                      <a:srgbClr val="FFFF66"/>
                    </a:solidFill>
                    <a:cs typeface="ＭＳ Ｐゴシック" charset="-128"/>
                  </a:rPr>
                  <a:t> </a:t>
                </a:r>
              </a:p>
            </p:txBody>
          </p:sp>
        </mc:Choice>
        <mc:Fallback xmlns="">
          <p:sp>
            <p:nvSpPr>
              <p:cNvPr id="109" name="内容占位符 2">
                <a:extLst>
                  <a:ext uri="{FF2B5EF4-FFF2-40B4-BE49-F238E27FC236}">
                    <a16:creationId xmlns:a16="http://schemas.microsoft.com/office/drawing/2014/main" id="{E691935E-EAFB-455D-8C44-7E8F6474FAFD}"/>
                  </a:ext>
                </a:extLst>
              </p:cNvPr>
              <p:cNvSpPr txBox="1">
                <a:spLocks noRot="1" noChangeAspect="1" noMove="1" noResize="1" noEditPoints="1" noAdjustHandles="1" noChangeArrowheads="1" noChangeShapeType="1" noTextEdit="1"/>
              </p:cNvSpPr>
              <p:nvPr/>
            </p:nvSpPr>
            <p:spPr>
              <a:xfrm>
                <a:off x="4652503" y="4758028"/>
                <a:ext cx="4233546" cy="1119244"/>
              </a:xfrm>
              <a:prstGeom prst="rect">
                <a:avLst/>
              </a:prstGeom>
              <a:blipFill>
                <a:blip r:embed="rId33"/>
                <a:stretch>
                  <a:fillRect/>
                </a:stretch>
              </a:blipFill>
              <a:ln>
                <a:noFill/>
              </a:ln>
              <a:effectLst>
                <a:outerShdw blurRad="107950" dist="12700" dir="5400000" algn="ctr">
                  <a:srgbClr val="000000"/>
                </a:outerShdw>
              </a:effectLst>
            </p:spPr>
            <p:txBody>
              <a:bodyPr/>
              <a:lstStyle/>
              <a:p>
                <a:r>
                  <a:rPr lang="zh-CN" altLang="en-US">
                    <a:noFill/>
                  </a:rPr>
                  <a:t> </a:t>
                </a:r>
              </a:p>
            </p:txBody>
          </p:sp>
        </mc:Fallback>
      </mc:AlternateContent>
      <p:sp>
        <p:nvSpPr>
          <p:cNvPr id="69" name="文本框 68">
            <a:extLst>
              <a:ext uri="{FF2B5EF4-FFF2-40B4-BE49-F238E27FC236}">
                <a16:creationId xmlns:a16="http://schemas.microsoft.com/office/drawing/2014/main" id="{0932C624-8735-4326-BE97-CD9F1BE81EFD}"/>
              </a:ext>
            </a:extLst>
          </p:cNvPr>
          <p:cNvSpPr txBox="1"/>
          <p:nvPr/>
        </p:nvSpPr>
        <p:spPr>
          <a:xfrm>
            <a:off x="4600750" y="1138463"/>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
        <p:nvSpPr>
          <p:cNvPr id="73" name="文本框 72">
            <a:extLst>
              <a:ext uri="{FF2B5EF4-FFF2-40B4-BE49-F238E27FC236}">
                <a16:creationId xmlns:a16="http://schemas.microsoft.com/office/drawing/2014/main" id="{DA2D5EDB-18F3-49A3-AFF5-A5E8BE4BE782}"/>
              </a:ext>
            </a:extLst>
          </p:cNvPr>
          <p:cNvSpPr txBox="1"/>
          <p:nvPr/>
        </p:nvSpPr>
        <p:spPr>
          <a:xfrm>
            <a:off x="4600750" y="1987163"/>
            <a:ext cx="654025" cy="276999"/>
          </a:xfrm>
          <a:prstGeom prst="rect">
            <a:avLst/>
          </a:prstGeom>
          <a:noFill/>
        </p:spPr>
        <p:txBody>
          <a:bodyPr wrap="none" lIns="0" tIns="0" rIns="0" bIns="0" rtlCol="0">
            <a:spAutoFit/>
          </a:bodyPr>
          <a:lstStyle/>
          <a:p>
            <a:r>
              <a:rPr lang="en-US" altLang="zh-CN" sz="1800" dirty="0"/>
              <a:t>$2/km</a:t>
            </a:r>
            <a:endParaRPr lang="zh-CN" altLang="en-US" sz="1800" dirty="0"/>
          </a:p>
        </p:txBody>
      </p:sp>
    </p:spTree>
    <p:extLst>
      <p:ext uri="{BB962C8B-B14F-4D97-AF65-F5344CB8AC3E}">
        <p14:creationId xmlns:p14="http://schemas.microsoft.com/office/powerpoint/2010/main" val="9160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solidFill>
                  <a:srgbClr val="FF0000"/>
                </a:solidFill>
              </a:rPr>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234950966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0" y="122238"/>
            <a:ext cx="9144000" cy="714375"/>
          </a:xfrm>
        </p:spPr>
        <p:txBody>
          <a:bodyPr/>
          <a:lstStyle/>
          <a:p>
            <a:pPr algn="ctr" eaLnBrk="1" hangingPunct="1"/>
            <a:r>
              <a:rPr lang="en-US" altLang="zh-CN" sz="3500" dirty="0"/>
              <a:t>Experimental Setting</a:t>
            </a:r>
          </a:p>
        </p:txBody>
      </p:sp>
      <p:sp>
        <p:nvSpPr>
          <p:cNvPr id="4" name="Rectangle 3"/>
          <p:cNvSpPr txBox="1">
            <a:spLocks noChangeArrowheads="1"/>
          </p:cNvSpPr>
          <p:nvPr/>
        </p:nvSpPr>
        <p:spPr bwMode="auto">
          <a:xfrm>
            <a:off x="228600" y="836612"/>
            <a:ext cx="8591550"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ts val="200"/>
              </a:spcBef>
              <a:spcAft>
                <a:spcPts val="0"/>
              </a:spcAft>
              <a:buSzPct val="60000"/>
              <a:defRPr/>
            </a:pPr>
            <a:r>
              <a:rPr lang="en-US" altLang="zh-CN" sz="2400" dirty="0"/>
              <a:t>Real Datasets</a:t>
            </a:r>
          </a:p>
          <a:p>
            <a:pPr lvl="1" algn="just">
              <a:lnSpc>
                <a:spcPct val="95000"/>
              </a:lnSpc>
              <a:spcBef>
                <a:spcPct val="25000"/>
              </a:spcBef>
              <a:spcAft>
                <a:spcPct val="10000"/>
              </a:spcAft>
              <a:buSzPct val="60000"/>
              <a:defRPr/>
            </a:pPr>
            <a:r>
              <a:rPr lang="en-US" altLang="zh-CN" sz="2000" dirty="0">
                <a:latin typeface="+mn-lt"/>
                <a:cs typeface="ＭＳ Ｐゴシック" charset="-128"/>
              </a:rPr>
              <a:t>An online taxi-calling platform in China</a:t>
            </a:r>
          </a:p>
          <a:p>
            <a:pPr lvl="1" algn="just">
              <a:lnSpc>
                <a:spcPct val="95000"/>
              </a:lnSpc>
              <a:spcBef>
                <a:spcPct val="25000"/>
              </a:spcBef>
              <a:spcAft>
                <a:spcPct val="10000"/>
              </a:spcAft>
              <a:buSzPct val="60000"/>
              <a:defRPr/>
            </a:pPr>
            <a:endParaRPr lang="en-US" altLang="zh-CN" sz="2000" dirty="0">
              <a:latin typeface="+mn-lt"/>
              <a:cs typeface="ＭＳ Ｐゴシック" charset="-128"/>
            </a:endParaRPr>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r>
              <a:rPr lang="en-US" altLang="zh-CN" sz="2200" dirty="0"/>
              <a:t>Synthetic Datasets</a:t>
            </a:r>
            <a:endParaRPr lang="en-US" altLang="zh-CN" sz="2200" dirty="0">
              <a:cs typeface="ＭＳ Ｐゴシック" charset="-128"/>
            </a:endParaRPr>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r>
              <a:rPr lang="en-US" altLang="zh-CN" sz="2200" dirty="0"/>
              <a:t>Compared Algorithms</a:t>
            </a:r>
          </a:p>
          <a:p>
            <a:pPr lvl="1" algn="just">
              <a:lnSpc>
                <a:spcPct val="95000"/>
              </a:lnSpc>
              <a:spcBef>
                <a:spcPct val="25000"/>
              </a:spcBef>
              <a:spcAft>
                <a:spcPct val="10000"/>
              </a:spcAft>
              <a:buSzPct val="60000"/>
              <a:defRPr/>
            </a:pPr>
            <a:r>
              <a:rPr lang="en-US" altLang="zh-CN" sz="1800" dirty="0">
                <a:cs typeface="ＭＳ Ｐゴシック" charset="-128"/>
              </a:rPr>
              <a:t>SDE (Exponent), SDR (Ratio), </a:t>
            </a:r>
            <a:r>
              <a:rPr lang="en-US" altLang="zh-CN" sz="1800" dirty="0" err="1">
                <a:cs typeface="ＭＳ Ｐゴシック" charset="-128"/>
              </a:rPr>
              <a:t>BaseP</a:t>
            </a:r>
            <a:r>
              <a:rPr lang="en-US" altLang="zh-CN" sz="1800" dirty="0">
                <a:cs typeface="ＭＳ Ｐゴシック" charset="-128"/>
              </a:rPr>
              <a:t>, </a:t>
            </a:r>
            <a:r>
              <a:rPr lang="en-US" altLang="zh-CN" sz="1800" dirty="0" err="1">
                <a:cs typeface="ＭＳ Ｐゴシック" charset="-128"/>
              </a:rPr>
              <a:t>CappedUCB</a:t>
            </a:r>
            <a:r>
              <a:rPr lang="en-US" altLang="zh-CN" sz="1800" dirty="0">
                <a:cs typeface="ＭＳ Ｐゴシック" charset="-128"/>
              </a:rPr>
              <a:t> [TEAC11]</a:t>
            </a:r>
          </a:p>
          <a:p>
            <a:pPr lvl="1" algn="just">
              <a:lnSpc>
                <a:spcPct val="95000"/>
              </a:lnSpc>
              <a:spcBef>
                <a:spcPct val="25000"/>
              </a:spcBef>
              <a:spcAft>
                <a:spcPct val="10000"/>
              </a:spcAft>
              <a:buSzPct val="60000"/>
              <a:defRPr/>
            </a:pPr>
            <a:endParaRPr lang="en-US" altLang="zh-CN" sz="2000" dirty="0">
              <a:cs typeface="ＭＳ Ｐゴシック" charset="-128"/>
            </a:endParaRP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4084655130"/>
                  </p:ext>
                </p:extLst>
              </p:nvPr>
            </p:nvGraphicFramePr>
            <p:xfrm>
              <a:off x="1043608" y="1700808"/>
              <a:ext cx="7416825" cy="1062828"/>
            </p:xfrm>
            <a:graphic>
              <a:graphicData uri="http://schemas.openxmlformats.org/drawingml/2006/table">
                <a:tbl>
                  <a:tblPr firstRow="1" firstCol="1" bandRow="1">
                    <a:tableStyleId>{D7AC3CCA-C797-4891-BE02-D94E43425B78}</a:tableStyleId>
                  </a:tblPr>
                  <a:tblGrid>
                    <a:gridCol w="100811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1006547">
                      <a:extLst>
                        <a:ext uri="{9D8B030D-6E8A-4147-A177-3AD203B41FA5}">
                          <a16:colId xmlns:a16="http://schemas.microsoft.com/office/drawing/2014/main" val="20006"/>
                        </a:ext>
                      </a:extLst>
                    </a:gridCol>
                    <a:gridCol w="1513733">
                      <a:extLst>
                        <a:ext uri="{9D8B030D-6E8A-4147-A177-3AD203B41FA5}">
                          <a16:colId xmlns:a16="http://schemas.microsoft.com/office/drawing/2014/main" val="20007"/>
                        </a:ext>
                      </a:extLst>
                    </a:gridCol>
                  </a:tblGrid>
                  <a:tr h="311045">
                    <a:tc>
                      <a:txBody>
                        <a:bodyPr/>
                        <a:lstStyle/>
                        <a:p>
                          <a:pPr algn="ctr">
                            <a:lnSpc>
                              <a:spcPct val="150000"/>
                            </a:lnSpc>
                            <a:spcAft>
                              <a:spcPts val="0"/>
                            </a:spcAft>
                          </a:pP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altLang="zh-CN" sz="1600" b="0" kern="100" dirty="0">
                              <a:effectLst/>
                              <a:latin typeface="+mn-lt"/>
                              <a:ea typeface="宋体" panose="02010600030101010101" pitchFamily="2" charset="-122"/>
                            </a:rPr>
                            <a:t>Duration</a:t>
                          </a:r>
                          <a:endParaRPr lang="zh-CN" sz="1600" b="0" kern="100" dirty="0">
                            <a:effectLst/>
                            <a:latin typeface="+mn-lt"/>
                            <a:ea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dirty="0">
                              <a:latin typeface="+mn-lt"/>
                              <a:cs typeface="ＭＳ Ｐゴシック" charset="-128"/>
                            </a:rPr>
                            <a:t>|R|</a:t>
                          </a:r>
                          <a:endParaRPr lang="zh-CN" sz="1600" b="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dirty="0">
                              <a:cs typeface="ＭＳ Ｐゴシック" charset="-128"/>
                            </a:rPr>
                            <a:t>|W|</a:t>
                          </a:r>
                          <a:endParaRPr lang="zh-CN" sz="1600" b="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kern="100" dirty="0">
                              <a:solidFill>
                                <a:schemeClr val="dk1"/>
                              </a:solidFill>
                              <a:effectLst/>
                              <a:latin typeface="+mn-lt"/>
                              <a:ea typeface="+mn-ea"/>
                              <a:cs typeface="+mn-cs"/>
                            </a:rPr>
                            <a:t>T</a:t>
                          </a:r>
                          <a:endParaRPr lang="zh-CN" sz="1600" b="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kern="100" dirty="0">
                              <a:solidFill>
                                <a:schemeClr val="dk1"/>
                              </a:solidFill>
                              <a:effectLst/>
                              <a:latin typeface="+mn-lt"/>
                              <a:ea typeface="+mn-ea"/>
                              <a:cs typeface="+mn-cs"/>
                            </a:rPr>
                            <a:t>G</a:t>
                          </a:r>
                          <a:endParaRPr lang="zh-CN" sz="1600" b="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US" altLang="zh-CN" sz="1600" b="0" i="1" kern="100" smtClean="0">
                                        <a:solidFill>
                                          <a:schemeClr val="dk1"/>
                                        </a:solidFill>
                                        <a:effectLst/>
                                        <a:latin typeface="Cambria Math" panose="02040503050406030204" pitchFamily="18" charset="0"/>
                                        <a:ea typeface="+mn-ea"/>
                                        <a:cs typeface="+mn-cs"/>
                                      </a:rPr>
                                    </m:ctrlPr>
                                  </m:sSubPr>
                                  <m:e>
                                    <m:r>
                                      <a:rPr lang="en-US" altLang="zh-CN" sz="1600" b="0" i="1" kern="100" smtClean="0">
                                        <a:solidFill>
                                          <a:schemeClr val="dk1"/>
                                        </a:solidFill>
                                        <a:effectLst/>
                                        <a:latin typeface="Cambria Math" panose="02040503050406030204" pitchFamily="18" charset="0"/>
                                        <a:ea typeface="+mn-ea"/>
                                        <a:cs typeface="+mn-cs"/>
                                      </a:rPr>
                                      <m:t>𝑎</m:t>
                                    </m:r>
                                  </m:e>
                                  <m:sub>
                                    <m:r>
                                      <a:rPr lang="en-US" altLang="zh-CN" sz="1600" b="0" i="1" kern="100" smtClean="0">
                                        <a:solidFill>
                                          <a:schemeClr val="dk1"/>
                                        </a:solidFill>
                                        <a:effectLst/>
                                        <a:latin typeface="Cambria Math" panose="02040503050406030204" pitchFamily="18" charset="0"/>
                                        <a:ea typeface="+mn-ea"/>
                                        <a:cs typeface="+mn-cs"/>
                                      </a:rPr>
                                      <m:t>𝑤</m:t>
                                    </m:r>
                                  </m:sub>
                                </m:sSub>
                              </m:oMath>
                            </m:oMathPara>
                          </a14:m>
                          <a:endParaRPr lang="zh-CN" sz="1600" b="0" kern="1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b="0" kern="100" dirty="0">
                              <a:solidFill>
                                <a:schemeClr val="dk1"/>
                              </a:solidFill>
                              <a:effectLst/>
                              <a:latin typeface="+mn-lt"/>
                              <a:ea typeface="+mn-ea"/>
                              <a:cs typeface="+mn-cs"/>
                            </a:rPr>
                            <a:t> </a:t>
                          </a:r>
                          <a14:m>
                            <m:oMath xmlns:m="http://schemas.openxmlformats.org/officeDocument/2006/math">
                              <m:sSub>
                                <m:sSubPr>
                                  <m:ctrlPr>
                                    <a:rPr lang="en-US" altLang="zh-CN" sz="1600" b="0" i="1" kern="100" smtClean="0">
                                      <a:solidFill>
                                        <a:schemeClr val="dk1"/>
                                      </a:solidFill>
                                      <a:effectLst/>
                                      <a:latin typeface="Cambria Math" panose="02040503050406030204" pitchFamily="18" charset="0"/>
                                      <a:ea typeface="+mn-ea"/>
                                      <a:cs typeface="+mn-cs"/>
                                    </a:rPr>
                                  </m:ctrlPr>
                                </m:sSubPr>
                                <m:e>
                                  <m:r>
                                    <a:rPr lang="zh-CN" altLang="en-US" sz="1600" b="0" i="1" kern="100" smtClean="0">
                                      <a:solidFill>
                                        <a:schemeClr val="dk1"/>
                                      </a:solidFill>
                                      <a:effectLst/>
                                      <a:latin typeface="Cambria Math" panose="02040503050406030204" pitchFamily="18" charset="0"/>
                                      <a:ea typeface="+mn-ea"/>
                                      <a:cs typeface="+mn-cs"/>
                                    </a:rPr>
                                    <m:t>𝛿</m:t>
                                  </m:r>
                                </m:e>
                                <m:sub>
                                  <m:r>
                                    <a:rPr lang="en-US" altLang="zh-CN" sz="1600" b="0" i="1" kern="100" smtClean="0">
                                      <a:solidFill>
                                        <a:schemeClr val="dk1"/>
                                      </a:solidFill>
                                      <a:effectLst/>
                                      <a:latin typeface="Cambria Math" panose="02040503050406030204" pitchFamily="18" charset="0"/>
                                      <a:ea typeface="+mn-ea"/>
                                      <a:cs typeface="+mn-cs"/>
                                    </a:rPr>
                                    <m:t>𝑤</m:t>
                                  </m:r>
                                </m:sub>
                              </m:sSub>
                            </m:oMath>
                          </a14:m>
                          <a:endParaRPr lang="zh-CN" altLang="zh-CN" sz="1600" b="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0"/>
                      </a:ext>
                    </a:extLst>
                  </a:tr>
                  <a:tr h="348534">
                    <a:tc>
                      <a:txBody>
                        <a:bodyPr/>
                        <a:lstStyle/>
                        <a:p>
                          <a:pPr algn="ctr">
                            <a:lnSpc>
                              <a:spcPct val="150000"/>
                            </a:lnSpc>
                            <a:spcAft>
                              <a:spcPts val="0"/>
                            </a:spcAft>
                          </a:pPr>
                          <a:r>
                            <a:rPr lang="en-US" sz="1600" b="0" kern="100" dirty="0">
                              <a:effectLst/>
                              <a:latin typeface="+mn-lt"/>
                            </a:rPr>
                            <a:t>Beijing1</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5pm-7pm</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a:effectLst/>
                              <a:latin typeface="+mn-lt"/>
                            </a:rPr>
                            <a:t>113372</a:t>
                          </a:r>
                          <a:endParaRPr lang="zh-CN" sz="1600" b="0" kern="10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28210</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a:effectLst/>
                              <a:latin typeface="+mn-lt"/>
                            </a:rPr>
                            <a:t>360</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a:effectLst/>
                              <a:latin typeface="+mn-lt"/>
                            </a:rPr>
                            <a:t>80</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a:effectLst/>
                              <a:latin typeface="+mn-lt"/>
                            </a:rPr>
                            <a:t>3</a:t>
                          </a:r>
                          <a:r>
                            <a:rPr lang="en-US" altLang="zh-CN" sz="1600" b="0" kern="100" dirty="0">
                              <a:effectLst/>
                              <a:latin typeface="+mn-lt"/>
                            </a:rPr>
                            <a:t>km</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a:effectLst/>
                              <a:latin typeface="+mn-lt"/>
                            </a:rPr>
                            <a:t>[5,10,15,20,25]</a:t>
                          </a:r>
                          <a:endParaRPr lang="zh-CN" sz="1600" b="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48534">
                    <a:tc>
                      <a:txBody>
                        <a:bodyPr/>
                        <a:lstStyle/>
                        <a:p>
                          <a:pPr algn="ctr">
                            <a:lnSpc>
                              <a:spcPct val="150000"/>
                            </a:lnSpc>
                            <a:spcAft>
                              <a:spcPts val="0"/>
                            </a:spcAft>
                          </a:pPr>
                          <a:r>
                            <a:rPr lang="en-US" sz="1600" b="0" kern="100" dirty="0">
                              <a:effectLst/>
                              <a:latin typeface="+mn-lt"/>
                            </a:rPr>
                            <a:t>Beijing2</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0am-2am</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55659</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19006</a:t>
                          </a:r>
                          <a:endParaRPr lang="zh-CN" sz="1600" b="0" kern="100" dirty="0">
                            <a:effectLst/>
                            <a:latin typeface="+mn-lt"/>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4084655130"/>
                  </p:ext>
                </p:extLst>
              </p:nvPr>
            </p:nvGraphicFramePr>
            <p:xfrm>
              <a:off x="1043608" y="1700808"/>
              <a:ext cx="7416825" cy="1062828"/>
            </p:xfrm>
            <a:graphic>
              <a:graphicData uri="http://schemas.openxmlformats.org/drawingml/2006/table">
                <a:tbl>
                  <a:tblPr firstRow="1" firstCol="1" bandRow="1">
                    <a:tableStyleId>{D7AC3CCA-C797-4891-BE02-D94E43425B78}</a:tableStyleId>
                  </a:tblPr>
                  <a:tblGrid>
                    <a:gridCol w="1008113"/>
                    <a:gridCol w="1224136"/>
                    <a:gridCol w="864096"/>
                    <a:gridCol w="792088"/>
                    <a:gridCol w="576064"/>
                    <a:gridCol w="432048"/>
                    <a:gridCol w="1006547"/>
                    <a:gridCol w="1513733"/>
                  </a:tblGrid>
                  <a:tr h="365760">
                    <a:tc>
                      <a:txBody>
                        <a:bodyPr/>
                        <a:lstStyle/>
                        <a:p>
                          <a:pPr algn="ctr">
                            <a:lnSpc>
                              <a:spcPct val="150000"/>
                            </a:lnSpc>
                            <a:spcAft>
                              <a:spcPts val="0"/>
                            </a:spcAft>
                          </a:pP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altLang="zh-CN" sz="1600" b="0" kern="100" dirty="0" smtClean="0">
                              <a:effectLst/>
                              <a:latin typeface="+mn-lt"/>
                              <a:ea typeface="宋体" panose="02010600030101010101" pitchFamily="2" charset="-122"/>
                            </a:rPr>
                            <a:t>Duration</a:t>
                          </a:r>
                          <a:endParaRPr lang="zh-CN" sz="1600" b="0" kern="100" dirty="0">
                            <a:effectLst/>
                            <a:latin typeface="+mn-lt"/>
                            <a:ea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dirty="0" smtClean="0">
                              <a:latin typeface="+mn-lt"/>
                              <a:cs typeface="ＭＳ Ｐゴシック" charset="-128"/>
                            </a:rPr>
                            <a:t>|R|</a:t>
                          </a:r>
                          <a:endParaRPr lang="zh-CN" sz="1600" b="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dirty="0" smtClean="0">
                              <a:cs typeface="ＭＳ Ｐゴシック" charset="-128"/>
                            </a:rPr>
                            <a:t>|W|</a:t>
                          </a:r>
                          <a:endParaRPr lang="zh-CN" sz="1600" b="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kern="100" dirty="0" smtClean="0">
                              <a:solidFill>
                                <a:schemeClr val="dk1"/>
                              </a:solidFill>
                              <a:effectLst/>
                              <a:latin typeface="+mn-lt"/>
                              <a:ea typeface="+mn-ea"/>
                              <a:cs typeface="+mn-cs"/>
                            </a:rPr>
                            <a:t>T</a:t>
                          </a:r>
                          <a:endParaRPr lang="zh-CN" sz="1600" b="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600" b="0" kern="100" dirty="0" smtClean="0">
                              <a:solidFill>
                                <a:schemeClr val="dk1"/>
                              </a:solidFill>
                              <a:effectLst/>
                              <a:latin typeface="+mn-lt"/>
                              <a:ea typeface="+mn-ea"/>
                              <a:cs typeface="+mn-cs"/>
                            </a:rPr>
                            <a:t>G</a:t>
                          </a:r>
                          <a:endParaRPr lang="zh-CN" sz="1600" b="0" kern="100" dirty="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rotWithShape="0">
                          <a:blip r:embed="rId3"/>
                          <a:stretch>
                            <a:fillRect l="-484337" t="-3333" r="-150602" b="-221667"/>
                          </a:stretch>
                        </a:blipFill>
                      </a:tcPr>
                    </a:tc>
                    <a:tc>
                      <a:txBody>
                        <a:bodyPr/>
                        <a:lstStyle/>
                        <a:p>
                          <a:endParaRPr lang="zh-CN"/>
                        </a:p>
                      </a:txBody>
                      <a:tcPr marL="68580" marR="68580" marT="0" marB="0" anchor="ctr">
                        <a:blipFill rotWithShape="0">
                          <a:blip r:embed="rId3"/>
                          <a:stretch>
                            <a:fillRect l="-391129" t="-3333" r="-806" b="-221667"/>
                          </a:stretch>
                        </a:blipFill>
                      </a:tcPr>
                    </a:tc>
                  </a:tr>
                  <a:tr h="348534">
                    <a:tc>
                      <a:txBody>
                        <a:bodyPr/>
                        <a:lstStyle/>
                        <a:p>
                          <a:pPr algn="ctr">
                            <a:lnSpc>
                              <a:spcPct val="150000"/>
                            </a:lnSpc>
                            <a:spcAft>
                              <a:spcPts val="0"/>
                            </a:spcAft>
                          </a:pPr>
                          <a:r>
                            <a:rPr lang="en-US" sz="1600" b="0" kern="100" dirty="0" smtClean="0">
                              <a:effectLst/>
                              <a:latin typeface="+mn-lt"/>
                            </a:rPr>
                            <a:t>Beijing1</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5pm-7pm</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a:effectLst/>
                              <a:latin typeface="+mn-lt"/>
                            </a:rPr>
                            <a:t>113372</a:t>
                          </a:r>
                          <a:endParaRPr lang="zh-CN" sz="1600" b="0" kern="10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28210</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smtClean="0">
                              <a:effectLst/>
                              <a:latin typeface="+mn-lt"/>
                            </a:rPr>
                            <a:t>360</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a:effectLst/>
                              <a:latin typeface="+mn-lt"/>
                            </a:rPr>
                            <a:t>80</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smtClean="0">
                              <a:effectLst/>
                              <a:latin typeface="+mn-lt"/>
                            </a:rPr>
                            <a:t>3</a:t>
                          </a:r>
                          <a:r>
                            <a:rPr lang="en-US" altLang="zh-CN" sz="1600" b="0" kern="100" dirty="0" smtClean="0">
                              <a:effectLst/>
                              <a:latin typeface="+mn-lt"/>
                            </a:rPr>
                            <a:t>km</a:t>
                          </a:r>
                          <a:endParaRPr lang="zh-CN" sz="1600" b="0" kern="100" dirty="0">
                            <a:effectLst/>
                            <a:latin typeface="+mn-lt"/>
                            <a:ea typeface="宋体" panose="02010600030101010101" pitchFamily="2" charset="-122"/>
                          </a:endParaRPr>
                        </a:p>
                      </a:txBody>
                      <a:tcPr marL="68580" marR="68580" marT="0" marB="0" anchor="ctr"/>
                    </a:tc>
                    <a:tc rowSpan="2">
                      <a:txBody>
                        <a:bodyPr/>
                        <a:lstStyle/>
                        <a:p>
                          <a:pPr algn="ctr">
                            <a:lnSpc>
                              <a:spcPct val="150000"/>
                            </a:lnSpc>
                            <a:spcAft>
                              <a:spcPts val="0"/>
                            </a:spcAft>
                          </a:pPr>
                          <a:r>
                            <a:rPr lang="en-US" sz="1600" b="0" kern="100" dirty="0">
                              <a:effectLst/>
                              <a:latin typeface="+mn-lt"/>
                            </a:rPr>
                            <a:t>[5,10,15,20,25]</a:t>
                          </a:r>
                          <a:endParaRPr lang="zh-CN" sz="1600" b="0" kern="100" dirty="0">
                            <a:effectLst/>
                            <a:latin typeface="+mn-lt"/>
                            <a:ea typeface="宋体" panose="02010600030101010101" pitchFamily="2" charset="-122"/>
                          </a:endParaRPr>
                        </a:p>
                      </a:txBody>
                      <a:tcPr marL="68580" marR="68580" marT="0" marB="0" anchor="ctr"/>
                    </a:tc>
                  </a:tr>
                  <a:tr h="348534">
                    <a:tc>
                      <a:txBody>
                        <a:bodyPr/>
                        <a:lstStyle/>
                        <a:p>
                          <a:pPr algn="ctr">
                            <a:lnSpc>
                              <a:spcPct val="150000"/>
                            </a:lnSpc>
                            <a:spcAft>
                              <a:spcPts val="0"/>
                            </a:spcAft>
                          </a:pPr>
                          <a:r>
                            <a:rPr lang="en-US" sz="1600" b="0" kern="100" dirty="0" smtClean="0">
                              <a:effectLst/>
                              <a:latin typeface="+mn-lt"/>
                            </a:rPr>
                            <a:t>Beijing2</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0am-2am</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55659</a:t>
                          </a:r>
                          <a:endParaRPr lang="zh-CN" sz="1600" b="0" kern="100" dirty="0">
                            <a:effectLst/>
                            <a:latin typeface="+mn-lt"/>
                            <a:ea typeface="宋体" panose="02010600030101010101" pitchFamily="2" charset="-122"/>
                          </a:endParaRPr>
                        </a:p>
                      </a:txBody>
                      <a:tcPr marL="68580" marR="68580" marT="0" marB="0" anchor="ctr"/>
                    </a:tc>
                    <a:tc>
                      <a:txBody>
                        <a:bodyPr/>
                        <a:lstStyle/>
                        <a:p>
                          <a:pPr algn="ctr">
                            <a:lnSpc>
                              <a:spcPct val="150000"/>
                            </a:lnSpc>
                            <a:spcAft>
                              <a:spcPts val="0"/>
                            </a:spcAft>
                          </a:pPr>
                          <a:r>
                            <a:rPr lang="en-US" sz="1600" b="0" kern="100" dirty="0">
                              <a:effectLst/>
                              <a:latin typeface="+mn-lt"/>
                            </a:rPr>
                            <a:t>19006</a:t>
                          </a:r>
                          <a:endParaRPr lang="zh-CN" sz="1600" b="0" kern="100" dirty="0">
                            <a:effectLst/>
                            <a:latin typeface="+mn-lt"/>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747880706"/>
                  </p:ext>
                </p:extLst>
              </p:nvPr>
            </p:nvGraphicFramePr>
            <p:xfrm>
              <a:off x="1691680" y="3212976"/>
              <a:ext cx="5760640" cy="2675624"/>
            </p:xfrm>
            <a:graphic>
              <a:graphicData uri="http://schemas.openxmlformats.org/drawingml/2006/table">
                <a:tbl>
                  <a:tblPr firstRow="1" firstCol="1" bandRow="1">
                    <a:tableStyleId>{D7AC3CCA-C797-4891-BE02-D94E43425B78}</a:tableStyleId>
                  </a:tblPr>
                  <a:tblGrid>
                    <a:gridCol w="2304256">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tblGrid>
                  <a:tr h="290792">
                    <a:tc>
                      <a:txBody>
                        <a:bodyPr/>
                        <a:lstStyle/>
                        <a:p>
                          <a:pPr algn="ctr">
                            <a:lnSpc>
                              <a:spcPct val="150000"/>
                            </a:lnSpc>
                            <a:spcAft>
                              <a:spcPts val="0"/>
                            </a:spcAft>
                          </a:pPr>
                          <a:r>
                            <a:rPr lang="en-US" altLang="zh-CN" sz="1400" b="0" kern="100" dirty="0">
                              <a:effectLst/>
                            </a:rPr>
                            <a:t>Factor</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altLang="zh-CN" sz="1400" b="0" kern="100" dirty="0">
                              <a:effectLst/>
                              <a:latin typeface="+mn-lt"/>
                              <a:ea typeface="+mn-ea"/>
                            </a:rPr>
                            <a:t>Setting</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314374">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zh-CN" sz="1400" b="0" i="1" kern="100" smtClean="0">
                                        <a:effectLst/>
                                        <a:latin typeface="Cambria Math" panose="02040503050406030204" pitchFamily="18" charset="0"/>
                                      </a:rPr>
                                    </m:ctrlPr>
                                  </m:dPr>
                                  <m:e>
                                    <m:r>
                                      <a:rPr lang="en-US" sz="1400" b="0" i="1" kern="100">
                                        <a:effectLst/>
                                        <a:latin typeface="Cambria Math" panose="02040503050406030204" pitchFamily="18" charset="0"/>
                                      </a:rPr>
                                      <m:t>𝑅</m:t>
                                    </m:r>
                                  </m:e>
                                </m:d>
                              </m:oMath>
                            </m:oMathPara>
                          </a14:m>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5k</a:t>
                          </a:r>
                          <a:r>
                            <a:rPr lang="zh-CN" sz="1400" b="0" kern="100" dirty="0">
                              <a:effectLst/>
                            </a:rPr>
                            <a:t>、</a:t>
                          </a:r>
                          <a:r>
                            <a:rPr lang="en-US" sz="1400" b="0" kern="100" dirty="0">
                              <a:effectLst/>
                            </a:rPr>
                            <a:t>10k</a:t>
                          </a:r>
                          <a:r>
                            <a:rPr lang="zh-CN" sz="1400" b="0" kern="100" dirty="0">
                              <a:effectLst/>
                            </a:rPr>
                            <a:t>、</a:t>
                          </a:r>
                          <a:r>
                            <a:rPr lang="en-US" sz="1400" b="1" kern="100" dirty="0">
                              <a:effectLst/>
                            </a:rPr>
                            <a:t>20k</a:t>
                          </a:r>
                          <a:r>
                            <a:rPr lang="zh-CN" sz="1400" b="0" kern="100" dirty="0">
                              <a:effectLst/>
                            </a:rPr>
                            <a:t>、</a:t>
                          </a:r>
                          <a:r>
                            <a:rPr lang="en-US" sz="1400" b="0" kern="100" dirty="0">
                              <a:effectLst/>
                            </a:rPr>
                            <a:t>30k</a:t>
                          </a:r>
                          <a:r>
                            <a:rPr lang="zh-CN" sz="1400" b="0" kern="100" dirty="0">
                              <a:effectLst/>
                            </a:rPr>
                            <a:t>、</a:t>
                          </a:r>
                          <a:r>
                            <a:rPr lang="en-US" sz="1400" b="0" kern="100" dirty="0">
                              <a:effectLst/>
                            </a:rPr>
                            <a:t>40k</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14374">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zh-CN" sz="1400" b="0" i="1" kern="100">
                                        <a:effectLst/>
                                        <a:latin typeface="Cambria Math" panose="02040503050406030204" pitchFamily="18" charset="0"/>
                                      </a:rPr>
                                    </m:ctrlPr>
                                  </m:dPr>
                                  <m:e>
                                    <m:r>
                                      <a:rPr lang="en-US" sz="1400" b="0" i="1" kern="100">
                                        <a:effectLst/>
                                        <a:latin typeface="Cambria Math" panose="02040503050406030204" pitchFamily="18" charset="0"/>
                                      </a:rPr>
                                      <m:t>𝑊</m:t>
                                    </m:r>
                                  </m:e>
                                </m:d>
                              </m:oMath>
                            </m:oMathPara>
                          </a14:m>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1250</a:t>
                          </a:r>
                          <a:r>
                            <a:rPr lang="zh-CN" sz="1400" b="0" kern="100" dirty="0">
                              <a:effectLst/>
                            </a:rPr>
                            <a:t>、</a:t>
                          </a:r>
                          <a:r>
                            <a:rPr lang="en-US" altLang="zh-CN" sz="1400" b="0" kern="100" dirty="0">
                              <a:effectLst/>
                            </a:rPr>
                            <a:t>2.5k</a:t>
                          </a:r>
                          <a:r>
                            <a:rPr lang="zh-CN" sz="1400" b="0" kern="100" dirty="0">
                              <a:effectLst/>
                            </a:rPr>
                            <a:t>、</a:t>
                          </a:r>
                          <a:r>
                            <a:rPr lang="en-US" altLang="zh-CN" sz="1400" b="1" kern="100" dirty="0">
                              <a:effectLst/>
                            </a:rPr>
                            <a:t>5</a:t>
                          </a:r>
                          <a:r>
                            <a:rPr lang="en-US" sz="1400" b="1" kern="100" dirty="0">
                              <a:effectLst/>
                            </a:rPr>
                            <a:t>k</a:t>
                          </a:r>
                          <a:r>
                            <a:rPr lang="zh-CN" sz="1400" b="0" kern="100" dirty="0">
                              <a:effectLst/>
                            </a:rPr>
                            <a:t>、</a:t>
                          </a:r>
                          <a:r>
                            <a:rPr lang="en-US" altLang="zh-CN" sz="1400" b="0" kern="100" dirty="0">
                              <a:effectLst/>
                            </a:rPr>
                            <a:t>7.5</a:t>
                          </a:r>
                          <a:r>
                            <a:rPr lang="en-US" sz="1400" b="0" kern="100" dirty="0">
                              <a:effectLst/>
                            </a:rPr>
                            <a:t>k</a:t>
                          </a:r>
                          <a:r>
                            <a:rPr lang="zh-CN" sz="1400" b="0" kern="100" dirty="0">
                              <a:effectLst/>
                            </a:rPr>
                            <a:t>、</a:t>
                          </a:r>
                          <a:r>
                            <a:rPr lang="en-US" altLang="zh-CN" sz="1400" b="0" kern="100" dirty="0">
                              <a:effectLst/>
                            </a:rPr>
                            <a:t>10</a:t>
                          </a:r>
                          <a:r>
                            <a:rPr lang="en-US" sz="1400" b="0" kern="100" dirty="0">
                              <a:effectLst/>
                            </a:rPr>
                            <a:t>k</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290792">
                    <a:tc>
                      <a:txBody>
                        <a:bodyPr/>
                        <a:lstStyle/>
                        <a:p>
                          <a:pPr algn="ctr">
                            <a:lnSpc>
                              <a:spcPct val="150000"/>
                            </a:lnSpc>
                            <a:spcAft>
                              <a:spcPts val="0"/>
                            </a:spcAft>
                          </a:pPr>
                          <a:r>
                            <a:rPr lang="en-US" sz="1400" b="0" kern="100" dirty="0">
                              <a:effectLst/>
                            </a:rPr>
                            <a:t>T</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200</a:t>
                          </a:r>
                          <a:r>
                            <a:rPr lang="zh-CN" sz="1400" b="0" kern="100" dirty="0">
                              <a:effectLst/>
                            </a:rPr>
                            <a:t>、</a:t>
                          </a:r>
                          <a:r>
                            <a:rPr lang="en-US" sz="1400" b="1" kern="100" dirty="0">
                              <a:effectLst/>
                            </a:rPr>
                            <a:t>400</a:t>
                          </a:r>
                          <a:r>
                            <a:rPr lang="zh-CN" sz="1400" b="0" kern="100" dirty="0">
                              <a:effectLst/>
                            </a:rPr>
                            <a:t>、</a:t>
                          </a:r>
                          <a:r>
                            <a:rPr lang="en-US" sz="1400" b="0" kern="100" dirty="0">
                              <a:effectLst/>
                            </a:rPr>
                            <a:t>600</a:t>
                          </a:r>
                          <a:r>
                            <a:rPr lang="zh-CN" sz="1400" b="0" kern="100" dirty="0">
                              <a:effectLst/>
                            </a:rPr>
                            <a:t>、</a:t>
                          </a:r>
                          <a:r>
                            <a:rPr lang="en-US" sz="1400" b="0" kern="100" dirty="0">
                              <a:effectLst/>
                            </a:rPr>
                            <a:t>800</a:t>
                          </a:r>
                          <a:r>
                            <a:rPr lang="zh-CN" sz="1400" b="0" kern="100" dirty="0">
                              <a:effectLst/>
                            </a:rPr>
                            <a:t>、</a:t>
                          </a:r>
                          <a:r>
                            <a:rPr lang="en-US" sz="1400" b="0" kern="100" dirty="0">
                              <a:effectLst/>
                            </a:rPr>
                            <a:t>1000</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290792">
                    <a:tc>
                      <a:txBody>
                        <a:bodyPr/>
                        <a:lstStyle/>
                        <a:p>
                          <a:pPr algn="ctr">
                            <a:lnSpc>
                              <a:spcPct val="150000"/>
                            </a:lnSpc>
                            <a:spcAft>
                              <a:spcPts val="0"/>
                            </a:spcAft>
                          </a:pPr>
                          <a:r>
                            <a:rPr lang="en-US" sz="1400" b="0" kern="100" dirty="0">
                              <a:effectLst/>
                            </a:rPr>
                            <a:t>G</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5</a:t>
                          </a:r>
                          <a14:m>
                            <m:oMath xmlns:m="http://schemas.openxmlformats.org/officeDocument/2006/math">
                              <m:r>
                                <a:rPr lang="en-US" sz="1400" b="0" kern="100">
                                  <a:effectLst/>
                                  <a:latin typeface="Cambria Math" panose="02040503050406030204" pitchFamily="18" charset="0"/>
                                </a:rPr>
                                <m:t>×</m:t>
                              </m:r>
                            </m:oMath>
                          </a14:m>
                          <a:r>
                            <a:rPr lang="en-US" sz="1400" b="0" kern="100" dirty="0">
                              <a:effectLst/>
                            </a:rPr>
                            <a:t>5</a:t>
                          </a:r>
                          <a:r>
                            <a:rPr lang="zh-CN" sz="1400" b="0" kern="100" dirty="0">
                              <a:effectLst/>
                            </a:rPr>
                            <a:t>、</a:t>
                          </a:r>
                          <a:r>
                            <a:rPr lang="en-US" sz="1400" b="0" kern="100" dirty="0">
                              <a:effectLst/>
                            </a:rPr>
                            <a:t>10</a:t>
                          </a:r>
                          <a14:m>
                            <m:oMath xmlns:m="http://schemas.openxmlformats.org/officeDocument/2006/math">
                              <m:r>
                                <a:rPr lang="en-US" sz="1400" b="0" kern="100">
                                  <a:effectLst/>
                                  <a:latin typeface="Cambria Math" panose="02040503050406030204" pitchFamily="18" charset="0"/>
                                </a:rPr>
                                <m:t>×</m:t>
                              </m:r>
                            </m:oMath>
                          </a14:m>
                          <a:r>
                            <a:rPr lang="en-US" sz="1400" b="0" kern="100" dirty="0">
                              <a:effectLst/>
                            </a:rPr>
                            <a:t>10</a:t>
                          </a:r>
                          <a:r>
                            <a:rPr lang="zh-CN" sz="1400" b="0" kern="100" dirty="0">
                              <a:effectLst/>
                            </a:rPr>
                            <a:t>、</a:t>
                          </a:r>
                          <a:r>
                            <a:rPr lang="en-US" sz="1400" b="1" kern="100" dirty="0">
                              <a:effectLst/>
                            </a:rPr>
                            <a:t>15</a:t>
                          </a:r>
                          <a14:m>
                            <m:oMath xmlns:m="http://schemas.openxmlformats.org/officeDocument/2006/math">
                              <m:r>
                                <a:rPr lang="en-US" sz="1400" b="1" kern="100">
                                  <a:effectLst/>
                                  <a:latin typeface="Cambria Math" panose="02040503050406030204" pitchFamily="18" charset="0"/>
                                </a:rPr>
                                <m:t>×</m:t>
                              </m:r>
                              <m:r>
                                <a:rPr lang="en-US" sz="1400" b="1" i="1" kern="100">
                                  <a:effectLst/>
                                  <a:latin typeface="Cambria Math" panose="02040503050406030204" pitchFamily="18" charset="0"/>
                                </a:rPr>
                                <m:t>𝟏</m:t>
                              </m:r>
                            </m:oMath>
                          </a14:m>
                          <a:r>
                            <a:rPr lang="en-US" sz="1400" b="1" kern="100" dirty="0">
                              <a:effectLst/>
                            </a:rPr>
                            <a:t>5</a:t>
                          </a:r>
                          <a:r>
                            <a:rPr lang="zh-CN" sz="1400" b="0" kern="100" dirty="0">
                              <a:effectLst/>
                            </a:rPr>
                            <a:t>、</a:t>
                          </a:r>
                          <a:r>
                            <a:rPr lang="en-US" sz="1400" b="0" kern="100" dirty="0">
                              <a:effectLst/>
                            </a:rPr>
                            <a:t>20</a:t>
                          </a:r>
                          <a14:m>
                            <m:oMath xmlns:m="http://schemas.openxmlformats.org/officeDocument/2006/math">
                              <m:r>
                                <a:rPr lang="en-US" sz="1400" b="0" kern="100">
                                  <a:effectLst/>
                                  <a:latin typeface="Cambria Math" panose="02040503050406030204" pitchFamily="18" charset="0"/>
                                </a:rPr>
                                <m:t>×</m:t>
                              </m:r>
                            </m:oMath>
                          </a14:m>
                          <a:r>
                            <a:rPr lang="en-US" sz="1400" b="0" kern="100" dirty="0">
                              <a:effectLst/>
                            </a:rPr>
                            <a:t>20</a:t>
                          </a:r>
                          <a:r>
                            <a:rPr lang="zh-CN" sz="1400" b="0" kern="100" dirty="0">
                              <a:effectLst/>
                            </a:rPr>
                            <a:t>、</a:t>
                          </a:r>
                          <a:r>
                            <a:rPr lang="en-US" sz="1400" b="0" kern="100" dirty="0">
                              <a:effectLst/>
                            </a:rPr>
                            <a:t>25</a:t>
                          </a:r>
                          <a14:m>
                            <m:oMath xmlns:m="http://schemas.openxmlformats.org/officeDocument/2006/math">
                              <m:r>
                                <a:rPr lang="en-US" sz="1400" b="0" kern="100">
                                  <a:effectLst/>
                                  <a:latin typeface="Cambria Math" panose="02040503050406030204" pitchFamily="18" charset="0"/>
                                </a:rPr>
                                <m:t>×</m:t>
                              </m:r>
                              <m:r>
                                <a:rPr lang="en-US" sz="1400" b="0" i="1" kern="100">
                                  <a:effectLst/>
                                  <a:latin typeface="Cambria Math" panose="02040503050406030204" pitchFamily="18" charset="0"/>
                                </a:rPr>
                                <m:t>2</m:t>
                              </m:r>
                            </m:oMath>
                          </a14:m>
                          <a:r>
                            <a:rPr lang="en-US" sz="1400" b="0" kern="100" dirty="0">
                              <a:effectLst/>
                            </a:rPr>
                            <a:t>5</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290792">
                    <a:tc>
                      <a:txBody>
                        <a:bodyPr/>
                        <a:lstStyle/>
                        <a:p>
                          <a:pPr algn="ctr">
                            <a:lnSpc>
                              <a:spcPct val="150000"/>
                            </a:lnSpc>
                            <a:spcAft>
                              <a:spcPts val="0"/>
                            </a:spcAft>
                          </a:pPr>
                          <a14:m>
                            <m:oMath xmlns:m="http://schemas.openxmlformats.org/officeDocument/2006/math">
                              <m:r>
                                <a:rPr lang="en-US" sz="1400" b="0" i="1" kern="100">
                                  <a:effectLst/>
                                  <a:latin typeface="Cambria Math" panose="02040503050406030204" pitchFamily="18" charset="0"/>
                                </a:rPr>
                                <m:t>𝜇</m:t>
                              </m:r>
                            </m:oMath>
                          </a14:m>
                          <a:r>
                            <a:rPr lang="en-US" altLang="zh-CN" sz="1400" b="0" kern="100" dirty="0">
                              <a:effectLst/>
                            </a:rPr>
                            <a:t> for temporal distribution</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0.1</a:t>
                          </a:r>
                          <a:r>
                            <a:rPr lang="zh-CN" sz="1400" b="0" kern="100" dirty="0">
                              <a:effectLst/>
                            </a:rPr>
                            <a:t>、</a:t>
                          </a:r>
                          <a:r>
                            <a:rPr lang="en-US" sz="1400" b="0" kern="100" dirty="0">
                              <a:effectLst/>
                            </a:rPr>
                            <a:t>0.3</a:t>
                          </a:r>
                          <a:r>
                            <a:rPr lang="zh-CN" sz="1400" b="0" kern="100" dirty="0">
                              <a:effectLst/>
                            </a:rPr>
                            <a:t>、</a:t>
                          </a:r>
                          <a:r>
                            <a:rPr lang="en-US" sz="1400" b="1" kern="100" dirty="0">
                              <a:effectLst/>
                            </a:rPr>
                            <a:t>0.5</a:t>
                          </a:r>
                          <a:r>
                            <a:rPr lang="zh-CN" sz="1400" b="0" kern="100" dirty="0">
                              <a:effectLst/>
                            </a:rPr>
                            <a:t>、</a:t>
                          </a:r>
                          <a:r>
                            <a:rPr lang="en-US" sz="1400" b="0" kern="100" dirty="0">
                              <a:effectLst/>
                            </a:rPr>
                            <a:t>0.7</a:t>
                          </a:r>
                          <a:r>
                            <a:rPr lang="zh-CN" sz="1400" b="0" kern="100" dirty="0">
                              <a:effectLst/>
                            </a:rPr>
                            <a:t>、</a:t>
                          </a:r>
                          <a:r>
                            <a:rPr lang="en-US" sz="1400" b="0" kern="100" dirty="0">
                              <a:effectLst/>
                            </a:rPr>
                            <a:t>0.9</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290792">
                    <a:tc>
                      <a:txBody>
                        <a:bodyPr/>
                        <a:lstStyle/>
                        <a:p>
                          <a:pPr algn="ctr">
                            <a:lnSpc>
                              <a:spcPct val="150000"/>
                            </a:lnSpc>
                            <a:spcAft>
                              <a:spcPts val="0"/>
                            </a:spcAft>
                          </a:pPr>
                          <a14:m>
                            <m:oMath xmlns:m="http://schemas.openxmlformats.org/officeDocument/2006/math">
                              <m:r>
                                <a:rPr lang="en-US" sz="1400" b="0" i="1" kern="100">
                                  <a:effectLst/>
                                  <a:latin typeface="Cambria Math" panose="02040503050406030204" pitchFamily="18" charset="0"/>
                                </a:rPr>
                                <m:t>𝑚𝑒𝑎𝑛</m:t>
                              </m:r>
                            </m:oMath>
                          </a14:m>
                          <a:r>
                            <a:rPr lang="en-US" altLang="zh-CN" sz="1400" b="0" kern="100" dirty="0">
                              <a:effectLst/>
                            </a:rPr>
                            <a:t> for spatial distribution</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0.1</a:t>
                          </a:r>
                          <a:r>
                            <a:rPr lang="zh-CN" sz="1400" b="0" kern="100" dirty="0">
                              <a:effectLst/>
                            </a:rPr>
                            <a:t>、</a:t>
                          </a:r>
                          <a:r>
                            <a:rPr lang="en-US" sz="1400" b="0" kern="100" dirty="0">
                              <a:effectLst/>
                            </a:rPr>
                            <a:t>0.3</a:t>
                          </a:r>
                          <a:r>
                            <a:rPr lang="zh-CN" sz="1400" b="0" kern="100" dirty="0">
                              <a:effectLst/>
                            </a:rPr>
                            <a:t>、</a:t>
                          </a:r>
                          <a:r>
                            <a:rPr lang="en-US" sz="1400" b="1" kern="100" dirty="0">
                              <a:effectLst/>
                            </a:rPr>
                            <a:t>0.5</a:t>
                          </a:r>
                          <a:r>
                            <a:rPr lang="zh-CN" sz="1400" b="0" kern="100" dirty="0">
                              <a:effectLst/>
                            </a:rPr>
                            <a:t>、</a:t>
                          </a:r>
                          <a:r>
                            <a:rPr lang="en-US" sz="1400" b="0" kern="100" dirty="0">
                              <a:effectLst/>
                            </a:rPr>
                            <a:t>0.7</a:t>
                          </a:r>
                          <a:r>
                            <a:rPr lang="zh-CN" sz="1400" b="0" kern="100" dirty="0">
                              <a:effectLst/>
                            </a:rPr>
                            <a:t>、</a:t>
                          </a:r>
                          <a:r>
                            <a:rPr lang="en-US" sz="1400" b="0" kern="100" dirty="0">
                              <a:effectLst/>
                            </a:rPr>
                            <a:t>0.9</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290792">
                    <a:tc>
                      <a:txBody>
                        <a:bodyPr/>
                        <a:lstStyle/>
                        <a:p>
                          <a:pPr algn="ctr">
                            <a:lnSpc>
                              <a:spcPct val="150000"/>
                            </a:lnSpc>
                            <a:spcAft>
                              <a:spcPts val="0"/>
                            </a:spcAft>
                          </a:pPr>
                          <a14:m>
                            <m:oMath xmlns:m="http://schemas.openxmlformats.org/officeDocument/2006/math">
                              <m:r>
                                <a:rPr lang="en-US" sz="1400" b="0" i="1" kern="100">
                                  <a:effectLst/>
                                  <a:latin typeface="Cambria Math" panose="02040503050406030204" pitchFamily="18" charset="0"/>
                                </a:rPr>
                                <m:t>𝜇</m:t>
                              </m:r>
                            </m:oMath>
                          </a14:m>
                          <a:r>
                            <a:rPr lang="en-US" altLang="zh-CN" sz="1400" b="0" kern="100" dirty="0">
                              <a:effectLst/>
                            </a:rPr>
                            <a:t> for</a:t>
                          </a:r>
                          <a:r>
                            <a:rPr lang="en-US" altLang="zh-CN" sz="1400" b="0" kern="100" baseline="0" dirty="0">
                              <a:effectLst/>
                            </a:rPr>
                            <a:t> demand distribution</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1.0</a:t>
                          </a:r>
                          <a:r>
                            <a:rPr lang="zh-CN" sz="1400" b="0" kern="100" dirty="0">
                              <a:effectLst/>
                            </a:rPr>
                            <a:t>、</a:t>
                          </a:r>
                          <a:r>
                            <a:rPr lang="en-US" sz="1400" b="0" kern="100" dirty="0">
                              <a:effectLst/>
                            </a:rPr>
                            <a:t>1.5</a:t>
                          </a:r>
                          <a:r>
                            <a:rPr lang="zh-CN" sz="1400" b="0" kern="100" dirty="0">
                              <a:effectLst/>
                            </a:rPr>
                            <a:t>、</a:t>
                          </a:r>
                          <a:r>
                            <a:rPr lang="en-US" sz="1400" b="1" kern="100" dirty="0">
                              <a:effectLst/>
                            </a:rPr>
                            <a:t>2.0</a:t>
                          </a:r>
                          <a:r>
                            <a:rPr lang="zh-CN" sz="1400" b="0" kern="100" dirty="0">
                              <a:effectLst/>
                            </a:rPr>
                            <a:t>、</a:t>
                          </a:r>
                          <a:r>
                            <a:rPr lang="en-US" sz="1400" b="0" kern="100" dirty="0">
                              <a:effectLst/>
                            </a:rPr>
                            <a:t>2.5</a:t>
                          </a:r>
                          <a:r>
                            <a:rPr lang="zh-CN" sz="1400" b="0" kern="100" dirty="0">
                              <a:effectLst/>
                            </a:rPr>
                            <a:t>、</a:t>
                          </a:r>
                          <a:r>
                            <a:rPr lang="en-US" sz="1400" b="0" kern="100" dirty="0">
                              <a:effectLst/>
                            </a:rPr>
                            <a:t>3.0</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290792">
                    <a:tc>
                      <a:txBody>
                        <a:bodyPr/>
                        <a:lstStyle/>
                        <a:p>
                          <a:pPr algn="ctr">
                            <a:lnSpc>
                              <a:spcPct val="150000"/>
                            </a:lnSpc>
                            <a:spcAft>
                              <a:spcPts val="0"/>
                            </a:spcAft>
                          </a:pPr>
                          <a14:m>
                            <m:oMath xmlns:m="http://schemas.openxmlformats.org/officeDocument/2006/math">
                              <m:r>
                                <a:rPr lang="en-US" sz="1400" b="0" i="1" kern="100">
                                  <a:effectLst/>
                                  <a:latin typeface="Cambria Math" panose="02040503050406030204" pitchFamily="18" charset="0"/>
                                </a:rPr>
                                <m:t>𝜎</m:t>
                              </m:r>
                            </m:oMath>
                          </a14:m>
                          <a:r>
                            <a:rPr lang="en-US" altLang="zh-CN" sz="1400" b="0" kern="100" dirty="0">
                              <a:effectLst/>
                            </a:rPr>
                            <a:t> for demand distribution</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0.5</a:t>
                          </a:r>
                          <a:r>
                            <a:rPr lang="zh-CN" sz="1400" b="0" kern="100" dirty="0">
                              <a:effectLst/>
                            </a:rPr>
                            <a:t>、</a:t>
                          </a:r>
                          <a:r>
                            <a:rPr lang="en-US" sz="1400" b="1" kern="100" dirty="0">
                              <a:effectLst/>
                            </a:rPr>
                            <a:t>1.0</a:t>
                          </a:r>
                          <a:r>
                            <a:rPr lang="zh-CN" sz="1400" b="0" kern="100" dirty="0">
                              <a:effectLst/>
                            </a:rPr>
                            <a:t>、</a:t>
                          </a:r>
                          <a:r>
                            <a:rPr lang="en-US" sz="1400" b="0" kern="100" dirty="0">
                              <a:effectLst/>
                            </a:rPr>
                            <a:t>1.5</a:t>
                          </a:r>
                          <a:r>
                            <a:rPr lang="zh-CN" sz="1400" b="0" kern="100" dirty="0">
                              <a:effectLst/>
                            </a:rPr>
                            <a:t>、</a:t>
                          </a:r>
                          <a:r>
                            <a:rPr lang="en-US" sz="1400" b="0" kern="100" dirty="0">
                              <a:effectLst/>
                            </a:rPr>
                            <a:t>2.0</a:t>
                          </a:r>
                          <a:r>
                            <a:rPr lang="zh-CN" sz="1400" b="0" kern="100" dirty="0">
                              <a:effectLst/>
                            </a:rPr>
                            <a:t>、</a:t>
                          </a:r>
                          <a:r>
                            <a:rPr lang="en-US" sz="1400" b="0" kern="100" dirty="0">
                              <a:effectLst/>
                            </a:rPr>
                            <a:t>2.5</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747880706"/>
                  </p:ext>
                </p:extLst>
              </p:nvPr>
            </p:nvGraphicFramePr>
            <p:xfrm>
              <a:off x="1691680" y="3212976"/>
              <a:ext cx="5760640" cy="2880360"/>
            </p:xfrm>
            <a:graphic>
              <a:graphicData uri="http://schemas.openxmlformats.org/drawingml/2006/table">
                <a:tbl>
                  <a:tblPr firstRow="1" firstCol="1" bandRow="1">
                    <a:tableStyleId>{D7AC3CCA-C797-4891-BE02-D94E43425B78}</a:tableStyleId>
                  </a:tblPr>
                  <a:tblGrid>
                    <a:gridCol w="2304256">
                      <a:extLst>
                        <a:ext uri="{9D8B030D-6E8A-4147-A177-3AD203B41FA5}">
                          <a16:colId xmlns:a16="http://schemas.microsoft.com/office/drawing/2014/main" xmlns:a14="http://schemas.microsoft.com/office/drawing/2010/main" xmlns="" val="20000"/>
                        </a:ext>
                      </a:extLst>
                    </a:gridCol>
                    <a:gridCol w="3456384">
                      <a:extLst>
                        <a:ext uri="{9D8B030D-6E8A-4147-A177-3AD203B41FA5}">
                          <a16:colId xmlns:a16="http://schemas.microsoft.com/office/drawing/2014/main" xmlns:a14="http://schemas.microsoft.com/office/drawing/2010/main" xmlns="" val="20001"/>
                        </a:ext>
                      </a:extLst>
                    </a:gridCol>
                  </a:tblGrid>
                  <a:tr h="320040">
                    <a:tc>
                      <a:txBody>
                        <a:bodyPr/>
                        <a:lstStyle/>
                        <a:p>
                          <a:pPr algn="ctr">
                            <a:lnSpc>
                              <a:spcPct val="150000"/>
                            </a:lnSpc>
                            <a:spcAft>
                              <a:spcPts val="0"/>
                            </a:spcAft>
                          </a:pPr>
                          <a:r>
                            <a:rPr lang="en-US" altLang="zh-CN" sz="1400" b="0" kern="100" dirty="0">
                              <a:effectLst/>
                            </a:rPr>
                            <a:t>Factor</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altLang="zh-CN" sz="1400" b="0" kern="100" dirty="0">
                              <a:effectLst/>
                              <a:latin typeface="+mn-lt"/>
                              <a:ea typeface="+mn-ea"/>
                            </a:rPr>
                            <a:t>Setting</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0"/>
                      </a:ext>
                    </a:extLst>
                  </a:tr>
                  <a:tr h="320040">
                    <a:tc>
                      <a:txBody>
                        <a:bodyPr/>
                        <a:lstStyle/>
                        <a:p>
                          <a:endParaRPr lang="zh-CN"/>
                        </a:p>
                      </a:txBody>
                      <a:tcPr marL="68580" marR="68580" marT="0" marB="0" anchor="ctr">
                        <a:blipFill rotWithShape="0">
                          <a:blip r:embed="rId4"/>
                          <a:stretch>
                            <a:fillRect l="-265" t="-103846" r="-150794" b="-728846"/>
                          </a:stretch>
                        </a:blipFill>
                      </a:tcPr>
                    </a:tc>
                    <a:tc>
                      <a:txBody>
                        <a:bodyPr/>
                        <a:lstStyle/>
                        <a:p>
                          <a:pPr algn="ctr">
                            <a:lnSpc>
                              <a:spcPct val="150000"/>
                            </a:lnSpc>
                            <a:spcAft>
                              <a:spcPts val="0"/>
                            </a:spcAft>
                          </a:pPr>
                          <a:r>
                            <a:rPr lang="en-US" sz="1400" b="0" kern="100" dirty="0">
                              <a:effectLst/>
                            </a:rPr>
                            <a:t>5k</a:t>
                          </a:r>
                          <a:r>
                            <a:rPr lang="zh-CN" sz="1400" b="0" kern="100" dirty="0">
                              <a:effectLst/>
                            </a:rPr>
                            <a:t>、</a:t>
                          </a:r>
                          <a:r>
                            <a:rPr lang="en-US" sz="1400" b="0" kern="100" dirty="0">
                              <a:effectLst/>
                            </a:rPr>
                            <a:t>10k</a:t>
                          </a:r>
                          <a:r>
                            <a:rPr lang="zh-CN" sz="1400" b="0" kern="100" dirty="0">
                              <a:effectLst/>
                            </a:rPr>
                            <a:t>、</a:t>
                          </a:r>
                          <a:r>
                            <a:rPr lang="en-US" sz="1400" b="1" kern="100" dirty="0">
                              <a:effectLst/>
                            </a:rPr>
                            <a:t>20k</a:t>
                          </a:r>
                          <a:r>
                            <a:rPr lang="zh-CN" sz="1400" b="0" kern="100" dirty="0">
                              <a:effectLst/>
                            </a:rPr>
                            <a:t>、</a:t>
                          </a:r>
                          <a:r>
                            <a:rPr lang="en-US" sz="1400" b="0" kern="100" dirty="0">
                              <a:effectLst/>
                            </a:rPr>
                            <a:t>30k</a:t>
                          </a:r>
                          <a:r>
                            <a:rPr lang="zh-CN" sz="1400" b="0" kern="100" dirty="0">
                              <a:effectLst/>
                            </a:rPr>
                            <a:t>、</a:t>
                          </a:r>
                          <a:r>
                            <a:rPr lang="en-US" sz="1400" b="0" kern="100" dirty="0">
                              <a:effectLst/>
                            </a:rPr>
                            <a:t>40k</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1"/>
                      </a:ext>
                    </a:extLst>
                  </a:tr>
                  <a:tr h="320040">
                    <a:tc>
                      <a:txBody>
                        <a:bodyPr/>
                        <a:lstStyle/>
                        <a:p>
                          <a:endParaRPr lang="zh-CN"/>
                        </a:p>
                      </a:txBody>
                      <a:tcPr marL="68580" marR="68580" marT="0" marB="0" anchor="ctr">
                        <a:blipFill rotWithShape="0">
                          <a:blip r:embed="rId4"/>
                          <a:stretch>
                            <a:fillRect l="-265" t="-200000" r="-150794" b="-615094"/>
                          </a:stretch>
                        </a:blipFill>
                      </a:tcPr>
                    </a:tc>
                    <a:tc>
                      <a:txBody>
                        <a:bodyPr/>
                        <a:lstStyle/>
                        <a:p>
                          <a:pPr algn="ctr">
                            <a:lnSpc>
                              <a:spcPct val="150000"/>
                            </a:lnSpc>
                            <a:spcAft>
                              <a:spcPts val="0"/>
                            </a:spcAft>
                          </a:pPr>
                          <a:r>
                            <a:rPr lang="en-US" sz="1400" b="0" kern="100" dirty="0">
                              <a:effectLst/>
                            </a:rPr>
                            <a:t>1250</a:t>
                          </a:r>
                          <a:r>
                            <a:rPr lang="zh-CN" sz="1400" b="0" kern="100" dirty="0">
                              <a:effectLst/>
                            </a:rPr>
                            <a:t>、</a:t>
                          </a:r>
                          <a:r>
                            <a:rPr lang="en-US" altLang="zh-CN" sz="1400" b="0" kern="100" dirty="0">
                              <a:effectLst/>
                            </a:rPr>
                            <a:t>2.5k</a:t>
                          </a:r>
                          <a:r>
                            <a:rPr lang="zh-CN" sz="1400" b="0" kern="100" dirty="0">
                              <a:effectLst/>
                            </a:rPr>
                            <a:t>、</a:t>
                          </a:r>
                          <a:r>
                            <a:rPr lang="en-US" altLang="zh-CN" sz="1400" b="1" kern="100" dirty="0">
                              <a:effectLst/>
                            </a:rPr>
                            <a:t>5</a:t>
                          </a:r>
                          <a:r>
                            <a:rPr lang="en-US" sz="1400" b="1" kern="100" dirty="0">
                              <a:effectLst/>
                            </a:rPr>
                            <a:t>k</a:t>
                          </a:r>
                          <a:r>
                            <a:rPr lang="zh-CN" sz="1400" b="0" kern="100" dirty="0">
                              <a:effectLst/>
                            </a:rPr>
                            <a:t>、</a:t>
                          </a:r>
                          <a:r>
                            <a:rPr lang="en-US" altLang="zh-CN" sz="1400" b="0" kern="100" dirty="0">
                              <a:effectLst/>
                            </a:rPr>
                            <a:t>7.5</a:t>
                          </a:r>
                          <a:r>
                            <a:rPr lang="en-US" sz="1400" b="0" kern="100" dirty="0">
                              <a:effectLst/>
                            </a:rPr>
                            <a:t>k</a:t>
                          </a:r>
                          <a:r>
                            <a:rPr lang="zh-CN" sz="1400" b="0" kern="100" dirty="0">
                              <a:effectLst/>
                            </a:rPr>
                            <a:t>、</a:t>
                          </a:r>
                          <a:r>
                            <a:rPr lang="en-US" altLang="zh-CN" sz="1400" b="0" kern="100" dirty="0">
                              <a:effectLst/>
                            </a:rPr>
                            <a:t>10</a:t>
                          </a:r>
                          <a:r>
                            <a:rPr lang="en-US" sz="1400" b="0" kern="100" dirty="0">
                              <a:effectLst/>
                            </a:rPr>
                            <a:t>k</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2"/>
                      </a:ext>
                    </a:extLst>
                  </a:tr>
                  <a:tr h="320040">
                    <a:tc>
                      <a:txBody>
                        <a:bodyPr/>
                        <a:lstStyle/>
                        <a:p>
                          <a:pPr algn="ctr">
                            <a:lnSpc>
                              <a:spcPct val="150000"/>
                            </a:lnSpc>
                            <a:spcAft>
                              <a:spcPts val="0"/>
                            </a:spcAft>
                          </a:pPr>
                          <a:r>
                            <a:rPr lang="en-US" sz="1400" b="0" kern="100" dirty="0">
                              <a:effectLst/>
                            </a:rPr>
                            <a:t>T</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b="0" kern="100" dirty="0">
                              <a:effectLst/>
                            </a:rPr>
                            <a:t>200</a:t>
                          </a:r>
                          <a:r>
                            <a:rPr lang="zh-CN" sz="1400" b="0" kern="100" dirty="0">
                              <a:effectLst/>
                            </a:rPr>
                            <a:t>、</a:t>
                          </a:r>
                          <a:r>
                            <a:rPr lang="en-US" sz="1400" b="1" kern="100" dirty="0">
                              <a:effectLst/>
                            </a:rPr>
                            <a:t>400</a:t>
                          </a:r>
                          <a:r>
                            <a:rPr lang="zh-CN" sz="1400" b="0" kern="100" dirty="0">
                              <a:effectLst/>
                            </a:rPr>
                            <a:t>、</a:t>
                          </a:r>
                          <a:r>
                            <a:rPr lang="en-US" sz="1400" b="0" kern="100" dirty="0">
                              <a:effectLst/>
                            </a:rPr>
                            <a:t>600</a:t>
                          </a:r>
                          <a:r>
                            <a:rPr lang="zh-CN" sz="1400" b="0" kern="100" dirty="0">
                              <a:effectLst/>
                            </a:rPr>
                            <a:t>、</a:t>
                          </a:r>
                          <a:r>
                            <a:rPr lang="en-US" sz="1400" b="0" kern="100" dirty="0">
                              <a:effectLst/>
                            </a:rPr>
                            <a:t>800</a:t>
                          </a:r>
                          <a:r>
                            <a:rPr lang="zh-CN" sz="1400" b="0" kern="100" dirty="0">
                              <a:effectLst/>
                            </a:rPr>
                            <a:t>、</a:t>
                          </a:r>
                          <a:r>
                            <a:rPr lang="en-US" sz="1400" b="0" kern="100" dirty="0">
                              <a:effectLst/>
                            </a:rPr>
                            <a:t>1000</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3"/>
                      </a:ext>
                    </a:extLst>
                  </a:tr>
                  <a:tr h="320040">
                    <a:tc>
                      <a:txBody>
                        <a:bodyPr/>
                        <a:lstStyle/>
                        <a:p>
                          <a:pPr algn="ctr">
                            <a:lnSpc>
                              <a:spcPct val="150000"/>
                            </a:lnSpc>
                            <a:spcAft>
                              <a:spcPts val="0"/>
                            </a:spcAft>
                          </a:pPr>
                          <a:r>
                            <a:rPr lang="en-US" sz="1400" b="0" kern="100" dirty="0">
                              <a:effectLst/>
                            </a:rPr>
                            <a:t>G</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rotWithShape="0">
                          <a:blip r:embed="rId4"/>
                          <a:stretch>
                            <a:fillRect l="-66725" t="-398113" r="-352" b="-416981"/>
                          </a:stretch>
                        </a:blipFill>
                      </a:tcPr>
                    </a:tc>
                    <a:extLst>
                      <a:ext uri="{0D108BD9-81ED-4DB2-BD59-A6C34878D82A}">
                        <a16:rowId xmlns:a16="http://schemas.microsoft.com/office/drawing/2014/main" xmlns:a14="http://schemas.microsoft.com/office/drawing/2010/main" xmlns="" val="10004"/>
                      </a:ext>
                    </a:extLst>
                  </a:tr>
                  <a:tr h="320040">
                    <a:tc>
                      <a:txBody>
                        <a:bodyPr/>
                        <a:lstStyle/>
                        <a:p>
                          <a:endParaRPr lang="zh-CN"/>
                        </a:p>
                      </a:txBody>
                      <a:tcPr marL="68580" marR="68580" marT="0" marB="0" anchor="ctr">
                        <a:blipFill rotWithShape="0">
                          <a:blip r:embed="rId4"/>
                          <a:stretch>
                            <a:fillRect l="-265" t="-507692" r="-150794" b="-325000"/>
                          </a:stretch>
                        </a:blipFill>
                      </a:tcPr>
                    </a:tc>
                    <a:tc>
                      <a:txBody>
                        <a:bodyPr/>
                        <a:lstStyle/>
                        <a:p>
                          <a:pPr algn="ctr">
                            <a:lnSpc>
                              <a:spcPct val="150000"/>
                            </a:lnSpc>
                            <a:spcAft>
                              <a:spcPts val="0"/>
                            </a:spcAft>
                          </a:pPr>
                          <a:r>
                            <a:rPr lang="en-US" sz="1400" b="0" kern="100" dirty="0">
                              <a:effectLst/>
                            </a:rPr>
                            <a:t>0.1</a:t>
                          </a:r>
                          <a:r>
                            <a:rPr lang="zh-CN" sz="1400" b="0" kern="100" dirty="0">
                              <a:effectLst/>
                            </a:rPr>
                            <a:t>、</a:t>
                          </a:r>
                          <a:r>
                            <a:rPr lang="en-US" sz="1400" b="0" kern="100" dirty="0">
                              <a:effectLst/>
                            </a:rPr>
                            <a:t>0.3</a:t>
                          </a:r>
                          <a:r>
                            <a:rPr lang="zh-CN" sz="1400" b="0" kern="100" dirty="0">
                              <a:effectLst/>
                            </a:rPr>
                            <a:t>、</a:t>
                          </a:r>
                          <a:r>
                            <a:rPr lang="en-US" sz="1400" b="1" kern="100" dirty="0">
                              <a:effectLst/>
                            </a:rPr>
                            <a:t>0.5</a:t>
                          </a:r>
                          <a:r>
                            <a:rPr lang="zh-CN" sz="1400" b="0" kern="100" dirty="0">
                              <a:effectLst/>
                            </a:rPr>
                            <a:t>、</a:t>
                          </a:r>
                          <a:r>
                            <a:rPr lang="en-US" sz="1400" b="0" kern="100" dirty="0">
                              <a:effectLst/>
                            </a:rPr>
                            <a:t>0.7</a:t>
                          </a:r>
                          <a:r>
                            <a:rPr lang="zh-CN" sz="1400" b="0" kern="100" dirty="0">
                              <a:effectLst/>
                            </a:rPr>
                            <a:t>、</a:t>
                          </a:r>
                          <a:r>
                            <a:rPr lang="en-US" sz="1400" b="0" kern="100" dirty="0">
                              <a:effectLst/>
                            </a:rPr>
                            <a:t>0.9</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5"/>
                      </a:ext>
                    </a:extLst>
                  </a:tr>
                  <a:tr h="320040">
                    <a:tc>
                      <a:txBody>
                        <a:bodyPr/>
                        <a:lstStyle/>
                        <a:p>
                          <a:endParaRPr lang="zh-CN"/>
                        </a:p>
                      </a:txBody>
                      <a:tcPr marL="68580" marR="68580" marT="0" marB="0" anchor="ctr">
                        <a:blipFill rotWithShape="0">
                          <a:blip r:embed="rId4"/>
                          <a:stretch>
                            <a:fillRect l="-265" t="-596226" r="-150794" b="-218868"/>
                          </a:stretch>
                        </a:blipFill>
                      </a:tcPr>
                    </a:tc>
                    <a:tc>
                      <a:txBody>
                        <a:bodyPr/>
                        <a:lstStyle/>
                        <a:p>
                          <a:pPr algn="ctr">
                            <a:lnSpc>
                              <a:spcPct val="150000"/>
                            </a:lnSpc>
                            <a:spcAft>
                              <a:spcPts val="0"/>
                            </a:spcAft>
                          </a:pPr>
                          <a:r>
                            <a:rPr lang="en-US" sz="1400" b="0" kern="100" dirty="0">
                              <a:effectLst/>
                            </a:rPr>
                            <a:t>0.1</a:t>
                          </a:r>
                          <a:r>
                            <a:rPr lang="zh-CN" sz="1400" b="0" kern="100" dirty="0">
                              <a:effectLst/>
                            </a:rPr>
                            <a:t>、</a:t>
                          </a:r>
                          <a:r>
                            <a:rPr lang="en-US" sz="1400" b="0" kern="100" dirty="0">
                              <a:effectLst/>
                            </a:rPr>
                            <a:t>0.3</a:t>
                          </a:r>
                          <a:r>
                            <a:rPr lang="zh-CN" sz="1400" b="0" kern="100" dirty="0">
                              <a:effectLst/>
                            </a:rPr>
                            <a:t>、</a:t>
                          </a:r>
                          <a:r>
                            <a:rPr lang="en-US" sz="1400" b="1" kern="100" dirty="0">
                              <a:effectLst/>
                            </a:rPr>
                            <a:t>0.5</a:t>
                          </a:r>
                          <a:r>
                            <a:rPr lang="zh-CN" sz="1400" b="0" kern="100" dirty="0">
                              <a:effectLst/>
                            </a:rPr>
                            <a:t>、</a:t>
                          </a:r>
                          <a:r>
                            <a:rPr lang="en-US" sz="1400" b="0" kern="100" dirty="0">
                              <a:effectLst/>
                            </a:rPr>
                            <a:t>0.7</a:t>
                          </a:r>
                          <a:r>
                            <a:rPr lang="zh-CN" sz="1400" b="0" kern="100" dirty="0">
                              <a:effectLst/>
                            </a:rPr>
                            <a:t>、</a:t>
                          </a:r>
                          <a:r>
                            <a:rPr lang="en-US" sz="1400" b="0" kern="100" dirty="0">
                              <a:effectLst/>
                            </a:rPr>
                            <a:t>0.9</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6"/>
                      </a:ext>
                    </a:extLst>
                  </a:tr>
                  <a:tr h="320040">
                    <a:tc>
                      <a:txBody>
                        <a:bodyPr/>
                        <a:lstStyle/>
                        <a:p>
                          <a:endParaRPr lang="zh-CN"/>
                        </a:p>
                      </a:txBody>
                      <a:tcPr marL="68580" marR="68580" marT="0" marB="0" anchor="ctr">
                        <a:blipFill rotWithShape="0">
                          <a:blip r:embed="rId4"/>
                          <a:stretch>
                            <a:fillRect l="-265" t="-709615" r="-150794" b="-123077"/>
                          </a:stretch>
                        </a:blipFill>
                      </a:tcPr>
                    </a:tc>
                    <a:tc>
                      <a:txBody>
                        <a:bodyPr/>
                        <a:lstStyle/>
                        <a:p>
                          <a:pPr algn="ctr">
                            <a:lnSpc>
                              <a:spcPct val="150000"/>
                            </a:lnSpc>
                            <a:spcAft>
                              <a:spcPts val="0"/>
                            </a:spcAft>
                          </a:pPr>
                          <a:r>
                            <a:rPr lang="en-US" sz="1400" b="0" kern="100" dirty="0">
                              <a:effectLst/>
                            </a:rPr>
                            <a:t>1.0</a:t>
                          </a:r>
                          <a:r>
                            <a:rPr lang="zh-CN" sz="1400" b="0" kern="100" dirty="0">
                              <a:effectLst/>
                            </a:rPr>
                            <a:t>、</a:t>
                          </a:r>
                          <a:r>
                            <a:rPr lang="en-US" sz="1400" b="0" kern="100" dirty="0">
                              <a:effectLst/>
                            </a:rPr>
                            <a:t>1.5</a:t>
                          </a:r>
                          <a:r>
                            <a:rPr lang="zh-CN" sz="1400" b="0" kern="100" dirty="0">
                              <a:effectLst/>
                            </a:rPr>
                            <a:t>、</a:t>
                          </a:r>
                          <a:r>
                            <a:rPr lang="en-US" sz="1400" b="1" kern="100" dirty="0">
                              <a:effectLst/>
                            </a:rPr>
                            <a:t>2.0</a:t>
                          </a:r>
                          <a:r>
                            <a:rPr lang="zh-CN" sz="1400" b="0" kern="100" dirty="0">
                              <a:effectLst/>
                            </a:rPr>
                            <a:t>、</a:t>
                          </a:r>
                          <a:r>
                            <a:rPr lang="en-US" sz="1400" b="0" kern="100" dirty="0">
                              <a:effectLst/>
                            </a:rPr>
                            <a:t>2.5</a:t>
                          </a:r>
                          <a:r>
                            <a:rPr lang="zh-CN" sz="1400" b="0" kern="100" dirty="0">
                              <a:effectLst/>
                            </a:rPr>
                            <a:t>、</a:t>
                          </a:r>
                          <a:r>
                            <a:rPr lang="en-US" sz="1400" b="0" kern="100" dirty="0">
                              <a:effectLst/>
                            </a:rPr>
                            <a:t>3.0</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7"/>
                      </a:ext>
                    </a:extLst>
                  </a:tr>
                  <a:tr h="320040">
                    <a:tc>
                      <a:txBody>
                        <a:bodyPr/>
                        <a:lstStyle/>
                        <a:p>
                          <a:endParaRPr lang="zh-CN"/>
                        </a:p>
                      </a:txBody>
                      <a:tcPr marL="68580" marR="68580" marT="0" marB="0" anchor="ctr">
                        <a:blipFill rotWithShape="0">
                          <a:blip r:embed="rId4"/>
                          <a:stretch>
                            <a:fillRect l="-265" t="-794340" r="-150794" b="-20755"/>
                          </a:stretch>
                        </a:blipFill>
                      </a:tcPr>
                    </a:tc>
                    <a:tc>
                      <a:txBody>
                        <a:bodyPr/>
                        <a:lstStyle/>
                        <a:p>
                          <a:pPr algn="ctr">
                            <a:lnSpc>
                              <a:spcPct val="150000"/>
                            </a:lnSpc>
                            <a:spcAft>
                              <a:spcPts val="0"/>
                            </a:spcAft>
                          </a:pPr>
                          <a:r>
                            <a:rPr lang="en-US" sz="1400" b="0" kern="100" dirty="0">
                              <a:effectLst/>
                            </a:rPr>
                            <a:t>0.5</a:t>
                          </a:r>
                          <a:r>
                            <a:rPr lang="zh-CN" sz="1400" b="0" kern="100" dirty="0">
                              <a:effectLst/>
                            </a:rPr>
                            <a:t>、</a:t>
                          </a:r>
                          <a:r>
                            <a:rPr lang="en-US" sz="1400" b="1" kern="100" dirty="0">
                              <a:effectLst/>
                            </a:rPr>
                            <a:t>1.0</a:t>
                          </a:r>
                          <a:r>
                            <a:rPr lang="zh-CN" sz="1400" b="0" kern="100" dirty="0">
                              <a:effectLst/>
                            </a:rPr>
                            <a:t>、</a:t>
                          </a:r>
                          <a:r>
                            <a:rPr lang="en-US" sz="1400" b="0" kern="100" dirty="0">
                              <a:effectLst/>
                            </a:rPr>
                            <a:t>1.5</a:t>
                          </a:r>
                          <a:r>
                            <a:rPr lang="zh-CN" sz="1400" b="0" kern="100" dirty="0">
                              <a:effectLst/>
                            </a:rPr>
                            <a:t>、</a:t>
                          </a:r>
                          <a:r>
                            <a:rPr lang="en-US" sz="1400" b="0" kern="100" dirty="0">
                              <a:effectLst/>
                            </a:rPr>
                            <a:t>2.0</a:t>
                          </a:r>
                          <a:r>
                            <a:rPr lang="zh-CN" sz="1400" b="0" kern="100" dirty="0">
                              <a:effectLst/>
                            </a:rPr>
                            <a:t>、</a:t>
                          </a:r>
                          <a:r>
                            <a:rPr lang="en-US" sz="1400" b="0" kern="100" dirty="0">
                              <a:effectLst/>
                            </a:rPr>
                            <a:t>2.5</a:t>
                          </a:r>
                          <a:endParaRPr lang="zh-CN" sz="1400" b="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a14="http://schemas.microsoft.com/office/drawing/2010/main" xmlns="" val="10008"/>
                      </a:ext>
                    </a:extLst>
                  </a:tr>
                </a:tbl>
              </a:graphicData>
            </a:graphic>
          </p:graphicFrame>
        </mc:Fallback>
      </mc:AlternateContent>
    </p:spTree>
    <p:extLst>
      <p:ext uri="{BB962C8B-B14F-4D97-AF65-F5344CB8AC3E}">
        <p14:creationId xmlns:p14="http://schemas.microsoft.com/office/powerpoint/2010/main" val="803597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noChangeArrowheads="1"/>
          </p:cNvSpPr>
          <p:nvPr>
            <p:ph type="title"/>
          </p:nvPr>
        </p:nvSpPr>
        <p:spPr/>
        <p:txBody>
          <a:bodyPr/>
          <a:lstStyle/>
          <a:p>
            <a:pPr algn="ctr" eaLnBrk="1" hangingPunct="1"/>
            <a:r>
              <a:rPr lang="en-US" altLang="zh-CN" sz="3500" dirty="0"/>
              <a:t>Experiments: Synthetic Data</a:t>
            </a:r>
            <a:endParaRPr lang="zh-CN" altLang="en-US" sz="3500" dirty="0"/>
          </a:p>
        </p:txBody>
      </p:sp>
      <p:pic>
        <p:nvPicPr>
          <p:cNvPr id="5" name="图片 4"/>
          <p:cNvPicPr>
            <a:picLocks noChangeAspect="1"/>
          </p:cNvPicPr>
          <p:nvPr/>
        </p:nvPicPr>
        <p:blipFill>
          <a:blip r:embed="rId3"/>
          <a:stretch>
            <a:fillRect/>
          </a:stretch>
        </p:blipFill>
        <p:spPr>
          <a:xfrm>
            <a:off x="238785" y="980728"/>
            <a:ext cx="2709105" cy="2334498"/>
          </a:xfrm>
          <a:prstGeom prst="rect">
            <a:avLst/>
          </a:prstGeom>
        </p:spPr>
      </p:pic>
      <p:pic>
        <p:nvPicPr>
          <p:cNvPr id="7" name="图片 6"/>
          <p:cNvPicPr>
            <a:picLocks noChangeAspect="1"/>
          </p:cNvPicPr>
          <p:nvPr/>
        </p:nvPicPr>
        <p:blipFill>
          <a:blip r:embed="rId4"/>
          <a:stretch>
            <a:fillRect/>
          </a:stretch>
        </p:blipFill>
        <p:spPr>
          <a:xfrm>
            <a:off x="3024772" y="2651582"/>
            <a:ext cx="2771364" cy="2362020"/>
          </a:xfrm>
          <a:prstGeom prst="rect">
            <a:avLst/>
          </a:prstGeom>
        </p:spPr>
      </p:pic>
      <p:pic>
        <p:nvPicPr>
          <p:cNvPr id="8" name="图片 7"/>
          <p:cNvPicPr>
            <a:picLocks noChangeAspect="1"/>
          </p:cNvPicPr>
          <p:nvPr/>
        </p:nvPicPr>
        <p:blipFill>
          <a:blip r:embed="rId5"/>
          <a:stretch>
            <a:fillRect/>
          </a:stretch>
        </p:blipFill>
        <p:spPr>
          <a:xfrm>
            <a:off x="5940152" y="4020133"/>
            <a:ext cx="3039054" cy="2638367"/>
          </a:xfrm>
          <a:prstGeom prst="rect">
            <a:avLst/>
          </a:prstGeom>
        </p:spPr>
      </p:pic>
      <p:sp>
        <p:nvSpPr>
          <p:cNvPr id="9" name="矩形标注 4">
            <a:extLst>
              <a:ext uri="{FF2B5EF4-FFF2-40B4-BE49-F238E27FC236}">
                <a16:creationId xmlns:a16="http://schemas.microsoft.com/office/drawing/2014/main" id="{4DA7ECEF-5328-4A27-B8CC-CBC3C7B79C67}"/>
              </a:ext>
            </a:extLst>
          </p:cNvPr>
          <p:cNvSpPr>
            <a:spLocks noChangeArrowheads="1"/>
          </p:cNvSpPr>
          <p:nvPr/>
        </p:nvSpPr>
        <p:spPr bwMode="auto">
          <a:xfrm>
            <a:off x="6084168" y="2223866"/>
            <a:ext cx="2295168" cy="392031"/>
          </a:xfrm>
          <a:prstGeom prst="wedgeRectCallout">
            <a:avLst>
              <a:gd name="adj1" fmla="val -61674"/>
              <a:gd name="adj2" fmla="val 279501"/>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t>MAPS is efficient</a:t>
            </a:r>
            <a:endParaRPr lang="zh-CN" altLang="en-US" sz="2000" dirty="0">
              <a:latin typeface="+mn-lt"/>
              <a:cs typeface="ＭＳ Ｐゴシック" charset="-128"/>
            </a:endParaRPr>
          </a:p>
        </p:txBody>
      </p:sp>
      <p:sp>
        <p:nvSpPr>
          <p:cNvPr id="10" name="矩形标注 4">
            <a:extLst>
              <a:ext uri="{FF2B5EF4-FFF2-40B4-BE49-F238E27FC236}">
                <a16:creationId xmlns:a16="http://schemas.microsoft.com/office/drawing/2014/main" id="{33DBE3F1-779A-4BC8-B29C-69838CEB4309}"/>
              </a:ext>
            </a:extLst>
          </p:cNvPr>
          <p:cNvSpPr>
            <a:spLocks noChangeArrowheads="1"/>
          </p:cNvSpPr>
          <p:nvPr/>
        </p:nvSpPr>
        <p:spPr bwMode="auto">
          <a:xfrm>
            <a:off x="3563888" y="1046205"/>
            <a:ext cx="4032448" cy="392031"/>
          </a:xfrm>
          <a:prstGeom prst="wedgeRectCallout">
            <a:avLst>
              <a:gd name="adj1" fmla="val -67209"/>
              <a:gd name="adj2" fmla="val 113520"/>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t>MAPS is the most effective</a:t>
            </a:r>
            <a:endParaRPr lang="zh-CN" altLang="en-US" sz="2000" dirty="0">
              <a:latin typeface="+mn-lt"/>
              <a:cs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3059832" y="2636912"/>
            <a:ext cx="2880320" cy="2360500"/>
          </a:xfrm>
          <a:prstGeom prst="rect">
            <a:avLst/>
          </a:prstGeom>
        </p:spPr>
      </p:pic>
      <p:sp>
        <p:nvSpPr>
          <p:cNvPr id="101378" name="标题 1"/>
          <p:cNvSpPr>
            <a:spLocks noGrp="1" noChangeArrowheads="1"/>
          </p:cNvSpPr>
          <p:nvPr>
            <p:ph type="title"/>
          </p:nvPr>
        </p:nvSpPr>
        <p:spPr/>
        <p:txBody>
          <a:bodyPr/>
          <a:lstStyle/>
          <a:p>
            <a:pPr algn="ctr" eaLnBrk="1" hangingPunct="1"/>
            <a:r>
              <a:rPr lang="en-US" altLang="zh-CN" sz="3500" dirty="0"/>
              <a:t>Experiments: Real Data</a:t>
            </a:r>
            <a:endParaRPr lang="zh-CN" altLang="en-US" sz="3500" dirty="0"/>
          </a:p>
        </p:txBody>
      </p:sp>
      <p:pic>
        <p:nvPicPr>
          <p:cNvPr id="5" name="图片 4"/>
          <p:cNvPicPr>
            <a:picLocks noChangeAspect="1"/>
          </p:cNvPicPr>
          <p:nvPr/>
        </p:nvPicPr>
        <p:blipFill>
          <a:blip r:embed="rId4"/>
          <a:stretch>
            <a:fillRect/>
          </a:stretch>
        </p:blipFill>
        <p:spPr>
          <a:xfrm>
            <a:off x="179512" y="910272"/>
            <a:ext cx="2639623" cy="2181382"/>
          </a:xfrm>
          <a:prstGeom prst="rect">
            <a:avLst/>
          </a:prstGeom>
        </p:spPr>
      </p:pic>
      <p:pic>
        <p:nvPicPr>
          <p:cNvPr id="9" name="图片 8"/>
          <p:cNvPicPr>
            <a:picLocks noChangeAspect="1"/>
          </p:cNvPicPr>
          <p:nvPr/>
        </p:nvPicPr>
        <p:blipFill>
          <a:blip r:embed="rId5"/>
          <a:stretch>
            <a:fillRect/>
          </a:stretch>
        </p:blipFill>
        <p:spPr>
          <a:xfrm>
            <a:off x="6084168" y="4509120"/>
            <a:ext cx="2746648" cy="2233448"/>
          </a:xfrm>
          <a:prstGeom prst="rect">
            <a:avLst/>
          </a:prstGeom>
        </p:spPr>
      </p:pic>
      <p:sp>
        <p:nvSpPr>
          <p:cNvPr id="10" name="矩形标注 4">
            <a:extLst>
              <a:ext uri="{FF2B5EF4-FFF2-40B4-BE49-F238E27FC236}">
                <a16:creationId xmlns:a16="http://schemas.microsoft.com/office/drawing/2014/main" id="{AE27B878-6F01-427A-A466-677025BCCE38}"/>
              </a:ext>
            </a:extLst>
          </p:cNvPr>
          <p:cNvSpPr>
            <a:spLocks noChangeArrowheads="1"/>
          </p:cNvSpPr>
          <p:nvPr/>
        </p:nvSpPr>
        <p:spPr bwMode="auto">
          <a:xfrm>
            <a:off x="4788024" y="1645610"/>
            <a:ext cx="3603228" cy="710707"/>
          </a:xfrm>
          <a:prstGeom prst="wedgeRectCallout">
            <a:avLst>
              <a:gd name="adj1" fmla="val -46340"/>
              <a:gd name="adj2" fmla="val 12566"/>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t>MAPS still performs best on real datasets</a:t>
            </a:r>
            <a:endParaRPr lang="zh-CN" altLang="en-US" sz="2000" dirty="0">
              <a:latin typeface="+mn-lt"/>
              <a:cs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A new way of organizing the crowd (</a:t>
            </a:r>
            <a:r>
              <a:rPr lang="en-US" altLang="zh-CN" sz="2800" dirty="0">
                <a:solidFill>
                  <a:srgbClr val="FF0000"/>
                </a:solidFill>
                <a:latin typeface="+mn-lt"/>
                <a:cs typeface="ＭＳ Ｐゴシック" charset="-128"/>
              </a:rPr>
              <a:t>mobile</a:t>
            </a:r>
            <a:r>
              <a:rPr lang="en-US" altLang="zh-CN" sz="2800" dirty="0">
                <a:latin typeface="+mn-lt"/>
                <a:cs typeface="ＭＳ Ｐゴシック" charset="-128"/>
              </a:rPr>
              <a:t> Internet workers) to do </a:t>
            </a:r>
            <a:r>
              <a:rPr lang="en-US" altLang="zh-CN" sz="2800" dirty="0">
                <a:solidFill>
                  <a:srgbClr val="FF0000"/>
                </a:solidFill>
                <a:latin typeface="+mn-lt"/>
                <a:cs typeface="ＭＳ Ｐゴシック" charset="-128"/>
              </a:rPr>
              <a:t>spatial</a:t>
            </a:r>
            <a:r>
              <a:rPr lang="en-US" altLang="zh-CN" sz="2800" dirty="0">
                <a:latin typeface="+mn-lt"/>
                <a:cs typeface="ＭＳ Ｐゴシック" charset="-128"/>
              </a:rPr>
              <a:t> tasks</a:t>
            </a: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r>
              <a:rPr lang="en-US" altLang="zh-CN" sz="2800" dirty="0">
                <a:latin typeface="+mn-lt"/>
                <a:cs typeface="ＭＳ Ｐゴシック" charset="-128"/>
              </a:rPr>
              <a:t>Representatives</a:t>
            </a: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p:txBody>
      </p:sp>
      <p:sp>
        <p:nvSpPr>
          <p:cNvPr id="23555" name="Title 1"/>
          <p:cNvSpPr>
            <a:spLocks noGrp="1"/>
          </p:cNvSpPr>
          <p:nvPr>
            <p:ph type="title"/>
          </p:nvPr>
        </p:nvSpPr>
        <p:spPr>
          <a:xfrm>
            <a:off x="0" y="122238"/>
            <a:ext cx="9144000" cy="714375"/>
          </a:xfrm>
        </p:spPr>
        <p:txBody>
          <a:bodyPr/>
          <a:lstStyle/>
          <a:p>
            <a:pPr algn="ctr" eaLnBrk="1" hangingPunct="1"/>
            <a:r>
              <a:rPr lang="en-US" altLang="zh-CN" sz="3500" dirty="0"/>
              <a:t>Spatial Crowdsourcing</a:t>
            </a:r>
          </a:p>
        </p:txBody>
      </p:sp>
      <p:pic>
        <p:nvPicPr>
          <p:cNvPr id="15" name="图片 14">
            <a:extLst>
              <a:ext uri="{FF2B5EF4-FFF2-40B4-BE49-F238E27FC236}">
                <a16:creationId xmlns:a16="http://schemas.microsoft.com/office/drawing/2014/main" id="{22E6A2C5-CEFF-4663-9B7F-4C44C5C0A878}"/>
              </a:ext>
            </a:extLst>
          </p:cNvPr>
          <p:cNvPicPr>
            <a:picLocks noChangeAspect="1"/>
          </p:cNvPicPr>
          <p:nvPr/>
        </p:nvPicPr>
        <p:blipFill>
          <a:blip r:embed="rId3"/>
          <a:stretch>
            <a:fillRect/>
          </a:stretch>
        </p:blipFill>
        <p:spPr>
          <a:xfrm>
            <a:off x="2135722" y="1844824"/>
            <a:ext cx="4810643" cy="1512168"/>
          </a:xfrm>
          <a:prstGeom prst="rect">
            <a:avLst/>
          </a:prstGeom>
        </p:spPr>
      </p:pic>
      <p:pic>
        <p:nvPicPr>
          <p:cNvPr id="18" name="图片 17">
            <a:extLst>
              <a:ext uri="{FF2B5EF4-FFF2-40B4-BE49-F238E27FC236}">
                <a16:creationId xmlns:a16="http://schemas.microsoft.com/office/drawing/2014/main" id="{5D91FA42-C763-416E-B2A8-AA053719A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295" y="4592745"/>
            <a:ext cx="2102514" cy="670525"/>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7824" y="4175728"/>
            <a:ext cx="1410466" cy="1410466"/>
          </a:xfrm>
          <a:prstGeom prst="rect">
            <a:avLst/>
          </a:prstGeom>
        </p:spPr>
      </p:pic>
      <p:sp>
        <p:nvSpPr>
          <p:cNvPr id="7" name="矩形 6">
            <a:extLst>
              <a:ext uri="{FF2B5EF4-FFF2-40B4-BE49-F238E27FC236}">
                <a16:creationId xmlns:a16="http://schemas.microsoft.com/office/drawing/2014/main" id="{3557B398-B93F-4C83-8801-052AD9F619D5}"/>
              </a:ext>
            </a:extLst>
          </p:cNvPr>
          <p:cNvSpPr/>
          <p:nvPr/>
        </p:nvSpPr>
        <p:spPr>
          <a:xfrm>
            <a:off x="0" y="6167045"/>
            <a:ext cx="9144000" cy="646331"/>
          </a:xfrm>
          <a:prstGeom prst="rect">
            <a:avLst/>
          </a:prstGeom>
          <a:solidFill>
            <a:srgbClr val="6699FF"/>
          </a:solidFill>
          <a:scene3d>
            <a:camera prst="orthographicFront"/>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US" altLang="zh-CN" sz="1800" dirty="0">
                <a:solidFill>
                  <a:srgbClr val="222222"/>
                </a:solidFill>
              </a:rPr>
              <a:t>Y. Tong, L. Chen, and C. </a:t>
            </a:r>
            <a:r>
              <a:rPr lang="en-US" altLang="zh-CN" sz="1800" dirty="0" err="1">
                <a:solidFill>
                  <a:srgbClr val="222222"/>
                </a:solidFill>
              </a:rPr>
              <a:t>Shahabi</a:t>
            </a:r>
            <a:r>
              <a:rPr lang="en-US" altLang="zh-CN" sz="1800" dirty="0">
                <a:solidFill>
                  <a:srgbClr val="222222"/>
                </a:solidFill>
              </a:rPr>
              <a:t>. Spatial Crowdsourcing: Challenges, Techniques, and Applications. (tutorial) VLDB 2017.</a:t>
            </a:r>
          </a:p>
        </p:txBody>
      </p:sp>
      <p:pic>
        <p:nvPicPr>
          <p:cNvPr id="8" name="Picture 22" descr="http://www.gigwalk.com/wp-content/uploads/2016/02/GigwalkLogo3.png">
            <a:extLst>
              <a:ext uri="{FF2B5EF4-FFF2-40B4-BE49-F238E27FC236}">
                <a16:creationId xmlns:a16="http://schemas.microsoft.com/office/drawing/2014/main" id="{05A65F9D-5861-47BA-B198-1C83255DF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725145"/>
            <a:ext cx="2107554" cy="576064"/>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4248" y="4778428"/>
            <a:ext cx="1811480" cy="378764"/>
          </a:xfrm>
          <a:prstGeom prst="rect">
            <a:avLst/>
          </a:prstGeom>
        </p:spPr>
      </p:pic>
    </p:spTree>
    <p:extLst>
      <p:ext uri="{BB962C8B-B14F-4D97-AF65-F5344CB8AC3E}">
        <p14:creationId xmlns:p14="http://schemas.microsoft.com/office/powerpoint/2010/main" val="7760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solidFill>
                  <a:srgbClr val="FF0000"/>
                </a:solidFill>
              </a:rPr>
              <a:t>Conclusion</a:t>
            </a:r>
          </a:p>
        </p:txBody>
      </p:sp>
    </p:spTree>
    <p:extLst>
      <p:ext uri="{BB962C8B-B14F-4D97-AF65-F5344CB8AC3E}">
        <p14:creationId xmlns:p14="http://schemas.microsoft.com/office/powerpoint/2010/main" val="341840144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ts val="300"/>
              </a:spcBef>
              <a:spcAft>
                <a:spcPts val="300"/>
              </a:spcAft>
              <a:buSzPct val="60000"/>
              <a:defRPr/>
            </a:pPr>
            <a:r>
              <a:rPr lang="en-US" altLang="zh-CN" sz="2800" dirty="0">
                <a:latin typeface="+mn-lt"/>
                <a:cs typeface="ＭＳ Ｐゴシック" charset="-128"/>
              </a:rPr>
              <a:t>Propose a new problem of pricing in spatial crowdsourcing, called Global Dynamic Pricing (GDP)</a:t>
            </a:r>
          </a:p>
          <a:p>
            <a:pPr algn="just">
              <a:spcBef>
                <a:spcPts val="300"/>
              </a:spcBef>
              <a:spcAft>
                <a:spcPts val="300"/>
              </a:spcAft>
              <a:buSzPct val="60000"/>
              <a:defRPr/>
            </a:pPr>
            <a:r>
              <a:rPr lang="en-US" altLang="zh-CN" sz="2800" dirty="0">
                <a:latin typeface="+mn-lt"/>
                <a:cs typeface="ＭＳ Ｐゴシック" charset="-128"/>
              </a:rPr>
              <a:t>Design </a:t>
            </a:r>
            <a:r>
              <a:rPr lang="en-US" altLang="zh-CN" sz="2800" dirty="0">
                <a:cs typeface="ＭＳ Ｐゴシック" charset="-128"/>
              </a:rPr>
              <a:t>several techniques with theoretical guarantees to tackle the problem</a:t>
            </a:r>
          </a:p>
          <a:p>
            <a:pPr lvl="1" algn="just">
              <a:spcBef>
                <a:spcPts val="300"/>
              </a:spcBef>
              <a:spcAft>
                <a:spcPts val="300"/>
              </a:spcAft>
              <a:buSzPct val="60000"/>
              <a:defRPr/>
            </a:pPr>
            <a:r>
              <a:rPr lang="en-US" altLang="zh-CN" sz="2400" dirty="0">
                <a:cs typeface="ＭＳ Ｐゴシック" charset="-128"/>
              </a:rPr>
              <a:t>A sampling-based approach</a:t>
            </a:r>
          </a:p>
          <a:p>
            <a:pPr lvl="1" algn="just">
              <a:spcBef>
                <a:spcPts val="300"/>
              </a:spcBef>
              <a:spcAft>
                <a:spcPts val="300"/>
              </a:spcAft>
              <a:buSzPct val="60000"/>
              <a:defRPr/>
            </a:pPr>
            <a:r>
              <a:rPr lang="en-US" altLang="zh-CN" sz="2400" dirty="0">
                <a:cs typeface="ＭＳ Ｐゴシック" charset="-128"/>
              </a:rPr>
              <a:t>A base pricing strategy</a:t>
            </a:r>
          </a:p>
          <a:p>
            <a:pPr lvl="1" algn="just">
              <a:spcBef>
                <a:spcPts val="300"/>
              </a:spcBef>
              <a:spcAft>
                <a:spcPts val="300"/>
              </a:spcAft>
              <a:buSzPct val="60000"/>
              <a:defRPr/>
            </a:pPr>
            <a:r>
              <a:rPr lang="en-US" altLang="zh-CN" sz="2400" dirty="0">
                <a:cs typeface="ＭＳ Ｐゴシック" charset="-128"/>
              </a:rPr>
              <a:t>A matching-based pricing strategy (MAPS)</a:t>
            </a:r>
          </a:p>
          <a:p>
            <a:pPr algn="just">
              <a:lnSpc>
                <a:spcPct val="95000"/>
              </a:lnSpc>
              <a:spcBef>
                <a:spcPct val="25000"/>
              </a:spcBef>
              <a:spcAft>
                <a:spcPct val="10000"/>
              </a:spcAft>
              <a:buSzPct val="60000"/>
              <a:defRPr/>
            </a:pPr>
            <a:r>
              <a:rPr lang="en-US" altLang="zh-CN" sz="2800" dirty="0">
                <a:latin typeface="+mn-lt"/>
                <a:cs typeface="ＭＳ Ｐゴシック" charset="-128"/>
              </a:rPr>
              <a:t>Conduct extensive experiments on both real and synthetic datasets</a:t>
            </a:r>
          </a:p>
        </p:txBody>
      </p:sp>
      <p:sp>
        <p:nvSpPr>
          <p:cNvPr id="105475" name="Title 1"/>
          <p:cNvSpPr>
            <a:spLocks noGrp="1"/>
          </p:cNvSpPr>
          <p:nvPr>
            <p:ph type="title"/>
          </p:nvPr>
        </p:nvSpPr>
        <p:spPr>
          <a:xfrm>
            <a:off x="0" y="122238"/>
            <a:ext cx="9144000" cy="714375"/>
          </a:xfrm>
        </p:spPr>
        <p:txBody>
          <a:bodyPr/>
          <a:lstStyle/>
          <a:p>
            <a:pPr algn="ctr" eaLnBrk="1" hangingPunct="1"/>
            <a:r>
              <a:rPr lang="en-US" altLang="zh-CN" sz="3500"/>
              <a:t>Conclusion</a:t>
            </a:r>
          </a:p>
        </p:txBody>
      </p:sp>
    </p:spTree>
    <p:extLst>
      <p:ext uri="{BB962C8B-B14F-4D97-AF65-F5344CB8AC3E}">
        <p14:creationId xmlns:p14="http://schemas.microsoft.com/office/powerpoint/2010/main" val="4105770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4876800"/>
            <a:ext cx="3025080" cy="990600"/>
          </a:xfrm>
        </p:spPr>
        <p:txBody>
          <a:bodyPr/>
          <a:lstStyle/>
          <a:p>
            <a:pPr eaLnBrk="1" hangingPunct="1"/>
            <a:r>
              <a:rPr lang="en-US" altLang="zh-CN" dirty="0"/>
              <a:t>Thank You</a:t>
            </a:r>
          </a:p>
        </p:txBody>
      </p:sp>
      <p:sp>
        <p:nvSpPr>
          <p:cNvPr id="4" name="TextBox 3"/>
          <p:cNvSpPr txBox="1">
            <a:spLocks noChangeArrowheads="1"/>
          </p:cNvSpPr>
          <p:nvPr/>
        </p:nvSpPr>
        <p:spPr bwMode="auto">
          <a:xfrm>
            <a:off x="914400" y="1447800"/>
            <a:ext cx="312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zh-CN" sz="5400">
                <a:solidFill>
                  <a:srgbClr val="00B0F0"/>
                </a:solidFill>
              </a:rPr>
              <a:t>Q &amp; 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667000"/>
            <a:ext cx="32004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20ABA1A-46E0-4E1B-AC03-6AFA8A2CC55F}" type="slidenum">
              <a:rPr lang="en-US" altLang="zh-CN" sz="1200" smtClean="0">
                <a:ea typeface="Gulim" pitchFamily="34" charset="-127"/>
              </a:rPr>
              <a:pPr>
                <a:spcBef>
                  <a:spcPct val="0"/>
                </a:spcBef>
                <a:buClrTx/>
                <a:buSzTx/>
                <a:buFontTx/>
                <a:buNone/>
              </a:pPr>
              <a:t>42</a:t>
            </a:fld>
            <a:endParaRPr lang="en-US" altLang="zh-CN" sz="1200">
              <a:ea typeface="Gulim" pitchFamily="34"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0" y="122238"/>
            <a:ext cx="9144000" cy="714375"/>
          </a:xfrm>
        </p:spPr>
        <p:txBody>
          <a:bodyPr/>
          <a:lstStyle/>
          <a:p>
            <a:pPr algn="ctr" eaLnBrk="1" hangingPunct="1"/>
            <a:r>
              <a:rPr lang="en-US" altLang="zh-CN" sz="3500" dirty="0"/>
              <a:t>Spatial Crowdsourcing: Workflow</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2676"/>
          <a:stretch/>
        </p:blipFill>
        <p:spPr>
          <a:xfrm>
            <a:off x="5652120" y="1052736"/>
            <a:ext cx="3240360" cy="5606492"/>
          </a:xfrm>
          <a:prstGeom prst="rect">
            <a:avLst/>
          </a:prstGeom>
        </p:spPr>
      </p:pic>
      <p:pic>
        <p:nvPicPr>
          <p:cNvPr id="7" name="Picture 2" descr="Image result for requester">
            <a:extLst>
              <a:ext uri="{FF2B5EF4-FFF2-40B4-BE49-F238E27FC236}">
                <a16:creationId xmlns:a16="http://schemas.microsoft.com/office/drawing/2014/main" id="{F09C3F16-1F9F-45FB-978E-16D5519BB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052736"/>
            <a:ext cx="1934171" cy="135756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22960" y="1564263"/>
            <a:ext cx="1584176" cy="430887"/>
          </a:xfrm>
          <a:prstGeom prst="rect">
            <a:avLst/>
          </a:prstGeom>
          <a:noFill/>
        </p:spPr>
        <p:txBody>
          <a:bodyPr wrap="square" rtlCol="0">
            <a:spAutoFit/>
          </a:bodyPr>
          <a:lstStyle/>
          <a:p>
            <a:r>
              <a:rPr lang="en-US" altLang="zh-CN" sz="2200" dirty="0"/>
              <a:t>Requester</a:t>
            </a:r>
            <a:endParaRPr lang="zh-CN" altLang="en-US" sz="2200" dirty="0"/>
          </a:p>
        </p:txBody>
      </p:sp>
      <p:sp>
        <p:nvSpPr>
          <p:cNvPr id="10" name="文本框 9"/>
          <p:cNvSpPr txBox="1"/>
          <p:nvPr/>
        </p:nvSpPr>
        <p:spPr>
          <a:xfrm>
            <a:off x="263916" y="3639698"/>
            <a:ext cx="1342063" cy="430887"/>
          </a:xfrm>
          <a:prstGeom prst="rect">
            <a:avLst/>
          </a:prstGeom>
          <a:noFill/>
        </p:spPr>
        <p:txBody>
          <a:bodyPr wrap="square" rtlCol="0">
            <a:spAutoFit/>
          </a:bodyPr>
          <a:lstStyle/>
          <a:p>
            <a:r>
              <a:rPr lang="en-US" altLang="zh-CN" sz="2200" dirty="0"/>
              <a:t>Platform</a:t>
            </a:r>
            <a:endParaRPr lang="zh-CN" altLang="en-US" sz="2200" dirty="0"/>
          </a:p>
        </p:txBody>
      </p:sp>
      <p:sp>
        <p:nvSpPr>
          <p:cNvPr id="11" name="文本框 10"/>
          <p:cNvSpPr txBox="1"/>
          <p:nvPr/>
        </p:nvSpPr>
        <p:spPr>
          <a:xfrm>
            <a:off x="263915" y="5628865"/>
            <a:ext cx="1342063" cy="430887"/>
          </a:xfrm>
          <a:prstGeom prst="rect">
            <a:avLst/>
          </a:prstGeom>
          <a:noFill/>
        </p:spPr>
        <p:txBody>
          <a:bodyPr wrap="square" rtlCol="0">
            <a:spAutoFit/>
          </a:bodyPr>
          <a:lstStyle/>
          <a:p>
            <a:r>
              <a:rPr lang="en-US" altLang="zh-CN" sz="2200" dirty="0"/>
              <a:t>Worker</a:t>
            </a:r>
            <a:endParaRPr lang="zh-CN" altLang="en-US" sz="2200" dirty="0"/>
          </a:p>
        </p:txBody>
      </p:sp>
      <p:cxnSp>
        <p:nvCxnSpPr>
          <p:cNvPr id="14" name="直接箭头连接符 13">
            <a:extLst>
              <a:ext uri="{FF2B5EF4-FFF2-40B4-BE49-F238E27FC236}">
                <a16:creationId xmlns:a16="http://schemas.microsoft.com/office/drawing/2014/main" id="{8ADB91EE-A206-4BA9-ABBD-9DAF00C8D30F}"/>
              </a:ext>
            </a:extLst>
          </p:cNvPr>
          <p:cNvCxnSpPr>
            <a:cxnSpLocks/>
          </p:cNvCxnSpPr>
          <p:nvPr/>
        </p:nvCxnSpPr>
        <p:spPr bwMode="auto">
          <a:xfrm flipH="1">
            <a:off x="2319972" y="2410305"/>
            <a:ext cx="11860" cy="1034221"/>
          </a:xfrm>
          <a:prstGeom prst="straightConnector1">
            <a:avLst/>
          </a:prstGeom>
          <a:ln w="57150">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3" name="文本框 12"/>
          <p:cNvSpPr txBox="1"/>
          <p:nvPr/>
        </p:nvSpPr>
        <p:spPr>
          <a:xfrm>
            <a:off x="3484443" y="1564263"/>
            <a:ext cx="1813464" cy="430887"/>
          </a:xfrm>
          <a:prstGeom prst="rect">
            <a:avLst/>
          </a:prstGeom>
          <a:noFill/>
        </p:spPr>
        <p:txBody>
          <a:bodyPr wrap="square" rtlCol="0">
            <a:spAutoFit/>
          </a:bodyPr>
          <a:lstStyle/>
          <a:p>
            <a:r>
              <a:rPr lang="en-US" altLang="zh-CN" sz="2200" dirty="0"/>
              <a:t>(1) Request</a:t>
            </a:r>
            <a:endParaRPr lang="zh-CN" altLang="en-US" sz="2200" dirty="0"/>
          </a:p>
        </p:txBody>
      </p:sp>
      <p:sp>
        <p:nvSpPr>
          <p:cNvPr id="19" name="文本框 18"/>
          <p:cNvSpPr txBox="1"/>
          <p:nvPr/>
        </p:nvSpPr>
        <p:spPr>
          <a:xfrm>
            <a:off x="3481834" y="3639698"/>
            <a:ext cx="1600229" cy="430887"/>
          </a:xfrm>
          <a:prstGeom prst="rect">
            <a:avLst/>
          </a:prstGeom>
          <a:noFill/>
        </p:spPr>
        <p:txBody>
          <a:bodyPr wrap="square" rtlCol="0">
            <a:spAutoFit/>
          </a:bodyPr>
          <a:lstStyle/>
          <a:p>
            <a:r>
              <a:rPr lang="en-US" altLang="zh-CN" sz="2200" dirty="0"/>
              <a:t>(2) Pricing</a:t>
            </a:r>
            <a:endParaRPr lang="zh-CN" altLang="en-US" sz="2200" dirty="0"/>
          </a:p>
        </p:txBody>
      </p:sp>
      <p:cxnSp>
        <p:nvCxnSpPr>
          <p:cNvPr id="20" name="直接箭头连接符 19">
            <a:extLst>
              <a:ext uri="{FF2B5EF4-FFF2-40B4-BE49-F238E27FC236}">
                <a16:creationId xmlns:a16="http://schemas.microsoft.com/office/drawing/2014/main" id="{8ADB91EE-A206-4BA9-ABBD-9DAF00C8D30F}"/>
              </a:ext>
            </a:extLst>
          </p:cNvPr>
          <p:cNvCxnSpPr>
            <a:cxnSpLocks/>
          </p:cNvCxnSpPr>
          <p:nvPr/>
        </p:nvCxnSpPr>
        <p:spPr bwMode="auto">
          <a:xfrm flipH="1">
            <a:off x="2615924" y="2396812"/>
            <a:ext cx="11860" cy="1034221"/>
          </a:xfrm>
          <a:prstGeom prst="straightConnector1">
            <a:avLst/>
          </a:prstGeom>
          <a:ln w="57150">
            <a:headEnd type="triangle" w="med" len="med"/>
            <a:tailEnd type="none"/>
          </a:ln>
        </p:spPr>
        <p:style>
          <a:lnRef idx="3">
            <a:schemeClr val="accent4"/>
          </a:lnRef>
          <a:fillRef idx="0">
            <a:schemeClr val="accent4"/>
          </a:fillRef>
          <a:effectRef idx="2">
            <a:schemeClr val="accent4"/>
          </a:effectRef>
          <a:fontRef idx="minor">
            <a:schemeClr val="tx1"/>
          </a:fontRef>
        </p:style>
      </p:cxnSp>
      <p:sp>
        <p:nvSpPr>
          <p:cNvPr id="22" name="文本框 21"/>
          <p:cNvSpPr txBox="1"/>
          <p:nvPr/>
        </p:nvSpPr>
        <p:spPr>
          <a:xfrm>
            <a:off x="3487662" y="1917993"/>
            <a:ext cx="1804418" cy="430887"/>
          </a:xfrm>
          <a:prstGeom prst="rect">
            <a:avLst/>
          </a:prstGeom>
          <a:noFill/>
        </p:spPr>
        <p:txBody>
          <a:bodyPr wrap="square" rtlCol="0">
            <a:spAutoFit/>
          </a:bodyPr>
          <a:lstStyle/>
          <a:p>
            <a:r>
              <a:rPr lang="en-US" altLang="zh-CN" sz="2200" dirty="0"/>
              <a:t>(3) Decision</a:t>
            </a:r>
            <a:endParaRPr lang="zh-CN" altLang="en-US" sz="2200" dirty="0"/>
          </a:p>
        </p:txBody>
      </p:sp>
      <p:cxnSp>
        <p:nvCxnSpPr>
          <p:cNvPr id="23" name="直接箭头连接符 22">
            <a:extLst>
              <a:ext uri="{FF2B5EF4-FFF2-40B4-BE49-F238E27FC236}">
                <a16:creationId xmlns:a16="http://schemas.microsoft.com/office/drawing/2014/main" id="{8ADB91EE-A206-4BA9-ABBD-9DAF00C8D30F}"/>
              </a:ext>
            </a:extLst>
          </p:cNvPr>
          <p:cNvCxnSpPr>
            <a:cxnSpLocks/>
          </p:cNvCxnSpPr>
          <p:nvPr/>
        </p:nvCxnSpPr>
        <p:spPr bwMode="auto">
          <a:xfrm flipH="1">
            <a:off x="2308112" y="4375747"/>
            <a:ext cx="11860" cy="1034221"/>
          </a:xfrm>
          <a:prstGeom prst="straightConnector1">
            <a:avLst/>
          </a:prstGeom>
          <a:ln w="57150">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8ADB91EE-A206-4BA9-ABBD-9DAF00C8D30F}"/>
              </a:ext>
            </a:extLst>
          </p:cNvPr>
          <p:cNvCxnSpPr>
            <a:cxnSpLocks/>
          </p:cNvCxnSpPr>
          <p:nvPr/>
        </p:nvCxnSpPr>
        <p:spPr bwMode="auto">
          <a:xfrm flipH="1">
            <a:off x="2615924" y="4369778"/>
            <a:ext cx="11860" cy="1034221"/>
          </a:xfrm>
          <a:prstGeom prst="straightConnector1">
            <a:avLst/>
          </a:prstGeom>
          <a:ln w="57150">
            <a:headEnd type="triangle" w="med" len="med"/>
            <a:tailEnd type="none"/>
          </a:ln>
        </p:spPr>
        <p:style>
          <a:lnRef idx="3">
            <a:schemeClr val="accent4"/>
          </a:lnRef>
          <a:fillRef idx="0">
            <a:schemeClr val="accent4"/>
          </a:fillRef>
          <a:effectRef idx="2">
            <a:schemeClr val="accent4"/>
          </a:effectRef>
          <a:fontRef idx="minor">
            <a:schemeClr val="tx1"/>
          </a:fontRef>
        </p:style>
      </p:cxnSp>
      <p:sp>
        <p:nvSpPr>
          <p:cNvPr id="27" name="文本框 26"/>
          <p:cNvSpPr txBox="1"/>
          <p:nvPr/>
        </p:nvSpPr>
        <p:spPr>
          <a:xfrm>
            <a:off x="3481236" y="4006225"/>
            <a:ext cx="2242892" cy="430887"/>
          </a:xfrm>
          <a:prstGeom prst="rect">
            <a:avLst/>
          </a:prstGeom>
          <a:noFill/>
        </p:spPr>
        <p:txBody>
          <a:bodyPr wrap="square" rtlCol="0">
            <a:spAutoFit/>
          </a:bodyPr>
          <a:lstStyle/>
          <a:p>
            <a:r>
              <a:rPr lang="en-US" altLang="zh-CN" sz="2200" dirty="0"/>
              <a:t>(4) Assignment</a:t>
            </a:r>
            <a:endParaRPr lang="zh-CN" altLang="en-US" sz="2200" dirty="0"/>
          </a:p>
        </p:txBody>
      </p:sp>
      <p:pic>
        <p:nvPicPr>
          <p:cNvPr id="25" name="Picture 4" descr="Image result for requester">
            <a:extLst>
              <a:ext uri="{FF2B5EF4-FFF2-40B4-BE49-F238E27FC236}">
                <a16:creationId xmlns:a16="http://schemas.microsoft.com/office/drawing/2014/main" id="{C39ED28A-2699-4589-9B01-2DC3C0961C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4125" y="5469744"/>
            <a:ext cx="1101246" cy="11012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timgsa.baidu.com/timg?image&amp;quality=80&amp;size=b9999_10000&amp;sec=1502623617735&amp;di=cc2ea6529a8419f92d8c19eb0e6b8bf6&amp;imgtype=0&amp;src=http%3A%2F%2Fimg.25pp.com%2Fuploadfile%2Fsoft%2Fimages%2F2015%2F0407%2F2015040709562227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2278" y="3432788"/>
            <a:ext cx="951048" cy="951048"/>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标注 22">
            <a:extLst>
              <a:ext uri="{FF2B5EF4-FFF2-40B4-BE49-F238E27FC236}">
                <a16:creationId xmlns:a16="http://schemas.microsoft.com/office/drawing/2014/main" id="{CE9F27C9-0013-49F7-9D72-6D33E02B3049}"/>
              </a:ext>
            </a:extLst>
          </p:cNvPr>
          <p:cNvSpPr>
            <a:spLocks noChangeArrowheads="1"/>
          </p:cNvSpPr>
          <p:nvPr/>
        </p:nvSpPr>
        <p:spPr bwMode="auto">
          <a:xfrm>
            <a:off x="4716016" y="2880164"/>
            <a:ext cx="4148250" cy="474596"/>
          </a:xfrm>
          <a:prstGeom prst="wedgeRectCallout">
            <a:avLst>
              <a:gd name="adj1" fmla="val -57862"/>
              <a:gd name="adj2" fmla="val 12478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200" dirty="0">
                <a:latin typeface="+mn-lt"/>
                <a:cs typeface="ＭＳ Ｐゴシック" charset="-128"/>
              </a:rPr>
              <a:t>It serves as an important step</a:t>
            </a:r>
            <a:endParaRPr lang="zh-CN" altLang="en-US" sz="2200" dirty="0">
              <a:latin typeface="+mn-lt"/>
              <a:cs typeface="ＭＳ Ｐゴシック" charset="-128"/>
            </a:endParaRPr>
          </a:p>
        </p:txBody>
      </p:sp>
    </p:spTree>
    <p:extLst>
      <p:ext uri="{BB962C8B-B14F-4D97-AF65-F5344CB8AC3E}">
        <p14:creationId xmlns:p14="http://schemas.microsoft.com/office/powerpoint/2010/main" val="262581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22" grpId="0"/>
      <p:bldP spid="27"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solidFill>
                  <a:srgbClr val="FF0000"/>
                </a:solidFill>
              </a:rPr>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159993097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35496" y="1772816"/>
            <a:ext cx="4536504" cy="4541398"/>
          </a:xfrm>
          <a:prstGeom prst="rect">
            <a:avLst/>
          </a:prstGeom>
        </p:spPr>
      </p:pic>
      <p:sp>
        <p:nvSpPr>
          <p:cNvPr id="15" name="椭圆 14"/>
          <p:cNvSpPr/>
          <p:nvPr/>
        </p:nvSpPr>
        <p:spPr bwMode="auto">
          <a:xfrm>
            <a:off x="1597609" y="3233751"/>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6" name="椭圆 15"/>
          <p:cNvSpPr/>
          <p:nvPr/>
        </p:nvSpPr>
        <p:spPr bwMode="auto">
          <a:xfrm>
            <a:off x="2327885" y="2401640"/>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7" name="椭圆 16"/>
          <p:cNvSpPr/>
          <p:nvPr/>
        </p:nvSpPr>
        <p:spPr bwMode="auto">
          <a:xfrm>
            <a:off x="752463" y="2466055"/>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mc:AlternateContent xmlns:mc="http://schemas.openxmlformats.org/markup-compatibility/2006" xmlns:a14="http://schemas.microsoft.com/office/drawing/2010/main">
        <mc:Choice Requires="a14">
          <p:sp>
            <p:nvSpPr>
              <p:cNvPr id="52" name="Rectangle 3"/>
              <p:cNvSpPr txBox="1">
                <a:spLocks noChangeArrowheads="1"/>
              </p:cNvSpPr>
              <p:nvPr/>
            </p:nvSpPr>
            <p:spPr bwMode="auto">
              <a:xfrm>
                <a:off x="4139952" y="908720"/>
                <a:ext cx="4896544" cy="5328591"/>
              </a:xfrm>
              <a:prstGeom prst="rect">
                <a:avLst/>
              </a:prstGeom>
              <a:solidFill>
                <a:schemeClr val="bg1"/>
              </a:solidFill>
              <a:ln>
                <a:noFill/>
              </a:ln>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000" dirty="0">
                    <a:latin typeface="+mn-lt"/>
                  </a:rPr>
                  <a:t>A set of requesters/tasks </a:t>
                </a:r>
                <a14:m>
                  <m:oMath xmlns:m="http://schemas.openxmlformats.org/officeDocument/2006/math">
                    <m:r>
                      <a:rPr lang="en-US" altLang="zh-CN" sz="2000" b="1" i="1" smtClean="0">
                        <a:latin typeface="Cambria Math" panose="02040503050406030204" pitchFamily="18" charset="0"/>
                      </a:rPr>
                      <m:t>𝑹</m:t>
                    </m:r>
                  </m:oMath>
                </a14:m>
                <a:r>
                  <a:rPr lang="en-US" altLang="zh-CN" sz="2000" dirty="0">
                    <a:latin typeface="+mn-lt"/>
                  </a:rPr>
                  <a:t>, for e</a:t>
                </a:r>
                <a:r>
                  <a:rPr lang="en-US" altLang="zh-CN" sz="2000" dirty="0"/>
                  <a:t>ach </a:t>
                </a:r>
                <a14:m>
                  <m:oMath xmlns:m="http://schemas.openxmlformats.org/officeDocument/2006/math">
                    <m:r>
                      <a:rPr lang="en-US" altLang="zh-CN" sz="2000" b="1" i="1">
                        <a:latin typeface="Cambria Math" panose="02040503050406030204" pitchFamily="18" charset="0"/>
                      </a:rPr>
                      <m:t>𝒓</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𝑹</m:t>
                    </m:r>
                  </m:oMath>
                </a14:m>
                <a:r>
                  <a:rPr lang="en-US" altLang="zh-CN" sz="2000" dirty="0"/>
                  <a:t>: </a:t>
                </a:r>
                <a:endParaRPr lang="en-US" altLang="zh-CN" sz="2000" dirty="0">
                  <a:latin typeface="+mn-lt"/>
                </a:endParaRPr>
              </a:p>
              <a:p>
                <a:pPr lvl="1" algn="just">
                  <a:lnSpc>
                    <a:spcPct val="95000"/>
                  </a:lnSpc>
                  <a:spcBef>
                    <a:spcPct val="25000"/>
                  </a:spcBef>
                  <a:spcAft>
                    <a:spcPct val="10000"/>
                  </a:spcAft>
                  <a:buSzPct val="60000"/>
                  <a:defRPr/>
                </a:pPr>
                <a:r>
                  <a:rPr lang="en-US" altLang="zh-CN" sz="2000" dirty="0"/>
                  <a:t>origin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𝒐𝒓𝒊</m:t>
                        </m:r>
                      </m:e>
                      <m:sub>
                        <m:r>
                          <a:rPr lang="en-US" altLang="zh-CN" sz="2000" b="1" i="1" smtClean="0">
                            <a:latin typeface="Cambria Math" panose="02040503050406030204" pitchFamily="18" charset="0"/>
                          </a:rPr>
                          <m:t>𝒓</m:t>
                        </m:r>
                      </m:sub>
                    </m:sSub>
                  </m:oMath>
                </a14:m>
                <a:endParaRPr lang="en-US" altLang="zh-CN" sz="2000" dirty="0">
                  <a:latin typeface="+mn-lt"/>
                </a:endParaRPr>
              </a:p>
              <a:p>
                <a:pPr lvl="1" algn="just">
                  <a:lnSpc>
                    <a:spcPct val="95000"/>
                  </a:lnSpc>
                  <a:spcBef>
                    <a:spcPct val="25000"/>
                  </a:spcBef>
                  <a:spcAft>
                    <a:spcPct val="10000"/>
                  </a:spcAft>
                  <a:buSzPct val="60000"/>
                  <a:defRPr/>
                </a:pPr>
                <a:r>
                  <a:rPr lang="en-US" altLang="zh-CN" sz="2000" dirty="0">
                    <a:latin typeface="+mn-lt"/>
                  </a:rPr>
                  <a:t>destination </a:t>
                </a:r>
                <a14:m>
                  <m:oMath xmlns:m="http://schemas.openxmlformats.org/officeDocument/2006/math">
                    <m:sSub>
                      <m:sSubPr>
                        <m:ctrlPr>
                          <a:rPr lang="en-US" altLang="zh-CN" sz="2000" i="1">
                            <a:latin typeface="Cambria Math" panose="02040503050406030204" pitchFamily="18" charset="0"/>
                          </a:rPr>
                        </m:ctrlPr>
                      </m:sSubPr>
                      <m:e>
                        <m:r>
                          <a:rPr lang="en-US" altLang="zh-CN" sz="2000" b="1" i="1" smtClean="0">
                            <a:latin typeface="Cambria Math" panose="02040503050406030204" pitchFamily="18" charset="0"/>
                          </a:rPr>
                          <m:t>𝒅𝒆𝒔</m:t>
                        </m:r>
                      </m:e>
                      <m:sub>
                        <m:r>
                          <a:rPr lang="en-US" altLang="zh-CN" sz="2000" b="1" i="1">
                            <a:latin typeface="Cambria Math" panose="02040503050406030204" pitchFamily="18" charset="0"/>
                          </a:rPr>
                          <m:t>𝒓</m:t>
                        </m:r>
                      </m:sub>
                    </m:sSub>
                  </m:oMath>
                </a14:m>
                <a:r>
                  <a:rPr lang="en-US" altLang="zh-CN" sz="2000" dirty="0">
                    <a:latin typeface="+mn-lt"/>
                  </a:rPr>
                  <a:t> </a:t>
                </a:r>
              </a:p>
              <a:p>
                <a:pPr lvl="1" algn="just">
                  <a:lnSpc>
                    <a:spcPct val="95000"/>
                  </a:lnSpc>
                  <a:spcBef>
                    <a:spcPct val="25000"/>
                  </a:spcBef>
                  <a:spcAft>
                    <a:spcPct val="10000"/>
                  </a:spcAft>
                  <a:buSzPct val="60000"/>
                  <a:defRPr/>
                </a:pPr>
                <a:r>
                  <a:rPr lang="en-US" altLang="zh-CN" sz="2000" dirty="0">
                    <a:solidFill>
                      <a:srgbClr val="FF0000"/>
                    </a:solidFill>
                    <a:latin typeface="+mn-lt"/>
                  </a:rPr>
                  <a:t>private</a:t>
                </a:r>
                <a:r>
                  <a:rPr lang="en-US" altLang="zh-CN" sz="2000" dirty="0">
                    <a:latin typeface="+mn-lt"/>
                  </a:rPr>
                  <a:t> valuation </a:t>
                </a:r>
                <a14:m>
                  <m:oMath xmlns:m="http://schemas.openxmlformats.org/officeDocument/2006/math">
                    <m:sSub>
                      <m:sSubPr>
                        <m:ctrlPr>
                          <a:rPr lang="en-US" altLang="zh-CN" sz="2000" i="1">
                            <a:latin typeface="Cambria Math" panose="02040503050406030204" pitchFamily="18" charset="0"/>
                          </a:rPr>
                        </m:ctrlPr>
                      </m:sSubPr>
                      <m:e>
                        <m:r>
                          <a:rPr lang="en-US" altLang="zh-CN" sz="2000" b="1" i="1" smtClean="0">
                            <a:latin typeface="Cambria Math" panose="02040503050406030204" pitchFamily="18" charset="0"/>
                          </a:rPr>
                          <m:t>𝒗</m:t>
                        </m:r>
                      </m:e>
                      <m:sub>
                        <m:r>
                          <a:rPr lang="en-US" altLang="zh-CN" sz="2000" b="1" i="1">
                            <a:latin typeface="Cambria Math" panose="02040503050406030204" pitchFamily="18" charset="0"/>
                          </a:rPr>
                          <m:t>𝒓</m:t>
                        </m:r>
                      </m:sub>
                    </m:sSub>
                  </m:oMath>
                </a14:m>
                <a:r>
                  <a:rPr lang="en-US" altLang="zh-CN" sz="2000" dirty="0">
                    <a:latin typeface="+mn-lt"/>
                  </a:rPr>
                  <a:t> </a:t>
                </a:r>
                <a:r>
                  <a:rPr lang="zh-CN" altLang="en-US" sz="2000" dirty="0">
                    <a:latin typeface="+mn-lt"/>
                  </a:rPr>
                  <a:t>（</a:t>
                </a:r>
                <a:r>
                  <a:rPr lang="en-US" altLang="zh-CN" sz="2000" dirty="0">
                    <a:latin typeface="+mn-lt"/>
                  </a:rPr>
                  <a:t>$/km</a:t>
                </a:r>
                <a:r>
                  <a:rPr lang="zh-CN" altLang="en-US" sz="2000" dirty="0">
                    <a:latin typeface="+mn-lt"/>
                  </a:rPr>
                  <a:t>）</a:t>
                </a:r>
                <a:endParaRPr lang="en-US" altLang="zh-CN" sz="2000" dirty="0">
                  <a:latin typeface="+mn-lt"/>
                </a:endParaRPr>
              </a:p>
              <a:p>
                <a:pPr lvl="2" algn="just">
                  <a:lnSpc>
                    <a:spcPct val="95000"/>
                  </a:lnSpc>
                  <a:spcBef>
                    <a:spcPct val="25000"/>
                  </a:spcBef>
                  <a:spcAft>
                    <a:spcPct val="10000"/>
                  </a:spcAft>
                  <a:buSzPct val="60000"/>
                  <a:defRPr/>
                </a:pPr>
                <a:r>
                  <a:rPr lang="en-US" altLang="zh-CN" sz="1800" dirty="0">
                    <a:latin typeface="+mn-lt"/>
                  </a:rPr>
                  <a:t> accepts a unit price </a:t>
                </a:r>
                <a14:m>
                  <m:oMath xmlns:m="http://schemas.openxmlformats.org/officeDocument/2006/math">
                    <m:r>
                      <a:rPr lang="en-US" altLang="zh-CN" sz="1800" b="1" i="1">
                        <a:latin typeface="Cambria Math" panose="02040503050406030204" pitchFamily="18" charset="0"/>
                        <a:ea typeface="Cambria Math" panose="02040503050406030204" pitchFamily="18" charset="0"/>
                      </a:rPr>
                      <m:t>𝒑</m:t>
                    </m:r>
                  </m:oMath>
                </a14:m>
                <a:r>
                  <a:rPr lang="en-US" altLang="zh-CN" sz="1800" dirty="0">
                    <a:latin typeface="+mn-lt"/>
                  </a:rPr>
                  <a:t> if </a:t>
                </a:r>
                <a14:m>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𝒗</m:t>
                        </m:r>
                      </m:e>
                      <m:sub>
                        <m:r>
                          <a:rPr lang="en-US" altLang="zh-CN" sz="1800" b="1" i="1">
                            <a:solidFill>
                              <a:srgbClr val="FF0000"/>
                            </a:solidFill>
                            <a:latin typeface="Cambria Math" panose="02040503050406030204" pitchFamily="18" charset="0"/>
                          </a:rPr>
                          <m:t>𝒓</m:t>
                        </m:r>
                      </m:sub>
                    </m:sSub>
                    <m:r>
                      <a:rPr lang="en-US" altLang="zh-CN" sz="1800" b="1" i="1" smtClean="0">
                        <a:solidFill>
                          <a:srgbClr val="FF0000"/>
                        </a:solidFill>
                        <a:latin typeface="Cambria Math" panose="02040503050406030204" pitchFamily="18" charset="0"/>
                        <a:ea typeface="Cambria Math" panose="02040503050406030204" pitchFamily="18" charset="0"/>
                      </a:rPr>
                      <m:t>&gt;</m:t>
                    </m:r>
                    <m:r>
                      <a:rPr lang="en-US" altLang="zh-CN" sz="1800" b="1" i="1" smtClean="0">
                        <a:solidFill>
                          <a:srgbClr val="FF0000"/>
                        </a:solidFill>
                        <a:latin typeface="Cambria Math" panose="02040503050406030204" pitchFamily="18" charset="0"/>
                        <a:ea typeface="Cambria Math" panose="02040503050406030204" pitchFamily="18" charset="0"/>
                      </a:rPr>
                      <m:t>𝒑</m:t>
                    </m:r>
                  </m:oMath>
                </a14:m>
                <a:endParaRPr lang="en-US" altLang="zh-CN" sz="1800" dirty="0">
                  <a:latin typeface="+mn-lt"/>
                </a:endParaRPr>
              </a:p>
              <a:p>
                <a:pPr marL="349250" lvl="1" indent="0" algn="just">
                  <a:spcBef>
                    <a:spcPts val="0"/>
                  </a:spcBef>
                  <a:buSzPct val="60000"/>
                  <a:buFont typeface="Wingdings" panose="05000000000000000000" pitchFamily="2" charset="2"/>
                  <a:buNone/>
                  <a:defRPr/>
                </a:pPr>
                <a:endParaRPr lang="en-US" altLang="zh-CN" sz="2000" dirty="0">
                  <a:latin typeface="+mn-lt"/>
                  <a:cs typeface="ＭＳ Ｐゴシック" charset="-128"/>
                </a:endParaRPr>
              </a:p>
              <a:p>
                <a:pPr algn="just">
                  <a:lnSpc>
                    <a:spcPct val="95000"/>
                  </a:lnSpc>
                  <a:spcBef>
                    <a:spcPct val="25000"/>
                  </a:spcBef>
                  <a:spcAft>
                    <a:spcPct val="10000"/>
                  </a:spcAft>
                  <a:buSzPct val="60000"/>
                  <a:defRPr/>
                </a:pPr>
                <a:r>
                  <a:rPr lang="en-US" altLang="zh-CN" sz="2000" dirty="0"/>
                  <a:t>A set of workers </a:t>
                </a:r>
                <a14:m>
                  <m:oMath xmlns:m="http://schemas.openxmlformats.org/officeDocument/2006/math">
                    <m:r>
                      <a:rPr lang="en-US" altLang="zh-CN" sz="2000" i="1">
                        <a:latin typeface="Cambria Math" panose="02040503050406030204" pitchFamily="18" charset="0"/>
                      </a:rPr>
                      <m:t>𝑾</m:t>
                    </m:r>
                  </m:oMath>
                </a14:m>
                <a:r>
                  <a:rPr lang="en-US" altLang="zh-CN" sz="2000" dirty="0"/>
                  <a:t>, for each </a:t>
                </a:r>
                <a14:m>
                  <m:oMath xmlns:m="http://schemas.openxmlformats.org/officeDocument/2006/math">
                    <m:r>
                      <a:rPr lang="en-US" altLang="zh-CN" sz="2000" i="1">
                        <a:latin typeface="Cambria Math" panose="02040503050406030204" pitchFamily="18" charset="0"/>
                      </a:rPr>
                      <m:t>𝒘</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𝑾</m:t>
                    </m:r>
                  </m:oMath>
                </a14:m>
                <a:r>
                  <a:rPr lang="en-US" altLang="zh-CN" sz="2000" dirty="0"/>
                  <a:t>: </a:t>
                </a:r>
              </a:p>
              <a:p>
                <a:pPr lvl="1" algn="just">
                  <a:lnSpc>
                    <a:spcPct val="95000"/>
                  </a:lnSpc>
                  <a:spcBef>
                    <a:spcPct val="25000"/>
                  </a:spcBef>
                  <a:spcAft>
                    <a:spcPct val="10000"/>
                  </a:spcAft>
                  <a:buSzPct val="60000"/>
                  <a:defRPr/>
                </a:pPr>
                <a:r>
                  <a:rPr lang="en-US" altLang="zh-CN" sz="2000" dirty="0"/>
                  <a:t>location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𝒍</m:t>
                        </m:r>
                      </m:e>
                      <m:sub>
                        <m:r>
                          <a:rPr lang="en-US" altLang="zh-CN" sz="2000" i="1">
                            <a:latin typeface="Cambria Math" panose="02040503050406030204" pitchFamily="18" charset="0"/>
                          </a:rPr>
                          <m:t>𝒘</m:t>
                        </m:r>
                      </m:sub>
                    </m:sSub>
                  </m:oMath>
                </a14:m>
                <a:endParaRPr lang="en-US" altLang="zh-CN" sz="2000" dirty="0"/>
              </a:p>
              <a:p>
                <a:pPr lvl="1" algn="just">
                  <a:lnSpc>
                    <a:spcPct val="95000"/>
                  </a:lnSpc>
                  <a:spcBef>
                    <a:spcPct val="25000"/>
                  </a:spcBef>
                  <a:spcAft>
                    <a:spcPct val="10000"/>
                  </a:spcAft>
                  <a:buSzPct val="60000"/>
                  <a:defRPr/>
                </a:pPr>
                <a:r>
                  <a:rPr lang="en-US" altLang="zh-CN" sz="2000" dirty="0"/>
                  <a:t>radius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𝒂</m:t>
                        </m:r>
                      </m:e>
                      <m:sub>
                        <m:r>
                          <a:rPr lang="en-US" altLang="zh-CN" sz="2000" i="1">
                            <a:latin typeface="Cambria Math" panose="02040503050406030204" pitchFamily="18" charset="0"/>
                          </a:rPr>
                          <m:t>𝒘</m:t>
                        </m:r>
                      </m:sub>
                    </m:sSub>
                  </m:oMath>
                </a14:m>
                <a:endParaRPr lang="en-US" altLang="zh-CN" sz="2000" dirty="0"/>
              </a:p>
              <a:p>
                <a:pPr marL="349250" lvl="1" indent="0" algn="just">
                  <a:spcBef>
                    <a:spcPts val="0"/>
                  </a:spcBef>
                  <a:buSzPct val="60000"/>
                  <a:buFont typeface="Wingdings" panose="05000000000000000000" pitchFamily="2" charset="2"/>
                  <a:buNone/>
                  <a:defRPr/>
                </a:pPr>
                <a:endParaRPr lang="en-US" altLang="zh-CN" sz="1800" dirty="0">
                  <a:latin typeface="+mn-lt"/>
                  <a:cs typeface="ＭＳ Ｐゴシック" charset="-128"/>
                </a:endParaRPr>
              </a:p>
            </p:txBody>
          </p:sp>
        </mc:Choice>
        <mc:Fallback xmlns="">
          <p:sp>
            <p:nvSpPr>
              <p:cNvPr id="52" name="Rectangle 3"/>
              <p:cNvSpPr txBox="1">
                <a:spLocks noRot="1" noChangeAspect="1" noMove="1" noResize="1" noEditPoints="1" noAdjustHandles="1" noChangeArrowheads="1" noChangeShapeType="1" noTextEdit="1"/>
              </p:cNvSpPr>
              <p:nvPr/>
            </p:nvSpPr>
            <p:spPr bwMode="auto">
              <a:xfrm>
                <a:off x="4139952" y="908720"/>
                <a:ext cx="4896544" cy="5328591"/>
              </a:xfrm>
              <a:prstGeom prst="rect">
                <a:avLst/>
              </a:prstGeom>
              <a:blipFill rotWithShape="0">
                <a:blip r:embed="rId4"/>
                <a:stretch>
                  <a:fillRect t="-801" r="-1370"/>
                </a:stretch>
              </a:blipFill>
              <a:ln>
                <a:noFill/>
              </a:ln>
              <a:extLst/>
            </p:spPr>
            <p:txBody>
              <a:bodyPr/>
              <a:lstStyle/>
              <a:p>
                <a:r>
                  <a:rPr lang="zh-CN" altLang="en-US">
                    <a:noFill/>
                  </a:rPr>
                  <a:t> </a:t>
                </a:r>
              </a:p>
            </p:txBody>
          </p:sp>
        </mc:Fallback>
      </mc:AlternateContent>
      <p:grpSp>
        <p:nvGrpSpPr>
          <p:cNvPr id="31" name="组合 30">
            <a:extLst>
              <a:ext uri="{FF2B5EF4-FFF2-40B4-BE49-F238E27FC236}">
                <a16:creationId xmlns:a16="http://schemas.microsoft.com/office/drawing/2014/main" id="{9D2F5D78-EDBF-47CE-8B31-0A28703523C9}"/>
              </a:ext>
            </a:extLst>
          </p:cNvPr>
          <p:cNvGrpSpPr/>
          <p:nvPr/>
        </p:nvGrpSpPr>
        <p:grpSpPr>
          <a:xfrm>
            <a:off x="968392" y="2991600"/>
            <a:ext cx="694627" cy="499505"/>
            <a:chOff x="2660253" y="2983032"/>
            <a:chExt cx="816519" cy="587792"/>
          </a:xfrm>
        </p:grpSpPr>
        <p:pic>
          <p:nvPicPr>
            <p:cNvPr id="32" name="图片 31">
              <a:extLst>
                <a:ext uri="{FF2B5EF4-FFF2-40B4-BE49-F238E27FC236}">
                  <a16:creationId xmlns:a16="http://schemas.microsoft.com/office/drawing/2014/main" id="{F8E2EA68-2983-48F7-9AC0-D70CB9996BD1}"/>
                </a:ext>
              </a:extLst>
            </p:cNvPr>
            <p:cNvPicPr>
              <a:picLocks noChangeAspect="1"/>
            </p:cNvPicPr>
            <p:nvPr/>
          </p:nvPicPr>
          <p:blipFill>
            <a:blip r:embed="rId5"/>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 xmlns:a16="http://schemas.microsoft.com/office/drawing/2014/main"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3F95C8CB-83C4-4BA9-9968-AF659BF684E9}"/>
              </a:ext>
            </a:extLst>
          </p:cNvPr>
          <p:cNvGrpSpPr/>
          <p:nvPr/>
        </p:nvGrpSpPr>
        <p:grpSpPr>
          <a:xfrm>
            <a:off x="2320027" y="3248105"/>
            <a:ext cx="694627" cy="498248"/>
            <a:chOff x="4258652" y="2287476"/>
            <a:chExt cx="816519" cy="586313"/>
          </a:xfrm>
        </p:grpSpPr>
        <p:pic>
          <p:nvPicPr>
            <p:cNvPr id="35" name="图片 34">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 xmlns:a16="http://schemas.microsoft.com/office/drawing/2014/main"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10"/>
                  <a:stretch>
                    <a:fillRect r="-6140" b="-2702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067203056"/>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067203056"/>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a14="http://schemas.microsoft.com/office/drawing/2010/main" xmlns="" val="20000"/>
                        </a:ext>
                      </a:extLst>
                    </a:gridCol>
                    <a:gridCol w="535654">
                      <a:extLst>
                        <a:ext uri="{9D8B030D-6E8A-4147-A177-3AD203B41FA5}">
                          <a16:colId xmlns:a16="http://schemas.microsoft.com/office/drawing/2014/main" xmlns:a14="http://schemas.microsoft.com/office/drawing/2010/main" xmlns="" val="20001"/>
                        </a:ext>
                      </a:extLst>
                    </a:gridCol>
                    <a:gridCol w="535654">
                      <a:extLst>
                        <a:ext uri="{9D8B030D-6E8A-4147-A177-3AD203B41FA5}">
                          <a16:colId xmlns:a16="http://schemas.microsoft.com/office/drawing/2014/main" xmlns:a14="http://schemas.microsoft.com/office/drawing/2010/main" xmlns="" val="20002"/>
                        </a:ext>
                      </a:extLst>
                    </a:gridCol>
                    <a:gridCol w="535654">
                      <a:extLst>
                        <a:ext uri="{9D8B030D-6E8A-4147-A177-3AD203B41FA5}">
                          <a16:colId xmlns:a16="http://schemas.microsoft.com/office/drawing/2014/main" xmlns:a14="http://schemas.microsoft.com/office/drawing/2010/main" xmlns=""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19"/>
                          <a:stretch>
                            <a:fillRect l="-453409" t="-7692" r="-204545" b="-116923"/>
                          </a:stretch>
                        </a:blipFill>
                      </a:tcPr>
                    </a:tc>
                    <a:tc>
                      <a:txBody>
                        <a:bodyPr/>
                        <a:lstStyle/>
                        <a:p>
                          <a:endParaRPr lang="zh-CN"/>
                        </a:p>
                      </a:txBody>
                      <a:tcPr>
                        <a:blipFill rotWithShape="0">
                          <a:blip r:embed="rId19"/>
                          <a:stretch>
                            <a:fillRect l="-553409" t="-7692" r="-104545" b="-116923"/>
                          </a:stretch>
                        </a:blipFill>
                      </a:tcPr>
                    </a:tc>
                    <a:tc>
                      <a:txBody>
                        <a:bodyPr/>
                        <a:lstStyle/>
                        <a:p>
                          <a:endParaRPr lang="zh-CN"/>
                        </a:p>
                      </a:txBody>
                      <a:tcPr>
                        <a:blipFill rotWithShape="0">
                          <a:blip r:embed="rId19"/>
                          <a:stretch>
                            <a:fillRect l="-653409" t="-7692" r="-4545" b="-116923"/>
                          </a:stretch>
                        </a:blipFill>
                      </a:tcPr>
                    </a:tc>
                    <a:extLst>
                      <a:ext uri="{0D108BD9-81ED-4DB2-BD59-A6C34878D82A}">
                        <a16:rowId xmlns:a16="http://schemas.microsoft.com/office/drawing/2014/main" xmlns:a14="http://schemas.microsoft.com/office/drawing/2010/main" xmlns="" val="10000"/>
                      </a:ext>
                    </a:extLst>
                  </a:tr>
                  <a:tr h="396000">
                    <a:tc>
                      <a:txBody>
                        <a:bodyPr/>
                        <a:lstStyle/>
                        <a:p>
                          <a:endParaRPr lang="zh-CN"/>
                        </a:p>
                      </a:txBody>
                      <a:tcPr>
                        <a:blipFill rotWithShape="0">
                          <a:blip r:embed="rId19"/>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grpSp>
        <p:nvGrpSpPr>
          <p:cNvPr id="18" name="组合 17">
            <a:extLst>
              <a:ext uri="{FF2B5EF4-FFF2-40B4-BE49-F238E27FC236}">
                <a16:creationId xmlns:a16="http://schemas.microsoft.com/office/drawing/2014/main" id="{4F7A3CFD-6443-492A-8E11-36EF2A62ADFC}"/>
              </a:ext>
            </a:extLst>
          </p:cNvPr>
          <p:cNvGrpSpPr/>
          <p:nvPr/>
        </p:nvGrpSpPr>
        <p:grpSpPr>
          <a:xfrm>
            <a:off x="1488270" y="3439126"/>
            <a:ext cx="705834" cy="448598"/>
            <a:chOff x="1547664" y="2996952"/>
            <a:chExt cx="871968" cy="554186"/>
          </a:xfrm>
        </p:grpSpPr>
        <p:pic>
          <p:nvPicPr>
            <p:cNvPr id="19" name="图片 18">
              <a:extLst>
                <a:ext uri="{FF2B5EF4-FFF2-40B4-BE49-F238E27FC236}">
                  <a16:creationId xmlns:a16="http://schemas.microsoft.com/office/drawing/2014/main" id="{8AABE1A6-6877-40A3-9DB6-83381A7010C4}"/>
                </a:ext>
              </a:extLst>
            </p:cNvPr>
            <p:cNvPicPr>
              <a:picLocks noChangeAspect="1"/>
            </p:cNvPicPr>
            <p:nvPr/>
          </p:nvPicPr>
          <p:blipFill>
            <a:blip r:embed="rId2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 xmlns:a16="http://schemas.microsoft.com/office/drawing/2014/main"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3"/>
                  <a:stretch>
                    <a:fillRect l="-2586" r="-6897"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AFF13CC7-ECFE-438A-8BD1-DD0BA68678E9}"/>
              </a:ext>
            </a:extLst>
          </p:cNvPr>
          <p:cNvGrpSpPr/>
          <p:nvPr/>
        </p:nvGrpSpPr>
        <p:grpSpPr>
          <a:xfrm>
            <a:off x="3211249" y="3387643"/>
            <a:ext cx="705834" cy="445348"/>
            <a:chOff x="1535301" y="1937570"/>
            <a:chExt cx="871968" cy="550171"/>
          </a:xfrm>
        </p:grpSpPr>
        <p:pic>
          <p:nvPicPr>
            <p:cNvPr id="22" name="图片 21">
              <a:extLst>
                <a:ext uri="{FF2B5EF4-FFF2-40B4-BE49-F238E27FC236}">
                  <a16:creationId xmlns:a16="http://schemas.microsoft.com/office/drawing/2014/main" id="{DAE437D5-319D-4B6F-BAA8-6CB3D2F1B12A}"/>
                </a:ext>
              </a:extLst>
            </p:cNvPr>
            <p:cNvPicPr>
              <a:picLocks noChangeAspect="1"/>
            </p:cNvPicPr>
            <p:nvPr/>
          </p:nvPicPr>
          <p:blipFill>
            <a:blip r:embed="rId2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 xmlns:a16="http://schemas.microsoft.com/office/drawing/2014/main"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4"/>
                  <a:stretch>
                    <a:fillRect l="-2609" r="-7826" b="-33333"/>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BC201AF3-D8F2-495B-B43B-D6477BADFF11}"/>
              </a:ext>
            </a:extLst>
          </p:cNvPr>
          <p:cNvGrpSpPr/>
          <p:nvPr/>
        </p:nvGrpSpPr>
        <p:grpSpPr>
          <a:xfrm>
            <a:off x="2381663" y="4246867"/>
            <a:ext cx="705834" cy="482688"/>
            <a:chOff x="2615369" y="2291410"/>
            <a:chExt cx="871968" cy="596299"/>
          </a:xfrm>
        </p:grpSpPr>
        <p:pic>
          <p:nvPicPr>
            <p:cNvPr id="25" name="图片 24">
              <a:extLst>
                <a:ext uri="{FF2B5EF4-FFF2-40B4-BE49-F238E27FC236}">
                  <a16:creationId xmlns:a16="http://schemas.microsoft.com/office/drawing/2014/main" id="{248E5136-5033-4C2D-AF9F-C0DFCE5EB6D0}"/>
                </a:ext>
              </a:extLst>
            </p:cNvPr>
            <p:cNvPicPr>
              <a:picLocks noChangeAspect="1"/>
            </p:cNvPicPr>
            <p:nvPr/>
          </p:nvPicPr>
          <p:blipFill>
            <a:blip r:embed="rId2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 xmlns:a16="http://schemas.microsoft.com/office/drawing/2014/main"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5"/>
                  <a:stretch>
                    <a:fillRect l="-2609" r="-7826" b="-34286"/>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B4A7B69D-0F08-4229-BFF1-635A41156437}"/>
              </a:ext>
            </a:extLst>
          </p:cNvPr>
          <p:cNvGrpSpPr/>
          <p:nvPr/>
        </p:nvGrpSpPr>
        <p:grpSpPr>
          <a:xfrm>
            <a:off x="561600" y="3369600"/>
            <a:ext cx="694627" cy="502867"/>
            <a:chOff x="2138389" y="3524491"/>
            <a:chExt cx="816519" cy="591746"/>
          </a:xfrm>
        </p:grpSpPr>
        <p:pic>
          <p:nvPicPr>
            <p:cNvPr id="29" name="图片 28">
              <a:extLst>
                <a:ext uri="{FF2B5EF4-FFF2-40B4-BE49-F238E27FC236}">
                  <a16:creationId xmlns:a16="http://schemas.microsoft.com/office/drawing/2014/main" id="{6AF84142-F859-4D03-8F96-5AEC535E7167}"/>
                </a:ext>
              </a:extLst>
            </p:cNvPr>
            <p:cNvPicPr>
              <a:picLocks noChangeAspect="1"/>
            </p:cNvPicPr>
            <p:nvPr/>
          </p:nvPicPr>
          <p:blipFill>
            <a:blip r:embed="rId21"/>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 xmlns:a16="http://schemas.microsoft.com/office/drawing/2014/main"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17"/>
                  <a:stretch>
                    <a:fillRect r="-6140" b="-27027"/>
                  </a:stretch>
                </a:blipFill>
              </p:spPr>
              <p:txBody>
                <a:bodyPr/>
                <a:lstStyle/>
                <a:p>
                  <a:r>
                    <a:rPr lang="zh-CN" altLang="en-US">
                      <a:noFill/>
                    </a:rPr>
                    <a:t> </a:t>
                  </a:r>
                </a:p>
              </p:txBody>
            </p:sp>
          </mc:Fallback>
        </mc:AlternateContent>
      </p:gr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Tree>
    <p:extLst>
      <p:ext uri="{BB962C8B-B14F-4D97-AF65-F5344CB8AC3E}">
        <p14:creationId xmlns:p14="http://schemas.microsoft.com/office/powerpoint/2010/main" val="60336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35496" y="1772816"/>
            <a:ext cx="4536504" cy="4541398"/>
          </a:xfrm>
          <a:prstGeom prst="rect">
            <a:avLst/>
          </a:prstGeom>
        </p:spPr>
      </p:pic>
      <p:sp>
        <p:nvSpPr>
          <p:cNvPr id="9" name="文本框 8"/>
          <p:cNvSpPr txBox="1"/>
          <p:nvPr/>
        </p:nvSpPr>
        <p:spPr>
          <a:xfrm>
            <a:off x="423128" y="3152592"/>
            <a:ext cx="908512" cy="866999"/>
          </a:xfrm>
          <a:prstGeom prst="rect">
            <a:avLst/>
          </a:prstGeom>
          <a:solidFill>
            <a:srgbClr val="FF0000">
              <a:alpha val="50000"/>
            </a:srgbClr>
          </a:solidFill>
        </p:spPr>
        <p:txBody>
          <a:bodyPr wrap="square" rtlCol="0">
            <a:spAutoFit/>
          </a:bodyPr>
          <a:lstStyle/>
          <a:p>
            <a:endParaRPr lang="zh-CN" altLang="en-US" dirty="0"/>
          </a:p>
        </p:txBody>
      </p:sp>
      <p:sp>
        <p:nvSpPr>
          <p:cNvPr id="2" name="椭圆 1"/>
          <p:cNvSpPr/>
          <p:nvPr/>
        </p:nvSpPr>
        <p:spPr bwMode="auto">
          <a:xfrm>
            <a:off x="752463" y="2466055"/>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grpSp>
        <p:nvGrpSpPr>
          <p:cNvPr id="28" name="组合 27">
            <a:extLst>
              <a:ext uri="{FF2B5EF4-FFF2-40B4-BE49-F238E27FC236}">
                <a16:creationId xmlns:a16="http://schemas.microsoft.com/office/drawing/2014/main" id="{B4A7B69D-0F08-4229-BFF1-635A41156437}"/>
              </a:ext>
            </a:extLst>
          </p:cNvPr>
          <p:cNvGrpSpPr/>
          <p:nvPr/>
        </p:nvGrpSpPr>
        <p:grpSpPr>
          <a:xfrm>
            <a:off x="562840" y="3367694"/>
            <a:ext cx="694627" cy="502867"/>
            <a:chOff x="2138389" y="3524491"/>
            <a:chExt cx="816519" cy="591746"/>
          </a:xfrm>
        </p:grpSpPr>
        <p:pic>
          <p:nvPicPr>
            <p:cNvPr id="29" name="图片 28">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 xmlns:a16="http://schemas.microsoft.com/office/drawing/2014/main" xmlns:a14="http://schemas.microsoft.com/office/drawing/2010/main"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9D2F5D78-EDBF-47CE-8B31-0A28703523C9}"/>
              </a:ext>
            </a:extLst>
          </p:cNvPr>
          <p:cNvGrpSpPr/>
          <p:nvPr/>
        </p:nvGrpSpPr>
        <p:grpSpPr>
          <a:xfrm>
            <a:off x="968276" y="2991348"/>
            <a:ext cx="694627" cy="499505"/>
            <a:chOff x="2660253" y="2983032"/>
            <a:chExt cx="816519" cy="587792"/>
          </a:xfrm>
        </p:grpSpPr>
        <p:pic>
          <p:nvPicPr>
            <p:cNvPr id="32" name="图片 31">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 xmlns:a16="http://schemas.microsoft.com/office/drawing/2014/main" xmlns:a14="http://schemas.microsoft.com/office/drawing/2010/main"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3F95C8CB-83C4-4BA9-9968-AF659BF684E9}"/>
              </a:ext>
            </a:extLst>
          </p:cNvPr>
          <p:cNvGrpSpPr/>
          <p:nvPr/>
        </p:nvGrpSpPr>
        <p:grpSpPr>
          <a:xfrm>
            <a:off x="2320027" y="3248105"/>
            <a:ext cx="694627" cy="498248"/>
            <a:chOff x="4258652" y="2287476"/>
            <a:chExt cx="816519" cy="586313"/>
          </a:xfrm>
        </p:grpSpPr>
        <p:pic>
          <p:nvPicPr>
            <p:cNvPr id="35" name="图片 34">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 xmlns:a16="http://schemas.microsoft.com/office/drawing/2014/main" xmlns:a14="http://schemas.microsoft.com/office/drawing/2010/main"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r="-6140" b="-2702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2" name="Rectangle 3"/>
              <p:cNvSpPr txBox="1">
                <a:spLocks noChangeArrowheads="1"/>
              </p:cNvSpPr>
              <p:nvPr/>
            </p:nvSpPr>
            <p:spPr bwMode="auto">
              <a:xfrm>
                <a:off x="4133092" y="1175216"/>
                <a:ext cx="4889535" cy="5275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1800" dirty="0">
                  <a:latin typeface="+mn-lt"/>
                </a:endParaRPr>
              </a:p>
              <a:p>
                <a:pPr algn="just">
                  <a:lnSpc>
                    <a:spcPct val="95000"/>
                  </a:lnSpc>
                  <a:spcBef>
                    <a:spcPct val="25000"/>
                  </a:spcBef>
                  <a:spcAft>
                    <a:spcPct val="10000"/>
                  </a:spcAft>
                  <a:buSzPct val="60000"/>
                  <a:defRPr/>
                </a:pPr>
                <a:endParaRPr lang="en-US" altLang="zh-CN" sz="1800" dirty="0">
                  <a:latin typeface="+mn-lt"/>
                </a:endParaRPr>
              </a:p>
              <a:p>
                <a:pPr algn="just">
                  <a:lnSpc>
                    <a:spcPct val="95000"/>
                  </a:lnSpc>
                  <a:spcBef>
                    <a:spcPct val="25000"/>
                  </a:spcBef>
                  <a:spcAft>
                    <a:spcPct val="10000"/>
                  </a:spcAft>
                  <a:buSzPct val="60000"/>
                  <a:defRPr/>
                </a:pPr>
                <a:r>
                  <a:rPr lang="en-US" altLang="zh-CN" sz="1800" dirty="0">
                    <a:latin typeface="+mn-lt"/>
                  </a:rPr>
                  <a:t>The </a:t>
                </a:r>
                <a:r>
                  <a:rPr lang="en-US" altLang="zh-CN" sz="1800" dirty="0">
                    <a:solidFill>
                      <a:srgbClr val="FF0000"/>
                    </a:solidFill>
                    <a:latin typeface="+mn-lt"/>
                  </a:rPr>
                  <a:t>revenue</a:t>
                </a:r>
                <a:r>
                  <a:rPr lang="en-US" altLang="zh-CN" sz="1800" dirty="0">
                    <a:latin typeface="+mn-lt"/>
                  </a:rPr>
                  <a:t> of request </a:t>
                </a:r>
                <a14:m>
                  <m:oMath xmlns:m="http://schemas.openxmlformats.org/officeDocument/2006/math">
                    <m:r>
                      <a:rPr lang="en-US" altLang="zh-CN" sz="1800" b="1" i="1" smtClean="0">
                        <a:latin typeface="Cambria Math" panose="02040503050406030204" pitchFamily="18" charset="0"/>
                      </a:rPr>
                      <m:t>𝒓</m:t>
                    </m:r>
                  </m:oMath>
                </a14:m>
                <a:r>
                  <a:rPr lang="en-US" altLang="zh-CN" sz="1800" dirty="0">
                    <a:latin typeface="+mn-lt"/>
                  </a:rPr>
                  <a:t> is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r>
                      <a:rPr lang="en-US" altLang="zh-CN" sz="1800" b="1" i="1" smtClean="0">
                        <a:latin typeface="Cambria Math" panose="02040503050406030204" pitchFamily="18" charset="0"/>
                      </a:rPr>
                      <m:t>𝒑</m:t>
                    </m:r>
                  </m:oMath>
                </a14:m>
                <a:endParaRPr lang="en-US" altLang="zh-CN" sz="1800" dirty="0">
                  <a:latin typeface="+mn-lt"/>
                </a:endParaRPr>
              </a:p>
              <a:p>
                <a:pPr algn="just">
                  <a:lnSpc>
                    <a:spcPct val="95000"/>
                  </a:lnSpc>
                  <a:spcBef>
                    <a:spcPct val="25000"/>
                  </a:spcBef>
                  <a:spcAft>
                    <a:spcPct val="10000"/>
                  </a:spcAft>
                  <a:buSzPct val="60000"/>
                  <a:defRPr/>
                </a:pPr>
                <a:r>
                  <a:rPr lang="en-US" altLang="zh-CN" sz="1800" dirty="0">
                    <a:latin typeface="+mn-lt"/>
                  </a:rPr>
                  <a:t>Platform sets the </a:t>
                </a:r>
                <a:r>
                  <a:rPr lang="en-US" altLang="zh-CN" sz="1800" dirty="0">
                    <a:solidFill>
                      <a:srgbClr val="FF0000"/>
                    </a:solidFill>
                    <a:latin typeface="+mn-lt"/>
                  </a:rPr>
                  <a:t>same</a:t>
                </a:r>
                <a:r>
                  <a:rPr lang="en-US" altLang="zh-CN" sz="1800" dirty="0">
                    <a:latin typeface="+mn-lt"/>
                  </a:rPr>
                  <a:t> (unit) price </a:t>
                </a:r>
                <a14:m>
                  <m:oMath xmlns:m="http://schemas.openxmlformats.org/officeDocument/2006/math">
                    <m:r>
                      <a:rPr lang="en-US" altLang="zh-CN" sz="1800" i="1">
                        <a:latin typeface="Cambria Math" panose="02040503050406030204" pitchFamily="18" charset="0"/>
                      </a:rPr>
                      <m:t>𝒑</m:t>
                    </m:r>
                  </m:oMath>
                </a14:m>
                <a:r>
                  <a:rPr lang="en-US" altLang="zh-CN" sz="1800" dirty="0">
                    <a:latin typeface="+mn-lt"/>
                  </a:rPr>
                  <a:t> for requesters in the </a:t>
                </a:r>
                <a:r>
                  <a:rPr lang="en-US" altLang="zh-CN" sz="1800" dirty="0">
                    <a:solidFill>
                      <a:srgbClr val="FF0000"/>
                    </a:solidFill>
                    <a:latin typeface="+mn-lt"/>
                  </a:rPr>
                  <a:t>same</a:t>
                </a:r>
                <a:r>
                  <a:rPr lang="en-US" altLang="zh-CN" sz="1800" dirty="0">
                    <a:latin typeface="+mn-lt"/>
                  </a:rPr>
                  <a:t> </a:t>
                </a:r>
                <a:r>
                  <a:rPr lang="en-US" altLang="zh-CN" sz="1800" dirty="0">
                    <a:solidFill>
                      <a:srgbClr val="FF0000"/>
                    </a:solidFill>
                    <a:latin typeface="+mn-lt"/>
                  </a:rPr>
                  <a:t>grid </a:t>
                </a:r>
                <a14:m>
                  <m:oMath xmlns:m="http://schemas.openxmlformats.org/officeDocument/2006/math">
                    <m:r>
                      <a:rPr lang="en-US" altLang="zh-CN" sz="1800" b="1" i="1" smtClean="0">
                        <a:solidFill>
                          <a:srgbClr val="FF0000"/>
                        </a:solidFill>
                        <a:latin typeface="Cambria Math" panose="02040503050406030204" pitchFamily="18" charset="0"/>
                      </a:rPr>
                      <m:t>𝒈</m:t>
                    </m:r>
                  </m:oMath>
                </a14:m>
                <a:endParaRPr lang="en-US" altLang="zh-CN" sz="1800" i="1" dirty="0">
                  <a:solidFill>
                    <a:srgbClr val="FF0000"/>
                  </a:solidFill>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1800" dirty="0">
                  <a:latin typeface="+mn-lt"/>
                  <a:cs typeface="ＭＳ Ｐゴシック" charset="-128"/>
                </a:endParaRPr>
              </a:p>
            </p:txBody>
          </p:sp>
        </mc:Choice>
        <mc:Fallback xmlns="">
          <p:sp>
            <p:nvSpPr>
              <p:cNvPr id="52" name="Rectangle 3"/>
              <p:cNvSpPr txBox="1">
                <a:spLocks noRot="1" noChangeAspect="1" noMove="1" noResize="1" noEditPoints="1" noAdjustHandles="1" noChangeArrowheads="1" noChangeShapeType="1" noTextEdit="1"/>
              </p:cNvSpPr>
              <p:nvPr/>
            </p:nvSpPr>
            <p:spPr bwMode="auto">
              <a:xfrm>
                <a:off x="4133092" y="1175216"/>
                <a:ext cx="4889535" cy="5275262"/>
              </a:xfrm>
              <a:prstGeom prst="rect">
                <a:avLst/>
              </a:prstGeom>
              <a:blipFill>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4F7A3CFD-6443-492A-8E11-36EF2A62ADFC}"/>
              </a:ext>
            </a:extLst>
          </p:cNvPr>
          <p:cNvGrpSpPr/>
          <p:nvPr/>
        </p:nvGrpSpPr>
        <p:grpSpPr>
          <a:xfrm>
            <a:off x="1488270" y="3439126"/>
            <a:ext cx="705834" cy="448598"/>
            <a:chOff x="1547664" y="2996952"/>
            <a:chExt cx="871968" cy="554186"/>
          </a:xfrm>
        </p:grpSpPr>
        <p:pic>
          <p:nvPicPr>
            <p:cNvPr id="16" name="图片 15">
              <a:extLst>
                <a:ext uri="{FF2B5EF4-FFF2-40B4-BE49-F238E27FC236}">
                  <a16:creationId xmlns:a16="http://schemas.microsoft.com/office/drawing/2014/main" id="{8AABE1A6-6877-40A3-9DB6-83381A7010C4}"/>
                </a:ext>
              </a:extLst>
            </p:cNvPr>
            <p:cNvPicPr>
              <a:picLocks noChangeAspect="1"/>
            </p:cNvPicPr>
            <p:nvPr/>
          </p:nvPicPr>
          <p:blipFill>
            <a:blip r:embed="rId11"/>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 xmlns:a16="http://schemas.microsoft.com/office/drawing/2014/main" xmlns:a14="http://schemas.microsoft.com/office/drawing/2010/main"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3"/>
                  <a:stretch>
                    <a:fillRect l="-2586" r="-6897" b="-33333"/>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AFF13CC7-ECFE-438A-8BD1-DD0BA68678E9}"/>
              </a:ext>
            </a:extLst>
          </p:cNvPr>
          <p:cNvGrpSpPr/>
          <p:nvPr/>
        </p:nvGrpSpPr>
        <p:grpSpPr>
          <a:xfrm>
            <a:off x="3211249" y="3387643"/>
            <a:ext cx="705834" cy="445348"/>
            <a:chOff x="1535301" y="1937570"/>
            <a:chExt cx="871968" cy="550171"/>
          </a:xfrm>
        </p:grpSpPr>
        <p:pic>
          <p:nvPicPr>
            <p:cNvPr id="19" name="图片 18">
              <a:extLst>
                <a:ext uri="{FF2B5EF4-FFF2-40B4-BE49-F238E27FC236}">
                  <a16:creationId xmlns:a16="http://schemas.microsoft.com/office/drawing/2014/main" id="{DAE437D5-319D-4B6F-BAA8-6CB3D2F1B12A}"/>
                </a:ext>
              </a:extLst>
            </p:cNvPr>
            <p:cNvPicPr>
              <a:picLocks noChangeAspect="1"/>
            </p:cNvPicPr>
            <p:nvPr/>
          </p:nvPicPr>
          <p:blipFill>
            <a:blip r:embed="rId11"/>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 xmlns:a16="http://schemas.microsoft.com/office/drawing/2014/main" xmlns:a14="http://schemas.microsoft.com/office/drawing/2010/main"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4"/>
                  <a:stretch>
                    <a:fillRect l="-2609" r="-7826" b="-33333"/>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BC201AF3-D8F2-495B-B43B-D6477BADFF11}"/>
              </a:ext>
            </a:extLst>
          </p:cNvPr>
          <p:cNvGrpSpPr/>
          <p:nvPr/>
        </p:nvGrpSpPr>
        <p:grpSpPr>
          <a:xfrm>
            <a:off x="2381663" y="4246867"/>
            <a:ext cx="705834" cy="482688"/>
            <a:chOff x="2615369" y="2291410"/>
            <a:chExt cx="871968" cy="596299"/>
          </a:xfrm>
        </p:grpSpPr>
        <p:pic>
          <p:nvPicPr>
            <p:cNvPr id="22" name="图片 21">
              <a:extLst>
                <a:ext uri="{FF2B5EF4-FFF2-40B4-BE49-F238E27FC236}">
                  <a16:creationId xmlns:a16="http://schemas.microsoft.com/office/drawing/2014/main" id="{248E5136-5033-4C2D-AF9F-C0DFCE5EB6D0}"/>
                </a:ext>
              </a:extLst>
            </p:cNvPr>
            <p:cNvPicPr>
              <a:picLocks noChangeAspect="1"/>
            </p:cNvPicPr>
            <p:nvPr/>
          </p:nvPicPr>
          <p:blipFill>
            <a:blip r:embed="rId11"/>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 xmlns:a16="http://schemas.microsoft.com/office/drawing/2014/main" xmlns:a14="http://schemas.microsoft.com/office/drawing/2010/main"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5"/>
                  <a:stretch>
                    <a:fillRect l="-2609" r="-7826" b="-34286"/>
                  </a:stretch>
                </a:blipFill>
              </p:spPr>
              <p:txBody>
                <a:bodyPr/>
                <a:lstStyle/>
                <a:p>
                  <a:r>
                    <a:rPr lang="zh-CN" altLang="en-US">
                      <a:noFill/>
                    </a:rPr>
                    <a:t> </a:t>
                  </a:r>
                </a:p>
              </p:txBody>
            </p:sp>
          </mc:Fallback>
        </mc:AlternateContent>
      </p:grpSp>
      <p:sp>
        <p:nvSpPr>
          <p:cNvPr id="25" name="椭圆 24"/>
          <p:cNvSpPr/>
          <p:nvPr/>
        </p:nvSpPr>
        <p:spPr bwMode="auto">
          <a:xfrm>
            <a:off x="1597609" y="3233751"/>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26" name="椭圆 25"/>
          <p:cNvSpPr/>
          <p:nvPr/>
        </p:nvSpPr>
        <p:spPr bwMode="auto">
          <a:xfrm>
            <a:off x="2327885" y="2401640"/>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pic>
        <p:nvPicPr>
          <p:cNvPr id="3" name="图片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61199" y="3044296"/>
            <a:ext cx="1964980" cy="3081012"/>
          </a:xfrm>
          <a:prstGeom prst="rect">
            <a:avLst/>
          </a:prstGeom>
        </p:spPr>
      </p:pic>
      <p:grpSp>
        <p:nvGrpSpPr>
          <p:cNvPr id="8" name="组合 7"/>
          <p:cNvGrpSpPr/>
          <p:nvPr/>
        </p:nvGrpSpPr>
        <p:grpSpPr>
          <a:xfrm>
            <a:off x="1310392" y="2279319"/>
            <a:ext cx="2685544" cy="3528392"/>
            <a:chOff x="1382400" y="2279319"/>
            <a:chExt cx="2685544" cy="3528392"/>
          </a:xfrm>
        </p:grpSpPr>
        <p:cxnSp>
          <p:nvCxnSpPr>
            <p:cNvPr id="7" name="直接连接符 6"/>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44" name="组合 43"/>
          <p:cNvGrpSpPr/>
          <p:nvPr/>
        </p:nvGrpSpPr>
        <p:grpSpPr>
          <a:xfrm rot="16200000">
            <a:off x="929416" y="1855920"/>
            <a:ext cx="2667742" cy="3481511"/>
            <a:chOff x="1400202" y="2279318"/>
            <a:chExt cx="2667742" cy="3536626"/>
          </a:xfrm>
        </p:grpSpPr>
        <p:cxnSp>
          <p:nvCxnSpPr>
            <p:cNvPr id="45" name="直接连接符 44"/>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 name="组合 4"/>
          <p:cNvGrpSpPr/>
          <p:nvPr/>
        </p:nvGrpSpPr>
        <p:grpSpPr>
          <a:xfrm>
            <a:off x="1066449" y="2734039"/>
            <a:ext cx="2929487" cy="3047043"/>
            <a:chOff x="1138457" y="2734039"/>
            <a:chExt cx="2929487" cy="3047043"/>
          </a:xfrm>
        </p:grpSpPr>
        <mc:AlternateContent xmlns:mc="http://schemas.openxmlformats.org/markup-compatibility/2006" xmlns:a14="http://schemas.microsoft.com/office/drawing/2010/main">
          <mc:Choice Requires="a14">
            <p:sp>
              <p:nvSpPr>
                <p:cNvPr id="41" name="文本框 40"/>
                <p:cNvSpPr txBox="1"/>
                <p:nvPr/>
              </p:nvSpPr>
              <p:spPr>
                <a:xfrm>
                  <a:off x="1192158" y="556093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192158" y="5560934"/>
                  <a:ext cx="157094" cy="215444"/>
                </a:xfrm>
                <a:prstGeom prst="rect">
                  <a:avLst/>
                </a:prstGeom>
                <a:blipFill rotWithShape="0">
                  <a:blip r:embed="rId26"/>
                  <a:stretch>
                    <a:fillRect l="-24000" r="-24000"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1195081" y="4681416"/>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𝟓</m:t>
                        </m:r>
                      </m:oMath>
                    </m:oMathPara>
                  </a14:m>
                  <a:endParaRPr lang="zh-CN" altLang="en-US" dirty="0"/>
                </a:p>
              </p:txBody>
            </p:sp>
          </mc:Choice>
          <mc:Fallback xmlns="">
            <p:sp>
              <p:nvSpPr>
                <p:cNvPr id="69" name="文本框 68"/>
                <p:cNvSpPr txBox="1">
                  <a:spLocks noRot="1" noChangeAspect="1" noMove="1" noResize="1" noEditPoints="1" noAdjustHandles="1" noChangeArrowheads="1" noChangeShapeType="1" noTextEdit="1"/>
                </p:cNvSpPr>
                <p:nvPr/>
              </p:nvSpPr>
              <p:spPr>
                <a:xfrm>
                  <a:off x="1195081" y="4681416"/>
                  <a:ext cx="157094" cy="215444"/>
                </a:xfrm>
                <a:prstGeom prst="rect">
                  <a:avLst/>
                </a:prstGeom>
                <a:blipFill rotWithShape="0">
                  <a:blip r:embed="rId27"/>
                  <a:stretch>
                    <a:fillRect l="-23077" r="-23077"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1218962" y="3812847"/>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𝟗</m:t>
                        </m:r>
                      </m:oMath>
                    </m:oMathPara>
                  </a14:m>
                  <a:endParaRPr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1218962" y="3812847"/>
                  <a:ext cx="157094" cy="215444"/>
                </a:xfrm>
                <a:prstGeom prst="rect">
                  <a:avLst/>
                </a:prstGeom>
                <a:blipFill rotWithShape="0">
                  <a:blip r:embed="rId28"/>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1138457" y="2734039"/>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𝟏𝟑</m:t>
                        </m:r>
                      </m:oMath>
                    </m:oMathPara>
                  </a14:m>
                  <a:endParaRPr lang="zh-CN" altLang="en-US" dirty="0"/>
                </a:p>
              </p:txBody>
            </p:sp>
          </mc:Choice>
          <mc:Fallback xmlns="">
            <p:sp>
              <p:nvSpPr>
                <p:cNvPr id="74" name="文本框 73"/>
                <p:cNvSpPr txBox="1">
                  <a:spLocks noRot="1" noChangeAspect="1" noMove="1" noResize="1" noEditPoints="1" noAdjustHandles="1" noChangeArrowheads="1" noChangeShapeType="1" noTextEdit="1"/>
                </p:cNvSpPr>
                <p:nvPr/>
              </p:nvSpPr>
              <p:spPr>
                <a:xfrm>
                  <a:off x="1138457" y="2734039"/>
                  <a:ext cx="264496" cy="215444"/>
                </a:xfrm>
                <a:prstGeom prst="rect">
                  <a:avLst/>
                </a:prstGeom>
                <a:blipFill rotWithShape="0">
                  <a:blip r:embed="rId29"/>
                  <a:stretch>
                    <a:fillRect l="-13953" r="-11628"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099777" y="5565638"/>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𝟐</m:t>
                        </m:r>
                      </m:oMath>
                    </m:oMathPara>
                  </a14:m>
                  <a:endParaRPr lang="zh-CN" altLang="en-US" dirty="0"/>
                </a:p>
              </p:txBody>
            </p:sp>
          </mc:Choice>
          <mc:Fallback xmlns="">
            <p:sp>
              <p:nvSpPr>
                <p:cNvPr id="75" name="文本框 74"/>
                <p:cNvSpPr txBox="1">
                  <a:spLocks noRot="1" noChangeAspect="1" noMove="1" noResize="1" noEditPoints="1" noAdjustHandles="1" noChangeArrowheads="1" noChangeShapeType="1" noTextEdit="1"/>
                </p:cNvSpPr>
                <p:nvPr/>
              </p:nvSpPr>
              <p:spPr>
                <a:xfrm>
                  <a:off x="2099777" y="5565638"/>
                  <a:ext cx="157094" cy="215444"/>
                </a:xfrm>
                <a:prstGeom prst="rect">
                  <a:avLst/>
                </a:prstGeom>
                <a:blipFill rotWithShape="0">
                  <a:blip r:embed="rId30"/>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2996176" y="556093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𝟑</m:t>
                        </m:r>
                      </m:oMath>
                    </m:oMathPara>
                  </a14:m>
                  <a:endParaRPr lang="zh-CN" altLang="en-US" dirty="0"/>
                </a:p>
              </p:txBody>
            </p:sp>
          </mc:Choice>
          <mc:Fallback xmlns="">
            <p:sp>
              <p:nvSpPr>
                <p:cNvPr id="76" name="文本框 75"/>
                <p:cNvSpPr txBox="1">
                  <a:spLocks noRot="1" noChangeAspect="1" noMove="1" noResize="1" noEditPoints="1" noAdjustHandles="1" noChangeArrowheads="1" noChangeShapeType="1" noTextEdit="1"/>
                </p:cNvSpPr>
                <p:nvPr/>
              </p:nvSpPr>
              <p:spPr>
                <a:xfrm>
                  <a:off x="2996176" y="5560934"/>
                  <a:ext cx="157094" cy="215444"/>
                </a:xfrm>
                <a:prstGeom prst="rect">
                  <a:avLst/>
                </a:prstGeom>
                <a:blipFill rotWithShape="0">
                  <a:blip r:embed="rId31"/>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3885375" y="5564598"/>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𝟒</m:t>
                        </m:r>
                      </m:oMath>
                    </m:oMathPara>
                  </a14:m>
                  <a:endParaRPr lang="zh-CN" altLang="en-US" dirty="0"/>
                </a:p>
              </p:txBody>
            </p:sp>
          </mc:Choice>
          <mc:Fallback xmlns="">
            <p:sp>
              <p:nvSpPr>
                <p:cNvPr id="77" name="文本框 76"/>
                <p:cNvSpPr txBox="1">
                  <a:spLocks noRot="1" noChangeAspect="1" noMove="1" noResize="1" noEditPoints="1" noAdjustHandles="1" noChangeArrowheads="1" noChangeShapeType="1" noTextEdit="1"/>
                </p:cNvSpPr>
                <p:nvPr/>
              </p:nvSpPr>
              <p:spPr>
                <a:xfrm>
                  <a:off x="3885375" y="5564598"/>
                  <a:ext cx="157094" cy="215444"/>
                </a:xfrm>
                <a:prstGeom prst="rect">
                  <a:avLst/>
                </a:prstGeom>
                <a:blipFill rotWithShape="0">
                  <a:blip r:embed="rId32"/>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2099777" y="468838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𝟔</m:t>
                        </m:r>
                      </m:oMath>
                    </m:oMathPara>
                  </a14:m>
                  <a:endParaRPr lang="zh-CN" altLang="en-US" dirty="0"/>
                </a:p>
              </p:txBody>
            </p:sp>
          </mc:Choice>
          <mc:Fallback xmlns="">
            <p:sp>
              <p:nvSpPr>
                <p:cNvPr id="78" name="文本框 77"/>
                <p:cNvSpPr txBox="1">
                  <a:spLocks noRot="1" noChangeAspect="1" noMove="1" noResize="1" noEditPoints="1" noAdjustHandles="1" noChangeArrowheads="1" noChangeShapeType="1" noTextEdit="1"/>
                </p:cNvSpPr>
                <p:nvPr/>
              </p:nvSpPr>
              <p:spPr>
                <a:xfrm>
                  <a:off x="2099777" y="4688384"/>
                  <a:ext cx="157094" cy="215444"/>
                </a:xfrm>
                <a:prstGeom prst="rect">
                  <a:avLst/>
                </a:prstGeom>
                <a:blipFill rotWithShape="0">
                  <a:blip r:embed="rId33"/>
                  <a:stretch>
                    <a:fillRect l="-23077" r="-19231"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2996176" y="4683680"/>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𝟕</m:t>
                        </m:r>
                      </m:oMath>
                    </m:oMathPara>
                  </a14:m>
                  <a:endParaRPr lang="zh-CN" altLang="en-US" dirty="0"/>
                </a:p>
              </p:txBody>
            </p:sp>
          </mc:Choice>
          <mc:Fallback xmlns="">
            <p:sp>
              <p:nvSpPr>
                <p:cNvPr id="79" name="文本框 78"/>
                <p:cNvSpPr txBox="1">
                  <a:spLocks noRot="1" noChangeAspect="1" noMove="1" noResize="1" noEditPoints="1" noAdjustHandles="1" noChangeArrowheads="1" noChangeShapeType="1" noTextEdit="1"/>
                </p:cNvSpPr>
                <p:nvPr/>
              </p:nvSpPr>
              <p:spPr>
                <a:xfrm>
                  <a:off x="2996176" y="4683680"/>
                  <a:ext cx="157094" cy="215444"/>
                </a:xfrm>
                <a:prstGeom prst="rect">
                  <a:avLst/>
                </a:prstGeom>
                <a:blipFill rotWithShape="0">
                  <a:blip r:embed="rId34"/>
                  <a:stretch>
                    <a:fillRect l="-23077" r="-1923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3885375" y="4687344"/>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𝟖</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3885375" y="4687344"/>
                  <a:ext cx="157094" cy="215444"/>
                </a:xfrm>
                <a:prstGeom prst="rect">
                  <a:avLst/>
                </a:prstGeom>
                <a:blipFill rotWithShape="0">
                  <a:blip r:embed="rId35"/>
                  <a:stretch>
                    <a:fillRect l="-23077" r="-19231" b="-8571"/>
                  </a:stretch>
                </a:blipFill>
              </p:spPr>
              <p:txBody>
                <a:bodyPr/>
                <a:lstStyle/>
                <a:p>
                  <a:r>
                    <a:rPr lang="zh-CN" altLang="en-US">
                      <a:noFill/>
                    </a:rPr>
                    <a:t> </a:t>
                  </a:r>
                </a:p>
              </p:txBody>
            </p:sp>
          </mc:Fallback>
        </mc:AlternateContent>
        <p:sp>
          <p:nvSpPr>
            <p:cNvPr id="57" name="文本框 56"/>
            <p:cNvSpPr txBox="1"/>
            <p:nvPr/>
          </p:nvSpPr>
          <p:spPr>
            <a:xfrm>
              <a:off x="2068972" y="3828851"/>
              <a:ext cx="198772" cy="215444"/>
            </a:xfrm>
            <a:prstGeom prst="rect">
              <a:avLst/>
            </a:prstGeom>
            <a:noFill/>
          </p:spPr>
          <p:txBody>
            <a:bodyPr wrap="none" lIns="0" tIns="0" rIns="0" bIns="0" rtlCol="0">
              <a:spAutoFit/>
            </a:bodyPr>
            <a:lstStyle/>
            <a:p>
              <a:r>
                <a:rPr lang="en-US" altLang="zh-CN" dirty="0"/>
                <a:t>10</a:t>
              </a:r>
              <a:endParaRPr lang="zh-CN" altLang="en-US" dirty="0"/>
            </a:p>
          </p:txBody>
        </p:sp>
        <mc:AlternateContent xmlns:mc="http://schemas.openxmlformats.org/markup-compatibility/2006" xmlns:a14="http://schemas.microsoft.com/office/drawing/2010/main">
          <mc:Choice Requires="a14">
            <p:sp>
              <p:nvSpPr>
                <p:cNvPr id="58" name="文本框 57"/>
                <p:cNvSpPr txBox="1"/>
                <p:nvPr/>
              </p:nvSpPr>
              <p:spPr>
                <a:xfrm>
                  <a:off x="2915816" y="3824147"/>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𝟏𝟏</m:t>
                        </m:r>
                      </m:oMath>
                    </m:oMathPara>
                  </a14:m>
                  <a:endParaRPr lang="zh-CN" altLang="en-US"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915816" y="3824147"/>
                  <a:ext cx="264496" cy="215444"/>
                </a:xfrm>
                <a:prstGeom prst="rect">
                  <a:avLst/>
                </a:prstGeom>
                <a:blipFill rotWithShape="0">
                  <a:blip r:embed="rId36"/>
                  <a:stretch>
                    <a:fillRect l="-13636" r="-9091"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3803448" y="3827811"/>
                  <a:ext cx="2644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𝟏𝟐</m:t>
                        </m:r>
                      </m:oMath>
                    </m:oMathPara>
                  </a14:m>
                  <a:endParaRPr lang="zh-CN" altLang="en-US" dirty="0"/>
                </a:p>
              </p:txBody>
            </p:sp>
          </mc:Choice>
          <mc:Fallback xmlns="">
            <p:sp>
              <p:nvSpPr>
                <p:cNvPr id="83" name="文本框 82"/>
                <p:cNvSpPr txBox="1">
                  <a:spLocks noRot="1" noChangeAspect="1" noMove="1" noResize="1" noEditPoints="1" noAdjustHandles="1" noChangeArrowheads="1" noChangeShapeType="1" noTextEdit="1"/>
                </p:cNvSpPr>
                <p:nvPr/>
              </p:nvSpPr>
              <p:spPr>
                <a:xfrm>
                  <a:off x="3803448" y="3827811"/>
                  <a:ext cx="264496" cy="215444"/>
                </a:xfrm>
                <a:prstGeom prst="rect">
                  <a:avLst/>
                </a:prstGeom>
                <a:blipFill rotWithShape="0">
                  <a:blip r:embed="rId37"/>
                  <a:stretch>
                    <a:fillRect l="-13953" r="-11628" b="-8571"/>
                  </a:stretch>
                </a:blipFill>
              </p:spPr>
              <p:txBody>
                <a:bodyPr/>
                <a:lstStyle/>
                <a:p>
                  <a:r>
                    <a:rPr lang="zh-CN" altLang="en-US">
                      <a:noFill/>
                    </a:rPr>
                    <a:t> </a:t>
                  </a:r>
                </a:p>
              </p:txBody>
            </p:sp>
          </mc:Fallback>
        </mc:AlternateContent>
        <p:sp>
          <p:nvSpPr>
            <p:cNvPr id="60" name="文本框 59"/>
            <p:cNvSpPr txBox="1"/>
            <p:nvPr/>
          </p:nvSpPr>
          <p:spPr>
            <a:xfrm>
              <a:off x="2068820" y="2949483"/>
              <a:ext cx="198772" cy="215444"/>
            </a:xfrm>
            <a:prstGeom prst="rect">
              <a:avLst/>
            </a:prstGeom>
            <a:noFill/>
          </p:spPr>
          <p:txBody>
            <a:bodyPr wrap="none" lIns="0" tIns="0" rIns="0" bIns="0" rtlCol="0">
              <a:spAutoFit/>
            </a:bodyPr>
            <a:lstStyle/>
            <a:p>
              <a:r>
                <a:rPr lang="en-US" altLang="zh-CN" dirty="0"/>
                <a:t>14</a:t>
              </a:r>
              <a:endParaRPr lang="zh-CN" altLang="en-US" dirty="0"/>
            </a:p>
          </p:txBody>
        </p:sp>
        <mc:AlternateContent xmlns:mc="http://schemas.openxmlformats.org/markup-compatibility/2006" xmlns:a14="http://schemas.microsoft.com/office/drawing/2010/main">
          <mc:Choice Requires="a14">
            <p:sp>
              <p:nvSpPr>
                <p:cNvPr id="61" name="文本框 60"/>
                <p:cNvSpPr txBox="1"/>
                <p:nvPr/>
              </p:nvSpPr>
              <p:spPr>
                <a:xfrm>
                  <a:off x="2948475" y="2945157"/>
                  <a:ext cx="206788" cy="215444"/>
                </a:xfrm>
                <a:prstGeom prst="rect">
                  <a:avLst/>
                </a:prstGeom>
                <a:noFill/>
              </p:spPr>
              <p:txBody>
                <a:bodyPr wrap="none" lIns="0" tIns="0" rIns="0" bIns="0" rtlCol="0">
                  <a:spAutoFit/>
                </a:bodyPr>
                <a:lstStyle/>
                <a:p>
                  <a14:m>
                    <m:oMath xmlns:m="http://schemas.openxmlformats.org/officeDocument/2006/math">
                      <m:r>
                        <a:rPr lang="en-US" altLang="zh-CN" b="1" i="1" smtClean="0">
                          <a:latin typeface="Cambria Math" panose="02040503050406030204" pitchFamily="18" charset="0"/>
                        </a:rPr>
                        <m:t>𝟏</m:t>
                      </m:r>
                    </m:oMath>
                  </a14:m>
                  <a:r>
                    <a:rPr lang="en-US" altLang="zh-CN" dirty="0"/>
                    <a:t>5</a:t>
                  </a:r>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2948475" y="2945157"/>
                  <a:ext cx="206788" cy="215444"/>
                </a:xfrm>
                <a:prstGeom prst="rect">
                  <a:avLst/>
                </a:prstGeom>
                <a:blipFill rotWithShape="0">
                  <a:blip r:embed="rId38"/>
                  <a:stretch>
                    <a:fillRect l="-29412" t="-25714" r="-50000"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3828376" y="2937148"/>
                  <a:ext cx="206788" cy="215444"/>
                </a:xfrm>
                <a:prstGeom prst="rect">
                  <a:avLst/>
                </a:prstGeom>
                <a:noFill/>
              </p:spPr>
              <p:txBody>
                <a:bodyPr wrap="none" lIns="0" tIns="0" rIns="0" bIns="0" rtlCol="0">
                  <a:spAutoFit/>
                </a:bodyPr>
                <a:lstStyle/>
                <a:p>
                  <a14:m>
                    <m:oMath xmlns:m="http://schemas.openxmlformats.org/officeDocument/2006/math">
                      <m:r>
                        <a:rPr lang="en-US" altLang="zh-CN" b="1" i="1" smtClean="0">
                          <a:latin typeface="Cambria Math" panose="02040503050406030204" pitchFamily="18" charset="0"/>
                        </a:rPr>
                        <m:t>𝟏</m:t>
                      </m:r>
                    </m:oMath>
                  </a14:m>
                  <a:r>
                    <a:rPr lang="en-US" altLang="zh-CN" dirty="0"/>
                    <a:t>6</a:t>
                  </a:r>
                  <a:endParaRPr lang="zh-CN" altLang="en-US" dirty="0"/>
                </a:p>
              </p:txBody>
            </p:sp>
          </mc:Choice>
          <mc:Fallback xmlns="">
            <p:sp>
              <p:nvSpPr>
                <p:cNvPr id="87" name="文本框 86"/>
                <p:cNvSpPr txBox="1">
                  <a:spLocks noRot="1" noChangeAspect="1" noMove="1" noResize="1" noEditPoints="1" noAdjustHandles="1" noChangeArrowheads="1" noChangeShapeType="1" noTextEdit="1"/>
                </p:cNvSpPr>
                <p:nvPr/>
              </p:nvSpPr>
              <p:spPr>
                <a:xfrm>
                  <a:off x="3828376" y="2937148"/>
                  <a:ext cx="206788" cy="215444"/>
                </a:xfrm>
                <a:prstGeom prst="rect">
                  <a:avLst/>
                </a:prstGeom>
                <a:blipFill rotWithShape="0">
                  <a:blip r:embed="rId39"/>
                  <a:stretch>
                    <a:fillRect l="-29412" t="-25714" r="-50000" b="-51429"/>
                  </a:stretch>
                </a:blipFill>
              </p:spPr>
              <p:txBody>
                <a:bodyPr/>
                <a:lstStyle/>
                <a:p>
                  <a:r>
                    <a:rPr lang="zh-CN" altLang="en-US">
                      <a:noFill/>
                    </a:rPr>
                    <a:t> </a:t>
                  </a:r>
                </a:p>
              </p:txBody>
            </p:sp>
          </mc:Fallback>
        </mc:AlternateContent>
      </p:grpSp>
      <p:sp>
        <p:nvSpPr>
          <p:cNvPr id="64" name="内容占位符 2">
            <a:extLst>
              <a:ext uri="{FF2B5EF4-FFF2-40B4-BE49-F238E27FC236}">
                <a16:creationId xmlns:a16="http://schemas.microsoft.com/office/drawing/2014/main" id="{8F05AF63-8B6E-4A9E-B1F1-0589E8E93957}"/>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mc:AlternateContent xmlns:mc="http://schemas.openxmlformats.org/markup-compatibility/2006" xmlns:a14="http://schemas.microsoft.com/office/drawing/2010/main">
        <mc:Choice Requires="a14">
          <p:graphicFrame>
            <p:nvGraphicFramePr>
              <p:cNvPr id="67" name="表格 66"/>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67" name="表格 66"/>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a14="http://schemas.microsoft.com/office/drawing/2010/main" xmlns="" val="20000"/>
                        </a:ext>
                      </a:extLst>
                    </a:gridCol>
                    <a:gridCol w="535654">
                      <a:extLst>
                        <a:ext uri="{9D8B030D-6E8A-4147-A177-3AD203B41FA5}">
                          <a16:colId xmlns:a16="http://schemas.microsoft.com/office/drawing/2014/main" xmlns:a14="http://schemas.microsoft.com/office/drawing/2010/main" xmlns="" val="20001"/>
                        </a:ext>
                      </a:extLst>
                    </a:gridCol>
                    <a:gridCol w="535654">
                      <a:extLst>
                        <a:ext uri="{9D8B030D-6E8A-4147-A177-3AD203B41FA5}">
                          <a16:colId xmlns:a16="http://schemas.microsoft.com/office/drawing/2014/main" xmlns:a14="http://schemas.microsoft.com/office/drawing/2010/main" xmlns="" val="20002"/>
                        </a:ext>
                      </a:extLst>
                    </a:gridCol>
                    <a:gridCol w="535654">
                      <a:extLst>
                        <a:ext uri="{9D8B030D-6E8A-4147-A177-3AD203B41FA5}">
                          <a16:colId xmlns:a16="http://schemas.microsoft.com/office/drawing/2014/main" xmlns:a14="http://schemas.microsoft.com/office/drawing/2010/main" xmlns=""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41"/>
                          <a:stretch>
                            <a:fillRect l="-453409" t="-7692" r="-204545" b="-116923"/>
                          </a:stretch>
                        </a:blipFill>
                      </a:tcPr>
                    </a:tc>
                    <a:tc>
                      <a:txBody>
                        <a:bodyPr/>
                        <a:lstStyle/>
                        <a:p>
                          <a:endParaRPr lang="zh-CN"/>
                        </a:p>
                      </a:txBody>
                      <a:tcPr>
                        <a:blipFill rotWithShape="0">
                          <a:blip r:embed="rId41"/>
                          <a:stretch>
                            <a:fillRect l="-553409" t="-7692" r="-104545" b="-116923"/>
                          </a:stretch>
                        </a:blipFill>
                      </a:tcPr>
                    </a:tc>
                    <a:tc>
                      <a:txBody>
                        <a:bodyPr/>
                        <a:lstStyle/>
                        <a:p>
                          <a:endParaRPr lang="zh-CN"/>
                        </a:p>
                      </a:txBody>
                      <a:tcPr>
                        <a:blipFill rotWithShape="0">
                          <a:blip r:embed="rId41"/>
                          <a:stretch>
                            <a:fillRect l="-653409" t="-7692" r="-4545" b="-116923"/>
                          </a:stretch>
                        </a:blipFill>
                      </a:tcPr>
                    </a:tc>
                    <a:extLst>
                      <a:ext uri="{0D108BD9-81ED-4DB2-BD59-A6C34878D82A}">
                        <a16:rowId xmlns:a16="http://schemas.microsoft.com/office/drawing/2014/main" xmlns:a14="http://schemas.microsoft.com/office/drawing/2010/main" xmlns="" val="10000"/>
                      </a:ext>
                    </a:extLst>
                  </a:tr>
                  <a:tr h="396000">
                    <a:tc>
                      <a:txBody>
                        <a:bodyPr/>
                        <a:lstStyle/>
                        <a:p>
                          <a:endParaRPr lang="zh-CN"/>
                        </a:p>
                      </a:txBody>
                      <a:tcPr>
                        <a:blipFill rotWithShape="0">
                          <a:blip r:embed="rId41"/>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Tree>
    <p:extLst>
      <p:ext uri="{BB962C8B-B14F-4D97-AF65-F5344CB8AC3E}">
        <p14:creationId xmlns:p14="http://schemas.microsoft.com/office/powerpoint/2010/main" val="9609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580495" y="1889434"/>
            <a:ext cx="1408373" cy="2210668"/>
            <a:chOff x="4580495" y="1889434"/>
            <a:chExt cx="1431665" cy="2210668"/>
          </a:xfrm>
        </p:grpSpPr>
        <p:sp>
          <p:nvSpPr>
            <p:cNvPr id="24" name="文本框 23"/>
            <p:cNvSpPr txBox="1"/>
            <p:nvPr/>
          </p:nvSpPr>
          <p:spPr>
            <a:xfrm>
              <a:off x="4580495" y="1889434"/>
              <a:ext cx="1431665" cy="2210668"/>
            </a:xfrm>
            <a:prstGeom prst="rect">
              <a:avLst/>
            </a:prstGeom>
            <a:noFill/>
            <a:ln w="19050">
              <a:solidFill>
                <a:schemeClr val="tx1"/>
              </a:solidFill>
              <a:prstDash val="dash"/>
            </a:ln>
          </p:spPr>
          <p:txBody>
            <a:bodyPr wrap="square" rtlCol="0">
              <a:spAutoFit/>
            </a:bodyPr>
            <a:lstStyle/>
            <a:p>
              <a:endParaRPr lang="zh-CN" altLang="en-US"/>
            </a:p>
          </p:txBody>
        </p:sp>
        <p:sp>
          <p:nvSpPr>
            <p:cNvPr id="94" name="文本框 93"/>
            <p:cNvSpPr txBox="1"/>
            <p:nvPr/>
          </p:nvSpPr>
          <p:spPr>
            <a:xfrm>
              <a:off x="4645057" y="1889434"/>
              <a:ext cx="1342063" cy="430887"/>
            </a:xfrm>
            <a:prstGeom prst="rect">
              <a:avLst/>
            </a:prstGeom>
            <a:noFill/>
          </p:spPr>
          <p:txBody>
            <a:bodyPr wrap="square" rtlCol="0">
              <a:spAutoFit/>
            </a:bodyPr>
            <a:lstStyle/>
            <a:p>
              <a:r>
                <a:rPr lang="en-US" altLang="zh-CN" sz="2200" dirty="0"/>
                <a:t>Platform</a:t>
              </a:r>
              <a:endParaRPr lang="zh-CN" altLang="en-US" sz="2200" dirty="0"/>
            </a:p>
          </p:txBody>
        </p:sp>
      </p:grpSp>
      <p:pic>
        <p:nvPicPr>
          <p:cNvPr id="27" name="图片 26">
            <a:extLst>
              <a:ext uri="{FF2B5EF4-FFF2-40B4-BE49-F238E27FC236}">
                <a16:creationId xmlns:a16="http://schemas.microsoft.com/office/drawing/2014/main" id="{18B95F12-FF2B-43EF-9544-41DFE9DC2632}"/>
              </a:ext>
            </a:extLst>
          </p:cNvPr>
          <p:cNvPicPr>
            <a:picLocks noChangeAspect="1"/>
          </p:cNvPicPr>
          <p:nvPr/>
        </p:nvPicPr>
        <p:blipFill>
          <a:blip r:embed="rId3"/>
          <a:stretch>
            <a:fillRect/>
          </a:stretch>
        </p:blipFill>
        <p:spPr>
          <a:xfrm>
            <a:off x="35496" y="1772816"/>
            <a:ext cx="4536504" cy="4541398"/>
          </a:xfrm>
          <a:prstGeom prst="rect">
            <a:avLst/>
          </a:prstGeom>
        </p:spPr>
      </p:pic>
      <p:sp>
        <p:nvSpPr>
          <p:cNvPr id="89" name="文本框 88"/>
          <p:cNvSpPr txBox="1"/>
          <p:nvPr/>
        </p:nvSpPr>
        <p:spPr>
          <a:xfrm>
            <a:off x="423128" y="3152592"/>
            <a:ext cx="908512" cy="866999"/>
          </a:xfrm>
          <a:prstGeom prst="rect">
            <a:avLst/>
          </a:prstGeom>
          <a:solidFill>
            <a:srgbClr val="FF0000">
              <a:alpha val="50000"/>
            </a:srgbClr>
          </a:solidFill>
        </p:spPr>
        <p:txBody>
          <a:bodyPr wrap="square" rtlCol="0">
            <a:spAutoFit/>
          </a:bodyPr>
          <a:lstStyle/>
          <a:p>
            <a:endParaRPr lang="zh-CN" altLang="en-US" dirty="0"/>
          </a:p>
        </p:txBody>
      </p:sp>
      <p:sp>
        <p:nvSpPr>
          <p:cNvPr id="40"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endParaRPr lang="en-US" altLang="zh-CN" sz="24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36870" name="Title 1"/>
          <p:cNvSpPr>
            <a:spLocks noGrp="1"/>
          </p:cNvSpPr>
          <p:nvPr>
            <p:ph type="title"/>
          </p:nvPr>
        </p:nvSpPr>
        <p:spPr>
          <a:xfrm>
            <a:off x="0" y="122238"/>
            <a:ext cx="9144000" cy="714375"/>
          </a:xfrm>
        </p:spPr>
        <p:txBody>
          <a:bodyPr/>
          <a:lstStyle/>
          <a:p>
            <a:pPr algn="ctr" eaLnBrk="1" hangingPunct="1"/>
            <a:r>
              <a:rPr lang="en-US" altLang="zh-CN" sz="3500" dirty="0"/>
              <a:t>Basic Concepts</a:t>
            </a:r>
          </a:p>
        </p:txBody>
      </p:sp>
      <p:sp>
        <p:nvSpPr>
          <p:cNvPr id="26" name="椭圆 25"/>
          <p:cNvSpPr/>
          <p:nvPr/>
        </p:nvSpPr>
        <p:spPr bwMode="auto">
          <a:xfrm>
            <a:off x="752463" y="2466055"/>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28" name="组合 27">
            <a:extLst>
              <a:ext uri="{FF2B5EF4-FFF2-40B4-BE49-F238E27FC236}">
                <a16:creationId xmlns:a16="http://schemas.microsoft.com/office/drawing/2014/main" id="{B4A7B69D-0F08-4229-BFF1-635A41156437}"/>
              </a:ext>
            </a:extLst>
          </p:cNvPr>
          <p:cNvGrpSpPr/>
          <p:nvPr/>
        </p:nvGrpSpPr>
        <p:grpSpPr>
          <a:xfrm>
            <a:off x="562840" y="3367694"/>
            <a:ext cx="694627" cy="502867"/>
            <a:chOff x="2138389" y="3524491"/>
            <a:chExt cx="816519" cy="591746"/>
          </a:xfrm>
        </p:grpSpPr>
        <p:pic>
          <p:nvPicPr>
            <p:cNvPr id="29" name="图片 28">
              <a:extLst>
                <a:ext uri="{FF2B5EF4-FFF2-40B4-BE49-F238E27FC236}">
                  <a16:creationId xmlns:a16="http://schemas.microsoft.com/office/drawing/2014/main" id="{6AF84142-F859-4D03-8F96-5AEC535E7167}"/>
                </a:ext>
              </a:extLst>
            </p:cNvPr>
            <p:cNvPicPr>
              <a:picLocks noChangeAspect="1"/>
            </p:cNvPicPr>
            <p:nvPr/>
          </p:nvPicPr>
          <p:blipFill>
            <a:blip r:embed="rId4"/>
            <a:stretch>
              <a:fillRect/>
            </a:stretch>
          </p:blipFill>
          <p:spPr>
            <a:xfrm>
              <a:off x="2267744" y="3524491"/>
              <a:ext cx="347625" cy="348000"/>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6BA012-2F7F-4E8A-AA61-A2B9638F43F7}"/>
                    </a:ext>
                  </a:extLst>
                </p:cNvPr>
                <p:cNvSpPr txBox="1"/>
                <p:nvPr/>
              </p:nvSpPr>
              <p:spPr>
                <a:xfrm>
                  <a:off x="2138389" y="3850084"/>
                  <a:ext cx="816519"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xmlns:a14="http://schemas.microsoft.com/office/drawing/2010/main" xmlns="" id="{7B6BA012-2F7F-4E8A-AA61-A2B9638F43F7}"/>
                    </a:ext>
                  </a:extLst>
                </p:cNvPr>
                <p:cNvSpPr txBox="1">
                  <a:spLocks noRot="1" noChangeAspect="1" noMove="1" noResize="1" noEditPoints="1" noAdjustHandles="1" noChangeArrowheads="1" noChangeShapeType="1" noTextEdit="1"/>
                </p:cNvSpPr>
                <p:nvPr/>
              </p:nvSpPr>
              <p:spPr>
                <a:xfrm>
                  <a:off x="2138389" y="3850084"/>
                  <a:ext cx="816519" cy="266153"/>
                </a:xfrm>
                <a:prstGeom prst="rect">
                  <a:avLst/>
                </a:prstGeom>
                <a:blipFill rotWithShape="0">
                  <a:blip r:embed="rId5"/>
                  <a:stretch>
                    <a:fillRect r="-6140" b="-27027"/>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9D2F5D78-EDBF-47CE-8B31-0A28703523C9}"/>
              </a:ext>
            </a:extLst>
          </p:cNvPr>
          <p:cNvGrpSpPr/>
          <p:nvPr/>
        </p:nvGrpSpPr>
        <p:grpSpPr>
          <a:xfrm>
            <a:off x="968276" y="2991348"/>
            <a:ext cx="694627" cy="499505"/>
            <a:chOff x="2660253" y="2983032"/>
            <a:chExt cx="816519" cy="587792"/>
          </a:xfrm>
        </p:grpSpPr>
        <p:pic>
          <p:nvPicPr>
            <p:cNvPr id="32" name="图片 31">
              <a:extLst>
                <a:ext uri="{FF2B5EF4-FFF2-40B4-BE49-F238E27FC236}">
                  <a16:creationId xmlns:a16="http://schemas.microsoft.com/office/drawing/2014/main" id="{F8E2EA68-2983-48F7-9AC0-D70CB9996BD1}"/>
                </a:ext>
              </a:extLst>
            </p:cNvPr>
            <p:cNvPicPr>
              <a:picLocks noChangeAspect="1"/>
            </p:cNvPicPr>
            <p:nvPr/>
          </p:nvPicPr>
          <p:blipFill>
            <a:blip r:embed="rId6"/>
            <a:stretch>
              <a:fillRect/>
            </a:stretch>
          </p:blipFill>
          <p:spPr>
            <a:xfrm>
              <a:off x="2844223" y="2983032"/>
              <a:ext cx="305910" cy="361920"/>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2D0CEB2-6871-434F-87AE-13A4BED4E21F}"/>
                    </a:ext>
                  </a:extLst>
                </p:cNvPr>
                <p:cNvSpPr txBox="1"/>
                <p:nvPr/>
              </p:nvSpPr>
              <p:spPr>
                <a:xfrm>
                  <a:off x="2660253" y="3304670"/>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xmlns:a14="http://schemas.microsoft.com/office/drawing/2010/main" xmlns="" id="{22D0CEB2-6871-434F-87AE-13A4BED4E21F}"/>
                    </a:ext>
                  </a:extLst>
                </p:cNvPr>
                <p:cNvSpPr txBox="1">
                  <a:spLocks noRot="1" noChangeAspect="1" noMove="1" noResize="1" noEditPoints="1" noAdjustHandles="1" noChangeArrowheads="1" noChangeShapeType="1" noTextEdit="1"/>
                </p:cNvSpPr>
                <p:nvPr/>
              </p:nvSpPr>
              <p:spPr>
                <a:xfrm>
                  <a:off x="2660253" y="3304670"/>
                  <a:ext cx="816519" cy="266154"/>
                </a:xfrm>
                <a:prstGeom prst="rect">
                  <a:avLst/>
                </a:prstGeom>
                <a:blipFill rotWithShape="0">
                  <a:blip r:embed="rId7"/>
                  <a:stretch>
                    <a:fillRect l="-877" r="-5263" b="-2702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3F95C8CB-83C4-4BA9-9968-AF659BF684E9}"/>
              </a:ext>
            </a:extLst>
          </p:cNvPr>
          <p:cNvGrpSpPr/>
          <p:nvPr/>
        </p:nvGrpSpPr>
        <p:grpSpPr>
          <a:xfrm>
            <a:off x="2320027" y="3248105"/>
            <a:ext cx="694627" cy="498248"/>
            <a:chOff x="4258652" y="2287476"/>
            <a:chExt cx="816519" cy="586313"/>
          </a:xfrm>
        </p:grpSpPr>
        <p:pic>
          <p:nvPicPr>
            <p:cNvPr id="35" name="图片 34">
              <a:extLst>
                <a:ext uri="{FF2B5EF4-FFF2-40B4-BE49-F238E27FC236}">
                  <a16:creationId xmlns:a16="http://schemas.microsoft.com/office/drawing/2014/main" id="{BEBE1538-AD72-4947-B550-1168E534BB6C}"/>
                </a:ext>
              </a:extLst>
            </p:cNvPr>
            <p:cNvPicPr>
              <a:picLocks noChangeAspect="1"/>
            </p:cNvPicPr>
            <p:nvPr/>
          </p:nvPicPr>
          <p:blipFill>
            <a:blip r:embed="rId8"/>
            <a:stretch>
              <a:fillRect/>
            </a:stretch>
          </p:blipFill>
          <p:spPr>
            <a:xfrm>
              <a:off x="4429472" y="2553629"/>
              <a:ext cx="285053" cy="32016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3571DB-E3DE-44BE-AF59-3EDBD758FE8F}"/>
                    </a:ext>
                  </a:extLst>
                </p:cNvPr>
                <p:cNvSpPr txBox="1"/>
                <p:nvPr/>
              </p:nvSpPr>
              <p:spPr>
                <a:xfrm>
                  <a:off x="4258652" y="2287476"/>
                  <a:ext cx="816519"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a16="http://schemas.microsoft.com/office/drawing/2014/main" xmlns:a14="http://schemas.microsoft.com/office/drawing/2010/main" xmlns="" id="{EE3571DB-E3DE-44BE-AF59-3EDBD758FE8F}"/>
                    </a:ext>
                  </a:extLst>
                </p:cNvPr>
                <p:cNvSpPr txBox="1">
                  <a:spLocks noRot="1" noChangeAspect="1" noMove="1" noResize="1" noEditPoints="1" noAdjustHandles="1" noChangeArrowheads="1" noChangeShapeType="1" noTextEdit="1"/>
                </p:cNvSpPr>
                <p:nvPr/>
              </p:nvSpPr>
              <p:spPr>
                <a:xfrm>
                  <a:off x="4258652" y="2287476"/>
                  <a:ext cx="816519" cy="266154"/>
                </a:xfrm>
                <a:prstGeom prst="rect">
                  <a:avLst/>
                </a:prstGeom>
                <a:blipFill rotWithShape="0">
                  <a:blip r:embed="rId9"/>
                  <a:stretch>
                    <a:fillRect l="-877" r="-5263" b="-27027"/>
                  </a:stretch>
                </a:blipFill>
              </p:spPr>
              <p:txBody>
                <a:bodyPr/>
                <a:lstStyle/>
                <a:p>
                  <a:r>
                    <a:rPr lang="zh-CN" altLang="en-US">
                      <a:noFill/>
                    </a:rPr>
                    <a:t> </a:t>
                  </a:r>
                </a:p>
              </p:txBody>
            </p:sp>
          </mc:Fallback>
        </mc:AlternateContent>
      </p:grpSp>
      <p:grpSp>
        <p:nvGrpSpPr>
          <p:cNvPr id="37" name="组合 36">
            <a:extLst>
              <a:ext uri="{FF2B5EF4-FFF2-40B4-BE49-F238E27FC236}">
                <a16:creationId xmlns:a16="http://schemas.microsoft.com/office/drawing/2014/main" id="{4F7A3CFD-6443-492A-8E11-36EF2A62ADFC}"/>
              </a:ext>
            </a:extLst>
          </p:cNvPr>
          <p:cNvGrpSpPr/>
          <p:nvPr/>
        </p:nvGrpSpPr>
        <p:grpSpPr>
          <a:xfrm>
            <a:off x="1488270" y="3439126"/>
            <a:ext cx="705834" cy="448598"/>
            <a:chOff x="1547664" y="2996952"/>
            <a:chExt cx="871968" cy="554186"/>
          </a:xfrm>
        </p:grpSpPr>
        <p:pic>
          <p:nvPicPr>
            <p:cNvPr id="38" name="图片 37">
              <a:extLst>
                <a:ext uri="{FF2B5EF4-FFF2-40B4-BE49-F238E27FC236}">
                  <a16:creationId xmlns:a16="http://schemas.microsoft.com/office/drawing/2014/main" id="{8AABE1A6-6877-40A3-9DB6-83381A7010C4}"/>
                </a:ext>
              </a:extLst>
            </p:cNvPr>
            <p:cNvPicPr>
              <a:picLocks noChangeAspect="1"/>
            </p:cNvPicPr>
            <p:nvPr/>
          </p:nvPicPr>
          <p:blipFill>
            <a:blip r:embed="rId10"/>
            <a:stretch>
              <a:fillRect/>
            </a:stretch>
          </p:blipFill>
          <p:spPr>
            <a:xfrm>
              <a:off x="1619672" y="2996952"/>
              <a:ext cx="563153" cy="348000"/>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0E2B2A6-FC05-4005-9F2C-55A5DA1004A1}"/>
                    </a:ext>
                  </a:extLst>
                </p:cNvPr>
                <p:cNvSpPr txBox="1"/>
                <p:nvPr/>
              </p:nvSpPr>
              <p:spPr>
                <a:xfrm>
                  <a:off x="1547664" y="3284984"/>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39" name="文本框 38">
                  <a:extLst>
                    <a:ext uri="{FF2B5EF4-FFF2-40B4-BE49-F238E27FC236}">
                      <a16:creationId xmlns:a16="http://schemas.microsoft.com/office/drawing/2014/main" xmlns:a14="http://schemas.microsoft.com/office/drawing/2010/main" xmlns="" id="{80E2B2A6-FC05-4005-9F2C-55A5DA1004A1}"/>
                    </a:ext>
                  </a:extLst>
                </p:cNvPr>
                <p:cNvSpPr txBox="1">
                  <a:spLocks noRot="1" noChangeAspect="1" noMove="1" noResize="1" noEditPoints="1" noAdjustHandles="1" noChangeArrowheads="1" noChangeShapeType="1" noTextEdit="1"/>
                </p:cNvSpPr>
                <p:nvPr/>
              </p:nvSpPr>
              <p:spPr>
                <a:xfrm>
                  <a:off x="1547664" y="3284984"/>
                  <a:ext cx="871968" cy="266154"/>
                </a:xfrm>
                <a:prstGeom prst="rect">
                  <a:avLst/>
                </a:prstGeom>
                <a:blipFill rotWithShape="0">
                  <a:blip r:embed="rId11"/>
                  <a:stretch>
                    <a:fillRect l="-1724" r="-7759" b="-33333"/>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AFF13CC7-ECFE-438A-8BD1-DD0BA68678E9}"/>
              </a:ext>
            </a:extLst>
          </p:cNvPr>
          <p:cNvGrpSpPr/>
          <p:nvPr/>
        </p:nvGrpSpPr>
        <p:grpSpPr>
          <a:xfrm>
            <a:off x="3211249" y="3387643"/>
            <a:ext cx="705834" cy="445348"/>
            <a:chOff x="1535301" y="1937570"/>
            <a:chExt cx="871968" cy="550171"/>
          </a:xfrm>
        </p:grpSpPr>
        <p:pic>
          <p:nvPicPr>
            <p:cNvPr id="42" name="图片 41">
              <a:extLst>
                <a:ext uri="{FF2B5EF4-FFF2-40B4-BE49-F238E27FC236}">
                  <a16:creationId xmlns:a16="http://schemas.microsoft.com/office/drawing/2014/main" id="{DAE437D5-319D-4B6F-BAA8-6CB3D2F1B12A}"/>
                </a:ext>
              </a:extLst>
            </p:cNvPr>
            <p:cNvPicPr>
              <a:picLocks noChangeAspect="1"/>
            </p:cNvPicPr>
            <p:nvPr/>
          </p:nvPicPr>
          <p:blipFill>
            <a:blip r:embed="rId10"/>
            <a:stretch>
              <a:fillRect/>
            </a:stretch>
          </p:blipFill>
          <p:spPr>
            <a:xfrm>
              <a:off x="1619671" y="1937570"/>
              <a:ext cx="563153" cy="348000"/>
            </a:xfrm>
            <a:prstGeom prst="rect">
              <a:avLst/>
            </a:prstGeom>
          </p:spPr>
        </p:pic>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CDC6D87-327E-4C6A-AB3F-71460B57917C}"/>
                    </a:ext>
                  </a:extLst>
                </p:cNvPr>
                <p:cNvSpPr txBox="1"/>
                <p:nvPr/>
              </p:nvSpPr>
              <p:spPr>
                <a:xfrm>
                  <a:off x="1535301" y="2221587"/>
                  <a:ext cx="871968" cy="266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𝟕</m:t>
                        </m:r>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oMath>
                    </m:oMathPara>
                  </a14:m>
                  <a:endParaRPr lang="zh-CN" altLang="en-US" dirty="0"/>
                </a:p>
              </p:txBody>
            </p:sp>
          </mc:Choice>
          <mc:Fallback xmlns="">
            <p:sp>
              <p:nvSpPr>
                <p:cNvPr id="43" name="文本框 42">
                  <a:extLst>
                    <a:ext uri="{FF2B5EF4-FFF2-40B4-BE49-F238E27FC236}">
                      <a16:creationId xmlns:a16="http://schemas.microsoft.com/office/drawing/2014/main" xmlns:a14="http://schemas.microsoft.com/office/drawing/2010/main" xmlns="" id="{DCDC6D87-327E-4C6A-AB3F-71460B57917C}"/>
                    </a:ext>
                  </a:extLst>
                </p:cNvPr>
                <p:cNvSpPr txBox="1">
                  <a:spLocks noRot="1" noChangeAspect="1" noMove="1" noResize="1" noEditPoints="1" noAdjustHandles="1" noChangeArrowheads="1" noChangeShapeType="1" noTextEdit="1"/>
                </p:cNvSpPr>
                <p:nvPr/>
              </p:nvSpPr>
              <p:spPr>
                <a:xfrm>
                  <a:off x="1535301" y="2221587"/>
                  <a:ext cx="871968" cy="266154"/>
                </a:xfrm>
                <a:prstGeom prst="rect">
                  <a:avLst/>
                </a:prstGeom>
                <a:blipFill rotWithShape="0">
                  <a:blip r:embed="rId12"/>
                  <a:stretch>
                    <a:fillRect l="-2586" r="-6897" b="-33333"/>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BC201AF3-D8F2-495B-B43B-D6477BADFF11}"/>
              </a:ext>
            </a:extLst>
          </p:cNvPr>
          <p:cNvGrpSpPr/>
          <p:nvPr/>
        </p:nvGrpSpPr>
        <p:grpSpPr>
          <a:xfrm>
            <a:off x="2381663" y="4246867"/>
            <a:ext cx="705834" cy="482688"/>
            <a:chOff x="2615369" y="2291410"/>
            <a:chExt cx="871968" cy="596299"/>
          </a:xfrm>
        </p:grpSpPr>
        <p:pic>
          <p:nvPicPr>
            <p:cNvPr id="45" name="图片 44">
              <a:extLst>
                <a:ext uri="{FF2B5EF4-FFF2-40B4-BE49-F238E27FC236}">
                  <a16:creationId xmlns:a16="http://schemas.microsoft.com/office/drawing/2014/main" id="{248E5136-5033-4C2D-AF9F-C0DFCE5EB6D0}"/>
                </a:ext>
              </a:extLst>
            </p:cNvPr>
            <p:cNvPicPr>
              <a:picLocks noChangeAspect="1"/>
            </p:cNvPicPr>
            <p:nvPr/>
          </p:nvPicPr>
          <p:blipFill>
            <a:blip r:embed="rId10"/>
            <a:stretch>
              <a:fillRect/>
            </a:stretch>
          </p:blipFill>
          <p:spPr>
            <a:xfrm>
              <a:off x="2699792" y="2539709"/>
              <a:ext cx="563153" cy="348000"/>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9F24CCB0-4222-48D6-9AD0-73E194F9B495}"/>
                    </a:ext>
                  </a:extLst>
                </p:cNvPr>
                <p:cNvSpPr txBox="1"/>
                <p:nvPr/>
              </p:nvSpPr>
              <p:spPr>
                <a:xfrm>
                  <a:off x="2615369" y="2291410"/>
                  <a:ext cx="871968" cy="26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p:txBody>
            </p:sp>
          </mc:Choice>
          <mc:Fallback xmlns="">
            <p:sp>
              <p:nvSpPr>
                <p:cNvPr id="46" name="文本框 45">
                  <a:extLst>
                    <a:ext uri="{FF2B5EF4-FFF2-40B4-BE49-F238E27FC236}">
                      <a16:creationId xmlns:a16="http://schemas.microsoft.com/office/drawing/2014/main" xmlns:a14="http://schemas.microsoft.com/office/drawing/2010/main" xmlns="" id="{9F24CCB0-4222-48D6-9AD0-73E194F9B495}"/>
                    </a:ext>
                  </a:extLst>
                </p:cNvPr>
                <p:cNvSpPr txBox="1">
                  <a:spLocks noRot="1" noChangeAspect="1" noMove="1" noResize="1" noEditPoints="1" noAdjustHandles="1" noChangeArrowheads="1" noChangeShapeType="1" noTextEdit="1"/>
                </p:cNvSpPr>
                <p:nvPr/>
              </p:nvSpPr>
              <p:spPr>
                <a:xfrm>
                  <a:off x="2615369" y="2291410"/>
                  <a:ext cx="871968" cy="266153"/>
                </a:xfrm>
                <a:prstGeom prst="rect">
                  <a:avLst/>
                </a:prstGeom>
                <a:blipFill rotWithShape="0">
                  <a:blip r:embed="rId13"/>
                  <a:stretch>
                    <a:fillRect l="-2609" r="-7826" b="-34286"/>
                  </a:stretch>
                </a:blipFill>
              </p:spPr>
              <p:txBody>
                <a:bodyPr/>
                <a:lstStyle/>
                <a:p>
                  <a:r>
                    <a:rPr lang="zh-CN" altLang="en-US">
                      <a:noFill/>
                    </a:rPr>
                    <a:t> </a:t>
                  </a:r>
                </a:p>
              </p:txBody>
            </p:sp>
          </mc:Fallback>
        </mc:AlternateContent>
      </p:grpSp>
      <p:sp>
        <p:nvSpPr>
          <p:cNvPr id="47" name="椭圆 46"/>
          <p:cNvSpPr/>
          <p:nvPr/>
        </p:nvSpPr>
        <p:spPr bwMode="auto">
          <a:xfrm>
            <a:off x="1597609" y="3233751"/>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48" name="椭圆 47"/>
          <p:cNvSpPr/>
          <p:nvPr/>
        </p:nvSpPr>
        <p:spPr bwMode="auto">
          <a:xfrm>
            <a:off x="2327885" y="2401640"/>
            <a:ext cx="2153395" cy="2227837"/>
          </a:xfrm>
          <a:prstGeom prst="ellipse">
            <a:avLst/>
          </a:prstGeom>
          <a:solidFill>
            <a:srgbClr val="C0C0C0">
              <a:alpha val="0"/>
            </a:srgbClr>
          </a:solidFill>
          <a:ln w="2222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49" name="组合 48"/>
          <p:cNvGrpSpPr/>
          <p:nvPr/>
        </p:nvGrpSpPr>
        <p:grpSpPr>
          <a:xfrm>
            <a:off x="1310392" y="2279319"/>
            <a:ext cx="2685544" cy="3528392"/>
            <a:chOff x="1382400" y="2279319"/>
            <a:chExt cx="2685544" cy="3528392"/>
          </a:xfrm>
        </p:grpSpPr>
        <p:cxnSp>
          <p:nvCxnSpPr>
            <p:cNvPr id="50" name="直接连接符 49"/>
            <p:cNvCxnSpPr/>
            <p:nvPr/>
          </p:nvCxnSpPr>
          <p:spPr bwMode="auto">
            <a:xfrm flipV="1">
              <a:off x="13824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flipV="1">
              <a:off x="22788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54" name="组合 53"/>
          <p:cNvGrpSpPr/>
          <p:nvPr/>
        </p:nvGrpSpPr>
        <p:grpSpPr>
          <a:xfrm rot="16200000">
            <a:off x="929416" y="1855920"/>
            <a:ext cx="2667742" cy="3481511"/>
            <a:chOff x="1400202" y="2279318"/>
            <a:chExt cx="2667742" cy="3536626"/>
          </a:xfrm>
        </p:grpSpPr>
        <p:cxnSp>
          <p:nvCxnSpPr>
            <p:cNvPr id="55" name="直接连接符 54"/>
            <p:cNvCxnSpPr/>
            <p:nvPr/>
          </p:nvCxnSpPr>
          <p:spPr bwMode="auto">
            <a:xfrm flipV="1">
              <a:off x="1400202" y="2279318"/>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flipV="1">
              <a:off x="2311157" y="2287552"/>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flipV="1">
              <a:off x="3168000"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4067944" y="2279319"/>
              <a:ext cx="0" cy="3528392"/>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grpSp>
      <p:grpSp>
        <p:nvGrpSpPr>
          <p:cNvPr id="3" name="组合 2"/>
          <p:cNvGrpSpPr/>
          <p:nvPr/>
        </p:nvGrpSpPr>
        <p:grpSpPr>
          <a:xfrm>
            <a:off x="6297748" y="1995301"/>
            <a:ext cx="2206555" cy="2104801"/>
            <a:chOff x="957469" y="2003681"/>
            <a:chExt cx="2364921" cy="2255864"/>
          </a:xfrm>
        </p:grpSpPr>
        <p:sp>
          <p:nvSpPr>
            <p:cNvPr id="5" name="椭圆 4">
              <a:extLst>
                <a:ext uri="{FF2B5EF4-FFF2-40B4-BE49-F238E27FC236}">
                  <a16:creationId xmlns:a16="http://schemas.microsoft.com/office/drawing/2014/main" id="{CBBEC55A-30CB-4F89-A11B-4B5C15399EE0}"/>
                </a:ext>
              </a:extLst>
            </p:cNvPr>
            <p:cNvSpPr/>
            <p:nvPr/>
          </p:nvSpPr>
          <p:spPr>
            <a:xfrm>
              <a:off x="95746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F875BE2-860B-4923-8D60-BB1E167E2E6A}"/>
                </a:ext>
              </a:extLst>
            </p:cNvPr>
            <p:cNvSpPr/>
            <p:nvPr/>
          </p:nvSpPr>
          <p:spPr>
            <a:xfrm>
              <a:off x="2774119" y="200368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9294356-64FA-4647-842F-2A76F61A4522}"/>
                </a:ext>
              </a:extLst>
            </p:cNvPr>
            <p:cNvSpPr/>
            <p:nvPr/>
          </p:nvSpPr>
          <p:spPr>
            <a:xfrm>
              <a:off x="95746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09AFB7A-3265-4AEF-B162-D580112B5CA0}"/>
                </a:ext>
              </a:extLst>
            </p:cNvPr>
            <p:cNvSpPr/>
            <p:nvPr/>
          </p:nvSpPr>
          <p:spPr>
            <a:xfrm>
              <a:off x="2774119" y="287587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E7502BAA-EB8E-46A8-A8CF-EE81CB90226B}"/>
                </a:ext>
              </a:extLst>
            </p:cNvPr>
            <p:cNvSpPr/>
            <p:nvPr/>
          </p:nvSpPr>
          <p:spPr>
            <a:xfrm>
              <a:off x="95746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FF4848B-D8E3-423A-8AD1-4D6B171F0A17}"/>
                </a:ext>
              </a:extLst>
            </p:cNvPr>
            <p:cNvSpPr/>
            <p:nvPr/>
          </p:nvSpPr>
          <p:spPr>
            <a:xfrm>
              <a:off x="2774119" y="371954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AB9F1078-B275-4E7F-898F-62BBF72054D5}"/>
                </a:ext>
              </a:extLst>
            </p:cNvPr>
            <p:cNvCxnSpPr>
              <a:stCxn id="5" idx="6"/>
              <a:endCxn id="6" idx="2"/>
            </p:cNvCxnSpPr>
            <p:nvPr/>
          </p:nvCxnSpPr>
          <p:spPr>
            <a:xfrm>
              <a:off x="1497469" y="2273681"/>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C202-8C71-476E-AED9-0CF039150302}"/>
                </a:ext>
              </a:extLst>
            </p:cNvPr>
            <p:cNvCxnSpPr>
              <a:cxnSpLocks/>
              <a:stCxn id="7" idx="6"/>
              <a:endCxn id="6" idx="2"/>
            </p:cNvCxnSpPr>
            <p:nvPr/>
          </p:nvCxnSpPr>
          <p:spPr>
            <a:xfrm flipV="1">
              <a:off x="1497469" y="2273681"/>
              <a:ext cx="1276650" cy="872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04793F5-E6DB-4541-B83C-3992D65E7A91}"/>
                </a:ext>
              </a:extLst>
            </p:cNvPr>
            <p:cNvCxnSpPr>
              <a:cxnSpLocks/>
              <a:stCxn id="9" idx="6"/>
              <a:endCxn id="6" idx="2"/>
            </p:cNvCxnSpPr>
            <p:nvPr/>
          </p:nvCxnSpPr>
          <p:spPr>
            <a:xfrm flipV="1">
              <a:off x="1497469" y="2273681"/>
              <a:ext cx="1276650" cy="1715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BEFBB57-8782-45D4-AC4B-8B8527B98B10}"/>
                </a:ext>
              </a:extLst>
            </p:cNvPr>
            <p:cNvCxnSpPr>
              <a:cxnSpLocks/>
              <a:stCxn id="9" idx="6"/>
              <a:endCxn id="8" idx="2"/>
            </p:cNvCxnSpPr>
            <p:nvPr/>
          </p:nvCxnSpPr>
          <p:spPr>
            <a:xfrm flipV="1">
              <a:off x="1497469" y="3145871"/>
              <a:ext cx="1276650" cy="843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BA16B2-C0C7-4BA1-A2A1-1C85A26C3C9F}"/>
                </a:ext>
              </a:extLst>
            </p:cNvPr>
            <p:cNvCxnSpPr>
              <a:cxnSpLocks/>
              <a:stCxn id="9" idx="6"/>
              <a:endCxn id="10" idx="2"/>
            </p:cNvCxnSpPr>
            <p:nvPr/>
          </p:nvCxnSpPr>
          <p:spPr>
            <a:xfrm>
              <a:off x="1497469" y="3989545"/>
              <a:ext cx="12766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DE4F019-81A2-48D3-AB60-4A51B9BBAD14}"/>
                    </a:ext>
                  </a:extLst>
                </p:cNvPr>
                <p:cNvSpPr txBox="1"/>
                <p:nvPr/>
              </p:nvSpPr>
              <p:spPr>
                <a:xfrm>
                  <a:off x="1033089" y="2047089"/>
                  <a:ext cx="3887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xmlns:a14="http://schemas.microsoft.com/office/drawing/2010/main" xmlns="" id="{2DE4F019-81A2-48D3-AB60-4A51B9BBAD14}"/>
                    </a:ext>
                  </a:extLst>
                </p:cNvPr>
                <p:cNvSpPr txBox="1">
                  <a:spLocks noRot="1" noChangeAspect="1" noMove="1" noResize="1" noEditPoints="1" noAdjustHandles="1" noChangeArrowheads="1" noChangeShapeType="1" noTextEdit="1"/>
                </p:cNvSpPr>
                <p:nvPr/>
              </p:nvSpPr>
              <p:spPr>
                <a:xfrm>
                  <a:off x="1033089" y="2047089"/>
                  <a:ext cx="388760" cy="430887"/>
                </a:xfrm>
                <a:prstGeom prst="rect">
                  <a:avLst/>
                </a:prstGeom>
                <a:blipFill rotWithShape="0">
                  <a:blip r:embed="rId14"/>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B0B2259-7AEA-4130-8DF7-FA89F0D7C8B5}"/>
                    </a:ext>
                  </a:extLst>
                </p:cNvPr>
                <p:cNvSpPr txBox="1"/>
                <p:nvPr/>
              </p:nvSpPr>
              <p:spPr>
                <a:xfrm>
                  <a:off x="1035248" y="2916169"/>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7" name="文本框 16">
                  <a:extLst>
                    <a:ext uri="{FF2B5EF4-FFF2-40B4-BE49-F238E27FC236}">
                      <a16:creationId xmlns:a16="http://schemas.microsoft.com/office/drawing/2014/main" xmlns:a14="http://schemas.microsoft.com/office/drawing/2010/main" xmlns="" id="{3B0B2259-7AEA-4130-8DF7-FA89F0D7C8B5}"/>
                    </a:ext>
                  </a:extLst>
                </p:cNvPr>
                <p:cNvSpPr txBox="1">
                  <a:spLocks noRot="1" noChangeAspect="1" noMove="1" noResize="1" noEditPoints="1" noAdjustHandles="1" noChangeArrowheads="1" noChangeShapeType="1" noTextEdit="1"/>
                </p:cNvSpPr>
                <p:nvPr/>
              </p:nvSpPr>
              <p:spPr>
                <a:xfrm>
                  <a:off x="1035248" y="2916169"/>
                  <a:ext cx="397032" cy="430887"/>
                </a:xfrm>
                <a:prstGeom prst="rect">
                  <a:avLst/>
                </a:prstGeom>
                <a:blipFill rotWithShape="0">
                  <a:blip r:embed="rId1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6409BA1-3F56-4FFC-9712-6C08F568FF0D}"/>
                    </a:ext>
                  </a:extLst>
                </p:cNvPr>
                <p:cNvSpPr txBox="1"/>
                <p:nvPr/>
              </p:nvSpPr>
              <p:spPr>
                <a:xfrm>
                  <a:off x="1033089" y="3738538"/>
                  <a:ext cx="3970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xmlns:a14="http://schemas.microsoft.com/office/drawing/2010/main" xmlns="" id="{B6409BA1-3F56-4FFC-9712-6C08F568FF0D}"/>
                    </a:ext>
                  </a:extLst>
                </p:cNvPr>
                <p:cNvSpPr txBox="1">
                  <a:spLocks noRot="1" noChangeAspect="1" noMove="1" noResize="1" noEditPoints="1" noAdjustHandles="1" noChangeArrowheads="1" noChangeShapeType="1" noTextEdit="1"/>
                </p:cNvSpPr>
                <p:nvPr/>
              </p:nvSpPr>
              <p:spPr>
                <a:xfrm>
                  <a:off x="1033089" y="3738538"/>
                  <a:ext cx="397032" cy="430887"/>
                </a:xfrm>
                <a:prstGeom prst="rect">
                  <a:avLst/>
                </a:prstGeom>
                <a:blipFill rotWithShape="0">
                  <a:blip r:embed="rId16"/>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F29FC3-A5D0-4DC5-83AF-F5552493D4CE}"/>
                    </a:ext>
                  </a:extLst>
                </p:cNvPr>
                <p:cNvSpPr txBox="1"/>
                <p:nvPr/>
              </p:nvSpPr>
              <p:spPr>
                <a:xfrm>
                  <a:off x="2799739" y="2047088"/>
                  <a:ext cx="5092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9" name="文本框 18">
                  <a:extLst>
                    <a:ext uri="{FF2B5EF4-FFF2-40B4-BE49-F238E27FC236}">
                      <a16:creationId xmlns:a16="http://schemas.microsoft.com/office/drawing/2014/main" xmlns:a14="http://schemas.microsoft.com/office/drawing/2010/main" xmlns="" id="{95F29FC3-A5D0-4DC5-83AF-F5552493D4CE}"/>
                    </a:ext>
                  </a:extLst>
                </p:cNvPr>
                <p:cNvSpPr txBox="1">
                  <a:spLocks noRot="1" noChangeAspect="1" noMove="1" noResize="1" noEditPoints="1" noAdjustHandles="1" noChangeArrowheads="1" noChangeShapeType="1" noTextEdit="1"/>
                </p:cNvSpPr>
                <p:nvPr/>
              </p:nvSpPr>
              <p:spPr>
                <a:xfrm>
                  <a:off x="2799739" y="2047088"/>
                  <a:ext cx="509242" cy="430887"/>
                </a:xfrm>
                <a:prstGeom prst="rect">
                  <a:avLst/>
                </a:prstGeom>
                <a:blipFill rotWithShape="0">
                  <a:blip r:embed="rId17"/>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3BCEB5-BF3A-4C5B-A176-9D253E828DC2}"/>
                    </a:ext>
                  </a:extLst>
                </p:cNvPr>
                <p:cNvSpPr txBox="1"/>
                <p:nvPr/>
              </p:nvSpPr>
              <p:spPr>
                <a:xfrm>
                  <a:off x="2804877" y="2930427"/>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xmlns:a14="http://schemas.microsoft.com/office/drawing/2010/main" xmlns="" id="{F83BCEB5-BF3A-4C5B-A176-9D253E828DC2}"/>
                    </a:ext>
                  </a:extLst>
                </p:cNvPr>
                <p:cNvSpPr txBox="1">
                  <a:spLocks noRot="1" noChangeAspect="1" noMove="1" noResize="1" noEditPoints="1" noAdjustHandles="1" noChangeArrowheads="1" noChangeShapeType="1" noTextEdit="1"/>
                </p:cNvSpPr>
                <p:nvPr/>
              </p:nvSpPr>
              <p:spPr>
                <a:xfrm>
                  <a:off x="2804877" y="2930427"/>
                  <a:ext cx="517513" cy="430887"/>
                </a:xfrm>
                <a:prstGeom prst="rect">
                  <a:avLst/>
                </a:prstGeom>
                <a:blipFill rotWithShape="0">
                  <a:blip r:embed="rId18"/>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3EC6D5-4143-4F09-8BF3-CFA2FB39679A}"/>
                    </a:ext>
                  </a:extLst>
                </p:cNvPr>
                <p:cNvSpPr txBox="1"/>
                <p:nvPr/>
              </p:nvSpPr>
              <p:spPr>
                <a:xfrm>
                  <a:off x="2783418" y="3738538"/>
                  <a:ext cx="5175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m:t>
                            </m:r>
                          </m:sub>
                        </m:sSub>
                      </m:oMath>
                    </m:oMathPara>
                  </a14:m>
                  <a:endParaRPr lang="zh-CN" altLang="en-US" sz="2800" dirty="0"/>
                </a:p>
              </p:txBody>
            </p:sp>
          </mc:Choice>
          <mc:Fallback xmlns="">
            <p:sp>
              <p:nvSpPr>
                <p:cNvPr id="21" name="文本框 20">
                  <a:extLst>
                    <a:ext uri="{FF2B5EF4-FFF2-40B4-BE49-F238E27FC236}">
                      <a16:creationId xmlns:a16="http://schemas.microsoft.com/office/drawing/2014/main" xmlns:a14="http://schemas.microsoft.com/office/drawing/2010/main" xmlns="" id="{033EC6D5-4143-4F09-8BF3-CFA2FB39679A}"/>
                    </a:ext>
                  </a:extLst>
                </p:cNvPr>
                <p:cNvSpPr txBox="1">
                  <a:spLocks noRot="1" noChangeAspect="1" noMove="1" noResize="1" noEditPoints="1" noAdjustHandles="1" noChangeArrowheads="1" noChangeShapeType="1" noTextEdit="1"/>
                </p:cNvSpPr>
                <p:nvPr/>
              </p:nvSpPr>
              <p:spPr>
                <a:xfrm>
                  <a:off x="2783418" y="3738538"/>
                  <a:ext cx="517513" cy="430887"/>
                </a:xfrm>
                <a:prstGeom prst="rect">
                  <a:avLst/>
                </a:prstGeom>
                <a:blipFill rotWithShape="0">
                  <a:blip r:embed="rId19"/>
                  <a:stretch>
                    <a:fillRect b="-6061"/>
                  </a:stretch>
                </a:blipFill>
              </p:spPr>
              <p:txBody>
                <a:bodyPr/>
                <a:lstStyle/>
                <a:p>
                  <a:r>
                    <a:rPr lang="zh-CN" altLang="en-US">
                      <a:noFill/>
                    </a:rPr>
                    <a:t> </a:t>
                  </a:r>
                </a:p>
              </p:txBody>
            </p:sp>
          </mc:Fallback>
        </mc:AlternateContent>
      </p:grpSp>
      <p:cxnSp>
        <p:nvCxnSpPr>
          <p:cNvPr id="79" name="直接箭头连接符 78">
            <a:extLst>
              <a:ext uri="{FF2B5EF4-FFF2-40B4-BE49-F238E27FC236}">
                <a16:creationId xmlns:a16="http://schemas.microsoft.com/office/drawing/2014/main" id="{8ADB91EE-A206-4BA9-ABBD-9DAF00C8D30F}"/>
              </a:ext>
            </a:extLst>
          </p:cNvPr>
          <p:cNvCxnSpPr>
            <a:cxnSpLocks/>
            <a:endCxn id="5" idx="2"/>
          </p:cNvCxnSpPr>
          <p:nvPr/>
        </p:nvCxnSpPr>
        <p:spPr bwMode="auto">
          <a:xfrm flipV="1">
            <a:off x="5652213" y="2247221"/>
            <a:ext cx="645535" cy="425595"/>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0" name="直接箭头连接符 79">
            <a:extLst>
              <a:ext uri="{FF2B5EF4-FFF2-40B4-BE49-F238E27FC236}">
                <a16:creationId xmlns:a16="http://schemas.microsoft.com/office/drawing/2014/main" id="{8ADB91EE-A206-4BA9-ABBD-9DAF00C8D30F}"/>
              </a:ext>
            </a:extLst>
          </p:cNvPr>
          <p:cNvCxnSpPr>
            <a:cxnSpLocks/>
            <a:endCxn id="7" idx="2"/>
          </p:cNvCxnSpPr>
          <p:nvPr/>
        </p:nvCxnSpPr>
        <p:spPr bwMode="auto">
          <a:xfrm>
            <a:off x="5701876" y="2733435"/>
            <a:ext cx="595872" cy="327569"/>
          </a:xfrm>
          <a:prstGeom prst="straightConnector1">
            <a:avLst/>
          </a:prstGeom>
          <a:ln w="38100">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84" name="文本框 83"/>
          <p:cNvSpPr txBox="1"/>
          <p:nvPr/>
        </p:nvSpPr>
        <p:spPr>
          <a:xfrm>
            <a:off x="4913776" y="2529231"/>
            <a:ext cx="677534" cy="287167"/>
          </a:xfrm>
          <a:prstGeom prst="rect">
            <a:avLst/>
          </a:prstGeom>
          <a:noFill/>
        </p:spPr>
        <p:txBody>
          <a:bodyPr wrap="none" lIns="0" tIns="0" rIns="0" bIns="0" rtlCol="0">
            <a:spAutoFit/>
          </a:bodyPr>
          <a:lstStyle/>
          <a:p>
            <a:r>
              <a:rPr lang="en-US" altLang="zh-CN" sz="1800" dirty="0"/>
              <a:t>$3/km</a:t>
            </a:r>
            <a:endParaRPr lang="zh-CN" altLang="en-US" sz="1800" dirty="0"/>
          </a:p>
        </p:txBody>
      </p:sp>
      <p:sp>
        <p:nvSpPr>
          <p:cNvPr id="92" name="内容占位符 2">
            <a:extLst>
              <a:ext uri="{FF2B5EF4-FFF2-40B4-BE49-F238E27FC236}">
                <a16:creationId xmlns:a16="http://schemas.microsoft.com/office/drawing/2014/main" id="{E1868CD9-B122-4ADE-BDE2-CB3FCB4FE263}"/>
              </a:ext>
            </a:extLst>
          </p:cNvPr>
          <p:cNvSpPr txBox="1">
            <a:spLocks/>
          </p:cNvSpPr>
          <p:nvPr/>
        </p:nvSpPr>
        <p:spPr>
          <a:xfrm>
            <a:off x="4499992" y="916819"/>
            <a:ext cx="4384824" cy="783901"/>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400" dirty="0">
                <a:solidFill>
                  <a:srgbClr val="FFFF66"/>
                </a:solidFill>
                <a:cs typeface="ＭＳ Ｐゴシック" charset="-128"/>
              </a:rPr>
              <a:t>Goal: platforms set prices to maximize the total revenue! </a:t>
            </a:r>
          </a:p>
        </p:txBody>
      </p:sp>
      <p:cxnSp>
        <p:nvCxnSpPr>
          <p:cNvPr id="93" name="直接箭头连接符 92"/>
          <p:cNvCxnSpPr>
            <a:endCxn id="33" idx="2"/>
          </p:cNvCxnSpPr>
          <p:nvPr/>
        </p:nvCxnSpPr>
        <p:spPr bwMode="auto">
          <a:xfrm flipH="1">
            <a:off x="1315590" y="2669889"/>
            <a:ext cx="3565290" cy="820964"/>
          </a:xfrm>
          <a:prstGeom prst="straightConnector1">
            <a:avLst/>
          </a:prstGeom>
          <a:solidFill>
            <a:srgbClr val="C0C0C0">
              <a:alpha val="0"/>
            </a:srgbClr>
          </a:solidFill>
          <a:ln w="38100" cap="flat" cmpd="sng" algn="ctr">
            <a:solidFill>
              <a:schemeClr val="tx1"/>
            </a:solidFill>
            <a:prstDash val="solid"/>
            <a:round/>
            <a:headEnd type="triangle" w="med" len="med"/>
            <a:tailEnd type="none"/>
          </a:ln>
          <a:effectLst/>
        </p:spPr>
      </p:cxnSp>
      <mc:AlternateContent xmlns:mc="http://schemas.openxmlformats.org/markup-compatibility/2006" xmlns:a14="http://schemas.microsoft.com/office/drawing/2010/main">
        <mc:Choice Requires="a14">
          <p:graphicFrame>
            <p:nvGraphicFramePr>
              <p:cNvPr id="95" name="表格 94"/>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val="20000"/>
                        </a:ext>
                      </a:extLst>
                    </a:gridCol>
                    <a:gridCol w="535654">
                      <a:extLst>
                        <a:ext uri="{9D8B030D-6E8A-4147-A177-3AD203B41FA5}">
                          <a16:colId xmlns:a16="http://schemas.microsoft.com/office/drawing/2014/main" val="20001"/>
                        </a:ext>
                      </a:extLst>
                    </a:gridCol>
                    <a:gridCol w="535654">
                      <a:extLst>
                        <a:ext uri="{9D8B030D-6E8A-4147-A177-3AD203B41FA5}">
                          <a16:colId xmlns:a16="http://schemas.microsoft.com/office/drawing/2014/main" val="20002"/>
                        </a:ext>
                      </a:extLst>
                    </a:gridCol>
                    <a:gridCol w="535654">
                      <a:extLst>
                        <a:ext uri="{9D8B030D-6E8A-4147-A177-3AD203B41FA5}">
                          <a16:colId xmlns:a16="http://schemas.microsoft.com/office/drawing/2014/main" val="20003"/>
                        </a:ext>
                      </a:extLst>
                    </a:gridCol>
                  </a:tblGrid>
                  <a:tr h="396000">
                    <a:tc>
                      <a:txBody>
                        <a:bodyPr/>
                        <a:lstStyle/>
                        <a:p>
                          <a:pPr algn="l"/>
                          <a:r>
                            <a:rPr lang="en-US" altLang="zh-CN" dirty="0"/>
                            <a:t>Requester</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𝒓</m:t>
                                    </m:r>
                                  </m:e>
                                  <m:sub>
                                    <m:r>
                                      <a:rPr lang="en-US" altLang="zh-CN" sz="1800" b="1" i="1" smtClean="0">
                                        <a:latin typeface="Cambria Math" panose="02040503050406030204" pitchFamily="18" charset="0"/>
                                      </a:rPr>
                                      <m:t>𝟑</m:t>
                                    </m:r>
                                  </m:sub>
                                </m:sSub>
                              </m:oMath>
                            </m:oMathPara>
                          </a14:m>
                          <a:endParaRPr lang="zh-CN" altLang="en-US" dirty="0"/>
                        </a:p>
                      </a:txBody>
                      <a:tcPr/>
                    </a:tc>
                    <a:extLst>
                      <a:ext uri="{0D108BD9-81ED-4DB2-BD59-A6C34878D82A}">
                        <a16:rowId xmlns:a16="http://schemas.microsoft.com/office/drawing/2014/main" val="10000"/>
                      </a:ext>
                    </a:extLst>
                  </a:tr>
                  <a:tr h="396000">
                    <a:tc>
                      <a:txBody>
                        <a:bodyPr/>
                        <a:lstStyle/>
                        <a:p>
                          <a:pPr algn="l"/>
                          <a:r>
                            <a:rPr lang="en-US" altLang="zh-CN" sz="1800" b="1" dirty="0"/>
                            <a:t>Trip distance </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𝒅</m:t>
                                  </m:r>
                                </m:e>
                                <m:sub>
                                  <m:r>
                                    <a:rPr lang="en-US" altLang="zh-CN" sz="1800" b="1" i="1" smtClean="0">
                                      <a:latin typeface="Cambria Math" panose="02040503050406030204" pitchFamily="18" charset="0"/>
                                    </a:rPr>
                                    <m:t>𝒓</m:t>
                                  </m:r>
                                </m:sub>
                              </m:sSub>
                            </m:oMath>
                          </a14:m>
                          <a:r>
                            <a:rPr lang="en-US" altLang="zh-CN" b="1" dirty="0"/>
                            <a:t>(km)</a:t>
                          </a:r>
                          <a:endParaRPr lang="zh-CN" altLang="en-US" b="1" dirty="0"/>
                        </a:p>
                      </a:txBody>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95" name="表格 94"/>
              <p:cNvGraphicFramePr>
                <a:graphicFrameLocks noGrp="1"/>
              </p:cNvGraphicFramePr>
              <p:nvPr>
                <p:extLst>
                  <p:ext uri="{D42A27DB-BD31-4B8C-83A1-F6EECF244321}">
                    <p14:modId xmlns:p14="http://schemas.microsoft.com/office/powerpoint/2010/main" val="4198649540"/>
                  </p:ext>
                </p:extLst>
              </p:nvPr>
            </p:nvGraphicFramePr>
            <p:xfrm>
              <a:off x="179512" y="908720"/>
              <a:ext cx="4029805" cy="792000"/>
            </p:xfrm>
            <a:graphic>
              <a:graphicData uri="http://schemas.openxmlformats.org/drawingml/2006/table">
                <a:tbl>
                  <a:tblPr firstRow="1" bandRow="1">
                    <a:tableStyleId>{5C22544A-7EE6-4342-B048-85BDC9FD1C3A}</a:tableStyleId>
                  </a:tblPr>
                  <a:tblGrid>
                    <a:gridCol w="2422843">
                      <a:extLst>
                        <a:ext uri="{9D8B030D-6E8A-4147-A177-3AD203B41FA5}">
                          <a16:colId xmlns:a16="http://schemas.microsoft.com/office/drawing/2014/main" xmlns:a14="http://schemas.microsoft.com/office/drawing/2010/main" xmlns="" val="20000"/>
                        </a:ext>
                      </a:extLst>
                    </a:gridCol>
                    <a:gridCol w="535654">
                      <a:extLst>
                        <a:ext uri="{9D8B030D-6E8A-4147-A177-3AD203B41FA5}">
                          <a16:colId xmlns:a16="http://schemas.microsoft.com/office/drawing/2014/main" xmlns:a14="http://schemas.microsoft.com/office/drawing/2010/main" xmlns="" val="20001"/>
                        </a:ext>
                      </a:extLst>
                    </a:gridCol>
                    <a:gridCol w="535654">
                      <a:extLst>
                        <a:ext uri="{9D8B030D-6E8A-4147-A177-3AD203B41FA5}">
                          <a16:colId xmlns:a16="http://schemas.microsoft.com/office/drawing/2014/main" xmlns:a14="http://schemas.microsoft.com/office/drawing/2010/main" xmlns="" val="20002"/>
                        </a:ext>
                      </a:extLst>
                    </a:gridCol>
                    <a:gridCol w="535654">
                      <a:extLst>
                        <a:ext uri="{9D8B030D-6E8A-4147-A177-3AD203B41FA5}">
                          <a16:colId xmlns:a16="http://schemas.microsoft.com/office/drawing/2014/main" xmlns:a14="http://schemas.microsoft.com/office/drawing/2010/main" xmlns="" val="20003"/>
                        </a:ext>
                      </a:extLst>
                    </a:gridCol>
                  </a:tblGrid>
                  <a:tr h="396000">
                    <a:tc>
                      <a:txBody>
                        <a:bodyPr/>
                        <a:lstStyle/>
                        <a:p>
                          <a:pPr algn="l"/>
                          <a:r>
                            <a:rPr lang="en-US" altLang="zh-CN" dirty="0"/>
                            <a:t>Requester</a:t>
                          </a:r>
                          <a:endParaRPr lang="zh-CN" altLang="en-US" dirty="0"/>
                        </a:p>
                      </a:txBody>
                      <a:tcPr/>
                    </a:tc>
                    <a:tc>
                      <a:txBody>
                        <a:bodyPr/>
                        <a:lstStyle/>
                        <a:p>
                          <a:endParaRPr lang="zh-CN"/>
                        </a:p>
                      </a:txBody>
                      <a:tcPr>
                        <a:blipFill rotWithShape="0">
                          <a:blip r:embed="rId21"/>
                          <a:stretch>
                            <a:fillRect l="-453409" t="-7692" r="-204545" b="-116923"/>
                          </a:stretch>
                        </a:blipFill>
                      </a:tcPr>
                    </a:tc>
                    <a:tc>
                      <a:txBody>
                        <a:bodyPr/>
                        <a:lstStyle/>
                        <a:p>
                          <a:endParaRPr lang="zh-CN"/>
                        </a:p>
                      </a:txBody>
                      <a:tcPr>
                        <a:blipFill rotWithShape="0">
                          <a:blip r:embed="rId21"/>
                          <a:stretch>
                            <a:fillRect l="-553409" t="-7692" r="-104545" b="-116923"/>
                          </a:stretch>
                        </a:blipFill>
                      </a:tcPr>
                    </a:tc>
                    <a:tc>
                      <a:txBody>
                        <a:bodyPr/>
                        <a:lstStyle/>
                        <a:p>
                          <a:endParaRPr lang="zh-CN"/>
                        </a:p>
                      </a:txBody>
                      <a:tcPr>
                        <a:blipFill rotWithShape="0">
                          <a:blip r:embed="rId21"/>
                          <a:stretch>
                            <a:fillRect l="-653409" t="-7692" r="-4545" b="-116923"/>
                          </a:stretch>
                        </a:blipFill>
                      </a:tcPr>
                    </a:tc>
                    <a:extLst>
                      <a:ext uri="{0D108BD9-81ED-4DB2-BD59-A6C34878D82A}">
                        <a16:rowId xmlns:a16="http://schemas.microsoft.com/office/drawing/2014/main" xmlns:a14="http://schemas.microsoft.com/office/drawing/2010/main" xmlns="" val="10000"/>
                      </a:ext>
                    </a:extLst>
                  </a:tr>
                  <a:tr h="396000">
                    <a:tc>
                      <a:txBody>
                        <a:bodyPr/>
                        <a:lstStyle/>
                        <a:p>
                          <a:endParaRPr lang="zh-CN"/>
                        </a:p>
                      </a:txBody>
                      <a:tcPr>
                        <a:blipFill rotWithShape="0">
                          <a:blip r:embed="rId21"/>
                          <a:stretch>
                            <a:fillRect l="-251" t="-107692" r="-67337" b="-16923"/>
                          </a:stretch>
                        </a:blipFill>
                      </a:tcPr>
                    </a:tc>
                    <a:tc>
                      <a:txBody>
                        <a:bodyPr/>
                        <a:lstStyle/>
                        <a:p>
                          <a:pPr algn="ctr"/>
                          <a:r>
                            <a:rPr lang="en-US" altLang="zh-CN" dirty="0"/>
                            <a:t>1.3</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Tree>
    <p:extLst>
      <p:ext uri="{BB962C8B-B14F-4D97-AF65-F5344CB8AC3E}">
        <p14:creationId xmlns:p14="http://schemas.microsoft.com/office/powerpoint/2010/main" val="62128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4"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theme1.xml><?xml version="1.0" encoding="utf-8"?>
<a:theme xmlns:a="http://schemas.openxmlformats.org/drawingml/2006/main" name="UCL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C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spDef>
    <a:ln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lnDef>
  </a:objectDefaults>
  <a:extraClrSchemeLst>
    <a:extraClrScheme>
      <a:clrScheme name="UCLA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LA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LA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LA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LA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LA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LA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LA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LA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LA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UCLA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173683"/>
        </a:hlink>
        <a:folHlink>
          <a:srgbClr val="354BB9"/>
        </a:folHlink>
      </a:clrScheme>
      <a:clrMap bg1="lt1" tx1="dk1" bg2="lt2" tx2="dk2" accent1="accent1" accent2="accent2" accent3="accent3" accent4="accent4" accent5="accent5" accent6="accent6" hlink="hlink" folHlink="folHlink"/>
    </a:extraClrScheme>
    <a:extraClrScheme>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bsn05</Template>
  <TotalTime>77545</TotalTime>
  <Words>3903</Words>
  <Application>Microsoft Office PowerPoint</Application>
  <PresentationFormat>全屏显示(4:3)</PresentationFormat>
  <Paragraphs>1030</Paragraphs>
  <Slides>42</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 Unicode MS</vt:lpstr>
      <vt:lpstr>Gulim</vt:lpstr>
      <vt:lpstr>ＭＳ Ｐゴシック</vt:lpstr>
      <vt:lpstr>ＭＳ Ｐゴシック</vt:lpstr>
      <vt:lpstr>宋体</vt:lpstr>
      <vt:lpstr>微软雅黑</vt:lpstr>
      <vt:lpstr>Arial</vt:lpstr>
      <vt:lpstr>Cambria Math</vt:lpstr>
      <vt:lpstr>Times New Roman</vt:lpstr>
      <vt:lpstr>Wingdings</vt:lpstr>
      <vt:lpstr>UCLA</vt:lpstr>
      <vt:lpstr>Dynamic Pricing in Spatial Crowdsourcing: A Matching-Based Approach</vt:lpstr>
      <vt:lpstr>Outline</vt:lpstr>
      <vt:lpstr>Outline</vt:lpstr>
      <vt:lpstr>Spatial Crowdsourcing</vt:lpstr>
      <vt:lpstr>Spatial Crowdsourcing: Workflow</vt:lpstr>
      <vt:lpstr>Outline</vt:lpstr>
      <vt:lpstr>Basic Concepts</vt:lpstr>
      <vt:lpstr>Basic Concepts</vt:lpstr>
      <vt:lpstr>Basic Concepts</vt:lpstr>
      <vt:lpstr>Basic Concepts</vt:lpstr>
      <vt:lpstr>Basic Concepts</vt:lpstr>
      <vt:lpstr>Basic Concepts</vt:lpstr>
      <vt:lpstr>Basic Concepts</vt:lpstr>
      <vt:lpstr>Basic Concepts</vt:lpstr>
      <vt:lpstr>Basic Concepts</vt:lpstr>
      <vt:lpstr>Basic Concepts</vt:lpstr>
      <vt:lpstr>Global Dynamic Pricing (GDP) Problem</vt:lpstr>
      <vt:lpstr>Outline</vt:lpstr>
      <vt:lpstr>Framework</vt:lpstr>
      <vt:lpstr>Framework</vt:lpstr>
      <vt:lpstr>One Grid with Sufficient Supply</vt:lpstr>
      <vt:lpstr>One Grid with Sufficient Supply</vt:lpstr>
      <vt:lpstr>Framework</vt:lpstr>
      <vt:lpstr>One Grid with Limited Supply</vt:lpstr>
      <vt:lpstr>Framework</vt:lpstr>
      <vt:lpstr>Multiple Grids with Limited and Dependent Supply</vt:lpstr>
      <vt:lpstr>Multiple Grids with Limited and Dependent Supply</vt:lpstr>
      <vt:lpstr>MAtching-based Pricing Strategy (MAPS)</vt:lpstr>
      <vt:lpstr>Multiple Grids with Limited and Dependent Supply</vt:lpstr>
      <vt:lpstr>Multiple Grids with Limited and Dependent Supply</vt:lpstr>
      <vt:lpstr>Multiple Grids with Limited and Dependent Supply</vt:lpstr>
      <vt:lpstr>Multiple Grids with Limited and Dependent Supply</vt:lpstr>
      <vt:lpstr>Multiple Grids with Limited and Dependent Supply</vt:lpstr>
      <vt:lpstr>Multiple Grids with Limited and Dependent Supply</vt:lpstr>
      <vt:lpstr>Multiple Grids with Limited and Dependent Supply</vt:lpstr>
      <vt:lpstr>Outline</vt:lpstr>
      <vt:lpstr>Experimental Setting</vt:lpstr>
      <vt:lpstr>Experiments: Synthetic Data</vt:lpstr>
      <vt:lpstr>Experiments: Real Data</vt:lpstr>
      <vt:lpstr>Outline</vt:lpstr>
      <vt:lpstr>Conclusion</vt:lpstr>
      <vt:lpstr>Thank You</vt:lpstr>
    </vt:vector>
  </TitlesOfParts>
  <Company>Penn 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c:title>
  <dc:creator>wlb</dc:creator>
  <cp:lastModifiedBy>Tong Yongxin</cp:lastModifiedBy>
  <cp:revision>3976</cp:revision>
  <cp:lastPrinted>2014-10-07T03:42:34Z</cp:lastPrinted>
  <dcterms:created xsi:type="dcterms:W3CDTF">2010-05-27T13:38:31Z</dcterms:created>
  <dcterms:modified xsi:type="dcterms:W3CDTF">2018-09-13T02:27:39Z</dcterms:modified>
</cp:coreProperties>
</file>