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9" r:id="rId10"/>
    <p:sldId id="270" r:id="rId11"/>
    <p:sldId id="271" r:id="rId12"/>
    <p:sldId id="265" r:id="rId13"/>
    <p:sldId id="272" r:id="rId14"/>
    <p:sldId id="273" r:id="rId15"/>
    <p:sldId id="274" r:id="rId16"/>
    <p:sldId id="275" r:id="rId17"/>
    <p:sldId id="266" r:id="rId18"/>
    <p:sldId id="267" r:id="rId19"/>
    <p:sldId id="276" r:id="rId20"/>
    <p:sldId id="277" r:id="rId21"/>
    <p:sldId id="278" r:id="rId22"/>
    <p:sldId id="279" r:id="rId23"/>
    <p:sldId id="281" r:id="rId24"/>
    <p:sldId id="26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C4DA6-9BD9-4A9A-9288-9283C760C39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A696A-DA4F-48F3-8304-60607DDF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A696A-DA4F-48F3-8304-60607DDFA2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92D0-4516-41E6-9548-E642DD0C7C89}" type="datetime1">
              <a:rPr lang="en-US" smtClean="0"/>
              <a:t>3/29/2015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71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6632-DF4D-4786-8011-E09890EB0502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A1A2-F803-45C3-B360-77561C82F5D9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C965-B0BA-4900-952B-E488CBC649E4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9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3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5AA-CCF8-48B1-9278-BF7BBB704F97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8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F90-6A98-467A-85DC-AC37D34C3DCD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3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A5C3-A60B-4C8C-B879-B6B88EA7B41D}" type="datetime1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94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2B5-5554-4E0E-9DED-EDCD380B3ECB}" type="datetime1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BB91-657C-40C9-9C3D-C06D7887B8C3}" type="datetime1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3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795D-C16D-4313-ABA8-1F9290B5E491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629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F93-20BE-4874-AC1B-7651A5415462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98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CD13A297-10A4-4E88-9C22-DE0898D6D361}" type="datetime1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35"/>
        </a:spcBef>
        <a:buClr>
          <a:schemeClr val="accent1"/>
        </a:buClr>
        <a:buSzPct val="8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rtl="0" eaLnBrk="1" latinLnBrk="0" hangingPunct="1">
        <a:spcBef>
          <a:spcPts val="278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278"/>
        </a:spcBef>
        <a:buClr>
          <a:schemeClr val="accent3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78"/>
        </a:spcBef>
        <a:buClr>
          <a:schemeClr val="accent3"/>
        </a:buClr>
        <a:buFontTx/>
        <a:buChar char="o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rtl="0" eaLnBrk="1" latinLnBrk="0" hangingPunct="1">
        <a:spcBef>
          <a:spcPts val="278"/>
        </a:spcBef>
        <a:buClr>
          <a:schemeClr val="accent3"/>
        </a:buClr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71450" algn="l" rtl="0" eaLnBrk="1" latinLnBrk="0" hangingPunct="1">
        <a:spcBef>
          <a:spcPts val="278"/>
        </a:spcBef>
        <a:buClr>
          <a:schemeClr val="accent2"/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71450" algn="l" rtl="0" eaLnBrk="1" latinLnBrk="0" hangingPunct="1">
        <a:spcBef>
          <a:spcPts val="278"/>
        </a:spcBef>
        <a:buClr>
          <a:schemeClr val="accent2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1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95491"/>
            <a:ext cx="6858000" cy="124182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Jieying</a:t>
            </a:r>
            <a:r>
              <a:rPr lang="en-US" sz="2400" dirty="0" smtClean="0">
                <a:solidFill>
                  <a:schemeClr val="tx1"/>
                </a:solidFill>
              </a:rPr>
              <a:t> She, </a:t>
            </a:r>
            <a:r>
              <a:rPr lang="en-US" sz="2400" dirty="0" err="1" smtClean="0">
                <a:solidFill>
                  <a:schemeClr val="tx1"/>
                </a:solidFill>
              </a:rPr>
              <a:t>Yongxin</a:t>
            </a:r>
            <a:r>
              <a:rPr lang="en-US" sz="2400" dirty="0" smtClean="0">
                <a:solidFill>
                  <a:schemeClr val="tx1"/>
                </a:solidFill>
              </a:rPr>
              <a:t> Tong, Lei Chen, Caleb Chen Cao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Hong Kong University of Science and Technology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Conflict-Aware Event-Participant Arrangement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8" y="171450"/>
            <a:ext cx="788230" cy="11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MinCostFlow</a:t>
            </a:r>
            <a:r>
              <a:rPr lang="en-US" dirty="0" smtClean="0"/>
              <a:t>-GEACC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idea</a:t>
                </a:r>
              </a:p>
              <a:p>
                <a:pPr lvl="1"/>
                <a:r>
                  <a:rPr lang="en-US" dirty="0" smtClean="0"/>
                  <a:t>2. Min-cost flow </a:t>
                </a:r>
                <a:r>
                  <a:rPr lang="en-US" dirty="0" smtClean="0">
                    <a:sym typeface="Wingdings" panose="05000000000000000000" pitchFamily="2" charset="2"/>
                  </a:rPr>
                  <a:t>a temporary arrangement</a:t>
                </a:r>
              </a:p>
              <a:p>
                <a:pPr lvl="2"/>
                <a:r>
                  <a:rPr lang="en-US" sz="1600" dirty="0" smtClean="0">
                    <a:sym typeface="Wingdings" panose="05000000000000000000" pitchFamily="2" charset="2"/>
                  </a:rPr>
                  <a:t>Send each flow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+1,⋯,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|}</m:t>
                        </m:r>
                      </m:e>
                    </m:func>
                  </m:oMath>
                </a14:m>
                <a:r>
                  <a:rPr lang="en-US" sz="1600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{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}</m:t>
                        </m:r>
                      </m:e>
                    </m:func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/>
              <p:cNvSpPr/>
              <p:nvPr/>
            </p:nvSpPr>
            <p:spPr>
              <a:xfrm>
                <a:off x="3211719" y="6389593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9" y="6389593"/>
                <a:ext cx="356615" cy="356615"/>
              </a:xfrm>
              <a:prstGeom prst="ellipse">
                <a:avLst/>
              </a:prstGeom>
              <a:blipFill rotWithShape="0">
                <a:blip r:embed="rId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/>
              <p:cNvSpPr/>
              <p:nvPr/>
            </p:nvSpPr>
            <p:spPr>
              <a:xfrm>
                <a:off x="1642613" y="4321226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13" y="4321226"/>
                <a:ext cx="356615" cy="356615"/>
              </a:xfrm>
              <a:prstGeom prst="ellipse">
                <a:avLst/>
              </a:prstGeom>
              <a:blipFill rotWithShape="0">
                <a:blip r:embed="rId4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>
              <a:xfrm>
                <a:off x="1642613" y="517710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13" y="5177102"/>
                <a:ext cx="356615" cy="356615"/>
              </a:xfrm>
              <a:prstGeom prst="ellipse">
                <a:avLst/>
              </a:prstGeom>
              <a:blipFill rotWithShape="0">
                <a:blip r:embed="rId5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/>
              <p:cNvSpPr/>
              <p:nvPr/>
            </p:nvSpPr>
            <p:spPr>
              <a:xfrm>
                <a:off x="1642613" y="596165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13" y="5961655"/>
                <a:ext cx="356615" cy="356615"/>
              </a:xfrm>
              <a:prstGeom prst="ellipse">
                <a:avLst/>
              </a:prstGeom>
              <a:blipFill rotWithShape="0">
                <a:blip r:embed="rId6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501445" y="517710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5177102"/>
                <a:ext cx="356615" cy="356615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/>
              <p:cNvSpPr/>
              <p:nvPr/>
            </p:nvSpPr>
            <p:spPr>
              <a:xfrm>
                <a:off x="3211719" y="3893288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9" y="3893288"/>
                <a:ext cx="356615" cy="356615"/>
              </a:xfrm>
              <a:prstGeom prst="ellipse">
                <a:avLst/>
              </a:prstGeom>
              <a:blipFill rotWithShape="0">
                <a:blip r:embed="rId8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/>
              <p:cNvSpPr/>
              <p:nvPr/>
            </p:nvSpPr>
            <p:spPr>
              <a:xfrm>
                <a:off x="3211719" y="451828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9" y="4518287"/>
                <a:ext cx="356615" cy="356615"/>
              </a:xfrm>
              <a:prstGeom prst="ellipse">
                <a:avLst/>
              </a:prstGeom>
              <a:blipFill rotWithShape="0">
                <a:blip r:embed="rId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/>
              <p:cNvSpPr/>
              <p:nvPr/>
            </p:nvSpPr>
            <p:spPr>
              <a:xfrm>
                <a:off x="3211719" y="517710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9" y="5177101"/>
                <a:ext cx="356615" cy="356615"/>
              </a:xfrm>
              <a:prstGeom prst="ellipse">
                <a:avLst/>
              </a:prstGeom>
              <a:blipFill rotWithShape="0">
                <a:blip r:embed="rId1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/>
              <p:cNvSpPr/>
              <p:nvPr/>
            </p:nvSpPr>
            <p:spPr>
              <a:xfrm>
                <a:off x="3211719" y="578334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9" y="5783347"/>
                <a:ext cx="356615" cy="356615"/>
              </a:xfrm>
              <a:prstGeom prst="ellipse">
                <a:avLst/>
              </a:prstGeom>
              <a:blipFill rotWithShape="0">
                <a:blip r:embed="rId11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>
              <a:xfrm>
                <a:off x="4352887" y="5177100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87" y="5177100"/>
                <a:ext cx="356615" cy="356615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>
            <a:stCxn id="45" idx="6"/>
            <a:endCxn id="42" idx="2"/>
          </p:cNvCxnSpPr>
          <p:nvPr/>
        </p:nvCxnSpPr>
        <p:spPr>
          <a:xfrm flipV="1">
            <a:off x="858060" y="4499534"/>
            <a:ext cx="784553" cy="8558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6"/>
            <a:endCxn id="43" idx="2"/>
          </p:cNvCxnSpPr>
          <p:nvPr/>
        </p:nvCxnSpPr>
        <p:spPr>
          <a:xfrm>
            <a:off x="858060" y="5355410"/>
            <a:ext cx="784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6"/>
            <a:endCxn id="44" idx="2"/>
          </p:cNvCxnSpPr>
          <p:nvPr/>
        </p:nvCxnSpPr>
        <p:spPr>
          <a:xfrm>
            <a:off x="858060" y="5355410"/>
            <a:ext cx="784553" cy="7845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6"/>
            <a:endCxn id="46" idx="2"/>
          </p:cNvCxnSpPr>
          <p:nvPr/>
        </p:nvCxnSpPr>
        <p:spPr>
          <a:xfrm flipV="1">
            <a:off x="1999228" y="4071596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6"/>
            <a:endCxn id="48" idx="2"/>
          </p:cNvCxnSpPr>
          <p:nvPr/>
        </p:nvCxnSpPr>
        <p:spPr>
          <a:xfrm>
            <a:off x="1999228" y="4499534"/>
            <a:ext cx="1212491" cy="855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9" idx="2"/>
          </p:cNvCxnSpPr>
          <p:nvPr/>
        </p:nvCxnSpPr>
        <p:spPr>
          <a:xfrm>
            <a:off x="1999228" y="4518287"/>
            <a:ext cx="1212491" cy="14433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2" idx="6"/>
          </p:cNvCxnSpPr>
          <p:nvPr/>
        </p:nvCxnSpPr>
        <p:spPr>
          <a:xfrm>
            <a:off x="1999228" y="4499534"/>
            <a:ext cx="1212491" cy="2068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3" idx="6"/>
            <a:endCxn id="46" idx="2"/>
          </p:cNvCxnSpPr>
          <p:nvPr/>
        </p:nvCxnSpPr>
        <p:spPr>
          <a:xfrm flipV="1">
            <a:off x="1999228" y="4071596"/>
            <a:ext cx="1212491" cy="12838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6"/>
            <a:endCxn id="47" idx="2"/>
          </p:cNvCxnSpPr>
          <p:nvPr/>
        </p:nvCxnSpPr>
        <p:spPr>
          <a:xfrm>
            <a:off x="1999228" y="4499534"/>
            <a:ext cx="1212491" cy="197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3" idx="6"/>
            <a:endCxn id="49" idx="2"/>
          </p:cNvCxnSpPr>
          <p:nvPr/>
        </p:nvCxnSpPr>
        <p:spPr>
          <a:xfrm>
            <a:off x="1999228" y="5355410"/>
            <a:ext cx="1212491" cy="606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3" idx="6"/>
          </p:cNvCxnSpPr>
          <p:nvPr/>
        </p:nvCxnSpPr>
        <p:spPr>
          <a:xfrm>
            <a:off x="1999228" y="5355410"/>
            <a:ext cx="1212491" cy="1212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4" idx="6"/>
            <a:endCxn id="46" idx="2"/>
          </p:cNvCxnSpPr>
          <p:nvPr/>
        </p:nvCxnSpPr>
        <p:spPr>
          <a:xfrm flipV="1">
            <a:off x="1999228" y="4071596"/>
            <a:ext cx="1212491" cy="2068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6"/>
            <a:endCxn id="51" idx="2"/>
          </p:cNvCxnSpPr>
          <p:nvPr/>
        </p:nvCxnSpPr>
        <p:spPr>
          <a:xfrm>
            <a:off x="3568334" y="4071596"/>
            <a:ext cx="784553" cy="12838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6"/>
            <a:endCxn id="51" idx="2"/>
          </p:cNvCxnSpPr>
          <p:nvPr/>
        </p:nvCxnSpPr>
        <p:spPr>
          <a:xfrm>
            <a:off x="3568334" y="4696595"/>
            <a:ext cx="784553" cy="65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6"/>
            <a:endCxn id="51" idx="2"/>
          </p:cNvCxnSpPr>
          <p:nvPr/>
        </p:nvCxnSpPr>
        <p:spPr>
          <a:xfrm flipV="1">
            <a:off x="3568334" y="5355408"/>
            <a:ext cx="78455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6"/>
            <a:endCxn id="51" idx="2"/>
          </p:cNvCxnSpPr>
          <p:nvPr/>
        </p:nvCxnSpPr>
        <p:spPr>
          <a:xfrm flipV="1">
            <a:off x="3568334" y="5355408"/>
            <a:ext cx="784553" cy="6062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6"/>
            <a:endCxn id="51" idx="2"/>
          </p:cNvCxnSpPr>
          <p:nvPr/>
        </p:nvCxnSpPr>
        <p:spPr>
          <a:xfrm flipV="1">
            <a:off x="3568334" y="5355408"/>
            <a:ext cx="784553" cy="1212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95687" y="5007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9752" y="4354068"/>
            <a:ext cx="756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flow=5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989949" y="5016856"/>
            <a:ext cx="756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flow=3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71114" y="5776666"/>
            <a:ext cx="756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flow=2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895687" y="4249903"/>
            <a:ext cx="756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flow=3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3324314" y="5533717"/>
            <a:ext cx="756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flow=2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3596783" y="6026280"/>
            <a:ext cx="756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flow=3</a:t>
            </a:r>
            <a:endParaRPr lang="en-US" sz="1600" dirty="0"/>
          </a:p>
        </p:txBody>
      </p:sp>
      <p:cxnSp>
        <p:nvCxnSpPr>
          <p:cNvPr id="76" name="Straight Connector 75"/>
          <p:cNvCxnSpPr>
            <a:stCxn id="44" idx="6"/>
          </p:cNvCxnSpPr>
          <p:nvPr/>
        </p:nvCxnSpPr>
        <p:spPr>
          <a:xfrm>
            <a:off x="1999228" y="6139963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01445" y="3658810"/>
                <a:ext cx="1229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3658810"/>
                <a:ext cx="122903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055491"/>
                  </p:ext>
                </p:extLst>
              </p:nvPr>
            </p:nvGraphicFramePr>
            <p:xfrm>
              <a:off x="1620061" y="2105660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055491"/>
                  </p:ext>
                </p:extLst>
              </p:nvPr>
            </p:nvGraphicFramePr>
            <p:xfrm>
              <a:off x="1620061" y="2105660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100806" t="-7018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200806" t="-7018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300806" t="-7018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404065" t="-7018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500000" t="-7018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806" t="-108929" r="-633871" b="-2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456442" t="-108929" r="-2454" b="-226786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806" t="-205263" r="-633871" b="-1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806" t="-310714" r="-6338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4"/>
                          <a:stretch>
                            <a:fillRect l="-456442" t="-310714" r="-2454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/>
              <p:cNvSpPr/>
              <p:nvPr/>
            </p:nvSpPr>
            <p:spPr>
              <a:xfrm>
                <a:off x="6512113" y="424087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13" y="4240872"/>
                <a:ext cx="356615" cy="356615"/>
              </a:xfrm>
              <a:prstGeom prst="ellipse">
                <a:avLst/>
              </a:prstGeom>
              <a:blipFill rotWithShape="0">
                <a:blip r:embed="rId15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/>
              <p:cNvSpPr/>
              <p:nvPr/>
            </p:nvSpPr>
            <p:spPr>
              <a:xfrm>
                <a:off x="6512113" y="5096748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13" y="5096748"/>
                <a:ext cx="356615" cy="356615"/>
              </a:xfrm>
              <a:prstGeom prst="ellipse">
                <a:avLst/>
              </a:prstGeom>
              <a:blipFill rotWithShape="0">
                <a:blip r:embed="rId16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/>
              <p:cNvSpPr/>
              <p:nvPr/>
            </p:nvSpPr>
            <p:spPr>
              <a:xfrm>
                <a:off x="6512113" y="588130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13" y="5881301"/>
                <a:ext cx="356615" cy="356615"/>
              </a:xfrm>
              <a:prstGeom prst="ellipse">
                <a:avLst/>
              </a:prstGeom>
              <a:blipFill rotWithShape="0">
                <a:blip r:embed="rId17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/>
              <p:cNvSpPr/>
              <p:nvPr/>
            </p:nvSpPr>
            <p:spPr>
              <a:xfrm>
                <a:off x="8081219" y="3812934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219" y="3812934"/>
                <a:ext cx="356615" cy="356615"/>
              </a:xfrm>
              <a:prstGeom prst="ellipse">
                <a:avLst/>
              </a:prstGeom>
              <a:blipFill rotWithShape="0">
                <a:blip r:embed="rId18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/>
              <p:cNvSpPr/>
              <p:nvPr/>
            </p:nvSpPr>
            <p:spPr>
              <a:xfrm>
                <a:off x="8081219" y="4437933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Oval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219" y="4437933"/>
                <a:ext cx="356615" cy="356615"/>
              </a:xfrm>
              <a:prstGeom prst="ellipse">
                <a:avLst/>
              </a:prstGeom>
              <a:blipFill rotWithShape="0">
                <a:blip r:embed="rId1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/>
              <p:cNvSpPr/>
              <p:nvPr/>
            </p:nvSpPr>
            <p:spPr>
              <a:xfrm>
                <a:off x="8081219" y="509674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219" y="5096747"/>
                <a:ext cx="356615" cy="356615"/>
              </a:xfrm>
              <a:prstGeom prst="ellipse">
                <a:avLst/>
              </a:prstGeom>
              <a:blipFill rotWithShape="0">
                <a:blip r:embed="rId2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/>
              <p:cNvSpPr/>
              <p:nvPr/>
            </p:nvSpPr>
            <p:spPr>
              <a:xfrm>
                <a:off x="8081219" y="5702993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219" y="5702993"/>
                <a:ext cx="356615" cy="356615"/>
              </a:xfrm>
              <a:prstGeom prst="ellipse">
                <a:avLst/>
              </a:prstGeom>
              <a:blipFill rotWithShape="0">
                <a:blip r:embed="rId21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8081219" y="6309239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219" y="6309239"/>
                <a:ext cx="356615" cy="356615"/>
              </a:xfrm>
              <a:prstGeom prst="ellipse">
                <a:avLst/>
              </a:prstGeom>
              <a:blipFill rotWithShape="0">
                <a:blip r:embed="rId22"/>
                <a:stretch>
                  <a:fillRect l="-6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>
            <a:stCxn id="79" idx="6"/>
            <a:endCxn id="82" idx="2"/>
          </p:cNvCxnSpPr>
          <p:nvPr/>
        </p:nvCxnSpPr>
        <p:spPr>
          <a:xfrm flipV="1">
            <a:off x="6868728" y="3991242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6"/>
            <a:endCxn id="84" idx="2"/>
          </p:cNvCxnSpPr>
          <p:nvPr/>
        </p:nvCxnSpPr>
        <p:spPr>
          <a:xfrm>
            <a:off x="6868728" y="4419180"/>
            <a:ext cx="1212491" cy="855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5" idx="2"/>
          </p:cNvCxnSpPr>
          <p:nvPr/>
        </p:nvCxnSpPr>
        <p:spPr>
          <a:xfrm>
            <a:off x="6868728" y="4437933"/>
            <a:ext cx="1212491" cy="14433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9" idx="6"/>
            <a:endCxn id="83" idx="2"/>
          </p:cNvCxnSpPr>
          <p:nvPr/>
        </p:nvCxnSpPr>
        <p:spPr>
          <a:xfrm>
            <a:off x="6868728" y="4419180"/>
            <a:ext cx="1212491" cy="197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0" idx="6"/>
            <a:endCxn id="85" idx="2"/>
          </p:cNvCxnSpPr>
          <p:nvPr/>
        </p:nvCxnSpPr>
        <p:spPr>
          <a:xfrm>
            <a:off x="6868728" y="5275056"/>
            <a:ext cx="1212491" cy="606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0" idx="6"/>
            <a:endCxn id="86" idx="2"/>
          </p:cNvCxnSpPr>
          <p:nvPr/>
        </p:nvCxnSpPr>
        <p:spPr>
          <a:xfrm>
            <a:off x="6868728" y="5275056"/>
            <a:ext cx="1212491" cy="1212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1" idx="6"/>
            <a:endCxn id="86" idx="2"/>
          </p:cNvCxnSpPr>
          <p:nvPr/>
        </p:nvCxnSpPr>
        <p:spPr>
          <a:xfrm>
            <a:off x="6868728" y="6059609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ight Arrow 95"/>
          <p:cNvSpPr/>
          <p:nvPr/>
        </p:nvSpPr>
        <p:spPr>
          <a:xfrm>
            <a:off x="4896464" y="4874902"/>
            <a:ext cx="1366684" cy="36506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4582070" y="4293074"/>
                <a:ext cx="19381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70" y="4293074"/>
                <a:ext cx="1938138" cy="92333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/>
          <p:cNvCxnSpPr>
            <a:stCxn id="43" idx="6"/>
            <a:endCxn id="46" idx="2"/>
          </p:cNvCxnSpPr>
          <p:nvPr/>
        </p:nvCxnSpPr>
        <p:spPr>
          <a:xfrm flipV="1">
            <a:off x="1999228" y="4071596"/>
            <a:ext cx="1212491" cy="1283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6"/>
            <a:endCxn id="86" idx="2"/>
          </p:cNvCxnSpPr>
          <p:nvPr/>
        </p:nvCxnSpPr>
        <p:spPr>
          <a:xfrm>
            <a:off x="6868728" y="4419180"/>
            <a:ext cx="1212491" cy="2068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1" idx="6"/>
            <a:endCxn id="82" idx="2"/>
          </p:cNvCxnSpPr>
          <p:nvPr/>
        </p:nvCxnSpPr>
        <p:spPr>
          <a:xfrm flipV="1">
            <a:off x="6868728" y="3991242"/>
            <a:ext cx="1212491" cy="2068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lide Number Placeholder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6" grpId="0" animBg="1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MinCostFlow</a:t>
            </a:r>
            <a:r>
              <a:rPr lang="en-US" dirty="0" smtClean="0"/>
              <a:t>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3. Resolve conflicts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0494"/>
                  </p:ext>
                </p:extLst>
              </p:nvPr>
            </p:nvGraphicFramePr>
            <p:xfrm>
              <a:off x="1620061" y="2105660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0494"/>
                  </p:ext>
                </p:extLst>
              </p:nvPr>
            </p:nvGraphicFramePr>
            <p:xfrm>
              <a:off x="1620061" y="2105660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100806" t="-7018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200806" t="-7018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300806" t="-7018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04065" t="-7018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500000" t="-7018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108929" r="-633871" b="-2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108929" r="-2454" b="-226786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205263" r="-633871" b="-1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310714" r="-6338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310714" r="-2454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178977" y="4034394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77" y="4034394"/>
                <a:ext cx="356615" cy="356615"/>
              </a:xfrm>
              <a:prstGeom prst="ellipse">
                <a:avLst/>
              </a:prstGeom>
              <a:blipFill rotWithShape="0">
                <a:blip r:embed="rId3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3178977" y="4890270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77" y="4890270"/>
                <a:ext cx="356615" cy="356615"/>
              </a:xfrm>
              <a:prstGeom prst="ellipse">
                <a:avLst/>
              </a:prstGeom>
              <a:blipFill rotWithShape="0">
                <a:blip r:embed="rId4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3178977" y="5674823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77" y="5674823"/>
                <a:ext cx="356615" cy="356615"/>
              </a:xfrm>
              <a:prstGeom prst="ellipse">
                <a:avLst/>
              </a:prstGeom>
              <a:blipFill rotWithShape="0">
                <a:blip r:embed="rId5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748083" y="3606456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3" y="3606456"/>
                <a:ext cx="356615" cy="356615"/>
              </a:xfrm>
              <a:prstGeom prst="ellipse">
                <a:avLst/>
              </a:prstGeom>
              <a:blipFill rotWithShape="0">
                <a:blip r:embed="rId6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748083" y="423145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3" y="4231455"/>
                <a:ext cx="356615" cy="356615"/>
              </a:xfrm>
              <a:prstGeom prst="ellipse">
                <a:avLst/>
              </a:prstGeom>
              <a:blipFill rotWithShape="0">
                <a:blip r:embed="rId7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4748083" y="4890269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3" y="4890269"/>
                <a:ext cx="356615" cy="356615"/>
              </a:xfrm>
              <a:prstGeom prst="ellipse">
                <a:avLst/>
              </a:prstGeom>
              <a:blipFill rotWithShape="0">
                <a:blip r:embed="rId8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748083" y="549651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3" y="5496515"/>
                <a:ext cx="356615" cy="356615"/>
              </a:xfrm>
              <a:prstGeom prst="ellipse">
                <a:avLst/>
              </a:prstGeom>
              <a:blipFill rotWithShape="0">
                <a:blip r:embed="rId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4748083" y="610276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3" y="6102761"/>
                <a:ext cx="356615" cy="356615"/>
              </a:xfrm>
              <a:prstGeom prst="ellipse">
                <a:avLst/>
              </a:prstGeom>
              <a:blipFill rotWithShape="0">
                <a:blip r:embed="rId1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6" idx="6"/>
            <a:endCxn id="9" idx="2"/>
          </p:cNvCxnSpPr>
          <p:nvPr/>
        </p:nvCxnSpPr>
        <p:spPr>
          <a:xfrm flipV="1">
            <a:off x="3535592" y="3784764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11" idx="2"/>
          </p:cNvCxnSpPr>
          <p:nvPr/>
        </p:nvCxnSpPr>
        <p:spPr>
          <a:xfrm>
            <a:off x="3535592" y="4212702"/>
            <a:ext cx="1212491" cy="855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2"/>
          </p:cNvCxnSpPr>
          <p:nvPr/>
        </p:nvCxnSpPr>
        <p:spPr>
          <a:xfrm>
            <a:off x="3535592" y="4231455"/>
            <a:ext cx="1212491" cy="14433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10" idx="2"/>
          </p:cNvCxnSpPr>
          <p:nvPr/>
        </p:nvCxnSpPr>
        <p:spPr>
          <a:xfrm>
            <a:off x="3535592" y="4212702"/>
            <a:ext cx="1212491" cy="197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12" idx="2"/>
          </p:cNvCxnSpPr>
          <p:nvPr/>
        </p:nvCxnSpPr>
        <p:spPr>
          <a:xfrm>
            <a:off x="3535592" y="5068578"/>
            <a:ext cx="1212491" cy="606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3" idx="2"/>
          </p:cNvCxnSpPr>
          <p:nvPr/>
        </p:nvCxnSpPr>
        <p:spPr>
          <a:xfrm>
            <a:off x="3535592" y="5068578"/>
            <a:ext cx="1212491" cy="1212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3" idx="2"/>
          </p:cNvCxnSpPr>
          <p:nvPr/>
        </p:nvCxnSpPr>
        <p:spPr>
          <a:xfrm>
            <a:off x="3535592" y="5853131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13" idx="2"/>
          </p:cNvCxnSpPr>
          <p:nvPr/>
        </p:nvCxnSpPr>
        <p:spPr>
          <a:xfrm>
            <a:off x="3535592" y="4212702"/>
            <a:ext cx="1212491" cy="2068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9" idx="2"/>
          </p:cNvCxnSpPr>
          <p:nvPr/>
        </p:nvCxnSpPr>
        <p:spPr>
          <a:xfrm flipV="1">
            <a:off x="3535592" y="3784764"/>
            <a:ext cx="1212491" cy="2068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9" idx="2"/>
          </p:cNvCxnSpPr>
          <p:nvPr/>
        </p:nvCxnSpPr>
        <p:spPr>
          <a:xfrm flipV="1">
            <a:off x="3535592" y="3784764"/>
            <a:ext cx="1212491" cy="427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9" idx="2"/>
          </p:cNvCxnSpPr>
          <p:nvPr/>
        </p:nvCxnSpPr>
        <p:spPr>
          <a:xfrm flipV="1">
            <a:off x="3535592" y="3784764"/>
            <a:ext cx="1212491" cy="206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13" idx="2"/>
          </p:cNvCxnSpPr>
          <p:nvPr/>
        </p:nvCxnSpPr>
        <p:spPr>
          <a:xfrm>
            <a:off x="3535592" y="4212702"/>
            <a:ext cx="1212491" cy="20683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6"/>
            <a:endCxn id="13" idx="2"/>
          </p:cNvCxnSpPr>
          <p:nvPr/>
        </p:nvCxnSpPr>
        <p:spPr>
          <a:xfrm>
            <a:off x="3535592" y="5853131"/>
            <a:ext cx="1212491" cy="4279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347547" y="2015613"/>
            <a:ext cx="831430" cy="1519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31637" y="2015613"/>
            <a:ext cx="831430" cy="151952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7" idx="6"/>
            <a:endCxn id="13" idx="2"/>
          </p:cNvCxnSpPr>
          <p:nvPr/>
        </p:nvCxnSpPr>
        <p:spPr>
          <a:xfrm>
            <a:off x="3535592" y="5068578"/>
            <a:ext cx="1212491" cy="12124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602435" y="4705603"/>
                <a:ext cx="187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35" y="4705603"/>
                <a:ext cx="187339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636775" y="1186644"/>
                <a:ext cx="2507225" cy="103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Approximation ratio: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75" y="1186644"/>
                <a:ext cx="2507225" cy="1030218"/>
              </a:xfrm>
              <a:prstGeom prst="rect">
                <a:avLst/>
              </a:prstGeom>
              <a:blipFill rotWithShape="0">
                <a:blip r:embed="rId12"/>
                <a:stretch>
                  <a:fillRect l="-2676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7" grpId="0" animBg="1"/>
      <p:bldP spid="57" grpId="1" animBg="1"/>
      <p:bldP spid="6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(2)Greedy-GEACC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Greedily add the most similar unmatched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024994"/>
                  </p:ext>
                </p:extLst>
              </p:nvPr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024994"/>
                  </p:ext>
                </p:extLst>
              </p:nvPr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100806" t="-5263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200806" t="-5263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300806" t="-5263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04065" t="-5263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500000" t="-5263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105263" r="-633871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105263" r="-2454" b="-221053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208929" r="-63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303509" r="-63387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303509" r="-2454" b="-228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  <a:blipFill rotWithShape="0">
                <a:blip r:embed="rId3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  <a:blipFill rotWithShape="0">
                <a:blip r:embed="rId4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  <a:blipFill rotWithShape="0">
                <a:blip r:embed="rId5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  <a:blipFill rotWithShape="0">
                <a:blip r:embed="rId6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  <a:blipFill rotWithShape="0">
                <a:blip r:embed="rId7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  <a:blipFill rotWithShape="0">
                <a:blip r:embed="rId8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  <a:blipFill rotWithShape="0">
                <a:blip r:embed="rId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  <a:blipFill rotWithShape="0">
                <a:blip r:embed="rId1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222248" y="4334543"/>
                <a:ext cx="2924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 = {{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}:0.93,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  <a:r>
                  <a:rPr lang="en-US" dirty="0" smtClean="0"/>
                  <a:t>:0.86,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}:0.84,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}:0.79,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}:0.68,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}:0.57,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}:0.4}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8" y="4334543"/>
                <a:ext cx="2924243" cy="1200329"/>
              </a:xfrm>
              <a:prstGeom prst="rect">
                <a:avLst/>
              </a:prstGeom>
              <a:blipFill rotWithShape="0">
                <a:blip r:embed="rId11"/>
                <a:stretch>
                  <a:fillRect l="-187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470450" y="2418735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84454" y="2769236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49588" y="3122430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(2)Greedy-GEACC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Greedily add the most similar unmatched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100806" t="-5263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200806" t="-5263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300806" t="-5263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04065" t="-5263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500000" t="-5263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105263" r="-633871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105263" r="-2454" b="-221053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208929" r="-63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303509" r="-63387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303509" r="-2454" b="-228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  <a:blipFill rotWithShape="0">
                <a:blip r:embed="rId3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  <a:blipFill rotWithShape="0">
                <a:blip r:embed="rId4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  <a:blipFill rotWithShape="0">
                <a:blip r:embed="rId5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  <a:blipFill rotWithShape="0">
                <a:blip r:embed="rId6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  <a:blipFill rotWithShape="0">
                <a:blip r:embed="rId7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  <a:blipFill rotWithShape="0">
                <a:blip r:embed="rId8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  <a:blipFill rotWithShape="0">
                <a:blip r:embed="rId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  <a:blipFill rotWithShape="0">
                <a:blip r:embed="rId1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6"/>
            <a:endCxn id="9" idx="2"/>
          </p:cNvCxnSpPr>
          <p:nvPr/>
        </p:nvCxnSpPr>
        <p:spPr>
          <a:xfrm flipV="1">
            <a:off x="2558019" y="3817840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22248" y="4334543"/>
                <a:ext cx="2924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 = {</a:t>
                </a:r>
                <a:r>
                  <a:rPr lang="en-US" strike="sngStrike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trike="sngStrike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trike="sngStrike" dirty="0" smtClean="0"/>
                  <a:t>}:0.93</a:t>
                </a:r>
                <a:r>
                  <a:rPr lang="en-US" dirty="0" smtClean="0"/>
                  <a:t>,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  <a:r>
                  <a:rPr lang="en-US" dirty="0" smtClean="0"/>
                  <a:t>:0.86,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}:0.84,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}:0.79,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}:0.68,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}:0.57,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}:0.4}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8" y="4334543"/>
                <a:ext cx="2924243" cy="1200329"/>
              </a:xfrm>
              <a:prstGeom prst="rect">
                <a:avLst/>
              </a:prstGeom>
              <a:blipFill rotWithShape="0">
                <a:blip r:embed="rId11"/>
                <a:stretch>
                  <a:fillRect l="-187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948817" y="2428567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98434" y="4579592"/>
            <a:ext cx="1288714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29398" y="3140272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23259" y="4601949"/>
            <a:ext cx="1275175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(2)Greedy-GEACC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Greedily add the most similar unmatched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322998"/>
                  </p:ext>
                </p:extLst>
              </p:nvPr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1565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322998"/>
                  </p:ext>
                </p:extLst>
              </p:nvPr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100806" t="-5263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200806" t="-5263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300806" t="-5263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04065" t="-5263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500000" t="-5263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105263" r="-633871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105263" r="-2454" b="-221053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208929" r="-63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303509" r="-63387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303509" r="-2454" b="-228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  <a:blipFill rotWithShape="0">
                <a:blip r:embed="rId3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  <a:blipFill rotWithShape="0">
                <a:blip r:embed="rId4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  <a:blipFill rotWithShape="0">
                <a:blip r:embed="rId5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  <a:blipFill rotWithShape="0">
                <a:blip r:embed="rId6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  <a:blipFill rotWithShape="0">
                <a:blip r:embed="rId7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  <a:blipFill rotWithShape="0">
                <a:blip r:embed="rId8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  <a:blipFill rotWithShape="0">
                <a:blip r:embed="rId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  <a:blipFill rotWithShape="0">
                <a:blip r:embed="rId1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6"/>
            <a:endCxn id="9" idx="2"/>
          </p:cNvCxnSpPr>
          <p:nvPr/>
        </p:nvCxnSpPr>
        <p:spPr>
          <a:xfrm flipV="1">
            <a:off x="2558019" y="3817840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21629" y="4329262"/>
                <a:ext cx="2924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 = {</a:t>
                </a:r>
                <a:r>
                  <a:rPr lang="en-US" strike="sngStrike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trike="sngStrike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strike="sngStrike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strike="sngStrike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trike="sngStrike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strike="sngStrike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trike="sngStrike" dirty="0"/>
                  <a:t>}</a:t>
                </a:r>
                <a:r>
                  <a:rPr lang="en-US" strike="sngStrike" dirty="0" smtClean="0"/>
                  <a:t>:0.86</a:t>
                </a:r>
                <a:r>
                  <a:rPr lang="en-US" dirty="0" smtClean="0"/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}:0.84,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}:0.79,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}:0.68,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}:0.57,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}:0.4}</a:t>
                </a:r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29" y="4329262"/>
                <a:ext cx="2924243" cy="1200329"/>
              </a:xfrm>
              <a:prstGeom prst="rect">
                <a:avLst/>
              </a:prstGeom>
              <a:blipFill rotWithShape="0">
                <a:blip r:embed="rId11"/>
                <a:stretch>
                  <a:fillRect l="-187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4718065" y="3116826"/>
            <a:ext cx="699509" cy="397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32425" y="4535243"/>
            <a:ext cx="1288714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48800" y="2812026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(2)Greedy-GEACC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Greedily add the most similar unmatched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1565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100806" t="-5263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200806" t="-5263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300806" t="-5263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04065" t="-5263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500000" t="-5263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105263" r="-633871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105263" r="-2454" b="-221053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208929" r="-63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303509" r="-63387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303509" r="-2454" b="-228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  <a:blipFill rotWithShape="0">
                <a:blip r:embed="rId3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  <a:blipFill rotWithShape="0">
                <a:blip r:embed="rId4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  <a:blipFill rotWithShape="0">
                <a:blip r:embed="rId5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  <a:blipFill rotWithShape="0">
                <a:blip r:embed="rId6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  <a:blipFill rotWithShape="0">
                <a:blip r:embed="rId7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  <a:blipFill rotWithShape="0">
                <a:blip r:embed="rId8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  <a:blipFill rotWithShape="0">
                <a:blip r:embed="rId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  <a:blipFill rotWithShape="0">
                <a:blip r:embed="rId1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6"/>
            <a:endCxn id="9" idx="2"/>
          </p:cNvCxnSpPr>
          <p:nvPr/>
        </p:nvCxnSpPr>
        <p:spPr>
          <a:xfrm flipV="1">
            <a:off x="2558019" y="3817840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21712" y="4329262"/>
                <a:ext cx="29242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 = {</a:t>
                </a:r>
                <a:r>
                  <a:rPr lang="en-US" strike="sngStrike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trike="sngStrike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trike="sngStrike" dirty="0" smtClean="0"/>
                  <a:t>}:0.84</a:t>
                </a:r>
                <a:r>
                  <a:rPr lang="en-US" dirty="0" smtClean="0"/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}:0.79,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</a:t>
                </a:r>
                <a:r>
                  <a:rPr lang="en-US" dirty="0" smtClean="0"/>
                  <a:t>0.68, 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}:0.57,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}:0.4}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12" y="4329262"/>
                <a:ext cx="2924243" cy="923330"/>
              </a:xfrm>
              <a:prstGeom prst="rect">
                <a:avLst/>
              </a:prstGeom>
              <a:blipFill rotWithShape="0">
                <a:blip r:embed="rId11"/>
                <a:stretch>
                  <a:fillRect l="-187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21712" y="4329262"/>
                <a:ext cx="2924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 = {</a:t>
                </a:r>
                <a:r>
                  <a:rPr lang="en-US" strike="sngStrike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trike="sngStrike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trike="sngStrike" dirty="0" smtClean="0"/>
                  <a:t>}:0.84</a:t>
                </a:r>
                <a:r>
                  <a:rPr lang="en-US" dirty="0" smtClean="0"/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}:0.79,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}:0.68, </a:t>
                </a:r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b="1" dirty="0" smtClean="0"/>
                  <a:t>}:0.65</a:t>
                </a:r>
                <a:r>
                  <a:rPr lang="en-US" dirty="0" smtClean="0"/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}:0.57,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}:0.4}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12" y="4329262"/>
                <a:ext cx="2924243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87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5514478" y="2408903"/>
            <a:ext cx="699509" cy="397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6" idx="6"/>
            <a:endCxn id="11" idx="2"/>
          </p:cNvCxnSpPr>
          <p:nvPr/>
        </p:nvCxnSpPr>
        <p:spPr>
          <a:xfrm>
            <a:off x="2558019" y="4245778"/>
            <a:ext cx="1212491" cy="855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(2)Greedy-GEACC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Greedily add the most similar unmatched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1565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18383" y="2125361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100806" t="-5263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200806" t="-5263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300806" t="-5263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04065" t="-5263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500000" t="-5263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105263" r="-633871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105263" r="-2454" b="-221053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208929" r="-63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806" t="-303509" r="-63387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2"/>
                          <a:stretch>
                            <a:fillRect l="-456442" t="-303509" r="-2454" b="-228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/>
              <p:cNvSpPr/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067470"/>
                <a:ext cx="356615" cy="356615"/>
              </a:xfrm>
              <a:prstGeom prst="ellipse">
                <a:avLst/>
              </a:prstGeom>
              <a:blipFill rotWithShape="0">
                <a:blip r:embed="rId3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/>
              <p:cNvSpPr/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4923346"/>
                <a:ext cx="356615" cy="356615"/>
              </a:xfrm>
              <a:prstGeom prst="ellipse">
                <a:avLst/>
              </a:prstGeom>
              <a:blipFill rotWithShape="0">
                <a:blip r:embed="rId4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/>
              <p:cNvSpPr/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4" y="5707899"/>
                <a:ext cx="356615" cy="356615"/>
              </a:xfrm>
              <a:prstGeom prst="ellipse">
                <a:avLst/>
              </a:prstGeom>
              <a:blipFill rotWithShape="0">
                <a:blip r:embed="rId5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3639532"/>
                <a:ext cx="356615" cy="356615"/>
              </a:xfrm>
              <a:prstGeom prst="ellipse">
                <a:avLst/>
              </a:prstGeom>
              <a:blipFill rotWithShape="0">
                <a:blip r:embed="rId6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/>
              <p:cNvSpPr/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264531"/>
                <a:ext cx="356615" cy="356615"/>
              </a:xfrm>
              <a:prstGeom prst="ellipse">
                <a:avLst/>
              </a:prstGeom>
              <a:blipFill rotWithShape="0">
                <a:blip r:embed="rId7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4923345"/>
                <a:ext cx="356615" cy="356615"/>
              </a:xfrm>
              <a:prstGeom prst="ellipse">
                <a:avLst/>
              </a:prstGeom>
              <a:blipFill rotWithShape="0">
                <a:blip r:embed="rId8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/>
              <p:cNvSpPr/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5529591"/>
                <a:ext cx="356615" cy="356615"/>
              </a:xfrm>
              <a:prstGeom prst="ellipse">
                <a:avLst/>
              </a:prstGeom>
              <a:blipFill rotWithShape="0">
                <a:blip r:embed="rId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/>
              <p:cNvSpPr/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10" y="6135837"/>
                <a:ext cx="356615" cy="356615"/>
              </a:xfrm>
              <a:prstGeom prst="ellipse">
                <a:avLst/>
              </a:prstGeom>
              <a:blipFill rotWithShape="0">
                <a:blip r:embed="rId1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>
            <a:stCxn id="40" idx="6"/>
            <a:endCxn id="43" idx="2"/>
          </p:cNvCxnSpPr>
          <p:nvPr/>
        </p:nvCxnSpPr>
        <p:spPr>
          <a:xfrm flipV="1">
            <a:off x="2558019" y="3817840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5" idx="2"/>
          </p:cNvCxnSpPr>
          <p:nvPr/>
        </p:nvCxnSpPr>
        <p:spPr>
          <a:xfrm>
            <a:off x="2558019" y="4245778"/>
            <a:ext cx="1212491" cy="855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6"/>
            <a:endCxn id="44" idx="2"/>
          </p:cNvCxnSpPr>
          <p:nvPr/>
        </p:nvCxnSpPr>
        <p:spPr>
          <a:xfrm>
            <a:off x="2558019" y="4245778"/>
            <a:ext cx="1212491" cy="197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6"/>
            <a:endCxn id="46" idx="2"/>
          </p:cNvCxnSpPr>
          <p:nvPr/>
        </p:nvCxnSpPr>
        <p:spPr>
          <a:xfrm>
            <a:off x="2558019" y="5101654"/>
            <a:ext cx="1212491" cy="606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6"/>
            <a:endCxn id="47" idx="2"/>
          </p:cNvCxnSpPr>
          <p:nvPr/>
        </p:nvCxnSpPr>
        <p:spPr>
          <a:xfrm>
            <a:off x="2558019" y="5101654"/>
            <a:ext cx="1212491" cy="1212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6"/>
            <a:endCxn id="46" idx="2"/>
          </p:cNvCxnSpPr>
          <p:nvPr/>
        </p:nvCxnSpPr>
        <p:spPr>
          <a:xfrm flipV="1">
            <a:off x="2558019" y="5707899"/>
            <a:ext cx="1212491" cy="1783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6"/>
            <a:endCxn id="47" idx="2"/>
          </p:cNvCxnSpPr>
          <p:nvPr/>
        </p:nvCxnSpPr>
        <p:spPr>
          <a:xfrm>
            <a:off x="2558019" y="5886207"/>
            <a:ext cx="1212491" cy="427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241294" y="4344308"/>
                <a:ext cx="2924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 = (</a:t>
                </a:r>
                <a:r>
                  <a:rPr lang="en-US" strike="sngStrike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trike="sngStrike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trike="sngStrike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trike="sngStrike" dirty="0" smtClean="0"/>
                  <a:t>}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94" y="4344308"/>
                <a:ext cx="292424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109837" y="5279960"/>
                <a:ext cx="187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37" y="5279960"/>
                <a:ext cx="1873398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271996" y="882901"/>
                <a:ext cx="2507225" cy="103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Approximation ratio: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96" y="882901"/>
                <a:ext cx="2507225" cy="1030218"/>
              </a:xfrm>
              <a:prstGeom prst="rect">
                <a:avLst/>
              </a:prstGeom>
              <a:blipFill rotWithShape="0">
                <a:blip r:embed="rId13"/>
                <a:stretch>
                  <a:fillRect l="-2676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4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(3)Prune-GEACC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exact algorithm for small dataset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Search </a:t>
                </a:r>
                <a:r>
                  <a:rPr lang="en-US" sz="2000" dirty="0"/>
                  <a:t>the space in increasing order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𝑠𝑖𝑚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values and calculate an upper bound to do the pruning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4" t="-800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baselines</a:t>
                </a:r>
              </a:p>
              <a:p>
                <a:pPr lvl="1"/>
                <a:r>
                  <a:rPr lang="en-US" dirty="0" smtClean="0"/>
                  <a:t>Random-V: iterate over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during which add each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if it satisfies all the constraints</a:t>
                </a:r>
              </a:p>
              <a:p>
                <a:pPr lvl="1"/>
                <a:r>
                  <a:rPr lang="en-US" dirty="0" smtClean="0"/>
                  <a:t>Random-U: </a:t>
                </a:r>
                <a:r>
                  <a:rPr lang="en-US" dirty="0"/>
                  <a:t>iterate over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during which add each pair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if it satisfies all the constraints</a:t>
                </a:r>
              </a:p>
              <a:p>
                <a:endParaRPr lang="en-US" dirty="0"/>
              </a:p>
              <a:p>
                <a:r>
                  <a:rPr lang="en-US" dirty="0" smtClean="0"/>
                  <a:t>Test on both synthetic data and real Meetup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Experiments: 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Default: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 smtClean="0"/>
                  <a:t>, 25% events are conflicting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31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0015"/>
            <a:ext cx="3176999" cy="2516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354" y="2430015"/>
            <a:ext cx="3160646" cy="25514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99" y="2379829"/>
            <a:ext cx="3028212" cy="2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2. Problem Definition</a:t>
            </a:r>
          </a:p>
          <a:p>
            <a:endParaRPr lang="en-US" sz="2400" dirty="0"/>
          </a:p>
          <a:p>
            <a:r>
              <a:rPr lang="en-US" sz="2400" dirty="0" smtClean="0"/>
              <a:t>3. Algorithms</a:t>
            </a:r>
          </a:p>
          <a:p>
            <a:endParaRPr lang="en-US" sz="2400" dirty="0"/>
          </a:p>
          <a:p>
            <a:r>
              <a:rPr lang="en-US" sz="2400" dirty="0" smtClean="0"/>
              <a:t>4. </a:t>
            </a:r>
            <a:r>
              <a:rPr lang="en-US" sz="2400" dirty="0" smtClean="0"/>
              <a:t>Experiments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5. Conclusion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Experiments: Vary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−1)/2)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Default: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=100,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31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2389240"/>
            <a:ext cx="2904287" cy="2411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434" y="2341758"/>
            <a:ext cx="2768261" cy="2459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695" y="2389240"/>
            <a:ext cx="2958015" cy="25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Real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Auckland: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=37,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=569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077"/>
            <a:ext cx="3067664" cy="255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64" y="2340077"/>
            <a:ext cx="3000104" cy="2545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768" y="2421529"/>
            <a:ext cx="2941074" cy="24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Scalability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1799303"/>
            <a:ext cx="4008835" cy="3183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89" y="1770347"/>
            <a:ext cx="4042506" cy="32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Pruning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2251588"/>
            <a:ext cx="3890132" cy="3224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04" y="2172928"/>
            <a:ext cx="3934613" cy="33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dentify a novel event-participant arrangement problem (GEACC), which is NP-hard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esign two approximate solutions and an exact solution</a:t>
            </a:r>
          </a:p>
          <a:p>
            <a:endParaRPr lang="en-US" dirty="0"/>
          </a:p>
          <a:p>
            <a:r>
              <a:rPr lang="en-US" dirty="0" smtClean="0"/>
              <a:t>Extensive experiments on both real and synthetic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9276" y="2821858"/>
            <a:ext cx="388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1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>: Event-Based Social Network (EBSN)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1417638"/>
            <a:ext cx="6590644" cy="4887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5698" y="6305550"/>
            <a:ext cx="27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snapshot of Meetup.com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09975" y="2295525"/>
            <a:ext cx="2209800" cy="1352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82" y="1514475"/>
            <a:ext cx="5667375" cy="45053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" y="181625"/>
            <a:ext cx="4908396" cy="529590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035208" y="181625"/>
            <a:ext cx="3754592" cy="2901687"/>
            <a:chOff x="5065558" y="185737"/>
            <a:chExt cx="3754592" cy="29016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4146" y="185737"/>
              <a:ext cx="3726004" cy="4097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4146" y="1381658"/>
              <a:ext cx="3678357" cy="170576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5558" y="485892"/>
              <a:ext cx="3706945" cy="895766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911" y="3087424"/>
            <a:ext cx="3667125" cy="366712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96652" y="1828578"/>
            <a:ext cx="1847850" cy="54292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76875" y="3678814"/>
            <a:ext cx="1800225" cy="478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67375" y="817315"/>
            <a:ext cx="1800225" cy="478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2358" y="1377546"/>
            <a:ext cx="1800225" cy="478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2358" y="5083797"/>
            <a:ext cx="2074963" cy="49873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91343" y="87131"/>
            <a:ext cx="4156443" cy="6667295"/>
            <a:chOff x="173958" y="-8562"/>
            <a:chExt cx="4156443" cy="6667295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59" y="-8562"/>
              <a:ext cx="4156442" cy="5641986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58" y="5497109"/>
              <a:ext cx="4025902" cy="116162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86" y="813578"/>
            <a:ext cx="731520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84" y="3173374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86" y="5346401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84" y="4259887"/>
            <a:ext cx="731520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84" y="2013911"/>
            <a:ext cx="731520" cy="731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0654" y="973564"/>
            <a:ext cx="147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Tabletop Game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Word Game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0654" y="2024011"/>
            <a:ext cx="147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F0"/>
                </a:solidFill>
              </a:rPr>
              <a:t>Sports</a:t>
            </a:r>
          </a:p>
          <a:p>
            <a:pPr algn="ctr"/>
            <a:r>
              <a:rPr lang="en-US" sz="1600" b="1" dirty="0" smtClean="0">
                <a:solidFill>
                  <a:srgbClr val="00B0F0"/>
                </a:solidFill>
              </a:rPr>
              <a:t>Gathering</a:t>
            </a:r>
          </a:p>
          <a:p>
            <a:pPr algn="ctr"/>
            <a:r>
              <a:rPr lang="en-US" sz="1600" b="1" dirty="0" smtClean="0">
                <a:solidFill>
                  <a:srgbClr val="00B0F0"/>
                </a:solidFill>
              </a:rPr>
              <a:t>Tabletop Game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7802" y="3382163"/>
            <a:ext cx="147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92D050"/>
                </a:solidFill>
              </a:rPr>
              <a:t>Gathering</a:t>
            </a:r>
          </a:p>
          <a:p>
            <a:pPr algn="ctr"/>
            <a:r>
              <a:rPr lang="en-US" sz="1600" b="1" dirty="0" smtClean="0">
                <a:solidFill>
                  <a:srgbClr val="92D050"/>
                </a:solidFill>
              </a:rPr>
              <a:t>Tabletop Game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1461" y="4396558"/>
            <a:ext cx="1203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Word Game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Business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4312" y="5346401"/>
            <a:ext cx="1203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Gathering</a:t>
            </a:r>
          </a:p>
          <a:p>
            <a:pPr algn="ctr"/>
            <a:r>
              <a:rPr lang="en-US" sz="1600" b="1" dirty="0" smtClean="0"/>
              <a:t>Volleyball</a:t>
            </a:r>
          </a:p>
          <a:p>
            <a:pPr algn="ctr"/>
            <a:r>
              <a:rPr lang="en-US" sz="1600" b="1" dirty="0" smtClean="0"/>
              <a:t>Word Game</a:t>
            </a:r>
            <a:endParaRPr lang="en-US" sz="1600" b="1" dirty="0"/>
          </a:p>
        </p:txBody>
      </p:sp>
      <p:cxnSp>
        <p:nvCxnSpPr>
          <p:cNvPr id="17" name="Curved Connector 16"/>
          <p:cNvCxnSpPr>
            <a:stCxn id="6" idx="1"/>
            <a:endCxn id="49" idx="3"/>
          </p:cNvCxnSpPr>
          <p:nvPr/>
        </p:nvCxnSpPr>
        <p:spPr>
          <a:xfrm rot="10800000" flipV="1">
            <a:off x="4347786" y="1179338"/>
            <a:ext cx="2642300" cy="1728786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6" idx="1"/>
          </p:cNvCxnSpPr>
          <p:nvPr/>
        </p:nvCxnSpPr>
        <p:spPr>
          <a:xfrm rot="10800000" flipV="1">
            <a:off x="4217246" y="1179338"/>
            <a:ext cx="2772841" cy="651692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0" idx="1"/>
          </p:cNvCxnSpPr>
          <p:nvPr/>
        </p:nvCxnSpPr>
        <p:spPr>
          <a:xfrm rot="10800000">
            <a:off x="4347786" y="747471"/>
            <a:ext cx="2614899" cy="1632201"/>
          </a:xfrm>
          <a:prstGeom prst="curvedConnector3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0" idx="1"/>
          </p:cNvCxnSpPr>
          <p:nvPr/>
        </p:nvCxnSpPr>
        <p:spPr>
          <a:xfrm rot="10800000" flipV="1">
            <a:off x="4217246" y="2379671"/>
            <a:ext cx="2745439" cy="2713324"/>
          </a:xfrm>
          <a:prstGeom prst="curvedConnector3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0" idx="1"/>
          </p:cNvCxnSpPr>
          <p:nvPr/>
        </p:nvCxnSpPr>
        <p:spPr>
          <a:xfrm rot="10800000" flipV="1">
            <a:off x="4361488" y="2379670"/>
            <a:ext cx="2601197" cy="658709"/>
          </a:xfrm>
          <a:prstGeom prst="curvedConnector3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50" dirty="0" smtClean="0"/>
              <a:t>Can we find an arrangement among the events and users to satisfy most parties’ interests?</a:t>
            </a:r>
          </a:p>
          <a:p>
            <a:pPr lvl="1"/>
            <a:endParaRPr lang="en-US" sz="2400" dirty="0"/>
          </a:p>
          <a:p>
            <a:r>
              <a:rPr lang="en-US" sz="2550" dirty="0" smtClean="0"/>
              <a:t>Can we satisfy the following real-world constraints?</a:t>
            </a:r>
          </a:p>
          <a:p>
            <a:pPr lvl="1"/>
            <a:r>
              <a:rPr lang="en-US" sz="2100" dirty="0" smtClean="0"/>
              <a:t>Capacity of events and users</a:t>
            </a:r>
          </a:p>
          <a:p>
            <a:pPr lvl="1"/>
            <a:r>
              <a:rPr lang="en-US" sz="2100" dirty="0" smtClean="0"/>
              <a:t>Conflicts of events</a:t>
            </a:r>
          </a:p>
          <a:p>
            <a:pPr lvl="2"/>
            <a:endParaRPr lang="en-US" sz="1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799"/>
                <a:ext cx="7772400" cy="51398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Global Event-participant Arrangement with Conflict and Capacity (GEACC)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Given</a:t>
                </a:r>
              </a:p>
              <a:p>
                <a:pPr lvl="1"/>
                <a:r>
                  <a:rPr lang="en-US" dirty="0" smtClean="0"/>
                  <a:t>A set of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with maximum attendee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and hidden attribute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set of users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 hidden attribute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set of conflicting event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r>
                  <a:rPr lang="en-US" dirty="0" smtClean="0"/>
                  <a:t>: a user can attend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at most one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similarity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Find an arrangement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)among events and users</a:t>
                </a:r>
              </a:p>
              <a:p>
                <a:pPr lvl="1"/>
                <a:r>
                  <a:rPr lang="en-US" dirty="0" smtClean="0"/>
                  <a:t>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𝑀𝑎𝑥𝑆𝑢𝑚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Capacities of events and users are not exceeded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b="0" dirty="0" smtClean="0"/>
                  <a:t>assigned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 conflicting events are assigned to the same user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NP-hard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799"/>
                <a:ext cx="7772400" cy="5139813"/>
              </a:xfrm>
              <a:blipFill rotWithShape="0">
                <a:blip r:embed="rId2"/>
                <a:stretch>
                  <a:fillRect l="-157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MinCostFlow</a:t>
            </a:r>
            <a:r>
              <a:rPr lang="en-US" dirty="0" smtClean="0"/>
              <a:t>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1. Construct a flow network</a:t>
            </a:r>
          </a:p>
          <a:p>
            <a:pPr lvl="1"/>
            <a:r>
              <a:rPr lang="en-US" dirty="0" smtClean="0"/>
              <a:t>2. Min-cost flow </a:t>
            </a:r>
            <a:r>
              <a:rPr lang="en-US" dirty="0" smtClean="0">
                <a:sym typeface="Wingdings" panose="05000000000000000000" pitchFamily="2" charset="2"/>
              </a:rPr>
              <a:t>a temporary arrangement</a:t>
            </a:r>
          </a:p>
          <a:p>
            <a:pPr lvl="1"/>
            <a:r>
              <a:rPr lang="en-US" dirty="0" smtClean="0"/>
              <a:t>3. Resolve conflicts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MinCostFlow</a:t>
            </a:r>
            <a:r>
              <a:rPr lang="en-US" dirty="0" smtClean="0"/>
              <a:t>-GEACC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1. Construct a flow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206694" y="4403139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94" y="4403139"/>
                <a:ext cx="331393" cy="292328"/>
              </a:xfrm>
              <a:prstGeom prst="ellipse">
                <a:avLst/>
              </a:prstGeom>
              <a:blipFill rotWithShape="0">
                <a:blip r:embed="rId3"/>
                <a:stretch>
                  <a:fillRect l="-714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3206694" y="5104726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94" y="5104726"/>
                <a:ext cx="331393" cy="292328"/>
              </a:xfrm>
              <a:prstGeom prst="ellipse">
                <a:avLst/>
              </a:prstGeom>
              <a:blipFill rotWithShape="0">
                <a:blip r:embed="rId4"/>
                <a:stretch>
                  <a:fillRect l="-89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3206694" y="5747846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94" y="5747846"/>
                <a:ext cx="331393" cy="292328"/>
              </a:xfrm>
              <a:prstGeom prst="ellipse">
                <a:avLst/>
              </a:prstGeom>
              <a:blipFill rotWithShape="0">
                <a:blip r:embed="rId5"/>
                <a:stretch>
                  <a:fillRect l="-89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2146237" y="5104726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37" y="5104726"/>
                <a:ext cx="331393" cy="29232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664823" y="4052346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23" y="4052346"/>
                <a:ext cx="331393" cy="292328"/>
              </a:xfrm>
              <a:prstGeom prst="ellipse">
                <a:avLst/>
              </a:prstGeom>
              <a:blipFill rotWithShape="0">
                <a:blip r:embed="rId7"/>
                <a:stretch>
                  <a:fillRect l="-877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4664823" y="4564676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23" y="4564676"/>
                <a:ext cx="331393" cy="292328"/>
              </a:xfrm>
              <a:prstGeom prst="ellipse">
                <a:avLst/>
              </a:prstGeom>
              <a:blipFill rotWithShape="0">
                <a:blip r:embed="rId8"/>
                <a:stretch>
                  <a:fillRect l="-877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664823" y="5104725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23" y="5104725"/>
                <a:ext cx="331393" cy="292328"/>
              </a:xfrm>
              <a:prstGeom prst="ellipse">
                <a:avLst/>
              </a:prstGeom>
              <a:blipFill rotWithShape="0">
                <a:blip r:embed="rId9"/>
                <a:stretch>
                  <a:fillRect l="-877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4664823" y="5601682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23" y="5601682"/>
                <a:ext cx="331393" cy="292328"/>
              </a:xfrm>
              <a:prstGeom prst="ellipse">
                <a:avLst/>
              </a:prstGeom>
              <a:blipFill rotWithShape="0">
                <a:blip r:embed="rId10"/>
                <a:stretch>
                  <a:fillRect l="-877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4664823" y="6098639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23" y="6098639"/>
                <a:ext cx="331393" cy="292328"/>
              </a:xfrm>
              <a:prstGeom prst="ellipse">
                <a:avLst/>
              </a:prstGeom>
              <a:blipFill rotWithShape="0">
                <a:blip r:embed="rId11"/>
                <a:stretch>
                  <a:fillRect l="-87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5725280" y="5104724"/>
                <a:ext cx="331393" cy="2923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80" y="5104724"/>
                <a:ext cx="331393" cy="29232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9" idx="6"/>
            <a:endCxn id="6" idx="2"/>
          </p:cNvCxnSpPr>
          <p:nvPr/>
        </p:nvCxnSpPr>
        <p:spPr>
          <a:xfrm flipV="1">
            <a:off x="2477630" y="4549304"/>
            <a:ext cx="729064" cy="7015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7" idx="2"/>
          </p:cNvCxnSpPr>
          <p:nvPr/>
        </p:nvCxnSpPr>
        <p:spPr>
          <a:xfrm>
            <a:off x="2477630" y="5250890"/>
            <a:ext cx="7290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8" idx="2"/>
          </p:cNvCxnSpPr>
          <p:nvPr/>
        </p:nvCxnSpPr>
        <p:spPr>
          <a:xfrm>
            <a:off x="2477630" y="5250890"/>
            <a:ext cx="729064" cy="643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10" idx="2"/>
          </p:cNvCxnSpPr>
          <p:nvPr/>
        </p:nvCxnSpPr>
        <p:spPr>
          <a:xfrm flipV="1">
            <a:off x="3538087" y="4198510"/>
            <a:ext cx="1126736" cy="3507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11" idx="2"/>
          </p:cNvCxnSpPr>
          <p:nvPr/>
        </p:nvCxnSpPr>
        <p:spPr>
          <a:xfrm>
            <a:off x="3538087" y="4549304"/>
            <a:ext cx="1126736" cy="161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6"/>
            <a:endCxn id="12" idx="2"/>
          </p:cNvCxnSpPr>
          <p:nvPr/>
        </p:nvCxnSpPr>
        <p:spPr>
          <a:xfrm flipV="1">
            <a:off x="3538087" y="5250889"/>
            <a:ext cx="112673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4" idx="2"/>
          </p:cNvCxnSpPr>
          <p:nvPr/>
        </p:nvCxnSpPr>
        <p:spPr>
          <a:xfrm>
            <a:off x="3538087" y="5894011"/>
            <a:ext cx="1126736" cy="3507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12" idx="2"/>
          </p:cNvCxnSpPr>
          <p:nvPr/>
        </p:nvCxnSpPr>
        <p:spPr>
          <a:xfrm>
            <a:off x="3538087" y="4549304"/>
            <a:ext cx="1126736" cy="7015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2"/>
          </p:cNvCxnSpPr>
          <p:nvPr/>
        </p:nvCxnSpPr>
        <p:spPr>
          <a:xfrm>
            <a:off x="3538087" y="4564676"/>
            <a:ext cx="1126736" cy="1183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  <a:endCxn id="14" idx="2"/>
          </p:cNvCxnSpPr>
          <p:nvPr/>
        </p:nvCxnSpPr>
        <p:spPr>
          <a:xfrm>
            <a:off x="3538087" y="4549304"/>
            <a:ext cx="1126736" cy="1695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10" idx="2"/>
          </p:cNvCxnSpPr>
          <p:nvPr/>
        </p:nvCxnSpPr>
        <p:spPr>
          <a:xfrm flipV="1">
            <a:off x="3538087" y="4198510"/>
            <a:ext cx="1126736" cy="10523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1" idx="2"/>
          </p:cNvCxnSpPr>
          <p:nvPr/>
        </p:nvCxnSpPr>
        <p:spPr>
          <a:xfrm flipV="1">
            <a:off x="3538087" y="4710840"/>
            <a:ext cx="1126736" cy="540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6"/>
            <a:endCxn id="13" idx="2"/>
          </p:cNvCxnSpPr>
          <p:nvPr/>
        </p:nvCxnSpPr>
        <p:spPr>
          <a:xfrm>
            <a:off x="3538087" y="5250890"/>
            <a:ext cx="1126736" cy="4969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6"/>
            <a:endCxn id="14" idx="2"/>
          </p:cNvCxnSpPr>
          <p:nvPr/>
        </p:nvCxnSpPr>
        <p:spPr>
          <a:xfrm>
            <a:off x="3538087" y="5250890"/>
            <a:ext cx="1126736" cy="993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6"/>
            <a:endCxn id="10" idx="2"/>
          </p:cNvCxnSpPr>
          <p:nvPr/>
        </p:nvCxnSpPr>
        <p:spPr>
          <a:xfrm flipV="1">
            <a:off x="3538087" y="4198510"/>
            <a:ext cx="1126736" cy="1695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11" idx="2"/>
          </p:cNvCxnSpPr>
          <p:nvPr/>
        </p:nvCxnSpPr>
        <p:spPr>
          <a:xfrm flipV="1">
            <a:off x="3538087" y="4710840"/>
            <a:ext cx="1126736" cy="1183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6"/>
            <a:endCxn id="12" idx="2"/>
          </p:cNvCxnSpPr>
          <p:nvPr/>
        </p:nvCxnSpPr>
        <p:spPr>
          <a:xfrm flipV="1">
            <a:off x="3538087" y="5250889"/>
            <a:ext cx="1126736" cy="6431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6"/>
            <a:endCxn id="13" idx="2"/>
          </p:cNvCxnSpPr>
          <p:nvPr/>
        </p:nvCxnSpPr>
        <p:spPr>
          <a:xfrm flipV="1">
            <a:off x="3538087" y="5747846"/>
            <a:ext cx="1126736" cy="1461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15" idx="2"/>
          </p:cNvCxnSpPr>
          <p:nvPr/>
        </p:nvCxnSpPr>
        <p:spPr>
          <a:xfrm>
            <a:off x="4996216" y="4198510"/>
            <a:ext cx="729064" cy="1052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6"/>
            <a:endCxn id="15" idx="2"/>
          </p:cNvCxnSpPr>
          <p:nvPr/>
        </p:nvCxnSpPr>
        <p:spPr>
          <a:xfrm>
            <a:off x="4996216" y="4710840"/>
            <a:ext cx="729064" cy="540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2"/>
          </p:cNvCxnSpPr>
          <p:nvPr/>
        </p:nvCxnSpPr>
        <p:spPr>
          <a:xfrm flipV="1">
            <a:off x="4996216" y="5250888"/>
            <a:ext cx="729064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6"/>
            <a:endCxn id="15" idx="2"/>
          </p:cNvCxnSpPr>
          <p:nvPr/>
        </p:nvCxnSpPr>
        <p:spPr>
          <a:xfrm flipV="1">
            <a:off x="4996216" y="5250888"/>
            <a:ext cx="729064" cy="4969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6"/>
            <a:endCxn id="15" idx="2"/>
          </p:cNvCxnSpPr>
          <p:nvPr/>
        </p:nvCxnSpPr>
        <p:spPr>
          <a:xfrm flipV="1">
            <a:off x="4996216" y="5250888"/>
            <a:ext cx="729064" cy="9939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00416" y="4965739"/>
            <a:ext cx="171666" cy="302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48603" y="4253766"/>
            <a:ext cx="80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cost=0</a:t>
            </a:r>
          </a:p>
          <a:p>
            <a:r>
              <a:rPr lang="en-US" dirty="0"/>
              <a:t>c</a:t>
            </a:r>
            <a:r>
              <a:rPr lang="en-US" dirty="0" smtClean="0"/>
              <a:t>ap</a:t>
            </a:r>
            <a:r>
              <a:rPr lang="en-US" dirty="0" smtClean="0"/>
              <a:t>.=5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38087" y="3804625"/>
            <a:ext cx="1013543" cy="529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cost=0.07</a:t>
            </a:r>
          </a:p>
          <a:p>
            <a:r>
              <a:rPr lang="en-US" dirty="0"/>
              <a:t>c</a:t>
            </a:r>
            <a:r>
              <a:rPr lang="en-US" dirty="0" smtClean="0"/>
              <a:t>ap.=1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83096" y="5714987"/>
            <a:ext cx="746304" cy="529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cost=0</a:t>
            </a:r>
          </a:p>
          <a:p>
            <a:r>
              <a:rPr lang="en-US" dirty="0" smtClean="0"/>
              <a:t>cap.=3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46237" y="5510358"/>
            <a:ext cx="80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cost=0</a:t>
            </a:r>
          </a:p>
          <a:p>
            <a:r>
              <a:rPr lang="en-US" dirty="0"/>
              <a:t>c</a:t>
            </a:r>
            <a:r>
              <a:rPr lang="en-US" dirty="0" smtClean="0"/>
              <a:t>ap</a:t>
            </a:r>
            <a:r>
              <a:rPr lang="en-US" dirty="0" smtClean="0"/>
              <a:t>.=2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275699"/>
                  </p:ext>
                </p:extLst>
              </p:nvPr>
            </p:nvGraphicFramePr>
            <p:xfrm>
              <a:off x="1582994" y="2184318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38643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  <m:r>
                                  <a:rPr lang="en-US" sz="1700" b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solidFill>
                                      <a:schemeClr val="tx1"/>
                                    </a:solidFill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smtClean="0"/>
                                    </m:ctrlPr>
                                  </m:sSubPr>
                                  <m:e>
                                    <m:r>
                                      <a:rPr lang="en-US" sz="170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7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275699"/>
                  </p:ext>
                </p:extLst>
              </p:nvPr>
            </p:nvGraphicFramePr>
            <p:xfrm>
              <a:off x="1582994" y="2184318"/>
              <a:ext cx="5515896" cy="137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4274"/>
                    <a:gridCol w="754274"/>
                    <a:gridCol w="754274"/>
                    <a:gridCol w="754274"/>
                    <a:gridCol w="754274"/>
                    <a:gridCol w="754274"/>
                    <a:gridCol w="990252"/>
                  </a:tblGrid>
                  <a:tr h="343740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100806" t="-7018" r="-5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200806" t="-7018" r="-4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300806" t="-7018" r="-33387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404065" t="-7018" r="-236585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500000" t="-7018" r="-13467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 smtClean="0">
                              <a:solidFill>
                                <a:schemeClr val="tx1"/>
                              </a:solidFill>
                            </a:rPr>
                            <a:t>Conflicts</a:t>
                          </a:r>
                          <a:endParaRPr lang="en-US" sz="17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806" t="-108929" r="-633871" b="-2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0.93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0.43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456442" t="-108929" r="-2454" b="-226786"/>
                          </a:stretch>
                        </a:blipFill>
                      </a:tcPr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806" t="-205263" r="-633871" b="-1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0.35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0.19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0.21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0.4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NA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</a:tr>
                  <a:tr h="34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806" t="-310714" r="-6338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0.86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0.57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0.79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0.68</a:t>
                          </a:r>
                          <a:endParaRPr 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661" marR="84661" marT="42330" marB="4233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661" marR="84661" marT="42330" marB="42330">
                        <a:blipFill rotWithShape="0">
                          <a:blip r:embed="rId13"/>
                          <a:stretch>
                            <a:fillRect l="-456442" t="-310714" r="-2454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5" name="TextBox 44"/>
          <p:cNvSpPr txBox="1"/>
          <p:nvPr/>
        </p:nvSpPr>
        <p:spPr>
          <a:xfrm>
            <a:off x="3428987" y="6082211"/>
            <a:ext cx="109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cost=0.32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ap</a:t>
            </a:r>
            <a:r>
              <a:rPr lang="en-US" dirty="0" smtClean="0"/>
              <a:t>.=1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146237" y="4253766"/>
            <a:ext cx="1060457" cy="64633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35162" y="2400385"/>
            <a:ext cx="831430" cy="49029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92597" y="5714987"/>
            <a:ext cx="959347" cy="61479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69217" y="2088298"/>
            <a:ext cx="746304" cy="47110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401356" y="6012204"/>
            <a:ext cx="1067086" cy="7295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04097" y="3198814"/>
            <a:ext cx="847847" cy="47948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9" grpId="0"/>
      <p:bldP spid="40" grpId="0"/>
      <p:bldP spid="41" grpId="0"/>
      <p:bldP spid="42" grpId="0"/>
      <p:bldP spid="43" grpId="0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2" grpId="0" animBg="1"/>
      <p:bldP spid="52" grpId="1" animBg="1"/>
      <p:bldP spid="53" grpId="0" animBg="1"/>
      <p:bldP spid="5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059AE53-FC9A-42C0-BD6A-B20DB4302E58}" vid="{E6BC2C10-4EF6-4DE6-8C12-B39282BC06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513</TotalTime>
  <Words>598</Words>
  <Application>Microsoft Office PowerPoint</Application>
  <PresentationFormat>On-screen Show (4:3)</PresentationFormat>
  <Paragraphs>458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 Math</vt:lpstr>
      <vt:lpstr>Wingdings</vt:lpstr>
      <vt:lpstr>Wingdings 2</vt:lpstr>
      <vt:lpstr>Theme1</vt:lpstr>
      <vt:lpstr>Conflict-Aware Event-Participant Arrangement</vt:lpstr>
      <vt:lpstr>Outline</vt:lpstr>
      <vt:lpstr>Introduction: Event-Based Social Network (EBSN)</vt:lpstr>
      <vt:lpstr>PowerPoint Presentation</vt:lpstr>
      <vt:lpstr>PowerPoint Presentation</vt:lpstr>
      <vt:lpstr>PowerPoint Presentation</vt:lpstr>
      <vt:lpstr>Problem Definition</vt:lpstr>
      <vt:lpstr>Algorithms: (1)MinCostFlow-GEACC</vt:lpstr>
      <vt:lpstr>Algorithms: (1)MinCostFlow-GEACC</vt:lpstr>
      <vt:lpstr>Algorithms: (1)MinCostFlow-GEACC</vt:lpstr>
      <vt:lpstr>Algorithms: (1)MinCostFlow-GEACC</vt:lpstr>
      <vt:lpstr>Algorithms: (2)Greedy-GEACC</vt:lpstr>
      <vt:lpstr>Algorithms: (2)Greedy-GEACC</vt:lpstr>
      <vt:lpstr>Algorithms: (2)Greedy-GEACC</vt:lpstr>
      <vt:lpstr>Algorithms: (2)Greedy-GEACC</vt:lpstr>
      <vt:lpstr>Algorithms: (2)Greedy-GEACC</vt:lpstr>
      <vt:lpstr>Algorithms: (3)Prune-GEACC</vt:lpstr>
      <vt:lpstr>Experiments</vt:lpstr>
      <vt:lpstr>Experiments: Vary |V|</vt:lpstr>
      <vt:lpstr>Experiments: Vary |CF|/(|V|(|V|-1)/2)</vt:lpstr>
      <vt:lpstr>Experiments: Real Data</vt:lpstr>
      <vt:lpstr>Experiments: Scalability</vt:lpstr>
      <vt:lpstr>Experiments: Pruning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Conflict-Aware Event-Participant Arrangement</dc:title>
  <dc:creator>ocar</dc:creator>
  <cp:lastModifiedBy>ocar</cp:lastModifiedBy>
  <cp:revision>35</cp:revision>
  <dcterms:created xsi:type="dcterms:W3CDTF">2015-03-29T06:11:40Z</dcterms:created>
  <dcterms:modified xsi:type="dcterms:W3CDTF">2015-03-29T14:45:54Z</dcterms:modified>
</cp:coreProperties>
</file>