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25"/>
  </p:notesMasterIdLst>
  <p:sldIdLst>
    <p:sldId id="256" r:id="rId2"/>
    <p:sldId id="301" r:id="rId3"/>
    <p:sldId id="302" r:id="rId4"/>
    <p:sldId id="303" r:id="rId5"/>
    <p:sldId id="262" r:id="rId6"/>
    <p:sldId id="257" r:id="rId7"/>
    <p:sldId id="263" r:id="rId8"/>
    <p:sldId id="282" r:id="rId9"/>
    <p:sldId id="265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267" r:id="rId18"/>
    <p:sldId id="276" r:id="rId19"/>
    <p:sldId id="284" r:id="rId20"/>
    <p:sldId id="285" r:id="rId21"/>
    <p:sldId id="300" r:id="rId22"/>
    <p:sldId id="26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C4DA6-9BD9-4A9A-9288-9283C760C39F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A696A-DA4F-48F3-8304-60607DDF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92D0-4516-41E6-9548-E642DD0C7C89}" type="datetime1">
              <a:rPr lang="en-US" smtClean="0"/>
              <a:t>5/22/2015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71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6632-DF4D-4786-8011-E09890EB0502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A1A2-F803-45C3-B360-77561C82F5D9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C965-B0BA-4900-952B-E488CBC649E4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9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3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5AA-CCF8-48B1-9278-BF7BBB704F97}" type="datetime1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F90-6A98-467A-85DC-AC37D34C3DCD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3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A5C3-A60B-4C8C-B879-B6B88EA7B41D}" type="datetime1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94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E2B5-5554-4E0E-9DED-EDCD380B3ECB}" type="datetime1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BB91-657C-40C9-9C3D-C06D7887B8C3}" type="datetime1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795D-C16D-4313-ABA8-1F9290B5E491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629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F93-20BE-4874-AC1B-7651A5415462}" type="datetime1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98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CD13A297-10A4-4E88-9C22-DE0898D6D361}" type="datetime1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24038A-4B46-4807-9E47-FF59B1BC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35"/>
        </a:spcBef>
        <a:buClr>
          <a:schemeClr val="accent1"/>
        </a:buClr>
        <a:buSzPct val="8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rtl="0" eaLnBrk="1" latinLnBrk="0" hangingPunct="1">
        <a:spcBef>
          <a:spcPts val="278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ts val="278"/>
        </a:spcBef>
        <a:buClr>
          <a:schemeClr val="accent3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78"/>
        </a:spcBef>
        <a:buClr>
          <a:schemeClr val="accent3"/>
        </a:buClr>
        <a:buFontTx/>
        <a:buChar char="o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rtl="0" eaLnBrk="1" latinLnBrk="0" hangingPunct="1">
        <a:spcBef>
          <a:spcPts val="278"/>
        </a:spcBef>
        <a:buClr>
          <a:schemeClr val="accent3"/>
        </a:buClr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71450" algn="l" rtl="0" eaLnBrk="1" latinLnBrk="0" hangingPunct="1">
        <a:spcBef>
          <a:spcPts val="278"/>
        </a:spcBef>
        <a:buClr>
          <a:schemeClr val="accent2"/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71450" algn="l" rtl="0" eaLnBrk="1" latinLnBrk="0" hangingPunct="1">
        <a:spcBef>
          <a:spcPts val="278"/>
        </a:spcBef>
        <a:buClr>
          <a:schemeClr val="accent1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71450" algn="l" rtl="0" eaLnBrk="1" latinLnBrk="0" hangingPunct="1">
        <a:spcBef>
          <a:spcPts val="278"/>
        </a:spcBef>
        <a:buClr>
          <a:schemeClr val="accent2">
            <a:tint val="60000"/>
          </a:schemeClr>
        </a:buClr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95491"/>
            <a:ext cx="6858000" cy="124182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Jieying</a:t>
            </a:r>
            <a:r>
              <a:rPr lang="en-US" sz="2400" dirty="0" smtClean="0">
                <a:solidFill>
                  <a:srgbClr val="0070C0"/>
                </a:solidFill>
              </a:rPr>
              <a:t> She</a:t>
            </a:r>
            <a:r>
              <a:rPr lang="en-US" sz="2400" baseline="30000" dirty="0"/>
              <a:t>†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Yongxin</a:t>
            </a:r>
            <a:r>
              <a:rPr lang="en-US" sz="2400" dirty="0" smtClean="0">
                <a:solidFill>
                  <a:schemeClr val="tx1"/>
                </a:solidFill>
              </a:rPr>
              <a:t> Tong</a:t>
            </a:r>
            <a:r>
              <a:rPr lang="en-US" sz="2400" baseline="30000" dirty="0">
                <a:solidFill>
                  <a:schemeClr val="tx1"/>
                </a:solidFill>
              </a:rPr>
              <a:t>‡</a:t>
            </a:r>
            <a:r>
              <a:rPr lang="en-US" sz="2400" dirty="0" smtClean="0">
                <a:solidFill>
                  <a:schemeClr val="tx1"/>
                </a:solidFill>
              </a:rPr>
              <a:t>, Lei Chen</a:t>
            </a:r>
            <a:r>
              <a:rPr lang="en-US" sz="2400" baseline="30000" dirty="0" smtClean="0"/>
              <a:t>†</a:t>
            </a:r>
          </a:p>
          <a:p>
            <a:r>
              <a:rPr lang="en-US" sz="2400" baseline="30000" dirty="0" smtClean="0"/>
              <a:t>†</a:t>
            </a:r>
            <a:r>
              <a:rPr lang="en-US" sz="2400" dirty="0" smtClean="0">
                <a:solidFill>
                  <a:schemeClr val="tx1"/>
                </a:solidFill>
              </a:rPr>
              <a:t>The Hong Kong University of Science and Technology</a:t>
            </a:r>
          </a:p>
          <a:p>
            <a:r>
              <a:rPr lang="en-US" sz="2400" baseline="30000" dirty="0">
                <a:solidFill>
                  <a:schemeClr val="tx1"/>
                </a:solidFill>
              </a:rPr>
              <a:t>‡</a:t>
            </a:r>
            <a:r>
              <a:rPr lang="en-US" sz="2400" dirty="0" err="1" smtClean="0">
                <a:solidFill>
                  <a:schemeClr val="tx1"/>
                </a:solidFill>
              </a:rPr>
              <a:t>Beihang</a:t>
            </a:r>
            <a:r>
              <a:rPr lang="en-US" sz="2400" dirty="0" smtClean="0">
                <a:solidFill>
                  <a:schemeClr val="tx1"/>
                </a:solidFill>
              </a:rPr>
              <a:t> University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Utility-Aware Social Event-Participant Planning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8" y="171450"/>
            <a:ext cx="788230" cy="1193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2" y="171450"/>
            <a:ext cx="1193938" cy="11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Basic idea</a:t>
                </a:r>
              </a:p>
              <a:p>
                <a:pPr lvl="1"/>
                <a:r>
                  <a:rPr lang="en-US" sz="2400" dirty="0" smtClean="0"/>
                  <a:t>Maintain a heap and greedily add the </a:t>
                </a:r>
                <a:r>
                  <a:rPr lang="en-US" sz="2400" dirty="0"/>
                  <a:t>unassigned pair with the 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  <a:blipFill rotWithShape="0">
                <a:blip r:embed="rId2"/>
                <a:stretch>
                  <a:fillRect l="-549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RatioGreedy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309234"/>
                  </p:ext>
                </p:extLst>
              </p:nvPr>
            </p:nvGraphicFramePr>
            <p:xfrm>
              <a:off x="3215197" y="2211029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395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309234"/>
                  </p:ext>
                </p:extLst>
              </p:nvPr>
            </p:nvGraphicFramePr>
            <p:xfrm>
              <a:off x="3215197" y="2211029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35" t="-8333" r="-5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35" t="-8333" r="-4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963" t="-8333" r="-305185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8333" r="-2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8333" r="-1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108333" r="-602206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204918" r="-6022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310000" r="-60220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410000" r="-60220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126227"/>
            <a:ext cx="2929827" cy="311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578503"/>
                  </p:ext>
                </p:extLst>
              </p:nvPr>
            </p:nvGraphicFramePr>
            <p:xfrm>
              <a:off x="3229992" y="4316854"/>
              <a:ext cx="5742042" cy="670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7007"/>
                    <a:gridCol w="1029110"/>
                    <a:gridCol w="884904"/>
                    <a:gridCol w="894735"/>
                    <a:gridCol w="806245"/>
                    <a:gridCol w="1170041"/>
                  </a:tblGrid>
                  <a:tr h="32528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52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0.011(18)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0.15(4)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0.175(4)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0.05(6)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0.0375(16)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578503"/>
                  </p:ext>
                </p:extLst>
              </p:nvPr>
            </p:nvGraphicFramePr>
            <p:xfrm>
              <a:off x="3229992" y="4316854"/>
              <a:ext cx="5742042" cy="670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7007"/>
                    <a:gridCol w="1029110"/>
                    <a:gridCol w="884904"/>
                    <a:gridCol w="894735"/>
                    <a:gridCol w="806245"/>
                    <a:gridCol w="1170041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3491" t="-1786" r="-36745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23973" t="-1786" r="-32534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23973" t="-1786" r="-22534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5414" t="-1786" r="-147368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1667" t="-1786" r="-2083" b="-11964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7" t="-103636" r="-50318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0.011(18)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0.15(4)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0.175(4)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0.05(6)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0.0375(16)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3229992" y="2566218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45161" y="4589146"/>
            <a:ext cx="764457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18854" y="5252885"/>
                <a:ext cx="31634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 smtClean="0"/>
                  <a:t>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):0.175(4)}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54" y="5252885"/>
                <a:ext cx="3163491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18854" y="5252885"/>
                <a:ext cx="48841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 smtClean="0"/>
                  <a:t>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):0.2(2),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):0.175(4)},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):0.15(4),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):0.075(12),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):0.05(6),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):0.0375(16),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):0.023(22)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54" y="5252885"/>
                <a:ext cx="4884137" cy="1323439"/>
              </a:xfrm>
              <a:prstGeom prst="rect">
                <a:avLst/>
              </a:prstGeom>
              <a:blipFill rotWithShape="0">
                <a:blip r:embed="rId7"/>
                <a:stretch>
                  <a:fillRect l="-1248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3" grpI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Basic idea</a:t>
                </a:r>
              </a:p>
              <a:p>
                <a:pPr lvl="1"/>
                <a:r>
                  <a:rPr lang="en-US" sz="2400" dirty="0" smtClean="0"/>
                  <a:t>Maintain a heap and greedily add the </a:t>
                </a:r>
                <a:r>
                  <a:rPr lang="en-US" sz="2400" dirty="0"/>
                  <a:t>unassigned pair with the 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  <a:blipFill rotWithShape="0">
                <a:blip r:embed="rId2"/>
                <a:stretch>
                  <a:fillRect l="-549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RatioGreedy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3215197" y="2211029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395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3215197" y="2211029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35" t="-8333" r="-5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35" t="-8333" r="-4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963" t="-8333" r="-305185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8333" r="-2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8333" r="-1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108333" r="-602206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204918" r="-6022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310000" r="-60220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410000" r="-60220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126227"/>
            <a:ext cx="2929827" cy="311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639594"/>
                  </p:ext>
                </p:extLst>
              </p:nvPr>
            </p:nvGraphicFramePr>
            <p:xfrm>
              <a:off x="3229992" y="4316854"/>
              <a:ext cx="5742042" cy="670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7007"/>
                    <a:gridCol w="876614"/>
                    <a:gridCol w="1037400"/>
                    <a:gridCol w="894735"/>
                    <a:gridCol w="806245"/>
                    <a:gridCol w="1170041"/>
                  </a:tblGrid>
                  <a:tr h="32528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52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0.035(20)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0.01(20)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0.025(4)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639594"/>
                  </p:ext>
                </p:extLst>
              </p:nvPr>
            </p:nvGraphicFramePr>
            <p:xfrm>
              <a:off x="3229992" y="4316854"/>
              <a:ext cx="5742042" cy="670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7007"/>
                    <a:gridCol w="876614"/>
                    <a:gridCol w="1037400"/>
                    <a:gridCol w="894735"/>
                    <a:gridCol w="806245"/>
                    <a:gridCol w="1170041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722" t="-1786" r="-448611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6608" t="-1786" r="-277778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23973" t="-1786" r="-22534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5414" t="-1786" r="-147368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1667" t="-1786" r="-2083" b="-11964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7" t="-103636" r="-50318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0.035(20)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0.01(20)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0.025(4)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3229991" y="3681567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7008" y="4592248"/>
            <a:ext cx="919998" cy="451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29992" y="5236907"/>
                <a:ext cx="48841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 smtClean="0"/>
                  <a:t>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):0.2(2),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):0.175(4)},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):0.15(4),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):0.075(12),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):0.05(6),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):0.0375(16),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):0.023(22)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92" y="5236907"/>
                <a:ext cx="4884137" cy="1323439"/>
              </a:xfrm>
              <a:prstGeom prst="rect">
                <a:avLst/>
              </a:prstGeom>
              <a:blipFill rotWithShape="0">
                <a:blip r:embed="rId6"/>
                <a:stretch>
                  <a:fillRect l="-1373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29991" y="5236906"/>
                <a:ext cx="48841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 smtClean="0"/>
                  <a:t>={</a:t>
                </a:r>
                <a:r>
                  <a:rPr lang="en-US" sz="2000" b="0" strike="sngStrike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trike="sngStrike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trike="sngStrike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0" strike="sngStrike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trike="sngStrike" dirty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trike="sngStrike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strike="sngStrike" dirty="0" smtClean="0"/>
                  <a:t>):0.2(2)</a:t>
                </a:r>
                <a:r>
                  <a:rPr lang="en-US" sz="2000" b="0" dirty="0" smtClean="0"/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):0.175(4)},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):0.15(4),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):0.075(12),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):0.05(6),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):0.0375(16),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):0.023(22)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91" y="5236906"/>
                <a:ext cx="4884137" cy="1323439"/>
              </a:xfrm>
              <a:prstGeom prst="rect">
                <a:avLst/>
              </a:prstGeom>
              <a:blipFill rotWithShape="0">
                <a:blip r:embed="rId7"/>
                <a:stretch>
                  <a:fillRect l="-1373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29173" y="2443315"/>
            <a:ext cx="9832" cy="344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Basic idea</a:t>
                </a:r>
              </a:p>
              <a:p>
                <a:pPr lvl="1"/>
                <a:r>
                  <a:rPr lang="en-US" sz="2400" dirty="0" smtClean="0"/>
                  <a:t>Maintain a heap and greedily add the </a:t>
                </a:r>
                <a:r>
                  <a:rPr lang="en-US" sz="2400" dirty="0"/>
                  <a:t>unassigned pair with the 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  <a:blipFill rotWithShape="0">
                <a:blip r:embed="rId2"/>
                <a:stretch>
                  <a:fillRect l="-549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RatioGreedy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3215197" y="2211029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395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3215197" y="2211029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35" t="-8333" r="-5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35" t="-8333" r="-4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963" t="-8333" r="-305185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8333" r="-2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8333" r="-1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108333" r="-602206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204918" r="-6022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310000" r="-60220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410000" r="-60220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126227"/>
            <a:ext cx="2929827" cy="311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/>
            </p:nvGraphicFramePr>
            <p:xfrm>
              <a:off x="3229992" y="4316854"/>
              <a:ext cx="5742042" cy="670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7007"/>
                    <a:gridCol w="876614"/>
                    <a:gridCol w="1037400"/>
                    <a:gridCol w="894735"/>
                    <a:gridCol w="806245"/>
                    <a:gridCol w="1170041"/>
                  </a:tblGrid>
                  <a:tr h="325284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52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0.035(20)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0.01(20)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0.025(4)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/>
            </p:nvGraphicFramePr>
            <p:xfrm>
              <a:off x="3229992" y="4316854"/>
              <a:ext cx="5742042" cy="670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57007"/>
                    <a:gridCol w="876614"/>
                    <a:gridCol w="1037400"/>
                    <a:gridCol w="894735"/>
                    <a:gridCol w="806245"/>
                    <a:gridCol w="1170041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722" t="-1786" r="-448611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6608" t="-1786" r="-277778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23973" t="-1786" r="-22534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65414" t="-1786" r="-147368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1667" t="-1786" r="-2083" b="-119643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37" t="-103636" r="-503185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0.035(20)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0.01(20)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</a:rPr>
                            <a:t>0.025(4)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3229991" y="3681567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7008" y="4592248"/>
            <a:ext cx="919998" cy="451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29991" y="5236907"/>
                <a:ext cx="48841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 smtClean="0"/>
                  <a:t>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):0.175(4)},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):0.15(4),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):0.075(12),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):0.05(6),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):0.0375(16),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):0.035(20),(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):0.023(22)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91" y="5236907"/>
                <a:ext cx="4884137" cy="1323439"/>
              </a:xfrm>
              <a:prstGeom prst="rect">
                <a:avLst/>
              </a:prstGeom>
              <a:blipFill rotWithShape="0">
                <a:blip r:embed="rId6"/>
                <a:stretch>
                  <a:fillRect l="-1373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29173" y="2443315"/>
            <a:ext cx="9832" cy="344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29990" y="5236907"/>
                <a:ext cx="545681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 smtClean="0"/>
                  <a:t>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):0.175(4)},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):0.15(4),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):0.075(12),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):0.05(6),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):0.0375(16),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):0.0375(16),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):0.035(20),(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b="0" dirty="0" smtClean="0"/>
                  <a:t>):0.023(22)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90" y="5236907"/>
                <a:ext cx="5456810" cy="1323439"/>
              </a:xfrm>
              <a:prstGeom prst="rect">
                <a:avLst/>
              </a:prstGeom>
              <a:blipFill rotWithShape="0">
                <a:blip r:embed="rId7"/>
                <a:stretch>
                  <a:fillRect l="-1229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221112" y="6153036"/>
            <a:ext cx="919998" cy="451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98905" y="5818708"/>
            <a:ext cx="919998" cy="451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28862" y="2202423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1"/>
      <p:bldP spid="13" grpId="0"/>
      <p:bldP spid="18" grpId="0" animBg="1"/>
      <p:bldP spid="20" grpId="0" animBg="1"/>
      <p:bldP spid="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RatioGreedy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13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7" y="1359312"/>
            <a:ext cx="4002908" cy="42500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2261419" y="2015612"/>
            <a:ext cx="1858297" cy="1504335"/>
          </a:xfrm>
          <a:prstGeom prst="bentConnector3">
            <a:avLst>
              <a:gd name="adj1" fmla="val 10026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2802195" y="2379408"/>
            <a:ext cx="1307691" cy="11503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12026" y="1923426"/>
            <a:ext cx="0" cy="301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V="1">
            <a:off x="4345859" y="3313470"/>
            <a:ext cx="639097" cy="38345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2654713" y="2300749"/>
            <a:ext cx="1376514" cy="1238864"/>
          </a:xfrm>
          <a:prstGeom prst="bentConnector3">
            <a:avLst>
              <a:gd name="adj1" fmla="val 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2880855" y="2139738"/>
            <a:ext cx="2104103" cy="1085243"/>
          </a:xfrm>
          <a:prstGeom prst="bentConnector3">
            <a:avLst>
              <a:gd name="adj1" fmla="val 6121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V="1">
            <a:off x="5196349" y="2728450"/>
            <a:ext cx="285136" cy="196648"/>
          </a:xfrm>
          <a:prstGeom prst="bentConnector3">
            <a:avLst>
              <a:gd name="adj1" fmla="val 172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5437241" y="2477729"/>
            <a:ext cx="344127" cy="206476"/>
          </a:xfrm>
          <a:prstGeom prst="bentConnector3">
            <a:avLst>
              <a:gd name="adj1" fmla="val 9857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2610467" y="2453149"/>
            <a:ext cx="1818968" cy="963560"/>
          </a:xfrm>
          <a:prstGeom prst="bentConnector3">
            <a:avLst>
              <a:gd name="adj1" fmla="val 10027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4098202" y="4090830"/>
            <a:ext cx="421572" cy="250725"/>
          </a:xfrm>
          <a:prstGeom prst="bentConnector3">
            <a:avLst>
              <a:gd name="adj1" fmla="val 10364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V="1">
            <a:off x="2660554" y="2344071"/>
            <a:ext cx="2466051" cy="1278193"/>
          </a:xfrm>
          <a:prstGeom prst="bentConnector3">
            <a:avLst>
              <a:gd name="adj1" fmla="val 10023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987845" y="2073980"/>
                <a:ext cx="1868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45" y="2073980"/>
                <a:ext cx="186812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53729"/>
            <a:ext cx="7772400" cy="50267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idea</a:t>
            </a:r>
          </a:p>
          <a:p>
            <a:pPr lvl="1"/>
            <a:r>
              <a:rPr lang="en-US" sz="2400" dirty="0"/>
              <a:t>Decomposed into |𝑈| problems</a:t>
            </a:r>
          </a:p>
          <a:p>
            <a:pPr lvl="2"/>
            <a:r>
              <a:rPr lang="en-US" sz="2100" dirty="0"/>
              <a:t>Find a schedule for each 𝑢 with a dynamic programming algorithm</a:t>
            </a:r>
          </a:p>
          <a:p>
            <a:pPr lvl="2"/>
            <a:r>
              <a:rPr lang="en-US" sz="2100" dirty="0"/>
              <a:t>Combine the </a:t>
            </a:r>
            <a:r>
              <a:rPr lang="en-US" sz="2100" dirty="0" smtClean="0"/>
              <a:t>results</a:t>
            </a:r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(2)</a:t>
            </a:r>
            <a:r>
              <a:rPr lang="en-US" dirty="0" err="1" smtClean="0"/>
              <a:t>DeDP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3215197" y="3040018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395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3215197" y="3040018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35" t="-8333" r="-5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35" t="-8333" r="-40220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963" t="-8333" r="-305185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8333" r="-2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8333" r="-10294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5" t="-108333" r="-602206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5" t="-204918" r="-60220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5" t="-310000" r="-60220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5" t="-410000" r="-60220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2955216"/>
            <a:ext cx="2929827" cy="311068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065734" y="3010521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65734" y="3711372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65734" y="4124327"/>
            <a:ext cx="734866" cy="4129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06392" y="3010520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10030" y="3422548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8170" y="4495031"/>
            <a:ext cx="734866" cy="41295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39673" y="3015754"/>
            <a:ext cx="734866" cy="41295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39673" y="3711372"/>
            <a:ext cx="734866" cy="41295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39673" y="4124327"/>
            <a:ext cx="734866" cy="41295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44732" y="3010520"/>
            <a:ext cx="734866" cy="41295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80331" y="3422547"/>
            <a:ext cx="734866" cy="41295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07625" y="3623196"/>
            <a:ext cx="774378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10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(2)</a:t>
            </a:r>
            <a:r>
              <a:rPr lang="en-US" dirty="0" err="1" smtClean="0"/>
              <a:t>DeDP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7" y="1359312"/>
            <a:ext cx="4002908" cy="425000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2261419" y="2015612"/>
            <a:ext cx="1858297" cy="1504335"/>
          </a:xfrm>
          <a:prstGeom prst="bentConnector3">
            <a:avLst>
              <a:gd name="adj1" fmla="val 10026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3932903" y="3972231"/>
            <a:ext cx="560438" cy="324465"/>
          </a:xfrm>
          <a:prstGeom prst="bentConnector3">
            <a:avLst>
              <a:gd name="adj1" fmla="val 1008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2854443" y="2163097"/>
            <a:ext cx="2281708" cy="368702"/>
          </a:xfrm>
          <a:prstGeom prst="bentConnector3">
            <a:avLst>
              <a:gd name="adj1" fmla="val 8964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2941552" y="2225722"/>
            <a:ext cx="2112231" cy="1069609"/>
          </a:xfrm>
          <a:prstGeom prst="bentConnector3">
            <a:avLst>
              <a:gd name="adj1" fmla="val 239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4086995" y="3980371"/>
            <a:ext cx="459961" cy="207708"/>
          </a:xfrm>
          <a:prstGeom prst="bentConnector3">
            <a:avLst>
              <a:gd name="adj1" fmla="val 9702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V="1">
            <a:off x="4361784" y="3090712"/>
            <a:ext cx="1198307" cy="555893"/>
          </a:xfrm>
          <a:prstGeom prst="bentConnector3">
            <a:avLst>
              <a:gd name="adj1" fmla="val 76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2676220" y="2298303"/>
            <a:ext cx="1595226" cy="937803"/>
          </a:xfrm>
          <a:prstGeom prst="bentConnector3">
            <a:avLst>
              <a:gd name="adj1" fmla="val 10054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6200000" flipV="1">
            <a:off x="2731229" y="2414743"/>
            <a:ext cx="2466051" cy="1278193"/>
          </a:xfrm>
          <a:prstGeom prst="bentConnector3">
            <a:avLst>
              <a:gd name="adj1" fmla="val 10023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987845" y="2073980"/>
                <a:ext cx="1868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45" y="2073980"/>
                <a:ext cx="186812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/>
          <p:cNvCxnSpPr/>
          <p:nvPr/>
        </p:nvCxnSpPr>
        <p:spPr>
          <a:xfrm rot="16200000" flipV="1">
            <a:off x="2368739" y="2224891"/>
            <a:ext cx="2317272" cy="1806675"/>
          </a:xfrm>
          <a:prstGeom prst="bentConnector3">
            <a:avLst>
              <a:gd name="adj1" fmla="val 559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50531" y="2694038"/>
            <a:ext cx="1769" cy="3693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4563863" y="3236504"/>
            <a:ext cx="1323969" cy="1032390"/>
          </a:xfrm>
          <a:prstGeom prst="bentConnector3">
            <a:avLst>
              <a:gd name="adj1" fmla="val -272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3688084" y="3962627"/>
            <a:ext cx="715207" cy="334868"/>
          </a:xfrm>
          <a:prstGeom prst="bentConnector3">
            <a:avLst>
              <a:gd name="adj1" fmla="val 9949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Approximation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100" dirty="0" smtClean="0"/>
              </a:p>
              <a:p>
                <a:endParaRPr lang="en-US" sz="2100" dirty="0"/>
              </a:p>
              <a:p>
                <a:r>
                  <a:rPr lang="en-US" sz="2400" dirty="0" smtClean="0"/>
                  <a:t>Optimization</a:t>
                </a:r>
              </a:p>
              <a:p>
                <a:pPr lvl="1"/>
                <a:r>
                  <a:rPr lang="en-US" sz="2400" dirty="0"/>
                  <a:t>Optimize space &amp; speed with a proved </a:t>
                </a:r>
                <a:r>
                  <a:rPr lang="en-US" sz="2400" dirty="0" smtClean="0"/>
                  <a:t>property: </a:t>
                </a:r>
                <a:r>
                  <a:rPr lang="en-US" sz="2400" dirty="0" err="1" smtClean="0"/>
                  <a:t>DeDPO</a:t>
                </a:r>
                <a:endParaRPr lang="en-US" sz="2400" dirty="0" smtClean="0"/>
              </a:p>
              <a:p>
                <a:pPr lvl="2"/>
                <a:r>
                  <a:rPr lang="en-US" sz="2100" dirty="0" smtClean="0"/>
                  <a:t>Reduce space of </a:t>
                </a:r>
                <a:r>
                  <a:rPr lang="en-US" sz="2100" dirty="0" err="1" smtClean="0"/>
                  <a:t>DeDP</a:t>
                </a:r>
                <a:r>
                  <a:rPr lang="en-US" sz="2100" dirty="0" smtClean="0"/>
                  <a:t> by one order of magnitude</a:t>
                </a:r>
                <a:endParaRPr lang="en-US" sz="2100" dirty="0"/>
              </a:p>
              <a:p>
                <a:pPr lvl="1"/>
                <a:r>
                  <a:rPr lang="en-US" sz="2400" dirty="0"/>
                  <a:t>Optimize utility with </a:t>
                </a:r>
                <a:r>
                  <a:rPr lang="en-US" sz="2400" dirty="0" err="1" smtClean="0"/>
                  <a:t>RatioGreedy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DeDPO+RG</a:t>
                </a:r>
                <a:endParaRPr lang="en-US" sz="2400" dirty="0"/>
              </a:p>
              <a:p>
                <a:pPr lvl="2"/>
                <a:r>
                  <a:rPr lang="en-US" sz="2000" dirty="0" smtClean="0"/>
                  <a:t>Run </a:t>
                </a:r>
                <a:r>
                  <a:rPr lang="en-US" sz="2000" dirty="0" err="1" smtClean="0"/>
                  <a:t>RatioGreedy</a:t>
                </a:r>
                <a:r>
                  <a:rPr lang="en-US" sz="2000" dirty="0" smtClean="0"/>
                  <a:t> for non-full events and users with non-zero remaining travel budget</a:t>
                </a:r>
              </a:p>
              <a:p>
                <a:pPr lvl="2"/>
                <a:endParaRPr lang="en-US" sz="1800" dirty="0"/>
              </a:p>
              <a:p>
                <a:r>
                  <a:rPr lang="en-US" sz="2400" dirty="0"/>
                  <a:t>Speed up </a:t>
                </a:r>
                <a:r>
                  <a:rPr lang="en-US" sz="2400" dirty="0" smtClean="0"/>
                  <a:t>with </a:t>
                </a:r>
                <a:r>
                  <a:rPr lang="en-US" sz="2400" dirty="0"/>
                  <a:t>a greedy </a:t>
                </a:r>
                <a:r>
                  <a:rPr lang="en-US" sz="2400" dirty="0" smtClean="0"/>
                  <a:t>strategy: </a:t>
                </a:r>
                <a:r>
                  <a:rPr lang="en-US" sz="2400" dirty="0" err="1" smtClean="0"/>
                  <a:t>DeGreedy</a:t>
                </a:r>
                <a:endParaRPr lang="en-US" sz="2400" dirty="0" smtClean="0"/>
              </a:p>
              <a:p>
                <a:pPr lvl="1"/>
                <a:r>
                  <a:rPr lang="en-US" sz="2250" dirty="0" smtClean="0"/>
                  <a:t>Optimize utility: </a:t>
                </a:r>
                <a:r>
                  <a:rPr lang="en-US" sz="2250" dirty="0" err="1" smtClean="0"/>
                  <a:t>DeGreedy+RG</a:t>
                </a:r>
                <a:endParaRPr lang="en-US" sz="225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  <a:blipFill rotWithShape="0"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(2)</a:t>
            </a:r>
            <a:r>
              <a:rPr lang="en-US" dirty="0" err="1" smtClean="0"/>
              <a:t>DeDP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93058"/>
                <a:ext cx="7772400" cy="50267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Compare</a:t>
                </a:r>
              </a:p>
              <a:p>
                <a:pPr lvl="1"/>
                <a:r>
                  <a:rPr lang="en-US" sz="2250" dirty="0" err="1" smtClean="0"/>
                  <a:t>RatioGreedy</a:t>
                </a:r>
                <a:endParaRPr lang="en-US" sz="2250" dirty="0" smtClean="0"/>
              </a:p>
              <a:p>
                <a:pPr lvl="1"/>
                <a:r>
                  <a:rPr lang="en-US" sz="2250" dirty="0" err="1" smtClean="0"/>
                  <a:t>DeDP</a:t>
                </a:r>
                <a:r>
                  <a:rPr lang="en-US" sz="2250" dirty="0" smtClean="0"/>
                  <a:t>, </a:t>
                </a:r>
                <a:r>
                  <a:rPr lang="en-US" sz="2250" dirty="0" err="1" smtClean="0"/>
                  <a:t>DeDPO</a:t>
                </a:r>
                <a:r>
                  <a:rPr lang="en-US" sz="2250" dirty="0" smtClean="0"/>
                  <a:t>, </a:t>
                </a:r>
                <a:r>
                  <a:rPr lang="en-US" sz="2250" dirty="0" err="1" smtClean="0"/>
                  <a:t>DeDPO+RG</a:t>
                </a:r>
                <a:endParaRPr lang="en-US" sz="2250" dirty="0" smtClean="0"/>
              </a:p>
              <a:p>
                <a:pPr lvl="1"/>
                <a:r>
                  <a:rPr lang="en-US" sz="2250" dirty="0" err="1" smtClean="0"/>
                  <a:t>DeGreedy</a:t>
                </a:r>
                <a:r>
                  <a:rPr lang="en-US" sz="2250" dirty="0" smtClean="0"/>
                  <a:t>, </a:t>
                </a:r>
                <a:r>
                  <a:rPr lang="en-US" sz="2250" dirty="0" err="1" smtClean="0"/>
                  <a:t>DeGreedy+RG</a:t>
                </a:r>
                <a:endParaRPr lang="en-US" sz="2250" dirty="0" smtClean="0"/>
              </a:p>
              <a:p>
                <a:pPr lvl="1"/>
                <a:endParaRPr lang="en-US" sz="2250" dirty="0"/>
              </a:p>
              <a:p>
                <a:r>
                  <a:rPr lang="en-US" sz="2400" dirty="0" smtClean="0"/>
                  <a:t>Test</a:t>
                </a:r>
              </a:p>
              <a:p>
                <a:pPr lvl="1"/>
                <a:r>
                  <a:rPr lang="en-US" sz="2250" dirty="0" smtClean="0"/>
                  <a:t>Total utility score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50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25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5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5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50" dirty="0" smtClean="0"/>
              </a:p>
              <a:p>
                <a:pPr lvl="1"/>
                <a:r>
                  <a:rPr lang="en-US" sz="2250" dirty="0" smtClean="0"/>
                  <a:t>Running time</a:t>
                </a:r>
              </a:p>
              <a:p>
                <a:pPr lvl="1"/>
                <a:r>
                  <a:rPr lang="en-US" sz="2250" dirty="0" smtClean="0"/>
                  <a:t>Memory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Use both synthetic data and real Meetup data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Vary all the parameters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93058"/>
                <a:ext cx="7772400" cy="5026742"/>
              </a:xfrm>
              <a:blipFill rotWithShape="0">
                <a:blip r:embed="rId2"/>
                <a:stretch>
                  <a:fillRect l="-549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157316"/>
                <a:ext cx="7772400" cy="48178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dirty="0" smtClean="0"/>
                  <a:t>Experiments: Vary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157316"/>
                <a:ext cx="7772400" cy="481781"/>
              </a:xfrm>
              <a:blipFill rotWithShape="0">
                <a:blip r:embed="rId2"/>
                <a:stretch>
                  <a:fillRect l="-1255" t="-17722" b="-2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" y="529305"/>
            <a:ext cx="3839633" cy="3075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45" y="398206"/>
            <a:ext cx="3745573" cy="3153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692" y="3483078"/>
            <a:ext cx="4196449" cy="33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7316"/>
            <a:ext cx="7772400" cy="48178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Experiments: Vary travel budget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570271"/>
                <a:ext cx="7772400" cy="54495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/>
                  <a:t> controls budgets of users. L</a:t>
                </a:r>
                <a:r>
                  <a:rPr lang="en-US" sz="1850" dirty="0" smtClean="0"/>
                  <a:t>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50" dirty="0" smtClean="0"/>
                  <a:t> leads to larger budgets </a:t>
                </a:r>
                <a:endParaRPr lang="en-US" sz="185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570271"/>
                <a:ext cx="7772400" cy="5449529"/>
              </a:xfrm>
              <a:blipFill rotWithShape="0">
                <a:blip r:embed="rId2"/>
                <a:stretch>
                  <a:fillRect l="-314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902109"/>
            <a:ext cx="3770815" cy="313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802" y="938514"/>
            <a:ext cx="3712796" cy="3102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320" y="3792715"/>
            <a:ext cx="3715619" cy="30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6982"/>
            <a:ext cx="7772400" cy="707921"/>
          </a:xfrm>
        </p:spPr>
        <p:txBody>
          <a:bodyPr>
            <a:normAutofit/>
          </a:bodyPr>
          <a:lstStyle/>
          <a:p>
            <a:r>
              <a:rPr lang="en-US" sz="2800" dirty="0"/>
              <a:t>Introduction: Event-Based Social Network (EBSN)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816077"/>
            <a:ext cx="7772400" cy="52037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platform for users to organize and attend events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1275411"/>
            <a:ext cx="7069393" cy="50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0284" y="6410308"/>
            <a:ext cx="288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Snapshot of Meetup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224809" y="2010124"/>
            <a:ext cx="1901848" cy="1798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7316"/>
            <a:ext cx="7772400" cy="48178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Experiments: </a:t>
            </a:r>
            <a:r>
              <a:rPr lang="en-US" sz="2800" dirty="0"/>
              <a:t>Real </a:t>
            </a:r>
            <a:r>
              <a:rPr lang="en-US" sz="2800" dirty="0" smtClean="0"/>
              <a:t>Data (Meetup, Singapore)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531811"/>
            <a:ext cx="4010210" cy="3292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170" y="552450"/>
            <a:ext cx="3998271" cy="3272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552" y="3577043"/>
            <a:ext cx="3923072" cy="32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157316"/>
                <a:ext cx="7772400" cy="48178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dirty="0" smtClean="0"/>
                  <a:t>Experiments: Scalability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157316"/>
                <a:ext cx="7772400" cy="481781"/>
              </a:xfrm>
              <a:blipFill rotWithShape="0">
                <a:blip r:embed="rId2"/>
                <a:stretch>
                  <a:fillRect l="-1255" t="-17722" b="-2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501445"/>
            <a:ext cx="3806264" cy="3055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45" y="488140"/>
            <a:ext cx="3824748" cy="3087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20" y="3421625"/>
            <a:ext cx="4171997" cy="33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0043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091381"/>
                <a:ext cx="7772400" cy="492841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Formulate the social event planning problem (USEP), which is NP-hard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</a:t>
                </a:r>
                <a:r>
                  <a:rPr lang="en-US" sz="2400" dirty="0" smtClean="0"/>
                  <a:t>esign a greedy-based heuristic and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-approximate solution with a series of optimization techniques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Extensive experiments on both real and synthetic datasets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091381"/>
                <a:ext cx="7772400" cy="4928419"/>
              </a:xfrm>
              <a:blipFill rotWithShape="0">
                <a:blip r:embed="rId2"/>
                <a:stretch>
                  <a:fillRect l="-549" t="-989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9276" y="2821858"/>
            <a:ext cx="388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1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36" y="0"/>
            <a:ext cx="4712817" cy="6732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6" y="397416"/>
            <a:ext cx="2066925" cy="5210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1061" y="2323636"/>
            <a:ext cx="2037325" cy="358530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56672" y="1936953"/>
            <a:ext cx="973394" cy="55060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74195" y="665648"/>
            <a:ext cx="3165797" cy="141753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6672" y="909482"/>
            <a:ext cx="1101212" cy="64401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" y="533400"/>
            <a:ext cx="4610100" cy="5676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5" y="2537466"/>
            <a:ext cx="277011" cy="442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05" y="562284"/>
            <a:ext cx="306215" cy="488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33" y="5335711"/>
            <a:ext cx="272306" cy="434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75" y="4211906"/>
            <a:ext cx="245813" cy="392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99" y="1508441"/>
            <a:ext cx="521329" cy="52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8" y="4604414"/>
            <a:ext cx="578253" cy="578253"/>
          </a:xfrm>
          <a:prstGeom prst="rect">
            <a:avLst/>
          </a:prstGeom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08" y="1568437"/>
            <a:ext cx="4091431" cy="9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36" y="2758628"/>
            <a:ext cx="4238645" cy="7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37" y="5078006"/>
            <a:ext cx="4153242" cy="68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8" y="1789467"/>
            <a:ext cx="259802" cy="4148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8" y="2951236"/>
            <a:ext cx="301835" cy="4819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130" y="5308627"/>
            <a:ext cx="282425" cy="450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36" y="3855380"/>
            <a:ext cx="4182714" cy="86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03" y="4068748"/>
            <a:ext cx="271481" cy="4334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9" y="1028519"/>
            <a:ext cx="300557" cy="4799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5036" y="411234"/>
            <a:ext cx="3729191" cy="10158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79" y="679895"/>
            <a:ext cx="295870" cy="4724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3" y="1568437"/>
            <a:ext cx="579452" cy="5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50" dirty="0" smtClean="0"/>
              <a:t>Make </a:t>
            </a:r>
            <a:r>
              <a:rPr lang="en-US" sz="2550" dirty="0" smtClean="0"/>
              <a:t>proper social event-participant planning for users</a:t>
            </a:r>
          </a:p>
          <a:p>
            <a:r>
              <a:rPr lang="en-US" sz="2550" dirty="0" smtClean="0"/>
              <a:t>Events have limited capacity/quotas</a:t>
            </a:r>
            <a:endParaRPr lang="en-US" sz="2550" dirty="0"/>
          </a:p>
          <a:p>
            <a:r>
              <a:rPr lang="en-US" sz="2550" dirty="0" smtClean="0"/>
              <a:t>Two fundamental factors of planning should be considered</a:t>
            </a:r>
          </a:p>
          <a:p>
            <a:pPr lvl="1"/>
            <a:r>
              <a:rPr lang="en-US" sz="2400" dirty="0" smtClean="0"/>
              <a:t>Time conflicts</a:t>
            </a:r>
          </a:p>
          <a:p>
            <a:pPr lvl="1"/>
            <a:r>
              <a:rPr lang="en-US" sz="2400" dirty="0" smtClean="0"/>
              <a:t>Travel expenditure</a:t>
            </a:r>
            <a:endParaRPr lang="en-US" sz="2400" dirty="0" smtClean="0"/>
          </a:p>
          <a:p>
            <a:endParaRPr lang="en-US" sz="2550" dirty="0"/>
          </a:p>
          <a:p>
            <a:r>
              <a:rPr lang="en-US" sz="2550" dirty="0" smtClean="0"/>
              <a:t>Previous work</a:t>
            </a:r>
          </a:p>
          <a:p>
            <a:pPr lvl="1"/>
            <a:r>
              <a:rPr lang="en-US" sz="2200" dirty="0" smtClean="0"/>
              <a:t>Assume each user attends one event [KDD’14]</a:t>
            </a:r>
          </a:p>
          <a:p>
            <a:pPr lvl="1"/>
            <a:r>
              <a:rPr lang="en-US" sz="2200" dirty="0" smtClean="0"/>
              <a:t>Ignore location information and travel expenditure [ICDE’15]</a:t>
            </a:r>
          </a:p>
          <a:p>
            <a:pPr lvl="2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5064" y="6085183"/>
            <a:ext cx="697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 Social Event Organization, KDD’14</a:t>
            </a:r>
          </a:p>
          <a:p>
            <a:r>
              <a:rPr lang="en-US" sz="1600" dirty="0" smtClean="0"/>
              <a:t>Conflict-Aware Event-Participant Arrangement, ICDE’15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1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5637"/>
            <a:ext cx="7772400" cy="601561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Problem Definition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. Algorithms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. Experiments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. Conclusion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5805"/>
            <a:ext cx="7772400" cy="611393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93058"/>
                <a:ext cx="7772400" cy="559455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Utility-aware Social Event-participant Planning (USEP)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Given</a:t>
                </a:r>
              </a:p>
              <a:p>
                <a:pPr lvl="1"/>
                <a:r>
                  <a:rPr lang="en-US" sz="2400" dirty="0" smtClean="0"/>
                  <a:t>A set of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000" dirty="0" smtClean="0"/>
                  <a:t>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with maximum attendee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 smtClean="0"/>
                  <a:t>,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 smtClean="0"/>
                  <a:t> and time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400" dirty="0" smtClean="0"/>
                  <a:t>A set of users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:pPr lvl="2"/>
                <a:r>
                  <a:rPr lang="en-US" sz="2000" dirty="0" smtClean="0"/>
                  <a:t>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 smtClean="0"/>
                  <a:t> with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 smtClean="0"/>
                  <a:t> and travel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lvl="1"/>
                <a:r>
                  <a:rPr lang="en-US" sz="2300" dirty="0" smtClean="0"/>
                  <a:t>A utility value between each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300" b="0" dirty="0" smtClean="0"/>
                  <a:t> and each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3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300" b="0" dirty="0" smtClean="0"/>
                  <a:t>Travel cost</a:t>
                </a:r>
              </a:p>
              <a:p>
                <a:pPr lvl="2"/>
                <a:r>
                  <a:rPr lang="en-US" sz="20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2"/>
                <a:r>
                  <a:rPr lang="en-US" sz="2000" b="0" dirty="0" smtClean="0"/>
                  <a:t>Between each pair of events: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93058"/>
                <a:ext cx="7772400" cy="5594554"/>
              </a:xfrm>
              <a:blipFill rotWithShape="0">
                <a:blip r:embed="rId2"/>
                <a:stretch>
                  <a:fillRect l="-549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5805"/>
            <a:ext cx="7772400" cy="611393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93058"/>
                <a:ext cx="7772400" cy="559455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Utility-aware Social Event-participant Planning (USEP)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 smtClean="0"/>
                  <a:t>Find a planning of schedules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250" dirty="0" smtClean="0"/>
                  <a:t>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5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2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5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2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5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5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2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50" dirty="0" smtClean="0"/>
              </a:p>
              <a:p>
                <a:pPr lvl="1"/>
                <a:r>
                  <a:rPr lang="en-US" sz="2400" dirty="0" smtClean="0"/>
                  <a:t>Capacities of events are not exceeded</a:t>
                </a:r>
              </a:p>
              <a:p>
                <a:pPr lvl="1"/>
                <a:r>
                  <a:rPr lang="en-US" sz="2400" dirty="0" smtClean="0"/>
                  <a:t>No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has time </a:t>
                </a:r>
                <a:r>
                  <a:rPr lang="en-US" sz="2400" dirty="0" smtClean="0"/>
                  <a:t>conflicts</a:t>
                </a:r>
              </a:p>
              <a:p>
                <a:pPr lvl="1"/>
                <a:r>
                  <a:rPr lang="en-US" sz="2400" dirty="0" smtClean="0"/>
                  <a:t>Travel budgets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users are </a:t>
                </a:r>
                <a:r>
                  <a:rPr lang="en-US" sz="2400" dirty="0"/>
                  <a:t>not exceeded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NP-hard (reduced from Knapsack)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93058"/>
                <a:ext cx="7772400" cy="5594554"/>
              </a:xfrm>
              <a:blipFill rotWithShape="0">
                <a:blip r:embed="rId2"/>
                <a:stretch>
                  <a:fillRect l="-549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Basic idea</a:t>
                </a:r>
              </a:p>
              <a:p>
                <a:pPr lvl="1"/>
                <a:r>
                  <a:rPr lang="en-US" sz="2400" dirty="0" smtClean="0"/>
                  <a:t>Maintain a heap and greedily add the </a:t>
                </a:r>
                <a:r>
                  <a:rPr lang="en-US" sz="2400" dirty="0"/>
                  <a:t>unassigned pair with the largest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𝑟𝑎𝑡𝑖𝑜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value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  <m:r>
                          <m:rPr>
                            <m:lit/>
                          </m:rPr>
                          <a:rPr lang="en-US" sz="21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1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𝑖𝑛𝑐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/>
                  <a:t>: additional travel cost induced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953729"/>
                <a:ext cx="7772400" cy="5026741"/>
              </a:xfrm>
              <a:blipFill rotWithShape="0">
                <a:blip r:embed="rId2"/>
                <a:stretch>
                  <a:fillRect l="-549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201"/>
            <a:ext cx="7772400" cy="641077"/>
          </a:xfrm>
        </p:spPr>
        <p:txBody>
          <a:bodyPr/>
          <a:lstStyle/>
          <a:p>
            <a:r>
              <a:rPr lang="en-US" dirty="0" smtClean="0"/>
              <a:t>Algorithms: (1)</a:t>
            </a:r>
            <a:r>
              <a:rPr lang="en-US" dirty="0" err="1" smtClean="0"/>
              <a:t>RatioGreedy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038A-4B46-4807-9E47-FF59B1BCC81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54865"/>
                  </p:ext>
                </p:extLst>
              </p:nvPr>
            </p:nvGraphicFramePr>
            <p:xfrm>
              <a:off x="3215197" y="3184422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39541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(9)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95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54865"/>
                  </p:ext>
                </p:extLst>
              </p:nvPr>
            </p:nvGraphicFramePr>
            <p:xfrm>
              <a:off x="3215197" y="3184422"/>
              <a:ext cx="5793606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  <a:gridCol w="82765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35" t="-8333" r="-50220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35" t="-8333" r="-40220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963" t="-8333" r="-30518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8333" r="-20294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8333" r="-10294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108333" r="-60220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1-4pm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204918" r="-60220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3-6pm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310000" r="-6022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1-2pm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35" t="-410000" r="-60220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6-7pm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3099620"/>
            <a:ext cx="2929827" cy="31106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30064" y="2585884"/>
            <a:ext cx="14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Travel budget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5316" y="5152104"/>
            <a:ext cx="14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Capacity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55974" y="2918346"/>
            <a:ext cx="9833" cy="285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01845" y="4956032"/>
            <a:ext cx="4916" cy="291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059AE53-FC9A-42C0-BD6A-B20DB4302E58}" vid="{E6BC2C10-4EF6-4DE6-8C12-B39282BC06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2587</TotalTime>
  <Words>555</Words>
  <Application>Microsoft Office PowerPoint</Application>
  <PresentationFormat>On-screen Show (4:3)</PresentationFormat>
  <Paragraphs>339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Cambria Math</vt:lpstr>
      <vt:lpstr>Wingdings 2</vt:lpstr>
      <vt:lpstr>Theme1</vt:lpstr>
      <vt:lpstr>Utility-Aware Social Event-Participant Planning</vt:lpstr>
      <vt:lpstr>Introduction: Event-Based Social Network (EBSN)</vt:lpstr>
      <vt:lpstr>PowerPoint Presentation</vt:lpstr>
      <vt:lpstr>PowerPoint Presentation</vt:lpstr>
      <vt:lpstr>Motivation</vt:lpstr>
      <vt:lpstr>Outline</vt:lpstr>
      <vt:lpstr>Problem Definition</vt:lpstr>
      <vt:lpstr>Problem Definition</vt:lpstr>
      <vt:lpstr>Algorithms: (1)RatioGreedy</vt:lpstr>
      <vt:lpstr>Algorithms: (1)RatioGreedy</vt:lpstr>
      <vt:lpstr>Algorithms: (1)RatioGreedy</vt:lpstr>
      <vt:lpstr>Algorithms: (1)RatioGreedy</vt:lpstr>
      <vt:lpstr>Algorithms: (1)RatioGreedy</vt:lpstr>
      <vt:lpstr>Algorithms: (2)DeDP</vt:lpstr>
      <vt:lpstr>Algorithms: (2)DeDP</vt:lpstr>
      <vt:lpstr>Algorithms: (2)DeDP</vt:lpstr>
      <vt:lpstr>Experiments</vt:lpstr>
      <vt:lpstr>Experiments: Vary |U|</vt:lpstr>
      <vt:lpstr>Experiments: Vary travel budget</vt:lpstr>
      <vt:lpstr>Experiments: Real Data (Meetup, Singapore)</vt:lpstr>
      <vt:lpstr>Experiments: Scalability (|V|=500)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Conflict-Aware Event-Participant Arrangement</dc:title>
  <dc:creator>ocar</dc:creator>
  <cp:lastModifiedBy>ocar</cp:lastModifiedBy>
  <cp:revision>99</cp:revision>
  <dcterms:created xsi:type="dcterms:W3CDTF">2015-03-29T06:11:40Z</dcterms:created>
  <dcterms:modified xsi:type="dcterms:W3CDTF">2015-05-22T14:42:13Z</dcterms:modified>
</cp:coreProperties>
</file>