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notesSlides/notesSlide12.xml" ContentType="application/vnd.openxmlformats-officedocument.presentationml.notesSlide+xml"/>
  <Override PartName="/ppt/tags/tag35.xml" ContentType="application/vnd.openxmlformats-officedocument.presentationml.tags+xml"/>
  <Override PartName="/ppt/notesSlides/notesSlide13.xml" ContentType="application/vnd.openxmlformats-officedocument.presentationml.notesSlide+xml"/>
  <Override PartName="/ppt/tags/tag3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notesSlides/notesSlide37.xml" ContentType="application/vnd.openxmlformats-officedocument.presentationml.notesSlide+xml"/>
  <Override PartName="/ppt/tags/tag43.xml" ContentType="application/vnd.openxmlformats-officedocument.presentationml.tags+xml"/>
  <Override PartName="/ppt/notesSlides/notesSlide38.xml" ContentType="application/vnd.openxmlformats-officedocument.presentationml.notesSlide+xml"/>
  <Override PartName="/ppt/tags/tag44.xml" ContentType="application/vnd.openxmlformats-officedocument.presentationml.tags+xml"/>
  <Override PartName="/ppt/notesSlides/notesSlide39.xml" ContentType="application/vnd.openxmlformats-officedocument.presentationml.notesSlide+xml"/>
  <Override PartName="/ppt/tags/tag45.xml" ContentType="application/vnd.openxmlformats-officedocument.presentationml.tags+xml"/>
  <Override PartName="/ppt/notesSlides/notesSlide40.xml" ContentType="application/vnd.openxmlformats-officedocument.presentationml.notesSlide+xml"/>
  <Override PartName="/ppt/tags/tag4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58"/>
  </p:notesMasterIdLst>
  <p:handoutMasterIdLst>
    <p:handoutMasterId r:id="rId59"/>
  </p:handoutMasterIdLst>
  <p:sldIdLst>
    <p:sldId id="923" r:id="rId2"/>
    <p:sldId id="1584" r:id="rId3"/>
    <p:sldId id="1585" r:id="rId4"/>
    <p:sldId id="1499" r:id="rId5"/>
    <p:sldId id="1515" r:id="rId6"/>
    <p:sldId id="1518" r:id="rId7"/>
    <p:sldId id="1502" r:id="rId8"/>
    <p:sldId id="1495" r:id="rId9"/>
    <p:sldId id="1586" r:id="rId10"/>
    <p:sldId id="1568" r:id="rId11"/>
    <p:sldId id="1570" r:id="rId12"/>
    <p:sldId id="1571" r:id="rId13"/>
    <p:sldId id="1572" r:id="rId14"/>
    <p:sldId id="1521" r:id="rId15"/>
    <p:sldId id="1587" r:id="rId16"/>
    <p:sldId id="1529" r:id="rId17"/>
    <p:sldId id="1530" r:id="rId18"/>
    <p:sldId id="1532" r:id="rId19"/>
    <p:sldId id="1534" r:id="rId20"/>
    <p:sldId id="1536" r:id="rId21"/>
    <p:sldId id="1524" r:id="rId22"/>
    <p:sldId id="1538" r:id="rId23"/>
    <p:sldId id="1539" r:id="rId24"/>
    <p:sldId id="1541" r:id="rId25"/>
    <p:sldId id="1543" r:id="rId26"/>
    <p:sldId id="1544" r:id="rId27"/>
    <p:sldId id="1525" r:id="rId28"/>
    <p:sldId id="1545" r:id="rId29"/>
    <p:sldId id="1546" r:id="rId30"/>
    <p:sldId id="1507" r:id="rId31"/>
    <p:sldId id="1588" r:id="rId32"/>
    <p:sldId id="1564" r:id="rId33"/>
    <p:sldId id="1590" r:id="rId34"/>
    <p:sldId id="1592" r:id="rId35"/>
    <p:sldId id="1589" r:id="rId36"/>
    <p:sldId id="1510" r:id="rId37"/>
    <p:sldId id="1556" r:id="rId38"/>
    <p:sldId id="1557" r:id="rId39"/>
    <p:sldId id="1558" r:id="rId40"/>
    <p:sldId id="1559" r:id="rId41"/>
    <p:sldId id="1560" r:id="rId42"/>
    <p:sldId id="1582" r:id="rId43"/>
    <p:sldId id="1574" r:id="rId44"/>
    <p:sldId id="1575" r:id="rId45"/>
    <p:sldId id="1569" r:id="rId46"/>
    <p:sldId id="1547" r:id="rId47"/>
    <p:sldId id="1548" r:id="rId48"/>
    <p:sldId id="1549" r:id="rId49"/>
    <p:sldId id="1551" r:id="rId50"/>
    <p:sldId id="1552" r:id="rId51"/>
    <p:sldId id="1553" r:id="rId52"/>
    <p:sldId id="1554" r:id="rId53"/>
    <p:sldId id="1583" r:id="rId54"/>
    <p:sldId id="1573" r:id="rId55"/>
    <p:sldId id="1511" r:id="rId56"/>
    <p:sldId id="1550" r:id="rId57"/>
  </p:sldIdLst>
  <p:sldSz cx="9144000" cy="6858000" type="screen4x3"/>
  <p:notesSz cx="7315200" cy="9601200"/>
  <p:custDataLst>
    <p:tags r:id="rId60"/>
  </p:custDataLst>
  <p:defaultTextStyle>
    <a:defPPr>
      <a:defRPr lang="ko-KR"/>
    </a:defPPr>
    <a:lvl1pPr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gts" initials="s"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9C6E4"/>
    <a:srgbClr val="F58831"/>
    <a:srgbClr val="67EF21"/>
    <a:srgbClr val="3FE19B"/>
    <a:srgbClr val="FFC000"/>
    <a:srgbClr val="3C89C9"/>
    <a:srgbClr val="5898D0"/>
    <a:srgbClr val="70AD47"/>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6" autoAdjust="0"/>
    <p:restoredTop sz="56433" autoAdjust="0"/>
  </p:normalViewPr>
  <p:slideViewPr>
    <p:cSldViewPr>
      <p:cViewPr varScale="1">
        <p:scale>
          <a:sx n="39" d="100"/>
          <a:sy n="39" d="100"/>
        </p:scale>
        <p:origin x="2088" y="24"/>
      </p:cViewPr>
      <p:guideLst>
        <p:guide orient="horz" pos="2160"/>
        <p:guide pos="2880"/>
      </p:guideLst>
    </p:cSldViewPr>
  </p:slideViewPr>
  <p:notesTextViewPr>
    <p:cViewPr>
      <p:scale>
        <a:sx n="150" d="100"/>
        <a:sy n="150" d="100"/>
      </p:scale>
      <p:origin x="0" y="-2200"/>
    </p:cViewPr>
  </p:notesTextViewPr>
  <p:sorterViewPr>
    <p:cViewPr>
      <p:scale>
        <a:sx n="100" d="100"/>
        <a:sy n="100" d="100"/>
      </p:scale>
      <p:origin x="0" y="0"/>
    </p:cViewPr>
  </p:sorterViewPr>
  <p:notesViewPr>
    <p:cSldViewPr>
      <p:cViewPr varScale="1">
        <p:scale>
          <a:sx n="50" d="100"/>
          <a:sy n="50" d="100"/>
        </p:scale>
        <p:origin x="2636" y="2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3E1E37-0431-436F-82CE-D3AD1D8AE31C}" type="doc">
      <dgm:prSet loTypeId="urn:microsoft.com/office/officeart/2005/8/layout/equation2" loCatId="relationship" qsTypeId="urn:microsoft.com/office/officeart/2005/8/quickstyle/simple3" qsCatId="simple" csTypeId="urn:microsoft.com/office/officeart/2005/8/colors/colorful4" csCatId="colorful" phldr="1"/>
      <dgm:spPr/>
    </dgm:pt>
    <dgm:pt modelId="{4D72EE54-2E02-42AF-B311-925793457511}">
      <dgm:prSet phldrT="[文本]"/>
      <dgm:spPr/>
      <dgm:t>
        <a:bodyPr/>
        <a:lstStyle/>
        <a:p>
          <a:r>
            <a:rPr lang="en-US" altLang="zh-CN" dirty="0"/>
            <a:t>Basic Features</a:t>
          </a:r>
          <a:endParaRPr lang="zh-CN" altLang="en-US" dirty="0"/>
        </a:p>
      </dgm:t>
    </dgm:pt>
    <dgm:pt modelId="{D72BC352-3904-4569-8921-D95A789BADEC}" type="parTrans" cxnId="{5FF0F6F0-4B5D-4C8C-80BC-2CDB4BC592FF}">
      <dgm:prSet/>
      <dgm:spPr/>
      <dgm:t>
        <a:bodyPr/>
        <a:lstStyle/>
        <a:p>
          <a:endParaRPr lang="zh-CN" altLang="en-US"/>
        </a:p>
      </dgm:t>
    </dgm:pt>
    <dgm:pt modelId="{81868239-E18D-4AC5-9470-D93592E44FC8}" type="sibTrans" cxnId="{5FF0F6F0-4B5D-4C8C-80BC-2CDB4BC592FF}">
      <dgm:prSet/>
      <dgm:spPr>
        <a:solidFill>
          <a:srgbClr val="0070C0"/>
        </a:solidFill>
        <a:ln>
          <a:solidFill>
            <a:schemeClr val="accent5"/>
          </a:solidFill>
        </a:ln>
      </dgm:spPr>
      <dgm:t>
        <a:bodyPr/>
        <a:lstStyle/>
        <a:p>
          <a:endParaRPr lang="zh-CN" altLang="en-US"/>
        </a:p>
      </dgm:t>
    </dgm:pt>
    <dgm:pt modelId="{A735B1B9-FCC5-4E7E-B651-2F5FB8717330}">
      <dgm:prSet phldrT="[文本]"/>
      <dgm:spPr/>
      <dgm:t>
        <a:bodyPr/>
        <a:lstStyle/>
        <a:p>
          <a:r>
            <a:rPr lang="en-US" altLang="zh-CN" dirty="0"/>
            <a:t>Business Logics</a:t>
          </a:r>
          <a:endParaRPr lang="zh-CN" altLang="en-US" dirty="0"/>
        </a:p>
      </dgm:t>
    </dgm:pt>
    <dgm:pt modelId="{2459CFBC-F2A7-4BB9-9898-419D2334AB2F}" type="parTrans" cxnId="{070BAC07-B027-40AD-A0BF-9CFE68006D45}">
      <dgm:prSet/>
      <dgm:spPr/>
      <dgm:t>
        <a:bodyPr/>
        <a:lstStyle/>
        <a:p>
          <a:endParaRPr lang="zh-CN" altLang="en-US"/>
        </a:p>
      </dgm:t>
    </dgm:pt>
    <dgm:pt modelId="{EE2C41BE-AB9C-4E5C-90DA-E63B1106B085}" type="sibTrans" cxnId="{070BAC07-B027-40AD-A0BF-9CFE68006D45}">
      <dgm:prSet/>
      <dgm:spPr/>
      <dgm:t>
        <a:bodyPr/>
        <a:lstStyle/>
        <a:p>
          <a:endParaRPr lang="zh-CN" altLang="en-US"/>
        </a:p>
      </dgm:t>
    </dgm:pt>
    <dgm:pt modelId="{2E9A563E-8CF1-4288-8AA1-4276A11CC9D6}">
      <dgm:prSet phldrT="[文本]"/>
      <dgm:spPr/>
      <dgm:t>
        <a:bodyPr/>
        <a:lstStyle/>
        <a:p>
          <a:pPr>
            <a:buNone/>
          </a:pPr>
          <a:r>
            <a:rPr lang="en-US" altLang="en-US" dirty="0"/>
            <a:t>Combinational Features</a:t>
          </a:r>
          <a:endParaRPr lang="zh-CN" altLang="en-US" dirty="0"/>
        </a:p>
      </dgm:t>
    </dgm:pt>
    <dgm:pt modelId="{7919D5EE-81CE-4FDC-A2FB-A97BBF72D30C}" type="parTrans" cxnId="{73AF1993-33AD-40C8-BD09-C6922609102B}">
      <dgm:prSet/>
      <dgm:spPr/>
      <dgm:t>
        <a:bodyPr/>
        <a:lstStyle/>
        <a:p>
          <a:endParaRPr lang="zh-CN" altLang="en-US"/>
        </a:p>
      </dgm:t>
    </dgm:pt>
    <dgm:pt modelId="{D08E8A4A-1654-4A81-AB11-F272694428D3}" type="sibTrans" cxnId="{73AF1993-33AD-40C8-BD09-C6922609102B}">
      <dgm:prSet/>
      <dgm:spPr/>
      <dgm:t>
        <a:bodyPr/>
        <a:lstStyle/>
        <a:p>
          <a:endParaRPr lang="zh-CN" altLang="en-US"/>
        </a:p>
      </dgm:t>
    </dgm:pt>
    <dgm:pt modelId="{B34821C0-C5CD-4171-A1C9-FCA05B0BC7B5}" type="pres">
      <dgm:prSet presAssocID="{B13E1E37-0431-436F-82CE-D3AD1D8AE31C}" presName="Name0" presStyleCnt="0">
        <dgm:presLayoutVars>
          <dgm:dir/>
          <dgm:resizeHandles val="exact"/>
        </dgm:presLayoutVars>
      </dgm:prSet>
      <dgm:spPr/>
    </dgm:pt>
    <dgm:pt modelId="{3597E144-B0B0-4272-B382-85B0EC27D422}" type="pres">
      <dgm:prSet presAssocID="{B13E1E37-0431-436F-82CE-D3AD1D8AE31C}" presName="vNodes" presStyleCnt="0"/>
      <dgm:spPr/>
    </dgm:pt>
    <dgm:pt modelId="{5DE66AD1-7AE9-48C6-B016-CF90C300D8EE}" type="pres">
      <dgm:prSet presAssocID="{4D72EE54-2E02-42AF-B311-925793457511}" presName="node" presStyleLbl="node1" presStyleIdx="0" presStyleCnt="3">
        <dgm:presLayoutVars>
          <dgm:bulletEnabled val="1"/>
        </dgm:presLayoutVars>
      </dgm:prSet>
      <dgm:spPr/>
    </dgm:pt>
    <dgm:pt modelId="{7062096C-3B44-44EF-9C20-77357D91D35E}" type="pres">
      <dgm:prSet presAssocID="{81868239-E18D-4AC5-9470-D93592E44FC8}" presName="spacerT" presStyleCnt="0"/>
      <dgm:spPr/>
    </dgm:pt>
    <dgm:pt modelId="{E11BFA0E-D77A-4B91-B453-E41BE3340257}" type="pres">
      <dgm:prSet presAssocID="{81868239-E18D-4AC5-9470-D93592E44FC8}" presName="sibTrans" presStyleLbl="sibTrans2D1" presStyleIdx="0" presStyleCnt="2"/>
      <dgm:spPr/>
    </dgm:pt>
    <dgm:pt modelId="{13A58F86-7FC9-40CB-83D6-2ADD3946E3C4}" type="pres">
      <dgm:prSet presAssocID="{81868239-E18D-4AC5-9470-D93592E44FC8}" presName="spacerB" presStyleCnt="0"/>
      <dgm:spPr/>
    </dgm:pt>
    <dgm:pt modelId="{8FF63646-1418-4E83-B759-A4B530881A11}" type="pres">
      <dgm:prSet presAssocID="{A735B1B9-FCC5-4E7E-B651-2F5FB8717330}" presName="node" presStyleLbl="node1" presStyleIdx="1" presStyleCnt="3">
        <dgm:presLayoutVars>
          <dgm:bulletEnabled val="1"/>
        </dgm:presLayoutVars>
      </dgm:prSet>
      <dgm:spPr/>
    </dgm:pt>
    <dgm:pt modelId="{EA54DB99-D72E-4797-9120-A3C29E11E2F7}" type="pres">
      <dgm:prSet presAssocID="{B13E1E37-0431-436F-82CE-D3AD1D8AE31C}" presName="sibTransLast" presStyleLbl="sibTrans2D1" presStyleIdx="1" presStyleCnt="2"/>
      <dgm:spPr/>
    </dgm:pt>
    <dgm:pt modelId="{FA772585-F8B0-4829-9F6E-6DD37623BA5C}" type="pres">
      <dgm:prSet presAssocID="{B13E1E37-0431-436F-82CE-D3AD1D8AE31C}" presName="connectorText" presStyleLbl="sibTrans2D1" presStyleIdx="1" presStyleCnt="2"/>
      <dgm:spPr/>
    </dgm:pt>
    <dgm:pt modelId="{EFCDD909-A242-42AE-B839-AE7078E247B3}" type="pres">
      <dgm:prSet presAssocID="{B13E1E37-0431-436F-82CE-D3AD1D8AE31C}" presName="lastNode" presStyleLbl="node1" presStyleIdx="2" presStyleCnt="3">
        <dgm:presLayoutVars>
          <dgm:bulletEnabled val="1"/>
        </dgm:presLayoutVars>
      </dgm:prSet>
      <dgm:spPr/>
    </dgm:pt>
  </dgm:ptLst>
  <dgm:cxnLst>
    <dgm:cxn modelId="{96ED5105-B571-482E-AA12-B4BDB42F7151}" type="presOf" srcId="{2E9A563E-8CF1-4288-8AA1-4276A11CC9D6}" destId="{EFCDD909-A242-42AE-B839-AE7078E247B3}" srcOrd="0" destOrd="0" presId="urn:microsoft.com/office/officeart/2005/8/layout/equation2"/>
    <dgm:cxn modelId="{070BAC07-B027-40AD-A0BF-9CFE68006D45}" srcId="{B13E1E37-0431-436F-82CE-D3AD1D8AE31C}" destId="{A735B1B9-FCC5-4E7E-B651-2F5FB8717330}" srcOrd="1" destOrd="0" parTransId="{2459CFBC-F2A7-4BB9-9898-419D2334AB2F}" sibTransId="{EE2C41BE-AB9C-4E5C-90DA-E63B1106B085}"/>
    <dgm:cxn modelId="{9B76B91D-9ADB-4131-8C78-49EE2C3FC02E}" type="presOf" srcId="{EE2C41BE-AB9C-4E5C-90DA-E63B1106B085}" destId="{FA772585-F8B0-4829-9F6E-6DD37623BA5C}" srcOrd="1" destOrd="0" presId="urn:microsoft.com/office/officeart/2005/8/layout/equation2"/>
    <dgm:cxn modelId="{3CB10036-9B60-4957-9CA7-BB79C65D6A44}" type="presOf" srcId="{A735B1B9-FCC5-4E7E-B651-2F5FB8717330}" destId="{8FF63646-1418-4E83-B759-A4B530881A11}" srcOrd="0" destOrd="0" presId="urn:microsoft.com/office/officeart/2005/8/layout/equation2"/>
    <dgm:cxn modelId="{1A03524D-0FAD-41DB-B013-36C03F0850AC}" type="presOf" srcId="{4D72EE54-2E02-42AF-B311-925793457511}" destId="{5DE66AD1-7AE9-48C6-B016-CF90C300D8EE}" srcOrd="0" destOrd="0" presId="urn:microsoft.com/office/officeart/2005/8/layout/equation2"/>
    <dgm:cxn modelId="{D2BED959-E4D3-4EA7-B929-C5734AEA54C3}" type="presOf" srcId="{EE2C41BE-AB9C-4E5C-90DA-E63B1106B085}" destId="{EA54DB99-D72E-4797-9120-A3C29E11E2F7}" srcOrd="0" destOrd="0" presId="urn:microsoft.com/office/officeart/2005/8/layout/equation2"/>
    <dgm:cxn modelId="{73AF1993-33AD-40C8-BD09-C6922609102B}" srcId="{B13E1E37-0431-436F-82CE-D3AD1D8AE31C}" destId="{2E9A563E-8CF1-4288-8AA1-4276A11CC9D6}" srcOrd="2" destOrd="0" parTransId="{7919D5EE-81CE-4FDC-A2FB-A97BBF72D30C}" sibTransId="{D08E8A4A-1654-4A81-AB11-F272694428D3}"/>
    <dgm:cxn modelId="{B638D1E4-9BF9-4AE9-94F6-43FFAAE0F0AB}" type="presOf" srcId="{81868239-E18D-4AC5-9470-D93592E44FC8}" destId="{E11BFA0E-D77A-4B91-B453-E41BE3340257}" srcOrd="0" destOrd="0" presId="urn:microsoft.com/office/officeart/2005/8/layout/equation2"/>
    <dgm:cxn modelId="{5FF0F6F0-4B5D-4C8C-80BC-2CDB4BC592FF}" srcId="{B13E1E37-0431-436F-82CE-D3AD1D8AE31C}" destId="{4D72EE54-2E02-42AF-B311-925793457511}" srcOrd="0" destOrd="0" parTransId="{D72BC352-3904-4569-8921-D95A789BADEC}" sibTransId="{81868239-E18D-4AC5-9470-D93592E44FC8}"/>
    <dgm:cxn modelId="{8189BEFD-92DA-4EA9-9F33-B86A3E0D45DB}" type="presOf" srcId="{B13E1E37-0431-436F-82CE-D3AD1D8AE31C}" destId="{B34821C0-C5CD-4171-A1C9-FCA05B0BC7B5}" srcOrd="0" destOrd="0" presId="urn:microsoft.com/office/officeart/2005/8/layout/equation2"/>
    <dgm:cxn modelId="{9CE4EDEB-39CF-4941-927C-E907F077CFA5}" type="presParOf" srcId="{B34821C0-C5CD-4171-A1C9-FCA05B0BC7B5}" destId="{3597E144-B0B0-4272-B382-85B0EC27D422}" srcOrd="0" destOrd="0" presId="urn:microsoft.com/office/officeart/2005/8/layout/equation2"/>
    <dgm:cxn modelId="{BD038EF5-3020-4D72-8687-5F1B9BD05E68}" type="presParOf" srcId="{3597E144-B0B0-4272-B382-85B0EC27D422}" destId="{5DE66AD1-7AE9-48C6-B016-CF90C300D8EE}" srcOrd="0" destOrd="0" presId="urn:microsoft.com/office/officeart/2005/8/layout/equation2"/>
    <dgm:cxn modelId="{F6E6CE4E-C64E-4775-AA6C-F1C0D337A08A}" type="presParOf" srcId="{3597E144-B0B0-4272-B382-85B0EC27D422}" destId="{7062096C-3B44-44EF-9C20-77357D91D35E}" srcOrd="1" destOrd="0" presId="urn:microsoft.com/office/officeart/2005/8/layout/equation2"/>
    <dgm:cxn modelId="{0EB4D09C-AA85-4C7F-8BEA-DDAA209E76CD}" type="presParOf" srcId="{3597E144-B0B0-4272-B382-85B0EC27D422}" destId="{E11BFA0E-D77A-4B91-B453-E41BE3340257}" srcOrd="2" destOrd="0" presId="urn:microsoft.com/office/officeart/2005/8/layout/equation2"/>
    <dgm:cxn modelId="{BEAE091E-06E7-4F5C-AB43-1CAF293AFAD7}" type="presParOf" srcId="{3597E144-B0B0-4272-B382-85B0EC27D422}" destId="{13A58F86-7FC9-40CB-83D6-2ADD3946E3C4}" srcOrd="3" destOrd="0" presId="urn:microsoft.com/office/officeart/2005/8/layout/equation2"/>
    <dgm:cxn modelId="{84C79A1C-AE24-4445-A15C-4C7C164143FC}" type="presParOf" srcId="{3597E144-B0B0-4272-B382-85B0EC27D422}" destId="{8FF63646-1418-4E83-B759-A4B530881A11}" srcOrd="4" destOrd="0" presId="urn:microsoft.com/office/officeart/2005/8/layout/equation2"/>
    <dgm:cxn modelId="{C6348B9A-8D47-4E10-989D-C0552B501583}" type="presParOf" srcId="{B34821C0-C5CD-4171-A1C9-FCA05B0BC7B5}" destId="{EA54DB99-D72E-4797-9120-A3C29E11E2F7}" srcOrd="1" destOrd="0" presId="urn:microsoft.com/office/officeart/2005/8/layout/equation2"/>
    <dgm:cxn modelId="{87A5618B-0068-46F8-B766-6EB4BC5AD5D1}" type="presParOf" srcId="{EA54DB99-D72E-4797-9120-A3C29E11E2F7}" destId="{FA772585-F8B0-4829-9F6E-6DD37623BA5C}" srcOrd="0" destOrd="0" presId="urn:microsoft.com/office/officeart/2005/8/layout/equation2"/>
    <dgm:cxn modelId="{605599A6-EDFE-43F7-A7A9-5172A395E381}" type="presParOf" srcId="{B34821C0-C5CD-4171-A1C9-FCA05B0BC7B5}" destId="{EFCDD909-A242-42AE-B839-AE7078E247B3}"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66AD1-7AE9-48C6-B016-CF90C300D8EE}">
      <dsp:nvSpPr>
        <dsp:cNvPr id="0" name=""/>
        <dsp:cNvSpPr/>
      </dsp:nvSpPr>
      <dsp:spPr>
        <a:xfrm>
          <a:off x="341531" y="46"/>
          <a:ext cx="1890491" cy="1890491"/>
        </a:xfrm>
        <a:prstGeom prst="ellipse">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Basic Features</a:t>
          </a:r>
          <a:endParaRPr lang="zh-CN" altLang="en-US" sz="2400" kern="1200" dirty="0"/>
        </a:p>
      </dsp:txBody>
      <dsp:txXfrm>
        <a:off x="618387" y="276902"/>
        <a:ext cx="1336779" cy="1336779"/>
      </dsp:txXfrm>
    </dsp:sp>
    <dsp:sp modelId="{E11BFA0E-D77A-4B91-B453-E41BE3340257}">
      <dsp:nvSpPr>
        <dsp:cNvPr id="0" name=""/>
        <dsp:cNvSpPr/>
      </dsp:nvSpPr>
      <dsp:spPr>
        <a:xfrm>
          <a:off x="738534" y="2044045"/>
          <a:ext cx="1096484" cy="1096484"/>
        </a:xfrm>
        <a:prstGeom prst="mathPlus">
          <a:avLst/>
        </a:prstGeom>
        <a:solidFill>
          <a:srgbClr val="0070C0"/>
        </a:solidFill>
        <a:ln>
          <a:solidFill>
            <a:schemeClr val="accent5"/>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883873" y="2463340"/>
        <a:ext cx="805806" cy="257894"/>
      </dsp:txXfrm>
    </dsp:sp>
    <dsp:sp modelId="{8FF63646-1418-4E83-B759-A4B530881A11}">
      <dsp:nvSpPr>
        <dsp:cNvPr id="0" name=""/>
        <dsp:cNvSpPr/>
      </dsp:nvSpPr>
      <dsp:spPr>
        <a:xfrm>
          <a:off x="341531" y="3294038"/>
          <a:ext cx="1890491" cy="1890491"/>
        </a:xfrm>
        <a:prstGeom prst="ellipse">
          <a:avLst/>
        </a:prstGeom>
        <a:gradFill rotWithShape="0">
          <a:gsLst>
            <a:gs pos="0">
              <a:schemeClr val="accent4">
                <a:hueOff val="4900445"/>
                <a:satOff val="-20388"/>
                <a:lumOff val="4804"/>
                <a:alphaOff val="0"/>
                <a:tint val="50000"/>
                <a:satMod val="300000"/>
              </a:schemeClr>
            </a:gs>
            <a:gs pos="35000">
              <a:schemeClr val="accent4">
                <a:hueOff val="4900445"/>
                <a:satOff val="-20388"/>
                <a:lumOff val="4804"/>
                <a:alphaOff val="0"/>
                <a:tint val="37000"/>
                <a:satMod val="300000"/>
              </a:schemeClr>
            </a:gs>
            <a:gs pos="100000">
              <a:schemeClr val="accent4">
                <a:hueOff val="4900445"/>
                <a:satOff val="-20388"/>
                <a:lumOff val="48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Business Logics</a:t>
          </a:r>
          <a:endParaRPr lang="zh-CN" altLang="en-US" sz="2400" kern="1200" dirty="0"/>
        </a:p>
      </dsp:txBody>
      <dsp:txXfrm>
        <a:off x="618387" y="3570894"/>
        <a:ext cx="1336779" cy="1336779"/>
      </dsp:txXfrm>
    </dsp:sp>
    <dsp:sp modelId="{EA54DB99-D72E-4797-9120-A3C29E11E2F7}">
      <dsp:nvSpPr>
        <dsp:cNvPr id="0" name=""/>
        <dsp:cNvSpPr/>
      </dsp:nvSpPr>
      <dsp:spPr>
        <a:xfrm>
          <a:off x="2515596" y="2240656"/>
          <a:ext cx="601176" cy="703262"/>
        </a:xfrm>
        <a:prstGeom prst="rightArrow">
          <a:avLst>
            <a:gd name="adj1" fmla="val 60000"/>
            <a:gd name="adj2" fmla="val 50000"/>
          </a:avLst>
        </a:prstGeom>
        <a:gradFill rotWithShape="0">
          <a:gsLst>
            <a:gs pos="0">
              <a:schemeClr val="accent4">
                <a:hueOff val="9800891"/>
                <a:satOff val="-40777"/>
                <a:lumOff val="9608"/>
                <a:alphaOff val="0"/>
                <a:tint val="50000"/>
                <a:satMod val="300000"/>
              </a:schemeClr>
            </a:gs>
            <a:gs pos="35000">
              <a:schemeClr val="accent4">
                <a:hueOff val="9800891"/>
                <a:satOff val="-40777"/>
                <a:lumOff val="9608"/>
                <a:alphaOff val="0"/>
                <a:tint val="37000"/>
                <a:satMod val="300000"/>
              </a:schemeClr>
            </a:gs>
            <a:gs pos="100000">
              <a:schemeClr val="accent4">
                <a:hueOff val="9800891"/>
                <a:satOff val="-40777"/>
                <a:lumOff val="960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515596" y="2381308"/>
        <a:ext cx="420823" cy="421958"/>
      </dsp:txXfrm>
    </dsp:sp>
    <dsp:sp modelId="{EFCDD909-A242-42AE-B839-AE7078E247B3}">
      <dsp:nvSpPr>
        <dsp:cNvPr id="0" name=""/>
        <dsp:cNvSpPr/>
      </dsp:nvSpPr>
      <dsp:spPr>
        <a:xfrm>
          <a:off x="3366317" y="701796"/>
          <a:ext cx="3780982" cy="3780982"/>
        </a:xfrm>
        <a:prstGeom prst="ellipse">
          <a:avLst/>
        </a:prstGeom>
        <a:gradFill rotWithShape="0">
          <a:gsLst>
            <a:gs pos="0">
              <a:schemeClr val="accent4">
                <a:hueOff val="9800891"/>
                <a:satOff val="-40777"/>
                <a:lumOff val="9608"/>
                <a:alphaOff val="0"/>
                <a:tint val="50000"/>
                <a:satMod val="300000"/>
              </a:schemeClr>
            </a:gs>
            <a:gs pos="35000">
              <a:schemeClr val="accent4">
                <a:hueOff val="9800891"/>
                <a:satOff val="-40777"/>
                <a:lumOff val="9608"/>
                <a:alphaOff val="0"/>
                <a:tint val="37000"/>
                <a:satMod val="300000"/>
              </a:schemeClr>
            </a:gs>
            <a:gs pos="100000">
              <a:schemeClr val="accent4">
                <a:hueOff val="9800891"/>
                <a:satOff val="-40777"/>
                <a:lumOff val="960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altLang="en-US" sz="3100" kern="1200" dirty="0"/>
            <a:t>Combinational Features</a:t>
          </a:r>
          <a:endParaRPr lang="zh-CN" altLang="en-US" sz="3100" kern="1200" dirty="0"/>
        </a:p>
      </dsp:txBody>
      <dsp:txXfrm>
        <a:off x="3920029" y="1255508"/>
        <a:ext cx="2673558" cy="267355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p>
        </p:txBody>
      </p:sp>
      <p:sp>
        <p:nvSpPr>
          <p:cNvPr id="5734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p>
        </p:txBody>
      </p:sp>
      <p:sp>
        <p:nvSpPr>
          <p:cNvPr id="5734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AA046A55-1468-42C4-82D9-EDDF495AF890}" type="slidenum">
              <a:rPr lang="en-US" altLang="zh-CN"/>
              <a:pPr>
                <a:defRPr/>
              </a:pPr>
              <a:t>‹#›</a:t>
            </a:fld>
            <a:endParaRPr lang="en-US" altLang="zh-CN"/>
          </a:p>
        </p:txBody>
      </p:sp>
    </p:spTree>
    <p:extLst>
      <p:ext uri="{BB962C8B-B14F-4D97-AF65-F5344CB8AC3E}">
        <p14:creationId xmlns:p14="http://schemas.microsoft.com/office/powerpoint/2010/main" val="20221582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5"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1331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730250" y="4560888"/>
            <a:ext cx="5854700" cy="4321175"/>
          </a:xfrm>
          <a:prstGeom prst="rect">
            <a:avLst/>
          </a:prstGeom>
          <a:noFill/>
          <a:ln w="9525">
            <a:noFill/>
            <a:miter lim="800000"/>
            <a:headEnd/>
            <a:tailEnd/>
          </a:ln>
          <a:effectLst/>
        </p:spPr>
        <p:txBody>
          <a:bodyPr vert="horz" wrap="square" lIns="96663" tIns="48331" rIns="96663" bIns="48331"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44038"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defTabSz="965200" eaLnBrk="1" latinLnBrk="1" hangingPunct="1">
              <a:defRPr kumimoji="1" sz="1200" b="0">
                <a:latin typeface="Gulim" pitchFamily="34" charset="-127"/>
                <a:ea typeface="Gulim" pitchFamily="34" charset="-127"/>
              </a:defRPr>
            </a:lvl1pPr>
          </a:lstStyle>
          <a:p>
            <a:pPr>
              <a:defRPr/>
            </a:pPr>
            <a:endParaRPr lang="en-US" altLang="ko-KR"/>
          </a:p>
        </p:txBody>
      </p:sp>
      <p:sp>
        <p:nvSpPr>
          <p:cNvPr id="44039"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663" tIns="48331" rIns="96663" bIns="48331" numCol="1" anchor="b" anchorCtr="0" compatLnSpc="1">
            <a:prstTxWarp prst="textNoShape">
              <a:avLst/>
            </a:prstTxWarp>
          </a:bodyPr>
          <a:lstStyle>
            <a:lvl1pPr algn="r" defTabSz="965200" eaLnBrk="1" latinLnBrk="1" hangingPunct="1">
              <a:defRPr kumimoji="1" sz="1200" b="0">
                <a:latin typeface="Gulim" pitchFamily="34" charset="-127"/>
                <a:ea typeface="Gulim" pitchFamily="34" charset="-127"/>
              </a:defRPr>
            </a:lvl1pPr>
          </a:lstStyle>
          <a:p>
            <a:pPr>
              <a:defRPr/>
            </a:pPr>
            <a:fld id="{664D4173-57ED-437D-91B8-619767E9CBB8}" type="slidenum">
              <a:rPr lang="en-US" altLang="ko-KR"/>
              <a:pPr>
                <a:defRPr/>
              </a:pPr>
              <a:t>‹#›</a:t>
            </a:fld>
            <a:endParaRPr lang="en-US" altLang="ko-KR"/>
          </a:p>
        </p:txBody>
      </p:sp>
    </p:spTree>
    <p:extLst>
      <p:ext uri="{BB962C8B-B14F-4D97-AF65-F5344CB8AC3E}">
        <p14:creationId xmlns:p14="http://schemas.microsoft.com/office/powerpoint/2010/main" val="1676745994"/>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kumimoji="1" sz="1200" kern="1200">
        <a:solidFill>
          <a:schemeClr val="tx1"/>
        </a:solidFill>
        <a:latin typeface="Gulim" charset="0"/>
        <a:ea typeface="MS PGothic" pitchFamily="34" charset="-128"/>
        <a:cs typeface="Gulim" charset="0"/>
      </a:defRPr>
    </a:lvl1pPr>
    <a:lvl2pPr marL="4572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2pPr>
    <a:lvl3pPr marL="9144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3pPr>
    <a:lvl4pPr marL="13716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4pPr>
    <a:lvl5pPr marL="1828800" algn="l" rtl="0" eaLnBrk="0" fontAlgn="base" latinLnBrk="1" hangingPunct="0">
      <a:spcBef>
        <a:spcPct val="30000"/>
      </a:spcBef>
      <a:spcAft>
        <a:spcPct val="0"/>
      </a:spcAft>
      <a:defRPr kumimoji="1" sz="1200" kern="1200">
        <a:solidFill>
          <a:schemeClr val="tx1"/>
        </a:solidFill>
        <a:latin typeface="Gulim" charset="0"/>
        <a:ea typeface="Gulim" charset="0"/>
        <a:cs typeface="Gulim"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latinLnBrk="1">
              <a:spcBef>
                <a:spcPct val="30000"/>
              </a:spcBef>
              <a:defRPr kumimoji="1" sz="1200">
                <a:solidFill>
                  <a:schemeClr val="tx1"/>
                </a:solidFill>
                <a:latin typeface="Gulim" pitchFamily="34" charset="-127"/>
                <a:ea typeface="MS PGothic" panose="020B0600070205080204" pitchFamily="34" charset="-128"/>
                <a:cs typeface="Gulim" pitchFamily="34" charset="-127"/>
              </a:defRPr>
            </a:lvl1pPr>
            <a:lvl2pPr marL="742950" indent="-285750" defTabSz="965200" latinLnBrk="1">
              <a:spcBef>
                <a:spcPct val="30000"/>
              </a:spcBef>
              <a:defRPr kumimoji="1" sz="1200">
                <a:solidFill>
                  <a:schemeClr val="tx1"/>
                </a:solidFill>
                <a:latin typeface="Gulim" pitchFamily="34" charset="-127"/>
                <a:ea typeface="Gulim" pitchFamily="34" charset="-127"/>
                <a:cs typeface="Gulim" pitchFamily="34" charset="-127"/>
              </a:defRPr>
            </a:lvl2pPr>
            <a:lvl3pPr marL="11430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3pPr>
            <a:lvl4pPr marL="16002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4pPr>
            <a:lvl5pPr marL="2057400" indent="-228600" defTabSz="965200" latinLnBrk="1">
              <a:spcBef>
                <a:spcPct val="30000"/>
              </a:spcBef>
              <a:defRPr kumimoji="1" sz="1200">
                <a:solidFill>
                  <a:schemeClr val="tx1"/>
                </a:solidFill>
                <a:latin typeface="Gulim" pitchFamily="34" charset="-127"/>
                <a:ea typeface="Gulim" pitchFamily="34" charset="-127"/>
                <a:cs typeface="Gulim" pitchFamily="34" charset="-127"/>
              </a:defRPr>
            </a:lvl5pPr>
            <a:lvl6pPr marL="25146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6pPr>
            <a:lvl7pPr marL="29718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7pPr>
            <a:lvl8pPr marL="34290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8pPr>
            <a:lvl9pPr marL="3886200" indent="-228600" defTabSz="965200" eaLnBrk="0" fontAlgn="base" latinLnBrk="1" hangingPunct="0">
              <a:spcBef>
                <a:spcPct val="30000"/>
              </a:spcBef>
              <a:spcAft>
                <a:spcPct val="0"/>
              </a:spcAft>
              <a:defRPr kumimoji="1" sz="1200">
                <a:solidFill>
                  <a:schemeClr val="tx1"/>
                </a:solidFill>
                <a:latin typeface="Gulim" pitchFamily="34" charset="-127"/>
                <a:ea typeface="Gulim" pitchFamily="34" charset="-127"/>
                <a:cs typeface="Gulim" pitchFamily="34" charset="-127"/>
              </a:defRPr>
            </a:lvl9pPr>
          </a:lstStyle>
          <a:p>
            <a:pPr>
              <a:spcBef>
                <a:spcPct val="0"/>
              </a:spcBef>
            </a:pPr>
            <a:fld id="{39F2BB3C-212C-4497-AB7E-5AD22F93BE7E}" type="slidenum">
              <a:rPr lang="en-US" altLang="ko-KR" smtClean="0">
                <a:ea typeface="Gulim" pitchFamily="34" charset="-127"/>
              </a:rPr>
              <a:pPr>
                <a:spcBef>
                  <a:spcPct val="0"/>
                </a:spcBef>
              </a:pPr>
              <a:t>1</a:t>
            </a:fld>
            <a:endParaRPr lang="en-US" altLang="ko-KR">
              <a:ea typeface="Gulim" pitchFamily="34" charset="-127"/>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1" hangingPunct="1">
              <a:lnSpc>
                <a:spcPct val="100000"/>
              </a:lnSpc>
              <a:spcBef>
                <a:spcPct val="30000"/>
              </a:spcBef>
              <a:spcAft>
                <a:spcPct val="0"/>
              </a:spcAft>
              <a:buClrTx/>
              <a:buSzTx/>
              <a:buFontTx/>
              <a:buNone/>
              <a:tabLst/>
              <a:defRPr/>
            </a:pPr>
            <a:r>
              <a:rPr kumimoji="1" lang="en-US" altLang="zh-CN" sz="1200" kern="1200" dirty="0">
                <a:solidFill>
                  <a:schemeClr val="tx1"/>
                </a:solidFill>
                <a:effectLst/>
                <a:latin typeface="Gulim" charset="0"/>
                <a:ea typeface="MS PGothic" pitchFamily="34" charset="-128"/>
                <a:cs typeface="Gulim" charset="0"/>
              </a:rPr>
              <a:t>Hi everyone, I am </a:t>
            </a:r>
            <a:r>
              <a:rPr kumimoji="1" lang="en-US" altLang="zh-CN" sz="1200" kern="1200" dirty="0" err="1">
                <a:solidFill>
                  <a:schemeClr val="tx1"/>
                </a:solidFill>
                <a:effectLst/>
                <a:latin typeface="Gulim" charset="0"/>
                <a:ea typeface="MS PGothic" pitchFamily="34" charset="-128"/>
                <a:cs typeface="Gulim" charset="0"/>
              </a:rPr>
              <a:t>Jieping</a:t>
            </a:r>
            <a:r>
              <a:rPr kumimoji="1" lang="en-US" altLang="zh-CN" sz="1200" kern="1200" dirty="0">
                <a:solidFill>
                  <a:schemeClr val="tx1"/>
                </a:solidFill>
                <a:effectLst/>
                <a:latin typeface="Gulim" charset="0"/>
                <a:ea typeface="MS PGothic" pitchFamily="34" charset="-128"/>
                <a:cs typeface="Gulim" charset="0"/>
              </a:rPr>
              <a:t> Ye. Today I’ll present our work on</a:t>
            </a:r>
            <a:r>
              <a:rPr kumimoji="1" lang="en-US" altLang="zh-CN" sz="1200" kern="1200" baseline="0" dirty="0">
                <a:solidFill>
                  <a:schemeClr val="tx1"/>
                </a:solidFill>
                <a:effectLst/>
                <a:latin typeface="Gulim" charset="0"/>
                <a:ea typeface="MS PGothic" pitchFamily="34" charset="-128"/>
                <a:cs typeface="Gulim" charset="0"/>
              </a:rPr>
              <a:t> a unified approach to predicting original taxi demands based on large-scale online platforms.</a:t>
            </a:r>
          </a:p>
          <a:p>
            <a:pPr marL="0" marR="0" indent="0" algn="l" defTabSz="914400" rtl="0" eaLnBrk="1" fontAlgn="base" latinLnBrk="1" hangingPunct="1">
              <a:lnSpc>
                <a:spcPct val="100000"/>
              </a:lnSpc>
              <a:spcBef>
                <a:spcPct val="30000"/>
              </a:spcBef>
              <a:spcAft>
                <a:spcPct val="0"/>
              </a:spcAft>
              <a:buClrTx/>
              <a:buSzTx/>
              <a:buFontTx/>
              <a:buNone/>
              <a:tabLst/>
              <a:defRPr/>
            </a:pPr>
            <a:r>
              <a:rPr kumimoji="1" lang="en-US" altLang="zh-CN" sz="1200" kern="1200" baseline="0" dirty="0">
                <a:solidFill>
                  <a:schemeClr val="tx1"/>
                </a:solidFill>
                <a:effectLst/>
                <a:latin typeface="Gulim" charset="0"/>
                <a:ea typeface="MS PGothic" pitchFamily="34" charset="-128"/>
                <a:cs typeface="Gulim" charset="0"/>
              </a:rPr>
              <a:t>It is a joint work with </a:t>
            </a:r>
            <a:r>
              <a:rPr kumimoji="1" lang="en-US" altLang="zh-CN" sz="1200" kern="1200" dirty="0" err="1">
                <a:solidFill>
                  <a:schemeClr val="tx1"/>
                </a:solidFill>
                <a:effectLst/>
                <a:latin typeface="Gulim" charset="0"/>
                <a:ea typeface="MS PGothic" pitchFamily="34" charset="-128"/>
                <a:cs typeface="Gulim" charset="0"/>
              </a:rPr>
              <a:t>Beihang</a:t>
            </a:r>
            <a:r>
              <a:rPr kumimoji="1" lang="en-US" altLang="zh-CN" sz="1200" kern="1200" dirty="0">
                <a:solidFill>
                  <a:schemeClr val="tx1"/>
                </a:solidFill>
                <a:effectLst/>
                <a:latin typeface="Gulim" charset="0"/>
                <a:ea typeface="MS PGothic" pitchFamily="34" charset="-128"/>
                <a:cs typeface="Gulim" charset="0"/>
              </a:rPr>
              <a:t> University, 4Paradigm Inc., ETH, HKUST and </a:t>
            </a:r>
            <a:r>
              <a:rPr kumimoji="1" lang="en-US" altLang="zh-CN" sz="1200" kern="1200" dirty="0" err="1">
                <a:solidFill>
                  <a:schemeClr val="tx1"/>
                </a:solidFill>
                <a:effectLst/>
                <a:latin typeface="Gulim" charset="0"/>
                <a:ea typeface="MS PGothic" pitchFamily="34" charset="-128"/>
                <a:cs typeface="Gulim" charset="0"/>
              </a:rPr>
              <a:t>DiDi</a:t>
            </a:r>
            <a:r>
              <a:rPr kumimoji="1" lang="en-US" altLang="zh-CN" sz="1200" kern="1200" dirty="0">
                <a:solidFill>
                  <a:schemeClr val="tx1"/>
                </a:solidFill>
                <a:effectLst/>
                <a:latin typeface="Gulim" charset="0"/>
                <a:ea typeface="MS PGothic" pitchFamily="34" charset="-128"/>
                <a:cs typeface="Gulim" charset="0"/>
              </a:rPr>
              <a:t> Research.</a:t>
            </a:r>
          </a:p>
          <a:p>
            <a:pPr eaLnBrk="1" hangingPunct="1"/>
            <a:endParaRPr lang="en-US" altLang="zh-CN" dirty="0">
              <a:latin typeface="Gulim" pitchFamily="34" charset="-127"/>
              <a:cs typeface="Gulim" pitchFamily="34" charset="-127"/>
            </a:endParaRPr>
          </a:p>
          <a:p>
            <a:pPr eaLnBrk="1" hangingPunct="1"/>
            <a:endParaRPr lang="en-US" altLang="zh-CN" dirty="0">
              <a:latin typeface="Gulim" pitchFamily="34" charset="-127"/>
              <a:cs typeface="Gulim" pitchFamily="34" charset="-127"/>
            </a:endParaRPr>
          </a:p>
        </p:txBody>
      </p:sp>
    </p:spTree>
    <p:extLst>
      <p:ext uri="{BB962C8B-B14F-4D97-AF65-F5344CB8AC3E}">
        <p14:creationId xmlns:p14="http://schemas.microsoft.com/office/powerpoint/2010/main" val="42168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Now back to our engineer</a:t>
            </a:r>
            <a:r>
              <a:rPr lang="en-US" altLang="zh-CN" baseline="0" dirty="0"/>
              <a:t> Andy. Given the task to predict UOTD, which approach will he apply?</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baseline="0" dirty="0"/>
              <a:t>There are in fact two paradigms to choose from: one is to design complex models with a few features, and the other is to use simple models with massive features.</a:t>
            </a:r>
            <a:endParaRPr lang="en-US" altLang="zh-CN"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10</a:t>
            </a:fld>
            <a:endParaRPr lang="en-US" altLang="ko-KR"/>
          </a:p>
        </p:txBody>
      </p:sp>
    </p:spTree>
    <p:extLst>
      <p:ext uri="{BB962C8B-B14F-4D97-AF65-F5344CB8AC3E}">
        <p14:creationId xmlns:p14="http://schemas.microsoft.com/office/powerpoint/2010/main" val="2106144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two main</a:t>
            </a:r>
            <a:r>
              <a:rPr lang="en-US" altLang="zh-CN" baseline="0" dirty="0"/>
              <a:t> reasons why model redesign is not preferred in industries. </a:t>
            </a:r>
          </a:p>
          <a:p>
            <a:r>
              <a:rPr lang="en-US" altLang="zh-CN" dirty="0"/>
              <a:t>On</a:t>
            </a:r>
            <a:r>
              <a:rPr lang="en-US" altLang="zh-CN" baseline="0" dirty="0"/>
              <a:t> the one hand, it is difficult to design a model that reflects all the joint dependencies among features for accurate prediction.</a:t>
            </a:r>
          </a:p>
          <a:p>
            <a:r>
              <a:rPr lang="en-US" altLang="zh-CN" baseline="0" dirty="0"/>
              <a:t>On the other hand, with the expanding of market, business logics may change, or more data sources will become accessible. To keep up with these new factors, frequent model redesign is unavoidable, which unfortunately can be quite labor-intensive for our AI engineers.</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11</a:t>
            </a:fld>
            <a:endParaRPr lang="en-US" altLang="ko-KR"/>
          </a:p>
        </p:txBody>
      </p:sp>
    </p:spTree>
    <p:extLst>
      <p:ext uri="{BB962C8B-B14F-4D97-AF65-F5344CB8AC3E}">
        <p14:creationId xmlns:p14="http://schemas.microsoft.com/office/powerpoint/2010/main" val="1763409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with the second paradigm, engineers</a:t>
            </a:r>
            <a:r>
              <a:rPr lang="en-US" altLang="zh-CN" baseline="0" dirty="0"/>
              <a:t> only need to analyze the new business logics carefully and combine new features. In other words, all these efforts can be replaced by feature redesign using combinational features.</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12</a:t>
            </a:fld>
            <a:endParaRPr lang="en-US" altLang="ko-KR"/>
          </a:p>
        </p:txBody>
      </p:sp>
    </p:spTree>
    <p:extLst>
      <p:ext uri="{BB962C8B-B14F-4D97-AF65-F5344CB8AC3E}">
        <p14:creationId xmlns:p14="http://schemas.microsoft.com/office/powerpoint/2010/main" val="84139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a:t>
            </a:r>
            <a:r>
              <a:rPr lang="en-US" altLang="zh-CN" baseline="0" dirty="0"/>
              <a:t> is, our experiences tell us that </a:t>
            </a:r>
            <a:r>
              <a:rPr lang="en-US" altLang="zh-CN" dirty="0"/>
              <a:t>“The Simper, The Better”.</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13</a:t>
            </a:fld>
            <a:endParaRPr lang="en-US" altLang="ko-KR"/>
          </a:p>
        </p:txBody>
      </p:sp>
    </p:spTree>
    <p:extLst>
      <p:ext uri="{BB962C8B-B14F-4D97-AF65-F5344CB8AC3E}">
        <p14:creationId xmlns:p14="http://schemas.microsoft.com/office/powerpoint/2010/main" val="1176473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From</a:t>
            </a:r>
            <a:r>
              <a:rPr lang="en-US" altLang="zh-CN" baseline="0" dirty="0"/>
              <a:t> an engineering perspective, the second paradigm is better, because it transforms model redesign to feature redesign.</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14</a:t>
            </a:fld>
            <a:endParaRPr lang="en-US" altLang="ko-KR"/>
          </a:p>
        </p:txBody>
      </p:sp>
    </p:spTree>
    <p:extLst>
      <p:ext uri="{BB962C8B-B14F-4D97-AF65-F5344CB8AC3E}">
        <p14:creationId xmlns:p14="http://schemas.microsoft.com/office/powerpoint/2010/main" val="581511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outline</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15</a:t>
            </a:fld>
            <a:endParaRPr lang="en-US" altLang="ko-KR"/>
          </a:p>
        </p:txBody>
      </p:sp>
    </p:spTree>
    <p:extLst>
      <p:ext uri="{BB962C8B-B14F-4D97-AF65-F5344CB8AC3E}">
        <p14:creationId xmlns:p14="http://schemas.microsoft.com/office/powerpoint/2010/main" val="13984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predict UOTD, we start with some basic and</a:t>
            </a:r>
            <a:r>
              <a:rPr lang="en-US" altLang="zh-CN" baseline="0" dirty="0"/>
              <a:t> intuitive features and then explore effective combinations of the basic features.</a:t>
            </a:r>
            <a:endParaRPr lang="en-US" altLang="zh-CN"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16</a:t>
            </a:fld>
            <a:endParaRPr lang="en-US" altLang="ko-KR"/>
          </a:p>
        </p:txBody>
      </p:sp>
    </p:spTree>
    <p:extLst>
      <p:ext uri="{BB962C8B-B14F-4D97-AF65-F5344CB8AC3E}">
        <p14:creationId xmlns:p14="http://schemas.microsoft.com/office/powerpoint/2010/main" val="3790271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a:t>
            </a:r>
            <a:r>
              <a:rPr lang="en-US" altLang="zh-CN" baseline="0" dirty="0"/>
              <a:t> our analysis with massive datasets, we find features in the time, space, meteorology and events will notably affect UOTD. Therefore we select basic features from these 4 domains.</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17</a:t>
            </a:fld>
            <a:endParaRPr lang="en-US" altLang="ko-KR"/>
          </a:p>
        </p:txBody>
      </p:sp>
    </p:spTree>
    <p:extLst>
      <p:ext uri="{BB962C8B-B14F-4D97-AF65-F5344CB8AC3E}">
        <p14:creationId xmlns:p14="http://schemas.microsoft.com/office/powerpoint/2010/main" val="1212650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a:t>
            </a:r>
            <a:r>
              <a:rPr lang="en-US" altLang="zh-CN" baseline="0" dirty="0"/>
              <a:t> detailed features of the basic features are shown here.</a:t>
            </a:r>
          </a:p>
          <a:p>
            <a:r>
              <a:rPr lang="en-US" altLang="zh-CN" dirty="0"/>
              <a:t>Take temporal features as an example, we choose features of Month, Day of month, Day of week, Hour of day, Holiday</a:t>
            </a:r>
            <a:r>
              <a:rPr lang="en-US" altLang="zh-CN" baseline="0" dirty="0"/>
              <a:t> and </a:t>
            </a:r>
            <a:r>
              <a:rPr lang="en-US" altLang="zh-CN" dirty="0"/>
              <a:t>Historical UOTDs.</a:t>
            </a:r>
          </a:p>
          <a:p>
            <a:endParaRPr lang="en-US" altLang="zh-CN" dirty="0"/>
          </a:p>
          <a:p>
            <a:r>
              <a:rPr lang="en-US" altLang="zh-CN" dirty="0"/>
              <a:t>Detailed meanings of the features are as follows: </a:t>
            </a:r>
          </a:p>
          <a:p>
            <a:r>
              <a:rPr kumimoji="1" lang="en-US" altLang="zh-CN" sz="1200" b="1" i="1" u="none" strike="noStrike" kern="1200" baseline="0" dirty="0">
                <a:solidFill>
                  <a:schemeClr val="tx1"/>
                </a:solidFill>
                <a:latin typeface="Gulim" charset="0"/>
                <a:ea typeface="MS PGothic" pitchFamily="34" charset="-128"/>
                <a:cs typeface="Gulim" charset="0"/>
              </a:rPr>
              <a:t>Month:</a:t>
            </a:r>
            <a:r>
              <a:rPr kumimoji="1" lang="en-US" altLang="zh-CN" sz="1200" b="0" i="0" u="none" strike="noStrike" kern="1200" baseline="0" dirty="0">
                <a:solidFill>
                  <a:schemeClr val="tx1"/>
                </a:solidFill>
                <a:latin typeface="Gulim" charset="0"/>
                <a:ea typeface="MS PGothic" pitchFamily="34" charset="-128"/>
                <a:cs typeface="Gulim" charset="0"/>
              </a:rPr>
              <a:t> The month which the time interval is in</a:t>
            </a:r>
          </a:p>
          <a:p>
            <a:r>
              <a:rPr kumimoji="1" lang="en-US" altLang="zh-CN" sz="1200" b="1" i="1" u="none" strike="noStrike" kern="1200" baseline="0" dirty="0">
                <a:solidFill>
                  <a:schemeClr val="tx1"/>
                </a:solidFill>
                <a:latin typeface="Gulim" charset="0"/>
                <a:ea typeface="MS PGothic" pitchFamily="34" charset="-128"/>
                <a:cs typeface="Gulim" charset="0"/>
              </a:rPr>
              <a:t>Day of month:</a:t>
            </a:r>
            <a:r>
              <a:rPr kumimoji="1" lang="en-US" altLang="zh-CN" sz="1200" b="0" i="0" u="none" strike="noStrike" kern="1200" baseline="0" dirty="0">
                <a:solidFill>
                  <a:schemeClr val="tx1"/>
                </a:solidFill>
                <a:latin typeface="Gulim" charset="0"/>
                <a:ea typeface="MS PGothic" pitchFamily="34" charset="-128"/>
                <a:cs typeface="Gulim" charset="0"/>
              </a:rPr>
              <a:t> The ordinal number of the day in a month</a:t>
            </a:r>
          </a:p>
          <a:p>
            <a:r>
              <a:rPr kumimoji="1" lang="en-US" altLang="zh-CN" sz="1200" b="1" i="1" u="none" strike="noStrike" kern="1200" baseline="0" dirty="0">
                <a:solidFill>
                  <a:schemeClr val="tx1"/>
                </a:solidFill>
                <a:latin typeface="Gulim" charset="0"/>
                <a:ea typeface="MS PGothic" pitchFamily="34" charset="-128"/>
                <a:cs typeface="Gulim" charset="0"/>
              </a:rPr>
              <a:t>Day of week:</a:t>
            </a:r>
            <a:r>
              <a:rPr kumimoji="1" lang="en-US" altLang="zh-CN" sz="1200" b="0" i="0" u="none" strike="noStrike" kern="1200" baseline="0" dirty="0">
                <a:solidFill>
                  <a:schemeClr val="tx1"/>
                </a:solidFill>
                <a:latin typeface="Gulim" charset="0"/>
                <a:ea typeface="MS PGothic" pitchFamily="34" charset="-128"/>
                <a:cs typeface="Gulim" charset="0"/>
              </a:rPr>
              <a:t> The ordinal number of the day in a week</a:t>
            </a:r>
          </a:p>
          <a:p>
            <a:r>
              <a:rPr kumimoji="1" lang="en-US" altLang="zh-CN" sz="1200" b="1" i="1" u="none" strike="noStrike" kern="1200" baseline="0" dirty="0">
                <a:solidFill>
                  <a:schemeClr val="tx1"/>
                </a:solidFill>
                <a:latin typeface="Gulim" charset="0"/>
                <a:ea typeface="MS PGothic" pitchFamily="34" charset="-128"/>
                <a:cs typeface="Gulim" charset="0"/>
              </a:rPr>
              <a:t>Hour:</a:t>
            </a:r>
            <a:r>
              <a:rPr kumimoji="1" lang="en-US" altLang="zh-CN" sz="1200" b="0" i="0" u="none" strike="noStrike" kern="1200" baseline="0" dirty="0">
                <a:solidFill>
                  <a:schemeClr val="tx1"/>
                </a:solidFill>
                <a:latin typeface="Gulim" charset="0"/>
                <a:ea typeface="MS PGothic" pitchFamily="34" charset="-128"/>
                <a:cs typeface="Gulim" charset="0"/>
              </a:rPr>
              <a:t> The time interval in a day</a:t>
            </a:r>
          </a:p>
          <a:p>
            <a:r>
              <a:rPr kumimoji="1" lang="en-US" altLang="zh-CN" sz="1200" b="1" i="1" u="none" strike="noStrike" kern="1200" baseline="0" dirty="0">
                <a:solidFill>
                  <a:schemeClr val="tx1"/>
                </a:solidFill>
                <a:latin typeface="Gulim" charset="0"/>
                <a:ea typeface="MS PGothic" pitchFamily="34" charset="-128"/>
                <a:cs typeface="Gulim" charset="0"/>
              </a:rPr>
              <a:t>Holiday:</a:t>
            </a:r>
            <a:r>
              <a:rPr kumimoji="1" lang="en-US" altLang="zh-CN" sz="1200" b="0" i="0" u="none" strike="noStrike" kern="1200" baseline="0" dirty="0">
                <a:solidFill>
                  <a:schemeClr val="tx1"/>
                </a:solidFill>
                <a:latin typeface="Gulim" charset="0"/>
                <a:ea typeface="MS PGothic" pitchFamily="34" charset="-128"/>
                <a:cs typeface="Gulim" charset="0"/>
              </a:rPr>
              <a:t> The length of the holiday (</a:t>
            </a:r>
            <a:r>
              <a:rPr kumimoji="1" lang="en-US" altLang="zh-CN" sz="1200" b="0" i="1" u="none" strike="noStrike" kern="1200" baseline="0" dirty="0">
                <a:solidFill>
                  <a:schemeClr val="tx1"/>
                </a:solidFill>
                <a:latin typeface="Gulim" charset="0"/>
                <a:ea typeface="MS PGothic" pitchFamily="34" charset="-128"/>
                <a:cs typeface="Gulim" charset="0"/>
              </a:rPr>
              <a:t>e.g.</a:t>
            </a:r>
            <a:r>
              <a:rPr kumimoji="1" lang="en-US" altLang="zh-CN" sz="1200" b="0" i="0" u="none" strike="noStrike" kern="1200" baseline="0" dirty="0">
                <a:solidFill>
                  <a:schemeClr val="tx1"/>
                </a:solidFill>
                <a:latin typeface="Gulim" charset="0"/>
                <a:ea typeface="MS PGothic" pitchFamily="34" charset="-128"/>
                <a:cs typeface="Gulim" charset="0"/>
              </a:rPr>
              <a:t>, Saturday is in a two-day holiday)</a:t>
            </a:r>
          </a:p>
          <a:p>
            <a:r>
              <a:rPr kumimoji="1" lang="en-US" altLang="zh-CN" sz="1200" b="1" i="1" u="none" strike="noStrike" kern="1200" baseline="0" dirty="0">
                <a:solidFill>
                  <a:schemeClr val="tx1"/>
                </a:solidFill>
                <a:latin typeface="Gulim" charset="0"/>
                <a:ea typeface="MS PGothic" pitchFamily="34" charset="-128"/>
                <a:cs typeface="Gulim" charset="0"/>
              </a:rPr>
              <a:t>Historical UOTD:</a:t>
            </a:r>
            <a:r>
              <a:rPr kumimoji="1" lang="en-US" altLang="zh-CN" sz="1200" b="0" i="0" u="none" strike="noStrike" kern="1200" baseline="0" dirty="0">
                <a:solidFill>
                  <a:schemeClr val="tx1"/>
                </a:solidFill>
                <a:latin typeface="Gulim" charset="0"/>
                <a:ea typeface="MS PGothic" pitchFamily="34" charset="-128"/>
                <a:cs typeface="Gulim" charset="0"/>
              </a:rPr>
              <a:t> The UOTD of the same POI of the same time period in the last </a:t>
            </a:r>
            <a:r>
              <a:rPr kumimoji="1" lang="en-US" altLang="zh-CN" sz="1200" b="0" i="1" u="none" strike="noStrike" kern="1200" baseline="0" dirty="0">
                <a:solidFill>
                  <a:schemeClr val="tx1"/>
                </a:solidFill>
                <a:latin typeface="Gulim" charset="0"/>
                <a:ea typeface="MS PGothic" pitchFamily="34" charset="-128"/>
                <a:cs typeface="Gulim" charset="0"/>
              </a:rPr>
              <a:t>N </a:t>
            </a:r>
            <a:r>
              <a:rPr kumimoji="1" lang="en-US" altLang="zh-CN" sz="1200" b="0" i="0" u="none" strike="noStrike" kern="1200" baseline="0" dirty="0">
                <a:solidFill>
                  <a:schemeClr val="tx1"/>
                </a:solidFill>
                <a:latin typeface="Gulim" charset="0"/>
                <a:ea typeface="MS PGothic" pitchFamily="34" charset="-128"/>
                <a:cs typeface="Gulim" charset="0"/>
              </a:rPr>
              <a:t>days</a:t>
            </a:r>
          </a:p>
          <a:p>
            <a:endParaRPr kumimoji="1" lang="en-US" altLang="zh-CN" sz="1200" b="0" i="0" u="none" strike="noStrike" kern="1200" baseline="0" dirty="0">
              <a:solidFill>
                <a:schemeClr val="tx1"/>
              </a:solidFill>
              <a:latin typeface="Gulim" charset="0"/>
              <a:ea typeface="MS PGothic" pitchFamily="34" charset="-128"/>
              <a:cs typeface="Gulim" charset="0"/>
            </a:endParaRPr>
          </a:p>
          <a:p>
            <a:r>
              <a:rPr kumimoji="1" lang="en-US" altLang="zh-CN" sz="1200" b="1" i="1" u="none" strike="noStrike" kern="1200" baseline="0" dirty="0">
                <a:solidFill>
                  <a:schemeClr val="tx1"/>
                </a:solidFill>
                <a:latin typeface="Gulim" charset="0"/>
                <a:ea typeface="MS PGothic" pitchFamily="34" charset="-128"/>
                <a:cs typeface="Gulim" charset="0"/>
              </a:rPr>
              <a:t>District:</a:t>
            </a:r>
            <a:r>
              <a:rPr kumimoji="1" lang="en-US" altLang="zh-CN" sz="1200" b="0" i="0" u="none" strike="noStrike" kern="1200" baseline="0" dirty="0">
                <a:solidFill>
                  <a:schemeClr val="tx1"/>
                </a:solidFill>
                <a:latin typeface="Gulim" charset="0"/>
                <a:ea typeface="MS PGothic" pitchFamily="34" charset="-128"/>
                <a:cs typeface="Gulim" charset="0"/>
              </a:rPr>
              <a:t> The administrative district which the POI belongs to</a:t>
            </a:r>
          </a:p>
          <a:p>
            <a:r>
              <a:rPr kumimoji="1" lang="en-US" altLang="zh-CN" sz="1200" b="1" i="1" u="none" strike="noStrike" kern="1200" baseline="0" dirty="0">
                <a:solidFill>
                  <a:schemeClr val="tx1"/>
                </a:solidFill>
                <a:latin typeface="Gulim" charset="0"/>
                <a:ea typeface="MS PGothic" pitchFamily="34" charset="-128"/>
                <a:cs typeface="Gulim" charset="0"/>
              </a:rPr>
              <a:t>POI</a:t>
            </a:r>
            <a:r>
              <a:rPr kumimoji="1" lang="en-US" altLang="zh-CN" sz="1200" b="0" i="0" u="none" strike="noStrike" kern="1200" baseline="0" dirty="0">
                <a:solidFill>
                  <a:schemeClr val="tx1"/>
                </a:solidFill>
                <a:latin typeface="Gulim" charset="0"/>
                <a:ea typeface="MS PGothic" pitchFamily="34" charset="-128"/>
                <a:cs typeface="Gulim" charset="0"/>
              </a:rPr>
              <a:t> </a:t>
            </a:r>
            <a:r>
              <a:rPr kumimoji="1" lang="en-US" altLang="zh-CN" sz="1200" b="1" i="1" u="none" strike="noStrike" kern="1200" baseline="0" dirty="0">
                <a:solidFill>
                  <a:schemeClr val="tx1"/>
                </a:solidFill>
                <a:latin typeface="Gulim" charset="0"/>
                <a:ea typeface="MS PGothic" pitchFamily="34" charset="-128"/>
                <a:cs typeface="Gulim" charset="0"/>
              </a:rPr>
              <a:t>ID:</a:t>
            </a:r>
            <a:r>
              <a:rPr kumimoji="1" lang="en-US" altLang="zh-CN" sz="1200" b="0" i="0" u="none" strike="noStrike" kern="1200" baseline="0" dirty="0">
                <a:solidFill>
                  <a:schemeClr val="tx1"/>
                </a:solidFill>
                <a:latin typeface="Gulim" charset="0"/>
                <a:ea typeface="MS PGothic" pitchFamily="34" charset="-128"/>
                <a:cs typeface="Gulim" charset="0"/>
              </a:rPr>
              <a:t> The ID of the POI that the location is associated with</a:t>
            </a:r>
          </a:p>
          <a:p>
            <a:r>
              <a:rPr kumimoji="1" lang="en-US" altLang="zh-CN" sz="1200" b="1" i="1" u="none" strike="noStrike" kern="1200" baseline="0" dirty="0">
                <a:solidFill>
                  <a:schemeClr val="tx1"/>
                </a:solidFill>
                <a:latin typeface="Gulim" charset="0"/>
                <a:ea typeface="MS PGothic" pitchFamily="34" charset="-128"/>
                <a:cs typeface="Gulim" charset="0"/>
              </a:rPr>
              <a:t>POI</a:t>
            </a:r>
            <a:r>
              <a:rPr kumimoji="1" lang="en-US" altLang="zh-CN" sz="1200" b="0" i="0" u="none" strike="noStrike" kern="1200" baseline="0" dirty="0">
                <a:solidFill>
                  <a:schemeClr val="tx1"/>
                </a:solidFill>
                <a:latin typeface="Gulim" charset="0"/>
                <a:ea typeface="MS PGothic" pitchFamily="34" charset="-128"/>
                <a:cs typeface="Gulim" charset="0"/>
              </a:rPr>
              <a:t> </a:t>
            </a:r>
            <a:r>
              <a:rPr kumimoji="1" lang="en-US" altLang="zh-CN" sz="1200" b="1" i="1" u="none" strike="noStrike" kern="1200" baseline="0" dirty="0">
                <a:solidFill>
                  <a:schemeClr val="tx1"/>
                </a:solidFill>
                <a:latin typeface="Gulim" charset="0"/>
                <a:ea typeface="MS PGothic" pitchFamily="34" charset="-128"/>
                <a:cs typeface="Gulim" charset="0"/>
              </a:rPr>
              <a:t>category:</a:t>
            </a:r>
            <a:r>
              <a:rPr kumimoji="1" lang="en-US" altLang="zh-CN" sz="1200" b="0" i="0" u="none" strike="noStrike" kern="1200" baseline="0" dirty="0">
                <a:solidFill>
                  <a:schemeClr val="tx1"/>
                </a:solidFill>
                <a:latin typeface="Gulim" charset="0"/>
                <a:ea typeface="MS PGothic" pitchFamily="34" charset="-128"/>
                <a:cs typeface="Gulim" charset="0"/>
              </a:rPr>
              <a:t> The three-level category of the POI (</a:t>
            </a:r>
            <a:r>
              <a:rPr kumimoji="1" lang="zh-CN" altLang="en-US" sz="1200" b="0" i="0" u="none" strike="noStrike" kern="1200" baseline="0" dirty="0">
                <a:solidFill>
                  <a:schemeClr val="tx1"/>
                </a:solidFill>
                <a:latin typeface="Gulim" charset="0"/>
                <a:ea typeface="MS PGothic" pitchFamily="34" charset="-128"/>
                <a:cs typeface="Gulim" charset="0"/>
              </a:rPr>
              <a:t>后续</a:t>
            </a:r>
            <a:r>
              <a:rPr kumimoji="1" lang="en-US" altLang="zh-CN" sz="1200" b="0" i="0" u="none" strike="noStrike" kern="1200" baseline="0" dirty="0">
                <a:solidFill>
                  <a:schemeClr val="tx1"/>
                </a:solidFill>
                <a:latin typeface="Gulim" charset="0"/>
                <a:ea typeface="MS PGothic" pitchFamily="34" charset="-128"/>
                <a:cs typeface="Gulim" charset="0"/>
              </a:rPr>
              <a:t>29</a:t>
            </a:r>
            <a:r>
              <a:rPr kumimoji="1" lang="zh-CN" altLang="en-US" sz="1200" b="0" i="0" u="none" strike="noStrike" kern="1200" baseline="0" dirty="0">
                <a:solidFill>
                  <a:schemeClr val="tx1"/>
                </a:solidFill>
                <a:latin typeface="Gulim" charset="0"/>
                <a:ea typeface="MS PGothic" pitchFamily="34" charset="-128"/>
                <a:cs typeface="Gulim" charset="0"/>
              </a:rPr>
              <a:t>页的</a:t>
            </a:r>
            <a:r>
              <a:rPr lang="en-US" altLang="zh-CN" sz="1200" dirty="0"/>
              <a:t>Entertainment Place</a:t>
            </a:r>
            <a:r>
              <a:rPr lang="zh-CN" altLang="en-US" sz="1200"/>
              <a:t>属于此类特征</a:t>
            </a:r>
            <a:r>
              <a:rPr kumimoji="1" lang="en-US" altLang="zh-CN" sz="1200" b="0" i="0" u="none" strike="noStrike" kern="1200" baseline="0">
                <a:solidFill>
                  <a:schemeClr val="tx1"/>
                </a:solidFill>
                <a:latin typeface="Gulim" charset="0"/>
                <a:ea typeface="MS PGothic" pitchFamily="34" charset="-128"/>
                <a:cs typeface="Gulim" charset="0"/>
              </a:rPr>
              <a:t>)</a:t>
            </a:r>
            <a:endParaRPr kumimoji="1" lang="en-US" altLang="zh-CN" sz="1200" b="0" i="0" u="none" strike="noStrike" kern="1200" baseline="0" dirty="0">
              <a:solidFill>
                <a:schemeClr val="tx1"/>
              </a:solidFill>
              <a:latin typeface="Gulim" charset="0"/>
              <a:ea typeface="MS PGothic" pitchFamily="34" charset="-128"/>
              <a:cs typeface="Gulim" charset="0"/>
            </a:endParaRPr>
          </a:p>
          <a:p>
            <a:r>
              <a:rPr kumimoji="1" lang="en-US" altLang="zh-CN" sz="1200" b="1" i="1" u="none" strike="noStrike" kern="1200" baseline="0" dirty="0">
                <a:solidFill>
                  <a:schemeClr val="tx1"/>
                </a:solidFill>
                <a:latin typeface="Gulim" charset="0"/>
                <a:ea typeface="MS PGothic" pitchFamily="34" charset="-128"/>
                <a:cs typeface="Gulim" charset="0"/>
              </a:rPr>
              <a:t>Distance distribution:</a:t>
            </a:r>
            <a:r>
              <a:rPr kumimoji="1" lang="en-US" altLang="zh-CN" sz="1200" b="0" i="0" u="none" strike="noStrike" kern="1200" baseline="0" dirty="0">
                <a:solidFill>
                  <a:schemeClr val="tx1"/>
                </a:solidFill>
                <a:latin typeface="Gulim" charset="0"/>
                <a:ea typeface="MS PGothic" pitchFamily="34" charset="-128"/>
                <a:cs typeface="Gulim" charset="0"/>
              </a:rPr>
              <a:t> The distribution of the estimated taxi-ride distances from the POI</a:t>
            </a:r>
          </a:p>
          <a:p>
            <a:endParaRPr kumimoji="1" lang="en-US" altLang="zh-CN" sz="1200" b="0" i="0" u="none" strike="noStrike" kern="1200" baseline="0" dirty="0">
              <a:solidFill>
                <a:schemeClr val="tx1"/>
              </a:solidFill>
              <a:latin typeface="Gulim" charset="0"/>
              <a:ea typeface="MS PGothic" pitchFamily="34" charset="-128"/>
              <a:cs typeface="Gulim" charset="0"/>
            </a:endParaRPr>
          </a:p>
          <a:p>
            <a:r>
              <a:rPr kumimoji="1" lang="en-US" altLang="zh-CN" sz="1200" b="1" i="1" u="none" strike="noStrike" kern="1200" baseline="0" dirty="0">
                <a:solidFill>
                  <a:schemeClr val="tx1"/>
                </a:solidFill>
                <a:latin typeface="Gulim" charset="0"/>
                <a:ea typeface="MS PGothic" pitchFamily="34" charset="-128"/>
                <a:cs typeface="Gulim" charset="0"/>
              </a:rPr>
              <a:t>Weather condition:</a:t>
            </a:r>
            <a:r>
              <a:rPr kumimoji="1" lang="en-US" altLang="zh-CN" sz="1200" b="0" i="0" u="none" strike="noStrike" kern="1200" baseline="0" dirty="0">
                <a:solidFill>
                  <a:schemeClr val="tx1"/>
                </a:solidFill>
                <a:latin typeface="Gulim" charset="0"/>
                <a:ea typeface="MS PGothic" pitchFamily="34" charset="-128"/>
                <a:cs typeface="Gulim" charset="0"/>
              </a:rPr>
              <a:t> The description of the weather condition in a time interval</a:t>
            </a:r>
          </a:p>
          <a:p>
            <a:r>
              <a:rPr kumimoji="1" lang="en-US" altLang="zh-CN" sz="1200" b="1" i="1" u="none" strike="noStrike" kern="1200" baseline="0" dirty="0">
                <a:solidFill>
                  <a:schemeClr val="tx1"/>
                </a:solidFill>
                <a:latin typeface="Gulim" charset="0"/>
                <a:ea typeface="MS PGothic" pitchFamily="34" charset="-128"/>
                <a:cs typeface="Gulim" charset="0"/>
              </a:rPr>
              <a:t>Temperature:</a:t>
            </a:r>
            <a:r>
              <a:rPr kumimoji="1" lang="en-US" altLang="zh-CN" sz="1200" b="0" i="0" u="none" strike="noStrike" kern="1200" baseline="0" dirty="0">
                <a:solidFill>
                  <a:schemeClr val="tx1"/>
                </a:solidFill>
                <a:latin typeface="Gulim" charset="0"/>
                <a:ea typeface="MS PGothic" pitchFamily="34" charset="-128"/>
                <a:cs typeface="Gulim" charset="0"/>
              </a:rPr>
              <a:t> The temperature measured by Celsius in a time interval</a:t>
            </a:r>
          </a:p>
          <a:p>
            <a:r>
              <a:rPr kumimoji="1" lang="en-US" altLang="zh-CN" sz="1200" b="1" i="1" u="none" strike="noStrike" kern="1200" baseline="0" dirty="0">
                <a:solidFill>
                  <a:schemeClr val="tx1"/>
                </a:solidFill>
                <a:latin typeface="Gulim" charset="0"/>
                <a:ea typeface="MS PGothic" pitchFamily="34" charset="-128"/>
                <a:cs typeface="Gulim" charset="0"/>
              </a:rPr>
              <a:t>Wind:</a:t>
            </a:r>
            <a:r>
              <a:rPr kumimoji="1" lang="en-US" altLang="zh-CN" sz="1200" b="0" i="0" u="none" strike="noStrike" kern="1200" baseline="0" dirty="0">
                <a:solidFill>
                  <a:schemeClr val="tx1"/>
                </a:solidFill>
                <a:latin typeface="Gulim" charset="0"/>
                <a:ea typeface="MS PGothic" pitchFamily="34" charset="-128"/>
                <a:cs typeface="Gulim" charset="0"/>
              </a:rPr>
              <a:t> The orientation and speed of the wind in a time interval</a:t>
            </a:r>
          </a:p>
          <a:p>
            <a:r>
              <a:rPr kumimoji="1" lang="en-US" altLang="zh-CN" sz="1200" b="1" i="1" u="none" strike="noStrike" kern="1200" baseline="0" dirty="0">
                <a:solidFill>
                  <a:schemeClr val="tx1"/>
                </a:solidFill>
                <a:latin typeface="Gulim" charset="0"/>
                <a:ea typeface="MS PGothic" pitchFamily="34" charset="-128"/>
                <a:cs typeface="Gulim" charset="0"/>
              </a:rPr>
              <a:t>Humidity:</a:t>
            </a:r>
            <a:r>
              <a:rPr kumimoji="1" lang="en-US" altLang="zh-CN" sz="1200" b="0" i="0" u="none" strike="noStrike" kern="1200" baseline="0" dirty="0">
                <a:solidFill>
                  <a:schemeClr val="tx1"/>
                </a:solidFill>
                <a:latin typeface="Gulim" charset="0"/>
                <a:ea typeface="MS PGothic" pitchFamily="34" charset="-128"/>
                <a:cs typeface="Gulim" charset="0"/>
              </a:rPr>
              <a:t> The index of humidity in a time interval</a:t>
            </a:r>
          </a:p>
          <a:p>
            <a:r>
              <a:rPr kumimoji="1" lang="en-US" altLang="zh-CN" sz="1200" b="1" i="1" u="none" strike="noStrike" kern="1200" baseline="0" dirty="0">
                <a:solidFill>
                  <a:schemeClr val="tx1"/>
                </a:solidFill>
                <a:latin typeface="Gulim" charset="0"/>
                <a:ea typeface="MS PGothic" pitchFamily="34" charset="-128"/>
                <a:cs typeface="Gulim" charset="0"/>
              </a:rPr>
              <a:t>Air quality:</a:t>
            </a:r>
            <a:r>
              <a:rPr kumimoji="1" lang="en-US" altLang="zh-CN" sz="1200" b="0" i="0" u="none" strike="noStrike" kern="1200" baseline="0" dirty="0">
                <a:solidFill>
                  <a:schemeClr val="tx1"/>
                </a:solidFill>
                <a:latin typeface="Gulim" charset="0"/>
                <a:ea typeface="MS PGothic" pitchFamily="34" charset="-128"/>
                <a:cs typeface="Gulim" charset="0"/>
              </a:rPr>
              <a:t> The discretized six levels of the air quality in a time interval</a:t>
            </a:r>
          </a:p>
          <a:p>
            <a:endParaRPr kumimoji="1" lang="en-US" altLang="zh-CN" sz="1200" b="0" i="0" u="none" strike="noStrike" kern="1200" baseline="0" dirty="0">
              <a:solidFill>
                <a:schemeClr val="tx1"/>
              </a:solidFill>
              <a:latin typeface="Gulim" charset="0"/>
              <a:ea typeface="MS PGothic" pitchFamily="34" charset="-128"/>
              <a:cs typeface="Gulim" charset="0"/>
            </a:endParaRPr>
          </a:p>
          <a:p>
            <a:r>
              <a:rPr kumimoji="1" lang="en-US" altLang="zh-CN" sz="1200" b="1" i="1" u="none" strike="noStrike" kern="1200" baseline="0" dirty="0">
                <a:solidFill>
                  <a:schemeClr val="tx1"/>
                </a:solidFill>
                <a:latin typeface="Gulim" charset="0"/>
                <a:ea typeface="MS PGothic" pitchFamily="34" charset="-128"/>
                <a:cs typeface="Gulim" charset="0"/>
              </a:rPr>
              <a:t>Discount pricing strategy:</a:t>
            </a:r>
            <a:r>
              <a:rPr kumimoji="1" lang="en-US" altLang="zh-CN" sz="1200" b="0" i="0" u="none" strike="noStrike" kern="1200" baseline="0" dirty="0">
                <a:solidFill>
                  <a:schemeClr val="tx1"/>
                </a:solidFill>
                <a:latin typeface="Gulim" charset="0"/>
                <a:ea typeface="MS PGothic" pitchFamily="34" charset="-128"/>
                <a:cs typeface="Gulim" charset="0"/>
              </a:rPr>
              <a:t> The discount pricing strategy adopted by the online taxicab platform</a:t>
            </a:r>
          </a:p>
          <a:p>
            <a:r>
              <a:rPr kumimoji="1" lang="en-US" altLang="zh-CN" sz="1200" b="1" i="1" u="none" strike="noStrike" kern="1200" baseline="0" dirty="0">
                <a:solidFill>
                  <a:schemeClr val="tx1"/>
                </a:solidFill>
                <a:latin typeface="Gulim" charset="0"/>
                <a:ea typeface="MS PGothic" pitchFamily="34" charset="-128"/>
                <a:cs typeface="Gulim" charset="0"/>
              </a:rPr>
              <a:t>Even-odd license plate plan:</a:t>
            </a:r>
            <a:r>
              <a:rPr kumimoji="1" lang="en-US" altLang="zh-CN" sz="1200" b="0" i="0" u="none" strike="noStrike" kern="1200" baseline="0" dirty="0">
                <a:solidFill>
                  <a:schemeClr val="tx1"/>
                </a:solidFill>
                <a:latin typeface="Gulim" charset="0"/>
                <a:ea typeface="MS PGothic" pitchFamily="34" charset="-128"/>
                <a:cs typeface="Gulim" charset="0"/>
              </a:rPr>
              <a:t> Traffic restrictions on the last digit of the license plate numbers </a:t>
            </a:r>
            <a:r>
              <a:rPr kumimoji="1" lang="zh-CN" altLang="en-US" sz="1200" b="0" i="0" u="none" strike="noStrike" kern="1200" baseline="0" dirty="0">
                <a:solidFill>
                  <a:schemeClr val="tx1"/>
                </a:solidFill>
                <a:latin typeface="Gulim" charset="0"/>
                <a:ea typeface="MS PGothic" pitchFamily="34" charset="-128"/>
                <a:cs typeface="Gulim" charset="0"/>
              </a:rPr>
              <a:t>（限号）</a:t>
            </a:r>
            <a:endParaRPr kumimoji="1" lang="en-US" altLang="zh-CN" sz="1200" b="0" i="0" u="none" strike="noStrike" kern="1200" baseline="0" dirty="0">
              <a:solidFill>
                <a:schemeClr val="tx1"/>
              </a:solidFill>
              <a:latin typeface="Gulim" charset="0"/>
              <a:ea typeface="MS PGothic" pitchFamily="34" charset="-128"/>
              <a:cs typeface="Gulim" charset="0"/>
            </a:endParaRPr>
          </a:p>
          <a:p>
            <a:r>
              <a:rPr kumimoji="1" lang="en-US" altLang="zh-CN" sz="1200" b="1" i="1" u="none" strike="noStrike" kern="1200" baseline="0" dirty="0">
                <a:solidFill>
                  <a:schemeClr val="tx1"/>
                </a:solidFill>
                <a:latin typeface="Gulim" charset="0"/>
                <a:ea typeface="MS PGothic" pitchFamily="34" charset="-128"/>
                <a:cs typeface="Gulim" charset="0"/>
              </a:rPr>
              <a:t>Version of the App:</a:t>
            </a:r>
            <a:r>
              <a:rPr kumimoji="1" lang="en-US" altLang="zh-CN" sz="1200" b="0" i="0" u="none" strike="noStrike" kern="1200" baseline="0" dirty="0">
                <a:solidFill>
                  <a:schemeClr val="tx1"/>
                </a:solidFill>
                <a:latin typeface="Gulim" charset="0"/>
                <a:ea typeface="MS PGothic" pitchFamily="34" charset="-128"/>
                <a:cs typeface="Gulim" charset="0"/>
              </a:rPr>
              <a:t> The version of the taxi-calling App</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18</a:t>
            </a:fld>
            <a:endParaRPr lang="en-US" altLang="ko-KR"/>
          </a:p>
        </p:txBody>
      </p:sp>
    </p:spTree>
    <p:extLst>
      <p:ext uri="{BB962C8B-B14F-4D97-AF65-F5344CB8AC3E}">
        <p14:creationId xmlns:p14="http://schemas.microsoft.com/office/powerpoint/2010/main" val="1010633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accurate prediction, we also need combinational features. </a:t>
            </a:r>
          </a:p>
          <a:p>
            <a:r>
              <a:rPr lang="en-US" altLang="zh-CN" dirty="0"/>
              <a:t>The combinational features are obtained from the analysis of business logics.</a:t>
            </a:r>
          </a:p>
          <a:p>
            <a:r>
              <a:rPr lang="en-US" altLang="zh-CN" dirty="0"/>
              <a:t>As next we show</a:t>
            </a:r>
            <a:r>
              <a:rPr lang="en-US" altLang="zh-CN" baseline="0" dirty="0"/>
              <a:t> three examples of combination features that are effective in predicting UOTD.</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19</a:t>
            </a:fld>
            <a:endParaRPr lang="en-US" altLang="ko-KR"/>
          </a:p>
        </p:txBody>
      </p:sp>
    </p:spTree>
    <p:extLst>
      <p:ext uri="{BB962C8B-B14F-4D97-AF65-F5344CB8AC3E}">
        <p14:creationId xmlns:p14="http://schemas.microsoft.com/office/powerpoint/2010/main" val="294665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outline</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a:t>
            </a:fld>
            <a:endParaRPr lang="en-US" altLang="ko-KR"/>
          </a:p>
        </p:txBody>
      </p:sp>
    </p:spTree>
    <p:extLst>
      <p:ext uri="{BB962C8B-B14F-4D97-AF65-F5344CB8AC3E}">
        <p14:creationId xmlns:p14="http://schemas.microsoft.com/office/powerpoint/2010/main" val="121158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is to</a:t>
            </a:r>
            <a:r>
              <a:rPr lang="en-US" altLang="zh-CN" baseline="0" dirty="0"/>
              <a:t> </a:t>
            </a:r>
            <a:r>
              <a:rPr lang="en-US" altLang="zh-CN" dirty="0"/>
              <a:t>combine temporal features with temporal features. </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20</a:t>
            </a:fld>
            <a:endParaRPr lang="en-US" altLang="ko-KR"/>
          </a:p>
        </p:txBody>
      </p:sp>
    </p:spTree>
    <p:extLst>
      <p:ext uri="{BB962C8B-B14F-4D97-AF65-F5344CB8AC3E}">
        <p14:creationId xmlns:p14="http://schemas.microsoft.com/office/powerpoint/2010/main" val="1672077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This figure shows </a:t>
            </a:r>
            <a:r>
              <a:rPr lang="en-US" altLang="zh-CN" sz="1200" b="0" dirty="0"/>
              <a:t>the distribution of the normalized hourly taxi demands during weekdays, weekends, and for all days.</a:t>
            </a:r>
            <a:endParaRPr lang="zh-CN" altLang="en-US" sz="1200" b="0"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21</a:t>
            </a:fld>
            <a:endParaRPr lang="en-US" altLang="ko-KR"/>
          </a:p>
        </p:txBody>
      </p:sp>
    </p:spTree>
    <p:extLst>
      <p:ext uri="{BB962C8B-B14F-4D97-AF65-F5344CB8AC3E}">
        <p14:creationId xmlns:p14="http://schemas.microsoft.com/office/powerpoint/2010/main" val="2674687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see that there are two peaks in UOTD in 24 hours on</a:t>
            </a:r>
            <a:r>
              <a:rPr lang="en-US" altLang="zh-CN" baseline="0" dirty="0"/>
              <a:t> weekdays</a:t>
            </a:r>
            <a:r>
              <a:rPr lang="en-US" altLang="zh-CN" dirty="0"/>
              <a:t>. But there</a:t>
            </a:r>
            <a:r>
              <a:rPr lang="en-US" altLang="zh-CN" baseline="0" dirty="0"/>
              <a:t> is only one peak at</a:t>
            </a:r>
            <a:r>
              <a:rPr lang="en-US" altLang="zh-CN" dirty="0"/>
              <a:t> weekends.</a:t>
            </a:r>
          </a:p>
          <a:p>
            <a:r>
              <a:rPr lang="en-US" altLang="zh-CN" dirty="0"/>
              <a:t>Thus, </a:t>
            </a:r>
            <a:r>
              <a:rPr lang="en-US" altLang="zh-CN" baseline="0" dirty="0"/>
              <a:t>UO</a:t>
            </a:r>
            <a:r>
              <a:rPr lang="en-US" altLang="zh-CN" dirty="0"/>
              <a:t>TD is jointly</a:t>
            </a:r>
            <a:r>
              <a:rPr lang="en-US" altLang="zh-CN" baseline="0" dirty="0"/>
              <a:t> </a:t>
            </a:r>
            <a:r>
              <a:rPr lang="en-US" altLang="zh-CN" dirty="0"/>
              <a:t>influenced by Day of week and Hour of day.</a:t>
            </a:r>
          </a:p>
          <a:p>
            <a:r>
              <a:rPr lang="en-US" altLang="zh-CN" b="1" dirty="0"/>
              <a:t>Both Day of week and Hour of day are temporal features, which indicates that temporal features should be combined with itself.</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22</a:t>
            </a:fld>
            <a:endParaRPr lang="en-US" altLang="ko-KR"/>
          </a:p>
        </p:txBody>
      </p:sp>
    </p:spTree>
    <p:extLst>
      <p:ext uri="{BB962C8B-B14F-4D97-AF65-F5344CB8AC3E}">
        <p14:creationId xmlns:p14="http://schemas.microsoft.com/office/powerpoint/2010/main" val="279896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second example is about combining temporal features with spatial features. </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23</a:t>
            </a:fld>
            <a:endParaRPr lang="en-US" altLang="ko-KR"/>
          </a:p>
        </p:txBody>
      </p:sp>
    </p:spTree>
    <p:extLst>
      <p:ext uri="{BB962C8B-B14F-4D97-AF65-F5344CB8AC3E}">
        <p14:creationId xmlns:p14="http://schemas.microsoft.com/office/powerpoint/2010/main" val="1800471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This figure </a:t>
            </a:r>
            <a:r>
              <a:rPr lang="en-US" altLang="zh-CN" sz="1200" dirty="0"/>
              <a:t>shows the average hourly normalized taxi demands of a Residence-category POI and an Infrastructure-category POI.</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24</a:t>
            </a:fld>
            <a:endParaRPr lang="en-US" altLang="ko-KR"/>
          </a:p>
        </p:txBody>
      </p:sp>
    </p:spTree>
    <p:extLst>
      <p:ext uri="{BB962C8B-B14F-4D97-AF65-F5344CB8AC3E}">
        <p14:creationId xmlns:p14="http://schemas.microsoft.com/office/powerpoint/2010/main" val="1236546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find the in the Infrastructure-category</a:t>
            </a:r>
            <a:r>
              <a:rPr lang="en-US" altLang="zh-CN" baseline="0" dirty="0"/>
              <a:t> POI, </a:t>
            </a:r>
            <a:r>
              <a:rPr lang="en-US" altLang="zh-CN" dirty="0"/>
              <a:t>there are more demands at the evening peak and the peaks holds for hours. However, in the Residence-category</a:t>
            </a:r>
            <a:r>
              <a:rPr lang="en-US" altLang="zh-CN" baseline="0" dirty="0"/>
              <a:t> POI,</a:t>
            </a:r>
            <a:r>
              <a:rPr lang="en-US" altLang="zh-CN" dirty="0"/>
              <a:t> more demands are at the morning peak, and the peak time is shorter. </a:t>
            </a:r>
          </a:p>
          <a:p>
            <a:r>
              <a:rPr lang="en-US" altLang="zh-CN" dirty="0"/>
              <a:t>Therefore we conclude</a:t>
            </a:r>
            <a:r>
              <a:rPr lang="en-US" altLang="zh-CN" baseline="0" dirty="0"/>
              <a:t> </a:t>
            </a:r>
            <a:r>
              <a:rPr lang="en-US" altLang="zh-CN" dirty="0"/>
              <a:t>that UOTD is jointly</a:t>
            </a:r>
            <a:r>
              <a:rPr lang="en-US" altLang="zh-CN" baseline="0" dirty="0"/>
              <a:t> </a:t>
            </a:r>
            <a:r>
              <a:rPr lang="en-US" altLang="zh-CN" dirty="0"/>
              <a:t>influenced by Type of POIs and Hour of day. </a:t>
            </a:r>
            <a:r>
              <a:rPr lang="en-US" altLang="zh-CN" b="1" dirty="0"/>
              <a:t>Thus, temporal features and spatial features should be combined.</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25</a:t>
            </a:fld>
            <a:endParaRPr lang="en-US" altLang="ko-KR"/>
          </a:p>
        </p:txBody>
      </p:sp>
    </p:spTree>
    <p:extLst>
      <p:ext uri="{BB962C8B-B14F-4D97-AF65-F5344CB8AC3E}">
        <p14:creationId xmlns:p14="http://schemas.microsoft.com/office/powerpoint/2010/main" val="2758898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last</a:t>
            </a:r>
            <a:r>
              <a:rPr lang="en-US" altLang="zh-CN" baseline="0" dirty="0"/>
              <a:t> </a:t>
            </a:r>
            <a:r>
              <a:rPr lang="en-US" altLang="zh-CN" dirty="0"/>
              <a:t>example is about combining meteorological features with spatial features. </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26</a:t>
            </a:fld>
            <a:endParaRPr lang="en-US" altLang="ko-KR"/>
          </a:p>
        </p:txBody>
      </p:sp>
    </p:spTree>
    <p:extLst>
      <p:ext uri="{BB962C8B-B14F-4D97-AF65-F5344CB8AC3E}">
        <p14:creationId xmlns:p14="http://schemas.microsoft.com/office/powerpoint/2010/main" val="4217414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These two figure show</a:t>
            </a:r>
            <a:r>
              <a:rPr lang="en-US" altLang="zh-CN" baseline="0" dirty="0"/>
              <a:t> t</a:t>
            </a:r>
            <a:r>
              <a:rPr lang="en-US" altLang="zh-CN" dirty="0"/>
              <a:t>he average hourly normalized taxi demands of an entertainment place</a:t>
            </a:r>
            <a:r>
              <a:rPr lang="en-US" altLang="zh-CN" baseline="0" dirty="0"/>
              <a:t> and </a:t>
            </a:r>
            <a:r>
              <a:rPr lang="en-US" altLang="zh-CN" dirty="0"/>
              <a:t>an</a:t>
            </a:r>
            <a:r>
              <a:rPr lang="zh-CN" altLang="en-US" dirty="0"/>
              <a:t> </a:t>
            </a:r>
            <a:r>
              <a:rPr lang="en-US" altLang="zh-CN" dirty="0"/>
              <a:t>airport in rainy and non-rainy days</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27</a:t>
            </a:fld>
            <a:endParaRPr lang="en-US" altLang="ko-KR"/>
          </a:p>
        </p:txBody>
      </p:sp>
    </p:spTree>
    <p:extLst>
      <p:ext uri="{BB962C8B-B14F-4D97-AF65-F5344CB8AC3E}">
        <p14:creationId xmlns:p14="http://schemas.microsoft.com/office/powerpoint/2010/main" val="3882692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altLang="zh-CN" dirty="0"/>
              <a:t>It can be seen that different weather conditions have different influences on different types of POIs. </a:t>
            </a:r>
          </a:p>
          <a:p>
            <a:pPr marL="0" marR="0" indent="0" algn="l" defTabSz="914400" rtl="0" eaLnBrk="0" fontAlgn="base" latinLnBrk="1" hangingPunct="0">
              <a:lnSpc>
                <a:spcPct val="100000"/>
              </a:lnSpc>
              <a:spcBef>
                <a:spcPct val="30000"/>
              </a:spcBef>
              <a:spcAft>
                <a:spcPct val="0"/>
              </a:spcAft>
              <a:buClrTx/>
              <a:buSzTx/>
              <a:buFontTx/>
              <a:buNone/>
              <a:tabLst/>
              <a:defRPr/>
            </a:pPr>
            <a:r>
              <a:rPr lang="en-US" altLang="zh-CN" dirty="0"/>
              <a:t>Specifically, the UOTD of an airport is not notably</a:t>
            </a:r>
            <a:r>
              <a:rPr lang="en-US" altLang="zh-CN" baseline="0" dirty="0"/>
              <a:t> </a:t>
            </a:r>
            <a:r>
              <a:rPr lang="en-US" altLang="zh-CN" dirty="0"/>
              <a:t>influenced by rain. However, at the entertainment place, the UOTD is obviously influenced by rain, particularly during 17:00</a:t>
            </a:r>
            <a:r>
              <a:rPr lang="en-US" altLang="zh-CN" baseline="0" dirty="0"/>
              <a:t> to</a:t>
            </a:r>
            <a:r>
              <a:rPr lang="en-US" altLang="zh-CN" dirty="0"/>
              <a:t> 22:00, when many people tend to hang out.</a:t>
            </a:r>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28</a:t>
            </a:fld>
            <a:endParaRPr lang="en-US" altLang="ko-KR"/>
          </a:p>
        </p:txBody>
      </p:sp>
    </p:spTree>
    <p:extLst>
      <p:ext uri="{BB962C8B-B14F-4D97-AF65-F5344CB8AC3E}">
        <p14:creationId xmlns:p14="http://schemas.microsoft.com/office/powerpoint/2010/main" val="3622733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Thus, UOTD is jointly</a:t>
            </a:r>
            <a:r>
              <a:rPr lang="en-US" altLang="zh-CN" baseline="0" dirty="0"/>
              <a:t> </a:t>
            </a:r>
            <a:r>
              <a:rPr lang="en-US" altLang="zh-CN" dirty="0"/>
              <a:t>influenced by Type of POI and Weather conditions, and</a:t>
            </a:r>
            <a:r>
              <a:rPr lang="en-US" altLang="zh-CN" b="1" dirty="0"/>
              <a:t> </a:t>
            </a:r>
            <a:r>
              <a:rPr lang="en-US" altLang="zh-CN" sz="1200" b="1" dirty="0"/>
              <a:t>Meteorological</a:t>
            </a:r>
            <a:r>
              <a:rPr lang="en-US" altLang="zh-CN" b="1" dirty="0"/>
              <a:t> features and spatial features should be combined.</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29</a:t>
            </a:fld>
            <a:endParaRPr lang="en-US" altLang="ko-KR"/>
          </a:p>
        </p:txBody>
      </p:sp>
    </p:spTree>
    <p:extLst>
      <p:ext uri="{BB962C8B-B14F-4D97-AF65-F5344CB8AC3E}">
        <p14:creationId xmlns:p14="http://schemas.microsoft.com/office/powerpoint/2010/main" val="352211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outline</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a:t>
            </a:fld>
            <a:endParaRPr lang="en-US" altLang="ko-KR"/>
          </a:p>
        </p:txBody>
      </p:sp>
    </p:spTree>
    <p:extLst>
      <p:ext uri="{BB962C8B-B14F-4D97-AF65-F5344CB8AC3E}">
        <p14:creationId xmlns:p14="http://schemas.microsoft.com/office/powerpoint/2010/main" val="2549443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These</a:t>
            </a:r>
            <a:r>
              <a:rPr lang="en-US" altLang="zh-CN" baseline="0" dirty="0"/>
              <a:t> are just three examples of the combinational features used in our UOTD prediction.</a:t>
            </a:r>
          </a:p>
          <a:p>
            <a:r>
              <a:rPr lang="en-US" altLang="zh-CN" baseline="0" dirty="0"/>
              <a:t>Here is an overview of the entire feature engineering. In total, we come up with features of more than </a:t>
            </a:r>
            <a:r>
              <a:rPr lang="en-US" altLang="zh-CN" dirty="0"/>
              <a:t>200 million dimensions.</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30</a:t>
            </a:fld>
            <a:endParaRPr lang="en-US" altLang="ko-KR"/>
          </a:p>
        </p:txBody>
      </p:sp>
    </p:spTree>
    <p:extLst>
      <p:ext uri="{BB962C8B-B14F-4D97-AF65-F5344CB8AC3E}">
        <p14:creationId xmlns:p14="http://schemas.microsoft.com/office/powerpoint/2010/main" val="3925678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31</a:t>
            </a:fld>
            <a:endParaRPr lang="en-US" altLang="ko-KR"/>
          </a:p>
        </p:txBody>
      </p:sp>
    </p:spTree>
    <p:extLst>
      <p:ext uri="{BB962C8B-B14F-4D97-AF65-F5344CB8AC3E}">
        <p14:creationId xmlns:p14="http://schemas.microsoft.com/office/powerpoint/2010/main" val="3257346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we exploit</a:t>
            </a:r>
            <a:r>
              <a:rPr lang="en-US" altLang="zh-CN" baseline="0" dirty="0"/>
              <a:t> massive features, here we only use a linear model for prediction. </a:t>
            </a:r>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32</a:t>
            </a:fld>
            <a:endParaRPr lang="en-US" altLang="ko-KR"/>
          </a:p>
        </p:txBody>
      </p:sp>
    </p:spTree>
    <p:extLst>
      <p:ext uri="{BB962C8B-B14F-4D97-AF65-F5344CB8AC3E}">
        <p14:creationId xmlns:p14="http://schemas.microsoft.com/office/powerpoint/2010/main" val="3583033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our objective function, which includes </a:t>
            </a:r>
            <a:r>
              <a:rPr lang="en-US" altLang="zh-CN" baseline="0" dirty="0"/>
              <a:t>both</a:t>
            </a:r>
            <a:r>
              <a:rPr lang="en-US" altLang="zh-CN" dirty="0"/>
              <a:t> L1</a:t>
            </a:r>
            <a:r>
              <a:rPr lang="zh-CN" altLang="en-US" dirty="0"/>
              <a:t> </a:t>
            </a:r>
            <a:r>
              <a:rPr lang="en-US" altLang="zh-CN" dirty="0"/>
              <a:t>and L2 normalization. Besides, to</a:t>
            </a:r>
            <a:r>
              <a:rPr lang="en-US" altLang="zh-CN" baseline="0" dirty="0"/>
              <a:t> be fit for UOTD prediction, we propose further a spatiotemporal regularizer.</a:t>
            </a: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33</a:t>
            </a:fld>
            <a:endParaRPr lang="en-US" altLang="ko-KR"/>
          </a:p>
        </p:txBody>
      </p:sp>
    </p:spTree>
    <p:extLst>
      <p:ext uri="{BB962C8B-B14F-4D97-AF65-F5344CB8AC3E}">
        <p14:creationId xmlns:p14="http://schemas.microsoft.com/office/powerpoint/2010/main" val="474789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a:t>
            </a:r>
            <a:r>
              <a:rPr lang="en-US" altLang="zh-CN" baseline="0" dirty="0"/>
              <a:t> is based on the fact</a:t>
            </a:r>
            <a:r>
              <a:rPr lang="en-US" altLang="zh-CN" dirty="0"/>
              <a:t> that </a:t>
            </a:r>
            <a:r>
              <a:rPr kumimoji="1" lang="en-US" altLang="zh-CN" sz="1200" b="0" i="0" u="none" strike="noStrike" kern="1200" baseline="0" dirty="0">
                <a:solidFill>
                  <a:schemeClr val="tx1"/>
                </a:solidFill>
                <a:latin typeface="Gulim" charset="0"/>
                <a:ea typeface="MS PGothic" pitchFamily="34" charset="-128"/>
                <a:cs typeface="Gulim" charset="0"/>
              </a:rPr>
              <a:t>UOTD close in space or time tends to be similar.</a:t>
            </a:r>
          </a:p>
          <a:p>
            <a:r>
              <a:rPr lang="en-US" altLang="zh-CN" b="1" dirty="0"/>
              <a:t>(X</a:t>
            </a:r>
            <a:r>
              <a:rPr lang="zh-CN" altLang="en-US" b="1" dirty="0"/>
              <a:t>是来自训练数据</a:t>
            </a:r>
            <a:r>
              <a:rPr lang="en-US" altLang="zh-CN" b="1" dirty="0"/>
              <a:t>D</a:t>
            </a:r>
            <a:r>
              <a:rPr lang="zh-CN" altLang="en-US" b="1" dirty="0"/>
              <a:t>的一组采样，</a:t>
            </a:r>
            <a:r>
              <a:rPr lang="en-US" altLang="zh-CN" b="1" dirty="0"/>
              <a:t>ϕ(X)</a:t>
            </a:r>
            <a:r>
              <a:rPr lang="zh-CN" altLang="en-US" b="1" dirty="0"/>
              <a:t>表示这组采样数据所来自的时空位置的相似程度，</a:t>
            </a:r>
            <a:r>
              <a:rPr lang="en-US" altLang="zh-CN" b="1" dirty="0" err="1"/>
              <a:t>var</a:t>
            </a:r>
            <a:r>
              <a:rPr lang="en-US" altLang="zh-CN" b="1" dirty="0"/>
              <a:t> ()</a:t>
            </a:r>
            <a:r>
              <a:rPr lang="zh-CN" altLang="en-US" b="1" dirty="0"/>
              <a:t>是计算方差的函数。这里的意思是，对于采样</a:t>
            </a:r>
            <a:r>
              <a:rPr lang="en-US" altLang="zh-CN" b="1" dirty="0"/>
              <a:t>X</a:t>
            </a:r>
            <a:r>
              <a:rPr lang="zh-CN" altLang="en-US" b="1" dirty="0"/>
              <a:t>，如果通过</a:t>
            </a:r>
            <a:r>
              <a:rPr lang="en-US" altLang="zh-CN" b="1" dirty="0"/>
              <a:t>ϕ(X)</a:t>
            </a:r>
            <a:r>
              <a:rPr lang="zh-CN" altLang="en-US" b="1" dirty="0"/>
              <a:t>计算出来的时空相似程度很高，即这组数据来自相近时间的相近</a:t>
            </a:r>
            <a:r>
              <a:rPr lang="en-US" altLang="zh-CN" b="1" dirty="0"/>
              <a:t>POI</a:t>
            </a:r>
            <a:r>
              <a:rPr lang="zh-CN" altLang="en-US" b="1" dirty="0"/>
              <a:t>，则</a:t>
            </a:r>
            <a:r>
              <a:rPr lang="en-US" altLang="zh-CN" b="1" dirty="0" err="1"/>
              <a:t>var</a:t>
            </a:r>
            <a:r>
              <a:rPr lang="en-US" altLang="zh-CN" b="1" dirty="0"/>
              <a:t> ()</a:t>
            </a:r>
            <a:r>
              <a:rPr lang="zh-CN" altLang="en-US" b="1" dirty="0"/>
              <a:t>计算出来的方差应较低）</a:t>
            </a:r>
            <a:endParaRPr lang="en-US" altLang="zh-CN" b="1" dirty="0"/>
          </a:p>
          <a:p>
            <a:r>
              <a:rPr lang="zh-CN" altLang="en-US" b="1" dirty="0"/>
              <a:t>原文：</a:t>
            </a:r>
            <a:r>
              <a:rPr lang="en-US" altLang="zh-CN" b="1" dirty="0"/>
              <a:t>where </a:t>
            </a:r>
            <a:r>
              <a:rPr lang="en-US" altLang="zh-CN" b="1" dirty="0" err="1"/>
              <a:t>var</a:t>
            </a:r>
            <a:r>
              <a:rPr lang="en-US" altLang="zh-CN" b="1" dirty="0"/>
              <a:t> () denotes the variance, X is a subset sampled from D, and ϕ(X) maps subsets of POIs and times to a real value which controls the regularization of prediction variance of instances x in X.)</a:t>
            </a:r>
            <a:endParaRPr lang="zh-CN" altLang="en-US" b="1"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34</a:t>
            </a:fld>
            <a:endParaRPr lang="en-US" altLang="ko-KR"/>
          </a:p>
        </p:txBody>
      </p:sp>
    </p:spTree>
    <p:extLst>
      <p:ext uri="{BB962C8B-B14F-4D97-AF65-F5344CB8AC3E}">
        <p14:creationId xmlns:p14="http://schemas.microsoft.com/office/powerpoint/2010/main" val="1310589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outline</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35</a:t>
            </a:fld>
            <a:endParaRPr lang="en-US" altLang="ko-KR"/>
          </a:p>
        </p:txBody>
      </p:sp>
    </p:spTree>
    <p:extLst>
      <p:ext uri="{BB962C8B-B14F-4D97-AF65-F5344CB8AC3E}">
        <p14:creationId xmlns:p14="http://schemas.microsoft.com/office/powerpoint/2010/main" val="1491348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Although</a:t>
            </a:r>
            <a:r>
              <a:rPr lang="en-US" altLang="zh-CN" baseline="0" dirty="0"/>
              <a:t> we only have a linear model, there are features of over 200 million dimensions. </a:t>
            </a:r>
            <a:endParaRPr lang="en-US" altLang="zh-CN" dirty="0"/>
          </a:p>
          <a:p>
            <a:r>
              <a:rPr lang="en-US" altLang="zh-CN" dirty="0"/>
              <a:t>To train a model with </a:t>
            </a:r>
            <a:r>
              <a:rPr lang="en-US" altLang="zh-CN" baseline="0" dirty="0"/>
              <a:t>such</a:t>
            </a:r>
            <a:r>
              <a:rPr lang="en-US" altLang="zh-CN" dirty="0"/>
              <a:t> high dimensions, a distributed learning framework based on parameter server is used.</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36</a:t>
            </a:fld>
            <a:endParaRPr lang="en-US" altLang="ko-KR"/>
          </a:p>
        </p:txBody>
      </p:sp>
    </p:spTree>
    <p:extLst>
      <p:ext uri="{BB962C8B-B14F-4D97-AF65-F5344CB8AC3E}">
        <p14:creationId xmlns:p14="http://schemas.microsoft.com/office/powerpoint/2010/main" val="29109209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part is the parameter servers, where model parameters are stored evenly and </a:t>
            </a:r>
            <a:r>
              <a:rPr lang="en-US" altLang="zh-CN" dirty="0" err="1"/>
              <a:t>distributively</a:t>
            </a:r>
            <a:r>
              <a:rPr lang="en-US" altLang="zh-CN" dirty="0"/>
              <a:t>.</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37</a:t>
            </a:fld>
            <a:endParaRPr lang="en-US" altLang="ko-KR"/>
          </a:p>
        </p:txBody>
      </p:sp>
    </p:spTree>
    <p:extLst>
      <p:ext uri="{BB962C8B-B14F-4D97-AF65-F5344CB8AC3E}">
        <p14:creationId xmlns:p14="http://schemas.microsoft.com/office/powerpoint/2010/main" val="2196347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This part is the worker nodes. </a:t>
            </a:r>
            <a:r>
              <a:rPr lang="en-US" altLang="zh-CN" sz="1200" dirty="0">
                <a:solidFill>
                  <a:srgbClr val="000000"/>
                </a:solidFill>
                <a:latin typeface="Arial"/>
                <a:cs typeface="ＭＳ Ｐゴシック" charset="-128"/>
              </a:rPr>
              <a:t>Training data are dispatched to each work node when the training process starts.</a:t>
            </a:r>
            <a:endParaRPr lang="zh-CN" altLang="en-US" sz="1200" b="1" dirty="0">
              <a:solidFill>
                <a:srgbClr val="000000"/>
              </a:solidFill>
              <a:latin typeface="Arial"/>
              <a:cs typeface="ＭＳ Ｐゴシック" charset="-128"/>
            </a:endParaRPr>
          </a:p>
          <a:p>
            <a:endParaRPr lang="en-US" altLang="zh-CN"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38</a:t>
            </a:fld>
            <a:endParaRPr lang="en-US" altLang="ko-KR"/>
          </a:p>
        </p:txBody>
      </p:sp>
    </p:spTree>
    <p:extLst>
      <p:ext uri="{BB962C8B-B14F-4D97-AF65-F5344CB8AC3E}">
        <p14:creationId xmlns:p14="http://schemas.microsoft.com/office/powerpoint/2010/main" val="923913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During the training process, </a:t>
            </a:r>
            <a:r>
              <a:rPr lang="en-US" altLang="zh-CN" sz="1200" dirty="0">
                <a:solidFill>
                  <a:srgbClr val="000000"/>
                </a:solidFill>
                <a:latin typeface="Arial"/>
                <a:cs typeface="ＭＳ Ｐゴシック" charset="-128"/>
              </a:rPr>
              <a:t>Each work node runs multiple parallel workers,</a:t>
            </a:r>
            <a:r>
              <a:rPr lang="en-US" altLang="zh-CN" sz="1200" baseline="0" dirty="0">
                <a:solidFill>
                  <a:srgbClr val="000000"/>
                </a:solidFill>
                <a:latin typeface="Arial"/>
                <a:cs typeface="ＭＳ Ｐゴシック" charset="-128"/>
              </a:rPr>
              <a:t> </a:t>
            </a:r>
            <a:r>
              <a:rPr lang="en-US" altLang="zh-CN" sz="1200" dirty="0">
                <a:solidFill>
                  <a:srgbClr val="000000"/>
                </a:solidFill>
                <a:latin typeface="Arial"/>
                <a:cs typeface="ＭＳ Ｐゴシック" charset="-128"/>
              </a:rPr>
              <a:t>analyzing the training samples in </a:t>
            </a:r>
            <a:r>
              <a:rPr lang="en-US" altLang="zh-CN" sz="1200" dirty="0" err="1">
                <a:solidFill>
                  <a:srgbClr val="000000"/>
                </a:solidFill>
                <a:latin typeface="Arial"/>
                <a:cs typeface="ＭＳ Ｐゴシック" charset="-128"/>
              </a:rPr>
              <a:t>minibatches</a:t>
            </a:r>
            <a:r>
              <a:rPr lang="en-US" altLang="zh-CN" sz="1200" dirty="0">
                <a:solidFill>
                  <a:srgbClr val="000000"/>
                </a:solidFill>
                <a:latin typeface="Arial"/>
                <a:cs typeface="ＭＳ Ｐゴシック" charset="-128"/>
              </a:rPr>
              <a:t>.</a:t>
            </a:r>
            <a:endParaRPr lang="zh-CN" altLang="en-US" sz="1200" b="1" dirty="0">
              <a:solidFill>
                <a:srgbClr val="000000"/>
              </a:solidFill>
              <a:latin typeface="Arial"/>
              <a:cs typeface="ＭＳ Ｐゴシック" charset="-128"/>
            </a:endParaRPr>
          </a:p>
          <a:p>
            <a:endParaRPr lang="en-US" altLang="zh-CN"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39</a:t>
            </a:fld>
            <a:endParaRPr lang="en-US" altLang="ko-KR"/>
          </a:p>
        </p:txBody>
      </p:sp>
    </p:spTree>
    <p:extLst>
      <p:ext uri="{BB962C8B-B14F-4D97-AF65-F5344CB8AC3E}">
        <p14:creationId xmlns:p14="http://schemas.microsoft.com/office/powerpoint/2010/main" val="2154022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Let’s take an AI engineer Andy, as an example. </a:t>
            </a:r>
          </a:p>
          <a:p>
            <a:r>
              <a:rPr lang="en-US" altLang="zh-CN" baseline="0" dirty="0"/>
              <a:t>His recent task is to predict original taxi demands, or OTD, for a large-scale online taxi calling platform.</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a:t>
            </a:fld>
            <a:endParaRPr lang="en-US" altLang="ko-KR"/>
          </a:p>
        </p:txBody>
      </p:sp>
    </p:spTree>
    <p:extLst>
      <p:ext uri="{BB962C8B-B14F-4D97-AF65-F5344CB8AC3E}">
        <p14:creationId xmlns:p14="http://schemas.microsoft.com/office/powerpoint/2010/main" val="3301129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And the worker nodes will </a:t>
            </a:r>
            <a:r>
              <a:rPr lang="en-US" altLang="zh-CN" sz="1200" dirty="0">
                <a:solidFill>
                  <a:srgbClr val="000000"/>
                </a:solidFill>
                <a:latin typeface="Arial"/>
              </a:rPr>
              <a:t>f</a:t>
            </a:r>
            <a:r>
              <a:rPr lang="en-US" altLang="zh-CN" sz="1200" dirty="0">
                <a:solidFill>
                  <a:srgbClr val="000000"/>
                </a:solidFill>
                <a:latin typeface="Arial"/>
                <a:cs typeface="ＭＳ Ｐゴシック" charset="-128"/>
              </a:rPr>
              <a:t>etch the corresponding parameters from the parameter servers.</a:t>
            </a:r>
            <a:endParaRPr lang="zh-CN" altLang="en-US" sz="1200" b="1" dirty="0">
              <a:solidFill>
                <a:srgbClr val="000000"/>
              </a:solidFill>
              <a:latin typeface="Arial"/>
              <a:cs typeface="ＭＳ Ｐゴシック" charset="-128"/>
            </a:endParaRPr>
          </a:p>
          <a:p>
            <a:endParaRPr lang="en-US" altLang="zh-CN"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40</a:t>
            </a:fld>
            <a:endParaRPr lang="en-US" altLang="ko-KR"/>
          </a:p>
        </p:txBody>
      </p:sp>
    </p:spTree>
    <p:extLst>
      <p:ext uri="{BB962C8B-B14F-4D97-AF65-F5344CB8AC3E}">
        <p14:creationId xmlns:p14="http://schemas.microsoft.com/office/powerpoint/2010/main" val="2561975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Finally, </a:t>
            </a:r>
            <a:r>
              <a:rPr lang="en-US" altLang="zh-CN" sz="1200" dirty="0">
                <a:solidFill>
                  <a:srgbClr val="000000"/>
                </a:solidFill>
                <a:latin typeface="Arial"/>
              </a:rPr>
              <a:t>n</a:t>
            </a:r>
            <a:r>
              <a:rPr lang="en-US" altLang="zh-CN" sz="1200" dirty="0">
                <a:solidFill>
                  <a:srgbClr val="000000"/>
                </a:solidFill>
                <a:latin typeface="Arial"/>
                <a:cs typeface="ＭＳ Ｐゴシック" charset="-128"/>
              </a:rPr>
              <a:t>ewly calculated gradients will be pushed to the corresponding parameter servers.</a:t>
            </a:r>
            <a:endParaRPr lang="zh-CN" altLang="en-US" sz="1200" b="1" dirty="0">
              <a:solidFill>
                <a:srgbClr val="000000"/>
              </a:solidFill>
              <a:latin typeface="Arial"/>
              <a:cs typeface="ＭＳ Ｐゴシック" charset="-128"/>
            </a:endParaRPr>
          </a:p>
          <a:p>
            <a:endParaRPr lang="en-US" altLang="zh-CN"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41</a:t>
            </a:fld>
            <a:endParaRPr lang="en-US" altLang="ko-KR"/>
          </a:p>
        </p:txBody>
      </p:sp>
    </p:spTree>
    <p:extLst>
      <p:ext uri="{BB962C8B-B14F-4D97-AF65-F5344CB8AC3E}">
        <p14:creationId xmlns:p14="http://schemas.microsoft.com/office/powerpoint/2010/main" val="30026301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outline</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42</a:t>
            </a:fld>
            <a:endParaRPr lang="en-US" altLang="ko-KR"/>
          </a:p>
        </p:txBody>
      </p:sp>
    </p:spTree>
    <p:extLst>
      <p:ext uri="{BB962C8B-B14F-4D97-AF65-F5344CB8AC3E}">
        <p14:creationId xmlns:p14="http://schemas.microsoft.com/office/powerpoint/2010/main" val="23210751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we come to the evaluations.</a:t>
            </a:r>
          </a:p>
          <a:p>
            <a:r>
              <a:rPr lang="en-US" altLang="zh-CN" dirty="0"/>
              <a:t>The</a:t>
            </a:r>
            <a:r>
              <a:rPr lang="en-US" altLang="zh-CN" baseline="0" dirty="0"/>
              <a:t> experiments are conducted on two datasets </a:t>
            </a:r>
            <a:r>
              <a:rPr lang="en-US" altLang="zh-CN" dirty="0"/>
              <a:t>sampled from two cities in China.</a:t>
            </a:r>
            <a:endParaRPr lang="zh-CN" altLang="en-US" dirty="0"/>
          </a:p>
          <a:p>
            <a:endParaRPr lang="en-US" altLang="zh-CN" dirty="0"/>
          </a:p>
          <a:p>
            <a:r>
              <a:rPr lang="en-US" altLang="zh-CN" dirty="0"/>
              <a:t>Six baselines are compared. Particularly, the last one, namely HP-MSI is a method to </a:t>
            </a:r>
            <a:r>
              <a:rPr kumimoji="1" lang="en-US" altLang="zh-CN" sz="1200" b="0" i="0" u="none" strike="noStrike" kern="1200" baseline="0" dirty="0">
                <a:solidFill>
                  <a:schemeClr val="tx1"/>
                </a:solidFill>
                <a:latin typeface="Gulim" charset="0"/>
                <a:ea typeface="MS PGothic" pitchFamily="34" charset="-128"/>
              </a:rPr>
              <a:t>predict</a:t>
            </a:r>
            <a:r>
              <a:rPr kumimoji="1" lang="en-US" altLang="zh-CN" sz="1200" b="0" i="0" u="none" strike="noStrike" kern="1200" baseline="0" dirty="0">
                <a:solidFill>
                  <a:schemeClr val="tx1"/>
                </a:solidFill>
                <a:latin typeface="Gulim" charset="0"/>
                <a:ea typeface="MS PGothic" pitchFamily="34" charset="-128"/>
                <a:cs typeface="Gulim" charset="0"/>
              </a:rPr>
              <a:t> the number of bikes to be rent from or returned</a:t>
            </a:r>
          </a:p>
          <a:p>
            <a:r>
              <a:rPr kumimoji="1" lang="en-US" altLang="zh-CN" sz="1200" b="0" i="0" u="none" strike="noStrike" kern="1200" baseline="0" dirty="0">
                <a:solidFill>
                  <a:schemeClr val="tx1"/>
                </a:solidFill>
                <a:latin typeface="Gulim" charset="0"/>
                <a:ea typeface="MS PGothic" pitchFamily="34" charset="-128"/>
                <a:cs typeface="Gulim" charset="0"/>
              </a:rPr>
              <a:t>to each bike station.</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43</a:t>
            </a:fld>
            <a:endParaRPr lang="en-US" altLang="ko-KR"/>
          </a:p>
        </p:txBody>
      </p:sp>
    </p:spTree>
    <p:extLst>
      <p:ext uri="{BB962C8B-B14F-4D97-AF65-F5344CB8AC3E}">
        <p14:creationId xmlns:p14="http://schemas.microsoft.com/office/powerpoint/2010/main" val="539292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 three metrics: Error Rate (ER), Symmetric Mean Absolute Percent Error (SMAPE) and Root Mean Squared Logarithmic Error (RMLSE) for evaluation</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44</a:t>
            </a:fld>
            <a:endParaRPr lang="en-US" altLang="ko-KR"/>
          </a:p>
        </p:txBody>
      </p:sp>
    </p:spTree>
    <p:extLst>
      <p:ext uri="{BB962C8B-B14F-4D97-AF65-F5344CB8AC3E}">
        <p14:creationId xmlns:p14="http://schemas.microsoft.com/office/powerpoint/2010/main" val="32951817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a:t>
            </a:r>
            <a:r>
              <a:rPr lang="en-US" altLang="zh-CN" baseline="0" dirty="0"/>
              <a:t> the main results. Our method is denoted as </a:t>
            </a:r>
            <a:r>
              <a:rPr lang="en-US" altLang="zh-CN" baseline="0" dirty="0" err="1"/>
              <a:t>LinUOTD</a:t>
            </a:r>
            <a:r>
              <a:rPr lang="en-US" altLang="zh-CN" baseline="0" dirty="0"/>
              <a:t>, which refers to a linear prediction model for UOTD.</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45</a:t>
            </a:fld>
            <a:endParaRPr lang="en-US" altLang="ko-KR"/>
          </a:p>
        </p:txBody>
      </p:sp>
    </p:spTree>
    <p:extLst>
      <p:ext uri="{BB962C8B-B14F-4D97-AF65-F5344CB8AC3E}">
        <p14:creationId xmlns:p14="http://schemas.microsoft.com/office/powerpoint/2010/main" val="13183671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We have the following observations. First, </a:t>
            </a:r>
            <a:r>
              <a:rPr lang="en-US" altLang="zh-CN" sz="1200" dirty="0">
                <a:solidFill>
                  <a:srgbClr val="000000"/>
                </a:solidFill>
                <a:latin typeface="Arial"/>
                <a:cs typeface="ＭＳ Ｐゴシック" charset="-128"/>
              </a:rPr>
              <a:t>HA performs poorly on both datasets.</a:t>
            </a:r>
            <a:endParaRPr lang="zh-CN" altLang="en-US" sz="1200" b="1" dirty="0">
              <a:solidFill>
                <a:srgbClr val="000000"/>
              </a:solidFill>
              <a:latin typeface="Arial"/>
              <a:cs typeface="ＭＳ Ｐゴシック" charset="-128"/>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46</a:t>
            </a:fld>
            <a:endParaRPr lang="en-US" altLang="ko-KR"/>
          </a:p>
        </p:txBody>
      </p:sp>
    </p:spTree>
    <p:extLst>
      <p:ext uri="{BB962C8B-B14F-4D97-AF65-F5344CB8AC3E}">
        <p14:creationId xmlns:p14="http://schemas.microsoft.com/office/powerpoint/2010/main" val="29460995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Second, </a:t>
            </a:r>
            <a:r>
              <a:rPr lang="en-US" altLang="zh-CN" sz="1200" dirty="0">
                <a:solidFill>
                  <a:srgbClr val="000000"/>
                </a:solidFill>
                <a:latin typeface="Arial"/>
              </a:rPr>
              <a:t>s</a:t>
            </a:r>
            <a:r>
              <a:rPr lang="en-US" altLang="zh-CN" sz="1200" dirty="0">
                <a:solidFill>
                  <a:srgbClr val="000000"/>
                </a:solidFill>
                <a:latin typeface="Arial"/>
                <a:cs typeface="ＭＳ Ｐゴシック" charset="-128"/>
              </a:rPr>
              <a:t>ometimes ARIMA and Markov are even worse than the naive HA method.</a:t>
            </a:r>
            <a:endParaRPr lang="zh-CN" altLang="en-US" sz="1200" b="1" dirty="0">
              <a:solidFill>
                <a:srgbClr val="000000"/>
              </a:solidFill>
              <a:latin typeface="Arial"/>
              <a:cs typeface="ＭＳ Ｐゴシック"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47</a:t>
            </a:fld>
            <a:endParaRPr lang="en-US" altLang="ko-KR"/>
          </a:p>
        </p:txBody>
      </p:sp>
    </p:spTree>
    <p:extLst>
      <p:ext uri="{BB962C8B-B14F-4D97-AF65-F5344CB8AC3E}">
        <p14:creationId xmlns:p14="http://schemas.microsoft.com/office/powerpoint/2010/main" val="26135873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sz="1200" dirty="0">
                <a:solidFill>
                  <a:srgbClr val="000000"/>
                </a:solidFill>
                <a:latin typeface="Arial"/>
                <a:cs typeface="ＭＳ Ｐゴシック" charset="-128"/>
              </a:rPr>
              <a:t>A possible reason might be that time-series methods ignore the spatial variations of UOTD.</a:t>
            </a:r>
            <a:endParaRPr lang="zh-CN" altLang="en-US" sz="1200" b="1" dirty="0">
              <a:solidFill>
                <a:srgbClr val="000000"/>
              </a:solidFill>
              <a:latin typeface="Arial"/>
              <a:cs typeface="ＭＳ Ｐゴシック"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48</a:t>
            </a:fld>
            <a:endParaRPr lang="en-US" altLang="ko-KR"/>
          </a:p>
        </p:txBody>
      </p:sp>
    </p:spTree>
    <p:extLst>
      <p:ext uri="{BB962C8B-B14F-4D97-AF65-F5344CB8AC3E}">
        <p14:creationId xmlns:p14="http://schemas.microsoft.com/office/powerpoint/2010/main" val="37662134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Third, </a:t>
            </a:r>
            <a:r>
              <a:rPr lang="en-US" altLang="zh-CN" sz="1200" dirty="0">
                <a:solidFill>
                  <a:srgbClr val="000000"/>
                </a:solidFill>
                <a:latin typeface="Arial"/>
                <a:cs typeface="ＭＳ Ｐゴシック" charset="-128"/>
              </a:rPr>
              <a:t>NN and GBRT are two competitive methods.</a:t>
            </a:r>
            <a:endParaRPr lang="zh-CN" altLang="en-US" sz="1200" b="1" dirty="0">
              <a:solidFill>
                <a:srgbClr val="000000"/>
              </a:solidFill>
              <a:latin typeface="Arial"/>
              <a:cs typeface="ＭＳ Ｐゴシック"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49</a:t>
            </a:fld>
            <a:endParaRPr lang="en-US" altLang="ko-KR"/>
          </a:p>
        </p:txBody>
      </p:sp>
    </p:spTree>
    <p:extLst>
      <p:ext uri="{BB962C8B-B14F-4D97-AF65-F5344CB8AC3E}">
        <p14:creationId xmlns:p14="http://schemas.microsoft.com/office/powerpoint/2010/main" val="186522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what</a:t>
            </a:r>
            <a:r>
              <a:rPr lang="en-US" altLang="zh-CN" baseline="0" dirty="0"/>
              <a:t> is original taxi demand or OTD?</a:t>
            </a:r>
          </a:p>
          <a:p>
            <a:r>
              <a:rPr lang="en-US" altLang="zh-CN" baseline="0" dirty="0"/>
              <a:t>Look at this picture. It is very inconvenient for a pregnant lady to walk home in a rainy day. So she opens her App and calls a taxi. This is one example of taxi demand.</a:t>
            </a:r>
            <a:endParaRPr lang="en-US" altLang="zh-CN"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5</a:t>
            </a:fld>
            <a:endParaRPr lang="en-US" altLang="ko-KR"/>
          </a:p>
        </p:txBody>
      </p:sp>
    </p:spTree>
    <p:extLst>
      <p:ext uri="{BB962C8B-B14F-4D97-AF65-F5344CB8AC3E}">
        <p14:creationId xmlns:p14="http://schemas.microsoft.com/office/powerpoint/2010/main" val="33011299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The reason may be that these</a:t>
            </a:r>
            <a:r>
              <a:rPr lang="en-US" altLang="zh-CN" baseline="0" dirty="0"/>
              <a:t> two </a:t>
            </a:r>
            <a:r>
              <a:rPr lang="en-US" altLang="zh-CN" sz="1200" dirty="0">
                <a:solidFill>
                  <a:srgbClr val="000000"/>
                </a:solidFill>
                <a:latin typeface="Arial"/>
                <a:cs typeface="ＭＳ Ｐゴシック" charset="-128"/>
              </a:rPr>
              <a:t>methods are supervised non-linear models and are able to extract spatio-temporal features from multiple heterogeneous data sources.</a:t>
            </a:r>
            <a:endParaRPr lang="zh-CN" altLang="en-US" sz="1200" b="1" dirty="0">
              <a:solidFill>
                <a:srgbClr val="000000"/>
              </a:solidFill>
              <a:latin typeface="Arial"/>
              <a:cs typeface="ＭＳ Ｐゴシック"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50</a:t>
            </a:fld>
            <a:endParaRPr lang="en-US" altLang="ko-KR"/>
          </a:p>
        </p:txBody>
      </p:sp>
    </p:spTree>
    <p:extLst>
      <p:ext uri="{BB962C8B-B14F-4D97-AF65-F5344CB8AC3E}">
        <p14:creationId xmlns:p14="http://schemas.microsoft.com/office/powerpoint/2010/main" val="28270870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dirty="0"/>
              <a:t>Finally</a:t>
            </a:r>
            <a:r>
              <a:rPr lang="en-US" altLang="zh-CN" baseline="0" dirty="0"/>
              <a:t>, </a:t>
            </a:r>
            <a:r>
              <a:rPr lang="en-US" altLang="zh-CN" sz="1200" dirty="0">
                <a:solidFill>
                  <a:srgbClr val="000000"/>
                </a:solidFill>
                <a:latin typeface="Arial"/>
              </a:rPr>
              <a:t>m</a:t>
            </a:r>
            <a:r>
              <a:rPr lang="en-US" altLang="zh-CN" sz="1200" dirty="0">
                <a:solidFill>
                  <a:srgbClr val="000000"/>
                </a:solidFill>
                <a:latin typeface="Arial"/>
                <a:cs typeface="ＭＳ Ｐゴシック" charset="-128"/>
              </a:rPr>
              <a:t>ethods tailored for spatio-temporal prediction (HP-MSI and our </a:t>
            </a:r>
            <a:r>
              <a:rPr lang="en-US" altLang="zh-CN" sz="1200" dirty="0" err="1">
                <a:solidFill>
                  <a:srgbClr val="000000"/>
                </a:solidFill>
                <a:latin typeface="Arial"/>
                <a:cs typeface="ＭＳ Ｐゴシック" charset="-128"/>
              </a:rPr>
              <a:t>LinUOTD</a:t>
            </a:r>
            <a:r>
              <a:rPr lang="en-US" altLang="zh-CN" sz="1200" dirty="0">
                <a:solidFill>
                  <a:srgbClr val="000000"/>
                </a:solidFill>
                <a:latin typeface="Arial"/>
                <a:cs typeface="ＭＳ Ｐゴシック" charset="-128"/>
              </a:rPr>
              <a:t>) achieve the best overall performance.</a:t>
            </a:r>
            <a:endParaRPr lang="zh-CN" altLang="en-US" sz="1200" b="1" dirty="0">
              <a:solidFill>
                <a:srgbClr val="000000"/>
              </a:solidFill>
              <a:latin typeface="Arial"/>
              <a:cs typeface="ＭＳ Ｐゴシック"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51</a:t>
            </a:fld>
            <a:endParaRPr lang="en-US" altLang="ko-KR"/>
          </a:p>
        </p:txBody>
      </p:sp>
    </p:spTree>
    <p:extLst>
      <p:ext uri="{BB962C8B-B14F-4D97-AF65-F5344CB8AC3E}">
        <p14:creationId xmlns:p14="http://schemas.microsoft.com/office/powerpoint/2010/main" val="15613580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zh-CN" sz="1200" dirty="0">
                <a:solidFill>
                  <a:srgbClr val="000000"/>
                </a:solidFill>
                <a:latin typeface="Arial"/>
                <a:cs typeface="ＭＳ Ｐゴシック" charset="-128"/>
              </a:rPr>
              <a:t>And</a:t>
            </a:r>
            <a:r>
              <a:rPr lang="en-US" altLang="zh-CN" sz="1200" baseline="0" dirty="0">
                <a:solidFill>
                  <a:srgbClr val="000000"/>
                </a:solidFill>
                <a:latin typeface="Arial"/>
                <a:cs typeface="ＭＳ Ｐゴシック" charset="-128"/>
              </a:rPr>
              <a:t> </a:t>
            </a:r>
            <a:r>
              <a:rPr lang="en-US" altLang="zh-CN" sz="1200" dirty="0" err="1">
                <a:solidFill>
                  <a:srgbClr val="000000"/>
                </a:solidFill>
                <a:latin typeface="Arial"/>
                <a:cs typeface="ＭＳ Ｐゴシック" charset="-128"/>
              </a:rPr>
              <a:t>LinUOTD</a:t>
            </a:r>
            <a:r>
              <a:rPr lang="en-US" altLang="zh-CN" sz="1200" dirty="0">
                <a:solidFill>
                  <a:srgbClr val="000000"/>
                </a:solidFill>
                <a:latin typeface="Arial"/>
                <a:cs typeface="ＭＳ Ｐゴシック" charset="-128"/>
              </a:rPr>
              <a:t> outperforms HP-MSI in almost all the metrics on the two datasets.</a:t>
            </a:r>
            <a:endParaRPr lang="zh-CN" altLang="en-US" sz="1200" b="1" dirty="0">
              <a:solidFill>
                <a:srgbClr val="000000"/>
              </a:solidFill>
              <a:latin typeface="Arial"/>
              <a:cs typeface="ＭＳ Ｐゴシック"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52</a:t>
            </a:fld>
            <a:endParaRPr lang="en-US" altLang="ko-KR"/>
          </a:p>
        </p:txBody>
      </p:sp>
    </p:spTree>
    <p:extLst>
      <p:ext uri="{BB962C8B-B14F-4D97-AF65-F5344CB8AC3E}">
        <p14:creationId xmlns:p14="http://schemas.microsoft.com/office/powerpoint/2010/main" val="30426439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outline</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53</a:t>
            </a:fld>
            <a:endParaRPr lang="en-US" altLang="ko-KR"/>
          </a:p>
        </p:txBody>
      </p:sp>
    </p:spTree>
    <p:extLst>
      <p:ext uri="{BB962C8B-B14F-4D97-AF65-F5344CB8AC3E}">
        <p14:creationId xmlns:p14="http://schemas.microsoft.com/office/powerpoint/2010/main" val="40472995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54</a:t>
            </a:fld>
            <a:endParaRPr lang="en-US" altLang="ko-KR"/>
          </a:p>
        </p:txBody>
      </p:sp>
    </p:spTree>
    <p:extLst>
      <p:ext uri="{BB962C8B-B14F-4D97-AF65-F5344CB8AC3E}">
        <p14:creationId xmlns:p14="http://schemas.microsoft.com/office/powerpoint/2010/main" val="3194003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very much</a:t>
            </a:r>
            <a:r>
              <a:rPr lang="zh-CN" altLang="en-US" dirty="0"/>
              <a:t>！</a:t>
            </a: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55</a:t>
            </a:fld>
            <a:endParaRPr lang="en-US" altLang="ko-KR"/>
          </a:p>
        </p:txBody>
      </p:sp>
    </p:spTree>
    <p:extLst>
      <p:ext uri="{BB962C8B-B14F-4D97-AF65-F5344CB8AC3E}">
        <p14:creationId xmlns:p14="http://schemas.microsoft.com/office/powerpoint/2010/main" val="31424333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spcBef>
                <a:spcPct val="0"/>
              </a:spcBef>
              <a:buClrTx/>
              <a:buSzTx/>
              <a:buNone/>
              <a:defRPr/>
            </a:pPr>
            <a:r>
              <a:rPr lang="en-US" altLang="zh-CN" sz="1200" dirty="0">
                <a:solidFill>
                  <a:srgbClr val="000000"/>
                </a:solidFill>
                <a:latin typeface="Arial"/>
                <a:cs typeface="ＭＳ Ｐゴシック" charset="-128"/>
              </a:rPr>
              <a:t>They tend to yield unstable prediction accuracies for different regions and thus unsatisfactory overall performance on large-scale datasets.</a:t>
            </a:r>
            <a:endParaRPr lang="zh-CN" altLang="en-US" sz="1200" b="1" dirty="0">
              <a:solidFill>
                <a:srgbClr val="000000"/>
              </a:solidFill>
              <a:latin typeface="Arial"/>
              <a:cs typeface="ＭＳ Ｐゴシック" charset="-128"/>
            </a:endParaRPr>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56</a:t>
            </a:fld>
            <a:endParaRPr lang="en-US" altLang="ko-KR"/>
          </a:p>
        </p:txBody>
      </p:sp>
    </p:spTree>
    <p:extLst>
      <p:ext uri="{BB962C8B-B14F-4D97-AF65-F5344CB8AC3E}">
        <p14:creationId xmlns:p14="http://schemas.microsoft.com/office/powerpoint/2010/main" val="158465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a:t>
            </a:r>
            <a:r>
              <a:rPr lang="en-US" altLang="zh-CN" baseline="0" dirty="0"/>
              <a:t> the same raining day, a man first decides to call a taxi to work, but finally decides to cancel the request and walk to work because of the high price. </a:t>
            </a:r>
            <a:endParaRPr lang="en-US" altLang="zh-CN" dirty="0"/>
          </a:p>
          <a:p>
            <a:r>
              <a:rPr lang="en-US" altLang="zh-CN" dirty="0"/>
              <a:t>Even</a:t>
            </a:r>
            <a:r>
              <a:rPr lang="en-US" altLang="zh-CN" baseline="0" dirty="0"/>
              <a:t> though his taxi-calling order is cancelled, it is still an example of original taxi demand or OTD.</a:t>
            </a:r>
          </a:p>
          <a:p>
            <a:r>
              <a:rPr lang="en-US" altLang="zh-CN" baseline="0" dirty="0"/>
              <a:t>That is, OTD refers to all the taxi-calling orders submitted to the online taxicab platform.</a:t>
            </a:r>
            <a:endParaRPr lang="en-US" altLang="zh-CN"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6</a:t>
            </a:fld>
            <a:endParaRPr lang="en-US" altLang="ko-KR"/>
          </a:p>
        </p:txBody>
      </p:sp>
    </p:spTree>
    <p:extLst>
      <p:ext uri="{BB962C8B-B14F-4D97-AF65-F5344CB8AC3E}">
        <p14:creationId xmlns:p14="http://schemas.microsoft.com/office/powerpoint/2010/main" val="330112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practice, the OTD of an online taxicab platform is reflected by the Unit Original Taxi Demand,</a:t>
            </a:r>
            <a:r>
              <a:rPr lang="en-US" altLang="zh-CN" baseline="0" dirty="0"/>
              <a:t> also known as UOTD,</a:t>
            </a:r>
            <a:r>
              <a:rPr lang="en-US" altLang="zh-CN" dirty="0"/>
              <a:t> which is </a:t>
            </a:r>
            <a:r>
              <a:rPr lang="en-US" altLang="zh-CN" baseline="0" dirty="0">
                <a:solidFill>
                  <a:srgbClr val="FF0000"/>
                </a:solidFill>
              </a:rPr>
              <a:t>original</a:t>
            </a:r>
            <a:r>
              <a:rPr lang="en-US" altLang="zh-CN" baseline="0" dirty="0"/>
              <a:t> </a:t>
            </a:r>
            <a:r>
              <a:rPr lang="en-US" altLang="zh-CN" baseline="0" dirty="0">
                <a:solidFill>
                  <a:srgbClr val="FF0000"/>
                </a:solidFill>
              </a:rPr>
              <a:t>taxi</a:t>
            </a:r>
            <a:r>
              <a:rPr lang="en-US" altLang="zh-CN" baseline="0" dirty="0"/>
              <a:t> demands for each point of interest and for each unit time slot.</a:t>
            </a:r>
          </a:p>
          <a:p>
            <a:r>
              <a:rPr lang="en-US" altLang="zh-CN" baseline="0" dirty="0"/>
              <a:t>This is a screenshot showing the predicted amount of OTD at different POIs during different time slots in Beijing.</a:t>
            </a:r>
            <a:endParaRPr lang="en-US" altLang="zh-CN"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7</a:t>
            </a:fld>
            <a:endParaRPr lang="en-US" altLang="ko-KR"/>
          </a:p>
        </p:txBody>
      </p:sp>
    </p:spTree>
    <p:extLst>
      <p:ext uri="{BB962C8B-B14F-4D97-AF65-F5344CB8AC3E}">
        <p14:creationId xmlns:p14="http://schemas.microsoft.com/office/powerpoint/2010/main" val="1601377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why does an</a:t>
            </a:r>
            <a:r>
              <a:rPr lang="en-US" altLang="zh-CN" baseline="0" dirty="0"/>
              <a:t> online taxicab platform need UOTD?</a:t>
            </a:r>
          </a:p>
          <a:p>
            <a:r>
              <a:rPr lang="en-US" altLang="zh-CN" baseline="0" dirty="0"/>
              <a:t>With UOTD, an online taxicab platform </a:t>
            </a:r>
            <a:r>
              <a:rPr lang="en-US" altLang="zh-CN" dirty="0"/>
              <a:t>can expand potential market, assess incentive mechanisms and guide taxi dispatching.</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8</a:t>
            </a:fld>
            <a:endParaRPr lang="en-US" altLang="ko-KR"/>
          </a:p>
        </p:txBody>
      </p:sp>
    </p:spTree>
    <p:extLst>
      <p:ext uri="{BB962C8B-B14F-4D97-AF65-F5344CB8AC3E}">
        <p14:creationId xmlns:p14="http://schemas.microsoft.com/office/powerpoint/2010/main" val="96243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outline</a:t>
            </a:r>
            <a:endParaRPr lang="zh-CN" altLang="en-US" dirty="0"/>
          </a:p>
        </p:txBody>
      </p:sp>
      <p:sp>
        <p:nvSpPr>
          <p:cNvPr id="4" name="灯片编号占位符 3"/>
          <p:cNvSpPr>
            <a:spLocks noGrp="1"/>
          </p:cNvSpPr>
          <p:nvPr>
            <p:ph type="sldNum" sz="quarter" idx="10"/>
          </p:nvPr>
        </p:nvSpPr>
        <p:spPr/>
        <p:txBody>
          <a:bodyPr/>
          <a:lstStyle/>
          <a:p>
            <a:pPr>
              <a:defRPr/>
            </a:pPr>
            <a:fld id="{664D4173-57ED-437D-91B8-619767E9CBB8}" type="slidenum">
              <a:rPr lang="en-US" altLang="ko-KR" smtClean="0"/>
              <a:pPr>
                <a:defRPr/>
              </a:pPr>
              <a:t>9</a:t>
            </a:fld>
            <a:endParaRPr lang="en-US" altLang="ko-KR"/>
          </a:p>
        </p:txBody>
      </p:sp>
    </p:spTree>
    <p:extLst>
      <p:ext uri="{BB962C8B-B14F-4D97-AF65-F5344CB8AC3E}">
        <p14:creationId xmlns:p14="http://schemas.microsoft.com/office/powerpoint/2010/main" val="1402902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0"/>
          <p:cNvSpPr>
            <a:spLocks noChangeShapeType="1"/>
          </p:cNvSpPr>
          <p:nvPr/>
        </p:nvSpPr>
        <p:spPr bwMode="auto">
          <a:xfrm>
            <a:off x="457200" y="2852738"/>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r>
              <a:rPr lang="ko-KR" altLang="en-US"/>
              <a:t>마스터 제목 스타일 편집</a:t>
            </a:r>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ko-KR" altLang="en-US"/>
              <a:t>마스터 부제목 스타일 편집</a:t>
            </a:r>
          </a:p>
        </p:txBody>
      </p:sp>
      <p:sp>
        <p:nvSpPr>
          <p:cNvPr id="5" name="Date Placeholder 5"/>
          <p:cNvSpPr>
            <a:spLocks noGrp="1" noChangeArrowheads="1"/>
          </p:cNvSpPr>
          <p:nvPr>
            <p:ph type="dt" sz="half" idx="10"/>
          </p:nvPr>
        </p:nvSpPr>
        <p:spPr>
          <a:xfrm>
            <a:off x="457200" y="6248400"/>
            <a:ext cx="2133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Footer Placeholder 6"/>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sz="1000" b="0">
                <a:solidFill>
                  <a:schemeClr val="tx1"/>
                </a:solidFill>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9"/>
          <p:cNvSpPr>
            <a:spLocks noGrp="1" noChangeArrowheads="1"/>
          </p:cNvSpPr>
          <p:nvPr>
            <p:ph type="sldNum" sz="quarter" idx="12"/>
          </p:nvPr>
        </p:nvSpPr>
        <p:spPr>
          <a:xfrm>
            <a:off x="6553200" y="6248400"/>
            <a:ext cx="2133600" cy="457200"/>
          </a:xfrm>
        </p:spPr>
        <p:txBody>
          <a:bodyPr/>
          <a:lstStyle>
            <a:lvl1pPr>
              <a:defRPr sz="1000">
                <a:solidFill>
                  <a:schemeClr val="tx1"/>
                </a:solidFill>
              </a:defRPr>
            </a:lvl1pPr>
          </a:lstStyle>
          <a:p>
            <a:pPr>
              <a:defRPr/>
            </a:pPr>
            <a:fld id="{BCDF0BC5-48E5-4C10-BF4B-3046714EDF67}" type="slidenum">
              <a:rPr lang="en-US" altLang="ko-KR"/>
              <a:pPr>
                <a:defRPr/>
              </a:pPr>
              <a:t>‹#›</a:t>
            </a:fld>
            <a:endParaRPr lang="en-US" altLang="ko-KR"/>
          </a:p>
        </p:txBody>
      </p:sp>
    </p:spTree>
    <p:extLst>
      <p:ext uri="{BB962C8B-B14F-4D97-AF65-F5344CB8AC3E}">
        <p14:creationId xmlns:p14="http://schemas.microsoft.com/office/powerpoint/2010/main" val="221418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7ED01459-823C-4BC6-AC10-AA078603345E}" type="slidenum">
              <a:rPr lang="en-US" altLang="ko-KR"/>
              <a:pPr>
                <a:defRPr/>
              </a:pPr>
              <a:t>‹#›</a:t>
            </a:fld>
            <a:endParaRPr lang="en-US" altLang="ko-KR"/>
          </a:p>
        </p:txBody>
      </p:sp>
    </p:spTree>
    <p:extLst>
      <p:ext uri="{BB962C8B-B14F-4D97-AF65-F5344CB8AC3E}">
        <p14:creationId xmlns:p14="http://schemas.microsoft.com/office/powerpoint/2010/main" val="40568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15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1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11BFFBBC-A286-4C9F-AAB9-F54AF1610789}" type="slidenum">
              <a:rPr lang="en-US" altLang="ko-KR"/>
              <a:pPr>
                <a:defRPr/>
              </a:pPr>
              <a:t>‹#›</a:t>
            </a:fld>
            <a:endParaRPr lang="en-US" altLang="ko-KR"/>
          </a:p>
        </p:txBody>
      </p:sp>
    </p:spTree>
    <p:extLst>
      <p:ext uri="{BB962C8B-B14F-4D97-AF65-F5344CB8AC3E}">
        <p14:creationId xmlns:p14="http://schemas.microsoft.com/office/powerpoint/2010/main" val="248306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73697CC5-BB9E-487E-AFF3-8F5506CF83B5}" type="slidenum">
              <a:rPr lang="en-US" altLang="ko-KR"/>
              <a:pPr>
                <a:defRPr/>
              </a:pPr>
              <a:t>‹#›</a:t>
            </a:fld>
            <a:endParaRPr lang="en-US" altLang="ko-KR"/>
          </a:p>
        </p:txBody>
      </p:sp>
    </p:spTree>
    <p:extLst>
      <p:ext uri="{BB962C8B-B14F-4D97-AF65-F5344CB8AC3E}">
        <p14:creationId xmlns:p14="http://schemas.microsoft.com/office/powerpoint/2010/main" val="173063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5"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6"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38A0E265-9AFB-4648-A5A7-8F28405024C1}" type="slidenum">
              <a:rPr lang="en-US" altLang="ko-KR"/>
              <a:pPr>
                <a:defRPr/>
              </a:pPr>
              <a:t>‹#›</a:t>
            </a:fld>
            <a:endParaRPr lang="en-US" altLang="ko-KR"/>
          </a:p>
        </p:txBody>
      </p:sp>
    </p:spTree>
    <p:extLst>
      <p:ext uri="{BB962C8B-B14F-4D97-AF65-F5344CB8AC3E}">
        <p14:creationId xmlns:p14="http://schemas.microsoft.com/office/powerpoint/2010/main" val="381521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55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11E4189D-17B3-421D-8C1C-DE4C83C15866}" type="slidenum">
              <a:rPr lang="en-US" altLang="ko-KR"/>
              <a:pPr>
                <a:defRPr/>
              </a:pPr>
              <a:t>‹#›</a:t>
            </a:fld>
            <a:endParaRPr lang="en-US" altLang="ko-KR"/>
          </a:p>
        </p:txBody>
      </p:sp>
    </p:spTree>
    <p:extLst>
      <p:ext uri="{BB962C8B-B14F-4D97-AF65-F5344CB8AC3E}">
        <p14:creationId xmlns:p14="http://schemas.microsoft.com/office/powerpoint/2010/main" val="132074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8"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9"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fld id="{D029A8A9-4D38-4C80-842F-C9C89A2AFF5B}" type="slidenum">
              <a:rPr lang="en-US" altLang="ko-KR"/>
              <a:pPr>
                <a:defRPr/>
              </a:pPr>
              <a:t>‹#›</a:t>
            </a:fld>
            <a:endParaRPr lang="en-US" altLang="ko-KR"/>
          </a:p>
        </p:txBody>
      </p:sp>
    </p:spTree>
    <p:extLst>
      <p:ext uri="{BB962C8B-B14F-4D97-AF65-F5344CB8AC3E}">
        <p14:creationId xmlns:p14="http://schemas.microsoft.com/office/powerpoint/2010/main" val="290328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4"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5"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B2D9E1CE-3C7F-4ACF-8753-53AB71A600F5}" type="slidenum">
              <a:rPr lang="en-US" altLang="ko-KR"/>
              <a:pPr>
                <a:defRPr/>
              </a:pPr>
              <a:t>‹#›</a:t>
            </a:fld>
            <a:endParaRPr lang="en-US" altLang="ko-KR"/>
          </a:p>
        </p:txBody>
      </p:sp>
    </p:spTree>
    <p:extLst>
      <p:ext uri="{BB962C8B-B14F-4D97-AF65-F5344CB8AC3E}">
        <p14:creationId xmlns:p14="http://schemas.microsoft.com/office/powerpoint/2010/main" val="187246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3"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4"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E9E343DE-ED20-4552-8388-FF9F68967707}" type="slidenum">
              <a:rPr lang="en-US" altLang="ko-KR"/>
              <a:pPr>
                <a:defRPr/>
              </a:pPr>
              <a:t>‹#›</a:t>
            </a:fld>
            <a:endParaRPr lang="en-US" altLang="ko-KR"/>
          </a:p>
        </p:txBody>
      </p:sp>
    </p:spTree>
    <p:extLst>
      <p:ext uri="{BB962C8B-B14F-4D97-AF65-F5344CB8AC3E}">
        <p14:creationId xmlns:p14="http://schemas.microsoft.com/office/powerpoint/2010/main" val="214543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21DF6AA5-9851-4F18-AB39-25A7490D3DB7}" type="slidenum">
              <a:rPr lang="en-US" altLang="ko-KR"/>
              <a:pPr>
                <a:defRPr/>
              </a:pPr>
              <a:t>‹#›</a:t>
            </a:fld>
            <a:endParaRPr lang="en-US" altLang="ko-KR"/>
          </a:p>
        </p:txBody>
      </p:sp>
    </p:spTree>
    <p:extLst>
      <p:ext uri="{BB962C8B-B14F-4D97-AF65-F5344CB8AC3E}">
        <p14:creationId xmlns:p14="http://schemas.microsoft.com/office/powerpoint/2010/main" val="169234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xfrm>
            <a:off x="457200" y="6453188"/>
            <a:ext cx="2133600" cy="252412"/>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endParaRPr lang="en-US" altLang="ko-KR"/>
          </a:p>
        </p:txBody>
      </p:sp>
      <p:sp>
        <p:nvSpPr>
          <p:cNvPr id="6" name="Rectangle 6"/>
          <p:cNvSpPr>
            <a:spLocks noGrp="1" noChangeArrowheads="1"/>
          </p:cNvSpPr>
          <p:nvPr>
            <p:ph type="ftr" sz="quarter" idx="11"/>
            <p:custDataLst>
              <p:tags r:id="rId1"/>
            </p:custDataLst>
          </p:nvPr>
        </p:nvSpPr>
        <p:spPr>
          <a:xfrm>
            <a:off x="3124200" y="6556375"/>
            <a:ext cx="2895600" cy="257175"/>
          </a:xfrm>
          <a:prstGeom prst="rect">
            <a:avLst/>
          </a:prstGeom>
        </p:spPr>
        <p:txBody>
          <a:bodyPr/>
          <a:lstStyle>
            <a:lvl1pPr algn="ctr" eaLnBrk="1" hangingPunct="1">
              <a:defRPr>
                <a:latin typeface="Arial" pitchFamily="34" charset="0"/>
                <a:ea typeface="ＭＳ Ｐゴシック" pitchFamily="34" charset="-128"/>
                <a:cs typeface="+mn-cs"/>
              </a:defRPr>
            </a:lvl1pPr>
          </a:lstStyle>
          <a:p>
            <a:pPr>
              <a:defRPr/>
            </a:pPr>
            <a:r>
              <a:rPr lang="en-US" altLang="ko-KR"/>
              <a:t>Tutorial @ DASFAA 2014</a:t>
            </a:r>
          </a:p>
        </p:txBody>
      </p:sp>
      <p:sp>
        <p:nvSpPr>
          <p:cNvPr id="7" name="Rectangle 7"/>
          <p:cNvSpPr>
            <a:spLocks noGrp="1" noChangeArrowheads="1"/>
          </p:cNvSpPr>
          <p:nvPr>
            <p:ph type="sldNum" sz="quarter" idx="12"/>
            <p:custDataLst>
              <p:tags r:id="rId2"/>
            </p:custDataLst>
          </p:nvPr>
        </p:nvSpPr>
        <p:spPr/>
        <p:txBody>
          <a:bodyPr/>
          <a:lstStyle>
            <a:lvl1pPr>
              <a:defRPr>
                <a:solidFill>
                  <a:schemeClr val="tx1"/>
                </a:solidFill>
              </a:defRPr>
            </a:lvl1pPr>
          </a:lstStyle>
          <a:p>
            <a:pPr>
              <a:defRPr/>
            </a:pPr>
            <a:endParaRPr lang="en-US" altLang="ko-KR"/>
          </a:p>
          <a:p>
            <a:pPr>
              <a:defRPr/>
            </a:pPr>
            <a:fld id="{4A2A9ABC-2D89-40D8-9C8B-300734C3F646}" type="slidenum">
              <a:rPr lang="en-US" altLang="ko-KR"/>
              <a:pPr>
                <a:defRPr/>
              </a:pPr>
              <a:t>‹#›</a:t>
            </a:fld>
            <a:endParaRPr lang="en-US" altLang="ko-KR"/>
          </a:p>
        </p:txBody>
      </p:sp>
    </p:spTree>
    <p:extLst>
      <p:ext uri="{BB962C8B-B14F-4D97-AF65-F5344CB8AC3E}">
        <p14:creationId xmlns:p14="http://schemas.microsoft.com/office/powerpoint/2010/main" val="21716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custDataLst>
              <p:tags r:id="rId13"/>
            </p:custDataLst>
          </p:nvPr>
        </p:nvSpPr>
        <p:spPr bwMode="auto">
          <a:xfrm>
            <a:off x="457200" y="122238"/>
            <a:ext cx="8229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ko-KR" altLang="en-US"/>
              <a:t>마스터 제목 스타일 편집</a:t>
            </a:r>
          </a:p>
        </p:txBody>
      </p:sp>
      <p:sp>
        <p:nvSpPr>
          <p:cNvPr id="1027" name="Rectangle 4"/>
          <p:cNvSpPr>
            <a:spLocks noGrp="1" noChangeArrowheads="1"/>
          </p:cNvSpPr>
          <p:nvPr>
            <p:ph type="body" idx="1"/>
            <p:custDataLst>
              <p:tags r:id="rId14"/>
            </p:custDataLst>
          </p:nvPr>
        </p:nvSpPr>
        <p:spPr bwMode="auto">
          <a:xfrm>
            <a:off x="457200" y="908050"/>
            <a:ext cx="822960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22887" name="Rectangle 7"/>
          <p:cNvSpPr>
            <a:spLocks noGrp="1" noChangeArrowheads="1"/>
          </p:cNvSpPr>
          <p:nvPr>
            <p:ph type="sldNum" sz="quarter" idx="4"/>
            <p:custDataLst>
              <p:tags r:id="rId15"/>
            </p:custDataLst>
          </p:nvPr>
        </p:nvSpPr>
        <p:spPr bwMode="auto">
          <a:xfrm>
            <a:off x="6902450" y="115888"/>
            <a:ext cx="2133600"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bg1"/>
                </a:solidFill>
                <a:ea typeface="Gulim" pitchFamily="34" charset="-127"/>
              </a:defRPr>
            </a:lvl1pPr>
          </a:lstStyle>
          <a:p>
            <a:pPr>
              <a:defRPr/>
            </a:pPr>
            <a:endParaRPr lang="en-US" altLang="ko-KR"/>
          </a:p>
        </p:txBody>
      </p:sp>
      <p:cxnSp>
        <p:nvCxnSpPr>
          <p:cNvPr id="1029" name="Straight Connector 2"/>
          <p:cNvCxnSpPr>
            <a:cxnSpLocks noChangeShapeType="1"/>
          </p:cNvCxnSpPr>
          <p:nvPr userDrawn="1"/>
        </p:nvCxnSpPr>
        <p:spPr bwMode="auto">
          <a:xfrm>
            <a:off x="395288" y="836613"/>
            <a:ext cx="8353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5868" r:id="rId1"/>
    <p:sldLayoutId id="2147485869" r:id="rId2"/>
    <p:sldLayoutId id="2147485870" r:id="rId3"/>
    <p:sldLayoutId id="2147485871" r:id="rId4"/>
    <p:sldLayoutId id="2147485872" r:id="rId5"/>
    <p:sldLayoutId id="2147485873" r:id="rId6"/>
    <p:sldLayoutId id="2147485874" r:id="rId7"/>
    <p:sldLayoutId id="2147485875" r:id="rId8"/>
    <p:sldLayoutId id="2147485876" r:id="rId9"/>
    <p:sldLayoutId id="2147485877" r:id="rId10"/>
    <p:sldLayoutId id="2147485878" r:id="rId11"/>
  </p:sldLayoutIdLst>
  <p:hf hdr="0" ftr="0" dt="0"/>
  <p:txStyles>
    <p:titleStyle>
      <a:lvl1pPr algn="l" rtl="0" eaLnBrk="0" fontAlgn="base" hangingPunct="0">
        <a:spcBef>
          <a:spcPct val="0"/>
        </a:spcBef>
        <a:spcAft>
          <a:spcPct val="0"/>
        </a:spcAft>
        <a:defRPr sz="3900" b="1">
          <a:solidFill>
            <a:srgbClr val="000000"/>
          </a:solidFill>
          <a:latin typeface="+mj-lt"/>
          <a:ea typeface="MS PGothic" pitchFamily="34" charset="-128"/>
          <a:cs typeface="ＭＳ Ｐゴシック" charset="-128"/>
        </a:defRPr>
      </a:lvl1pPr>
      <a:lvl2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2pPr>
      <a:lvl3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3pPr>
      <a:lvl4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4pPr>
      <a:lvl5pPr algn="l" rtl="0" eaLnBrk="0" fontAlgn="base" hangingPunct="0">
        <a:spcBef>
          <a:spcPct val="0"/>
        </a:spcBef>
        <a:spcAft>
          <a:spcPct val="0"/>
        </a:spcAft>
        <a:defRPr sz="3900" b="1">
          <a:solidFill>
            <a:srgbClr val="000000"/>
          </a:solidFill>
          <a:latin typeface="Arial" charset="0"/>
          <a:ea typeface="MS PGothic" pitchFamily="34" charset="-128"/>
          <a:cs typeface="ＭＳ Ｐゴシック" charset="-128"/>
        </a:defRPr>
      </a:lvl5pPr>
      <a:lvl6pPr marL="457200" algn="l" rtl="0" fontAlgn="base">
        <a:spcBef>
          <a:spcPct val="0"/>
        </a:spcBef>
        <a:spcAft>
          <a:spcPct val="0"/>
        </a:spcAft>
        <a:defRPr sz="3900" b="1">
          <a:solidFill>
            <a:schemeClr val="bg1"/>
          </a:solidFill>
          <a:latin typeface="Arial" charset="0"/>
        </a:defRPr>
      </a:lvl6pPr>
      <a:lvl7pPr marL="914400" algn="l" rtl="0" fontAlgn="base">
        <a:spcBef>
          <a:spcPct val="0"/>
        </a:spcBef>
        <a:spcAft>
          <a:spcPct val="0"/>
        </a:spcAft>
        <a:defRPr sz="3900" b="1">
          <a:solidFill>
            <a:schemeClr val="bg1"/>
          </a:solidFill>
          <a:latin typeface="Arial" charset="0"/>
        </a:defRPr>
      </a:lvl7pPr>
      <a:lvl8pPr marL="1371600" algn="l" rtl="0" fontAlgn="base">
        <a:spcBef>
          <a:spcPct val="0"/>
        </a:spcBef>
        <a:spcAft>
          <a:spcPct val="0"/>
        </a:spcAft>
        <a:defRPr sz="3900" b="1">
          <a:solidFill>
            <a:schemeClr val="bg1"/>
          </a:solidFill>
          <a:latin typeface="Arial" charset="0"/>
        </a:defRPr>
      </a:lvl8pPr>
      <a:lvl9pPr marL="1828800" algn="l" rtl="0" fontAlgn="base">
        <a:spcBef>
          <a:spcPct val="0"/>
        </a:spcBef>
        <a:spcAft>
          <a:spcPct val="0"/>
        </a:spcAft>
        <a:defRPr sz="3900" b="1">
          <a:solidFill>
            <a:schemeClr val="bg1"/>
          </a:solidFill>
          <a:latin typeface="Arial" charset="0"/>
        </a:defRPr>
      </a:lvl9pPr>
    </p:titleStyle>
    <p:body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30.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image" Target="../media/image23.png"/><Relationship Id="rId11"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0.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custDataLst>
              <p:tags r:id="rId1"/>
            </p:custDataLst>
          </p:nvPr>
        </p:nvSpPr>
        <p:spPr>
          <a:xfrm>
            <a:off x="467545" y="332656"/>
            <a:ext cx="8208912" cy="2448272"/>
          </a:xfrm>
        </p:spPr>
        <p:txBody>
          <a:bodyPr anchor="ctr"/>
          <a:lstStyle/>
          <a:p>
            <a:pPr algn="ctr" eaLnBrk="1" hangingPunct="1"/>
            <a:r>
              <a:rPr lang="en-US" altLang="ko-KR" sz="3600" dirty="0">
                <a:solidFill>
                  <a:srgbClr val="3C89C9"/>
                </a:solidFill>
                <a:effectLst>
                  <a:outerShdw blurRad="38100" dist="38100" dir="2700000" algn="tl">
                    <a:srgbClr val="000000">
                      <a:alpha val="43137"/>
                    </a:srgbClr>
                  </a:outerShdw>
                </a:effectLst>
                <a:cs typeface="Arial" panose="020B0604020202020204" pitchFamily="34" charset="0"/>
              </a:rPr>
              <a:t>The Simpler The Better</a:t>
            </a:r>
            <a:r>
              <a:rPr lang="en-US" altLang="ko-KR" sz="3600" dirty="0">
                <a:solidFill>
                  <a:srgbClr val="3C89C9"/>
                </a:solidFill>
                <a:cs typeface="Arial" panose="020B0604020202020204" pitchFamily="34" charset="0"/>
              </a:rPr>
              <a:t>: </a:t>
            </a:r>
            <a:br>
              <a:rPr lang="en-US" altLang="ko-KR" sz="2800" dirty="0">
                <a:solidFill>
                  <a:srgbClr val="3C89C9"/>
                </a:solidFill>
                <a:cs typeface="Arial" panose="020B0604020202020204" pitchFamily="34" charset="0"/>
              </a:rPr>
            </a:br>
            <a:r>
              <a:rPr lang="en-US" altLang="ko-KR" sz="3500" dirty="0">
                <a:solidFill>
                  <a:srgbClr val="3C89C9"/>
                </a:solidFill>
                <a:cs typeface="Arial" panose="020B0604020202020204" pitchFamily="34" charset="0"/>
              </a:rPr>
              <a:t>A Unified Approach to Predicting Original Taxi Demands based on </a:t>
            </a:r>
            <a:br>
              <a:rPr lang="en-US" altLang="ko-KR" sz="3500" dirty="0">
                <a:solidFill>
                  <a:srgbClr val="3C89C9"/>
                </a:solidFill>
                <a:cs typeface="Arial" panose="020B0604020202020204" pitchFamily="34" charset="0"/>
              </a:rPr>
            </a:br>
            <a:r>
              <a:rPr lang="en-US" altLang="ko-KR" sz="3500" dirty="0">
                <a:solidFill>
                  <a:srgbClr val="3C89C9"/>
                </a:solidFill>
                <a:cs typeface="Arial" panose="020B0604020202020204" pitchFamily="34" charset="0"/>
              </a:rPr>
              <a:t>Large-Scale Online Platforms</a:t>
            </a:r>
          </a:p>
        </p:txBody>
      </p:sp>
      <p:graphicFrame>
        <p:nvGraphicFramePr>
          <p:cNvPr id="2" name="Table 1"/>
          <p:cNvGraphicFramePr>
            <a:graphicFrameLocks noGrp="1"/>
          </p:cNvGraphicFramePr>
          <p:nvPr>
            <p:custDataLst>
              <p:tags r:id="rId2"/>
            </p:custDataLst>
            <p:extLst>
              <p:ext uri="{D42A27DB-BD31-4B8C-83A1-F6EECF244321}">
                <p14:modId xmlns:p14="http://schemas.microsoft.com/office/powerpoint/2010/main" val="2757627524"/>
              </p:ext>
            </p:extLst>
          </p:nvPr>
        </p:nvGraphicFramePr>
        <p:xfrm>
          <a:off x="0" y="3002548"/>
          <a:ext cx="9143999" cy="2010628"/>
        </p:xfrm>
        <a:graphic>
          <a:graphicData uri="http://schemas.openxmlformats.org/drawingml/2006/table">
            <a:tbl>
              <a:tblPr/>
              <a:tblGrid>
                <a:gridCol w="9143999">
                  <a:extLst>
                    <a:ext uri="{9D8B030D-6E8A-4147-A177-3AD203B41FA5}">
                      <a16:colId xmlns:a16="http://schemas.microsoft.com/office/drawing/2014/main" val="20000"/>
                    </a:ext>
                  </a:extLst>
                </a:gridCol>
              </a:tblGrid>
              <a:tr h="2010628">
                <a:tc>
                  <a:txBody>
                    <a:bodyPr/>
                    <a:lstStyle/>
                    <a:p>
                      <a:pPr algn="ctr"/>
                      <a:r>
                        <a:rPr lang="en-US" altLang="zh-CN" sz="2400" b="1" dirty="0">
                          <a:solidFill>
                            <a:schemeClr val="tx1"/>
                          </a:solidFill>
                        </a:rPr>
                        <a:t>Yongxin Tong</a:t>
                      </a:r>
                      <a:r>
                        <a:rPr lang="en-US" altLang="zh-CN" sz="2400" b="1" baseline="30000" dirty="0">
                          <a:solidFill>
                            <a:schemeClr val="tx1"/>
                          </a:solidFill>
                        </a:rPr>
                        <a:t>1</a:t>
                      </a:r>
                      <a:r>
                        <a:rPr lang="en-US" altLang="zh-CN" sz="2400" b="1" dirty="0">
                          <a:solidFill>
                            <a:schemeClr val="tx1"/>
                          </a:solidFill>
                        </a:rPr>
                        <a:t>, </a:t>
                      </a:r>
                      <a:r>
                        <a:rPr lang="en-US" altLang="zh-CN" sz="2400" b="1" dirty="0" err="1">
                          <a:solidFill>
                            <a:schemeClr val="tx1"/>
                          </a:solidFill>
                        </a:rPr>
                        <a:t>Yuqiang</a:t>
                      </a:r>
                      <a:r>
                        <a:rPr lang="en-US" altLang="zh-CN" sz="2400" b="1" dirty="0">
                          <a:solidFill>
                            <a:schemeClr val="tx1"/>
                          </a:solidFill>
                        </a:rPr>
                        <a:t> Chen</a:t>
                      </a:r>
                      <a:r>
                        <a:rPr lang="en-US" altLang="zh-CN" sz="2400" b="1" baseline="30000" dirty="0">
                          <a:solidFill>
                            <a:schemeClr val="tx1"/>
                          </a:solidFill>
                        </a:rPr>
                        <a:t>2</a:t>
                      </a:r>
                      <a:r>
                        <a:rPr lang="en-US" altLang="zh-CN" sz="2400" b="1" dirty="0">
                          <a:solidFill>
                            <a:schemeClr val="tx1"/>
                          </a:solidFill>
                        </a:rPr>
                        <a:t>, </a:t>
                      </a:r>
                      <a:r>
                        <a:rPr lang="en-US" altLang="zh-CN" sz="2400" b="1" dirty="0" err="1">
                          <a:solidFill>
                            <a:schemeClr val="tx1"/>
                          </a:solidFill>
                        </a:rPr>
                        <a:t>Zimu</a:t>
                      </a:r>
                      <a:r>
                        <a:rPr lang="en-US" altLang="zh-CN" sz="2400" b="1" dirty="0">
                          <a:solidFill>
                            <a:schemeClr val="tx1"/>
                          </a:solidFill>
                        </a:rPr>
                        <a:t> Zhou</a:t>
                      </a:r>
                      <a:r>
                        <a:rPr lang="en-US" altLang="zh-CN" sz="2400" b="1" baseline="30000" dirty="0">
                          <a:solidFill>
                            <a:schemeClr val="tx1"/>
                          </a:solidFill>
                        </a:rPr>
                        <a:t>3</a:t>
                      </a:r>
                      <a:r>
                        <a:rPr lang="en-US" altLang="zh-CN" sz="2400" b="1" dirty="0">
                          <a:solidFill>
                            <a:schemeClr val="tx1"/>
                          </a:solidFill>
                        </a:rPr>
                        <a:t>, Lei Chen</a:t>
                      </a:r>
                      <a:r>
                        <a:rPr lang="en-US" altLang="zh-CN" sz="2400" b="1" baseline="30000" dirty="0">
                          <a:solidFill>
                            <a:schemeClr val="tx1"/>
                          </a:solidFill>
                        </a:rPr>
                        <a:t>4</a:t>
                      </a:r>
                      <a:r>
                        <a:rPr lang="en-US" altLang="zh-CN" sz="2400" b="1" dirty="0">
                          <a:solidFill>
                            <a:schemeClr val="tx1"/>
                          </a:solidFill>
                        </a:rPr>
                        <a:t>, </a:t>
                      </a:r>
                    </a:p>
                    <a:p>
                      <a:pPr algn="ctr"/>
                      <a:r>
                        <a:rPr lang="en-US" altLang="zh-CN" sz="2400" b="1" dirty="0" err="1">
                          <a:solidFill>
                            <a:schemeClr val="tx1"/>
                          </a:solidFill>
                        </a:rPr>
                        <a:t>Jie</a:t>
                      </a:r>
                      <a:r>
                        <a:rPr lang="en-US" altLang="zh-CN" sz="2400" b="1" dirty="0">
                          <a:solidFill>
                            <a:schemeClr val="tx1"/>
                          </a:solidFill>
                        </a:rPr>
                        <a:t> Wang</a:t>
                      </a:r>
                      <a:r>
                        <a:rPr lang="en-US" altLang="zh-CN" sz="2400" b="1" baseline="30000" dirty="0">
                          <a:solidFill>
                            <a:schemeClr val="tx1"/>
                          </a:solidFill>
                        </a:rPr>
                        <a:t>5</a:t>
                      </a:r>
                      <a:r>
                        <a:rPr lang="en-US" altLang="zh-CN" sz="2400" b="1" dirty="0">
                          <a:solidFill>
                            <a:schemeClr val="tx1"/>
                          </a:solidFill>
                        </a:rPr>
                        <a:t>, </a:t>
                      </a:r>
                      <a:r>
                        <a:rPr lang="en-US" altLang="zh-CN" sz="2400" b="1" dirty="0" err="1">
                          <a:solidFill>
                            <a:schemeClr val="tx1"/>
                          </a:solidFill>
                        </a:rPr>
                        <a:t>Qiang</a:t>
                      </a:r>
                      <a:r>
                        <a:rPr lang="en-US" altLang="zh-CN" sz="2400" b="1" dirty="0">
                          <a:solidFill>
                            <a:schemeClr val="tx1"/>
                          </a:solidFill>
                        </a:rPr>
                        <a:t> Yang</a:t>
                      </a:r>
                      <a:r>
                        <a:rPr lang="en-US" altLang="zh-CN" sz="2400" b="1" baseline="30000" dirty="0">
                          <a:solidFill>
                            <a:schemeClr val="tx1"/>
                          </a:solidFill>
                        </a:rPr>
                        <a:t>2,4</a:t>
                      </a:r>
                      <a:r>
                        <a:rPr lang="en-US" altLang="zh-CN" sz="2400" b="1" dirty="0">
                          <a:solidFill>
                            <a:schemeClr val="tx1"/>
                          </a:solidFill>
                        </a:rPr>
                        <a:t>, </a:t>
                      </a:r>
                      <a:r>
                        <a:rPr lang="en-US" altLang="zh-CN" sz="2400" b="1" dirty="0" err="1">
                          <a:solidFill>
                            <a:schemeClr val="tx1"/>
                          </a:solidFill>
                        </a:rPr>
                        <a:t>Jieping</a:t>
                      </a:r>
                      <a:r>
                        <a:rPr lang="en-US" altLang="zh-CN" sz="2400" b="1" dirty="0">
                          <a:solidFill>
                            <a:schemeClr val="tx1"/>
                          </a:solidFill>
                        </a:rPr>
                        <a:t> Ye</a:t>
                      </a:r>
                      <a:r>
                        <a:rPr lang="en-US" altLang="zh-CN" sz="2400" b="1" baseline="30000" dirty="0">
                          <a:solidFill>
                            <a:schemeClr val="tx1"/>
                          </a:solidFill>
                        </a:rPr>
                        <a:t>5</a:t>
                      </a:r>
                      <a:r>
                        <a:rPr lang="en-US" altLang="zh-CN" sz="2400" b="1" dirty="0">
                          <a:solidFill>
                            <a:schemeClr val="tx1"/>
                          </a:solidFill>
                        </a:rPr>
                        <a:t>, </a:t>
                      </a:r>
                      <a:r>
                        <a:rPr lang="en-US" altLang="zh-CN" sz="2400" b="1" dirty="0" err="1">
                          <a:solidFill>
                            <a:schemeClr val="tx1"/>
                          </a:solidFill>
                        </a:rPr>
                        <a:t>Weifeng</a:t>
                      </a:r>
                      <a:r>
                        <a:rPr lang="en-US" altLang="zh-CN" sz="2400" b="1" dirty="0">
                          <a:solidFill>
                            <a:schemeClr val="tx1"/>
                          </a:solidFill>
                        </a:rPr>
                        <a:t> Lv</a:t>
                      </a:r>
                      <a:r>
                        <a:rPr lang="en-US" altLang="zh-CN" sz="2400" b="1" baseline="30000" dirty="0">
                          <a:solidFill>
                            <a:schemeClr val="tx1"/>
                          </a:solidFill>
                        </a:rPr>
                        <a:t>1</a:t>
                      </a:r>
                    </a:p>
                    <a:p>
                      <a:pPr algn="ctr"/>
                      <a:endParaRPr lang="en-US" altLang="zh-CN" sz="2400" b="1" baseline="30000" dirty="0">
                        <a:solidFill>
                          <a:schemeClr val="tx1"/>
                        </a:solidFill>
                      </a:endParaRPr>
                    </a:p>
                    <a:p>
                      <a:pPr algn="ctr">
                        <a:spcAft>
                          <a:spcPts val="600"/>
                        </a:spcAft>
                      </a:pPr>
                      <a:r>
                        <a:rPr lang="en-US" altLang="zh-CN" sz="2000" b="1" baseline="30000" dirty="0">
                          <a:solidFill>
                            <a:schemeClr val="tx1"/>
                          </a:solidFill>
                        </a:rPr>
                        <a:t>1</a:t>
                      </a:r>
                      <a:r>
                        <a:rPr lang="en-US" altLang="zh-CN" sz="2000" b="1" dirty="0">
                          <a:solidFill>
                            <a:schemeClr val="tx1"/>
                          </a:solidFill>
                        </a:rPr>
                        <a:t> SKLSDE Lab, Beihang University, </a:t>
                      </a:r>
                      <a:r>
                        <a:rPr lang="en-US" altLang="zh-CN" sz="2000" b="1" baseline="30000" dirty="0">
                          <a:solidFill>
                            <a:schemeClr val="tx1"/>
                          </a:solidFill>
                        </a:rPr>
                        <a:t>5</a:t>
                      </a:r>
                      <a:r>
                        <a:rPr lang="en-US" altLang="zh-CN" sz="2000" b="1" dirty="0">
                          <a:solidFill>
                            <a:schemeClr val="tx1"/>
                          </a:solidFill>
                        </a:rPr>
                        <a:t> Didi </a:t>
                      </a:r>
                      <a:r>
                        <a:rPr lang="en-US" altLang="zh-CN" sz="2000" b="1" dirty="0" err="1">
                          <a:solidFill>
                            <a:schemeClr val="tx1"/>
                          </a:solidFill>
                        </a:rPr>
                        <a:t>Chuxing</a:t>
                      </a:r>
                      <a:r>
                        <a:rPr lang="en-US" altLang="zh-CN" sz="2000" b="1" dirty="0">
                          <a:solidFill>
                            <a:schemeClr val="tx1"/>
                          </a:solidFill>
                        </a:rPr>
                        <a:t>, </a:t>
                      </a:r>
                      <a:r>
                        <a:rPr lang="en-US" altLang="zh-CN" sz="2000" b="1" baseline="30000" dirty="0">
                          <a:solidFill>
                            <a:schemeClr val="tx1"/>
                          </a:solidFill>
                        </a:rPr>
                        <a:t>2</a:t>
                      </a:r>
                      <a:r>
                        <a:rPr lang="en-US" altLang="zh-CN" sz="2000" b="1" dirty="0">
                          <a:solidFill>
                            <a:schemeClr val="tx1"/>
                          </a:solidFill>
                        </a:rPr>
                        <a:t> 4Paradigm Inc., </a:t>
                      </a:r>
                      <a:br>
                        <a:rPr lang="en-US" altLang="zh-CN" sz="2000" b="1" dirty="0">
                          <a:solidFill>
                            <a:schemeClr val="tx1"/>
                          </a:solidFill>
                        </a:rPr>
                      </a:br>
                      <a:r>
                        <a:rPr lang="en-US" altLang="zh-CN" sz="2000" b="1" baseline="30000" dirty="0">
                          <a:solidFill>
                            <a:schemeClr val="tx1"/>
                          </a:solidFill>
                        </a:rPr>
                        <a:t>4</a:t>
                      </a:r>
                      <a:r>
                        <a:rPr lang="en-US" altLang="zh-CN" sz="2000" b="1" dirty="0">
                          <a:solidFill>
                            <a:schemeClr val="tx1"/>
                          </a:solidFill>
                        </a:rPr>
                        <a:t> Hong Kong University of Science and Technology, </a:t>
                      </a:r>
                      <a:r>
                        <a:rPr lang="en-US" altLang="zh-CN" sz="2000" b="1" baseline="30000" dirty="0">
                          <a:solidFill>
                            <a:schemeClr val="tx1"/>
                          </a:solidFill>
                        </a:rPr>
                        <a:t>3</a:t>
                      </a:r>
                      <a:r>
                        <a:rPr lang="en-US" altLang="zh-CN" sz="2000" b="1" dirty="0">
                          <a:solidFill>
                            <a:schemeClr val="tx1"/>
                          </a:solidFill>
                        </a:rPr>
                        <a:t> ETH Zurich</a:t>
                      </a:r>
                    </a:p>
                  </a:txBody>
                  <a:tcPr marL="91439" marR="91439" marT="45681" marB="4568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9" name="图片 8">
            <a:extLst>
              <a:ext uri="{FF2B5EF4-FFF2-40B4-BE49-F238E27FC236}">
                <a16:creationId xmlns:a16="http://schemas.microsoft.com/office/drawing/2014/main" id="{E5C8EBE1-62BE-439D-B1B9-63462C5F8427}"/>
              </a:ext>
            </a:extLst>
          </p:cNvPr>
          <p:cNvPicPr>
            <a:picLocks noChangeAspect="1"/>
          </p:cNvPicPr>
          <p:nvPr/>
        </p:nvPicPr>
        <p:blipFill>
          <a:blip r:embed="rId5"/>
          <a:stretch>
            <a:fillRect/>
          </a:stretch>
        </p:blipFill>
        <p:spPr>
          <a:xfrm>
            <a:off x="3011168" y="5888467"/>
            <a:ext cx="3513406" cy="668449"/>
          </a:xfrm>
          <a:prstGeom prst="rect">
            <a:avLst/>
          </a:prstGeom>
        </p:spPr>
      </p:pic>
      <p:pic>
        <p:nvPicPr>
          <p:cNvPr id="10" name="图片 9">
            <a:extLst>
              <a:ext uri="{FF2B5EF4-FFF2-40B4-BE49-F238E27FC236}">
                <a16:creationId xmlns:a16="http://schemas.microsoft.com/office/drawing/2014/main" id="{40D8A0E6-BDF1-40EC-8654-C4EE45C0F3DB}"/>
              </a:ext>
            </a:extLst>
          </p:cNvPr>
          <p:cNvPicPr>
            <a:picLocks noChangeAspect="1"/>
          </p:cNvPicPr>
          <p:nvPr/>
        </p:nvPicPr>
        <p:blipFill>
          <a:blip r:embed="rId6"/>
          <a:stretch>
            <a:fillRect/>
          </a:stretch>
        </p:blipFill>
        <p:spPr>
          <a:xfrm>
            <a:off x="637332" y="5805264"/>
            <a:ext cx="2015510" cy="762847"/>
          </a:xfrm>
          <a:prstGeom prst="rect">
            <a:avLst/>
          </a:prstGeom>
        </p:spPr>
      </p:pic>
      <p:pic>
        <p:nvPicPr>
          <p:cNvPr id="11" name="图片 10">
            <a:extLst>
              <a:ext uri="{FF2B5EF4-FFF2-40B4-BE49-F238E27FC236}">
                <a16:creationId xmlns:a16="http://schemas.microsoft.com/office/drawing/2014/main" id="{7D68B139-DCDD-4345-9FFE-7C634A5B9B52}"/>
              </a:ext>
            </a:extLst>
          </p:cNvPr>
          <p:cNvPicPr>
            <a:picLocks noChangeAspect="1"/>
          </p:cNvPicPr>
          <p:nvPr/>
        </p:nvPicPr>
        <p:blipFill rotWithShape="1">
          <a:blip r:embed="rId7"/>
          <a:srcRect l="6067" r="4770"/>
          <a:stretch/>
        </p:blipFill>
        <p:spPr>
          <a:xfrm>
            <a:off x="6781531" y="5882732"/>
            <a:ext cx="1822917" cy="714620"/>
          </a:xfrm>
          <a:prstGeom prst="rect">
            <a:avLst/>
          </a:prstGeom>
        </p:spPr>
      </p:pic>
      <p:pic>
        <p:nvPicPr>
          <p:cNvPr id="8" name="图片 4" descr="beihang-logo.png">
            <a:extLst>
              <a:ext uri="{FF2B5EF4-FFF2-40B4-BE49-F238E27FC236}">
                <a16:creationId xmlns:a16="http://schemas.microsoft.com/office/drawing/2014/main" id="{BDD1A887-91DD-4206-810D-428CBE95922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917317"/>
            <a:ext cx="3195942" cy="63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CA04B1FF-0D9E-48F1-9DC0-B93358749DA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2848" y="4943173"/>
            <a:ext cx="1958418" cy="634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11509"/>
    </mc:Choice>
    <mc:Fallback xmlns="">
      <p:transition advTm="1150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14ACF-3AB1-499A-82B8-67D046280F5F}"/>
              </a:ext>
            </a:extLst>
          </p:cNvPr>
          <p:cNvSpPr>
            <a:spLocks noGrp="1"/>
          </p:cNvSpPr>
          <p:nvPr>
            <p:ph type="title"/>
          </p:nvPr>
        </p:nvSpPr>
        <p:spPr/>
        <p:txBody>
          <a:bodyPr/>
          <a:lstStyle/>
          <a:p>
            <a:r>
              <a:rPr lang="en-US" altLang="zh-CN" dirty="0">
                <a:latin typeface="+mn-lt"/>
              </a:rPr>
              <a:t>Two Paradigms</a:t>
            </a:r>
            <a:endParaRPr lang="zh-CN" altLang="en-US" dirty="0">
              <a:latin typeface="+mn-lt"/>
            </a:endParaRPr>
          </a:p>
        </p:txBody>
      </p:sp>
      <p:sp>
        <p:nvSpPr>
          <p:cNvPr id="7" name="任意多边形: 形状 6">
            <a:extLst>
              <a:ext uri="{FF2B5EF4-FFF2-40B4-BE49-F238E27FC236}">
                <a16:creationId xmlns:a16="http://schemas.microsoft.com/office/drawing/2014/main" id="{50AC4F1D-A223-457D-B5B0-C29AB3E38676}"/>
              </a:ext>
            </a:extLst>
          </p:cNvPr>
          <p:cNvSpPr/>
          <p:nvPr/>
        </p:nvSpPr>
        <p:spPr>
          <a:xfrm>
            <a:off x="1702024" y="2513056"/>
            <a:ext cx="858887" cy="858887"/>
          </a:xfrm>
          <a:custGeom>
            <a:avLst/>
            <a:gdLst>
              <a:gd name="connsiteX0" fmla="*/ 113845 w 858887"/>
              <a:gd name="connsiteY0" fmla="*/ 328438 h 858887"/>
              <a:gd name="connsiteX1" fmla="*/ 328438 w 858887"/>
              <a:gd name="connsiteY1" fmla="*/ 328438 h 858887"/>
              <a:gd name="connsiteX2" fmla="*/ 328438 w 858887"/>
              <a:gd name="connsiteY2" fmla="*/ 113845 h 858887"/>
              <a:gd name="connsiteX3" fmla="*/ 530449 w 858887"/>
              <a:gd name="connsiteY3" fmla="*/ 113845 h 858887"/>
              <a:gd name="connsiteX4" fmla="*/ 530449 w 858887"/>
              <a:gd name="connsiteY4" fmla="*/ 328438 h 858887"/>
              <a:gd name="connsiteX5" fmla="*/ 745042 w 858887"/>
              <a:gd name="connsiteY5" fmla="*/ 328438 h 858887"/>
              <a:gd name="connsiteX6" fmla="*/ 745042 w 858887"/>
              <a:gd name="connsiteY6" fmla="*/ 530449 h 858887"/>
              <a:gd name="connsiteX7" fmla="*/ 530449 w 858887"/>
              <a:gd name="connsiteY7" fmla="*/ 530449 h 858887"/>
              <a:gd name="connsiteX8" fmla="*/ 530449 w 858887"/>
              <a:gd name="connsiteY8" fmla="*/ 745042 h 858887"/>
              <a:gd name="connsiteX9" fmla="*/ 328438 w 858887"/>
              <a:gd name="connsiteY9" fmla="*/ 745042 h 858887"/>
              <a:gd name="connsiteX10" fmla="*/ 328438 w 858887"/>
              <a:gd name="connsiteY10" fmla="*/ 530449 h 858887"/>
              <a:gd name="connsiteX11" fmla="*/ 113845 w 858887"/>
              <a:gd name="connsiteY11" fmla="*/ 530449 h 858887"/>
              <a:gd name="connsiteX12" fmla="*/ 113845 w 858887"/>
              <a:gd name="connsiteY12" fmla="*/ 328438 h 85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887" h="858887">
                <a:moveTo>
                  <a:pt x="113845" y="328438"/>
                </a:moveTo>
                <a:lnTo>
                  <a:pt x="328438" y="328438"/>
                </a:lnTo>
                <a:lnTo>
                  <a:pt x="328438" y="113845"/>
                </a:lnTo>
                <a:lnTo>
                  <a:pt x="530449" y="113845"/>
                </a:lnTo>
                <a:lnTo>
                  <a:pt x="530449" y="328438"/>
                </a:lnTo>
                <a:lnTo>
                  <a:pt x="745042" y="328438"/>
                </a:lnTo>
                <a:lnTo>
                  <a:pt x="745042" y="530449"/>
                </a:lnTo>
                <a:lnTo>
                  <a:pt x="530449" y="530449"/>
                </a:lnTo>
                <a:lnTo>
                  <a:pt x="530449" y="745042"/>
                </a:lnTo>
                <a:lnTo>
                  <a:pt x="328438" y="745042"/>
                </a:lnTo>
                <a:lnTo>
                  <a:pt x="328438" y="530449"/>
                </a:lnTo>
                <a:lnTo>
                  <a:pt x="113845" y="530449"/>
                </a:lnTo>
                <a:lnTo>
                  <a:pt x="113845" y="328438"/>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113845" tIns="328438" rIns="113845" bIns="328438" numCol="1" spcCol="1270" anchor="ctr" anchorCtr="0">
            <a:noAutofit/>
          </a:bodyPr>
          <a:lstStyle/>
          <a:p>
            <a:pPr marL="0" lvl="0" indent="0" algn="ctr" defTabSz="666750">
              <a:lnSpc>
                <a:spcPct val="90000"/>
              </a:lnSpc>
              <a:spcBef>
                <a:spcPct val="0"/>
              </a:spcBef>
              <a:spcAft>
                <a:spcPct val="35000"/>
              </a:spcAft>
              <a:buNone/>
            </a:pPr>
            <a:endParaRPr lang="zh-CN" altLang="en-US" sz="1500" kern="1200"/>
          </a:p>
        </p:txBody>
      </p:sp>
      <p:sp>
        <p:nvSpPr>
          <p:cNvPr id="13" name="矩形: 圆角 12">
            <a:extLst>
              <a:ext uri="{FF2B5EF4-FFF2-40B4-BE49-F238E27FC236}">
                <a16:creationId xmlns:a16="http://schemas.microsoft.com/office/drawing/2014/main" id="{F0165662-1BD7-4C20-A129-4270BBC55258}"/>
              </a:ext>
            </a:extLst>
          </p:cNvPr>
          <p:cNvSpPr/>
          <p:nvPr/>
        </p:nvSpPr>
        <p:spPr bwMode="auto">
          <a:xfrm>
            <a:off x="323528" y="1628800"/>
            <a:ext cx="3619015" cy="77038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Complex (non-linear) models</a:t>
            </a:r>
            <a:endParaRPr kumimoji="0" lang="zh-CN" altLang="en-US" sz="20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4" name="矩形: 圆角 13">
            <a:extLst>
              <a:ext uri="{FF2B5EF4-FFF2-40B4-BE49-F238E27FC236}">
                <a16:creationId xmlns:a16="http://schemas.microsoft.com/office/drawing/2014/main" id="{FC4C6332-E53B-4170-BE6D-3EB1265ED920}"/>
              </a:ext>
            </a:extLst>
          </p:cNvPr>
          <p:cNvSpPr/>
          <p:nvPr/>
        </p:nvSpPr>
        <p:spPr bwMode="auto">
          <a:xfrm>
            <a:off x="365561" y="3623419"/>
            <a:ext cx="3619015" cy="77038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A few features</a:t>
            </a:r>
            <a:endParaRPr kumimoji="0" lang="zh-CN" altLang="en-US" sz="20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5" name="任意多边形: 形状 14">
            <a:extLst>
              <a:ext uri="{FF2B5EF4-FFF2-40B4-BE49-F238E27FC236}">
                <a16:creationId xmlns:a16="http://schemas.microsoft.com/office/drawing/2014/main" id="{A6B6CC2E-2BF8-492D-97E9-107AB1BF3E2F}"/>
              </a:ext>
            </a:extLst>
          </p:cNvPr>
          <p:cNvSpPr/>
          <p:nvPr/>
        </p:nvSpPr>
        <p:spPr>
          <a:xfrm>
            <a:off x="6528127" y="2513056"/>
            <a:ext cx="858887" cy="858887"/>
          </a:xfrm>
          <a:custGeom>
            <a:avLst/>
            <a:gdLst>
              <a:gd name="connsiteX0" fmla="*/ 113845 w 858887"/>
              <a:gd name="connsiteY0" fmla="*/ 328438 h 858887"/>
              <a:gd name="connsiteX1" fmla="*/ 328438 w 858887"/>
              <a:gd name="connsiteY1" fmla="*/ 328438 h 858887"/>
              <a:gd name="connsiteX2" fmla="*/ 328438 w 858887"/>
              <a:gd name="connsiteY2" fmla="*/ 113845 h 858887"/>
              <a:gd name="connsiteX3" fmla="*/ 530449 w 858887"/>
              <a:gd name="connsiteY3" fmla="*/ 113845 h 858887"/>
              <a:gd name="connsiteX4" fmla="*/ 530449 w 858887"/>
              <a:gd name="connsiteY4" fmla="*/ 328438 h 858887"/>
              <a:gd name="connsiteX5" fmla="*/ 745042 w 858887"/>
              <a:gd name="connsiteY5" fmla="*/ 328438 h 858887"/>
              <a:gd name="connsiteX6" fmla="*/ 745042 w 858887"/>
              <a:gd name="connsiteY6" fmla="*/ 530449 h 858887"/>
              <a:gd name="connsiteX7" fmla="*/ 530449 w 858887"/>
              <a:gd name="connsiteY7" fmla="*/ 530449 h 858887"/>
              <a:gd name="connsiteX8" fmla="*/ 530449 w 858887"/>
              <a:gd name="connsiteY8" fmla="*/ 745042 h 858887"/>
              <a:gd name="connsiteX9" fmla="*/ 328438 w 858887"/>
              <a:gd name="connsiteY9" fmla="*/ 745042 h 858887"/>
              <a:gd name="connsiteX10" fmla="*/ 328438 w 858887"/>
              <a:gd name="connsiteY10" fmla="*/ 530449 h 858887"/>
              <a:gd name="connsiteX11" fmla="*/ 113845 w 858887"/>
              <a:gd name="connsiteY11" fmla="*/ 530449 h 858887"/>
              <a:gd name="connsiteX12" fmla="*/ 113845 w 858887"/>
              <a:gd name="connsiteY12" fmla="*/ 328438 h 85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887" h="858887">
                <a:moveTo>
                  <a:pt x="113845" y="328438"/>
                </a:moveTo>
                <a:lnTo>
                  <a:pt x="328438" y="328438"/>
                </a:lnTo>
                <a:lnTo>
                  <a:pt x="328438" y="113845"/>
                </a:lnTo>
                <a:lnTo>
                  <a:pt x="530449" y="113845"/>
                </a:lnTo>
                <a:lnTo>
                  <a:pt x="530449" y="328438"/>
                </a:lnTo>
                <a:lnTo>
                  <a:pt x="745042" y="328438"/>
                </a:lnTo>
                <a:lnTo>
                  <a:pt x="745042" y="530449"/>
                </a:lnTo>
                <a:lnTo>
                  <a:pt x="530449" y="530449"/>
                </a:lnTo>
                <a:lnTo>
                  <a:pt x="530449" y="745042"/>
                </a:lnTo>
                <a:lnTo>
                  <a:pt x="328438" y="745042"/>
                </a:lnTo>
                <a:lnTo>
                  <a:pt x="328438" y="530449"/>
                </a:lnTo>
                <a:lnTo>
                  <a:pt x="113845" y="530449"/>
                </a:lnTo>
                <a:lnTo>
                  <a:pt x="113845" y="328438"/>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13845" tIns="328438" rIns="113845" bIns="328438" numCol="1" spcCol="1270" anchor="ctr" anchorCtr="0">
            <a:noAutofit/>
          </a:bodyPr>
          <a:lstStyle/>
          <a:p>
            <a:pPr marL="0" lvl="0" indent="0" algn="ctr" defTabSz="666750">
              <a:lnSpc>
                <a:spcPct val="90000"/>
              </a:lnSpc>
              <a:spcBef>
                <a:spcPct val="0"/>
              </a:spcBef>
              <a:spcAft>
                <a:spcPct val="35000"/>
              </a:spcAft>
              <a:buNone/>
            </a:pPr>
            <a:endParaRPr lang="zh-CN" altLang="en-US" sz="1500" kern="1200"/>
          </a:p>
        </p:txBody>
      </p:sp>
      <p:sp>
        <p:nvSpPr>
          <p:cNvPr id="16" name="矩形: 圆角 15">
            <a:extLst>
              <a:ext uri="{FF2B5EF4-FFF2-40B4-BE49-F238E27FC236}">
                <a16:creationId xmlns:a16="http://schemas.microsoft.com/office/drawing/2014/main" id="{C1051FBD-581C-4F11-94F6-5505E15E5F89}"/>
              </a:ext>
            </a:extLst>
          </p:cNvPr>
          <p:cNvSpPr/>
          <p:nvPr/>
        </p:nvSpPr>
        <p:spPr bwMode="auto">
          <a:xfrm>
            <a:off x="5148064" y="1632006"/>
            <a:ext cx="3619015" cy="7703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Simple (linear) models </a:t>
            </a:r>
            <a:endParaRPr kumimoji="0" lang="zh-CN" altLang="en-US" sz="20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7" name="矩形: 圆角 16">
            <a:extLst>
              <a:ext uri="{FF2B5EF4-FFF2-40B4-BE49-F238E27FC236}">
                <a16:creationId xmlns:a16="http://schemas.microsoft.com/office/drawing/2014/main" id="{1721B42F-32EF-46B3-BF73-5064B387BFBE}"/>
              </a:ext>
            </a:extLst>
          </p:cNvPr>
          <p:cNvSpPr/>
          <p:nvPr/>
        </p:nvSpPr>
        <p:spPr bwMode="auto">
          <a:xfrm>
            <a:off x="5190097" y="3626625"/>
            <a:ext cx="3619015" cy="7703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Massive features</a:t>
            </a:r>
            <a:endParaRPr kumimoji="0" lang="zh-CN" altLang="en-US" sz="20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8" name="文本框 17">
            <a:extLst>
              <a:ext uri="{FF2B5EF4-FFF2-40B4-BE49-F238E27FC236}">
                <a16:creationId xmlns:a16="http://schemas.microsoft.com/office/drawing/2014/main" id="{8E1D4409-ECC7-4C76-BE6E-8B4722A5EA7C}"/>
              </a:ext>
            </a:extLst>
          </p:cNvPr>
          <p:cNvSpPr txBox="1"/>
          <p:nvPr/>
        </p:nvSpPr>
        <p:spPr>
          <a:xfrm>
            <a:off x="4056584" y="2718029"/>
            <a:ext cx="1133513" cy="646331"/>
          </a:xfrm>
          <a:prstGeom prst="rect">
            <a:avLst/>
          </a:prstGeom>
          <a:noFill/>
        </p:spPr>
        <p:txBody>
          <a:bodyPr wrap="square" rtlCol="0">
            <a:spAutoFit/>
          </a:bodyPr>
          <a:lstStyle/>
          <a:p>
            <a:r>
              <a:rPr lang="en-US" altLang="zh-CN" sz="3600" dirty="0">
                <a:ln w="22225">
                  <a:solidFill>
                    <a:schemeClr val="accent2"/>
                  </a:solidFill>
                  <a:prstDash val="solid"/>
                </a:ln>
                <a:solidFill>
                  <a:schemeClr val="accent2">
                    <a:lumMod val="40000"/>
                    <a:lumOff val="60000"/>
                  </a:schemeClr>
                </a:solidFill>
              </a:rPr>
              <a:t>V.S.</a:t>
            </a:r>
          </a:p>
        </p:txBody>
      </p:sp>
      <p:sp>
        <p:nvSpPr>
          <p:cNvPr id="3" name="灯片编号占位符 2">
            <a:extLst>
              <a:ext uri="{FF2B5EF4-FFF2-40B4-BE49-F238E27FC236}">
                <a16:creationId xmlns:a16="http://schemas.microsoft.com/office/drawing/2014/main" id="{ADBBD049-8E16-4508-B3FC-1948557DF372}"/>
              </a:ext>
            </a:extLst>
          </p:cNvPr>
          <p:cNvSpPr>
            <a:spLocks noGrp="1"/>
          </p:cNvSpPr>
          <p:nvPr>
            <p:ph type="sldNum" sz="quarter" idx="12"/>
          </p:nvPr>
        </p:nvSpPr>
        <p:spPr/>
        <p:txBody>
          <a:bodyPr/>
          <a:lstStyle/>
          <a:p>
            <a:fld id="{5DA91A44-D592-4642-A7E6-ACB89ABCC2EE}" type="slidenum">
              <a:rPr lang="en-US" altLang="ko-KR" smtClean="0"/>
              <a:pPr/>
              <a:t>10</a:t>
            </a:fld>
            <a:endParaRPr lang="en-US" altLang="ko-K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4941169"/>
            <a:ext cx="2182696" cy="1572224"/>
          </a:xfrm>
          <a:prstGeom prst="rect">
            <a:avLst/>
          </a:prstGeom>
        </p:spPr>
      </p:pic>
      <p:pic>
        <p:nvPicPr>
          <p:cNvPr id="1028" name="Picture 4" descr="https://upload.wikimedia.org/wikipedia/commons/e/e0/Question-mark-blackandwhi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0401" y="4877521"/>
            <a:ext cx="1575815" cy="157581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14272748"/>
      </p:ext>
    </p:extLst>
  </p:cSld>
  <p:clrMapOvr>
    <a:masterClrMapping/>
  </p:clrMapOvr>
  <mc:AlternateContent xmlns:mc="http://schemas.openxmlformats.org/markup-compatibility/2006" xmlns:p14="http://schemas.microsoft.com/office/powerpoint/2010/main">
    <mc:Choice Requires="p14">
      <p:transition p14:dur="0" advTm="9813"/>
    </mc:Choice>
    <mc:Fallback xmlns="">
      <p:transition advTm="981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14ACF-3AB1-499A-82B8-67D046280F5F}"/>
              </a:ext>
            </a:extLst>
          </p:cNvPr>
          <p:cNvSpPr>
            <a:spLocks noGrp="1"/>
          </p:cNvSpPr>
          <p:nvPr>
            <p:ph type="title"/>
          </p:nvPr>
        </p:nvSpPr>
        <p:spPr/>
        <p:txBody>
          <a:bodyPr/>
          <a:lstStyle/>
          <a:p>
            <a:r>
              <a:rPr lang="en-US" altLang="zh-CN" dirty="0">
                <a:latin typeface="+mn-lt"/>
              </a:rPr>
              <a:t>Model Redesign</a:t>
            </a:r>
            <a:endParaRPr lang="zh-CN" altLang="en-US" dirty="0">
              <a:latin typeface="+mn-lt"/>
            </a:endParaRPr>
          </a:p>
        </p:txBody>
      </p:sp>
      <p:sp>
        <p:nvSpPr>
          <p:cNvPr id="7" name="任意多边形: 形状 6">
            <a:extLst>
              <a:ext uri="{FF2B5EF4-FFF2-40B4-BE49-F238E27FC236}">
                <a16:creationId xmlns:a16="http://schemas.microsoft.com/office/drawing/2014/main" id="{50AC4F1D-A223-457D-B5B0-C29AB3E38676}"/>
              </a:ext>
            </a:extLst>
          </p:cNvPr>
          <p:cNvSpPr/>
          <p:nvPr/>
        </p:nvSpPr>
        <p:spPr>
          <a:xfrm>
            <a:off x="4142555" y="1268760"/>
            <a:ext cx="858887" cy="858887"/>
          </a:xfrm>
          <a:custGeom>
            <a:avLst/>
            <a:gdLst>
              <a:gd name="connsiteX0" fmla="*/ 113845 w 858887"/>
              <a:gd name="connsiteY0" fmla="*/ 328438 h 858887"/>
              <a:gd name="connsiteX1" fmla="*/ 328438 w 858887"/>
              <a:gd name="connsiteY1" fmla="*/ 328438 h 858887"/>
              <a:gd name="connsiteX2" fmla="*/ 328438 w 858887"/>
              <a:gd name="connsiteY2" fmla="*/ 113845 h 858887"/>
              <a:gd name="connsiteX3" fmla="*/ 530449 w 858887"/>
              <a:gd name="connsiteY3" fmla="*/ 113845 h 858887"/>
              <a:gd name="connsiteX4" fmla="*/ 530449 w 858887"/>
              <a:gd name="connsiteY4" fmla="*/ 328438 h 858887"/>
              <a:gd name="connsiteX5" fmla="*/ 745042 w 858887"/>
              <a:gd name="connsiteY5" fmla="*/ 328438 h 858887"/>
              <a:gd name="connsiteX6" fmla="*/ 745042 w 858887"/>
              <a:gd name="connsiteY6" fmla="*/ 530449 h 858887"/>
              <a:gd name="connsiteX7" fmla="*/ 530449 w 858887"/>
              <a:gd name="connsiteY7" fmla="*/ 530449 h 858887"/>
              <a:gd name="connsiteX8" fmla="*/ 530449 w 858887"/>
              <a:gd name="connsiteY8" fmla="*/ 745042 h 858887"/>
              <a:gd name="connsiteX9" fmla="*/ 328438 w 858887"/>
              <a:gd name="connsiteY9" fmla="*/ 745042 h 858887"/>
              <a:gd name="connsiteX10" fmla="*/ 328438 w 858887"/>
              <a:gd name="connsiteY10" fmla="*/ 530449 h 858887"/>
              <a:gd name="connsiteX11" fmla="*/ 113845 w 858887"/>
              <a:gd name="connsiteY11" fmla="*/ 530449 h 858887"/>
              <a:gd name="connsiteX12" fmla="*/ 113845 w 858887"/>
              <a:gd name="connsiteY12" fmla="*/ 328438 h 85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887" h="858887">
                <a:moveTo>
                  <a:pt x="113845" y="328438"/>
                </a:moveTo>
                <a:lnTo>
                  <a:pt x="328438" y="328438"/>
                </a:lnTo>
                <a:lnTo>
                  <a:pt x="328438" y="113845"/>
                </a:lnTo>
                <a:lnTo>
                  <a:pt x="530449" y="113845"/>
                </a:lnTo>
                <a:lnTo>
                  <a:pt x="530449" y="328438"/>
                </a:lnTo>
                <a:lnTo>
                  <a:pt x="745042" y="328438"/>
                </a:lnTo>
                <a:lnTo>
                  <a:pt x="745042" y="530449"/>
                </a:lnTo>
                <a:lnTo>
                  <a:pt x="530449" y="530449"/>
                </a:lnTo>
                <a:lnTo>
                  <a:pt x="530449" y="745042"/>
                </a:lnTo>
                <a:lnTo>
                  <a:pt x="328438" y="745042"/>
                </a:lnTo>
                <a:lnTo>
                  <a:pt x="328438" y="530449"/>
                </a:lnTo>
                <a:lnTo>
                  <a:pt x="113845" y="530449"/>
                </a:lnTo>
                <a:lnTo>
                  <a:pt x="113845" y="328438"/>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113845" tIns="328438" rIns="113845" bIns="328438" numCol="1" spcCol="1270" anchor="ctr" anchorCtr="0">
            <a:noAutofit/>
          </a:bodyPr>
          <a:lstStyle/>
          <a:p>
            <a:pPr marL="0" lvl="0" indent="0" algn="ctr" defTabSz="666750">
              <a:lnSpc>
                <a:spcPct val="90000"/>
              </a:lnSpc>
              <a:spcBef>
                <a:spcPct val="0"/>
              </a:spcBef>
              <a:spcAft>
                <a:spcPct val="35000"/>
              </a:spcAft>
              <a:buNone/>
            </a:pPr>
            <a:endParaRPr lang="zh-CN" altLang="en-US" sz="1500" kern="1200"/>
          </a:p>
        </p:txBody>
      </p:sp>
      <p:sp>
        <p:nvSpPr>
          <p:cNvPr id="13" name="矩形: 圆角 12">
            <a:extLst>
              <a:ext uri="{FF2B5EF4-FFF2-40B4-BE49-F238E27FC236}">
                <a16:creationId xmlns:a16="http://schemas.microsoft.com/office/drawing/2014/main" id="{F0165662-1BD7-4C20-A129-4270BBC55258}"/>
              </a:ext>
            </a:extLst>
          </p:cNvPr>
          <p:cNvSpPr/>
          <p:nvPr/>
        </p:nvSpPr>
        <p:spPr bwMode="auto">
          <a:xfrm>
            <a:off x="323528" y="1338289"/>
            <a:ext cx="3619015" cy="77038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Complex (non-linear) models</a:t>
            </a:r>
            <a:endParaRPr kumimoji="0" lang="zh-CN" altLang="en-US" sz="20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4" name="矩形: 圆角 13">
            <a:extLst>
              <a:ext uri="{FF2B5EF4-FFF2-40B4-BE49-F238E27FC236}">
                <a16:creationId xmlns:a16="http://schemas.microsoft.com/office/drawing/2014/main" id="{FC4C6332-E53B-4170-BE6D-3EB1265ED920}"/>
              </a:ext>
            </a:extLst>
          </p:cNvPr>
          <p:cNvSpPr/>
          <p:nvPr/>
        </p:nvSpPr>
        <p:spPr bwMode="auto">
          <a:xfrm>
            <a:off x="5201454" y="1335937"/>
            <a:ext cx="3619015" cy="77038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A few features</a:t>
            </a:r>
            <a:endParaRPr kumimoji="0" lang="zh-CN" altLang="en-US" sz="20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3" name="灯片编号占位符 2">
            <a:extLst>
              <a:ext uri="{FF2B5EF4-FFF2-40B4-BE49-F238E27FC236}">
                <a16:creationId xmlns:a16="http://schemas.microsoft.com/office/drawing/2014/main" id="{ADBBD049-8E16-4508-B3FC-1948557DF372}"/>
              </a:ext>
            </a:extLst>
          </p:cNvPr>
          <p:cNvSpPr>
            <a:spLocks noGrp="1"/>
          </p:cNvSpPr>
          <p:nvPr>
            <p:ph type="sldNum" sz="quarter" idx="12"/>
          </p:nvPr>
        </p:nvSpPr>
        <p:spPr/>
        <p:txBody>
          <a:bodyPr/>
          <a:lstStyle/>
          <a:p>
            <a:fld id="{5DA91A44-D592-4642-A7E6-ACB89ABCC2EE}" type="slidenum">
              <a:rPr lang="en-US" altLang="ko-KR" smtClean="0"/>
              <a:pPr/>
              <a:t>11</a:t>
            </a:fld>
            <a:endParaRPr lang="en-US" altLang="ko-KR"/>
          </a:p>
        </p:txBody>
      </p:sp>
      <p:sp>
        <p:nvSpPr>
          <p:cNvPr id="12" name="箭头: 右 11">
            <a:extLst>
              <a:ext uri="{FF2B5EF4-FFF2-40B4-BE49-F238E27FC236}">
                <a16:creationId xmlns:a16="http://schemas.microsoft.com/office/drawing/2014/main" id="{E3A88B1B-B3F7-4372-AEF3-05D5B06D28B1}"/>
              </a:ext>
            </a:extLst>
          </p:cNvPr>
          <p:cNvSpPr/>
          <p:nvPr/>
        </p:nvSpPr>
        <p:spPr bwMode="auto">
          <a:xfrm rot="5400000">
            <a:off x="4281758" y="1933241"/>
            <a:ext cx="576064" cy="1263327"/>
          </a:xfrm>
          <a:prstGeom prst="rightArrow">
            <a:avLst/>
          </a:prstGeom>
        </p:spPr>
        <p:style>
          <a:lnRef idx="1">
            <a:schemeClr val="accent5"/>
          </a:lnRef>
          <a:fillRef idx="2">
            <a:schemeClr val="accent5"/>
          </a:fillRef>
          <a:effectRef idx="1">
            <a:schemeClr val="accent5"/>
          </a:effectRef>
          <a:fontRef idx="minor">
            <a:schemeClr val="dk1"/>
          </a:fontRef>
        </p:style>
        <p:txBody>
          <a:bodyPr spcFirstLastPara="0" vert="horz" wrap="square" lIns="113845" tIns="328438" rIns="113845" bIns="328438" numCol="1" spcCol="1270" anchor="ctr" anchorCtr="0">
            <a:noAutofit/>
          </a:bodyPr>
          <a:lstStyle/>
          <a:p>
            <a:pPr algn="ctr" defTabSz="666750">
              <a:lnSpc>
                <a:spcPct val="90000"/>
              </a:lnSpc>
              <a:spcAft>
                <a:spcPct val="35000"/>
              </a:spcAft>
            </a:pPr>
            <a:endParaRPr lang="zh-CN" altLang="en-US" sz="1500"/>
          </a:p>
        </p:txBody>
      </p:sp>
      <p:sp>
        <p:nvSpPr>
          <p:cNvPr id="6" name="思想气泡: 云 5">
            <a:extLst>
              <a:ext uri="{FF2B5EF4-FFF2-40B4-BE49-F238E27FC236}">
                <a16:creationId xmlns:a16="http://schemas.microsoft.com/office/drawing/2014/main" id="{435D6616-A997-4D51-8F11-E81805AEA02E}"/>
              </a:ext>
            </a:extLst>
          </p:cNvPr>
          <p:cNvSpPr/>
          <p:nvPr/>
        </p:nvSpPr>
        <p:spPr bwMode="auto">
          <a:xfrm>
            <a:off x="457200" y="2924944"/>
            <a:ext cx="8651304" cy="1800200"/>
          </a:xfrm>
          <a:prstGeom prst="cloudCallout">
            <a:avLst>
              <a:gd name="adj1" fmla="val 30176"/>
              <a:gd name="adj2" fmla="val 6838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eaLnBrk="1" hangingPunct="1"/>
            <a:r>
              <a:rPr lang="en-US" altLang="zh-CN" sz="2800" dirty="0">
                <a:solidFill>
                  <a:schemeClr val="bg1"/>
                </a:solidFill>
                <a:latin typeface="Arial" charset="0"/>
                <a:ea typeface="Arial Unicode MS" pitchFamily="50" charset="-127"/>
                <a:cs typeface="Arial Unicode MS" pitchFamily="50" charset="-127"/>
              </a:rPr>
              <a:t>Labor-intensive Model Redesign</a:t>
            </a:r>
          </a:p>
          <a:p>
            <a:pPr algn="ctr" eaLnBrk="1" hangingPunct="1"/>
            <a:r>
              <a:rPr lang="en-US" altLang="zh-CN" sz="2800" dirty="0">
                <a:solidFill>
                  <a:schemeClr val="bg1"/>
                </a:solidFill>
                <a:latin typeface="Arial" charset="0"/>
                <a:ea typeface="Arial Unicode MS" pitchFamily="50" charset="-127"/>
                <a:cs typeface="Arial Unicode MS" pitchFamily="50" charset="-127"/>
              </a:rPr>
              <a:t>Difficult to Design Comprehensive Models </a:t>
            </a:r>
          </a:p>
        </p:txBody>
      </p:sp>
      <p:pic>
        <p:nvPicPr>
          <p:cNvPr id="5" name="图片 4">
            <a:extLst>
              <a:ext uri="{FF2B5EF4-FFF2-40B4-BE49-F238E27FC236}">
                <a16:creationId xmlns:a16="http://schemas.microsoft.com/office/drawing/2014/main" id="{09CD0E3D-EBA2-45D1-A1A3-DFCA6E615772}"/>
              </a:ext>
            </a:extLst>
          </p:cNvPr>
          <p:cNvPicPr>
            <a:picLocks noChangeAspect="1"/>
          </p:cNvPicPr>
          <p:nvPr/>
        </p:nvPicPr>
        <p:blipFill rotWithShape="1">
          <a:blip r:embed="rId4"/>
          <a:srcRect l="27711" t="9762" r="29547" b="9543"/>
          <a:stretch/>
        </p:blipFill>
        <p:spPr>
          <a:xfrm>
            <a:off x="7668344" y="5149302"/>
            <a:ext cx="1300440" cy="1544273"/>
          </a:xfrm>
          <a:prstGeom prst="rect">
            <a:avLst/>
          </a:prstGeom>
        </p:spPr>
      </p:pic>
    </p:spTree>
    <p:custDataLst>
      <p:tags r:id="rId1"/>
    </p:custDataLst>
    <p:extLst>
      <p:ext uri="{BB962C8B-B14F-4D97-AF65-F5344CB8AC3E}">
        <p14:creationId xmlns:p14="http://schemas.microsoft.com/office/powerpoint/2010/main" val="1694550801"/>
      </p:ext>
    </p:extLst>
  </p:cSld>
  <p:clrMapOvr>
    <a:masterClrMapping/>
  </p:clrMapOvr>
  <mc:AlternateContent xmlns:mc="http://schemas.openxmlformats.org/markup-compatibility/2006" xmlns:p14="http://schemas.microsoft.com/office/powerpoint/2010/main">
    <mc:Choice Requires="p14">
      <p:transition p14:dur="0" advTm="11069"/>
    </mc:Choice>
    <mc:Fallback xmlns="">
      <p:transition advTm="1106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534BF89-53EB-4C3F-A5D8-F7A9A96D5911}"/>
              </a:ext>
            </a:extLst>
          </p:cNvPr>
          <p:cNvSpPr/>
          <p:nvPr/>
        </p:nvSpPr>
        <p:spPr>
          <a:xfrm>
            <a:off x="611560" y="5508271"/>
            <a:ext cx="2892138" cy="707886"/>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CN" sz="4000" dirty="0">
                <a:solidFill>
                  <a:srgbClr val="FF0000"/>
                </a:solidFill>
              </a:rPr>
              <a:t>S</a:t>
            </a:r>
            <a:r>
              <a:rPr lang="zh-CN" altLang="en-US" sz="4000" dirty="0">
                <a:solidFill>
                  <a:srgbClr val="FF0000"/>
                </a:solidFill>
              </a:rPr>
              <a:t>uperiority</a:t>
            </a:r>
          </a:p>
        </p:txBody>
      </p:sp>
      <p:pic>
        <p:nvPicPr>
          <p:cNvPr id="5" name="图片 4">
            <a:extLst>
              <a:ext uri="{FF2B5EF4-FFF2-40B4-BE49-F238E27FC236}">
                <a16:creationId xmlns:a16="http://schemas.microsoft.com/office/drawing/2014/main" id="{FDB7C614-E1D0-42DD-BCD1-5CBEA79AC71E}"/>
              </a:ext>
            </a:extLst>
          </p:cNvPr>
          <p:cNvPicPr>
            <a:picLocks noChangeAspect="1"/>
          </p:cNvPicPr>
          <p:nvPr/>
        </p:nvPicPr>
        <p:blipFill>
          <a:blip r:embed="rId4"/>
          <a:stretch>
            <a:fillRect/>
          </a:stretch>
        </p:blipFill>
        <p:spPr>
          <a:xfrm>
            <a:off x="7075222" y="4790757"/>
            <a:ext cx="2056740" cy="2056740"/>
          </a:xfrm>
          <a:prstGeom prst="rect">
            <a:avLst/>
          </a:prstGeom>
        </p:spPr>
      </p:pic>
      <p:sp>
        <p:nvSpPr>
          <p:cNvPr id="2" name="标题 1">
            <a:extLst>
              <a:ext uri="{FF2B5EF4-FFF2-40B4-BE49-F238E27FC236}">
                <a16:creationId xmlns:a16="http://schemas.microsoft.com/office/drawing/2014/main" id="{01614ACF-3AB1-499A-82B8-67D046280F5F}"/>
              </a:ext>
            </a:extLst>
          </p:cNvPr>
          <p:cNvSpPr>
            <a:spLocks noGrp="1"/>
          </p:cNvSpPr>
          <p:nvPr>
            <p:ph type="title"/>
          </p:nvPr>
        </p:nvSpPr>
        <p:spPr/>
        <p:txBody>
          <a:bodyPr/>
          <a:lstStyle/>
          <a:p>
            <a:r>
              <a:rPr lang="en-US" altLang="zh-CN" dirty="0">
                <a:latin typeface="+mn-lt"/>
              </a:rPr>
              <a:t>Feature Redesign</a:t>
            </a:r>
            <a:endParaRPr lang="zh-CN" altLang="en-US" dirty="0">
              <a:latin typeface="+mn-lt"/>
            </a:endParaRPr>
          </a:p>
        </p:txBody>
      </p:sp>
      <p:sp>
        <p:nvSpPr>
          <p:cNvPr id="7" name="任意多边形: 形状 6">
            <a:extLst>
              <a:ext uri="{FF2B5EF4-FFF2-40B4-BE49-F238E27FC236}">
                <a16:creationId xmlns:a16="http://schemas.microsoft.com/office/drawing/2014/main" id="{50AC4F1D-A223-457D-B5B0-C29AB3E38676}"/>
              </a:ext>
            </a:extLst>
          </p:cNvPr>
          <p:cNvSpPr/>
          <p:nvPr/>
        </p:nvSpPr>
        <p:spPr>
          <a:xfrm>
            <a:off x="4142555" y="1268760"/>
            <a:ext cx="858887" cy="858887"/>
          </a:xfrm>
          <a:custGeom>
            <a:avLst/>
            <a:gdLst>
              <a:gd name="connsiteX0" fmla="*/ 113845 w 858887"/>
              <a:gd name="connsiteY0" fmla="*/ 328438 h 858887"/>
              <a:gd name="connsiteX1" fmla="*/ 328438 w 858887"/>
              <a:gd name="connsiteY1" fmla="*/ 328438 h 858887"/>
              <a:gd name="connsiteX2" fmla="*/ 328438 w 858887"/>
              <a:gd name="connsiteY2" fmla="*/ 113845 h 858887"/>
              <a:gd name="connsiteX3" fmla="*/ 530449 w 858887"/>
              <a:gd name="connsiteY3" fmla="*/ 113845 h 858887"/>
              <a:gd name="connsiteX4" fmla="*/ 530449 w 858887"/>
              <a:gd name="connsiteY4" fmla="*/ 328438 h 858887"/>
              <a:gd name="connsiteX5" fmla="*/ 745042 w 858887"/>
              <a:gd name="connsiteY5" fmla="*/ 328438 h 858887"/>
              <a:gd name="connsiteX6" fmla="*/ 745042 w 858887"/>
              <a:gd name="connsiteY6" fmla="*/ 530449 h 858887"/>
              <a:gd name="connsiteX7" fmla="*/ 530449 w 858887"/>
              <a:gd name="connsiteY7" fmla="*/ 530449 h 858887"/>
              <a:gd name="connsiteX8" fmla="*/ 530449 w 858887"/>
              <a:gd name="connsiteY8" fmla="*/ 745042 h 858887"/>
              <a:gd name="connsiteX9" fmla="*/ 328438 w 858887"/>
              <a:gd name="connsiteY9" fmla="*/ 745042 h 858887"/>
              <a:gd name="connsiteX10" fmla="*/ 328438 w 858887"/>
              <a:gd name="connsiteY10" fmla="*/ 530449 h 858887"/>
              <a:gd name="connsiteX11" fmla="*/ 113845 w 858887"/>
              <a:gd name="connsiteY11" fmla="*/ 530449 h 858887"/>
              <a:gd name="connsiteX12" fmla="*/ 113845 w 858887"/>
              <a:gd name="connsiteY12" fmla="*/ 328438 h 85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887" h="858887">
                <a:moveTo>
                  <a:pt x="113845" y="328438"/>
                </a:moveTo>
                <a:lnTo>
                  <a:pt x="328438" y="328438"/>
                </a:lnTo>
                <a:lnTo>
                  <a:pt x="328438" y="113845"/>
                </a:lnTo>
                <a:lnTo>
                  <a:pt x="530449" y="113845"/>
                </a:lnTo>
                <a:lnTo>
                  <a:pt x="530449" y="328438"/>
                </a:lnTo>
                <a:lnTo>
                  <a:pt x="745042" y="328438"/>
                </a:lnTo>
                <a:lnTo>
                  <a:pt x="745042" y="530449"/>
                </a:lnTo>
                <a:lnTo>
                  <a:pt x="530449" y="530449"/>
                </a:lnTo>
                <a:lnTo>
                  <a:pt x="530449" y="745042"/>
                </a:lnTo>
                <a:lnTo>
                  <a:pt x="328438" y="745042"/>
                </a:lnTo>
                <a:lnTo>
                  <a:pt x="328438" y="530449"/>
                </a:lnTo>
                <a:lnTo>
                  <a:pt x="113845" y="530449"/>
                </a:lnTo>
                <a:lnTo>
                  <a:pt x="113845" y="328438"/>
                </a:ln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eaLnBrk="1" hangingPunct="1"/>
            <a:endParaRPr lang="zh-CN" altLang="en-US">
              <a:solidFill>
                <a:schemeClr val="tx1"/>
              </a:solidFill>
              <a:latin typeface="Arial" charset="0"/>
            </a:endParaRPr>
          </a:p>
        </p:txBody>
      </p:sp>
      <p:sp>
        <p:nvSpPr>
          <p:cNvPr id="13" name="矩形: 圆角 12">
            <a:extLst>
              <a:ext uri="{FF2B5EF4-FFF2-40B4-BE49-F238E27FC236}">
                <a16:creationId xmlns:a16="http://schemas.microsoft.com/office/drawing/2014/main" id="{F0165662-1BD7-4C20-A129-4270BBC55258}"/>
              </a:ext>
            </a:extLst>
          </p:cNvPr>
          <p:cNvSpPr/>
          <p:nvPr/>
        </p:nvSpPr>
        <p:spPr bwMode="auto">
          <a:xfrm>
            <a:off x="323528" y="1338289"/>
            <a:ext cx="3619015" cy="7703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Simple (linear) models </a:t>
            </a:r>
            <a:endParaRPr lang="zh-CN" altLang="en-US" sz="2000" dirty="0"/>
          </a:p>
        </p:txBody>
      </p:sp>
      <p:sp>
        <p:nvSpPr>
          <p:cNvPr id="14" name="矩形: 圆角 13">
            <a:extLst>
              <a:ext uri="{FF2B5EF4-FFF2-40B4-BE49-F238E27FC236}">
                <a16:creationId xmlns:a16="http://schemas.microsoft.com/office/drawing/2014/main" id="{FC4C6332-E53B-4170-BE6D-3EB1265ED920}"/>
              </a:ext>
            </a:extLst>
          </p:cNvPr>
          <p:cNvSpPr/>
          <p:nvPr/>
        </p:nvSpPr>
        <p:spPr bwMode="auto">
          <a:xfrm>
            <a:off x="5201454" y="1335937"/>
            <a:ext cx="3619015" cy="7703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Massive features</a:t>
            </a:r>
            <a:endParaRPr lang="zh-CN" altLang="en-US" sz="2000" dirty="0"/>
          </a:p>
        </p:txBody>
      </p:sp>
      <p:sp>
        <p:nvSpPr>
          <p:cNvPr id="3" name="灯片编号占位符 2">
            <a:extLst>
              <a:ext uri="{FF2B5EF4-FFF2-40B4-BE49-F238E27FC236}">
                <a16:creationId xmlns:a16="http://schemas.microsoft.com/office/drawing/2014/main" id="{ADBBD049-8E16-4508-B3FC-1948557DF372}"/>
              </a:ext>
            </a:extLst>
          </p:cNvPr>
          <p:cNvSpPr>
            <a:spLocks noGrp="1"/>
          </p:cNvSpPr>
          <p:nvPr>
            <p:ph type="sldNum" sz="quarter" idx="12"/>
          </p:nvPr>
        </p:nvSpPr>
        <p:spPr/>
        <p:txBody>
          <a:bodyPr/>
          <a:lstStyle/>
          <a:p>
            <a:fld id="{5DA91A44-D592-4642-A7E6-ACB89ABCC2EE}" type="slidenum">
              <a:rPr lang="en-US" altLang="ko-KR" smtClean="0"/>
              <a:pPr/>
              <a:t>12</a:t>
            </a:fld>
            <a:endParaRPr lang="en-US" altLang="ko-KR"/>
          </a:p>
        </p:txBody>
      </p:sp>
      <p:sp>
        <p:nvSpPr>
          <p:cNvPr id="12" name="箭头: 右 11">
            <a:extLst>
              <a:ext uri="{FF2B5EF4-FFF2-40B4-BE49-F238E27FC236}">
                <a16:creationId xmlns:a16="http://schemas.microsoft.com/office/drawing/2014/main" id="{E3A88B1B-B3F7-4372-AEF3-05D5B06D28B1}"/>
              </a:ext>
            </a:extLst>
          </p:cNvPr>
          <p:cNvSpPr/>
          <p:nvPr/>
        </p:nvSpPr>
        <p:spPr bwMode="auto">
          <a:xfrm rot="5400000">
            <a:off x="4281758" y="1933241"/>
            <a:ext cx="576064" cy="1263327"/>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6" name="思想气泡: 云 5">
            <a:extLst>
              <a:ext uri="{FF2B5EF4-FFF2-40B4-BE49-F238E27FC236}">
                <a16:creationId xmlns:a16="http://schemas.microsoft.com/office/drawing/2014/main" id="{435D6616-A997-4D51-8F11-E81805AEA02E}"/>
              </a:ext>
            </a:extLst>
          </p:cNvPr>
          <p:cNvSpPr/>
          <p:nvPr/>
        </p:nvSpPr>
        <p:spPr bwMode="auto">
          <a:xfrm>
            <a:off x="457200" y="2924944"/>
            <a:ext cx="8651304" cy="1469382"/>
          </a:xfrm>
          <a:prstGeom prst="cloudCallout">
            <a:avLst>
              <a:gd name="adj1" fmla="val 30176"/>
              <a:gd name="adj2" fmla="val 6838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eaLnBrk="1" hangingPunct="1"/>
            <a:r>
              <a:rPr lang="en-US" altLang="zh-CN" sz="3200" dirty="0">
                <a:solidFill>
                  <a:schemeClr val="bg1"/>
                </a:solidFill>
                <a:latin typeface="Arial" charset="0"/>
                <a:ea typeface="Arial Unicode MS" pitchFamily="50" charset="-127"/>
                <a:cs typeface="Arial Unicode MS" pitchFamily="50" charset="-127"/>
              </a:rPr>
              <a:t>Use </a:t>
            </a:r>
            <a:r>
              <a:rPr lang="en-US" altLang="zh-CN" sz="3200" dirty="0">
                <a:solidFill>
                  <a:srgbClr val="C00000"/>
                </a:solidFill>
                <a:latin typeface="Arial" charset="0"/>
                <a:ea typeface="Arial Unicode MS" pitchFamily="50" charset="-127"/>
                <a:cs typeface="Arial Unicode MS" pitchFamily="50" charset="-127"/>
              </a:rPr>
              <a:t>Combinational Features!</a:t>
            </a:r>
          </a:p>
        </p:txBody>
      </p:sp>
    </p:spTree>
    <p:custDataLst>
      <p:tags r:id="rId1"/>
    </p:custDataLst>
    <p:extLst>
      <p:ext uri="{BB962C8B-B14F-4D97-AF65-F5344CB8AC3E}">
        <p14:creationId xmlns:p14="http://schemas.microsoft.com/office/powerpoint/2010/main" val="4215758980"/>
      </p:ext>
    </p:extLst>
  </p:cSld>
  <p:clrMapOvr>
    <a:masterClrMapping/>
  </p:clrMapOvr>
  <mc:AlternateContent xmlns:mc="http://schemas.openxmlformats.org/markup-compatibility/2006" xmlns:p14="http://schemas.microsoft.com/office/powerpoint/2010/main">
    <mc:Choice Requires="p14">
      <p:transition p14:dur="0" advTm="5462"/>
    </mc:Choice>
    <mc:Fallback xmlns="">
      <p:transition advTm="546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534BF89-53EB-4C3F-A5D8-F7A9A96D5911}"/>
              </a:ext>
            </a:extLst>
          </p:cNvPr>
          <p:cNvSpPr/>
          <p:nvPr/>
        </p:nvSpPr>
        <p:spPr>
          <a:xfrm>
            <a:off x="611560" y="5508271"/>
            <a:ext cx="2892138" cy="707886"/>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CN" sz="4000" dirty="0">
                <a:solidFill>
                  <a:srgbClr val="FF0000"/>
                </a:solidFill>
              </a:rPr>
              <a:t>S</a:t>
            </a:r>
            <a:r>
              <a:rPr lang="zh-CN" altLang="en-US" sz="4000" dirty="0">
                <a:solidFill>
                  <a:srgbClr val="FF0000"/>
                </a:solidFill>
              </a:rPr>
              <a:t>uperiority</a:t>
            </a:r>
          </a:p>
        </p:txBody>
      </p:sp>
      <p:pic>
        <p:nvPicPr>
          <p:cNvPr id="5" name="图片 4">
            <a:extLst>
              <a:ext uri="{FF2B5EF4-FFF2-40B4-BE49-F238E27FC236}">
                <a16:creationId xmlns:a16="http://schemas.microsoft.com/office/drawing/2014/main" id="{FDB7C614-E1D0-42DD-BCD1-5CBEA79AC71E}"/>
              </a:ext>
            </a:extLst>
          </p:cNvPr>
          <p:cNvPicPr>
            <a:picLocks noChangeAspect="1"/>
          </p:cNvPicPr>
          <p:nvPr/>
        </p:nvPicPr>
        <p:blipFill>
          <a:blip r:embed="rId4"/>
          <a:stretch>
            <a:fillRect/>
          </a:stretch>
        </p:blipFill>
        <p:spPr>
          <a:xfrm>
            <a:off x="7075222" y="4790757"/>
            <a:ext cx="2056740" cy="2056740"/>
          </a:xfrm>
          <a:prstGeom prst="rect">
            <a:avLst/>
          </a:prstGeom>
        </p:spPr>
      </p:pic>
      <p:sp>
        <p:nvSpPr>
          <p:cNvPr id="2" name="标题 1">
            <a:extLst>
              <a:ext uri="{FF2B5EF4-FFF2-40B4-BE49-F238E27FC236}">
                <a16:creationId xmlns:a16="http://schemas.microsoft.com/office/drawing/2014/main" id="{01614ACF-3AB1-499A-82B8-67D046280F5F}"/>
              </a:ext>
            </a:extLst>
          </p:cNvPr>
          <p:cNvSpPr>
            <a:spLocks noGrp="1"/>
          </p:cNvSpPr>
          <p:nvPr>
            <p:ph type="title"/>
          </p:nvPr>
        </p:nvSpPr>
        <p:spPr/>
        <p:txBody>
          <a:bodyPr/>
          <a:lstStyle/>
          <a:p>
            <a:r>
              <a:rPr lang="en-US" altLang="zh-CN" dirty="0">
                <a:latin typeface="+mn-lt"/>
              </a:rPr>
              <a:t>Feature Redesign</a:t>
            </a:r>
            <a:endParaRPr lang="zh-CN" altLang="en-US" dirty="0">
              <a:latin typeface="+mn-lt"/>
            </a:endParaRPr>
          </a:p>
        </p:txBody>
      </p:sp>
      <p:sp>
        <p:nvSpPr>
          <p:cNvPr id="7" name="任意多边形: 形状 6">
            <a:extLst>
              <a:ext uri="{FF2B5EF4-FFF2-40B4-BE49-F238E27FC236}">
                <a16:creationId xmlns:a16="http://schemas.microsoft.com/office/drawing/2014/main" id="{50AC4F1D-A223-457D-B5B0-C29AB3E38676}"/>
              </a:ext>
            </a:extLst>
          </p:cNvPr>
          <p:cNvSpPr/>
          <p:nvPr/>
        </p:nvSpPr>
        <p:spPr>
          <a:xfrm>
            <a:off x="4142555" y="1268760"/>
            <a:ext cx="858887" cy="858887"/>
          </a:xfrm>
          <a:custGeom>
            <a:avLst/>
            <a:gdLst>
              <a:gd name="connsiteX0" fmla="*/ 113845 w 858887"/>
              <a:gd name="connsiteY0" fmla="*/ 328438 h 858887"/>
              <a:gd name="connsiteX1" fmla="*/ 328438 w 858887"/>
              <a:gd name="connsiteY1" fmla="*/ 328438 h 858887"/>
              <a:gd name="connsiteX2" fmla="*/ 328438 w 858887"/>
              <a:gd name="connsiteY2" fmla="*/ 113845 h 858887"/>
              <a:gd name="connsiteX3" fmla="*/ 530449 w 858887"/>
              <a:gd name="connsiteY3" fmla="*/ 113845 h 858887"/>
              <a:gd name="connsiteX4" fmla="*/ 530449 w 858887"/>
              <a:gd name="connsiteY4" fmla="*/ 328438 h 858887"/>
              <a:gd name="connsiteX5" fmla="*/ 745042 w 858887"/>
              <a:gd name="connsiteY5" fmla="*/ 328438 h 858887"/>
              <a:gd name="connsiteX6" fmla="*/ 745042 w 858887"/>
              <a:gd name="connsiteY6" fmla="*/ 530449 h 858887"/>
              <a:gd name="connsiteX7" fmla="*/ 530449 w 858887"/>
              <a:gd name="connsiteY7" fmla="*/ 530449 h 858887"/>
              <a:gd name="connsiteX8" fmla="*/ 530449 w 858887"/>
              <a:gd name="connsiteY8" fmla="*/ 745042 h 858887"/>
              <a:gd name="connsiteX9" fmla="*/ 328438 w 858887"/>
              <a:gd name="connsiteY9" fmla="*/ 745042 h 858887"/>
              <a:gd name="connsiteX10" fmla="*/ 328438 w 858887"/>
              <a:gd name="connsiteY10" fmla="*/ 530449 h 858887"/>
              <a:gd name="connsiteX11" fmla="*/ 113845 w 858887"/>
              <a:gd name="connsiteY11" fmla="*/ 530449 h 858887"/>
              <a:gd name="connsiteX12" fmla="*/ 113845 w 858887"/>
              <a:gd name="connsiteY12" fmla="*/ 328438 h 85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887" h="858887">
                <a:moveTo>
                  <a:pt x="113845" y="328438"/>
                </a:moveTo>
                <a:lnTo>
                  <a:pt x="328438" y="328438"/>
                </a:lnTo>
                <a:lnTo>
                  <a:pt x="328438" y="113845"/>
                </a:lnTo>
                <a:lnTo>
                  <a:pt x="530449" y="113845"/>
                </a:lnTo>
                <a:lnTo>
                  <a:pt x="530449" y="328438"/>
                </a:lnTo>
                <a:lnTo>
                  <a:pt x="745042" y="328438"/>
                </a:lnTo>
                <a:lnTo>
                  <a:pt x="745042" y="530449"/>
                </a:lnTo>
                <a:lnTo>
                  <a:pt x="530449" y="530449"/>
                </a:lnTo>
                <a:lnTo>
                  <a:pt x="530449" y="745042"/>
                </a:lnTo>
                <a:lnTo>
                  <a:pt x="328438" y="745042"/>
                </a:lnTo>
                <a:lnTo>
                  <a:pt x="328438" y="530449"/>
                </a:lnTo>
                <a:lnTo>
                  <a:pt x="113845" y="530449"/>
                </a:lnTo>
                <a:lnTo>
                  <a:pt x="113845" y="328438"/>
                </a:ln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eaLnBrk="1" hangingPunct="1"/>
            <a:endParaRPr lang="zh-CN" altLang="en-US">
              <a:solidFill>
                <a:schemeClr val="tx1"/>
              </a:solidFill>
              <a:latin typeface="Arial" charset="0"/>
            </a:endParaRPr>
          </a:p>
        </p:txBody>
      </p:sp>
      <p:sp>
        <p:nvSpPr>
          <p:cNvPr id="13" name="矩形: 圆角 12">
            <a:extLst>
              <a:ext uri="{FF2B5EF4-FFF2-40B4-BE49-F238E27FC236}">
                <a16:creationId xmlns:a16="http://schemas.microsoft.com/office/drawing/2014/main" id="{F0165662-1BD7-4C20-A129-4270BBC55258}"/>
              </a:ext>
            </a:extLst>
          </p:cNvPr>
          <p:cNvSpPr/>
          <p:nvPr/>
        </p:nvSpPr>
        <p:spPr bwMode="auto">
          <a:xfrm>
            <a:off x="323528" y="1338289"/>
            <a:ext cx="3619015" cy="7703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Simple (linear) models </a:t>
            </a:r>
            <a:endParaRPr lang="zh-CN" altLang="en-US" sz="2000" dirty="0"/>
          </a:p>
        </p:txBody>
      </p:sp>
      <p:sp>
        <p:nvSpPr>
          <p:cNvPr id="14" name="矩形: 圆角 13">
            <a:extLst>
              <a:ext uri="{FF2B5EF4-FFF2-40B4-BE49-F238E27FC236}">
                <a16:creationId xmlns:a16="http://schemas.microsoft.com/office/drawing/2014/main" id="{FC4C6332-E53B-4170-BE6D-3EB1265ED920}"/>
              </a:ext>
            </a:extLst>
          </p:cNvPr>
          <p:cNvSpPr/>
          <p:nvPr/>
        </p:nvSpPr>
        <p:spPr bwMode="auto">
          <a:xfrm>
            <a:off x="5201454" y="1335937"/>
            <a:ext cx="3619015" cy="7703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Massive features</a:t>
            </a:r>
            <a:endParaRPr lang="zh-CN" altLang="en-US" sz="2000" dirty="0"/>
          </a:p>
        </p:txBody>
      </p:sp>
      <p:sp>
        <p:nvSpPr>
          <p:cNvPr id="3" name="灯片编号占位符 2">
            <a:extLst>
              <a:ext uri="{FF2B5EF4-FFF2-40B4-BE49-F238E27FC236}">
                <a16:creationId xmlns:a16="http://schemas.microsoft.com/office/drawing/2014/main" id="{ADBBD049-8E16-4508-B3FC-1948557DF372}"/>
              </a:ext>
            </a:extLst>
          </p:cNvPr>
          <p:cNvSpPr>
            <a:spLocks noGrp="1"/>
          </p:cNvSpPr>
          <p:nvPr>
            <p:ph type="sldNum" sz="quarter" idx="12"/>
          </p:nvPr>
        </p:nvSpPr>
        <p:spPr/>
        <p:txBody>
          <a:bodyPr/>
          <a:lstStyle/>
          <a:p>
            <a:fld id="{5DA91A44-D592-4642-A7E6-ACB89ABCC2EE}" type="slidenum">
              <a:rPr lang="en-US" altLang="ko-KR" smtClean="0"/>
              <a:pPr/>
              <a:t>13</a:t>
            </a:fld>
            <a:endParaRPr lang="en-US" altLang="ko-KR"/>
          </a:p>
        </p:txBody>
      </p:sp>
      <p:sp>
        <p:nvSpPr>
          <p:cNvPr id="12" name="箭头: 右 11">
            <a:extLst>
              <a:ext uri="{FF2B5EF4-FFF2-40B4-BE49-F238E27FC236}">
                <a16:creationId xmlns:a16="http://schemas.microsoft.com/office/drawing/2014/main" id="{E3A88B1B-B3F7-4372-AEF3-05D5B06D28B1}"/>
              </a:ext>
            </a:extLst>
          </p:cNvPr>
          <p:cNvSpPr/>
          <p:nvPr/>
        </p:nvSpPr>
        <p:spPr bwMode="auto">
          <a:xfrm rot="5400000">
            <a:off x="4281758" y="1933241"/>
            <a:ext cx="576064" cy="1263327"/>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6" name="思想气泡: 云 5">
            <a:extLst>
              <a:ext uri="{FF2B5EF4-FFF2-40B4-BE49-F238E27FC236}">
                <a16:creationId xmlns:a16="http://schemas.microsoft.com/office/drawing/2014/main" id="{435D6616-A997-4D51-8F11-E81805AEA02E}"/>
              </a:ext>
            </a:extLst>
          </p:cNvPr>
          <p:cNvSpPr/>
          <p:nvPr/>
        </p:nvSpPr>
        <p:spPr bwMode="auto">
          <a:xfrm>
            <a:off x="457200" y="2924944"/>
            <a:ext cx="8651304" cy="1469382"/>
          </a:xfrm>
          <a:prstGeom prst="cloudCallout">
            <a:avLst>
              <a:gd name="adj1" fmla="val 30176"/>
              <a:gd name="adj2" fmla="val 6838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eaLnBrk="1" hangingPunct="1"/>
            <a:r>
              <a:rPr lang="en-US" altLang="zh-CN" sz="3200" dirty="0">
                <a:solidFill>
                  <a:schemeClr val="bg1"/>
                </a:solidFill>
                <a:latin typeface="Arial" charset="0"/>
                <a:ea typeface="Arial Unicode MS" pitchFamily="50" charset="-127"/>
                <a:cs typeface="Arial Unicode MS" pitchFamily="50" charset="-127"/>
              </a:rPr>
              <a:t>Use </a:t>
            </a:r>
            <a:r>
              <a:rPr lang="en-US" altLang="zh-CN" sz="3200" dirty="0">
                <a:solidFill>
                  <a:srgbClr val="C00000"/>
                </a:solidFill>
                <a:latin typeface="Arial" charset="0"/>
                <a:ea typeface="Arial Unicode MS" pitchFamily="50" charset="-127"/>
                <a:cs typeface="Arial Unicode MS" pitchFamily="50" charset="-127"/>
              </a:rPr>
              <a:t>Combinational Features!</a:t>
            </a:r>
          </a:p>
        </p:txBody>
      </p:sp>
      <p:sp>
        <p:nvSpPr>
          <p:cNvPr id="11" name="矩形标注 22">
            <a:extLst>
              <a:ext uri="{FF2B5EF4-FFF2-40B4-BE49-F238E27FC236}">
                <a16:creationId xmlns:a16="http://schemas.microsoft.com/office/drawing/2014/main" id="{ACDCDE49-13E4-49E0-9F72-A71FC6A9B257}"/>
              </a:ext>
            </a:extLst>
          </p:cNvPr>
          <p:cNvSpPr>
            <a:spLocks noChangeArrowheads="1"/>
          </p:cNvSpPr>
          <p:nvPr/>
        </p:nvSpPr>
        <p:spPr bwMode="auto">
          <a:xfrm>
            <a:off x="323528" y="4997803"/>
            <a:ext cx="5893296" cy="1572223"/>
          </a:xfrm>
          <a:prstGeom prst="wedgeRectCallout">
            <a:avLst>
              <a:gd name="adj1" fmla="val -31695"/>
              <a:gd name="adj2" fmla="val 5459"/>
            </a:avLst>
          </a:prstGeom>
          <a:solidFill>
            <a:schemeClr val="accent1">
              <a:lumMod val="20000"/>
              <a:lumOff val="80000"/>
            </a:schemeClr>
          </a:solidFill>
          <a:ln w="28575">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fontAlgn="base">
              <a:spcBef>
                <a:spcPct val="0"/>
              </a:spcBef>
              <a:spcAft>
                <a:spcPct val="0"/>
              </a:spcAft>
              <a:buClrTx/>
              <a:buSzTx/>
              <a:buFontTx/>
              <a:buNone/>
              <a:defRPr/>
            </a:pPr>
            <a:r>
              <a:rPr lang="en-US" altLang="zh-CN" sz="3200" dirty="0">
                <a:latin typeface="Arial"/>
              </a:rPr>
              <a:t>The </a:t>
            </a:r>
            <a:r>
              <a:rPr lang="en-US" altLang="zh-CN" sz="3200" dirty="0">
                <a:solidFill>
                  <a:srgbClr val="C00000"/>
                </a:solidFill>
                <a:latin typeface="Arial"/>
              </a:rPr>
              <a:t>Simpler</a:t>
            </a:r>
            <a:r>
              <a:rPr lang="en-US" altLang="zh-CN" sz="3200" dirty="0">
                <a:latin typeface="Arial"/>
              </a:rPr>
              <a:t>, The </a:t>
            </a:r>
            <a:r>
              <a:rPr lang="en-US" altLang="zh-CN" sz="3200" dirty="0">
                <a:solidFill>
                  <a:srgbClr val="3C89C9"/>
                </a:solidFill>
                <a:latin typeface="Arial"/>
              </a:rPr>
              <a:t>Better</a:t>
            </a:r>
            <a:endParaRPr lang="zh-CN" altLang="en-US" sz="2400" dirty="0">
              <a:solidFill>
                <a:srgbClr val="3C89C9"/>
              </a:solidFill>
              <a:latin typeface="Arial"/>
              <a:cs typeface="ＭＳ Ｐゴシック" charset="-128"/>
            </a:endParaRPr>
          </a:p>
        </p:txBody>
      </p:sp>
    </p:spTree>
    <p:custDataLst>
      <p:tags r:id="rId1"/>
    </p:custDataLst>
    <p:extLst>
      <p:ext uri="{BB962C8B-B14F-4D97-AF65-F5344CB8AC3E}">
        <p14:creationId xmlns:p14="http://schemas.microsoft.com/office/powerpoint/2010/main" val="2205882082"/>
      </p:ext>
    </p:extLst>
  </p:cSld>
  <p:clrMapOvr>
    <a:masterClrMapping/>
  </p:clrMapOvr>
  <mc:AlternateContent xmlns:mc="http://schemas.openxmlformats.org/markup-compatibility/2006" xmlns:p14="http://schemas.microsoft.com/office/powerpoint/2010/main">
    <mc:Choice Requires="p14">
      <p:transition p14:dur="0" advTm="5462"/>
    </mc:Choice>
    <mc:Fallback xmlns="">
      <p:transition advTm="546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5004048" y="1196752"/>
            <a:ext cx="3960440" cy="3456384"/>
          </a:xfrm>
          <a:prstGeom prst="rect">
            <a:avLst/>
          </a:prstGeom>
          <a:solidFill>
            <a:srgbClr val="C0C0C0">
              <a:alpha val="0"/>
            </a:srgbClr>
          </a:solidFill>
          <a:ln w="57150" cap="flat" cmpd="sng" algn="ctr">
            <a:solidFill>
              <a:srgbClr val="3C89C9"/>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2" name="标题 1">
            <a:extLst>
              <a:ext uri="{FF2B5EF4-FFF2-40B4-BE49-F238E27FC236}">
                <a16:creationId xmlns:a16="http://schemas.microsoft.com/office/drawing/2014/main" id="{01614ACF-3AB1-499A-82B8-67D046280F5F}"/>
              </a:ext>
            </a:extLst>
          </p:cNvPr>
          <p:cNvSpPr>
            <a:spLocks noGrp="1"/>
          </p:cNvSpPr>
          <p:nvPr>
            <p:ph type="title"/>
          </p:nvPr>
        </p:nvSpPr>
        <p:spPr/>
        <p:txBody>
          <a:bodyPr/>
          <a:lstStyle/>
          <a:p>
            <a:r>
              <a:rPr lang="en-US" altLang="zh-CN" dirty="0">
                <a:latin typeface="+mn-lt"/>
              </a:rPr>
              <a:t>Two Paradigms</a:t>
            </a:r>
            <a:endParaRPr lang="zh-CN" altLang="en-US" dirty="0">
              <a:latin typeface="+mn-lt"/>
            </a:endParaRPr>
          </a:p>
        </p:txBody>
      </p:sp>
      <p:sp>
        <p:nvSpPr>
          <p:cNvPr id="7" name="任意多边形: 形状 6">
            <a:extLst>
              <a:ext uri="{FF2B5EF4-FFF2-40B4-BE49-F238E27FC236}">
                <a16:creationId xmlns:a16="http://schemas.microsoft.com/office/drawing/2014/main" id="{50AC4F1D-A223-457D-B5B0-C29AB3E38676}"/>
              </a:ext>
            </a:extLst>
          </p:cNvPr>
          <p:cNvSpPr/>
          <p:nvPr/>
        </p:nvSpPr>
        <p:spPr>
          <a:xfrm>
            <a:off x="1702024" y="2513056"/>
            <a:ext cx="858887" cy="858887"/>
          </a:xfrm>
          <a:custGeom>
            <a:avLst/>
            <a:gdLst>
              <a:gd name="connsiteX0" fmla="*/ 113845 w 858887"/>
              <a:gd name="connsiteY0" fmla="*/ 328438 h 858887"/>
              <a:gd name="connsiteX1" fmla="*/ 328438 w 858887"/>
              <a:gd name="connsiteY1" fmla="*/ 328438 h 858887"/>
              <a:gd name="connsiteX2" fmla="*/ 328438 w 858887"/>
              <a:gd name="connsiteY2" fmla="*/ 113845 h 858887"/>
              <a:gd name="connsiteX3" fmla="*/ 530449 w 858887"/>
              <a:gd name="connsiteY3" fmla="*/ 113845 h 858887"/>
              <a:gd name="connsiteX4" fmla="*/ 530449 w 858887"/>
              <a:gd name="connsiteY4" fmla="*/ 328438 h 858887"/>
              <a:gd name="connsiteX5" fmla="*/ 745042 w 858887"/>
              <a:gd name="connsiteY5" fmla="*/ 328438 h 858887"/>
              <a:gd name="connsiteX6" fmla="*/ 745042 w 858887"/>
              <a:gd name="connsiteY6" fmla="*/ 530449 h 858887"/>
              <a:gd name="connsiteX7" fmla="*/ 530449 w 858887"/>
              <a:gd name="connsiteY7" fmla="*/ 530449 h 858887"/>
              <a:gd name="connsiteX8" fmla="*/ 530449 w 858887"/>
              <a:gd name="connsiteY8" fmla="*/ 745042 h 858887"/>
              <a:gd name="connsiteX9" fmla="*/ 328438 w 858887"/>
              <a:gd name="connsiteY9" fmla="*/ 745042 h 858887"/>
              <a:gd name="connsiteX10" fmla="*/ 328438 w 858887"/>
              <a:gd name="connsiteY10" fmla="*/ 530449 h 858887"/>
              <a:gd name="connsiteX11" fmla="*/ 113845 w 858887"/>
              <a:gd name="connsiteY11" fmla="*/ 530449 h 858887"/>
              <a:gd name="connsiteX12" fmla="*/ 113845 w 858887"/>
              <a:gd name="connsiteY12" fmla="*/ 328438 h 85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887" h="858887">
                <a:moveTo>
                  <a:pt x="113845" y="328438"/>
                </a:moveTo>
                <a:lnTo>
                  <a:pt x="328438" y="328438"/>
                </a:lnTo>
                <a:lnTo>
                  <a:pt x="328438" y="113845"/>
                </a:lnTo>
                <a:lnTo>
                  <a:pt x="530449" y="113845"/>
                </a:lnTo>
                <a:lnTo>
                  <a:pt x="530449" y="328438"/>
                </a:lnTo>
                <a:lnTo>
                  <a:pt x="745042" y="328438"/>
                </a:lnTo>
                <a:lnTo>
                  <a:pt x="745042" y="530449"/>
                </a:lnTo>
                <a:lnTo>
                  <a:pt x="530449" y="530449"/>
                </a:lnTo>
                <a:lnTo>
                  <a:pt x="530449" y="745042"/>
                </a:lnTo>
                <a:lnTo>
                  <a:pt x="328438" y="745042"/>
                </a:lnTo>
                <a:lnTo>
                  <a:pt x="328438" y="530449"/>
                </a:lnTo>
                <a:lnTo>
                  <a:pt x="113845" y="530449"/>
                </a:lnTo>
                <a:lnTo>
                  <a:pt x="113845" y="328438"/>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113845" tIns="328438" rIns="113845" bIns="328438" numCol="1" spcCol="1270" anchor="ctr" anchorCtr="0">
            <a:noAutofit/>
          </a:bodyPr>
          <a:lstStyle/>
          <a:p>
            <a:pPr marL="0" lvl="0" indent="0" algn="ctr" defTabSz="666750">
              <a:lnSpc>
                <a:spcPct val="90000"/>
              </a:lnSpc>
              <a:spcBef>
                <a:spcPct val="0"/>
              </a:spcBef>
              <a:spcAft>
                <a:spcPct val="35000"/>
              </a:spcAft>
              <a:buNone/>
            </a:pPr>
            <a:endParaRPr lang="zh-CN" altLang="en-US" sz="1500" kern="1200"/>
          </a:p>
        </p:txBody>
      </p:sp>
      <p:sp>
        <p:nvSpPr>
          <p:cNvPr id="13" name="矩形: 圆角 12">
            <a:extLst>
              <a:ext uri="{FF2B5EF4-FFF2-40B4-BE49-F238E27FC236}">
                <a16:creationId xmlns:a16="http://schemas.microsoft.com/office/drawing/2014/main" id="{F0165662-1BD7-4C20-A129-4270BBC55258}"/>
              </a:ext>
            </a:extLst>
          </p:cNvPr>
          <p:cNvSpPr/>
          <p:nvPr/>
        </p:nvSpPr>
        <p:spPr bwMode="auto">
          <a:xfrm>
            <a:off x="323528" y="1628800"/>
            <a:ext cx="3619015" cy="77038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Complex (non-linear) models</a:t>
            </a:r>
            <a:endParaRPr kumimoji="0" lang="zh-CN" altLang="en-US" sz="20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4" name="矩形: 圆角 13">
            <a:extLst>
              <a:ext uri="{FF2B5EF4-FFF2-40B4-BE49-F238E27FC236}">
                <a16:creationId xmlns:a16="http://schemas.microsoft.com/office/drawing/2014/main" id="{FC4C6332-E53B-4170-BE6D-3EB1265ED920}"/>
              </a:ext>
            </a:extLst>
          </p:cNvPr>
          <p:cNvSpPr/>
          <p:nvPr/>
        </p:nvSpPr>
        <p:spPr bwMode="auto">
          <a:xfrm>
            <a:off x="365561" y="3623419"/>
            <a:ext cx="3619015" cy="77038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A few features</a:t>
            </a:r>
            <a:endParaRPr kumimoji="0" lang="zh-CN" altLang="en-US" sz="20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5" name="任意多边形: 形状 14">
            <a:extLst>
              <a:ext uri="{FF2B5EF4-FFF2-40B4-BE49-F238E27FC236}">
                <a16:creationId xmlns:a16="http://schemas.microsoft.com/office/drawing/2014/main" id="{A6B6CC2E-2BF8-492D-97E9-107AB1BF3E2F}"/>
              </a:ext>
            </a:extLst>
          </p:cNvPr>
          <p:cNvSpPr/>
          <p:nvPr/>
        </p:nvSpPr>
        <p:spPr>
          <a:xfrm>
            <a:off x="6528127" y="2513056"/>
            <a:ext cx="858887" cy="858887"/>
          </a:xfrm>
          <a:custGeom>
            <a:avLst/>
            <a:gdLst>
              <a:gd name="connsiteX0" fmla="*/ 113845 w 858887"/>
              <a:gd name="connsiteY0" fmla="*/ 328438 h 858887"/>
              <a:gd name="connsiteX1" fmla="*/ 328438 w 858887"/>
              <a:gd name="connsiteY1" fmla="*/ 328438 h 858887"/>
              <a:gd name="connsiteX2" fmla="*/ 328438 w 858887"/>
              <a:gd name="connsiteY2" fmla="*/ 113845 h 858887"/>
              <a:gd name="connsiteX3" fmla="*/ 530449 w 858887"/>
              <a:gd name="connsiteY3" fmla="*/ 113845 h 858887"/>
              <a:gd name="connsiteX4" fmla="*/ 530449 w 858887"/>
              <a:gd name="connsiteY4" fmla="*/ 328438 h 858887"/>
              <a:gd name="connsiteX5" fmla="*/ 745042 w 858887"/>
              <a:gd name="connsiteY5" fmla="*/ 328438 h 858887"/>
              <a:gd name="connsiteX6" fmla="*/ 745042 w 858887"/>
              <a:gd name="connsiteY6" fmla="*/ 530449 h 858887"/>
              <a:gd name="connsiteX7" fmla="*/ 530449 w 858887"/>
              <a:gd name="connsiteY7" fmla="*/ 530449 h 858887"/>
              <a:gd name="connsiteX8" fmla="*/ 530449 w 858887"/>
              <a:gd name="connsiteY8" fmla="*/ 745042 h 858887"/>
              <a:gd name="connsiteX9" fmla="*/ 328438 w 858887"/>
              <a:gd name="connsiteY9" fmla="*/ 745042 h 858887"/>
              <a:gd name="connsiteX10" fmla="*/ 328438 w 858887"/>
              <a:gd name="connsiteY10" fmla="*/ 530449 h 858887"/>
              <a:gd name="connsiteX11" fmla="*/ 113845 w 858887"/>
              <a:gd name="connsiteY11" fmla="*/ 530449 h 858887"/>
              <a:gd name="connsiteX12" fmla="*/ 113845 w 858887"/>
              <a:gd name="connsiteY12" fmla="*/ 328438 h 85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8887" h="858887">
                <a:moveTo>
                  <a:pt x="113845" y="328438"/>
                </a:moveTo>
                <a:lnTo>
                  <a:pt x="328438" y="328438"/>
                </a:lnTo>
                <a:lnTo>
                  <a:pt x="328438" y="113845"/>
                </a:lnTo>
                <a:lnTo>
                  <a:pt x="530449" y="113845"/>
                </a:lnTo>
                <a:lnTo>
                  <a:pt x="530449" y="328438"/>
                </a:lnTo>
                <a:lnTo>
                  <a:pt x="745042" y="328438"/>
                </a:lnTo>
                <a:lnTo>
                  <a:pt x="745042" y="530449"/>
                </a:lnTo>
                <a:lnTo>
                  <a:pt x="530449" y="530449"/>
                </a:lnTo>
                <a:lnTo>
                  <a:pt x="530449" y="745042"/>
                </a:lnTo>
                <a:lnTo>
                  <a:pt x="328438" y="745042"/>
                </a:lnTo>
                <a:lnTo>
                  <a:pt x="328438" y="530449"/>
                </a:lnTo>
                <a:lnTo>
                  <a:pt x="113845" y="530449"/>
                </a:lnTo>
                <a:lnTo>
                  <a:pt x="113845" y="328438"/>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13845" tIns="328438" rIns="113845" bIns="328438" numCol="1" spcCol="1270" anchor="ctr" anchorCtr="0">
            <a:noAutofit/>
          </a:bodyPr>
          <a:lstStyle/>
          <a:p>
            <a:pPr marL="0" lvl="0" indent="0" algn="ctr" defTabSz="666750">
              <a:lnSpc>
                <a:spcPct val="90000"/>
              </a:lnSpc>
              <a:spcBef>
                <a:spcPct val="0"/>
              </a:spcBef>
              <a:spcAft>
                <a:spcPct val="35000"/>
              </a:spcAft>
              <a:buNone/>
            </a:pPr>
            <a:endParaRPr lang="zh-CN" altLang="en-US" sz="1500" kern="1200"/>
          </a:p>
        </p:txBody>
      </p:sp>
      <p:sp>
        <p:nvSpPr>
          <p:cNvPr id="16" name="矩形: 圆角 15">
            <a:extLst>
              <a:ext uri="{FF2B5EF4-FFF2-40B4-BE49-F238E27FC236}">
                <a16:creationId xmlns:a16="http://schemas.microsoft.com/office/drawing/2014/main" id="{C1051FBD-581C-4F11-94F6-5505E15E5F89}"/>
              </a:ext>
            </a:extLst>
          </p:cNvPr>
          <p:cNvSpPr/>
          <p:nvPr/>
        </p:nvSpPr>
        <p:spPr bwMode="auto">
          <a:xfrm>
            <a:off x="5148064" y="1632006"/>
            <a:ext cx="3619015" cy="7703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Simple (linear) models </a:t>
            </a:r>
            <a:endParaRPr kumimoji="0" lang="zh-CN" altLang="en-US" sz="20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7" name="矩形: 圆角 16">
            <a:extLst>
              <a:ext uri="{FF2B5EF4-FFF2-40B4-BE49-F238E27FC236}">
                <a16:creationId xmlns:a16="http://schemas.microsoft.com/office/drawing/2014/main" id="{1721B42F-32EF-46B3-BF73-5064B387BFBE}"/>
              </a:ext>
            </a:extLst>
          </p:cNvPr>
          <p:cNvSpPr/>
          <p:nvPr/>
        </p:nvSpPr>
        <p:spPr bwMode="auto">
          <a:xfrm>
            <a:off x="5190097" y="3626625"/>
            <a:ext cx="3619015" cy="7703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2000" dirty="0"/>
              <a:t>Massive features</a:t>
            </a:r>
            <a:endParaRPr kumimoji="0" lang="zh-CN" altLang="en-US" sz="20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18" name="文本框 17">
            <a:extLst>
              <a:ext uri="{FF2B5EF4-FFF2-40B4-BE49-F238E27FC236}">
                <a16:creationId xmlns:a16="http://schemas.microsoft.com/office/drawing/2014/main" id="{8E1D4409-ECC7-4C76-BE6E-8B4722A5EA7C}"/>
              </a:ext>
            </a:extLst>
          </p:cNvPr>
          <p:cNvSpPr txBox="1"/>
          <p:nvPr/>
        </p:nvSpPr>
        <p:spPr>
          <a:xfrm>
            <a:off x="4056584" y="2718029"/>
            <a:ext cx="1133513" cy="646331"/>
          </a:xfrm>
          <a:prstGeom prst="rect">
            <a:avLst/>
          </a:prstGeom>
          <a:noFill/>
        </p:spPr>
        <p:txBody>
          <a:bodyPr wrap="square" rtlCol="0">
            <a:spAutoFit/>
          </a:bodyPr>
          <a:lstStyle/>
          <a:p>
            <a:r>
              <a:rPr lang="en-US" altLang="zh-CN" sz="3600" dirty="0">
                <a:ln w="22225">
                  <a:solidFill>
                    <a:schemeClr val="accent2"/>
                  </a:solidFill>
                  <a:prstDash val="solid"/>
                </a:ln>
                <a:solidFill>
                  <a:schemeClr val="accent2">
                    <a:lumMod val="40000"/>
                    <a:lumOff val="60000"/>
                  </a:schemeClr>
                </a:solidFill>
              </a:rPr>
              <a:t>V.S.</a:t>
            </a:r>
          </a:p>
        </p:txBody>
      </p:sp>
      <p:sp>
        <p:nvSpPr>
          <p:cNvPr id="3" name="灯片编号占位符 2">
            <a:extLst>
              <a:ext uri="{FF2B5EF4-FFF2-40B4-BE49-F238E27FC236}">
                <a16:creationId xmlns:a16="http://schemas.microsoft.com/office/drawing/2014/main" id="{ADBBD049-8E16-4508-B3FC-1948557DF372}"/>
              </a:ext>
            </a:extLst>
          </p:cNvPr>
          <p:cNvSpPr>
            <a:spLocks noGrp="1"/>
          </p:cNvSpPr>
          <p:nvPr>
            <p:ph type="sldNum" sz="quarter" idx="12"/>
          </p:nvPr>
        </p:nvSpPr>
        <p:spPr/>
        <p:txBody>
          <a:bodyPr/>
          <a:lstStyle/>
          <a:p>
            <a:fld id="{5DA91A44-D592-4642-A7E6-ACB89ABCC2EE}" type="slidenum">
              <a:rPr lang="en-US" altLang="ko-KR" smtClean="0"/>
              <a:pPr/>
              <a:t>14</a:t>
            </a:fld>
            <a:endParaRPr lang="en-US" altLang="ko-K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38210"/>
            <a:ext cx="2182696" cy="1572224"/>
          </a:xfrm>
          <a:prstGeom prst="rect">
            <a:avLst/>
          </a:prstGeom>
        </p:spPr>
      </p:pic>
      <p:sp>
        <p:nvSpPr>
          <p:cNvPr id="19" name="矩形标注 22">
            <a:extLst>
              <a:ext uri="{FF2B5EF4-FFF2-40B4-BE49-F238E27FC236}">
                <a16:creationId xmlns:a16="http://schemas.microsoft.com/office/drawing/2014/main" id="{ACDCDE49-13E4-49E0-9F72-A71FC6A9B257}"/>
              </a:ext>
            </a:extLst>
          </p:cNvPr>
          <p:cNvSpPr>
            <a:spLocks noChangeArrowheads="1"/>
          </p:cNvSpPr>
          <p:nvPr/>
        </p:nvSpPr>
        <p:spPr bwMode="auto">
          <a:xfrm>
            <a:off x="2915816" y="4938661"/>
            <a:ext cx="5893296" cy="1572223"/>
          </a:xfrm>
          <a:prstGeom prst="wedgeRectCallout">
            <a:avLst>
              <a:gd name="adj1" fmla="val -31695"/>
              <a:gd name="adj2" fmla="val 5459"/>
            </a:avLst>
          </a:prstGeom>
          <a:solidFill>
            <a:schemeClr val="accent1">
              <a:lumMod val="20000"/>
              <a:lumOff val="80000"/>
            </a:schemeClr>
          </a:solidFill>
          <a:ln w="28575">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fontAlgn="base">
              <a:spcBef>
                <a:spcPct val="0"/>
              </a:spcBef>
              <a:spcAft>
                <a:spcPct val="0"/>
              </a:spcAft>
              <a:buClrTx/>
              <a:buSzTx/>
              <a:buFontTx/>
              <a:buNone/>
              <a:defRPr/>
            </a:pPr>
            <a:r>
              <a:rPr lang="en-US" altLang="zh-CN" sz="3200" dirty="0">
                <a:latin typeface="Arial"/>
              </a:rPr>
              <a:t>Transform</a:t>
            </a:r>
            <a:r>
              <a:rPr lang="en-US" altLang="zh-CN" sz="3200" dirty="0">
                <a:solidFill>
                  <a:srgbClr val="C00000"/>
                </a:solidFill>
                <a:latin typeface="Arial"/>
              </a:rPr>
              <a:t> Model</a:t>
            </a:r>
            <a:r>
              <a:rPr lang="en-US" altLang="zh-CN" sz="3200" dirty="0">
                <a:latin typeface="Arial"/>
              </a:rPr>
              <a:t> Redesign </a:t>
            </a:r>
          </a:p>
          <a:p>
            <a:pPr algn="ctr" fontAlgn="base">
              <a:spcBef>
                <a:spcPct val="0"/>
              </a:spcBef>
              <a:spcAft>
                <a:spcPct val="0"/>
              </a:spcAft>
              <a:buClrTx/>
              <a:buSzTx/>
              <a:buFontTx/>
              <a:buNone/>
              <a:defRPr/>
            </a:pPr>
            <a:r>
              <a:rPr lang="en-US" altLang="zh-CN" sz="3200" dirty="0">
                <a:latin typeface="Arial"/>
              </a:rPr>
              <a:t>to </a:t>
            </a:r>
            <a:r>
              <a:rPr lang="en-US" altLang="zh-CN" sz="3200" dirty="0">
                <a:solidFill>
                  <a:srgbClr val="3C89C9"/>
                </a:solidFill>
                <a:latin typeface="Arial"/>
              </a:rPr>
              <a:t>Feature</a:t>
            </a:r>
            <a:r>
              <a:rPr lang="en-US" altLang="zh-CN" sz="3200" dirty="0">
                <a:latin typeface="Arial"/>
              </a:rPr>
              <a:t> Redesign</a:t>
            </a:r>
            <a:endParaRPr lang="zh-CN" altLang="en-US" sz="2400" dirty="0">
              <a:latin typeface="Arial"/>
              <a:cs typeface="ＭＳ Ｐゴシック" charset="-128"/>
            </a:endParaRPr>
          </a:p>
        </p:txBody>
      </p:sp>
    </p:spTree>
    <p:custDataLst>
      <p:tags r:id="rId1"/>
    </p:custDataLst>
    <p:extLst>
      <p:ext uri="{BB962C8B-B14F-4D97-AF65-F5344CB8AC3E}">
        <p14:creationId xmlns:p14="http://schemas.microsoft.com/office/powerpoint/2010/main" val="3539806204"/>
      </p:ext>
    </p:extLst>
  </p:cSld>
  <p:clrMapOvr>
    <a:masterClrMapping/>
  </p:clrMapOvr>
  <mc:AlternateContent xmlns:mc="http://schemas.openxmlformats.org/markup-compatibility/2006" xmlns:p14="http://schemas.microsoft.com/office/powerpoint/2010/main">
    <mc:Choice Requires="p14">
      <p:transition p14:dur="0" advTm="15011"/>
    </mc:Choice>
    <mc:Fallback xmlns="">
      <p:transition advTm="1501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dirty="0"/>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0"/>
              </a:spcBef>
              <a:spcAft>
                <a:spcPts val="1800"/>
              </a:spcAft>
            </a:pPr>
            <a:r>
              <a:rPr lang="en-US" altLang="zh-CN" sz="3200" dirty="0"/>
              <a:t>Background and Motivation</a:t>
            </a:r>
          </a:p>
          <a:p>
            <a:pPr eaLnBrk="1" hangingPunct="1">
              <a:spcBef>
                <a:spcPts val="0"/>
              </a:spcBef>
              <a:spcAft>
                <a:spcPts val="1800"/>
              </a:spcAft>
            </a:pPr>
            <a:r>
              <a:rPr lang="en-US" altLang="zh-CN" sz="3200" dirty="0"/>
              <a:t>Key Methodology</a:t>
            </a:r>
          </a:p>
          <a:p>
            <a:pPr eaLnBrk="1" hangingPunct="1">
              <a:spcBef>
                <a:spcPts val="0"/>
              </a:spcBef>
              <a:spcAft>
                <a:spcPts val="1800"/>
              </a:spcAft>
            </a:pPr>
            <a:r>
              <a:rPr lang="en-US" altLang="zh-CN" sz="3200" dirty="0">
                <a:solidFill>
                  <a:srgbClr val="FF0000"/>
                </a:solidFill>
              </a:rPr>
              <a:t>Feature Engineering</a:t>
            </a:r>
          </a:p>
          <a:p>
            <a:pPr eaLnBrk="1" hangingPunct="1">
              <a:spcBef>
                <a:spcPts val="0"/>
              </a:spcBef>
              <a:spcAft>
                <a:spcPts val="1800"/>
              </a:spcAft>
            </a:pPr>
            <a:r>
              <a:rPr lang="en-US" altLang="zh-CN" sz="3200" dirty="0"/>
              <a:t>Our Model</a:t>
            </a:r>
          </a:p>
          <a:p>
            <a:pPr eaLnBrk="1" hangingPunct="1">
              <a:spcBef>
                <a:spcPts val="0"/>
              </a:spcBef>
              <a:spcAft>
                <a:spcPts val="1800"/>
              </a:spcAft>
            </a:pPr>
            <a:r>
              <a:rPr lang="en-US" altLang="zh-CN" sz="3200" dirty="0"/>
              <a:t>Model Training Processing</a:t>
            </a:r>
          </a:p>
          <a:p>
            <a:pPr eaLnBrk="1" hangingPunct="1">
              <a:spcBef>
                <a:spcPts val="0"/>
              </a:spcBef>
              <a:spcAft>
                <a:spcPts val="1800"/>
              </a:spcAft>
            </a:pPr>
            <a:r>
              <a:rPr lang="en-US" altLang="zh-CN" sz="3200" dirty="0"/>
              <a:t>Experimental Study</a:t>
            </a:r>
          </a:p>
          <a:p>
            <a:pPr eaLnBrk="1" hangingPunct="1">
              <a:spcBef>
                <a:spcPts val="0"/>
              </a:spcBef>
              <a:spcAft>
                <a:spcPts val="1800"/>
              </a:spcAft>
            </a:pPr>
            <a:r>
              <a:rPr lang="en-US" altLang="zh-CN" sz="3200" dirty="0"/>
              <a:t>Conclusion</a:t>
            </a:r>
          </a:p>
        </p:txBody>
      </p:sp>
      <p:sp>
        <p:nvSpPr>
          <p:cNvPr id="2" name="灯片编号占位符 1"/>
          <p:cNvSpPr>
            <a:spLocks noGrp="1"/>
          </p:cNvSpPr>
          <p:nvPr>
            <p:ph type="sldNum" sz="quarter" idx="12"/>
          </p:nvPr>
        </p:nvSpPr>
        <p:spPr>
          <a:xfrm>
            <a:off x="6876256" y="118096"/>
            <a:ext cx="2133600" cy="257175"/>
          </a:xfrm>
        </p:spPr>
        <p:txBody>
          <a:bodyPr/>
          <a:lstStyle/>
          <a:p>
            <a:pPr>
              <a:defRPr/>
            </a:pPr>
            <a:fld id="{73697CC5-BB9E-487E-AFF3-8F5506CF83B5}" type="slidenum">
              <a:rPr lang="en-US" altLang="ko-KR" smtClean="0"/>
              <a:pPr>
                <a:defRPr/>
              </a:pPr>
              <a:t>15</a:t>
            </a:fld>
            <a:endParaRPr lang="en-US" altLang="ko-KR"/>
          </a:p>
        </p:txBody>
      </p:sp>
    </p:spTree>
    <p:extLst>
      <p:ext uri="{BB962C8B-B14F-4D97-AF65-F5344CB8AC3E}">
        <p14:creationId xmlns:p14="http://schemas.microsoft.com/office/powerpoint/2010/main" val="247675003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B344C-EE09-412D-BCE1-081811546A09}"/>
              </a:ext>
            </a:extLst>
          </p:cNvPr>
          <p:cNvSpPr>
            <a:spLocks noGrp="1"/>
          </p:cNvSpPr>
          <p:nvPr>
            <p:ph type="title"/>
          </p:nvPr>
        </p:nvSpPr>
        <p:spPr/>
        <p:txBody>
          <a:bodyPr/>
          <a:lstStyle/>
          <a:p>
            <a:r>
              <a:rPr lang="en-US" altLang="zh-CN" dirty="0"/>
              <a:t>Feature Engineering</a:t>
            </a:r>
            <a:endParaRPr lang="zh-CN" altLang="en-US" dirty="0"/>
          </a:p>
        </p:txBody>
      </p:sp>
      <p:sp>
        <p:nvSpPr>
          <p:cNvPr id="4" name="灯片编号占位符 3">
            <a:extLst>
              <a:ext uri="{FF2B5EF4-FFF2-40B4-BE49-F238E27FC236}">
                <a16:creationId xmlns:a16="http://schemas.microsoft.com/office/drawing/2014/main" id="{7E649B6E-B478-466C-97B1-E38611C126F7}"/>
              </a:ext>
            </a:extLst>
          </p:cNvPr>
          <p:cNvSpPr>
            <a:spLocks noGrp="1"/>
          </p:cNvSpPr>
          <p:nvPr>
            <p:ph type="sldNum" sz="quarter" idx="12"/>
          </p:nvPr>
        </p:nvSpPr>
        <p:spPr/>
        <p:txBody>
          <a:bodyPr/>
          <a:lstStyle/>
          <a:p>
            <a:pPr>
              <a:defRPr/>
            </a:pPr>
            <a:fld id="{73697CC5-BB9E-487E-AFF3-8F5506CF83B5}" type="slidenum">
              <a:rPr lang="en-US" altLang="ko-KR" smtClean="0"/>
              <a:pPr>
                <a:defRPr/>
              </a:pPr>
              <a:t>16</a:t>
            </a:fld>
            <a:endParaRPr lang="en-US" altLang="ko-KR"/>
          </a:p>
        </p:txBody>
      </p:sp>
      <p:sp>
        <p:nvSpPr>
          <p:cNvPr id="6" name="矩形: 圆角 5">
            <a:extLst>
              <a:ext uri="{FF2B5EF4-FFF2-40B4-BE49-F238E27FC236}">
                <a16:creationId xmlns:a16="http://schemas.microsoft.com/office/drawing/2014/main" id="{9C1E742C-ABD9-4D64-82AD-11572E2F2503}"/>
              </a:ext>
            </a:extLst>
          </p:cNvPr>
          <p:cNvSpPr/>
          <p:nvPr/>
        </p:nvSpPr>
        <p:spPr bwMode="auto">
          <a:xfrm>
            <a:off x="5076056" y="1459632"/>
            <a:ext cx="3214166" cy="1346448"/>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3200" dirty="0"/>
              <a:t>Basic</a:t>
            </a:r>
          </a:p>
          <a:p>
            <a:pPr algn="ctr"/>
            <a:r>
              <a:rPr kumimoji="0" lang="en-US" altLang="zh-CN" sz="3200" b="1" i="0" u="none" strike="noStrike" cap="none" normalizeH="0" baseline="0" dirty="0">
                <a:ln>
                  <a:noFill/>
                </a:ln>
                <a:solidFill>
                  <a:schemeClr val="tx1"/>
                </a:solidFill>
                <a:effectLst/>
                <a:latin typeface="Arial" charset="0"/>
                <a:ea typeface="Arial Unicode MS" pitchFamily="50" charset="-127"/>
                <a:cs typeface="Arial Unicode MS" pitchFamily="50" charset="-127"/>
              </a:rPr>
              <a:t>Features</a:t>
            </a:r>
            <a:endParaRPr kumimoji="0" lang="zh-CN" altLang="en-US" sz="32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
        <p:nvSpPr>
          <p:cNvPr id="7" name="矩形: 圆角 6">
            <a:extLst>
              <a:ext uri="{FF2B5EF4-FFF2-40B4-BE49-F238E27FC236}">
                <a16:creationId xmlns:a16="http://schemas.microsoft.com/office/drawing/2014/main" id="{936C5322-643D-4673-A6ED-66FA07F46584}"/>
              </a:ext>
            </a:extLst>
          </p:cNvPr>
          <p:cNvSpPr/>
          <p:nvPr/>
        </p:nvSpPr>
        <p:spPr bwMode="auto">
          <a:xfrm>
            <a:off x="5076056" y="4844008"/>
            <a:ext cx="3214166" cy="134644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altLang="zh-CN" sz="3200" dirty="0">
                <a:solidFill>
                  <a:schemeClr val="bg1"/>
                </a:solidFill>
              </a:rPr>
              <a:t>Combinational</a:t>
            </a:r>
          </a:p>
          <a:p>
            <a:pPr algn="ctr"/>
            <a:r>
              <a:rPr kumimoji="0" lang="en-US" altLang="zh-CN" sz="3200" b="1" i="0" u="none" strike="noStrike" cap="none" normalizeH="0" baseline="0" dirty="0">
                <a:ln>
                  <a:noFill/>
                </a:ln>
                <a:solidFill>
                  <a:schemeClr val="bg1"/>
                </a:solidFill>
                <a:effectLst/>
                <a:latin typeface="Arial" charset="0"/>
                <a:ea typeface="Arial Unicode MS" pitchFamily="50" charset="-127"/>
                <a:cs typeface="Arial Unicode MS" pitchFamily="50" charset="-127"/>
              </a:rPr>
              <a:t>Features</a:t>
            </a:r>
            <a:endParaRPr kumimoji="0" lang="zh-CN" altLang="en-US" sz="3200" b="1" i="0" u="none" strike="noStrike" cap="none" normalizeH="0" baseline="0" dirty="0">
              <a:ln>
                <a:noFill/>
              </a:ln>
              <a:solidFill>
                <a:schemeClr val="bg1"/>
              </a:solidFill>
              <a:effectLst/>
              <a:latin typeface="Arial" charset="0"/>
              <a:ea typeface="Arial Unicode MS" pitchFamily="50" charset="-127"/>
              <a:cs typeface="Arial Unicode MS" pitchFamily="50" charset="-127"/>
            </a:endParaRPr>
          </a:p>
        </p:txBody>
      </p:sp>
      <p:cxnSp>
        <p:nvCxnSpPr>
          <p:cNvPr id="9" name="连接符: 肘形 8">
            <a:extLst>
              <a:ext uri="{FF2B5EF4-FFF2-40B4-BE49-F238E27FC236}">
                <a16:creationId xmlns:a16="http://schemas.microsoft.com/office/drawing/2014/main" id="{637C42F9-6D8D-4BBC-87E5-4D67CFFF5689}"/>
              </a:ext>
            </a:extLst>
          </p:cNvPr>
          <p:cNvCxnSpPr>
            <a:cxnSpLocks/>
            <a:stCxn id="15" idx="3"/>
            <a:endCxn id="6" idx="1"/>
          </p:cNvCxnSpPr>
          <p:nvPr/>
        </p:nvCxnSpPr>
        <p:spPr bwMode="auto">
          <a:xfrm flipV="1">
            <a:off x="3671366" y="2132856"/>
            <a:ext cx="1404690" cy="1676278"/>
          </a:xfrm>
          <a:prstGeom prst="bentConnector3">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连接符: 肘形 9">
            <a:extLst>
              <a:ext uri="{FF2B5EF4-FFF2-40B4-BE49-F238E27FC236}">
                <a16:creationId xmlns:a16="http://schemas.microsoft.com/office/drawing/2014/main" id="{61F71F7A-85A6-4759-9480-88F0A0FF2750}"/>
              </a:ext>
            </a:extLst>
          </p:cNvPr>
          <p:cNvCxnSpPr>
            <a:cxnSpLocks/>
            <a:stCxn id="15" idx="3"/>
            <a:endCxn id="7" idx="1"/>
          </p:cNvCxnSpPr>
          <p:nvPr/>
        </p:nvCxnSpPr>
        <p:spPr bwMode="auto">
          <a:xfrm>
            <a:off x="3671366" y="3809134"/>
            <a:ext cx="1404690" cy="1708098"/>
          </a:xfrm>
          <a:prstGeom prst="bentConnector3">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箭头: 下 13">
            <a:extLst>
              <a:ext uri="{FF2B5EF4-FFF2-40B4-BE49-F238E27FC236}">
                <a16:creationId xmlns:a16="http://schemas.microsoft.com/office/drawing/2014/main" id="{47A4E394-4366-44B8-BBEF-EA94B9C917BB}"/>
              </a:ext>
            </a:extLst>
          </p:cNvPr>
          <p:cNvSpPr/>
          <p:nvPr/>
        </p:nvSpPr>
        <p:spPr bwMode="auto">
          <a:xfrm>
            <a:off x="6035067" y="3236404"/>
            <a:ext cx="1296144" cy="1249288"/>
          </a:xfrm>
          <a:prstGeom prst="down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5" name="矩形: 圆角 14">
            <a:extLst>
              <a:ext uri="{FF2B5EF4-FFF2-40B4-BE49-F238E27FC236}">
                <a16:creationId xmlns:a16="http://schemas.microsoft.com/office/drawing/2014/main" id="{58C01B00-A831-458C-B2EB-AAD6E00DF549}"/>
              </a:ext>
            </a:extLst>
          </p:cNvPr>
          <p:cNvSpPr/>
          <p:nvPr/>
        </p:nvSpPr>
        <p:spPr bwMode="auto">
          <a:xfrm>
            <a:off x="457200" y="3135910"/>
            <a:ext cx="3214166" cy="134644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3200" dirty="0"/>
              <a:t>Features</a:t>
            </a:r>
            <a:endParaRPr kumimoji="0" lang="zh-CN" altLang="en-US" sz="32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158431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B344C-EE09-412D-BCE1-081811546A09}"/>
              </a:ext>
            </a:extLst>
          </p:cNvPr>
          <p:cNvSpPr>
            <a:spLocks noGrp="1"/>
          </p:cNvSpPr>
          <p:nvPr>
            <p:ph type="title"/>
          </p:nvPr>
        </p:nvSpPr>
        <p:spPr/>
        <p:txBody>
          <a:bodyPr/>
          <a:lstStyle/>
          <a:p>
            <a:r>
              <a:rPr lang="en-US" altLang="zh-CN" dirty="0"/>
              <a:t>Basic Features</a:t>
            </a:r>
            <a:endParaRPr lang="zh-CN" altLang="en-US" dirty="0"/>
          </a:p>
        </p:txBody>
      </p:sp>
      <p:sp>
        <p:nvSpPr>
          <p:cNvPr id="4" name="灯片编号占位符 3">
            <a:extLst>
              <a:ext uri="{FF2B5EF4-FFF2-40B4-BE49-F238E27FC236}">
                <a16:creationId xmlns:a16="http://schemas.microsoft.com/office/drawing/2014/main" id="{7E649B6E-B478-466C-97B1-E38611C126F7}"/>
              </a:ext>
            </a:extLst>
          </p:cNvPr>
          <p:cNvSpPr>
            <a:spLocks noGrp="1"/>
          </p:cNvSpPr>
          <p:nvPr>
            <p:ph type="sldNum" sz="quarter" idx="12"/>
          </p:nvPr>
        </p:nvSpPr>
        <p:spPr/>
        <p:txBody>
          <a:bodyPr/>
          <a:lstStyle/>
          <a:p>
            <a:pPr>
              <a:defRPr/>
            </a:pPr>
            <a:fld id="{73697CC5-BB9E-487E-AFF3-8F5506CF83B5}" type="slidenum">
              <a:rPr lang="en-US" altLang="ko-KR" smtClean="0"/>
              <a:pPr>
                <a:defRPr/>
              </a:pPr>
              <a:t>17</a:t>
            </a:fld>
            <a:endParaRPr lang="en-US" altLang="ko-KR"/>
          </a:p>
        </p:txBody>
      </p:sp>
      <p:sp>
        <p:nvSpPr>
          <p:cNvPr id="5" name="矩形: 圆角 4">
            <a:extLst>
              <a:ext uri="{FF2B5EF4-FFF2-40B4-BE49-F238E27FC236}">
                <a16:creationId xmlns:a16="http://schemas.microsoft.com/office/drawing/2014/main" id="{C58D9268-C21F-4CC0-A1AB-0D47533C9E6C}"/>
              </a:ext>
            </a:extLst>
          </p:cNvPr>
          <p:cNvSpPr/>
          <p:nvPr/>
        </p:nvSpPr>
        <p:spPr bwMode="auto">
          <a:xfrm>
            <a:off x="457200" y="3135910"/>
            <a:ext cx="3214166" cy="1346448"/>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a:r>
              <a:rPr lang="en-US" altLang="zh-CN" sz="3200" dirty="0"/>
              <a:t>Basic</a:t>
            </a:r>
          </a:p>
          <a:p>
            <a:pPr algn="ctr"/>
            <a:r>
              <a:rPr lang="en-US" altLang="zh-CN" sz="3200" dirty="0"/>
              <a:t>Features</a:t>
            </a:r>
            <a:endParaRPr lang="zh-CN" altLang="en-US" sz="3200" dirty="0"/>
          </a:p>
        </p:txBody>
      </p:sp>
      <p:grpSp>
        <p:nvGrpSpPr>
          <p:cNvPr id="3" name="组合 2">
            <a:extLst>
              <a:ext uri="{FF2B5EF4-FFF2-40B4-BE49-F238E27FC236}">
                <a16:creationId xmlns:a16="http://schemas.microsoft.com/office/drawing/2014/main" id="{BF0E92FE-3D7E-4765-82CD-A15F6C15A6E6}"/>
              </a:ext>
            </a:extLst>
          </p:cNvPr>
          <p:cNvGrpSpPr/>
          <p:nvPr/>
        </p:nvGrpSpPr>
        <p:grpSpPr>
          <a:xfrm>
            <a:off x="3671366" y="1340768"/>
            <a:ext cx="5149106" cy="4824535"/>
            <a:chOff x="4108622" y="2622201"/>
            <a:chExt cx="4711850" cy="1814911"/>
          </a:xfrm>
        </p:grpSpPr>
        <p:sp>
          <p:nvSpPr>
            <p:cNvPr id="11" name="任意多边形: 形状 10">
              <a:extLst>
                <a:ext uri="{FF2B5EF4-FFF2-40B4-BE49-F238E27FC236}">
                  <a16:creationId xmlns:a16="http://schemas.microsoft.com/office/drawing/2014/main" id="{94352641-072F-4D7F-AF6F-66108E99D1D8}"/>
                </a:ext>
              </a:extLst>
            </p:cNvPr>
            <p:cNvSpPr/>
            <p:nvPr/>
          </p:nvSpPr>
          <p:spPr>
            <a:xfrm>
              <a:off x="4451358" y="2622201"/>
              <a:ext cx="4369114" cy="422072"/>
            </a:xfrm>
            <a:custGeom>
              <a:avLst/>
              <a:gdLst>
                <a:gd name="connsiteX0" fmla="*/ 0 w 4369114"/>
                <a:gd name="connsiteY0" fmla="*/ 42207 h 422072"/>
                <a:gd name="connsiteX1" fmla="*/ 42207 w 4369114"/>
                <a:gd name="connsiteY1" fmla="*/ 0 h 422072"/>
                <a:gd name="connsiteX2" fmla="*/ 4326907 w 4369114"/>
                <a:gd name="connsiteY2" fmla="*/ 0 h 422072"/>
                <a:gd name="connsiteX3" fmla="*/ 4369114 w 4369114"/>
                <a:gd name="connsiteY3" fmla="*/ 42207 h 422072"/>
                <a:gd name="connsiteX4" fmla="*/ 4369114 w 4369114"/>
                <a:gd name="connsiteY4" fmla="*/ 379865 h 422072"/>
                <a:gd name="connsiteX5" fmla="*/ 4326907 w 4369114"/>
                <a:gd name="connsiteY5" fmla="*/ 422072 h 422072"/>
                <a:gd name="connsiteX6" fmla="*/ 42207 w 4369114"/>
                <a:gd name="connsiteY6" fmla="*/ 422072 h 422072"/>
                <a:gd name="connsiteX7" fmla="*/ 0 w 4369114"/>
                <a:gd name="connsiteY7" fmla="*/ 379865 h 422072"/>
                <a:gd name="connsiteX8" fmla="*/ 0 w 4369114"/>
                <a:gd name="connsiteY8" fmla="*/ 42207 h 42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9114" h="422072">
                  <a:moveTo>
                    <a:pt x="0" y="42207"/>
                  </a:moveTo>
                  <a:cubicBezTo>
                    <a:pt x="0" y="18897"/>
                    <a:pt x="18897" y="0"/>
                    <a:pt x="42207" y="0"/>
                  </a:cubicBezTo>
                  <a:lnTo>
                    <a:pt x="4326907" y="0"/>
                  </a:lnTo>
                  <a:cubicBezTo>
                    <a:pt x="4350217" y="0"/>
                    <a:pt x="4369114" y="18897"/>
                    <a:pt x="4369114" y="42207"/>
                  </a:cubicBezTo>
                  <a:lnTo>
                    <a:pt x="4369114" y="379865"/>
                  </a:lnTo>
                  <a:cubicBezTo>
                    <a:pt x="4369114" y="403175"/>
                    <a:pt x="4350217" y="422072"/>
                    <a:pt x="4326907" y="422072"/>
                  </a:cubicBezTo>
                  <a:lnTo>
                    <a:pt x="42207" y="422072"/>
                  </a:lnTo>
                  <a:cubicBezTo>
                    <a:pt x="18897" y="422072"/>
                    <a:pt x="0" y="403175"/>
                    <a:pt x="0" y="379865"/>
                  </a:cubicBezTo>
                  <a:lnTo>
                    <a:pt x="0" y="42207"/>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92230" tIns="76200" rIns="76201" bIns="76200" numCol="1" spcCol="1270" anchor="ctr" anchorCtr="0">
              <a:noAutofit/>
            </a:bodyPr>
            <a:lstStyle/>
            <a:p>
              <a:pPr marL="720000" lvl="0" indent="0" algn="l" defTabSz="889000">
                <a:lnSpc>
                  <a:spcPct val="90000"/>
                </a:lnSpc>
                <a:spcBef>
                  <a:spcPct val="0"/>
                </a:spcBef>
                <a:spcAft>
                  <a:spcPts val="0"/>
                </a:spcAft>
                <a:buNone/>
              </a:pPr>
              <a:r>
                <a:rPr lang="en-US" altLang="en-US" sz="3200" kern="1200" dirty="0"/>
                <a:t>Temporal </a:t>
              </a:r>
            </a:p>
            <a:p>
              <a:pPr marL="720000" lvl="0" indent="0" algn="l" defTabSz="889000">
                <a:lnSpc>
                  <a:spcPct val="90000"/>
                </a:lnSpc>
                <a:spcBef>
                  <a:spcPct val="0"/>
                </a:spcBef>
                <a:spcAft>
                  <a:spcPts val="0"/>
                </a:spcAft>
                <a:buNone/>
              </a:pPr>
              <a:r>
                <a:rPr lang="en-US" altLang="en-US" sz="3200" kern="1200" dirty="0"/>
                <a:t>Features</a:t>
              </a:r>
              <a:endParaRPr lang="zh-CN" altLang="en-US" sz="3200" kern="1200" dirty="0"/>
            </a:p>
          </p:txBody>
        </p:sp>
        <p:sp>
          <p:nvSpPr>
            <p:cNvPr id="12" name="矩形: 圆角 11">
              <a:extLst>
                <a:ext uri="{FF2B5EF4-FFF2-40B4-BE49-F238E27FC236}">
                  <a16:creationId xmlns:a16="http://schemas.microsoft.com/office/drawing/2014/main" id="{51593CE6-7EB6-49A5-AA60-37F1B1279309}"/>
                </a:ext>
              </a:extLst>
            </p:cNvPr>
            <p:cNvSpPr/>
            <p:nvPr/>
          </p:nvSpPr>
          <p:spPr>
            <a:xfrm>
              <a:off x="4493564" y="2664408"/>
              <a:ext cx="1295822" cy="337658"/>
            </a:xfrm>
            <a:prstGeom prst="roundRect">
              <a:avLst>
                <a:gd name="adj" fmla="val 10000"/>
              </a:avLst>
            </a:prstGeom>
            <a:blipFill>
              <a:blip r:embed="rId3" cstate="print">
                <a:extLst>
                  <a:ext uri="{28A0092B-C50C-407E-A947-70E740481C1C}">
                    <a14:useLocalDpi xmlns:a14="http://schemas.microsoft.com/office/drawing/2010/main" val="0"/>
                  </a:ext>
                </a:extLst>
              </a:blip>
              <a:srcRect/>
              <a:stretch>
                <a:fillRect t="-22000" b="-22000"/>
              </a:stretch>
            </a:blipFill>
          </p:spPr>
          <p:style>
            <a:lnRef idx="2">
              <a:schemeClr val="lt1">
                <a:hueOff val="0"/>
                <a:satOff val="0"/>
                <a:lumOff val="0"/>
                <a:alphaOff val="0"/>
              </a:schemeClr>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13" name="任意多边形: 形状 12">
              <a:extLst>
                <a:ext uri="{FF2B5EF4-FFF2-40B4-BE49-F238E27FC236}">
                  <a16:creationId xmlns:a16="http://schemas.microsoft.com/office/drawing/2014/main" id="{C2F02602-7EE3-4B1C-B952-BC7E234FE6CA}"/>
                </a:ext>
              </a:extLst>
            </p:cNvPr>
            <p:cNvSpPr/>
            <p:nvPr/>
          </p:nvSpPr>
          <p:spPr>
            <a:xfrm>
              <a:off x="4451358" y="3086480"/>
              <a:ext cx="4369114" cy="422072"/>
            </a:xfrm>
            <a:custGeom>
              <a:avLst/>
              <a:gdLst>
                <a:gd name="connsiteX0" fmla="*/ 0 w 4369114"/>
                <a:gd name="connsiteY0" fmla="*/ 42207 h 422072"/>
                <a:gd name="connsiteX1" fmla="*/ 42207 w 4369114"/>
                <a:gd name="connsiteY1" fmla="*/ 0 h 422072"/>
                <a:gd name="connsiteX2" fmla="*/ 4326907 w 4369114"/>
                <a:gd name="connsiteY2" fmla="*/ 0 h 422072"/>
                <a:gd name="connsiteX3" fmla="*/ 4369114 w 4369114"/>
                <a:gd name="connsiteY3" fmla="*/ 42207 h 422072"/>
                <a:gd name="connsiteX4" fmla="*/ 4369114 w 4369114"/>
                <a:gd name="connsiteY4" fmla="*/ 379865 h 422072"/>
                <a:gd name="connsiteX5" fmla="*/ 4326907 w 4369114"/>
                <a:gd name="connsiteY5" fmla="*/ 422072 h 422072"/>
                <a:gd name="connsiteX6" fmla="*/ 42207 w 4369114"/>
                <a:gd name="connsiteY6" fmla="*/ 422072 h 422072"/>
                <a:gd name="connsiteX7" fmla="*/ 0 w 4369114"/>
                <a:gd name="connsiteY7" fmla="*/ 379865 h 422072"/>
                <a:gd name="connsiteX8" fmla="*/ 0 w 4369114"/>
                <a:gd name="connsiteY8" fmla="*/ 42207 h 42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9114" h="422072">
                  <a:moveTo>
                    <a:pt x="0" y="42207"/>
                  </a:moveTo>
                  <a:cubicBezTo>
                    <a:pt x="0" y="18897"/>
                    <a:pt x="18897" y="0"/>
                    <a:pt x="42207" y="0"/>
                  </a:cubicBezTo>
                  <a:lnTo>
                    <a:pt x="4326907" y="0"/>
                  </a:lnTo>
                  <a:cubicBezTo>
                    <a:pt x="4350217" y="0"/>
                    <a:pt x="4369114" y="18897"/>
                    <a:pt x="4369114" y="42207"/>
                  </a:cubicBezTo>
                  <a:lnTo>
                    <a:pt x="4369114" y="379865"/>
                  </a:lnTo>
                  <a:cubicBezTo>
                    <a:pt x="4369114" y="403175"/>
                    <a:pt x="4350217" y="422072"/>
                    <a:pt x="4326907" y="422072"/>
                  </a:cubicBezTo>
                  <a:lnTo>
                    <a:pt x="42207" y="422072"/>
                  </a:lnTo>
                  <a:cubicBezTo>
                    <a:pt x="18897" y="422072"/>
                    <a:pt x="0" y="403175"/>
                    <a:pt x="0" y="379865"/>
                  </a:cubicBezTo>
                  <a:lnTo>
                    <a:pt x="0" y="42207"/>
                  </a:lnTo>
                  <a:close/>
                </a:path>
              </a:pathLst>
            </a:custGeom>
          </p:spPr>
          <p:style>
            <a:lnRef idx="2">
              <a:schemeClr val="lt1">
                <a:hueOff val="0"/>
                <a:satOff val="0"/>
                <a:lumOff val="0"/>
                <a:alphaOff val="0"/>
              </a:schemeClr>
            </a:lnRef>
            <a:fillRef idx="1">
              <a:schemeClr val="accent4">
                <a:hueOff val="3266964"/>
                <a:satOff val="-13592"/>
                <a:lumOff val="3203"/>
                <a:alphaOff val="0"/>
              </a:schemeClr>
            </a:fillRef>
            <a:effectRef idx="0">
              <a:schemeClr val="accent4">
                <a:hueOff val="3266964"/>
                <a:satOff val="-13592"/>
                <a:lumOff val="3203"/>
                <a:alphaOff val="0"/>
              </a:schemeClr>
            </a:effectRef>
            <a:fontRef idx="minor">
              <a:schemeClr val="lt1"/>
            </a:fontRef>
          </p:style>
          <p:txBody>
            <a:bodyPr spcFirstLastPara="0" vert="horz" wrap="square" lIns="992230" tIns="76200" rIns="76201" bIns="76200" numCol="1" spcCol="1270" anchor="ctr" anchorCtr="0">
              <a:noAutofit/>
            </a:bodyPr>
            <a:lstStyle/>
            <a:p>
              <a:pPr marL="720000" lvl="0" indent="0" algn="l" defTabSz="889000">
                <a:lnSpc>
                  <a:spcPct val="90000"/>
                </a:lnSpc>
                <a:spcBef>
                  <a:spcPct val="0"/>
                </a:spcBef>
                <a:spcAft>
                  <a:spcPts val="0"/>
                </a:spcAft>
                <a:buNone/>
              </a:pPr>
              <a:r>
                <a:rPr lang="en-US" altLang="en-US" sz="3200" kern="1200" dirty="0"/>
                <a:t>Spatial </a:t>
              </a:r>
            </a:p>
            <a:p>
              <a:pPr marL="720000" lvl="0" indent="0" algn="l" defTabSz="889000">
                <a:lnSpc>
                  <a:spcPct val="90000"/>
                </a:lnSpc>
                <a:spcBef>
                  <a:spcPct val="0"/>
                </a:spcBef>
                <a:spcAft>
                  <a:spcPts val="0"/>
                </a:spcAft>
                <a:buNone/>
              </a:pPr>
              <a:r>
                <a:rPr lang="en-US" altLang="en-US" sz="3200" kern="1200" dirty="0"/>
                <a:t>Features</a:t>
              </a:r>
              <a:endParaRPr lang="zh-CN" altLang="en-US" sz="3200" kern="1200" dirty="0"/>
            </a:p>
          </p:txBody>
        </p:sp>
        <p:sp>
          <p:nvSpPr>
            <p:cNvPr id="15" name="矩形: 圆角 14">
              <a:extLst>
                <a:ext uri="{FF2B5EF4-FFF2-40B4-BE49-F238E27FC236}">
                  <a16:creationId xmlns:a16="http://schemas.microsoft.com/office/drawing/2014/main" id="{54C57611-C9F4-4EE0-ADA2-06993B779852}"/>
                </a:ext>
              </a:extLst>
            </p:cNvPr>
            <p:cNvSpPr/>
            <p:nvPr/>
          </p:nvSpPr>
          <p:spPr>
            <a:xfrm>
              <a:off x="4493564" y="3128688"/>
              <a:ext cx="1295822" cy="337658"/>
            </a:xfrm>
            <a:prstGeom prst="roundRect">
              <a:avLst>
                <a:gd name="adj" fmla="val 10000"/>
              </a:avLst>
            </a:prstGeom>
            <a:blipFill>
              <a:blip r:embed="rId4" cstate="print">
                <a:extLst>
                  <a:ext uri="{28A0092B-C50C-407E-A947-70E740481C1C}">
                    <a14:useLocalDpi xmlns:a14="http://schemas.microsoft.com/office/drawing/2010/main" val="0"/>
                  </a:ext>
                </a:extLst>
              </a:blip>
              <a:srcRect/>
              <a:stretch>
                <a:fillRect t="-19000" b="-19000"/>
              </a:stretch>
            </a:blipFill>
          </p:spPr>
          <p:style>
            <a:lnRef idx="2">
              <a:schemeClr val="lt1">
                <a:hueOff val="0"/>
                <a:satOff val="0"/>
                <a:lumOff val="0"/>
                <a:alphaOff val="0"/>
              </a:schemeClr>
            </a:lnRef>
            <a:fillRef idx="1">
              <a:scrgbClr r="0" g="0" b="0"/>
            </a:fillRef>
            <a:effectRef idx="0">
              <a:schemeClr val="accent4">
                <a:tint val="50000"/>
                <a:hueOff val="3596065"/>
                <a:satOff val="-16735"/>
                <a:lumOff val="-734"/>
                <a:alphaOff val="0"/>
              </a:schemeClr>
            </a:effectRef>
            <a:fontRef idx="minor">
              <a:schemeClr val="lt1">
                <a:hueOff val="0"/>
                <a:satOff val="0"/>
                <a:lumOff val="0"/>
                <a:alphaOff val="0"/>
              </a:schemeClr>
            </a:fontRef>
          </p:style>
        </p:sp>
        <p:sp>
          <p:nvSpPr>
            <p:cNvPr id="16" name="任意多边形: 形状 15">
              <a:extLst>
                <a:ext uri="{FF2B5EF4-FFF2-40B4-BE49-F238E27FC236}">
                  <a16:creationId xmlns:a16="http://schemas.microsoft.com/office/drawing/2014/main" id="{E90BE4E7-3AA2-434D-8431-8B9AA157736A}"/>
                </a:ext>
              </a:extLst>
            </p:cNvPr>
            <p:cNvSpPr/>
            <p:nvPr/>
          </p:nvSpPr>
          <p:spPr>
            <a:xfrm>
              <a:off x="4451358" y="3550760"/>
              <a:ext cx="4369114" cy="422072"/>
            </a:xfrm>
            <a:custGeom>
              <a:avLst/>
              <a:gdLst>
                <a:gd name="connsiteX0" fmla="*/ 0 w 4369114"/>
                <a:gd name="connsiteY0" fmla="*/ 42207 h 422072"/>
                <a:gd name="connsiteX1" fmla="*/ 42207 w 4369114"/>
                <a:gd name="connsiteY1" fmla="*/ 0 h 422072"/>
                <a:gd name="connsiteX2" fmla="*/ 4326907 w 4369114"/>
                <a:gd name="connsiteY2" fmla="*/ 0 h 422072"/>
                <a:gd name="connsiteX3" fmla="*/ 4369114 w 4369114"/>
                <a:gd name="connsiteY3" fmla="*/ 42207 h 422072"/>
                <a:gd name="connsiteX4" fmla="*/ 4369114 w 4369114"/>
                <a:gd name="connsiteY4" fmla="*/ 379865 h 422072"/>
                <a:gd name="connsiteX5" fmla="*/ 4326907 w 4369114"/>
                <a:gd name="connsiteY5" fmla="*/ 422072 h 422072"/>
                <a:gd name="connsiteX6" fmla="*/ 42207 w 4369114"/>
                <a:gd name="connsiteY6" fmla="*/ 422072 h 422072"/>
                <a:gd name="connsiteX7" fmla="*/ 0 w 4369114"/>
                <a:gd name="connsiteY7" fmla="*/ 379865 h 422072"/>
                <a:gd name="connsiteX8" fmla="*/ 0 w 4369114"/>
                <a:gd name="connsiteY8" fmla="*/ 42207 h 42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9114" h="422072">
                  <a:moveTo>
                    <a:pt x="0" y="42207"/>
                  </a:moveTo>
                  <a:cubicBezTo>
                    <a:pt x="0" y="18897"/>
                    <a:pt x="18897" y="0"/>
                    <a:pt x="42207" y="0"/>
                  </a:cubicBezTo>
                  <a:lnTo>
                    <a:pt x="4326907" y="0"/>
                  </a:lnTo>
                  <a:cubicBezTo>
                    <a:pt x="4350217" y="0"/>
                    <a:pt x="4369114" y="18897"/>
                    <a:pt x="4369114" y="42207"/>
                  </a:cubicBezTo>
                  <a:lnTo>
                    <a:pt x="4369114" y="379865"/>
                  </a:lnTo>
                  <a:cubicBezTo>
                    <a:pt x="4369114" y="403175"/>
                    <a:pt x="4350217" y="422072"/>
                    <a:pt x="4326907" y="422072"/>
                  </a:cubicBezTo>
                  <a:lnTo>
                    <a:pt x="42207" y="422072"/>
                  </a:lnTo>
                  <a:cubicBezTo>
                    <a:pt x="18897" y="422072"/>
                    <a:pt x="0" y="403175"/>
                    <a:pt x="0" y="379865"/>
                  </a:cubicBezTo>
                  <a:lnTo>
                    <a:pt x="0" y="42207"/>
                  </a:lnTo>
                  <a:close/>
                </a:path>
              </a:pathLst>
            </a:custGeom>
          </p:spPr>
          <p:style>
            <a:lnRef idx="2">
              <a:schemeClr val="lt1">
                <a:hueOff val="0"/>
                <a:satOff val="0"/>
                <a:lumOff val="0"/>
                <a:alphaOff val="0"/>
              </a:schemeClr>
            </a:lnRef>
            <a:fillRef idx="1">
              <a:schemeClr val="accent4">
                <a:hueOff val="6533927"/>
                <a:satOff val="-27185"/>
                <a:lumOff val="6405"/>
                <a:alphaOff val="0"/>
              </a:schemeClr>
            </a:fillRef>
            <a:effectRef idx="0">
              <a:schemeClr val="accent4">
                <a:hueOff val="6533927"/>
                <a:satOff val="-27185"/>
                <a:lumOff val="6405"/>
                <a:alphaOff val="0"/>
              </a:schemeClr>
            </a:effectRef>
            <a:fontRef idx="minor">
              <a:schemeClr val="lt1"/>
            </a:fontRef>
          </p:style>
          <p:txBody>
            <a:bodyPr spcFirstLastPara="0" vert="horz" wrap="square" lIns="992230" tIns="76200" rIns="76201" bIns="76200" numCol="1" spcCol="1270" anchor="ctr" anchorCtr="0">
              <a:noAutofit/>
            </a:bodyPr>
            <a:lstStyle/>
            <a:p>
              <a:pPr marL="720000" lvl="0" indent="0" algn="l" defTabSz="889000">
                <a:lnSpc>
                  <a:spcPct val="90000"/>
                </a:lnSpc>
                <a:spcBef>
                  <a:spcPct val="0"/>
                </a:spcBef>
                <a:spcAft>
                  <a:spcPts val="0"/>
                </a:spcAft>
                <a:buNone/>
              </a:pPr>
              <a:r>
                <a:rPr lang="en-US" altLang="en-US" sz="3200" kern="1200" dirty="0"/>
                <a:t>Meteorological</a:t>
              </a:r>
              <a:r>
                <a:rPr lang="en-US" altLang="en-US" sz="3200" dirty="0"/>
                <a:t>      </a:t>
              </a:r>
              <a:r>
                <a:rPr lang="en-US" altLang="en-US" sz="3200" kern="1200" dirty="0"/>
                <a:t> Features</a:t>
              </a:r>
              <a:endParaRPr lang="zh-CN" altLang="en-US" sz="3200" kern="1200" dirty="0"/>
            </a:p>
          </p:txBody>
        </p:sp>
        <p:sp>
          <p:nvSpPr>
            <p:cNvPr id="17" name="矩形: 圆角 16">
              <a:extLst>
                <a:ext uri="{FF2B5EF4-FFF2-40B4-BE49-F238E27FC236}">
                  <a16:creationId xmlns:a16="http://schemas.microsoft.com/office/drawing/2014/main" id="{3CB85625-9010-4164-8B13-932644831413}"/>
                </a:ext>
              </a:extLst>
            </p:cNvPr>
            <p:cNvSpPr/>
            <p:nvPr/>
          </p:nvSpPr>
          <p:spPr>
            <a:xfrm>
              <a:off x="4493564" y="3592967"/>
              <a:ext cx="1295822" cy="337658"/>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t="-19000" b="-19000"/>
              </a:stretch>
            </a:blipFill>
          </p:spPr>
          <p:style>
            <a:lnRef idx="2">
              <a:schemeClr val="lt1">
                <a:hueOff val="0"/>
                <a:satOff val="0"/>
                <a:lumOff val="0"/>
                <a:alphaOff val="0"/>
              </a:schemeClr>
            </a:lnRef>
            <a:fillRef idx="1">
              <a:scrgbClr r="0" g="0" b="0"/>
            </a:fillRef>
            <a:effectRef idx="0">
              <a:schemeClr val="accent4">
                <a:tint val="50000"/>
                <a:hueOff val="7192130"/>
                <a:satOff val="-33471"/>
                <a:lumOff val="-1468"/>
                <a:alphaOff val="0"/>
              </a:schemeClr>
            </a:effectRef>
            <a:fontRef idx="minor">
              <a:schemeClr val="lt1">
                <a:hueOff val="0"/>
                <a:satOff val="0"/>
                <a:lumOff val="0"/>
                <a:alphaOff val="0"/>
              </a:schemeClr>
            </a:fontRef>
          </p:style>
        </p:sp>
        <p:sp>
          <p:nvSpPr>
            <p:cNvPr id="18" name="任意多边形: 形状 17">
              <a:extLst>
                <a:ext uri="{FF2B5EF4-FFF2-40B4-BE49-F238E27FC236}">
                  <a16:creationId xmlns:a16="http://schemas.microsoft.com/office/drawing/2014/main" id="{B5142271-A801-42B2-954E-788231F31448}"/>
                </a:ext>
              </a:extLst>
            </p:cNvPr>
            <p:cNvSpPr/>
            <p:nvPr/>
          </p:nvSpPr>
          <p:spPr>
            <a:xfrm>
              <a:off x="4451358" y="4015040"/>
              <a:ext cx="4369114" cy="422072"/>
            </a:xfrm>
            <a:custGeom>
              <a:avLst/>
              <a:gdLst>
                <a:gd name="connsiteX0" fmla="*/ 0 w 4369114"/>
                <a:gd name="connsiteY0" fmla="*/ 42207 h 422072"/>
                <a:gd name="connsiteX1" fmla="*/ 42207 w 4369114"/>
                <a:gd name="connsiteY1" fmla="*/ 0 h 422072"/>
                <a:gd name="connsiteX2" fmla="*/ 4326907 w 4369114"/>
                <a:gd name="connsiteY2" fmla="*/ 0 h 422072"/>
                <a:gd name="connsiteX3" fmla="*/ 4369114 w 4369114"/>
                <a:gd name="connsiteY3" fmla="*/ 42207 h 422072"/>
                <a:gd name="connsiteX4" fmla="*/ 4369114 w 4369114"/>
                <a:gd name="connsiteY4" fmla="*/ 379865 h 422072"/>
                <a:gd name="connsiteX5" fmla="*/ 4326907 w 4369114"/>
                <a:gd name="connsiteY5" fmla="*/ 422072 h 422072"/>
                <a:gd name="connsiteX6" fmla="*/ 42207 w 4369114"/>
                <a:gd name="connsiteY6" fmla="*/ 422072 h 422072"/>
                <a:gd name="connsiteX7" fmla="*/ 0 w 4369114"/>
                <a:gd name="connsiteY7" fmla="*/ 379865 h 422072"/>
                <a:gd name="connsiteX8" fmla="*/ 0 w 4369114"/>
                <a:gd name="connsiteY8" fmla="*/ 42207 h 42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9114" h="422072">
                  <a:moveTo>
                    <a:pt x="0" y="42207"/>
                  </a:moveTo>
                  <a:cubicBezTo>
                    <a:pt x="0" y="18897"/>
                    <a:pt x="18897" y="0"/>
                    <a:pt x="42207" y="0"/>
                  </a:cubicBezTo>
                  <a:lnTo>
                    <a:pt x="4326907" y="0"/>
                  </a:lnTo>
                  <a:cubicBezTo>
                    <a:pt x="4350217" y="0"/>
                    <a:pt x="4369114" y="18897"/>
                    <a:pt x="4369114" y="42207"/>
                  </a:cubicBezTo>
                  <a:lnTo>
                    <a:pt x="4369114" y="379865"/>
                  </a:lnTo>
                  <a:cubicBezTo>
                    <a:pt x="4369114" y="403175"/>
                    <a:pt x="4350217" y="422072"/>
                    <a:pt x="4326907" y="422072"/>
                  </a:cubicBezTo>
                  <a:lnTo>
                    <a:pt x="42207" y="422072"/>
                  </a:lnTo>
                  <a:cubicBezTo>
                    <a:pt x="18897" y="422072"/>
                    <a:pt x="0" y="403175"/>
                    <a:pt x="0" y="379865"/>
                  </a:cubicBezTo>
                  <a:lnTo>
                    <a:pt x="0" y="42207"/>
                  </a:lnTo>
                  <a:close/>
                </a:path>
              </a:pathLst>
            </a:custGeom>
          </p:spPr>
          <p:style>
            <a:lnRef idx="2">
              <a:schemeClr val="lt1">
                <a:hueOff val="0"/>
                <a:satOff val="0"/>
                <a:lumOff val="0"/>
                <a:alphaOff val="0"/>
              </a:schemeClr>
            </a:lnRef>
            <a:fillRef idx="1">
              <a:schemeClr val="accent4">
                <a:hueOff val="9800891"/>
                <a:satOff val="-40777"/>
                <a:lumOff val="9608"/>
                <a:alphaOff val="0"/>
              </a:schemeClr>
            </a:fillRef>
            <a:effectRef idx="0">
              <a:schemeClr val="accent4">
                <a:hueOff val="9800891"/>
                <a:satOff val="-40777"/>
                <a:lumOff val="9608"/>
                <a:alphaOff val="0"/>
              </a:schemeClr>
            </a:effectRef>
            <a:fontRef idx="minor">
              <a:schemeClr val="lt1"/>
            </a:fontRef>
          </p:style>
          <p:txBody>
            <a:bodyPr spcFirstLastPara="0" vert="horz" wrap="square" lIns="992230" tIns="76200" rIns="76201" bIns="76200" numCol="1" spcCol="1270" anchor="ctr" anchorCtr="0">
              <a:noAutofit/>
            </a:bodyPr>
            <a:lstStyle/>
            <a:p>
              <a:pPr marL="720000" lvl="0" indent="0" algn="l" defTabSz="889000">
                <a:lnSpc>
                  <a:spcPct val="90000"/>
                </a:lnSpc>
                <a:spcBef>
                  <a:spcPct val="0"/>
                </a:spcBef>
                <a:spcAft>
                  <a:spcPts val="0"/>
                </a:spcAft>
                <a:buNone/>
              </a:pPr>
              <a:r>
                <a:rPr lang="en-US" altLang="en-US" sz="3200" kern="1200" dirty="0"/>
                <a:t>Event </a:t>
              </a:r>
            </a:p>
            <a:p>
              <a:pPr marL="720000" lvl="0" indent="0" algn="l" defTabSz="889000">
                <a:lnSpc>
                  <a:spcPct val="90000"/>
                </a:lnSpc>
                <a:spcBef>
                  <a:spcPct val="0"/>
                </a:spcBef>
                <a:spcAft>
                  <a:spcPts val="0"/>
                </a:spcAft>
                <a:buNone/>
              </a:pPr>
              <a:r>
                <a:rPr lang="en-US" altLang="en-US" sz="3200" kern="1200" dirty="0"/>
                <a:t>Features</a:t>
              </a:r>
              <a:endParaRPr lang="zh-CN" altLang="en-US" sz="3200" kern="1200" dirty="0"/>
            </a:p>
          </p:txBody>
        </p:sp>
        <p:sp>
          <p:nvSpPr>
            <p:cNvPr id="19" name="矩形: 圆角 18">
              <a:extLst>
                <a:ext uri="{FF2B5EF4-FFF2-40B4-BE49-F238E27FC236}">
                  <a16:creationId xmlns:a16="http://schemas.microsoft.com/office/drawing/2014/main" id="{A608F18C-7DD1-4EF8-BFC2-9AF36319336B}"/>
                </a:ext>
              </a:extLst>
            </p:cNvPr>
            <p:cNvSpPr/>
            <p:nvPr/>
          </p:nvSpPr>
          <p:spPr>
            <a:xfrm>
              <a:off x="4493564" y="4057247"/>
              <a:ext cx="1295822" cy="337658"/>
            </a:xfrm>
            <a:prstGeom prst="roundRect">
              <a:avLst>
                <a:gd name="adj" fmla="val 10000"/>
              </a:avLst>
            </a:prstGeom>
            <a:blipFill>
              <a:blip r:embed="rId6" cstate="print">
                <a:extLst>
                  <a:ext uri="{28A0092B-C50C-407E-A947-70E740481C1C}">
                    <a14:useLocalDpi xmlns:a14="http://schemas.microsoft.com/office/drawing/2010/main" val="0"/>
                  </a:ext>
                </a:extLst>
              </a:blip>
              <a:srcRect/>
              <a:stretch>
                <a:fillRect t="-22000" b="-22000"/>
              </a:stretch>
            </a:blipFill>
          </p:spPr>
          <p:style>
            <a:lnRef idx="2">
              <a:schemeClr val="lt1">
                <a:hueOff val="0"/>
                <a:satOff val="0"/>
                <a:lumOff val="0"/>
                <a:alphaOff val="0"/>
              </a:schemeClr>
            </a:lnRef>
            <a:fillRef idx="1">
              <a:scrgbClr r="0" g="0" b="0"/>
            </a:fillRef>
            <a:effectRef idx="0">
              <a:schemeClr val="accent4">
                <a:tint val="50000"/>
                <a:hueOff val="10788194"/>
                <a:satOff val="-50206"/>
                <a:lumOff val="-2202"/>
                <a:alphaOff val="0"/>
              </a:schemeClr>
            </a:effectRef>
            <a:fontRef idx="minor">
              <a:schemeClr val="lt1">
                <a:hueOff val="0"/>
                <a:satOff val="0"/>
                <a:lumOff val="0"/>
                <a:alphaOff val="0"/>
              </a:schemeClr>
            </a:fontRef>
          </p:style>
        </p:sp>
        <p:cxnSp>
          <p:nvCxnSpPr>
            <p:cNvPr id="20" name="直接连接符 19">
              <a:extLst>
                <a:ext uri="{FF2B5EF4-FFF2-40B4-BE49-F238E27FC236}">
                  <a16:creationId xmlns:a16="http://schemas.microsoft.com/office/drawing/2014/main" id="{9F60EEBD-0E16-45A2-B84A-ABC07352D829}"/>
                </a:ext>
              </a:extLst>
            </p:cNvPr>
            <p:cNvCxnSpPr>
              <a:cxnSpLocks/>
            </p:cNvCxnSpPr>
            <p:nvPr/>
          </p:nvCxnSpPr>
          <p:spPr bwMode="auto">
            <a:xfrm>
              <a:off x="4108622" y="3557635"/>
              <a:ext cx="175346"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FAEE975-95DC-45E8-BD0B-0E233EB3F55C}"/>
                </a:ext>
              </a:extLst>
            </p:cNvPr>
            <p:cNvCxnSpPr>
              <a:cxnSpLocks/>
            </p:cNvCxnSpPr>
            <p:nvPr/>
          </p:nvCxnSpPr>
          <p:spPr bwMode="auto">
            <a:xfrm>
              <a:off x="4283968" y="2838225"/>
              <a:ext cx="0" cy="1368152"/>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1B156C2-C03B-4507-8E1B-6F39D9240973}"/>
                </a:ext>
              </a:extLst>
            </p:cNvPr>
            <p:cNvCxnSpPr/>
            <p:nvPr/>
          </p:nvCxnSpPr>
          <p:spPr bwMode="auto">
            <a:xfrm>
              <a:off x="4283968" y="2838225"/>
              <a:ext cx="167390"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09CFBE1-4E63-4BF6-9851-7F612825F18C}"/>
                </a:ext>
              </a:extLst>
            </p:cNvPr>
            <p:cNvCxnSpPr/>
            <p:nvPr/>
          </p:nvCxnSpPr>
          <p:spPr bwMode="auto">
            <a:xfrm>
              <a:off x="4293112" y="3298473"/>
              <a:ext cx="167390"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52C5703-165A-407D-89E1-44ED14EBC768}"/>
                </a:ext>
              </a:extLst>
            </p:cNvPr>
            <p:cNvCxnSpPr/>
            <p:nvPr/>
          </p:nvCxnSpPr>
          <p:spPr bwMode="auto">
            <a:xfrm>
              <a:off x="4283968" y="3770913"/>
              <a:ext cx="167390"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0F2ACF0-39AD-46E0-B1A7-99CC6E5E3C9A}"/>
                </a:ext>
              </a:extLst>
            </p:cNvPr>
            <p:cNvCxnSpPr/>
            <p:nvPr/>
          </p:nvCxnSpPr>
          <p:spPr bwMode="auto">
            <a:xfrm>
              <a:off x="4283968" y="4206377"/>
              <a:ext cx="167390"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29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B344C-EE09-412D-BCE1-081811546A09}"/>
              </a:ext>
            </a:extLst>
          </p:cNvPr>
          <p:cNvSpPr>
            <a:spLocks noGrp="1"/>
          </p:cNvSpPr>
          <p:nvPr>
            <p:ph type="title"/>
          </p:nvPr>
        </p:nvSpPr>
        <p:spPr/>
        <p:txBody>
          <a:bodyPr/>
          <a:lstStyle/>
          <a:p>
            <a:r>
              <a:rPr lang="en-US" altLang="zh-CN" dirty="0"/>
              <a:t>Basic Features</a:t>
            </a:r>
            <a:endParaRPr lang="zh-CN" altLang="en-US" dirty="0"/>
          </a:p>
        </p:txBody>
      </p:sp>
      <p:sp>
        <p:nvSpPr>
          <p:cNvPr id="4" name="灯片编号占位符 3">
            <a:extLst>
              <a:ext uri="{FF2B5EF4-FFF2-40B4-BE49-F238E27FC236}">
                <a16:creationId xmlns:a16="http://schemas.microsoft.com/office/drawing/2014/main" id="{7E649B6E-B478-466C-97B1-E38611C126F7}"/>
              </a:ext>
            </a:extLst>
          </p:cNvPr>
          <p:cNvSpPr>
            <a:spLocks noGrp="1"/>
          </p:cNvSpPr>
          <p:nvPr>
            <p:ph type="sldNum" sz="quarter" idx="12"/>
          </p:nvPr>
        </p:nvSpPr>
        <p:spPr/>
        <p:txBody>
          <a:bodyPr/>
          <a:lstStyle/>
          <a:p>
            <a:pPr>
              <a:defRPr/>
            </a:pPr>
            <a:fld id="{73697CC5-BB9E-487E-AFF3-8F5506CF83B5}" type="slidenum">
              <a:rPr lang="en-US" altLang="ko-KR" smtClean="0"/>
              <a:pPr>
                <a:defRPr/>
              </a:pPr>
              <a:t>18</a:t>
            </a:fld>
            <a:endParaRPr lang="en-US" altLang="ko-KR"/>
          </a:p>
        </p:txBody>
      </p:sp>
      <p:grpSp>
        <p:nvGrpSpPr>
          <p:cNvPr id="8" name="组合 7">
            <a:extLst>
              <a:ext uri="{FF2B5EF4-FFF2-40B4-BE49-F238E27FC236}">
                <a16:creationId xmlns:a16="http://schemas.microsoft.com/office/drawing/2014/main" id="{4EBDF5B5-5218-48F0-A530-EC852A48AB60}"/>
              </a:ext>
            </a:extLst>
          </p:cNvPr>
          <p:cNvGrpSpPr/>
          <p:nvPr/>
        </p:nvGrpSpPr>
        <p:grpSpPr>
          <a:xfrm>
            <a:off x="395537" y="1196752"/>
            <a:ext cx="8291264" cy="5112568"/>
            <a:chOff x="1332045" y="1340768"/>
            <a:chExt cx="6095189" cy="2064018"/>
          </a:xfrm>
        </p:grpSpPr>
        <p:sp>
          <p:nvSpPr>
            <p:cNvPr id="9" name="矩形 8">
              <a:extLst>
                <a:ext uri="{FF2B5EF4-FFF2-40B4-BE49-F238E27FC236}">
                  <a16:creationId xmlns:a16="http://schemas.microsoft.com/office/drawing/2014/main" id="{522A9891-6D0D-49EF-A46A-B2620AB9374A}"/>
                </a:ext>
              </a:extLst>
            </p:cNvPr>
            <p:cNvSpPr/>
            <p:nvPr/>
          </p:nvSpPr>
          <p:spPr>
            <a:xfrm>
              <a:off x="1332045" y="1651172"/>
              <a:ext cx="1468720" cy="172790"/>
            </a:xfrm>
            <a:prstGeom prst="rect">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zh-CN" altLang="en-US" dirty="0"/>
            </a:p>
          </p:txBody>
        </p:sp>
        <p:sp>
          <p:nvSpPr>
            <p:cNvPr id="10" name="矩形 9">
              <a:extLst>
                <a:ext uri="{FF2B5EF4-FFF2-40B4-BE49-F238E27FC236}">
                  <a16:creationId xmlns:a16="http://schemas.microsoft.com/office/drawing/2014/main" id="{E6DCE042-6210-4E8B-89A6-B852E62FA821}"/>
                </a:ext>
              </a:extLst>
            </p:cNvPr>
            <p:cNvSpPr/>
            <p:nvPr/>
          </p:nvSpPr>
          <p:spPr>
            <a:xfrm>
              <a:off x="1332045" y="1716065"/>
              <a:ext cx="107897" cy="107897"/>
            </a:xfrm>
            <a:prstGeom prst="rect">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任意多边形: 形状 13">
              <a:extLst>
                <a:ext uri="{FF2B5EF4-FFF2-40B4-BE49-F238E27FC236}">
                  <a16:creationId xmlns:a16="http://schemas.microsoft.com/office/drawing/2014/main" id="{F8F0FEB7-C5A1-43BA-A081-56045941A926}"/>
                </a:ext>
              </a:extLst>
            </p:cNvPr>
            <p:cNvSpPr/>
            <p:nvPr/>
          </p:nvSpPr>
          <p:spPr>
            <a:xfrm>
              <a:off x="1332045" y="1340768"/>
              <a:ext cx="1468720" cy="310404"/>
            </a:xfrm>
            <a:custGeom>
              <a:avLst/>
              <a:gdLst>
                <a:gd name="connsiteX0" fmla="*/ 0 w 1468720"/>
                <a:gd name="connsiteY0" fmla="*/ 0 h 310404"/>
                <a:gd name="connsiteX1" fmla="*/ 1468720 w 1468720"/>
                <a:gd name="connsiteY1" fmla="*/ 0 h 310404"/>
                <a:gd name="connsiteX2" fmla="*/ 1468720 w 1468720"/>
                <a:gd name="connsiteY2" fmla="*/ 310404 h 310404"/>
                <a:gd name="connsiteX3" fmla="*/ 0 w 1468720"/>
                <a:gd name="connsiteY3" fmla="*/ 310404 h 310404"/>
                <a:gd name="connsiteX4" fmla="*/ 0 w 1468720"/>
                <a:gd name="connsiteY4" fmla="*/ 0 h 310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720" h="310404">
                  <a:moveTo>
                    <a:pt x="0" y="0"/>
                  </a:moveTo>
                  <a:lnTo>
                    <a:pt x="1468720" y="0"/>
                  </a:lnTo>
                  <a:lnTo>
                    <a:pt x="1468720" y="310404"/>
                  </a:lnTo>
                  <a:lnTo>
                    <a:pt x="0" y="31040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US" altLang="zh-CN" sz="2000" kern="1200" dirty="0"/>
                <a:t>Temporal Features</a:t>
              </a:r>
              <a:endParaRPr lang="zh-CN" altLang="en-US" sz="2000" kern="1200" dirty="0"/>
            </a:p>
          </p:txBody>
        </p:sp>
        <p:sp>
          <p:nvSpPr>
            <p:cNvPr id="26" name="矩形 25">
              <a:extLst>
                <a:ext uri="{FF2B5EF4-FFF2-40B4-BE49-F238E27FC236}">
                  <a16:creationId xmlns:a16="http://schemas.microsoft.com/office/drawing/2014/main" id="{E1DAC565-0FA0-46B5-BEF5-193277EA7948}"/>
                </a:ext>
              </a:extLst>
            </p:cNvPr>
            <p:cNvSpPr/>
            <p:nvPr/>
          </p:nvSpPr>
          <p:spPr>
            <a:xfrm>
              <a:off x="1332045" y="1967571"/>
              <a:ext cx="107894" cy="107894"/>
            </a:xfrm>
            <a:prstGeom prst="rect">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任意多边形: 形状 26">
              <a:extLst>
                <a:ext uri="{FF2B5EF4-FFF2-40B4-BE49-F238E27FC236}">
                  <a16:creationId xmlns:a16="http://schemas.microsoft.com/office/drawing/2014/main" id="{47F82D2C-25C8-45DA-AFFA-1B461951D561}"/>
                </a:ext>
              </a:extLst>
            </p:cNvPr>
            <p:cNvSpPr/>
            <p:nvPr/>
          </p:nvSpPr>
          <p:spPr>
            <a:xfrm>
              <a:off x="1434855" y="1895767"/>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dirty="0"/>
                <a:t>Month</a:t>
              </a:r>
              <a:endParaRPr lang="zh-CN" altLang="en-US" sz="1600" kern="1200" dirty="0"/>
            </a:p>
          </p:txBody>
        </p:sp>
        <p:sp>
          <p:nvSpPr>
            <p:cNvPr id="28" name="矩形 27">
              <a:extLst>
                <a:ext uri="{FF2B5EF4-FFF2-40B4-BE49-F238E27FC236}">
                  <a16:creationId xmlns:a16="http://schemas.microsoft.com/office/drawing/2014/main" id="{8239A711-B24D-4821-B22B-FF51C3930D59}"/>
                </a:ext>
              </a:extLst>
            </p:cNvPr>
            <p:cNvSpPr/>
            <p:nvPr/>
          </p:nvSpPr>
          <p:spPr>
            <a:xfrm>
              <a:off x="1332045" y="2219074"/>
              <a:ext cx="107894" cy="107894"/>
            </a:xfrm>
            <a:prstGeom prst="rect">
              <a:avLst/>
            </a:prstGeom>
          </p:spPr>
          <p:style>
            <a:lnRef idx="2">
              <a:schemeClr val="accent4">
                <a:hueOff val="576523"/>
                <a:satOff val="-2399"/>
                <a:lumOff val="565"/>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9" name="任意多边形: 形状 28">
              <a:extLst>
                <a:ext uri="{FF2B5EF4-FFF2-40B4-BE49-F238E27FC236}">
                  <a16:creationId xmlns:a16="http://schemas.microsoft.com/office/drawing/2014/main" id="{3F79B086-422C-4C5B-A8A8-CC2E13679BD7}"/>
                </a:ext>
              </a:extLst>
            </p:cNvPr>
            <p:cNvSpPr/>
            <p:nvPr/>
          </p:nvSpPr>
          <p:spPr>
            <a:xfrm>
              <a:off x="1434855" y="2147270"/>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dirty="0"/>
                <a:t>Day of month</a:t>
              </a:r>
              <a:endParaRPr lang="zh-CN" altLang="en-US" sz="1600" kern="1200" dirty="0"/>
            </a:p>
          </p:txBody>
        </p:sp>
        <p:sp>
          <p:nvSpPr>
            <p:cNvPr id="30" name="矩形 29">
              <a:extLst>
                <a:ext uri="{FF2B5EF4-FFF2-40B4-BE49-F238E27FC236}">
                  <a16:creationId xmlns:a16="http://schemas.microsoft.com/office/drawing/2014/main" id="{DD246534-2606-4CAF-B9D3-DCA22DB695FD}"/>
                </a:ext>
              </a:extLst>
            </p:cNvPr>
            <p:cNvSpPr/>
            <p:nvPr/>
          </p:nvSpPr>
          <p:spPr>
            <a:xfrm>
              <a:off x="1332045" y="2470577"/>
              <a:ext cx="107894" cy="107894"/>
            </a:xfrm>
            <a:prstGeom prst="rect">
              <a:avLst/>
            </a:prstGeom>
          </p:spPr>
          <p:style>
            <a:lnRef idx="2">
              <a:schemeClr val="accent4">
                <a:hueOff val="1153046"/>
                <a:satOff val="-4797"/>
                <a:lumOff val="113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任意多边形: 形状 30">
              <a:extLst>
                <a:ext uri="{FF2B5EF4-FFF2-40B4-BE49-F238E27FC236}">
                  <a16:creationId xmlns:a16="http://schemas.microsoft.com/office/drawing/2014/main" id="{1607FF1A-E2CA-43F7-A616-566FB13C5713}"/>
                </a:ext>
              </a:extLst>
            </p:cNvPr>
            <p:cNvSpPr/>
            <p:nvPr/>
          </p:nvSpPr>
          <p:spPr>
            <a:xfrm>
              <a:off x="1434855" y="2398773"/>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dirty="0"/>
                <a:t>Day of week</a:t>
              </a:r>
              <a:endParaRPr lang="zh-CN" altLang="en-US" sz="1600" kern="1200" dirty="0"/>
            </a:p>
          </p:txBody>
        </p:sp>
        <p:sp>
          <p:nvSpPr>
            <p:cNvPr id="32" name="矩形 31">
              <a:extLst>
                <a:ext uri="{FF2B5EF4-FFF2-40B4-BE49-F238E27FC236}">
                  <a16:creationId xmlns:a16="http://schemas.microsoft.com/office/drawing/2014/main" id="{12F8DC91-E819-4747-991E-EB93D430926A}"/>
                </a:ext>
              </a:extLst>
            </p:cNvPr>
            <p:cNvSpPr/>
            <p:nvPr/>
          </p:nvSpPr>
          <p:spPr>
            <a:xfrm>
              <a:off x="1332045" y="2722081"/>
              <a:ext cx="107894" cy="107894"/>
            </a:xfrm>
            <a:prstGeom prst="rect">
              <a:avLst/>
            </a:prstGeom>
          </p:spPr>
          <p:style>
            <a:lnRef idx="2">
              <a:schemeClr val="accent4">
                <a:hueOff val="1729569"/>
                <a:satOff val="-7196"/>
                <a:lumOff val="1696"/>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任意多边形: 形状 32">
              <a:extLst>
                <a:ext uri="{FF2B5EF4-FFF2-40B4-BE49-F238E27FC236}">
                  <a16:creationId xmlns:a16="http://schemas.microsoft.com/office/drawing/2014/main" id="{1D449A1F-32A5-4803-9994-32FB600FB1CE}"/>
                </a:ext>
              </a:extLst>
            </p:cNvPr>
            <p:cNvSpPr/>
            <p:nvPr/>
          </p:nvSpPr>
          <p:spPr>
            <a:xfrm>
              <a:off x="1434855" y="2650276"/>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dirty="0"/>
                <a:t>Hour of day</a:t>
              </a:r>
              <a:endParaRPr lang="zh-CN" altLang="en-US" sz="1600" kern="1200" dirty="0"/>
            </a:p>
          </p:txBody>
        </p:sp>
        <p:sp>
          <p:nvSpPr>
            <p:cNvPr id="34" name="矩形 33">
              <a:extLst>
                <a:ext uri="{FF2B5EF4-FFF2-40B4-BE49-F238E27FC236}">
                  <a16:creationId xmlns:a16="http://schemas.microsoft.com/office/drawing/2014/main" id="{13F1E57D-702A-498B-8B15-188478C44D7F}"/>
                </a:ext>
              </a:extLst>
            </p:cNvPr>
            <p:cNvSpPr/>
            <p:nvPr/>
          </p:nvSpPr>
          <p:spPr>
            <a:xfrm>
              <a:off x="1332045" y="2973584"/>
              <a:ext cx="107894" cy="107894"/>
            </a:xfrm>
            <a:prstGeom prst="rect">
              <a:avLst/>
            </a:prstGeom>
          </p:spPr>
          <p:style>
            <a:lnRef idx="2">
              <a:schemeClr val="accent4">
                <a:hueOff val="2306092"/>
                <a:satOff val="-9595"/>
                <a:lumOff val="226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任意多边形: 形状 34">
              <a:extLst>
                <a:ext uri="{FF2B5EF4-FFF2-40B4-BE49-F238E27FC236}">
                  <a16:creationId xmlns:a16="http://schemas.microsoft.com/office/drawing/2014/main" id="{FA3A1AFB-25FE-4E6C-86A6-14BD5632241E}"/>
                </a:ext>
              </a:extLst>
            </p:cNvPr>
            <p:cNvSpPr/>
            <p:nvPr/>
          </p:nvSpPr>
          <p:spPr>
            <a:xfrm>
              <a:off x="1434855" y="2901780"/>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zh-CN" sz="1600" kern="1200" dirty="0"/>
                <a:t>Holiday</a:t>
              </a:r>
              <a:endParaRPr lang="zh-CN" altLang="en-US" sz="1600" kern="1200" dirty="0"/>
            </a:p>
          </p:txBody>
        </p:sp>
        <p:sp>
          <p:nvSpPr>
            <p:cNvPr id="36" name="矩形 35">
              <a:extLst>
                <a:ext uri="{FF2B5EF4-FFF2-40B4-BE49-F238E27FC236}">
                  <a16:creationId xmlns:a16="http://schemas.microsoft.com/office/drawing/2014/main" id="{F5FFDFD5-519C-45E3-9B25-13DBD4F033C2}"/>
                </a:ext>
              </a:extLst>
            </p:cNvPr>
            <p:cNvSpPr/>
            <p:nvPr/>
          </p:nvSpPr>
          <p:spPr>
            <a:xfrm>
              <a:off x="1332045" y="3225087"/>
              <a:ext cx="107894" cy="107894"/>
            </a:xfrm>
            <a:prstGeom prst="rect">
              <a:avLst/>
            </a:prstGeom>
          </p:spPr>
          <p:style>
            <a:lnRef idx="2">
              <a:schemeClr val="accent4">
                <a:hueOff val="2882615"/>
                <a:satOff val="-11993"/>
                <a:lumOff val="2826"/>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任意多边形: 形状 36">
              <a:extLst>
                <a:ext uri="{FF2B5EF4-FFF2-40B4-BE49-F238E27FC236}">
                  <a16:creationId xmlns:a16="http://schemas.microsoft.com/office/drawing/2014/main" id="{38899BC5-1C9D-4063-A0F6-7B31A52D7D07}"/>
                </a:ext>
              </a:extLst>
            </p:cNvPr>
            <p:cNvSpPr/>
            <p:nvPr/>
          </p:nvSpPr>
          <p:spPr>
            <a:xfrm>
              <a:off x="1434855" y="3153283"/>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zh-CN" sz="1600" kern="1200" dirty="0"/>
                <a:t>Historical UOTD</a:t>
              </a:r>
              <a:endParaRPr lang="zh-CN" altLang="en-US" sz="1600" kern="1200" dirty="0"/>
            </a:p>
          </p:txBody>
        </p:sp>
        <p:sp>
          <p:nvSpPr>
            <p:cNvPr id="38" name="矩形 37">
              <a:extLst>
                <a:ext uri="{FF2B5EF4-FFF2-40B4-BE49-F238E27FC236}">
                  <a16:creationId xmlns:a16="http://schemas.microsoft.com/office/drawing/2014/main" id="{69C8BDDF-F82E-4238-B454-A01B56B85120}"/>
                </a:ext>
              </a:extLst>
            </p:cNvPr>
            <p:cNvSpPr/>
            <p:nvPr/>
          </p:nvSpPr>
          <p:spPr>
            <a:xfrm>
              <a:off x="2874201" y="1651172"/>
              <a:ext cx="1468720" cy="172790"/>
            </a:xfrm>
            <a:prstGeom prst="rect">
              <a:avLst/>
            </a:prstGeom>
          </p:spPr>
          <p:style>
            <a:lnRef idx="2">
              <a:schemeClr val="accent4">
                <a:hueOff val="3266964"/>
                <a:satOff val="-13592"/>
                <a:lumOff val="3203"/>
                <a:alphaOff val="0"/>
              </a:schemeClr>
            </a:lnRef>
            <a:fillRef idx="1">
              <a:schemeClr val="accent4">
                <a:hueOff val="3266964"/>
                <a:satOff val="-13592"/>
                <a:lumOff val="3203"/>
                <a:alphaOff val="0"/>
              </a:schemeClr>
            </a:fillRef>
            <a:effectRef idx="0">
              <a:schemeClr val="accent4">
                <a:hueOff val="3266964"/>
                <a:satOff val="-13592"/>
                <a:lumOff val="3203"/>
                <a:alphaOff val="0"/>
              </a:schemeClr>
            </a:effectRef>
            <a:fontRef idx="minor">
              <a:schemeClr val="lt1"/>
            </a:fontRef>
          </p:style>
        </p:sp>
        <p:sp>
          <p:nvSpPr>
            <p:cNvPr id="39" name="矩形 38">
              <a:extLst>
                <a:ext uri="{FF2B5EF4-FFF2-40B4-BE49-F238E27FC236}">
                  <a16:creationId xmlns:a16="http://schemas.microsoft.com/office/drawing/2014/main" id="{E3DD814F-F39D-4067-BD7C-82D3A48AE186}"/>
                </a:ext>
              </a:extLst>
            </p:cNvPr>
            <p:cNvSpPr/>
            <p:nvPr/>
          </p:nvSpPr>
          <p:spPr>
            <a:xfrm>
              <a:off x="2874201" y="1716065"/>
              <a:ext cx="107897" cy="107897"/>
            </a:xfrm>
            <a:prstGeom prst="rect">
              <a:avLst/>
            </a:prstGeom>
          </p:spPr>
          <p:style>
            <a:lnRef idx="2">
              <a:schemeClr val="accent4">
                <a:hueOff val="3266964"/>
                <a:satOff val="-13592"/>
                <a:lumOff val="320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0" name="任意多边形: 形状 39">
              <a:extLst>
                <a:ext uri="{FF2B5EF4-FFF2-40B4-BE49-F238E27FC236}">
                  <a16:creationId xmlns:a16="http://schemas.microsoft.com/office/drawing/2014/main" id="{E795AD8E-3327-41CA-9DD0-3432A6826A78}"/>
                </a:ext>
              </a:extLst>
            </p:cNvPr>
            <p:cNvSpPr/>
            <p:nvPr/>
          </p:nvSpPr>
          <p:spPr>
            <a:xfrm>
              <a:off x="2874201" y="1340768"/>
              <a:ext cx="1468720" cy="310404"/>
            </a:xfrm>
            <a:custGeom>
              <a:avLst/>
              <a:gdLst>
                <a:gd name="connsiteX0" fmla="*/ 0 w 1468720"/>
                <a:gd name="connsiteY0" fmla="*/ 0 h 310404"/>
                <a:gd name="connsiteX1" fmla="*/ 1468720 w 1468720"/>
                <a:gd name="connsiteY1" fmla="*/ 0 h 310404"/>
                <a:gd name="connsiteX2" fmla="*/ 1468720 w 1468720"/>
                <a:gd name="connsiteY2" fmla="*/ 310404 h 310404"/>
                <a:gd name="connsiteX3" fmla="*/ 0 w 1468720"/>
                <a:gd name="connsiteY3" fmla="*/ 310404 h 310404"/>
                <a:gd name="connsiteX4" fmla="*/ 0 w 1468720"/>
                <a:gd name="connsiteY4" fmla="*/ 0 h 310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720" h="310404">
                  <a:moveTo>
                    <a:pt x="0" y="0"/>
                  </a:moveTo>
                  <a:lnTo>
                    <a:pt x="1468720" y="0"/>
                  </a:lnTo>
                  <a:lnTo>
                    <a:pt x="1468720" y="310404"/>
                  </a:lnTo>
                  <a:lnTo>
                    <a:pt x="0" y="31040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US" altLang="zh-CN" sz="2000" kern="1200" dirty="0"/>
                <a:t>Spatial Features</a:t>
              </a:r>
              <a:endParaRPr lang="zh-CN" altLang="en-US" sz="2000" kern="1200" dirty="0"/>
            </a:p>
          </p:txBody>
        </p:sp>
        <p:sp>
          <p:nvSpPr>
            <p:cNvPr id="41" name="矩形 40">
              <a:extLst>
                <a:ext uri="{FF2B5EF4-FFF2-40B4-BE49-F238E27FC236}">
                  <a16:creationId xmlns:a16="http://schemas.microsoft.com/office/drawing/2014/main" id="{4DB803CE-5F61-44FE-B915-CC014A91C002}"/>
                </a:ext>
              </a:extLst>
            </p:cNvPr>
            <p:cNvSpPr/>
            <p:nvPr/>
          </p:nvSpPr>
          <p:spPr>
            <a:xfrm>
              <a:off x="2874201" y="1967571"/>
              <a:ext cx="107894" cy="107894"/>
            </a:xfrm>
            <a:prstGeom prst="rect">
              <a:avLst/>
            </a:prstGeom>
          </p:spPr>
          <p:style>
            <a:lnRef idx="2">
              <a:schemeClr val="accent4">
                <a:hueOff val="3459138"/>
                <a:satOff val="-14392"/>
                <a:lumOff val="339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2" name="任意多边形: 形状 41">
              <a:extLst>
                <a:ext uri="{FF2B5EF4-FFF2-40B4-BE49-F238E27FC236}">
                  <a16:creationId xmlns:a16="http://schemas.microsoft.com/office/drawing/2014/main" id="{CFD27446-7C32-4E88-8958-78768C8B7986}"/>
                </a:ext>
              </a:extLst>
            </p:cNvPr>
            <p:cNvSpPr/>
            <p:nvPr/>
          </p:nvSpPr>
          <p:spPr>
            <a:xfrm>
              <a:off x="2977011" y="1895767"/>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dirty="0"/>
                <a:t>District</a:t>
              </a:r>
              <a:endParaRPr lang="zh-CN" altLang="en-US" sz="1600" kern="1200" dirty="0"/>
            </a:p>
          </p:txBody>
        </p:sp>
        <p:sp>
          <p:nvSpPr>
            <p:cNvPr id="43" name="矩形 42">
              <a:extLst>
                <a:ext uri="{FF2B5EF4-FFF2-40B4-BE49-F238E27FC236}">
                  <a16:creationId xmlns:a16="http://schemas.microsoft.com/office/drawing/2014/main" id="{28CC167C-3C35-427C-966F-71AB2C78E0B7}"/>
                </a:ext>
              </a:extLst>
            </p:cNvPr>
            <p:cNvSpPr/>
            <p:nvPr/>
          </p:nvSpPr>
          <p:spPr>
            <a:xfrm>
              <a:off x="2874201" y="2219074"/>
              <a:ext cx="107894" cy="107894"/>
            </a:xfrm>
            <a:prstGeom prst="rect">
              <a:avLst/>
            </a:prstGeom>
          </p:spPr>
          <p:style>
            <a:lnRef idx="2">
              <a:schemeClr val="accent4">
                <a:hueOff val="4035661"/>
                <a:satOff val="-16791"/>
                <a:lumOff val="3956"/>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任意多边形: 形状 43">
              <a:extLst>
                <a:ext uri="{FF2B5EF4-FFF2-40B4-BE49-F238E27FC236}">
                  <a16:creationId xmlns:a16="http://schemas.microsoft.com/office/drawing/2014/main" id="{C40D20C0-8C21-47ED-A081-8094E61906AA}"/>
                </a:ext>
              </a:extLst>
            </p:cNvPr>
            <p:cNvSpPr/>
            <p:nvPr/>
          </p:nvSpPr>
          <p:spPr>
            <a:xfrm>
              <a:off x="2977011" y="2147270"/>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dirty="0"/>
                <a:t>POI ID</a:t>
              </a:r>
              <a:endParaRPr lang="zh-CN" altLang="en-US" sz="1600" kern="1200" dirty="0"/>
            </a:p>
          </p:txBody>
        </p:sp>
        <p:sp>
          <p:nvSpPr>
            <p:cNvPr id="45" name="矩形 44">
              <a:extLst>
                <a:ext uri="{FF2B5EF4-FFF2-40B4-BE49-F238E27FC236}">
                  <a16:creationId xmlns:a16="http://schemas.microsoft.com/office/drawing/2014/main" id="{DF4191D2-17F2-4435-B64E-F02CC92B0531}"/>
                </a:ext>
              </a:extLst>
            </p:cNvPr>
            <p:cNvSpPr/>
            <p:nvPr/>
          </p:nvSpPr>
          <p:spPr>
            <a:xfrm>
              <a:off x="2874201" y="2470577"/>
              <a:ext cx="107894" cy="107894"/>
            </a:xfrm>
            <a:prstGeom prst="rect">
              <a:avLst/>
            </a:prstGeom>
          </p:spPr>
          <p:style>
            <a:lnRef idx="2">
              <a:schemeClr val="accent4">
                <a:hueOff val="4612184"/>
                <a:satOff val="-19189"/>
                <a:lumOff val="452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6" name="任意多边形: 形状 45">
              <a:extLst>
                <a:ext uri="{FF2B5EF4-FFF2-40B4-BE49-F238E27FC236}">
                  <a16:creationId xmlns:a16="http://schemas.microsoft.com/office/drawing/2014/main" id="{38286DB8-761A-46E5-B983-21BEEB105494}"/>
                </a:ext>
              </a:extLst>
            </p:cNvPr>
            <p:cNvSpPr/>
            <p:nvPr/>
          </p:nvSpPr>
          <p:spPr>
            <a:xfrm>
              <a:off x="2977011" y="2398773"/>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dirty="0"/>
                <a:t>POI category</a:t>
              </a:r>
              <a:endParaRPr lang="zh-CN" altLang="en-US" sz="1600" kern="1200" dirty="0"/>
            </a:p>
          </p:txBody>
        </p:sp>
        <p:sp>
          <p:nvSpPr>
            <p:cNvPr id="47" name="矩形 46">
              <a:extLst>
                <a:ext uri="{FF2B5EF4-FFF2-40B4-BE49-F238E27FC236}">
                  <a16:creationId xmlns:a16="http://schemas.microsoft.com/office/drawing/2014/main" id="{1C83CA60-AAA0-4896-80C8-AD39A7FAE84D}"/>
                </a:ext>
              </a:extLst>
            </p:cNvPr>
            <p:cNvSpPr/>
            <p:nvPr/>
          </p:nvSpPr>
          <p:spPr>
            <a:xfrm>
              <a:off x="2874201" y="2722081"/>
              <a:ext cx="107894" cy="107894"/>
            </a:xfrm>
            <a:prstGeom prst="rect">
              <a:avLst/>
            </a:prstGeom>
          </p:spPr>
          <p:style>
            <a:lnRef idx="2">
              <a:schemeClr val="accent4">
                <a:hueOff val="5188707"/>
                <a:satOff val="-21588"/>
                <a:lumOff val="5087"/>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8" name="任意多边形: 形状 47">
              <a:extLst>
                <a:ext uri="{FF2B5EF4-FFF2-40B4-BE49-F238E27FC236}">
                  <a16:creationId xmlns:a16="http://schemas.microsoft.com/office/drawing/2014/main" id="{F693C5F7-01D5-4481-89C3-9F37273B6238}"/>
                </a:ext>
              </a:extLst>
            </p:cNvPr>
            <p:cNvSpPr/>
            <p:nvPr/>
          </p:nvSpPr>
          <p:spPr>
            <a:xfrm>
              <a:off x="2977011" y="2650276"/>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dirty="0"/>
                <a:t>Distance distribution</a:t>
              </a:r>
              <a:endParaRPr lang="zh-CN" altLang="en-US" sz="1600" kern="1200" dirty="0"/>
            </a:p>
          </p:txBody>
        </p:sp>
        <p:sp>
          <p:nvSpPr>
            <p:cNvPr id="49" name="矩形 48">
              <a:extLst>
                <a:ext uri="{FF2B5EF4-FFF2-40B4-BE49-F238E27FC236}">
                  <a16:creationId xmlns:a16="http://schemas.microsoft.com/office/drawing/2014/main" id="{8E5F41E4-636B-4FAB-A0E3-79975B446864}"/>
                </a:ext>
              </a:extLst>
            </p:cNvPr>
            <p:cNvSpPr/>
            <p:nvPr/>
          </p:nvSpPr>
          <p:spPr>
            <a:xfrm>
              <a:off x="4416358" y="1651172"/>
              <a:ext cx="1468720" cy="172790"/>
            </a:xfrm>
            <a:prstGeom prst="rect">
              <a:avLst/>
            </a:prstGeom>
          </p:spPr>
          <p:style>
            <a:lnRef idx="2">
              <a:schemeClr val="accent4">
                <a:hueOff val="6533927"/>
                <a:satOff val="-27185"/>
                <a:lumOff val="6405"/>
                <a:alphaOff val="0"/>
              </a:schemeClr>
            </a:lnRef>
            <a:fillRef idx="1">
              <a:schemeClr val="accent4">
                <a:hueOff val="6533927"/>
                <a:satOff val="-27185"/>
                <a:lumOff val="6405"/>
                <a:alphaOff val="0"/>
              </a:schemeClr>
            </a:fillRef>
            <a:effectRef idx="0">
              <a:schemeClr val="accent4">
                <a:hueOff val="6533927"/>
                <a:satOff val="-27185"/>
                <a:lumOff val="6405"/>
                <a:alphaOff val="0"/>
              </a:schemeClr>
            </a:effectRef>
            <a:fontRef idx="minor">
              <a:schemeClr val="lt1"/>
            </a:fontRef>
          </p:style>
        </p:sp>
        <p:sp>
          <p:nvSpPr>
            <p:cNvPr id="50" name="矩形 49">
              <a:extLst>
                <a:ext uri="{FF2B5EF4-FFF2-40B4-BE49-F238E27FC236}">
                  <a16:creationId xmlns:a16="http://schemas.microsoft.com/office/drawing/2014/main" id="{6C24A450-1C01-4F53-84A4-94C6C4F13833}"/>
                </a:ext>
              </a:extLst>
            </p:cNvPr>
            <p:cNvSpPr/>
            <p:nvPr/>
          </p:nvSpPr>
          <p:spPr>
            <a:xfrm>
              <a:off x="4416358" y="1716065"/>
              <a:ext cx="107897" cy="107897"/>
            </a:xfrm>
            <a:prstGeom prst="rect">
              <a:avLst/>
            </a:prstGeom>
          </p:spPr>
          <p:style>
            <a:lnRef idx="2">
              <a:schemeClr val="accent4">
                <a:hueOff val="6533927"/>
                <a:satOff val="-27185"/>
                <a:lumOff val="640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1" name="任意多边形: 形状 50">
              <a:extLst>
                <a:ext uri="{FF2B5EF4-FFF2-40B4-BE49-F238E27FC236}">
                  <a16:creationId xmlns:a16="http://schemas.microsoft.com/office/drawing/2014/main" id="{795FE27B-1DBC-420E-A4DC-EA8B0C1A7FA5}"/>
                </a:ext>
              </a:extLst>
            </p:cNvPr>
            <p:cNvSpPr/>
            <p:nvPr/>
          </p:nvSpPr>
          <p:spPr>
            <a:xfrm>
              <a:off x="4416358" y="1340768"/>
              <a:ext cx="1468720" cy="310404"/>
            </a:xfrm>
            <a:custGeom>
              <a:avLst/>
              <a:gdLst>
                <a:gd name="connsiteX0" fmla="*/ 0 w 1468720"/>
                <a:gd name="connsiteY0" fmla="*/ 0 h 310404"/>
                <a:gd name="connsiteX1" fmla="*/ 1468720 w 1468720"/>
                <a:gd name="connsiteY1" fmla="*/ 0 h 310404"/>
                <a:gd name="connsiteX2" fmla="*/ 1468720 w 1468720"/>
                <a:gd name="connsiteY2" fmla="*/ 310404 h 310404"/>
                <a:gd name="connsiteX3" fmla="*/ 0 w 1468720"/>
                <a:gd name="connsiteY3" fmla="*/ 310404 h 310404"/>
                <a:gd name="connsiteX4" fmla="*/ 0 w 1468720"/>
                <a:gd name="connsiteY4" fmla="*/ 0 h 310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720" h="310404">
                  <a:moveTo>
                    <a:pt x="0" y="0"/>
                  </a:moveTo>
                  <a:lnTo>
                    <a:pt x="1468720" y="0"/>
                  </a:lnTo>
                  <a:lnTo>
                    <a:pt x="1468720" y="310404"/>
                  </a:lnTo>
                  <a:lnTo>
                    <a:pt x="0" y="31040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US" altLang="en-US" sz="2000" kern="1200" dirty="0"/>
                <a:t>Meteorological </a:t>
              </a:r>
              <a:r>
                <a:rPr lang="en-US" altLang="zh-CN" sz="2000" kern="1200" dirty="0"/>
                <a:t>Features</a:t>
              </a:r>
              <a:endParaRPr lang="zh-CN" altLang="en-US" sz="2000" kern="1200" dirty="0"/>
            </a:p>
          </p:txBody>
        </p:sp>
        <p:sp>
          <p:nvSpPr>
            <p:cNvPr id="52" name="矩形 51">
              <a:extLst>
                <a:ext uri="{FF2B5EF4-FFF2-40B4-BE49-F238E27FC236}">
                  <a16:creationId xmlns:a16="http://schemas.microsoft.com/office/drawing/2014/main" id="{A6CDC2A5-CD2E-478B-9EBA-D8154462E063}"/>
                </a:ext>
              </a:extLst>
            </p:cNvPr>
            <p:cNvSpPr/>
            <p:nvPr/>
          </p:nvSpPr>
          <p:spPr>
            <a:xfrm>
              <a:off x="4416358" y="1967571"/>
              <a:ext cx="107894" cy="107894"/>
            </a:xfrm>
            <a:prstGeom prst="rect">
              <a:avLst/>
            </a:prstGeom>
          </p:spPr>
          <p:style>
            <a:lnRef idx="2">
              <a:schemeClr val="accent4">
                <a:hueOff val="5765230"/>
                <a:satOff val="-23986"/>
                <a:lumOff val="565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3" name="任意多边形: 形状 52">
              <a:extLst>
                <a:ext uri="{FF2B5EF4-FFF2-40B4-BE49-F238E27FC236}">
                  <a16:creationId xmlns:a16="http://schemas.microsoft.com/office/drawing/2014/main" id="{2557CBA6-A4D3-4A6B-85EF-604514AB505F}"/>
                </a:ext>
              </a:extLst>
            </p:cNvPr>
            <p:cNvSpPr/>
            <p:nvPr/>
          </p:nvSpPr>
          <p:spPr>
            <a:xfrm>
              <a:off x="4519168" y="1895767"/>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a:t>Weather condition</a:t>
              </a:r>
              <a:endParaRPr lang="zh-CN" altLang="en-US" sz="1600" kern="1200" dirty="0"/>
            </a:p>
          </p:txBody>
        </p:sp>
        <p:sp>
          <p:nvSpPr>
            <p:cNvPr id="54" name="矩形 53">
              <a:extLst>
                <a:ext uri="{FF2B5EF4-FFF2-40B4-BE49-F238E27FC236}">
                  <a16:creationId xmlns:a16="http://schemas.microsoft.com/office/drawing/2014/main" id="{E0E2F64F-0AE1-4DCD-8BA5-CE809C4EA4E4}"/>
                </a:ext>
              </a:extLst>
            </p:cNvPr>
            <p:cNvSpPr/>
            <p:nvPr/>
          </p:nvSpPr>
          <p:spPr>
            <a:xfrm>
              <a:off x="4416358" y="2219074"/>
              <a:ext cx="107894" cy="107894"/>
            </a:xfrm>
            <a:prstGeom prst="rect">
              <a:avLst/>
            </a:prstGeom>
          </p:spPr>
          <p:style>
            <a:lnRef idx="2">
              <a:schemeClr val="accent4">
                <a:hueOff val="6341753"/>
                <a:satOff val="-26385"/>
                <a:lumOff val="6217"/>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5" name="任意多边形: 形状 54">
              <a:extLst>
                <a:ext uri="{FF2B5EF4-FFF2-40B4-BE49-F238E27FC236}">
                  <a16:creationId xmlns:a16="http://schemas.microsoft.com/office/drawing/2014/main" id="{1ABE15AD-59AB-44A7-B822-64E8FA0F2657}"/>
                </a:ext>
              </a:extLst>
            </p:cNvPr>
            <p:cNvSpPr/>
            <p:nvPr/>
          </p:nvSpPr>
          <p:spPr>
            <a:xfrm>
              <a:off x="4519168" y="2147270"/>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a:t>Temperature</a:t>
              </a:r>
              <a:endParaRPr lang="zh-CN" altLang="en-US" sz="1600" kern="1200" dirty="0"/>
            </a:p>
          </p:txBody>
        </p:sp>
        <p:sp>
          <p:nvSpPr>
            <p:cNvPr id="56" name="矩形 55">
              <a:extLst>
                <a:ext uri="{FF2B5EF4-FFF2-40B4-BE49-F238E27FC236}">
                  <a16:creationId xmlns:a16="http://schemas.microsoft.com/office/drawing/2014/main" id="{57C3C69D-A8C2-4B35-85D3-07B0236BD141}"/>
                </a:ext>
              </a:extLst>
            </p:cNvPr>
            <p:cNvSpPr/>
            <p:nvPr/>
          </p:nvSpPr>
          <p:spPr>
            <a:xfrm>
              <a:off x="4416358" y="2470577"/>
              <a:ext cx="107894" cy="107894"/>
            </a:xfrm>
            <a:prstGeom prst="rect">
              <a:avLst/>
            </a:prstGeom>
          </p:spPr>
          <p:style>
            <a:lnRef idx="2">
              <a:schemeClr val="accent4">
                <a:hueOff val="6918276"/>
                <a:satOff val="-28784"/>
                <a:lumOff val="678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7" name="任意多边形: 形状 56">
              <a:extLst>
                <a:ext uri="{FF2B5EF4-FFF2-40B4-BE49-F238E27FC236}">
                  <a16:creationId xmlns:a16="http://schemas.microsoft.com/office/drawing/2014/main" id="{A513C5F4-206D-4302-9F9D-C07ABFB5752F}"/>
                </a:ext>
              </a:extLst>
            </p:cNvPr>
            <p:cNvSpPr/>
            <p:nvPr/>
          </p:nvSpPr>
          <p:spPr>
            <a:xfrm>
              <a:off x="4519168" y="2398773"/>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zh-CN" sz="1600" kern="1200" dirty="0"/>
                <a:t>Wind</a:t>
              </a:r>
              <a:endParaRPr lang="zh-CN" altLang="en-US" sz="1600" kern="1200" dirty="0"/>
            </a:p>
          </p:txBody>
        </p:sp>
        <p:sp>
          <p:nvSpPr>
            <p:cNvPr id="58" name="矩形 57">
              <a:extLst>
                <a:ext uri="{FF2B5EF4-FFF2-40B4-BE49-F238E27FC236}">
                  <a16:creationId xmlns:a16="http://schemas.microsoft.com/office/drawing/2014/main" id="{6637FB77-1779-47D6-82BD-41717BB3CB52}"/>
                </a:ext>
              </a:extLst>
            </p:cNvPr>
            <p:cNvSpPr/>
            <p:nvPr/>
          </p:nvSpPr>
          <p:spPr>
            <a:xfrm>
              <a:off x="4416358" y="2722081"/>
              <a:ext cx="107894" cy="107894"/>
            </a:xfrm>
            <a:prstGeom prst="rect">
              <a:avLst/>
            </a:prstGeom>
          </p:spPr>
          <p:style>
            <a:lnRef idx="2">
              <a:schemeClr val="accent4">
                <a:hueOff val="7494799"/>
                <a:satOff val="-31182"/>
                <a:lumOff val="7347"/>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9" name="任意多边形: 形状 58">
              <a:extLst>
                <a:ext uri="{FF2B5EF4-FFF2-40B4-BE49-F238E27FC236}">
                  <a16:creationId xmlns:a16="http://schemas.microsoft.com/office/drawing/2014/main" id="{E2D594D5-CE7D-4E82-AC00-D298352DC5BA}"/>
                </a:ext>
              </a:extLst>
            </p:cNvPr>
            <p:cNvSpPr/>
            <p:nvPr/>
          </p:nvSpPr>
          <p:spPr>
            <a:xfrm>
              <a:off x="4519168" y="2650276"/>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zh-CN" sz="1600" kern="1200" dirty="0"/>
                <a:t>Humidity</a:t>
              </a:r>
              <a:endParaRPr lang="zh-CN" altLang="en-US" sz="1600" kern="1200" dirty="0"/>
            </a:p>
          </p:txBody>
        </p:sp>
        <p:sp>
          <p:nvSpPr>
            <p:cNvPr id="60" name="矩形 59">
              <a:extLst>
                <a:ext uri="{FF2B5EF4-FFF2-40B4-BE49-F238E27FC236}">
                  <a16:creationId xmlns:a16="http://schemas.microsoft.com/office/drawing/2014/main" id="{4EE0B73F-7D41-43D1-AE99-1DA4B76D9DC0}"/>
                </a:ext>
              </a:extLst>
            </p:cNvPr>
            <p:cNvSpPr/>
            <p:nvPr/>
          </p:nvSpPr>
          <p:spPr>
            <a:xfrm>
              <a:off x="4416358" y="2973584"/>
              <a:ext cx="107894" cy="107894"/>
            </a:xfrm>
            <a:prstGeom prst="rect">
              <a:avLst/>
            </a:prstGeom>
          </p:spPr>
          <p:style>
            <a:lnRef idx="2">
              <a:schemeClr val="accent4">
                <a:hueOff val="8071322"/>
                <a:satOff val="-33581"/>
                <a:lumOff val="791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1" name="任意多边形: 形状 60">
              <a:extLst>
                <a:ext uri="{FF2B5EF4-FFF2-40B4-BE49-F238E27FC236}">
                  <a16:creationId xmlns:a16="http://schemas.microsoft.com/office/drawing/2014/main" id="{6CAE1F5B-6518-4487-9D95-4C2851EE79A3}"/>
                </a:ext>
              </a:extLst>
            </p:cNvPr>
            <p:cNvSpPr/>
            <p:nvPr/>
          </p:nvSpPr>
          <p:spPr>
            <a:xfrm>
              <a:off x="4519168" y="2901780"/>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zh-CN" sz="1600" kern="1200" dirty="0"/>
                <a:t>Air Quality</a:t>
              </a:r>
              <a:endParaRPr lang="zh-CN" altLang="en-US" sz="1600" kern="1200" dirty="0"/>
            </a:p>
          </p:txBody>
        </p:sp>
        <p:sp>
          <p:nvSpPr>
            <p:cNvPr id="62" name="矩形 61">
              <a:extLst>
                <a:ext uri="{FF2B5EF4-FFF2-40B4-BE49-F238E27FC236}">
                  <a16:creationId xmlns:a16="http://schemas.microsoft.com/office/drawing/2014/main" id="{47EA8749-5FA4-4CE7-B3DD-A7992E210098}"/>
                </a:ext>
              </a:extLst>
            </p:cNvPr>
            <p:cNvSpPr/>
            <p:nvPr/>
          </p:nvSpPr>
          <p:spPr>
            <a:xfrm>
              <a:off x="5958514" y="1651172"/>
              <a:ext cx="1468720" cy="172790"/>
            </a:xfrm>
            <a:prstGeom prst="rect">
              <a:avLst/>
            </a:prstGeom>
          </p:spPr>
          <p:style>
            <a:lnRef idx="2">
              <a:schemeClr val="accent4">
                <a:hueOff val="9800891"/>
                <a:satOff val="-40777"/>
                <a:lumOff val="9608"/>
                <a:alphaOff val="0"/>
              </a:schemeClr>
            </a:lnRef>
            <a:fillRef idx="1">
              <a:schemeClr val="accent4">
                <a:hueOff val="9800891"/>
                <a:satOff val="-40777"/>
                <a:lumOff val="9608"/>
                <a:alphaOff val="0"/>
              </a:schemeClr>
            </a:fillRef>
            <a:effectRef idx="0">
              <a:schemeClr val="accent4">
                <a:hueOff val="9800891"/>
                <a:satOff val="-40777"/>
                <a:lumOff val="9608"/>
                <a:alphaOff val="0"/>
              </a:schemeClr>
            </a:effectRef>
            <a:fontRef idx="minor">
              <a:schemeClr val="lt1"/>
            </a:fontRef>
          </p:style>
        </p:sp>
        <p:sp>
          <p:nvSpPr>
            <p:cNvPr id="63" name="矩形 62">
              <a:extLst>
                <a:ext uri="{FF2B5EF4-FFF2-40B4-BE49-F238E27FC236}">
                  <a16:creationId xmlns:a16="http://schemas.microsoft.com/office/drawing/2014/main" id="{CC7BFE19-5EC1-4B21-9297-D1297D492DCF}"/>
                </a:ext>
              </a:extLst>
            </p:cNvPr>
            <p:cNvSpPr/>
            <p:nvPr/>
          </p:nvSpPr>
          <p:spPr>
            <a:xfrm>
              <a:off x="5958514" y="1716065"/>
              <a:ext cx="107897" cy="107897"/>
            </a:xfrm>
            <a:prstGeom prst="rect">
              <a:avLst/>
            </a:prstGeom>
          </p:spPr>
          <p:style>
            <a:lnRef idx="2">
              <a:schemeClr val="accent4">
                <a:hueOff val="9800891"/>
                <a:satOff val="-40777"/>
                <a:lumOff val="960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4" name="任意多边形: 形状 63">
              <a:extLst>
                <a:ext uri="{FF2B5EF4-FFF2-40B4-BE49-F238E27FC236}">
                  <a16:creationId xmlns:a16="http://schemas.microsoft.com/office/drawing/2014/main" id="{1A06CD44-84A7-4CA2-ACAB-60CCBC7DA339}"/>
                </a:ext>
              </a:extLst>
            </p:cNvPr>
            <p:cNvSpPr/>
            <p:nvPr/>
          </p:nvSpPr>
          <p:spPr>
            <a:xfrm>
              <a:off x="5958514" y="1340768"/>
              <a:ext cx="1468720" cy="310404"/>
            </a:xfrm>
            <a:custGeom>
              <a:avLst/>
              <a:gdLst>
                <a:gd name="connsiteX0" fmla="*/ 0 w 1468720"/>
                <a:gd name="connsiteY0" fmla="*/ 0 h 310404"/>
                <a:gd name="connsiteX1" fmla="*/ 1468720 w 1468720"/>
                <a:gd name="connsiteY1" fmla="*/ 0 h 310404"/>
                <a:gd name="connsiteX2" fmla="*/ 1468720 w 1468720"/>
                <a:gd name="connsiteY2" fmla="*/ 310404 h 310404"/>
                <a:gd name="connsiteX3" fmla="*/ 0 w 1468720"/>
                <a:gd name="connsiteY3" fmla="*/ 310404 h 310404"/>
                <a:gd name="connsiteX4" fmla="*/ 0 w 1468720"/>
                <a:gd name="connsiteY4" fmla="*/ 0 h 310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720" h="310404">
                  <a:moveTo>
                    <a:pt x="0" y="0"/>
                  </a:moveTo>
                  <a:lnTo>
                    <a:pt x="1468720" y="0"/>
                  </a:lnTo>
                  <a:lnTo>
                    <a:pt x="1468720" y="310404"/>
                  </a:lnTo>
                  <a:lnTo>
                    <a:pt x="0" y="31040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en-US" altLang="en-US" sz="2000" kern="1200" dirty="0"/>
                <a:t>Event </a:t>
              </a:r>
            </a:p>
            <a:p>
              <a:pPr marL="0" lvl="0" indent="0" algn="l" defTabSz="711200">
                <a:lnSpc>
                  <a:spcPct val="90000"/>
                </a:lnSpc>
                <a:spcBef>
                  <a:spcPct val="0"/>
                </a:spcBef>
                <a:spcAft>
                  <a:spcPct val="35000"/>
                </a:spcAft>
                <a:buNone/>
              </a:pPr>
              <a:r>
                <a:rPr lang="en-US" altLang="zh-CN" sz="2000" kern="1200" dirty="0"/>
                <a:t>Features</a:t>
              </a:r>
              <a:endParaRPr lang="zh-CN" altLang="en-US" sz="2000" kern="1200" dirty="0"/>
            </a:p>
          </p:txBody>
        </p:sp>
        <p:sp>
          <p:nvSpPr>
            <p:cNvPr id="65" name="矩形 64">
              <a:extLst>
                <a:ext uri="{FF2B5EF4-FFF2-40B4-BE49-F238E27FC236}">
                  <a16:creationId xmlns:a16="http://schemas.microsoft.com/office/drawing/2014/main" id="{C2AAAB37-B9AA-42C4-A31E-9428F11DAA95}"/>
                </a:ext>
              </a:extLst>
            </p:cNvPr>
            <p:cNvSpPr/>
            <p:nvPr/>
          </p:nvSpPr>
          <p:spPr>
            <a:xfrm>
              <a:off x="5958514" y="1967571"/>
              <a:ext cx="107894" cy="107894"/>
            </a:xfrm>
            <a:prstGeom prst="rect">
              <a:avLst/>
            </a:prstGeom>
          </p:spPr>
          <p:style>
            <a:lnRef idx="2">
              <a:schemeClr val="accent4">
                <a:hueOff val="8647844"/>
                <a:satOff val="-35980"/>
                <a:lumOff val="8478"/>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6" name="任意多边形: 形状 65">
              <a:extLst>
                <a:ext uri="{FF2B5EF4-FFF2-40B4-BE49-F238E27FC236}">
                  <a16:creationId xmlns:a16="http://schemas.microsoft.com/office/drawing/2014/main" id="{17C1173A-31F9-4608-A9DC-A52994D75D22}"/>
                </a:ext>
              </a:extLst>
            </p:cNvPr>
            <p:cNvSpPr/>
            <p:nvPr/>
          </p:nvSpPr>
          <p:spPr>
            <a:xfrm>
              <a:off x="6061324" y="1895767"/>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zh-CN" sz="1600" kern="1200" dirty="0"/>
                <a:t>Discount pricing strategy</a:t>
              </a:r>
              <a:endParaRPr lang="zh-CN" altLang="en-US" sz="1600" kern="1200" dirty="0"/>
            </a:p>
          </p:txBody>
        </p:sp>
        <p:sp>
          <p:nvSpPr>
            <p:cNvPr id="67" name="矩形 66">
              <a:extLst>
                <a:ext uri="{FF2B5EF4-FFF2-40B4-BE49-F238E27FC236}">
                  <a16:creationId xmlns:a16="http://schemas.microsoft.com/office/drawing/2014/main" id="{A7B7B769-6994-4DAB-BF28-4E2D53842D4A}"/>
                </a:ext>
              </a:extLst>
            </p:cNvPr>
            <p:cNvSpPr/>
            <p:nvPr/>
          </p:nvSpPr>
          <p:spPr>
            <a:xfrm>
              <a:off x="5958514" y="2219074"/>
              <a:ext cx="107894" cy="107894"/>
            </a:xfrm>
            <a:prstGeom prst="rect">
              <a:avLst/>
            </a:prstGeom>
          </p:spPr>
          <p:style>
            <a:lnRef idx="2">
              <a:schemeClr val="accent4">
                <a:hueOff val="9224367"/>
                <a:satOff val="-38378"/>
                <a:lumOff val="9043"/>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8" name="任意多边形: 形状 67">
              <a:extLst>
                <a:ext uri="{FF2B5EF4-FFF2-40B4-BE49-F238E27FC236}">
                  <a16:creationId xmlns:a16="http://schemas.microsoft.com/office/drawing/2014/main" id="{5B47B9C5-394A-4AAF-9893-52D192F47E4A}"/>
                </a:ext>
              </a:extLst>
            </p:cNvPr>
            <p:cNvSpPr/>
            <p:nvPr/>
          </p:nvSpPr>
          <p:spPr>
            <a:xfrm>
              <a:off x="6061324" y="2147270"/>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a:t>Even-odd license plate plan</a:t>
              </a:r>
              <a:endParaRPr lang="zh-CN" altLang="en-US" sz="1600" kern="1200" dirty="0"/>
            </a:p>
          </p:txBody>
        </p:sp>
        <p:sp>
          <p:nvSpPr>
            <p:cNvPr id="69" name="矩形 68">
              <a:extLst>
                <a:ext uri="{FF2B5EF4-FFF2-40B4-BE49-F238E27FC236}">
                  <a16:creationId xmlns:a16="http://schemas.microsoft.com/office/drawing/2014/main" id="{23D01AB0-0E1A-4AB3-8AE1-2D1AD2C59ADD}"/>
                </a:ext>
              </a:extLst>
            </p:cNvPr>
            <p:cNvSpPr/>
            <p:nvPr/>
          </p:nvSpPr>
          <p:spPr>
            <a:xfrm>
              <a:off x="5958514" y="2470577"/>
              <a:ext cx="107894" cy="107894"/>
            </a:xfrm>
            <a:prstGeom prst="rect">
              <a:avLst/>
            </a:prstGeom>
          </p:spPr>
          <p:style>
            <a:lnRef idx="2">
              <a:schemeClr val="accent4">
                <a:hueOff val="9800891"/>
                <a:satOff val="-40777"/>
                <a:lumOff val="9608"/>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0" name="任意多边形: 形状 69">
              <a:extLst>
                <a:ext uri="{FF2B5EF4-FFF2-40B4-BE49-F238E27FC236}">
                  <a16:creationId xmlns:a16="http://schemas.microsoft.com/office/drawing/2014/main" id="{4673399B-6C94-4B48-892D-57BBADDEE2DE}"/>
                </a:ext>
              </a:extLst>
            </p:cNvPr>
            <p:cNvSpPr/>
            <p:nvPr/>
          </p:nvSpPr>
          <p:spPr>
            <a:xfrm>
              <a:off x="6061324" y="2398773"/>
              <a:ext cx="1365910" cy="251503"/>
            </a:xfrm>
            <a:custGeom>
              <a:avLst/>
              <a:gdLst>
                <a:gd name="connsiteX0" fmla="*/ 0 w 1365910"/>
                <a:gd name="connsiteY0" fmla="*/ 0 h 251503"/>
                <a:gd name="connsiteX1" fmla="*/ 1365910 w 1365910"/>
                <a:gd name="connsiteY1" fmla="*/ 0 h 251503"/>
                <a:gd name="connsiteX2" fmla="*/ 1365910 w 1365910"/>
                <a:gd name="connsiteY2" fmla="*/ 251503 h 251503"/>
                <a:gd name="connsiteX3" fmla="*/ 0 w 1365910"/>
                <a:gd name="connsiteY3" fmla="*/ 251503 h 251503"/>
                <a:gd name="connsiteX4" fmla="*/ 0 w 1365910"/>
                <a:gd name="connsiteY4" fmla="*/ 0 h 251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910" h="251503">
                  <a:moveTo>
                    <a:pt x="0" y="0"/>
                  </a:moveTo>
                  <a:lnTo>
                    <a:pt x="1365910" y="0"/>
                  </a:lnTo>
                  <a:lnTo>
                    <a:pt x="1365910" y="251503"/>
                  </a:lnTo>
                  <a:lnTo>
                    <a:pt x="0" y="2515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altLang="en-US" sz="1600" kern="1200" dirty="0"/>
                <a:t>Version of the App</a:t>
              </a:r>
              <a:endParaRPr lang="zh-CN" altLang="en-US" sz="1600" kern="1200" dirty="0"/>
            </a:p>
          </p:txBody>
        </p:sp>
      </p:grpSp>
    </p:spTree>
    <p:extLst>
      <p:ext uri="{BB962C8B-B14F-4D97-AF65-F5344CB8AC3E}">
        <p14:creationId xmlns:p14="http://schemas.microsoft.com/office/powerpoint/2010/main" val="51934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7EA58-9B93-4DB7-B831-335647162F51}"/>
              </a:ext>
            </a:extLst>
          </p:cNvPr>
          <p:cNvSpPr>
            <a:spLocks noGrp="1"/>
          </p:cNvSpPr>
          <p:nvPr>
            <p:ph type="title"/>
          </p:nvPr>
        </p:nvSpPr>
        <p:spPr>
          <a:xfrm>
            <a:off x="457200" y="122238"/>
            <a:ext cx="8229600" cy="714375"/>
          </a:xfrm>
        </p:spPr>
        <p:txBody>
          <a:bodyPr/>
          <a:lstStyle/>
          <a:p>
            <a:r>
              <a:rPr lang="en-US" altLang="zh-CN" dirty="0"/>
              <a:t>Combinational Features</a:t>
            </a:r>
            <a:endParaRPr lang="zh-CN" altLang="en-US" dirty="0"/>
          </a:p>
        </p:txBody>
      </p:sp>
      <p:sp>
        <p:nvSpPr>
          <p:cNvPr id="4" name="灯片编号占位符 3">
            <a:extLst>
              <a:ext uri="{FF2B5EF4-FFF2-40B4-BE49-F238E27FC236}">
                <a16:creationId xmlns:a16="http://schemas.microsoft.com/office/drawing/2014/main" id="{B2729319-F9F8-42D6-BB8B-67AD24DDA7D8}"/>
              </a:ext>
            </a:extLst>
          </p:cNvPr>
          <p:cNvSpPr>
            <a:spLocks noGrp="1"/>
          </p:cNvSpPr>
          <p:nvPr>
            <p:ph type="sldNum" sz="quarter" idx="12"/>
          </p:nvPr>
        </p:nvSpPr>
        <p:spPr/>
        <p:txBody>
          <a:bodyPr/>
          <a:lstStyle/>
          <a:p>
            <a:pPr>
              <a:defRPr/>
            </a:pPr>
            <a:fld id="{73697CC5-BB9E-487E-AFF3-8F5506CF83B5}" type="slidenum">
              <a:rPr lang="en-US" altLang="ko-KR" smtClean="0"/>
              <a:pPr>
                <a:defRPr/>
              </a:pPr>
              <a:t>19</a:t>
            </a:fld>
            <a:endParaRPr lang="en-US" altLang="ko-KR"/>
          </a:p>
        </p:txBody>
      </p:sp>
      <p:graphicFrame>
        <p:nvGraphicFramePr>
          <p:cNvPr id="12" name="图示 11">
            <a:extLst>
              <a:ext uri="{FF2B5EF4-FFF2-40B4-BE49-F238E27FC236}">
                <a16:creationId xmlns:a16="http://schemas.microsoft.com/office/drawing/2014/main" id="{2555FB0E-8CEA-400F-A963-298B56DFCB4F}"/>
              </a:ext>
            </a:extLst>
          </p:cNvPr>
          <p:cNvGraphicFramePr/>
          <p:nvPr>
            <p:extLst/>
          </p:nvPr>
        </p:nvGraphicFramePr>
        <p:xfrm>
          <a:off x="899592" y="1052736"/>
          <a:ext cx="7488832"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1655085"/>
      </p:ext>
    </p:extLst>
  </p:cSld>
  <p:clrMapOvr>
    <a:masterClrMapping/>
  </p:clrMapOvr>
  <mc:AlternateContent xmlns:mc="http://schemas.openxmlformats.org/markup-compatibility/2006" xmlns:p14="http://schemas.microsoft.com/office/powerpoint/2010/main">
    <mc:Choice Requires="p14">
      <p:transition p14:dur="0" advTm="9912"/>
    </mc:Choice>
    <mc:Fallback xmlns="">
      <p:transition advTm="991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dirty="0"/>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0"/>
              </a:spcBef>
              <a:spcAft>
                <a:spcPts val="1800"/>
              </a:spcAft>
            </a:pPr>
            <a:r>
              <a:rPr lang="en-US" altLang="zh-CN" sz="3200" dirty="0"/>
              <a:t>Background and Motivation</a:t>
            </a:r>
          </a:p>
          <a:p>
            <a:pPr eaLnBrk="1" hangingPunct="1">
              <a:spcBef>
                <a:spcPts val="0"/>
              </a:spcBef>
              <a:spcAft>
                <a:spcPts val="1800"/>
              </a:spcAft>
            </a:pPr>
            <a:r>
              <a:rPr lang="en-US" altLang="zh-CN" sz="3200" dirty="0"/>
              <a:t>Key Methodology</a:t>
            </a:r>
          </a:p>
          <a:p>
            <a:pPr eaLnBrk="1" hangingPunct="1">
              <a:spcBef>
                <a:spcPts val="0"/>
              </a:spcBef>
              <a:spcAft>
                <a:spcPts val="1800"/>
              </a:spcAft>
            </a:pPr>
            <a:r>
              <a:rPr lang="en-US" altLang="zh-CN" sz="3200" dirty="0"/>
              <a:t>Feature Engineering</a:t>
            </a:r>
          </a:p>
          <a:p>
            <a:pPr eaLnBrk="1" hangingPunct="1">
              <a:spcBef>
                <a:spcPts val="0"/>
              </a:spcBef>
              <a:spcAft>
                <a:spcPts val="1800"/>
              </a:spcAft>
            </a:pPr>
            <a:r>
              <a:rPr lang="en-US" altLang="zh-CN" sz="3200" dirty="0"/>
              <a:t>Our Model</a:t>
            </a:r>
          </a:p>
          <a:p>
            <a:pPr eaLnBrk="1" hangingPunct="1">
              <a:spcBef>
                <a:spcPts val="0"/>
              </a:spcBef>
              <a:spcAft>
                <a:spcPts val="1800"/>
              </a:spcAft>
            </a:pPr>
            <a:r>
              <a:rPr lang="en-US" altLang="zh-CN" sz="3200" dirty="0"/>
              <a:t>Model Training Processing</a:t>
            </a:r>
          </a:p>
          <a:p>
            <a:pPr eaLnBrk="1" hangingPunct="1">
              <a:spcBef>
                <a:spcPts val="0"/>
              </a:spcBef>
              <a:spcAft>
                <a:spcPts val="1800"/>
              </a:spcAft>
            </a:pPr>
            <a:r>
              <a:rPr lang="en-US" altLang="zh-CN" sz="3200" dirty="0"/>
              <a:t>Experimental Study</a:t>
            </a:r>
          </a:p>
          <a:p>
            <a:pPr eaLnBrk="1" hangingPunct="1">
              <a:spcBef>
                <a:spcPts val="0"/>
              </a:spcBef>
              <a:spcAft>
                <a:spcPts val="1800"/>
              </a:spcAft>
            </a:pPr>
            <a:r>
              <a:rPr lang="en-US" altLang="zh-CN" sz="3200" dirty="0"/>
              <a:t>Conclusion</a:t>
            </a:r>
          </a:p>
        </p:txBody>
      </p:sp>
      <p:sp>
        <p:nvSpPr>
          <p:cNvPr id="2" name="灯片编号占位符 1"/>
          <p:cNvSpPr>
            <a:spLocks noGrp="1"/>
          </p:cNvSpPr>
          <p:nvPr>
            <p:ph type="sldNum" sz="quarter" idx="12"/>
          </p:nvPr>
        </p:nvSpPr>
        <p:spPr>
          <a:xfrm>
            <a:off x="6876256" y="118096"/>
            <a:ext cx="2133600" cy="257175"/>
          </a:xfrm>
        </p:spPr>
        <p:txBody>
          <a:bodyPr/>
          <a:lstStyle/>
          <a:p>
            <a:pPr>
              <a:defRPr/>
            </a:pPr>
            <a:fld id="{73697CC5-BB9E-487E-AFF3-8F5506CF83B5}" type="slidenum">
              <a:rPr lang="en-US" altLang="ko-KR" smtClean="0"/>
              <a:pPr>
                <a:defRPr/>
              </a:pPr>
              <a:t>2</a:t>
            </a:fld>
            <a:endParaRPr lang="en-US" altLang="ko-KR"/>
          </a:p>
        </p:txBody>
      </p:sp>
    </p:spTree>
    <p:extLst>
      <p:ext uri="{BB962C8B-B14F-4D97-AF65-F5344CB8AC3E}">
        <p14:creationId xmlns:p14="http://schemas.microsoft.com/office/powerpoint/2010/main" val="1266670471"/>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7EA58-9B93-4DB7-B831-335647162F51}"/>
              </a:ext>
            </a:extLst>
          </p:cNvPr>
          <p:cNvSpPr>
            <a:spLocks noGrp="1"/>
          </p:cNvSpPr>
          <p:nvPr>
            <p:ph type="title"/>
          </p:nvPr>
        </p:nvSpPr>
        <p:spPr>
          <a:xfrm>
            <a:off x="457200" y="122238"/>
            <a:ext cx="8229600" cy="714375"/>
          </a:xfrm>
        </p:spPr>
        <p:txBody>
          <a:bodyPr/>
          <a:lstStyle/>
          <a:p>
            <a:r>
              <a:rPr lang="en-US" altLang="zh-CN" dirty="0"/>
              <a:t>Combinational Features</a:t>
            </a:r>
            <a:endParaRPr lang="zh-CN" altLang="en-US" dirty="0"/>
          </a:p>
        </p:txBody>
      </p:sp>
      <p:sp>
        <p:nvSpPr>
          <p:cNvPr id="4" name="灯片编号占位符 3">
            <a:extLst>
              <a:ext uri="{FF2B5EF4-FFF2-40B4-BE49-F238E27FC236}">
                <a16:creationId xmlns:a16="http://schemas.microsoft.com/office/drawing/2014/main" id="{B2729319-F9F8-42D6-BB8B-67AD24DDA7D8}"/>
              </a:ext>
            </a:extLst>
          </p:cNvPr>
          <p:cNvSpPr>
            <a:spLocks noGrp="1"/>
          </p:cNvSpPr>
          <p:nvPr>
            <p:ph type="sldNum" sz="quarter" idx="12"/>
          </p:nvPr>
        </p:nvSpPr>
        <p:spPr/>
        <p:txBody>
          <a:bodyPr/>
          <a:lstStyle/>
          <a:p>
            <a:pPr>
              <a:defRPr/>
            </a:pPr>
            <a:fld id="{73697CC5-BB9E-487E-AFF3-8F5506CF83B5}" type="slidenum">
              <a:rPr lang="en-US" altLang="ko-KR" smtClean="0"/>
              <a:pPr>
                <a:defRPr/>
              </a:pPr>
              <a:t>20</a:t>
            </a:fld>
            <a:endParaRPr lang="en-US" altLang="ko-KR"/>
          </a:p>
        </p:txBody>
      </p:sp>
      <p:sp>
        <p:nvSpPr>
          <p:cNvPr id="6" name="任意多边形: 形状 5">
            <a:extLst>
              <a:ext uri="{FF2B5EF4-FFF2-40B4-BE49-F238E27FC236}">
                <a16:creationId xmlns:a16="http://schemas.microsoft.com/office/drawing/2014/main" id="{0C9E1145-8575-4BC2-B8EA-34A4BD47DD86}"/>
              </a:ext>
            </a:extLst>
          </p:cNvPr>
          <p:cNvSpPr/>
          <p:nvPr/>
        </p:nvSpPr>
        <p:spPr>
          <a:xfrm>
            <a:off x="3955471" y="3322014"/>
            <a:ext cx="1096484" cy="1096484"/>
          </a:xfrm>
          <a:custGeom>
            <a:avLst/>
            <a:gdLst>
              <a:gd name="connsiteX0" fmla="*/ 145339 w 1096484"/>
              <a:gd name="connsiteY0" fmla="*/ 419295 h 1096484"/>
              <a:gd name="connsiteX1" fmla="*/ 419295 w 1096484"/>
              <a:gd name="connsiteY1" fmla="*/ 419295 h 1096484"/>
              <a:gd name="connsiteX2" fmla="*/ 419295 w 1096484"/>
              <a:gd name="connsiteY2" fmla="*/ 145339 h 1096484"/>
              <a:gd name="connsiteX3" fmla="*/ 677189 w 1096484"/>
              <a:gd name="connsiteY3" fmla="*/ 145339 h 1096484"/>
              <a:gd name="connsiteX4" fmla="*/ 677189 w 1096484"/>
              <a:gd name="connsiteY4" fmla="*/ 419295 h 1096484"/>
              <a:gd name="connsiteX5" fmla="*/ 951145 w 1096484"/>
              <a:gd name="connsiteY5" fmla="*/ 419295 h 1096484"/>
              <a:gd name="connsiteX6" fmla="*/ 951145 w 1096484"/>
              <a:gd name="connsiteY6" fmla="*/ 677189 h 1096484"/>
              <a:gd name="connsiteX7" fmla="*/ 677189 w 1096484"/>
              <a:gd name="connsiteY7" fmla="*/ 677189 h 1096484"/>
              <a:gd name="connsiteX8" fmla="*/ 677189 w 1096484"/>
              <a:gd name="connsiteY8" fmla="*/ 951145 h 1096484"/>
              <a:gd name="connsiteX9" fmla="*/ 419295 w 1096484"/>
              <a:gd name="connsiteY9" fmla="*/ 951145 h 1096484"/>
              <a:gd name="connsiteX10" fmla="*/ 419295 w 1096484"/>
              <a:gd name="connsiteY10" fmla="*/ 677189 h 1096484"/>
              <a:gd name="connsiteX11" fmla="*/ 145339 w 1096484"/>
              <a:gd name="connsiteY11" fmla="*/ 677189 h 1096484"/>
              <a:gd name="connsiteX12" fmla="*/ 145339 w 1096484"/>
              <a:gd name="connsiteY12" fmla="*/ 419295 h 109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484" h="1096484">
                <a:moveTo>
                  <a:pt x="145339" y="419295"/>
                </a:moveTo>
                <a:lnTo>
                  <a:pt x="419295" y="419295"/>
                </a:lnTo>
                <a:lnTo>
                  <a:pt x="419295" y="145339"/>
                </a:lnTo>
                <a:lnTo>
                  <a:pt x="677189" y="145339"/>
                </a:lnTo>
                <a:lnTo>
                  <a:pt x="677189" y="419295"/>
                </a:lnTo>
                <a:lnTo>
                  <a:pt x="951145" y="419295"/>
                </a:lnTo>
                <a:lnTo>
                  <a:pt x="951145" y="677189"/>
                </a:lnTo>
                <a:lnTo>
                  <a:pt x="677189" y="677189"/>
                </a:lnTo>
                <a:lnTo>
                  <a:pt x="677189" y="951145"/>
                </a:lnTo>
                <a:lnTo>
                  <a:pt x="419295" y="951145"/>
                </a:lnTo>
                <a:lnTo>
                  <a:pt x="419295" y="677189"/>
                </a:lnTo>
                <a:lnTo>
                  <a:pt x="145339" y="677189"/>
                </a:lnTo>
                <a:lnTo>
                  <a:pt x="145339" y="419295"/>
                </a:lnTo>
                <a:close/>
              </a:path>
            </a:pathLst>
          </a:custGeom>
          <a:solidFill>
            <a:srgbClr val="0070C0"/>
          </a:solidFill>
          <a:ln>
            <a:solidFill>
              <a:schemeClr val="accent5"/>
            </a:solidFill>
          </a:ln>
        </p:spPr>
        <p:style>
          <a:lnRef idx="0">
            <a:scrgbClr r="0" g="0" b="0"/>
          </a:lnRef>
          <a:fillRef idx="2">
            <a:scrgbClr r="0" g="0" b="0"/>
          </a:fillRef>
          <a:effectRef idx="1">
            <a:schemeClr val="accent4">
              <a:hueOff val="0"/>
              <a:satOff val="0"/>
              <a:lumOff val="0"/>
              <a:alphaOff val="0"/>
            </a:schemeClr>
          </a:effectRef>
          <a:fontRef idx="minor">
            <a:schemeClr val="dk1"/>
          </a:fontRef>
        </p:style>
        <p:txBody>
          <a:bodyPr spcFirstLastPara="0" vert="horz" wrap="square" lIns="145339" tIns="419295" rIns="145339" bIns="419295" numCol="1" spcCol="1270" anchor="ctr" anchorCtr="0">
            <a:noAutofit/>
          </a:bodyPr>
          <a:lstStyle/>
          <a:p>
            <a:pPr marL="0" lvl="0" indent="0" algn="ctr" defTabSz="844550">
              <a:lnSpc>
                <a:spcPct val="90000"/>
              </a:lnSpc>
              <a:spcBef>
                <a:spcPct val="0"/>
              </a:spcBef>
              <a:spcAft>
                <a:spcPct val="35000"/>
              </a:spcAft>
              <a:buNone/>
            </a:pPr>
            <a:endParaRPr lang="zh-CN" altLang="en-US" sz="1900" kern="1200"/>
          </a:p>
        </p:txBody>
      </p:sp>
      <p:sp>
        <p:nvSpPr>
          <p:cNvPr id="10" name="矩形 9">
            <a:extLst>
              <a:ext uri="{FF2B5EF4-FFF2-40B4-BE49-F238E27FC236}">
                <a16:creationId xmlns:a16="http://schemas.microsoft.com/office/drawing/2014/main" id="{70E3E4AB-BCC1-40F2-BD6D-B5D0715298D6}"/>
              </a:ext>
            </a:extLst>
          </p:cNvPr>
          <p:cNvSpPr/>
          <p:nvPr/>
        </p:nvSpPr>
        <p:spPr bwMode="auto">
          <a:xfrm>
            <a:off x="395536" y="845799"/>
            <a:ext cx="2304256" cy="57606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a:ln>
                  <a:noFill/>
                </a:ln>
                <a:solidFill>
                  <a:schemeClr val="bg1"/>
                </a:solidFill>
                <a:effectLst/>
                <a:latin typeface="Arial" charset="0"/>
                <a:ea typeface="Arial Unicode MS" pitchFamily="50" charset="-127"/>
                <a:cs typeface="Arial Unicode MS" pitchFamily="50" charset="-127"/>
              </a:rPr>
              <a:t>Example 1</a:t>
            </a:r>
            <a:endParaRPr kumimoji="0" lang="zh-CN" altLang="en-US" sz="3200" b="1" i="0" u="none" strike="noStrike" cap="none" normalizeH="0" baseline="0" dirty="0">
              <a:ln>
                <a:noFill/>
              </a:ln>
              <a:solidFill>
                <a:schemeClr val="bg1"/>
              </a:solidFill>
              <a:effectLst/>
              <a:latin typeface="Arial" charset="0"/>
              <a:ea typeface="Arial Unicode MS" pitchFamily="50" charset="-127"/>
              <a:cs typeface="Arial Unicode MS" pitchFamily="50" charset="-127"/>
            </a:endParaRPr>
          </a:p>
        </p:txBody>
      </p:sp>
      <p:sp>
        <p:nvSpPr>
          <p:cNvPr id="13" name="矩形: 圆角 12">
            <a:extLst>
              <a:ext uri="{FF2B5EF4-FFF2-40B4-BE49-F238E27FC236}">
                <a16:creationId xmlns:a16="http://schemas.microsoft.com/office/drawing/2014/main" id="{575FB6E9-FB72-4B68-A991-D6837BE06140}"/>
              </a:ext>
            </a:extLst>
          </p:cNvPr>
          <p:cNvSpPr/>
          <p:nvPr/>
        </p:nvSpPr>
        <p:spPr bwMode="auto">
          <a:xfrm>
            <a:off x="899592" y="3068960"/>
            <a:ext cx="2736304" cy="1368152"/>
          </a:xfrm>
          <a:prstGeom prst="roundRect">
            <a:avLst/>
          </a:prstGeom>
          <a:solidFill>
            <a:srgbClr val="FFC00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90000" tIns="90000" rIns="90000" bIns="90000" numCol="1" spcCol="1270" anchor="ctr" anchorCtr="0">
            <a:noAutofit/>
          </a:bodyPr>
          <a:lstStyle/>
          <a:p>
            <a:pPr lvl="0" algn="ctr" defTabSz="1066800">
              <a:lnSpc>
                <a:spcPct val="90000"/>
              </a:lnSpc>
              <a:spcAft>
                <a:spcPct val="35000"/>
              </a:spcAft>
            </a:pPr>
            <a:r>
              <a:rPr lang="en-US" altLang="zh-CN" sz="2400" dirty="0"/>
              <a:t>Temporal</a:t>
            </a:r>
            <a:endParaRPr lang="zh-CN" altLang="en-US" sz="2000" dirty="0"/>
          </a:p>
        </p:txBody>
      </p:sp>
      <p:sp>
        <p:nvSpPr>
          <p:cNvPr id="14" name="矩形: 圆角 13">
            <a:extLst>
              <a:ext uri="{FF2B5EF4-FFF2-40B4-BE49-F238E27FC236}">
                <a16:creationId xmlns:a16="http://schemas.microsoft.com/office/drawing/2014/main" id="{A7B8782D-60CE-49F0-BB62-C27BB8B30EE1}"/>
              </a:ext>
            </a:extLst>
          </p:cNvPr>
          <p:cNvSpPr/>
          <p:nvPr/>
        </p:nvSpPr>
        <p:spPr bwMode="auto">
          <a:xfrm>
            <a:off x="5371530" y="3068960"/>
            <a:ext cx="2736304" cy="1368152"/>
          </a:xfrm>
          <a:prstGeom prst="roundRect">
            <a:avLst/>
          </a:prstGeom>
          <a:solidFill>
            <a:srgbClr val="FFC00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4900445"/>
              <a:satOff val="-20388"/>
              <a:lumOff val="4804"/>
              <a:alphaOff val="0"/>
            </a:schemeClr>
          </a:fillRef>
          <a:effectRef idx="1">
            <a:schemeClr val="accent4">
              <a:hueOff val="4900445"/>
              <a:satOff val="-20388"/>
              <a:lumOff val="4804"/>
              <a:alphaOff val="0"/>
            </a:schemeClr>
          </a:effectRef>
          <a:fontRef idx="minor">
            <a:schemeClr val="dk1"/>
          </a:fontRef>
        </p:style>
        <p:txBody>
          <a:bodyPr spcFirstLastPara="0" vert="horz" wrap="square" lIns="90000" tIns="90000" rIns="90000" bIns="90000" numCol="1" spcCol="1270" anchor="ctr" anchorCtr="0">
            <a:noAutofit/>
          </a:bodyPr>
          <a:lstStyle/>
          <a:p>
            <a:pPr lvl="0" algn="ctr" defTabSz="1066800">
              <a:lnSpc>
                <a:spcPct val="90000"/>
              </a:lnSpc>
              <a:spcAft>
                <a:spcPct val="35000"/>
              </a:spcAft>
            </a:pPr>
            <a:r>
              <a:rPr lang="en-US" altLang="zh-CN" sz="2400" dirty="0"/>
              <a:t>Temporal</a:t>
            </a:r>
            <a:endParaRPr lang="zh-CN" altLang="en-US" sz="2000" dirty="0"/>
          </a:p>
        </p:txBody>
      </p:sp>
    </p:spTree>
    <p:extLst>
      <p:ext uri="{BB962C8B-B14F-4D97-AF65-F5344CB8AC3E}">
        <p14:creationId xmlns:p14="http://schemas.microsoft.com/office/powerpoint/2010/main" val="802233815"/>
      </p:ext>
    </p:extLst>
  </p:cSld>
  <p:clrMapOvr>
    <a:masterClrMapping/>
  </p:clrMapOvr>
  <mc:AlternateContent xmlns:mc="http://schemas.openxmlformats.org/markup-compatibility/2006" xmlns:p14="http://schemas.microsoft.com/office/powerpoint/2010/main">
    <mc:Choice Requires="p14">
      <p:transition p14:dur="0" advTm="9912"/>
    </mc:Choice>
    <mc:Fallback xmlns="">
      <p:transition advTm="991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49E3A-47D1-43A0-A993-734207EE943F}"/>
              </a:ext>
            </a:extLst>
          </p:cNvPr>
          <p:cNvSpPr>
            <a:spLocks noGrp="1"/>
          </p:cNvSpPr>
          <p:nvPr>
            <p:ph type="title"/>
          </p:nvPr>
        </p:nvSpPr>
        <p:spPr/>
        <p:txBody>
          <a:bodyPr/>
          <a:lstStyle/>
          <a:p>
            <a:r>
              <a:rPr lang="en-US" altLang="zh-CN" dirty="0"/>
              <a:t>Combinational Features</a:t>
            </a:r>
            <a:endParaRPr lang="zh-CN" altLang="en-US" dirty="0"/>
          </a:p>
        </p:txBody>
      </p:sp>
      <p:sp>
        <p:nvSpPr>
          <p:cNvPr id="4" name="灯片编号占位符 3">
            <a:extLst>
              <a:ext uri="{FF2B5EF4-FFF2-40B4-BE49-F238E27FC236}">
                <a16:creationId xmlns:a16="http://schemas.microsoft.com/office/drawing/2014/main" id="{CDE120E1-1178-43A3-8C1D-A4BD68996773}"/>
              </a:ext>
            </a:extLst>
          </p:cNvPr>
          <p:cNvSpPr>
            <a:spLocks noGrp="1"/>
          </p:cNvSpPr>
          <p:nvPr>
            <p:ph type="sldNum" sz="quarter" idx="12"/>
          </p:nvPr>
        </p:nvSpPr>
        <p:spPr/>
        <p:txBody>
          <a:bodyPr/>
          <a:lstStyle/>
          <a:p>
            <a:pPr>
              <a:defRPr/>
            </a:pPr>
            <a:fld id="{73697CC5-BB9E-487E-AFF3-8F5506CF83B5}" type="slidenum">
              <a:rPr lang="en-US" altLang="ko-KR" smtClean="0"/>
              <a:pPr>
                <a:defRPr/>
              </a:pPr>
              <a:t>21</a:t>
            </a:fld>
            <a:endParaRPr lang="en-US" altLang="ko-KR"/>
          </a:p>
        </p:txBody>
      </p:sp>
      <p:pic>
        <p:nvPicPr>
          <p:cNvPr id="9" name="内容占位符 8" descr="图片包含 文字, 地图&#10;&#10;已生成极高可信度的说明">
            <a:extLst>
              <a:ext uri="{FF2B5EF4-FFF2-40B4-BE49-F238E27FC236}">
                <a16:creationId xmlns:a16="http://schemas.microsoft.com/office/drawing/2014/main" id="{8FDDD6E0-F4E9-4A02-BEFC-24EA339BBB9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162" t="5831" r="2847"/>
          <a:stretch/>
        </p:blipFill>
        <p:spPr>
          <a:xfrm>
            <a:off x="2329407" y="1124744"/>
            <a:ext cx="6419057" cy="3489201"/>
          </a:xfrm>
        </p:spPr>
      </p:pic>
      <p:sp>
        <p:nvSpPr>
          <p:cNvPr id="19" name="文本框 18">
            <a:extLst>
              <a:ext uri="{FF2B5EF4-FFF2-40B4-BE49-F238E27FC236}">
                <a16:creationId xmlns:a16="http://schemas.microsoft.com/office/drawing/2014/main" id="{175B1DC2-9352-405A-8F0A-C79F69F10A65}"/>
              </a:ext>
            </a:extLst>
          </p:cNvPr>
          <p:cNvSpPr txBox="1"/>
          <p:nvPr/>
        </p:nvSpPr>
        <p:spPr>
          <a:xfrm>
            <a:off x="0" y="4765461"/>
            <a:ext cx="9143999" cy="954107"/>
          </a:xfrm>
          <a:prstGeom prst="rect">
            <a:avLst/>
          </a:prstGeom>
          <a:noFill/>
        </p:spPr>
        <p:txBody>
          <a:bodyPr wrap="square" rtlCol="0">
            <a:spAutoFit/>
          </a:bodyPr>
          <a:lstStyle/>
          <a:p>
            <a:pPr algn="ctr"/>
            <a:r>
              <a:rPr lang="en-US" altLang="zh-CN" sz="2800" dirty="0"/>
              <a:t>Distribution of the normalized hourly taxi demands during weekdays, weekends, and for all days.</a:t>
            </a:r>
            <a:endParaRPr lang="zh-CN" altLang="en-US" sz="2800" dirty="0"/>
          </a:p>
        </p:txBody>
      </p:sp>
    </p:spTree>
    <p:extLst>
      <p:ext uri="{BB962C8B-B14F-4D97-AF65-F5344CB8AC3E}">
        <p14:creationId xmlns:p14="http://schemas.microsoft.com/office/powerpoint/2010/main" val="581186014"/>
      </p:ext>
    </p:extLst>
  </p:cSld>
  <p:clrMapOvr>
    <a:masterClrMapping/>
  </p:clrMapOvr>
  <mc:AlternateContent xmlns:mc="http://schemas.openxmlformats.org/markup-compatibility/2006" xmlns:p14="http://schemas.microsoft.com/office/powerpoint/2010/main">
    <mc:Choice Requires="p14">
      <p:transition p14:dur="0" advTm="13844"/>
    </mc:Choice>
    <mc:Fallback xmlns="">
      <p:transition advTm="1384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49E3A-47D1-43A0-A993-734207EE943F}"/>
              </a:ext>
            </a:extLst>
          </p:cNvPr>
          <p:cNvSpPr>
            <a:spLocks noGrp="1"/>
          </p:cNvSpPr>
          <p:nvPr>
            <p:ph type="title"/>
          </p:nvPr>
        </p:nvSpPr>
        <p:spPr/>
        <p:txBody>
          <a:bodyPr/>
          <a:lstStyle/>
          <a:p>
            <a:r>
              <a:rPr lang="en-US" altLang="zh-CN" dirty="0"/>
              <a:t>Combinational Features</a:t>
            </a:r>
            <a:endParaRPr lang="zh-CN" altLang="en-US" dirty="0"/>
          </a:p>
        </p:txBody>
      </p:sp>
      <p:sp>
        <p:nvSpPr>
          <p:cNvPr id="4" name="灯片编号占位符 3">
            <a:extLst>
              <a:ext uri="{FF2B5EF4-FFF2-40B4-BE49-F238E27FC236}">
                <a16:creationId xmlns:a16="http://schemas.microsoft.com/office/drawing/2014/main" id="{CDE120E1-1178-43A3-8C1D-A4BD68996773}"/>
              </a:ext>
            </a:extLst>
          </p:cNvPr>
          <p:cNvSpPr>
            <a:spLocks noGrp="1"/>
          </p:cNvSpPr>
          <p:nvPr>
            <p:ph type="sldNum" sz="quarter" idx="12"/>
          </p:nvPr>
        </p:nvSpPr>
        <p:spPr/>
        <p:txBody>
          <a:bodyPr/>
          <a:lstStyle/>
          <a:p>
            <a:pPr>
              <a:defRPr/>
            </a:pPr>
            <a:fld id="{73697CC5-BB9E-487E-AFF3-8F5506CF83B5}" type="slidenum">
              <a:rPr lang="en-US" altLang="ko-KR" smtClean="0"/>
              <a:pPr>
                <a:defRPr/>
              </a:pPr>
              <a:t>22</a:t>
            </a:fld>
            <a:endParaRPr lang="en-US" altLang="ko-KR"/>
          </a:p>
        </p:txBody>
      </p:sp>
      <p:pic>
        <p:nvPicPr>
          <p:cNvPr id="9" name="内容占位符 8" descr="图片包含 文字, 地图&#10;&#10;已生成极高可信度的说明">
            <a:extLst>
              <a:ext uri="{FF2B5EF4-FFF2-40B4-BE49-F238E27FC236}">
                <a16:creationId xmlns:a16="http://schemas.microsoft.com/office/drawing/2014/main" id="{8FDDD6E0-F4E9-4A02-BEFC-24EA339BBB9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162" t="5831" r="2847"/>
          <a:stretch/>
        </p:blipFill>
        <p:spPr>
          <a:xfrm>
            <a:off x="2329407" y="1124744"/>
            <a:ext cx="6419057" cy="3489201"/>
          </a:xfrm>
        </p:spPr>
      </p:pic>
      <p:sp>
        <p:nvSpPr>
          <p:cNvPr id="10" name="椭圆 9">
            <a:extLst>
              <a:ext uri="{FF2B5EF4-FFF2-40B4-BE49-F238E27FC236}">
                <a16:creationId xmlns:a16="http://schemas.microsoft.com/office/drawing/2014/main" id="{62EF3232-4967-4D37-B7C2-D3A4C3EC9706}"/>
              </a:ext>
            </a:extLst>
          </p:cNvPr>
          <p:cNvSpPr/>
          <p:nvPr/>
        </p:nvSpPr>
        <p:spPr bwMode="auto">
          <a:xfrm>
            <a:off x="4489647" y="908720"/>
            <a:ext cx="936104" cy="936104"/>
          </a:xfrm>
          <a:prstGeom prst="ellipse">
            <a:avLst/>
          </a:prstGeom>
          <a:noFill/>
          <a:ln w="57150">
            <a:solidFill>
              <a:srgbClr val="3C89C9"/>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1" name="椭圆 10">
            <a:extLst>
              <a:ext uri="{FF2B5EF4-FFF2-40B4-BE49-F238E27FC236}">
                <a16:creationId xmlns:a16="http://schemas.microsoft.com/office/drawing/2014/main" id="{7AB335B8-9490-46C0-A137-C2316D9C7240}"/>
              </a:ext>
            </a:extLst>
          </p:cNvPr>
          <p:cNvSpPr/>
          <p:nvPr/>
        </p:nvSpPr>
        <p:spPr bwMode="auto">
          <a:xfrm>
            <a:off x="6937919" y="893358"/>
            <a:ext cx="936104" cy="936104"/>
          </a:xfrm>
          <a:prstGeom prst="ellipse">
            <a:avLst/>
          </a:prstGeom>
          <a:noFill/>
          <a:ln w="57150">
            <a:solidFill>
              <a:srgbClr val="3C89C9"/>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2" name="矩形 11">
            <a:extLst>
              <a:ext uri="{FF2B5EF4-FFF2-40B4-BE49-F238E27FC236}">
                <a16:creationId xmlns:a16="http://schemas.microsoft.com/office/drawing/2014/main" id="{B9FD91FC-B6F5-4690-AA6D-66BF7CB6A944}"/>
              </a:ext>
            </a:extLst>
          </p:cNvPr>
          <p:cNvSpPr/>
          <p:nvPr/>
        </p:nvSpPr>
        <p:spPr bwMode="auto">
          <a:xfrm>
            <a:off x="395536" y="4725144"/>
            <a:ext cx="2448272" cy="792088"/>
          </a:xfrm>
          <a:prstGeom prst="rect">
            <a:avLst/>
          </a:prstGeom>
          <a:gradFill flip="none" rotWithShape="1">
            <a:gsLst>
              <a:gs pos="0">
                <a:srgbClr val="3C89C9">
                  <a:shade val="30000"/>
                  <a:satMod val="115000"/>
                </a:srgbClr>
              </a:gs>
              <a:gs pos="50000">
                <a:srgbClr val="3C89C9">
                  <a:shade val="67500"/>
                  <a:satMod val="115000"/>
                </a:srgbClr>
              </a:gs>
              <a:gs pos="100000">
                <a:srgbClr val="3C89C9">
                  <a:shade val="100000"/>
                  <a:satMod val="115000"/>
                </a:srgbClr>
              </a:gs>
            </a:gsLst>
            <a:lin ang="13500000" scaled="1"/>
            <a:tileRect/>
          </a:gra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bg1"/>
                </a:solidFill>
                <a:effectLst/>
                <a:latin typeface="Arial" charset="0"/>
                <a:ea typeface="Arial Unicode MS" pitchFamily="50" charset="-127"/>
                <a:cs typeface="Arial Unicode MS" pitchFamily="50" charset="-127"/>
              </a:rPr>
              <a:t>Weekdays</a:t>
            </a:r>
            <a:r>
              <a:rPr lang="en-US" altLang="zh-CN" sz="2800" dirty="0">
                <a:solidFill>
                  <a:schemeClr val="bg1"/>
                </a:solidFill>
                <a:latin typeface="Arial" charset="0"/>
                <a:ea typeface="Arial Unicode MS" pitchFamily="50" charset="-127"/>
                <a:cs typeface="Arial Unicode MS" pitchFamily="50" charset="-127"/>
              </a:rPr>
              <a:t>:</a:t>
            </a:r>
            <a:r>
              <a:rPr lang="zh-CN" altLang="en-US" sz="2800" dirty="0">
                <a:solidFill>
                  <a:schemeClr val="bg1"/>
                </a:solidFill>
                <a:latin typeface="Arial" charset="0"/>
                <a:ea typeface="Arial Unicode MS" pitchFamily="50" charset="-127"/>
                <a:cs typeface="Arial Unicode MS" pitchFamily="50" charset="-127"/>
              </a:rPr>
              <a:t> </a:t>
            </a:r>
            <a:endParaRPr lang="en-US" altLang="zh-CN" sz="2800" dirty="0">
              <a:solidFill>
                <a:schemeClr val="bg1"/>
              </a:solidFill>
              <a:latin typeface="Arial" charset="0"/>
              <a:ea typeface="Arial Unicode MS" pitchFamily="50" charset="-127"/>
              <a:cs typeface="Arial Unicode MS" pitchFamily="50" charset="-127"/>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solidFill>
                  <a:schemeClr val="bg1"/>
                </a:solidFill>
                <a:latin typeface="Arial" charset="0"/>
                <a:ea typeface="Arial Unicode MS" pitchFamily="50" charset="-127"/>
                <a:cs typeface="Arial Unicode MS" pitchFamily="50" charset="-127"/>
              </a:rPr>
              <a:t>Two</a:t>
            </a:r>
            <a:r>
              <a:rPr lang="zh-CN" altLang="en-US" sz="2800" dirty="0">
                <a:solidFill>
                  <a:schemeClr val="bg1"/>
                </a:solidFill>
                <a:latin typeface="Arial" charset="0"/>
                <a:ea typeface="Arial Unicode MS" pitchFamily="50" charset="-127"/>
                <a:cs typeface="Arial Unicode MS" pitchFamily="50" charset="-127"/>
              </a:rPr>
              <a:t> </a:t>
            </a:r>
            <a:r>
              <a:rPr lang="en-US" altLang="zh-CN" sz="2800" dirty="0">
                <a:solidFill>
                  <a:schemeClr val="bg1"/>
                </a:solidFill>
                <a:latin typeface="Arial" charset="0"/>
                <a:ea typeface="Arial Unicode MS" pitchFamily="50" charset="-127"/>
                <a:cs typeface="Arial Unicode MS" pitchFamily="50" charset="-127"/>
              </a:rPr>
              <a:t>peaks</a:t>
            </a:r>
            <a:endParaRPr kumimoji="0" lang="zh-CN" altLang="en-US" sz="2800" b="1" i="0" u="none" strike="noStrike" cap="none" normalizeH="0" baseline="0" dirty="0">
              <a:ln>
                <a:noFill/>
              </a:ln>
              <a:solidFill>
                <a:schemeClr val="bg1"/>
              </a:solidFill>
              <a:effectLst/>
              <a:latin typeface="Arial" charset="0"/>
              <a:ea typeface="Arial Unicode MS" pitchFamily="50" charset="-127"/>
              <a:cs typeface="Arial Unicode MS" pitchFamily="50" charset="-127"/>
            </a:endParaRPr>
          </a:p>
        </p:txBody>
      </p:sp>
      <p:sp>
        <p:nvSpPr>
          <p:cNvPr id="13" name="矩形 12">
            <a:extLst>
              <a:ext uri="{FF2B5EF4-FFF2-40B4-BE49-F238E27FC236}">
                <a16:creationId xmlns:a16="http://schemas.microsoft.com/office/drawing/2014/main" id="{A9ED08B1-26F5-4FD4-9BC2-8F40F39F94C7}"/>
              </a:ext>
            </a:extLst>
          </p:cNvPr>
          <p:cNvSpPr/>
          <p:nvPr/>
        </p:nvSpPr>
        <p:spPr bwMode="auto">
          <a:xfrm>
            <a:off x="395536" y="5661248"/>
            <a:ext cx="2448272" cy="792088"/>
          </a:xfrm>
          <a:prstGeom prst="rect">
            <a:avLst/>
          </a:prstGeom>
          <a:gradFill flip="none" rotWithShape="1">
            <a:gsLst>
              <a:gs pos="0">
                <a:srgbClr val="F58831">
                  <a:shade val="30000"/>
                  <a:satMod val="115000"/>
                </a:srgbClr>
              </a:gs>
              <a:gs pos="50000">
                <a:srgbClr val="F58831">
                  <a:shade val="67500"/>
                  <a:satMod val="115000"/>
                </a:srgbClr>
              </a:gs>
              <a:gs pos="100000">
                <a:srgbClr val="F58831">
                  <a:shade val="100000"/>
                  <a:satMod val="115000"/>
                </a:srgbClr>
              </a:gs>
            </a:gsLst>
            <a:lin ang="13500000" scaled="1"/>
            <a:tileRect/>
          </a:gradFill>
          <a:ln>
            <a:solidFill>
              <a:srgbClr val="F5883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bg1"/>
                </a:solidFill>
                <a:effectLst/>
                <a:latin typeface="Arial" charset="0"/>
                <a:ea typeface="Arial Unicode MS" pitchFamily="50" charset="-127"/>
                <a:cs typeface="Arial Unicode MS" pitchFamily="50" charset="-127"/>
              </a:rPr>
              <a:t>Weekends</a:t>
            </a:r>
            <a:r>
              <a:rPr lang="en-US" altLang="zh-CN" sz="2800" dirty="0">
                <a:solidFill>
                  <a:schemeClr val="bg1"/>
                </a:solidFill>
                <a:latin typeface="Arial" charset="0"/>
                <a:ea typeface="Arial Unicode MS" pitchFamily="50" charset="-127"/>
                <a:cs typeface="Arial Unicode MS" pitchFamily="50" charset="-127"/>
              </a:rPr>
              <a:t>:</a:t>
            </a:r>
            <a:r>
              <a:rPr lang="zh-CN" altLang="en-US" sz="2800" dirty="0">
                <a:solidFill>
                  <a:schemeClr val="bg1"/>
                </a:solidFill>
                <a:latin typeface="Arial" charset="0"/>
                <a:ea typeface="Arial Unicode MS" pitchFamily="50" charset="-127"/>
                <a:cs typeface="Arial Unicode MS" pitchFamily="50" charset="-127"/>
              </a:rPr>
              <a:t> </a:t>
            </a:r>
            <a:endParaRPr lang="en-US" altLang="zh-CN" sz="2800" dirty="0">
              <a:solidFill>
                <a:schemeClr val="bg1"/>
              </a:solidFill>
              <a:latin typeface="Arial" charset="0"/>
              <a:ea typeface="Arial Unicode MS" pitchFamily="50" charset="-127"/>
              <a:cs typeface="Arial Unicode MS" pitchFamily="50" charset="-127"/>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solidFill>
                  <a:schemeClr val="bg1"/>
                </a:solidFill>
                <a:latin typeface="Arial" charset="0"/>
                <a:ea typeface="Arial Unicode MS" pitchFamily="50" charset="-127"/>
                <a:cs typeface="Arial Unicode MS" pitchFamily="50" charset="-127"/>
              </a:rPr>
              <a:t>One peak</a:t>
            </a:r>
            <a:endParaRPr kumimoji="0" lang="zh-CN" altLang="en-US" sz="2800" b="1" i="0" u="none" strike="noStrike" cap="none" normalizeH="0" baseline="0" dirty="0">
              <a:ln>
                <a:noFill/>
              </a:ln>
              <a:solidFill>
                <a:schemeClr val="bg1"/>
              </a:solidFill>
              <a:effectLst/>
              <a:latin typeface="Arial" charset="0"/>
              <a:ea typeface="Arial Unicode MS" pitchFamily="50" charset="-127"/>
              <a:cs typeface="Arial Unicode MS" pitchFamily="50" charset="-127"/>
            </a:endParaRPr>
          </a:p>
        </p:txBody>
      </p:sp>
      <p:sp>
        <p:nvSpPr>
          <p:cNvPr id="14" name="椭圆 13">
            <a:extLst>
              <a:ext uri="{FF2B5EF4-FFF2-40B4-BE49-F238E27FC236}">
                <a16:creationId xmlns:a16="http://schemas.microsoft.com/office/drawing/2014/main" id="{2C369041-8BB7-4155-B188-57C74B565A0E}"/>
              </a:ext>
            </a:extLst>
          </p:cNvPr>
          <p:cNvSpPr/>
          <p:nvPr/>
        </p:nvSpPr>
        <p:spPr bwMode="auto">
          <a:xfrm>
            <a:off x="6650113" y="1472609"/>
            <a:ext cx="936104" cy="936104"/>
          </a:xfrm>
          <a:prstGeom prst="ellipse">
            <a:avLst/>
          </a:prstGeom>
          <a:noFill/>
          <a:ln w="57150">
            <a:solidFill>
              <a:srgbClr val="F58831"/>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5" name="箭头: 右 14">
            <a:extLst>
              <a:ext uri="{FF2B5EF4-FFF2-40B4-BE49-F238E27FC236}">
                <a16:creationId xmlns:a16="http://schemas.microsoft.com/office/drawing/2014/main" id="{652D2912-2784-4284-9DB2-50B3A8CD3D01}"/>
              </a:ext>
            </a:extLst>
          </p:cNvPr>
          <p:cNvSpPr/>
          <p:nvPr/>
        </p:nvSpPr>
        <p:spPr bwMode="auto">
          <a:xfrm>
            <a:off x="2987824" y="4885568"/>
            <a:ext cx="576064" cy="1263327"/>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6" name="矩形: 圆角 15">
            <a:extLst>
              <a:ext uri="{FF2B5EF4-FFF2-40B4-BE49-F238E27FC236}">
                <a16:creationId xmlns:a16="http://schemas.microsoft.com/office/drawing/2014/main" id="{F8957D30-15FC-48DF-AFC9-16E99B1D68B2}"/>
              </a:ext>
            </a:extLst>
          </p:cNvPr>
          <p:cNvSpPr/>
          <p:nvPr/>
        </p:nvSpPr>
        <p:spPr bwMode="auto">
          <a:xfrm>
            <a:off x="3707904" y="4725144"/>
            <a:ext cx="5112568" cy="1728192"/>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solidFill>
                  <a:schemeClr val="bg1"/>
                </a:solidFill>
                <a:latin typeface="Arial" charset="0"/>
                <a:ea typeface="Arial Unicode MS" pitchFamily="50" charset="-127"/>
                <a:cs typeface="Arial Unicode MS" pitchFamily="50" charset="-127"/>
              </a:rPr>
              <a:t>UO</a:t>
            </a:r>
            <a:r>
              <a:rPr kumimoji="0" lang="en-US" altLang="zh-CN" sz="2800" b="1" i="0" u="none" strike="noStrike" cap="none" normalizeH="0" baseline="0" dirty="0">
                <a:ln>
                  <a:noFill/>
                </a:ln>
                <a:solidFill>
                  <a:schemeClr val="bg1"/>
                </a:solidFill>
                <a:effectLst/>
                <a:latin typeface="Arial" charset="0"/>
                <a:ea typeface="Arial Unicode MS" pitchFamily="50" charset="-127"/>
                <a:cs typeface="Arial Unicode MS" pitchFamily="50" charset="-127"/>
              </a:rPr>
              <a:t>TD is influenced</a:t>
            </a: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 </a:t>
            </a:r>
            <a:r>
              <a:rPr lang="en-US" altLang="zh-CN" sz="2800" dirty="0">
                <a:solidFill>
                  <a:schemeClr val="bg1"/>
                </a:solidFill>
                <a:latin typeface="Arial" charset="0"/>
                <a:ea typeface="Arial Unicode MS" pitchFamily="50" charset="-127"/>
              </a:rPr>
              <a:t>by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Day of week </a:t>
            </a:r>
            <a:r>
              <a:rPr kumimoji="0" lang="en-US" altLang="zh-CN" sz="2800" u="none" strike="noStrike" cap="none" normalizeH="0" baseline="0" dirty="0">
                <a:ln>
                  <a:noFill/>
                </a:ln>
                <a:solidFill>
                  <a:schemeClr val="bg1"/>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and </a:t>
            </a: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Hour of day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jointly</a:t>
            </a:r>
            <a:endParaRPr kumimoji="0" lang="en-US" altLang="zh-CN" sz="2800" b="1" i="0" u="none" strike="noStrike" cap="none" normalizeH="0" baseline="0" dirty="0">
              <a:ln>
                <a:noFill/>
              </a:ln>
              <a:solidFill>
                <a:schemeClr val="bg1"/>
              </a:solidFill>
              <a:effectLst/>
              <a:latin typeface="Arial" charset="0"/>
              <a:ea typeface="Arial Unicode MS" pitchFamily="50" charset="-127"/>
              <a:cs typeface="Arial Unicode MS" pitchFamily="50" charset="-127"/>
            </a:endParaRPr>
          </a:p>
        </p:txBody>
      </p:sp>
      <p:sp>
        <p:nvSpPr>
          <p:cNvPr id="17" name="矩形标注 22">
            <a:extLst>
              <a:ext uri="{FF2B5EF4-FFF2-40B4-BE49-F238E27FC236}">
                <a16:creationId xmlns:a16="http://schemas.microsoft.com/office/drawing/2014/main" id="{FF800BAC-340E-451C-98AE-E7992705DB24}"/>
              </a:ext>
            </a:extLst>
          </p:cNvPr>
          <p:cNvSpPr>
            <a:spLocks noChangeArrowheads="1"/>
          </p:cNvSpPr>
          <p:nvPr/>
        </p:nvSpPr>
        <p:spPr bwMode="auto">
          <a:xfrm>
            <a:off x="190934" y="1196752"/>
            <a:ext cx="1828221" cy="1728191"/>
          </a:xfrm>
          <a:prstGeom prst="wedgeRectCallout">
            <a:avLst>
              <a:gd name="adj1" fmla="val 67693"/>
              <a:gd name="adj2" fmla="val 31387"/>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fontAlgn="base">
              <a:spcBef>
                <a:spcPct val="0"/>
              </a:spcBef>
              <a:spcAft>
                <a:spcPct val="0"/>
              </a:spcAft>
              <a:buClrTx/>
              <a:buSzTx/>
              <a:buFontTx/>
              <a:buNone/>
              <a:defRPr/>
            </a:pPr>
            <a:r>
              <a:rPr lang="en-US" altLang="zh-CN" sz="2800" b="1" dirty="0">
                <a:solidFill>
                  <a:srgbClr val="000000"/>
                </a:solidFill>
                <a:latin typeface="Arial"/>
                <a:cs typeface="ＭＳ Ｐゴシック" charset="-128"/>
              </a:rPr>
              <a:t>Insights from data analysis</a:t>
            </a:r>
            <a:endParaRPr lang="zh-CN" altLang="en-US" sz="2800" b="1" dirty="0">
              <a:solidFill>
                <a:srgbClr val="000000"/>
              </a:solidFill>
              <a:latin typeface="Arial"/>
              <a:cs typeface="ＭＳ Ｐゴシック" charset="-128"/>
            </a:endParaRPr>
          </a:p>
        </p:txBody>
      </p:sp>
    </p:spTree>
    <p:extLst>
      <p:ext uri="{BB962C8B-B14F-4D97-AF65-F5344CB8AC3E}">
        <p14:creationId xmlns:p14="http://schemas.microsoft.com/office/powerpoint/2010/main" val="14513622"/>
      </p:ext>
    </p:extLst>
  </p:cSld>
  <p:clrMapOvr>
    <a:masterClrMapping/>
  </p:clrMapOvr>
  <mc:AlternateContent xmlns:mc="http://schemas.openxmlformats.org/markup-compatibility/2006" xmlns:p14="http://schemas.microsoft.com/office/powerpoint/2010/main">
    <mc:Choice Requires="p14">
      <p:transition p14:dur="0" advTm="13844"/>
    </mc:Choice>
    <mc:Fallback xmlns="">
      <p:transition advTm="1384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7EA58-9B93-4DB7-B831-335647162F51}"/>
              </a:ext>
            </a:extLst>
          </p:cNvPr>
          <p:cNvSpPr>
            <a:spLocks noGrp="1"/>
          </p:cNvSpPr>
          <p:nvPr>
            <p:ph type="title"/>
          </p:nvPr>
        </p:nvSpPr>
        <p:spPr>
          <a:xfrm>
            <a:off x="457200" y="122238"/>
            <a:ext cx="8229600" cy="714375"/>
          </a:xfrm>
        </p:spPr>
        <p:txBody>
          <a:bodyPr/>
          <a:lstStyle/>
          <a:p>
            <a:r>
              <a:rPr lang="en-US" altLang="zh-CN" dirty="0"/>
              <a:t>Combinational Features</a:t>
            </a:r>
            <a:endParaRPr lang="zh-CN" altLang="en-US" dirty="0"/>
          </a:p>
        </p:txBody>
      </p:sp>
      <p:sp>
        <p:nvSpPr>
          <p:cNvPr id="4" name="灯片编号占位符 3">
            <a:extLst>
              <a:ext uri="{FF2B5EF4-FFF2-40B4-BE49-F238E27FC236}">
                <a16:creationId xmlns:a16="http://schemas.microsoft.com/office/drawing/2014/main" id="{B2729319-F9F8-42D6-BB8B-67AD24DDA7D8}"/>
              </a:ext>
            </a:extLst>
          </p:cNvPr>
          <p:cNvSpPr>
            <a:spLocks noGrp="1"/>
          </p:cNvSpPr>
          <p:nvPr>
            <p:ph type="sldNum" sz="quarter" idx="12"/>
          </p:nvPr>
        </p:nvSpPr>
        <p:spPr/>
        <p:txBody>
          <a:bodyPr/>
          <a:lstStyle/>
          <a:p>
            <a:pPr>
              <a:defRPr/>
            </a:pPr>
            <a:fld id="{73697CC5-BB9E-487E-AFF3-8F5506CF83B5}" type="slidenum">
              <a:rPr lang="en-US" altLang="ko-KR" smtClean="0"/>
              <a:pPr>
                <a:defRPr/>
              </a:pPr>
              <a:t>23</a:t>
            </a:fld>
            <a:endParaRPr lang="en-US" altLang="ko-KR"/>
          </a:p>
        </p:txBody>
      </p:sp>
      <p:sp>
        <p:nvSpPr>
          <p:cNvPr id="6" name="任意多边形: 形状 5">
            <a:extLst>
              <a:ext uri="{FF2B5EF4-FFF2-40B4-BE49-F238E27FC236}">
                <a16:creationId xmlns:a16="http://schemas.microsoft.com/office/drawing/2014/main" id="{0C9E1145-8575-4BC2-B8EA-34A4BD47DD86}"/>
              </a:ext>
            </a:extLst>
          </p:cNvPr>
          <p:cNvSpPr/>
          <p:nvPr/>
        </p:nvSpPr>
        <p:spPr>
          <a:xfrm>
            <a:off x="3955471" y="3322014"/>
            <a:ext cx="1096484" cy="1096484"/>
          </a:xfrm>
          <a:custGeom>
            <a:avLst/>
            <a:gdLst>
              <a:gd name="connsiteX0" fmla="*/ 145339 w 1096484"/>
              <a:gd name="connsiteY0" fmla="*/ 419295 h 1096484"/>
              <a:gd name="connsiteX1" fmla="*/ 419295 w 1096484"/>
              <a:gd name="connsiteY1" fmla="*/ 419295 h 1096484"/>
              <a:gd name="connsiteX2" fmla="*/ 419295 w 1096484"/>
              <a:gd name="connsiteY2" fmla="*/ 145339 h 1096484"/>
              <a:gd name="connsiteX3" fmla="*/ 677189 w 1096484"/>
              <a:gd name="connsiteY3" fmla="*/ 145339 h 1096484"/>
              <a:gd name="connsiteX4" fmla="*/ 677189 w 1096484"/>
              <a:gd name="connsiteY4" fmla="*/ 419295 h 1096484"/>
              <a:gd name="connsiteX5" fmla="*/ 951145 w 1096484"/>
              <a:gd name="connsiteY5" fmla="*/ 419295 h 1096484"/>
              <a:gd name="connsiteX6" fmla="*/ 951145 w 1096484"/>
              <a:gd name="connsiteY6" fmla="*/ 677189 h 1096484"/>
              <a:gd name="connsiteX7" fmla="*/ 677189 w 1096484"/>
              <a:gd name="connsiteY7" fmla="*/ 677189 h 1096484"/>
              <a:gd name="connsiteX8" fmla="*/ 677189 w 1096484"/>
              <a:gd name="connsiteY8" fmla="*/ 951145 h 1096484"/>
              <a:gd name="connsiteX9" fmla="*/ 419295 w 1096484"/>
              <a:gd name="connsiteY9" fmla="*/ 951145 h 1096484"/>
              <a:gd name="connsiteX10" fmla="*/ 419295 w 1096484"/>
              <a:gd name="connsiteY10" fmla="*/ 677189 h 1096484"/>
              <a:gd name="connsiteX11" fmla="*/ 145339 w 1096484"/>
              <a:gd name="connsiteY11" fmla="*/ 677189 h 1096484"/>
              <a:gd name="connsiteX12" fmla="*/ 145339 w 1096484"/>
              <a:gd name="connsiteY12" fmla="*/ 419295 h 109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484" h="1096484">
                <a:moveTo>
                  <a:pt x="145339" y="419295"/>
                </a:moveTo>
                <a:lnTo>
                  <a:pt x="419295" y="419295"/>
                </a:lnTo>
                <a:lnTo>
                  <a:pt x="419295" y="145339"/>
                </a:lnTo>
                <a:lnTo>
                  <a:pt x="677189" y="145339"/>
                </a:lnTo>
                <a:lnTo>
                  <a:pt x="677189" y="419295"/>
                </a:lnTo>
                <a:lnTo>
                  <a:pt x="951145" y="419295"/>
                </a:lnTo>
                <a:lnTo>
                  <a:pt x="951145" y="677189"/>
                </a:lnTo>
                <a:lnTo>
                  <a:pt x="677189" y="677189"/>
                </a:lnTo>
                <a:lnTo>
                  <a:pt x="677189" y="951145"/>
                </a:lnTo>
                <a:lnTo>
                  <a:pt x="419295" y="951145"/>
                </a:lnTo>
                <a:lnTo>
                  <a:pt x="419295" y="677189"/>
                </a:lnTo>
                <a:lnTo>
                  <a:pt x="145339" y="677189"/>
                </a:lnTo>
                <a:lnTo>
                  <a:pt x="145339" y="419295"/>
                </a:lnTo>
                <a:close/>
              </a:path>
            </a:pathLst>
          </a:custGeom>
          <a:solidFill>
            <a:srgbClr val="0070C0"/>
          </a:solidFill>
          <a:ln>
            <a:solidFill>
              <a:schemeClr val="accent5"/>
            </a:solidFill>
          </a:ln>
        </p:spPr>
        <p:style>
          <a:lnRef idx="0">
            <a:scrgbClr r="0" g="0" b="0"/>
          </a:lnRef>
          <a:fillRef idx="2">
            <a:scrgbClr r="0" g="0" b="0"/>
          </a:fillRef>
          <a:effectRef idx="1">
            <a:schemeClr val="accent4">
              <a:hueOff val="0"/>
              <a:satOff val="0"/>
              <a:lumOff val="0"/>
              <a:alphaOff val="0"/>
            </a:schemeClr>
          </a:effectRef>
          <a:fontRef idx="minor">
            <a:schemeClr val="dk1"/>
          </a:fontRef>
        </p:style>
        <p:txBody>
          <a:bodyPr spcFirstLastPara="0" vert="horz" wrap="square" lIns="145339" tIns="419295" rIns="145339" bIns="419295" numCol="1" spcCol="1270" anchor="ctr" anchorCtr="0">
            <a:noAutofit/>
          </a:bodyPr>
          <a:lstStyle/>
          <a:p>
            <a:pPr marL="0" lvl="0" indent="0" algn="ctr" defTabSz="844550">
              <a:lnSpc>
                <a:spcPct val="90000"/>
              </a:lnSpc>
              <a:spcBef>
                <a:spcPct val="0"/>
              </a:spcBef>
              <a:spcAft>
                <a:spcPct val="35000"/>
              </a:spcAft>
              <a:buNone/>
            </a:pPr>
            <a:endParaRPr lang="zh-CN" altLang="en-US" sz="1900" kern="1200"/>
          </a:p>
        </p:txBody>
      </p:sp>
      <p:sp>
        <p:nvSpPr>
          <p:cNvPr id="10" name="矩形 9">
            <a:extLst>
              <a:ext uri="{FF2B5EF4-FFF2-40B4-BE49-F238E27FC236}">
                <a16:creationId xmlns:a16="http://schemas.microsoft.com/office/drawing/2014/main" id="{70E3E4AB-BCC1-40F2-BD6D-B5D0715298D6}"/>
              </a:ext>
            </a:extLst>
          </p:cNvPr>
          <p:cNvSpPr/>
          <p:nvPr/>
        </p:nvSpPr>
        <p:spPr bwMode="auto">
          <a:xfrm>
            <a:off x="395536" y="845799"/>
            <a:ext cx="2304256" cy="57606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a:ln>
                  <a:noFill/>
                </a:ln>
                <a:solidFill>
                  <a:schemeClr val="bg1"/>
                </a:solidFill>
                <a:effectLst/>
                <a:latin typeface="Arial" charset="0"/>
                <a:ea typeface="Arial Unicode MS" pitchFamily="50" charset="-127"/>
                <a:cs typeface="Arial Unicode MS" pitchFamily="50" charset="-127"/>
              </a:rPr>
              <a:t>Example 2</a:t>
            </a:r>
            <a:endParaRPr kumimoji="0" lang="zh-CN" altLang="en-US" sz="3200" b="1" i="0" u="none" strike="noStrike" cap="none" normalizeH="0" baseline="0" dirty="0">
              <a:ln>
                <a:noFill/>
              </a:ln>
              <a:solidFill>
                <a:schemeClr val="bg1"/>
              </a:solidFill>
              <a:effectLst/>
              <a:latin typeface="Arial" charset="0"/>
              <a:ea typeface="Arial Unicode MS" pitchFamily="50" charset="-127"/>
              <a:cs typeface="Arial Unicode MS" pitchFamily="50" charset="-127"/>
            </a:endParaRPr>
          </a:p>
        </p:txBody>
      </p:sp>
      <p:sp>
        <p:nvSpPr>
          <p:cNvPr id="8" name="矩形: 圆角 7">
            <a:extLst>
              <a:ext uri="{FF2B5EF4-FFF2-40B4-BE49-F238E27FC236}">
                <a16:creationId xmlns:a16="http://schemas.microsoft.com/office/drawing/2014/main" id="{6E4161CA-E49F-4946-92DE-F6942FA8EF6A}"/>
              </a:ext>
            </a:extLst>
          </p:cNvPr>
          <p:cNvSpPr/>
          <p:nvPr/>
        </p:nvSpPr>
        <p:spPr bwMode="auto">
          <a:xfrm>
            <a:off x="899592" y="3068960"/>
            <a:ext cx="2736304" cy="1368152"/>
          </a:xfrm>
          <a:prstGeom prst="roundRect">
            <a:avLst/>
          </a:prstGeom>
          <a:solidFill>
            <a:srgbClr val="FFC000"/>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90000" tIns="90000" rIns="90000" bIns="90000" numCol="1" spcCol="1270" anchor="ctr" anchorCtr="0">
            <a:noAutofit/>
          </a:bodyPr>
          <a:lstStyle/>
          <a:p>
            <a:pPr lvl="0" algn="ctr" defTabSz="1066800">
              <a:lnSpc>
                <a:spcPct val="90000"/>
              </a:lnSpc>
              <a:spcAft>
                <a:spcPct val="35000"/>
              </a:spcAft>
            </a:pPr>
            <a:r>
              <a:rPr lang="en-US" altLang="zh-CN" sz="2400" dirty="0"/>
              <a:t>Temporal</a:t>
            </a:r>
            <a:endParaRPr lang="zh-CN" altLang="en-US" sz="2000" dirty="0"/>
          </a:p>
        </p:txBody>
      </p:sp>
      <p:sp>
        <p:nvSpPr>
          <p:cNvPr id="9" name="矩形: 圆角 8">
            <a:extLst>
              <a:ext uri="{FF2B5EF4-FFF2-40B4-BE49-F238E27FC236}">
                <a16:creationId xmlns:a16="http://schemas.microsoft.com/office/drawing/2014/main" id="{CB64CAEF-C6DF-473B-83DF-E4A450546AE2}"/>
              </a:ext>
            </a:extLst>
          </p:cNvPr>
          <p:cNvSpPr/>
          <p:nvPr/>
        </p:nvSpPr>
        <p:spPr bwMode="auto">
          <a:xfrm>
            <a:off x="5371530" y="3068960"/>
            <a:ext cx="2736304" cy="1368152"/>
          </a:xfrm>
          <a:prstGeom prst="roundRect">
            <a:avLst/>
          </a:prstGeom>
          <a:solidFill>
            <a:srgbClr val="67EF21"/>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4900445"/>
              <a:satOff val="-20388"/>
              <a:lumOff val="4804"/>
              <a:alphaOff val="0"/>
            </a:schemeClr>
          </a:fillRef>
          <a:effectRef idx="1">
            <a:schemeClr val="accent4">
              <a:hueOff val="4900445"/>
              <a:satOff val="-20388"/>
              <a:lumOff val="4804"/>
              <a:alphaOff val="0"/>
            </a:schemeClr>
          </a:effectRef>
          <a:fontRef idx="minor">
            <a:schemeClr val="dk1"/>
          </a:fontRef>
        </p:style>
        <p:txBody>
          <a:bodyPr spcFirstLastPara="0" vert="horz" wrap="square" lIns="90000" tIns="90000" rIns="90000" bIns="90000" numCol="1" spcCol="1270" anchor="ctr" anchorCtr="0">
            <a:noAutofit/>
          </a:bodyPr>
          <a:lstStyle/>
          <a:p>
            <a:pPr lvl="0" algn="ctr" defTabSz="1066800">
              <a:lnSpc>
                <a:spcPct val="90000"/>
              </a:lnSpc>
              <a:spcAft>
                <a:spcPct val="35000"/>
              </a:spcAft>
            </a:pPr>
            <a:r>
              <a:rPr lang="en-US" altLang="zh-CN" sz="2400" dirty="0"/>
              <a:t>Spatial</a:t>
            </a:r>
            <a:endParaRPr lang="zh-CN" altLang="en-US" sz="2400" dirty="0"/>
          </a:p>
        </p:txBody>
      </p:sp>
    </p:spTree>
    <p:extLst>
      <p:ext uri="{BB962C8B-B14F-4D97-AF65-F5344CB8AC3E}">
        <p14:creationId xmlns:p14="http://schemas.microsoft.com/office/powerpoint/2010/main" val="2770990707"/>
      </p:ext>
    </p:extLst>
  </p:cSld>
  <p:clrMapOvr>
    <a:masterClrMapping/>
  </p:clrMapOvr>
  <mc:AlternateContent xmlns:mc="http://schemas.openxmlformats.org/markup-compatibility/2006" xmlns:p14="http://schemas.microsoft.com/office/powerpoint/2010/main">
    <mc:Choice Requires="p14">
      <p:transition p14:dur="0" advTm="9912"/>
    </mc:Choice>
    <mc:Fallback xmlns="">
      <p:transition advTm="991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49E3A-47D1-43A0-A993-734207EE943F}"/>
              </a:ext>
            </a:extLst>
          </p:cNvPr>
          <p:cNvSpPr>
            <a:spLocks noGrp="1"/>
          </p:cNvSpPr>
          <p:nvPr>
            <p:ph type="title"/>
          </p:nvPr>
        </p:nvSpPr>
        <p:spPr/>
        <p:txBody>
          <a:bodyPr/>
          <a:lstStyle/>
          <a:p>
            <a:r>
              <a:rPr lang="en-US" altLang="zh-CN" dirty="0"/>
              <a:t>Combinational Features</a:t>
            </a:r>
            <a:endParaRPr lang="zh-CN" altLang="en-US" dirty="0"/>
          </a:p>
        </p:txBody>
      </p:sp>
      <p:sp>
        <p:nvSpPr>
          <p:cNvPr id="4" name="灯片编号占位符 3">
            <a:extLst>
              <a:ext uri="{FF2B5EF4-FFF2-40B4-BE49-F238E27FC236}">
                <a16:creationId xmlns:a16="http://schemas.microsoft.com/office/drawing/2014/main" id="{CDE120E1-1178-43A3-8C1D-A4BD68996773}"/>
              </a:ext>
            </a:extLst>
          </p:cNvPr>
          <p:cNvSpPr>
            <a:spLocks noGrp="1"/>
          </p:cNvSpPr>
          <p:nvPr>
            <p:ph type="sldNum" sz="quarter" idx="12"/>
          </p:nvPr>
        </p:nvSpPr>
        <p:spPr/>
        <p:txBody>
          <a:bodyPr/>
          <a:lstStyle/>
          <a:p>
            <a:pPr>
              <a:defRPr/>
            </a:pPr>
            <a:fld id="{73697CC5-BB9E-487E-AFF3-8F5506CF83B5}" type="slidenum">
              <a:rPr lang="en-US" altLang="ko-KR" smtClean="0"/>
              <a:pPr>
                <a:defRPr/>
              </a:pPr>
              <a:t>24</a:t>
            </a:fld>
            <a:endParaRPr lang="en-US" altLang="ko-KR"/>
          </a:p>
        </p:txBody>
      </p:sp>
      <p:sp>
        <p:nvSpPr>
          <p:cNvPr id="19" name="文本框 18">
            <a:extLst>
              <a:ext uri="{FF2B5EF4-FFF2-40B4-BE49-F238E27FC236}">
                <a16:creationId xmlns:a16="http://schemas.microsoft.com/office/drawing/2014/main" id="{175B1DC2-9352-405A-8F0A-C79F69F10A65}"/>
              </a:ext>
            </a:extLst>
          </p:cNvPr>
          <p:cNvSpPr txBox="1"/>
          <p:nvPr/>
        </p:nvSpPr>
        <p:spPr>
          <a:xfrm>
            <a:off x="0" y="4765461"/>
            <a:ext cx="9143999" cy="954107"/>
          </a:xfrm>
          <a:prstGeom prst="rect">
            <a:avLst/>
          </a:prstGeom>
          <a:noFill/>
        </p:spPr>
        <p:txBody>
          <a:bodyPr wrap="square" rtlCol="0">
            <a:spAutoFit/>
          </a:bodyPr>
          <a:lstStyle/>
          <a:p>
            <a:pPr algn="ctr"/>
            <a:r>
              <a:rPr lang="en-US" altLang="zh-CN" sz="2800" dirty="0"/>
              <a:t>Average hourly normalized taxi demands of two categories of POIs</a:t>
            </a:r>
            <a:endParaRPr lang="zh-CN" altLang="en-US" sz="2800" dirty="0"/>
          </a:p>
        </p:txBody>
      </p:sp>
      <p:pic>
        <p:nvPicPr>
          <p:cNvPr id="10" name="图片 9">
            <a:extLst>
              <a:ext uri="{FF2B5EF4-FFF2-40B4-BE49-F238E27FC236}">
                <a16:creationId xmlns:a16="http://schemas.microsoft.com/office/drawing/2014/main" id="{782306AD-B001-46A3-BC0E-DC250B6DC02B}"/>
              </a:ext>
            </a:extLst>
          </p:cNvPr>
          <p:cNvPicPr>
            <a:picLocks noChangeAspect="1"/>
          </p:cNvPicPr>
          <p:nvPr/>
        </p:nvPicPr>
        <p:blipFill>
          <a:blip r:embed="rId3"/>
          <a:stretch>
            <a:fillRect/>
          </a:stretch>
        </p:blipFill>
        <p:spPr>
          <a:xfrm>
            <a:off x="2171700" y="955852"/>
            <a:ext cx="6792788" cy="3882848"/>
          </a:xfrm>
          <a:prstGeom prst="rect">
            <a:avLst/>
          </a:prstGeom>
        </p:spPr>
      </p:pic>
    </p:spTree>
    <p:extLst>
      <p:ext uri="{BB962C8B-B14F-4D97-AF65-F5344CB8AC3E}">
        <p14:creationId xmlns:p14="http://schemas.microsoft.com/office/powerpoint/2010/main" val="2228290763"/>
      </p:ext>
    </p:extLst>
  </p:cSld>
  <p:clrMapOvr>
    <a:masterClrMapping/>
  </p:clrMapOvr>
  <mc:AlternateContent xmlns:mc="http://schemas.openxmlformats.org/markup-compatibility/2006" xmlns:p14="http://schemas.microsoft.com/office/powerpoint/2010/main">
    <mc:Choice Requires="p14">
      <p:transition p14:dur="0" advTm="13844"/>
    </mc:Choice>
    <mc:Fallback xmlns="">
      <p:transition advTm="1384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82306AD-B001-46A3-BC0E-DC250B6DC02B}"/>
              </a:ext>
            </a:extLst>
          </p:cNvPr>
          <p:cNvPicPr>
            <a:picLocks noChangeAspect="1"/>
          </p:cNvPicPr>
          <p:nvPr/>
        </p:nvPicPr>
        <p:blipFill>
          <a:blip r:embed="rId3"/>
          <a:stretch>
            <a:fillRect/>
          </a:stretch>
        </p:blipFill>
        <p:spPr>
          <a:xfrm>
            <a:off x="2171700" y="955852"/>
            <a:ext cx="6792788" cy="3882848"/>
          </a:xfrm>
          <a:prstGeom prst="rect">
            <a:avLst/>
          </a:prstGeom>
        </p:spPr>
      </p:pic>
      <p:sp>
        <p:nvSpPr>
          <p:cNvPr id="2" name="标题 1">
            <a:extLst>
              <a:ext uri="{FF2B5EF4-FFF2-40B4-BE49-F238E27FC236}">
                <a16:creationId xmlns:a16="http://schemas.microsoft.com/office/drawing/2014/main" id="{8CE49E3A-47D1-43A0-A993-734207EE943F}"/>
              </a:ext>
            </a:extLst>
          </p:cNvPr>
          <p:cNvSpPr>
            <a:spLocks noGrp="1"/>
          </p:cNvSpPr>
          <p:nvPr>
            <p:ph type="title"/>
          </p:nvPr>
        </p:nvSpPr>
        <p:spPr/>
        <p:txBody>
          <a:bodyPr/>
          <a:lstStyle/>
          <a:p>
            <a:r>
              <a:rPr lang="en-US" altLang="zh-CN" dirty="0"/>
              <a:t>Combinational Features</a:t>
            </a:r>
            <a:endParaRPr lang="zh-CN" altLang="en-US" dirty="0"/>
          </a:p>
        </p:txBody>
      </p:sp>
      <p:sp>
        <p:nvSpPr>
          <p:cNvPr id="4" name="灯片编号占位符 3">
            <a:extLst>
              <a:ext uri="{FF2B5EF4-FFF2-40B4-BE49-F238E27FC236}">
                <a16:creationId xmlns:a16="http://schemas.microsoft.com/office/drawing/2014/main" id="{CDE120E1-1178-43A3-8C1D-A4BD68996773}"/>
              </a:ext>
            </a:extLst>
          </p:cNvPr>
          <p:cNvSpPr>
            <a:spLocks noGrp="1"/>
          </p:cNvSpPr>
          <p:nvPr>
            <p:ph type="sldNum" sz="quarter" idx="12"/>
          </p:nvPr>
        </p:nvSpPr>
        <p:spPr/>
        <p:txBody>
          <a:bodyPr/>
          <a:lstStyle/>
          <a:p>
            <a:pPr>
              <a:defRPr/>
            </a:pPr>
            <a:fld id="{73697CC5-BB9E-487E-AFF3-8F5506CF83B5}" type="slidenum">
              <a:rPr lang="en-US" altLang="ko-KR" smtClean="0"/>
              <a:pPr>
                <a:defRPr/>
              </a:pPr>
              <a:t>25</a:t>
            </a:fld>
            <a:endParaRPr lang="en-US" altLang="ko-KR"/>
          </a:p>
        </p:txBody>
      </p:sp>
      <p:sp>
        <p:nvSpPr>
          <p:cNvPr id="9" name="椭圆 8">
            <a:extLst>
              <a:ext uri="{FF2B5EF4-FFF2-40B4-BE49-F238E27FC236}">
                <a16:creationId xmlns:a16="http://schemas.microsoft.com/office/drawing/2014/main" id="{3BDFFEDD-E641-414C-86BD-889E6345BBE2}"/>
              </a:ext>
            </a:extLst>
          </p:cNvPr>
          <p:cNvSpPr/>
          <p:nvPr/>
        </p:nvSpPr>
        <p:spPr bwMode="auto">
          <a:xfrm>
            <a:off x="7048019" y="842963"/>
            <a:ext cx="1494533" cy="1494533"/>
          </a:xfrm>
          <a:prstGeom prst="ellipse">
            <a:avLst/>
          </a:prstGeom>
          <a:noFill/>
          <a:ln w="57150">
            <a:solidFill>
              <a:srgbClr val="3C89C9"/>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1" name="椭圆 10">
            <a:extLst>
              <a:ext uri="{FF2B5EF4-FFF2-40B4-BE49-F238E27FC236}">
                <a16:creationId xmlns:a16="http://schemas.microsoft.com/office/drawing/2014/main" id="{10DAA8B6-56F8-4425-8002-BA8273BEB8DD}"/>
              </a:ext>
            </a:extLst>
          </p:cNvPr>
          <p:cNvSpPr/>
          <p:nvPr/>
        </p:nvSpPr>
        <p:spPr bwMode="auto">
          <a:xfrm>
            <a:off x="4515441" y="951350"/>
            <a:ext cx="936104" cy="936104"/>
          </a:xfrm>
          <a:prstGeom prst="ellipse">
            <a:avLst/>
          </a:prstGeom>
          <a:noFill/>
          <a:ln w="57150">
            <a:solidFill>
              <a:srgbClr val="F58831"/>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2" name="矩形 11">
            <a:extLst>
              <a:ext uri="{FF2B5EF4-FFF2-40B4-BE49-F238E27FC236}">
                <a16:creationId xmlns:a16="http://schemas.microsoft.com/office/drawing/2014/main" id="{B5DD4948-A682-437F-9BB6-F2352F6392DD}"/>
              </a:ext>
            </a:extLst>
          </p:cNvPr>
          <p:cNvSpPr/>
          <p:nvPr/>
        </p:nvSpPr>
        <p:spPr bwMode="auto">
          <a:xfrm>
            <a:off x="395536" y="4725144"/>
            <a:ext cx="2448272" cy="792088"/>
          </a:xfrm>
          <a:prstGeom prst="rect">
            <a:avLst/>
          </a:prstGeom>
          <a:gradFill flip="none" rotWithShape="1">
            <a:gsLst>
              <a:gs pos="0">
                <a:srgbClr val="3C89C9">
                  <a:shade val="30000"/>
                  <a:satMod val="115000"/>
                </a:srgbClr>
              </a:gs>
              <a:gs pos="50000">
                <a:srgbClr val="3C89C9">
                  <a:shade val="67500"/>
                  <a:satMod val="115000"/>
                </a:srgbClr>
              </a:gs>
              <a:gs pos="100000">
                <a:srgbClr val="3C89C9">
                  <a:shade val="100000"/>
                  <a:satMod val="115000"/>
                </a:srgbClr>
              </a:gs>
            </a:gsLst>
            <a:lin ang="13500000" scaled="1"/>
            <a:tileRect/>
          </a:gra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bg1"/>
                </a:solidFill>
                <a:effectLst/>
                <a:latin typeface="Arial" charset="0"/>
                <a:ea typeface="Arial Unicode MS" pitchFamily="50" charset="-127"/>
                <a:cs typeface="Arial Unicode MS" pitchFamily="50" charset="-127"/>
              </a:rPr>
              <a:t>Infrastructures</a:t>
            </a:r>
            <a:r>
              <a:rPr lang="en-US" altLang="zh-CN" sz="1800" dirty="0">
                <a:solidFill>
                  <a:schemeClr val="bg1"/>
                </a:solidFill>
                <a:latin typeface="Arial" charset="0"/>
                <a:ea typeface="Arial Unicode MS" pitchFamily="50" charset="-127"/>
                <a:cs typeface="Arial Unicode MS" pitchFamily="50" charset="-127"/>
              </a:rPr>
              <a:t>:</a:t>
            </a:r>
            <a:r>
              <a:rPr lang="zh-CN" altLang="en-US" sz="1800" dirty="0">
                <a:solidFill>
                  <a:schemeClr val="bg1"/>
                </a:solidFill>
                <a:latin typeface="Arial" charset="0"/>
                <a:ea typeface="Arial Unicode MS" pitchFamily="50" charset="-127"/>
                <a:cs typeface="Arial Unicode MS" pitchFamily="50" charset="-127"/>
              </a:rPr>
              <a:t> </a:t>
            </a:r>
            <a:endParaRPr lang="en-US" altLang="zh-CN" sz="1800" dirty="0">
              <a:solidFill>
                <a:schemeClr val="bg1"/>
              </a:solidFill>
              <a:latin typeface="Arial" charset="0"/>
              <a:ea typeface="Arial Unicode MS" pitchFamily="50" charset="-127"/>
              <a:cs typeface="Arial Unicode MS" pitchFamily="50" charset="-127"/>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solidFill>
                  <a:schemeClr val="bg1"/>
                </a:solidFill>
                <a:latin typeface="Arial" charset="0"/>
                <a:ea typeface="Arial Unicode MS" pitchFamily="50" charset="-127"/>
                <a:cs typeface="Arial Unicode MS" pitchFamily="50" charset="-127"/>
              </a:rPr>
              <a:t>More at evening peak</a:t>
            </a:r>
            <a:endParaRPr kumimoji="0" lang="zh-CN" altLang="en-US" sz="1800" b="1" i="0" u="none" strike="noStrike" cap="none" normalizeH="0" baseline="0" dirty="0">
              <a:ln>
                <a:noFill/>
              </a:ln>
              <a:solidFill>
                <a:schemeClr val="bg1"/>
              </a:solidFill>
              <a:effectLst/>
              <a:latin typeface="Arial" charset="0"/>
              <a:ea typeface="Arial Unicode MS" pitchFamily="50" charset="-127"/>
              <a:cs typeface="Arial Unicode MS" pitchFamily="50" charset="-127"/>
            </a:endParaRPr>
          </a:p>
        </p:txBody>
      </p:sp>
      <p:sp>
        <p:nvSpPr>
          <p:cNvPr id="13" name="矩形 12">
            <a:extLst>
              <a:ext uri="{FF2B5EF4-FFF2-40B4-BE49-F238E27FC236}">
                <a16:creationId xmlns:a16="http://schemas.microsoft.com/office/drawing/2014/main" id="{489E83E2-969F-4CD4-8FBF-6C18E80C45B1}"/>
              </a:ext>
            </a:extLst>
          </p:cNvPr>
          <p:cNvSpPr/>
          <p:nvPr/>
        </p:nvSpPr>
        <p:spPr bwMode="auto">
          <a:xfrm>
            <a:off x="395536" y="5661248"/>
            <a:ext cx="2448272" cy="792088"/>
          </a:xfrm>
          <a:prstGeom prst="rect">
            <a:avLst/>
          </a:prstGeom>
          <a:gradFill flip="none" rotWithShape="1">
            <a:gsLst>
              <a:gs pos="0">
                <a:srgbClr val="F58831">
                  <a:shade val="30000"/>
                  <a:satMod val="115000"/>
                </a:srgbClr>
              </a:gs>
              <a:gs pos="50000">
                <a:srgbClr val="F58831">
                  <a:shade val="67500"/>
                  <a:satMod val="115000"/>
                </a:srgbClr>
              </a:gs>
              <a:gs pos="100000">
                <a:srgbClr val="F58831">
                  <a:shade val="100000"/>
                  <a:satMod val="115000"/>
                </a:srgbClr>
              </a:gs>
            </a:gsLst>
            <a:lin ang="13500000" scaled="1"/>
            <a:tileRect/>
          </a:gradFill>
          <a:ln>
            <a:solidFill>
              <a:srgbClr val="F5883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bg1"/>
                </a:solidFill>
                <a:effectLst/>
                <a:latin typeface="Arial" charset="0"/>
                <a:ea typeface="Arial Unicode MS" pitchFamily="50" charset="-127"/>
                <a:cs typeface="Arial Unicode MS" pitchFamily="50" charset="-127"/>
              </a:rPr>
              <a:t>Residences</a:t>
            </a:r>
            <a:r>
              <a:rPr lang="en-US" altLang="zh-CN" sz="1800" dirty="0">
                <a:solidFill>
                  <a:schemeClr val="bg1"/>
                </a:solidFill>
                <a:latin typeface="Arial" charset="0"/>
                <a:ea typeface="Arial Unicode MS" pitchFamily="50" charset="-127"/>
                <a:cs typeface="Arial Unicode MS" pitchFamily="50" charset="-127"/>
              </a:rPr>
              <a:t>:</a:t>
            </a:r>
            <a:r>
              <a:rPr lang="zh-CN" altLang="en-US" sz="1800" dirty="0">
                <a:solidFill>
                  <a:schemeClr val="bg1"/>
                </a:solidFill>
                <a:latin typeface="Arial" charset="0"/>
                <a:ea typeface="Arial Unicode MS" pitchFamily="50" charset="-127"/>
                <a:cs typeface="Arial Unicode MS" pitchFamily="50" charset="-127"/>
              </a:rPr>
              <a:t> </a:t>
            </a:r>
            <a:endParaRPr lang="en-US" altLang="zh-CN" sz="1800" dirty="0">
              <a:solidFill>
                <a:schemeClr val="bg1"/>
              </a:solidFill>
              <a:latin typeface="Arial" charset="0"/>
              <a:ea typeface="Arial Unicode MS" pitchFamily="50" charset="-127"/>
              <a:cs typeface="Arial Unicode MS" pitchFamily="50" charset="-127"/>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solidFill>
                  <a:schemeClr val="bg1"/>
                </a:solidFill>
                <a:latin typeface="Arial" charset="0"/>
                <a:ea typeface="Arial Unicode MS" pitchFamily="50" charset="-127"/>
                <a:cs typeface="Arial Unicode MS" pitchFamily="50" charset="-127"/>
              </a:rPr>
              <a:t>More at morning peak</a:t>
            </a:r>
            <a:endParaRPr kumimoji="0" lang="zh-CN" altLang="en-US" sz="1800" b="1" i="0" u="none" strike="noStrike" cap="none" normalizeH="0" baseline="0" dirty="0">
              <a:ln>
                <a:noFill/>
              </a:ln>
              <a:solidFill>
                <a:schemeClr val="bg1"/>
              </a:solidFill>
              <a:effectLst/>
              <a:latin typeface="Arial" charset="0"/>
              <a:ea typeface="Arial Unicode MS" pitchFamily="50" charset="-127"/>
              <a:cs typeface="Arial Unicode MS" pitchFamily="50" charset="-127"/>
            </a:endParaRPr>
          </a:p>
        </p:txBody>
      </p:sp>
      <p:sp>
        <p:nvSpPr>
          <p:cNvPr id="14" name="箭头: 右 13">
            <a:extLst>
              <a:ext uri="{FF2B5EF4-FFF2-40B4-BE49-F238E27FC236}">
                <a16:creationId xmlns:a16="http://schemas.microsoft.com/office/drawing/2014/main" id="{F22416CC-E526-4679-B2B5-83ACB5EBC440}"/>
              </a:ext>
            </a:extLst>
          </p:cNvPr>
          <p:cNvSpPr/>
          <p:nvPr/>
        </p:nvSpPr>
        <p:spPr bwMode="auto">
          <a:xfrm>
            <a:off x="2987824" y="4885568"/>
            <a:ext cx="576064" cy="1263327"/>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5" name="矩形: 圆角 14">
            <a:extLst>
              <a:ext uri="{FF2B5EF4-FFF2-40B4-BE49-F238E27FC236}">
                <a16:creationId xmlns:a16="http://schemas.microsoft.com/office/drawing/2014/main" id="{CF3B413A-31FD-485E-9D6C-B547F982551D}"/>
              </a:ext>
            </a:extLst>
          </p:cNvPr>
          <p:cNvSpPr/>
          <p:nvPr/>
        </p:nvSpPr>
        <p:spPr bwMode="auto">
          <a:xfrm>
            <a:off x="3707904" y="4725144"/>
            <a:ext cx="5112568" cy="1728192"/>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solidFill>
                  <a:schemeClr val="bg1"/>
                </a:solidFill>
                <a:latin typeface="Arial" charset="0"/>
                <a:ea typeface="Arial Unicode MS" pitchFamily="50" charset="-127"/>
                <a:cs typeface="Arial Unicode MS" pitchFamily="50" charset="-127"/>
              </a:rPr>
              <a:t>UO</a:t>
            </a:r>
            <a:r>
              <a:rPr kumimoji="0" lang="en-US" altLang="zh-CN" sz="2800" b="1" i="0" u="none" strike="noStrike" cap="none" normalizeH="0" baseline="0" dirty="0">
                <a:ln>
                  <a:noFill/>
                </a:ln>
                <a:solidFill>
                  <a:schemeClr val="bg1"/>
                </a:solidFill>
                <a:effectLst/>
                <a:latin typeface="Arial" charset="0"/>
                <a:ea typeface="Arial Unicode MS" pitchFamily="50" charset="-127"/>
                <a:cs typeface="Arial Unicode MS" pitchFamily="50" charset="-127"/>
              </a:rPr>
              <a:t>TD is influenced</a:t>
            </a: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 </a:t>
            </a:r>
            <a:r>
              <a:rPr lang="en-US" altLang="zh-CN" sz="2800" dirty="0">
                <a:solidFill>
                  <a:schemeClr val="bg1"/>
                </a:solidFill>
                <a:latin typeface="Arial" charset="0"/>
                <a:ea typeface="Arial Unicode MS" pitchFamily="50" charset="-127"/>
              </a:rPr>
              <a:t>by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Typo of POIs </a:t>
            </a:r>
            <a:r>
              <a:rPr kumimoji="0" lang="en-US" altLang="zh-CN" sz="2800" u="none" strike="noStrike" cap="none" normalizeH="0" baseline="0" dirty="0">
                <a:ln>
                  <a:noFill/>
                </a:ln>
                <a:solidFill>
                  <a:schemeClr val="bg1"/>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and </a:t>
            </a: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Hour of day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jointly</a:t>
            </a:r>
            <a:endParaRPr kumimoji="0" lang="en-US" altLang="zh-CN" sz="2800" b="1" i="0" u="none" strike="noStrike" cap="none" normalizeH="0" baseline="0" dirty="0">
              <a:ln>
                <a:noFill/>
              </a:ln>
              <a:solidFill>
                <a:schemeClr val="bg1"/>
              </a:solidFill>
              <a:effectLst/>
              <a:latin typeface="Arial" charset="0"/>
              <a:ea typeface="Arial Unicode MS" pitchFamily="50" charset="-127"/>
              <a:cs typeface="Arial Unicode MS" pitchFamily="50" charset="-127"/>
            </a:endParaRPr>
          </a:p>
        </p:txBody>
      </p:sp>
      <p:sp>
        <p:nvSpPr>
          <p:cNvPr id="16" name="矩形标注 22">
            <a:extLst>
              <a:ext uri="{FF2B5EF4-FFF2-40B4-BE49-F238E27FC236}">
                <a16:creationId xmlns:a16="http://schemas.microsoft.com/office/drawing/2014/main" id="{4E90500D-FB8A-4F5E-9E65-7C9D83A77227}"/>
              </a:ext>
            </a:extLst>
          </p:cNvPr>
          <p:cNvSpPr>
            <a:spLocks noChangeArrowheads="1"/>
          </p:cNvSpPr>
          <p:nvPr/>
        </p:nvSpPr>
        <p:spPr bwMode="auto">
          <a:xfrm>
            <a:off x="190934" y="1196752"/>
            <a:ext cx="1828221" cy="1728191"/>
          </a:xfrm>
          <a:prstGeom prst="wedgeRectCallout">
            <a:avLst>
              <a:gd name="adj1" fmla="val 67693"/>
              <a:gd name="adj2" fmla="val 31387"/>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fontAlgn="base">
              <a:spcBef>
                <a:spcPct val="0"/>
              </a:spcBef>
              <a:spcAft>
                <a:spcPct val="0"/>
              </a:spcAft>
              <a:buClrTx/>
              <a:buSzTx/>
              <a:buFontTx/>
              <a:buNone/>
              <a:defRPr/>
            </a:pPr>
            <a:r>
              <a:rPr lang="en-US" altLang="zh-CN" sz="2800" b="1" dirty="0">
                <a:solidFill>
                  <a:srgbClr val="000000"/>
                </a:solidFill>
                <a:latin typeface="Arial"/>
                <a:cs typeface="ＭＳ Ｐゴシック" charset="-128"/>
              </a:rPr>
              <a:t>Insights from data analysis</a:t>
            </a:r>
            <a:endParaRPr lang="zh-CN" altLang="en-US" sz="2800" b="1" dirty="0">
              <a:solidFill>
                <a:srgbClr val="000000"/>
              </a:solidFill>
              <a:latin typeface="Arial"/>
              <a:cs typeface="ＭＳ Ｐゴシック" charset="-128"/>
            </a:endParaRPr>
          </a:p>
        </p:txBody>
      </p:sp>
    </p:spTree>
    <p:extLst>
      <p:ext uri="{BB962C8B-B14F-4D97-AF65-F5344CB8AC3E}">
        <p14:creationId xmlns:p14="http://schemas.microsoft.com/office/powerpoint/2010/main" val="455523924"/>
      </p:ext>
    </p:extLst>
  </p:cSld>
  <p:clrMapOvr>
    <a:masterClrMapping/>
  </p:clrMapOvr>
  <mc:AlternateContent xmlns:mc="http://schemas.openxmlformats.org/markup-compatibility/2006" xmlns:p14="http://schemas.microsoft.com/office/powerpoint/2010/main">
    <mc:Choice Requires="p14">
      <p:transition p14:dur="0" advTm="13844"/>
    </mc:Choice>
    <mc:Fallback xmlns="">
      <p:transition advTm="1384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7EA58-9B93-4DB7-B831-335647162F51}"/>
              </a:ext>
            </a:extLst>
          </p:cNvPr>
          <p:cNvSpPr>
            <a:spLocks noGrp="1"/>
          </p:cNvSpPr>
          <p:nvPr>
            <p:ph type="title"/>
          </p:nvPr>
        </p:nvSpPr>
        <p:spPr>
          <a:xfrm>
            <a:off x="457200" y="122238"/>
            <a:ext cx="8229600" cy="714375"/>
          </a:xfrm>
        </p:spPr>
        <p:txBody>
          <a:bodyPr/>
          <a:lstStyle/>
          <a:p>
            <a:r>
              <a:rPr lang="en-US" altLang="zh-CN" dirty="0"/>
              <a:t>Combinational Features</a:t>
            </a:r>
            <a:endParaRPr lang="zh-CN" altLang="en-US" dirty="0"/>
          </a:p>
        </p:txBody>
      </p:sp>
      <p:sp>
        <p:nvSpPr>
          <p:cNvPr id="4" name="灯片编号占位符 3">
            <a:extLst>
              <a:ext uri="{FF2B5EF4-FFF2-40B4-BE49-F238E27FC236}">
                <a16:creationId xmlns:a16="http://schemas.microsoft.com/office/drawing/2014/main" id="{B2729319-F9F8-42D6-BB8B-67AD24DDA7D8}"/>
              </a:ext>
            </a:extLst>
          </p:cNvPr>
          <p:cNvSpPr>
            <a:spLocks noGrp="1"/>
          </p:cNvSpPr>
          <p:nvPr>
            <p:ph type="sldNum" sz="quarter" idx="12"/>
          </p:nvPr>
        </p:nvSpPr>
        <p:spPr/>
        <p:txBody>
          <a:bodyPr/>
          <a:lstStyle/>
          <a:p>
            <a:pPr>
              <a:defRPr/>
            </a:pPr>
            <a:fld id="{73697CC5-BB9E-487E-AFF3-8F5506CF83B5}" type="slidenum">
              <a:rPr lang="en-US" altLang="ko-KR" smtClean="0"/>
              <a:pPr>
                <a:defRPr/>
              </a:pPr>
              <a:t>26</a:t>
            </a:fld>
            <a:endParaRPr lang="en-US" altLang="ko-KR"/>
          </a:p>
        </p:txBody>
      </p:sp>
      <p:sp>
        <p:nvSpPr>
          <p:cNvPr id="6" name="任意多边形: 形状 5">
            <a:extLst>
              <a:ext uri="{FF2B5EF4-FFF2-40B4-BE49-F238E27FC236}">
                <a16:creationId xmlns:a16="http://schemas.microsoft.com/office/drawing/2014/main" id="{0C9E1145-8575-4BC2-B8EA-34A4BD47DD86}"/>
              </a:ext>
            </a:extLst>
          </p:cNvPr>
          <p:cNvSpPr/>
          <p:nvPr/>
        </p:nvSpPr>
        <p:spPr>
          <a:xfrm>
            <a:off x="3955471" y="3204794"/>
            <a:ext cx="1096484" cy="1096484"/>
          </a:xfrm>
          <a:custGeom>
            <a:avLst/>
            <a:gdLst>
              <a:gd name="connsiteX0" fmla="*/ 145339 w 1096484"/>
              <a:gd name="connsiteY0" fmla="*/ 419295 h 1096484"/>
              <a:gd name="connsiteX1" fmla="*/ 419295 w 1096484"/>
              <a:gd name="connsiteY1" fmla="*/ 419295 h 1096484"/>
              <a:gd name="connsiteX2" fmla="*/ 419295 w 1096484"/>
              <a:gd name="connsiteY2" fmla="*/ 145339 h 1096484"/>
              <a:gd name="connsiteX3" fmla="*/ 677189 w 1096484"/>
              <a:gd name="connsiteY3" fmla="*/ 145339 h 1096484"/>
              <a:gd name="connsiteX4" fmla="*/ 677189 w 1096484"/>
              <a:gd name="connsiteY4" fmla="*/ 419295 h 1096484"/>
              <a:gd name="connsiteX5" fmla="*/ 951145 w 1096484"/>
              <a:gd name="connsiteY5" fmla="*/ 419295 h 1096484"/>
              <a:gd name="connsiteX6" fmla="*/ 951145 w 1096484"/>
              <a:gd name="connsiteY6" fmla="*/ 677189 h 1096484"/>
              <a:gd name="connsiteX7" fmla="*/ 677189 w 1096484"/>
              <a:gd name="connsiteY7" fmla="*/ 677189 h 1096484"/>
              <a:gd name="connsiteX8" fmla="*/ 677189 w 1096484"/>
              <a:gd name="connsiteY8" fmla="*/ 951145 h 1096484"/>
              <a:gd name="connsiteX9" fmla="*/ 419295 w 1096484"/>
              <a:gd name="connsiteY9" fmla="*/ 951145 h 1096484"/>
              <a:gd name="connsiteX10" fmla="*/ 419295 w 1096484"/>
              <a:gd name="connsiteY10" fmla="*/ 677189 h 1096484"/>
              <a:gd name="connsiteX11" fmla="*/ 145339 w 1096484"/>
              <a:gd name="connsiteY11" fmla="*/ 677189 h 1096484"/>
              <a:gd name="connsiteX12" fmla="*/ 145339 w 1096484"/>
              <a:gd name="connsiteY12" fmla="*/ 419295 h 109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484" h="1096484">
                <a:moveTo>
                  <a:pt x="145339" y="419295"/>
                </a:moveTo>
                <a:lnTo>
                  <a:pt x="419295" y="419295"/>
                </a:lnTo>
                <a:lnTo>
                  <a:pt x="419295" y="145339"/>
                </a:lnTo>
                <a:lnTo>
                  <a:pt x="677189" y="145339"/>
                </a:lnTo>
                <a:lnTo>
                  <a:pt x="677189" y="419295"/>
                </a:lnTo>
                <a:lnTo>
                  <a:pt x="951145" y="419295"/>
                </a:lnTo>
                <a:lnTo>
                  <a:pt x="951145" y="677189"/>
                </a:lnTo>
                <a:lnTo>
                  <a:pt x="677189" y="677189"/>
                </a:lnTo>
                <a:lnTo>
                  <a:pt x="677189" y="951145"/>
                </a:lnTo>
                <a:lnTo>
                  <a:pt x="419295" y="951145"/>
                </a:lnTo>
                <a:lnTo>
                  <a:pt x="419295" y="677189"/>
                </a:lnTo>
                <a:lnTo>
                  <a:pt x="145339" y="677189"/>
                </a:lnTo>
                <a:lnTo>
                  <a:pt x="145339" y="419295"/>
                </a:lnTo>
                <a:close/>
              </a:path>
            </a:pathLst>
          </a:custGeom>
          <a:solidFill>
            <a:srgbClr val="0070C0"/>
          </a:solidFill>
          <a:ln>
            <a:solidFill>
              <a:schemeClr val="accent5"/>
            </a:solidFill>
          </a:ln>
        </p:spPr>
        <p:style>
          <a:lnRef idx="0">
            <a:scrgbClr r="0" g="0" b="0"/>
          </a:lnRef>
          <a:fillRef idx="2">
            <a:scrgbClr r="0" g="0" b="0"/>
          </a:fillRef>
          <a:effectRef idx="1">
            <a:schemeClr val="accent4">
              <a:hueOff val="0"/>
              <a:satOff val="0"/>
              <a:lumOff val="0"/>
              <a:alphaOff val="0"/>
            </a:schemeClr>
          </a:effectRef>
          <a:fontRef idx="minor">
            <a:schemeClr val="dk1"/>
          </a:fontRef>
        </p:style>
        <p:txBody>
          <a:bodyPr spcFirstLastPara="0" vert="horz" wrap="square" lIns="145339" tIns="419295" rIns="145339" bIns="419295" numCol="1" spcCol="1270" anchor="ctr" anchorCtr="0">
            <a:noAutofit/>
          </a:bodyPr>
          <a:lstStyle/>
          <a:p>
            <a:pPr marL="0" lvl="0" indent="0" algn="ctr" defTabSz="844550">
              <a:lnSpc>
                <a:spcPct val="90000"/>
              </a:lnSpc>
              <a:spcBef>
                <a:spcPct val="0"/>
              </a:spcBef>
              <a:spcAft>
                <a:spcPct val="35000"/>
              </a:spcAft>
              <a:buNone/>
            </a:pPr>
            <a:endParaRPr lang="zh-CN" altLang="en-US" sz="1900" kern="1200"/>
          </a:p>
        </p:txBody>
      </p:sp>
      <p:sp>
        <p:nvSpPr>
          <p:cNvPr id="10" name="矩形 9">
            <a:extLst>
              <a:ext uri="{FF2B5EF4-FFF2-40B4-BE49-F238E27FC236}">
                <a16:creationId xmlns:a16="http://schemas.microsoft.com/office/drawing/2014/main" id="{70E3E4AB-BCC1-40F2-BD6D-B5D0715298D6}"/>
              </a:ext>
            </a:extLst>
          </p:cNvPr>
          <p:cNvSpPr/>
          <p:nvPr/>
        </p:nvSpPr>
        <p:spPr bwMode="auto">
          <a:xfrm>
            <a:off x="395536" y="845799"/>
            <a:ext cx="2304256" cy="57606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a:ln>
                  <a:noFill/>
                </a:ln>
                <a:solidFill>
                  <a:schemeClr val="bg1"/>
                </a:solidFill>
                <a:effectLst/>
                <a:latin typeface="Arial" charset="0"/>
                <a:ea typeface="Arial Unicode MS" pitchFamily="50" charset="-127"/>
                <a:cs typeface="Arial Unicode MS" pitchFamily="50" charset="-127"/>
              </a:rPr>
              <a:t>Example 3</a:t>
            </a:r>
            <a:endParaRPr kumimoji="0" lang="zh-CN" altLang="en-US" sz="3200" b="1" i="0" u="none" strike="noStrike" cap="none" normalizeH="0" baseline="0" dirty="0">
              <a:ln>
                <a:noFill/>
              </a:ln>
              <a:solidFill>
                <a:schemeClr val="bg1"/>
              </a:solidFill>
              <a:effectLst/>
              <a:latin typeface="Arial" charset="0"/>
              <a:ea typeface="Arial Unicode MS" pitchFamily="50" charset="-127"/>
              <a:cs typeface="Arial Unicode MS" pitchFamily="50" charset="-127"/>
            </a:endParaRPr>
          </a:p>
        </p:txBody>
      </p:sp>
      <p:sp>
        <p:nvSpPr>
          <p:cNvPr id="3" name="矩形: 圆角 2">
            <a:extLst>
              <a:ext uri="{FF2B5EF4-FFF2-40B4-BE49-F238E27FC236}">
                <a16:creationId xmlns:a16="http://schemas.microsoft.com/office/drawing/2014/main" id="{138EB8AC-E86A-41A8-9F4D-8776A2B1327D}"/>
              </a:ext>
            </a:extLst>
          </p:cNvPr>
          <p:cNvSpPr/>
          <p:nvPr/>
        </p:nvSpPr>
        <p:spPr bwMode="auto">
          <a:xfrm>
            <a:off x="899592" y="3068960"/>
            <a:ext cx="2736304" cy="1368152"/>
          </a:xfrm>
          <a:prstGeom prst="roundRect">
            <a:avLst/>
          </a:prstGeom>
          <a:solidFill>
            <a:srgbClr val="3FE19B"/>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90000" tIns="90000" rIns="90000" bIns="90000" numCol="1" spcCol="1270" anchor="ctr" anchorCtr="0">
            <a:noAutofit/>
          </a:bodyPr>
          <a:lstStyle/>
          <a:p>
            <a:pPr lvl="0" algn="ctr" defTabSz="1066800">
              <a:lnSpc>
                <a:spcPct val="90000"/>
              </a:lnSpc>
              <a:spcAft>
                <a:spcPct val="35000"/>
              </a:spcAft>
            </a:pPr>
            <a:r>
              <a:rPr lang="en-US" altLang="zh-CN" sz="2400" dirty="0"/>
              <a:t>Meteorological</a:t>
            </a:r>
            <a:endParaRPr lang="zh-CN" altLang="en-US" sz="2000" dirty="0"/>
          </a:p>
        </p:txBody>
      </p:sp>
      <p:sp>
        <p:nvSpPr>
          <p:cNvPr id="9" name="矩形: 圆角 8">
            <a:extLst>
              <a:ext uri="{FF2B5EF4-FFF2-40B4-BE49-F238E27FC236}">
                <a16:creationId xmlns:a16="http://schemas.microsoft.com/office/drawing/2014/main" id="{EF9B9466-C852-4139-8863-401AD30949CF}"/>
              </a:ext>
            </a:extLst>
          </p:cNvPr>
          <p:cNvSpPr/>
          <p:nvPr/>
        </p:nvSpPr>
        <p:spPr bwMode="auto">
          <a:xfrm>
            <a:off x="5371530" y="3068960"/>
            <a:ext cx="2736304" cy="1368152"/>
          </a:xfrm>
          <a:prstGeom prst="roundRect">
            <a:avLst/>
          </a:prstGeom>
          <a:solidFill>
            <a:srgbClr val="67EF21"/>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4900445"/>
              <a:satOff val="-20388"/>
              <a:lumOff val="4804"/>
              <a:alphaOff val="0"/>
            </a:schemeClr>
          </a:fillRef>
          <a:effectRef idx="1">
            <a:schemeClr val="accent4">
              <a:hueOff val="4900445"/>
              <a:satOff val="-20388"/>
              <a:lumOff val="4804"/>
              <a:alphaOff val="0"/>
            </a:schemeClr>
          </a:effectRef>
          <a:fontRef idx="minor">
            <a:schemeClr val="dk1"/>
          </a:fontRef>
        </p:style>
        <p:txBody>
          <a:bodyPr spcFirstLastPara="0" vert="horz" wrap="square" lIns="90000" tIns="90000" rIns="90000" bIns="90000" numCol="1" spcCol="1270" anchor="ctr" anchorCtr="0">
            <a:noAutofit/>
          </a:bodyPr>
          <a:lstStyle/>
          <a:p>
            <a:pPr lvl="0" algn="ctr" defTabSz="1066800">
              <a:lnSpc>
                <a:spcPct val="90000"/>
              </a:lnSpc>
              <a:spcAft>
                <a:spcPct val="35000"/>
              </a:spcAft>
            </a:pPr>
            <a:r>
              <a:rPr lang="en-US" altLang="zh-CN" sz="2400" dirty="0"/>
              <a:t>Spatial</a:t>
            </a:r>
            <a:endParaRPr lang="zh-CN" altLang="en-US" sz="2400" dirty="0"/>
          </a:p>
        </p:txBody>
      </p:sp>
    </p:spTree>
    <p:extLst>
      <p:ext uri="{BB962C8B-B14F-4D97-AF65-F5344CB8AC3E}">
        <p14:creationId xmlns:p14="http://schemas.microsoft.com/office/powerpoint/2010/main" val="799703437"/>
      </p:ext>
    </p:extLst>
  </p:cSld>
  <p:clrMapOvr>
    <a:masterClrMapping/>
  </p:clrMapOvr>
  <mc:AlternateContent xmlns:mc="http://schemas.openxmlformats.org/markup-compatibility/2006" xmlns:p14="http://schemas.microsoft.com/office/powerpoint/2010/main">
    <mc:Choice Requires="p14">
      <p:transition p14:dur="0" advTm="9912"/>
    </mc:Choice>
    <mc:Fallback xmlns="">
      <p:transition advTm="991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DA9CE-6838-48EB-A4CF-5C4491975009}"/>
              </a:ext>
            </a:extLst>
          </p:cNvPr>
          <p:cNvSpPr>
            <a:spLocks noGrp="1"/>
          </p:cNvSpPr>
          <p:nvPr>
            <p:ph type="title"/>
          </p:nvPr>
        </p:nvSpPr>
        <p:spPr/>
        <p:txBody>
          <a:bodyPr/>
          <a:lstStyle/>
          <a:p>
            <a:r>
              <a:rPr lang="en-US" altLang="zh-CN" dirty="0"/>
              <a:t>Example Features</a:t>
            </a:r>
            <a:endParaRPr lang="zh-CN" altLang="en-US" dirty="0"/>
          </a:p>
        </p:txBody>
      </p:sp>
      <p:sp>
        <p:nvSpPr>
          <p:cNvPr id="4" name="灯片编号占位符 3">
            <a:extLst>
              <a:ext uri="{FF2B5EF4-FFF2-40B4-BE49-F238E27FC236}">
                <a16:creationId xmlns:a16="http://schemas.microsoft.com/office/drawing/2014/main" id="{83F920E0-6693-4F7B-AE4E-C0C34EDDE116}"/>
              </a:ext>
            </a:extLst>
          </p:cNvPr>
          <p:cNvSpPr>
            <a:spLocks noGrp="1"/>
          </p:cNvSpPr>
          <p:nvPr>
            <p:ph type="sldNum" sz="quarter" idx="12"/>
          </p:nvPr>
        </p:nvSpPr>
        <p:spPr/>
        <p:txBody>
          <a:bodyPr/>
          <a:lstStyle/>
          <a:p>
            <a:pPr>
              <a:defRPr/>
            </a:pPr>
            <a:fld id="{73697CC5-BB9E-487E-AFF3-8F5506CF83B5}" type="slidenum">
              <a:rPr lang="en-US" altLang="ko-KR" smtClean="0"/>
              <a:pPr>
                <a:defRPr/>
              </a:pPr>
              <a:t>27</a:t>
            </a:fld>
            <a:endParaRPr lang="en-US" altLang="ko-KR"/>
          </a:p>
        </p:txBody>
      </p:sp>
      <p:pic>
        <p:nvPicPr>
          <p:cNvPr id="9" name="内容占位符 5" descr="图片包含 文字, 地图&#10;&#10;已生成极高可信度的说明">
            <a:extLst>
              <a:ext uri="{FF2B5EF4-FFF2-40B4-BE49-F238E27FC236}">
                <a16:creationId xmlns:a16="http://schemas.microsoft.com/office/drawing/2014/main" id="{CC7958F4-9AAB-4E4D-8C44-EDF66C3520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1196752"/>
            <a:ext cx="4608512" cy="3456384"/>
          </a:xfrm>
        </p:spPr>
      </p:pic>
      <p:pic>
        <p:nvPicPr>
          <p:cNvPr id="12" name="图片 11" descr="图片包含 文字, 地图&#10;&#10;已生成极高可信度的说明">
            <a:extLst>
              <a:ext uri="{FF2B5EF4-FFF2-40B4-BE49-F238E27FC236}">
                <a16:creationId xmlns:a16="http://schemas.microsoft.com/office/drawing/2014/main" id="{0ECF119D-E9AF-49CF-845B-FC8ED1DDC1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710" y="1196752"/>
            <a:ext cx="4493480" cy="3528392"/>
          </a:xfrm>
          <a:prstGeom prst="rect">
            <a:avLst/>
          </a:prstGeom>
        </p:spPr>
      </p:pic>
      <p:sp>
        <p:nvSpPr>
          <p:cNvPr id="3" name="文本框 2">
            <a:extLst>
              <a:ext uri="{FF2B5EF4-FFF2-40B4-BE49-F238E27FC236}">
                <a16:creationId xmlns:a16="http://schemas.microsoft.com/office/drawing/2014/main" id="{C06A37C9-6DE2-4FD2-A09D-4792FE8DB051}"/>
              </a:ext>
            </a:extLst>
          </p:cNvPr>
          <p:cNvSpPr txBox="1"/>
          <p:nvPr/>
        </p:nvSpPr>
        <p:spPr>
          <a:xfrm>
            <a:off x="0" y="4649688"/>
            <a:ext cx="9149190" cy="1384995"/>
          </a:xfrm>
          <a:prstGeom prst="rect">
            <a:avLst/>
          </a:prstGeom>
          <a:noFill/>
        </p:spPr>
        <p:txBody>
          <a:bodyPr wrap="square" rtlCol="0">
            <a:spAutoFit/>
          </a:bodyPr>
          <a:lstStyle>
            <a:defPPr>
              <a:defRPr lang="ko-KR"/>
            </a:defPPr>
            <a:lvl1pPr algn="just">
              <a:defRPr sz="3200"/>
            </a:lvl1pPr>
          </a:lstStyle>
          <a:p>
            <a:pPr algn="ctr"/>
            <a:r>
              <a:rPr lang="en-US" altLang="zh-CN" sz="2800" dirty="0"/>
              <a:t>Average hourly normalized taxi demands of an entertainment place and an</a:t>
            </a:r>
            <a:r>
              <a:rPr lang="zh-CN" altLang="en-US" sz="2800" dirty="0"/>
              <a:t> </a:t>
            </a:r>
            <a:r>
              <a:rPr lang="en-US" altLang="zh-CN" sz="2800" dirty="0"/>
              <a:t>airport in rainy and non-rainy days</a:t>
            </a:r>
            <a:endParaRPr lang="zh-CN" altLang="en-US" sz="2800" dirty="0"/>
          </a:p>
        </p:txBody>
      </p:sp>
      <p:sp>
        <p:nvSpPr>
          <p:cNvPr id="5" name="矩形 4">
            <a:extLst>
              <a:ext uri="{FF2B5EF4-FFF2-40B4-BE49-F238E27FC236}">
                <a16:creationId xmlns:a16="http://schemas.microsoft.com/office/drawing/2014/main" id="{97146AF8-8F9D-4D8B-AFE6-38A7D59C45B2}"/>
              </a:ext>
            </a:extLst>
          </p:cNvPr>
          <p:cNvSpPr/>
          <p:nvPr/>
        </p:nvSpPr>
        <p:spPr>
          <a:xfrm>
            <a:off x="323529" y="1021138"/>
            <a:ext cx="4680520" cy="338554"/>
          </a:xfrm>
          <a:prstGeom prst="rect">
            <a:avLst/>
          </a:prstGeom>
        </p:spPr>
        <p:txBody>
          <a:bodyPr wrap="square">
            <a:spAutoFit/>
          </a:bodyPr>
          <a:lstStyle/>
          <a:p>
            <a:pPr algn="ctr"/>
            <a:r>
              <a:rPr lang="en-US" altLang="zh-CN" sz="1600" dirty="0"/>
              <a:t>An Entertainment Place (e.g., a bar) </a:t>
            </a:r>
            <a:endParaRPr lang="zh-CN" altLang="en-US" sz="1600" dirty="0"/>
          </a:p>
        </p:txBody>
      </p:sp>
      <p:sp>
        <p:nvSpPr>
          <p:cNvPr id="6" name="矩形 5">
            <a:extLst>
              <a:ext uri="{FF2B5EF4-FFF2-40B4-BE49-F238E27FC236}">
                <a16:creationId xmlns:a16="http://schemas.microsoft.com/office/drawing/2014/main" id="{8F8FC187-7C1E-4257-B645-C3437AC695BD}"/>
              </a:ext>
            </a:extLst>
          </p:cNvPr>
          <p:cNvSpPr/>
          <p:nvPr/>
        </p:nvSpPr>
        <p:spPr>
          <a:xfrm>
            <a:off x="6436377" y="1036527"/>
            <a:ext cx="1064459" cy="307777"/>
          </a:xfrm>
          <a:prstGeom prst="rect">
            <a:avLst/>
          </a:prstGeom>
        </p:spPr>
        <p:txBody>
          <a:bodyPr wrap="none">
            <a:spAutoFit/>
          </a:bodyPr>
          <a:lstStyle/>
          <a:p>
            <a:r>
              <a:rPr lang="en-US" altLang="zh-CN" dirty="0"/>
              <a:t>An</a:t>
            </a:r>
            <a:r>
              <a:rPr lang="zh-CN" altLang="en-US" dirty="0"/>
              <a:t> </a:t>
            </a:r>
            <a:r>
              <a:rPr lang="en-US" altLang="zh-CN" dirty="0"/>
              <a:t>Airport</a:t>
            </a:r>
            <a:endParaRPr lang="zh-CN" altLang="en-US" dirty="0"/>
          </a:p>
        </p:txBody>
      </p:sp>
    </p:spTree>
    <p:extLst>
      <p:ext uri="{BB962C8B-B14F-4D97-AF65-F5344CB8AC3E}">
        <p14:creationId xmlns:p14="http://schemas.microsoft.com/office/powerpoint/2010/main" val="2501407499"/>
      </p:ext>
    </p:extLst>
  </p:cSld>
  <p:clrMapOvr>
    <a:masterClrMapping/>
  </p:clrMapOvr>
  <mc:AlternateContent xmlns:mc="http://schemas.openxmlformats.org/markup-compatibility/2006" xmlns:p14="http://schemas.microsoft.com/office/powerpoint/2010/main">
    <mc:Choice Requires="p14">
      <p:transition p14:dur="0" advTm="5407"/>
    </mc:Choice>
    <mc:Fallback xmlns="">
      <p:transition advTm="540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DA9CE-6838-48EB-A4CF-5C4491975009}"/>
              </a:ext>
            </a:extLst>
          </p:cNvPr>
          <p:cNvSpPr>
            <a:spLocks noGrp="1"/>
          </p:cNvSpPr>
          <p:nvPr>
            <p:ph type="title"/>
          </p:nvPr>
        </p:nvSpPr>
        <p:spPr/>
        <p:txBody>
          <a:bodyPr/>
          <a:lstStyle/>
          <a:p>
            <a:r>
              <a:rPr lang="en-US" altLang="zh-CN" dirty="0"/>
              <a:t>Example Features</a:t>
            </a:r>
            <a:endParaRPr lang="zh-CN" altLang="en-US" dirty="0"/>
          </a:p>
        </p:txBody>
      </p:sp>
      <p:sp>
        <p:nvSpPr>
          <p:cNvPr id="4" name="灯片编号占位符 3">
            <a:extLst>
              <a:ext uri="{FF2B5EF4-FFF2-40B4-BE49-F238E27FC236}">
                <a16:creationId xmlns:a16="http://schemas.microsoft.com/office/drawing/2014/main" id="{83F920E0-6693-4F7B-AE4E-C0C34EDDE116}"/>
              </a:ext>
            </a:extLst>
          </p:cNvPr>
          <p:cNvSpPr>
            <a:spLocks noGrp="1"/>
          </p:cNvSpPr>
          <p:nvPr>
            <p:ph type="sldNum" sz="quarter" idx="12"/>
          </p:nvPr>
        </p:nvSpPr>
        <p:spPr/>
        <p:txBody>
          <a:bodyPr/>
          <a:lstStyle/>
          <a:p>
            <a:pPr>
              <a:defRPr/>
            </a:pPr>
            <a:fld id="{73697CC5-BB9E-487E-AFF3-8F5506CF83B5}" type="slidenum">
              <a:rPr lang="en-US" altLang="ko-KR" smtClean="0"/>
              <a:pPr>
                <a:defRPr/>
              </a:pPr>
              <a:t>28</a:t>
            </a:fld>
            <a:endParaRPr lang="en-US" altLang="ko-KR"/>
          </a:p>
        </p:txBody>
      </p:sp>
      <p:pic>
        <p:nvPicPr>
          <p:cNvPr id="9" name="内容占位符 5" descr="图片包含 文字, 地图&#10;&#10;已生成极高可信度的说明">
            <a:extLst>
              <a:ext uri="{FF2B5EF4-FFF2-40B4-BE49-F238E27FC236}">
                <a16:creationId xmlns:a16="http://schemas.microsoft.com/office/drawing/2014/main" id="{CC7958F4-9AAB-4E4D-8C44-EDF66C3520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1196752"/>
            <a:ext cx="4608512" cy="3456384"/>
          </a:xfrm>
        </p:spPr>
      </p:pic>
      <p:pic>
        <p:nvPicPr>
          <p:cNvPr id="12" name="图片 11" descr="图片包含 文字, 地图&#10;&#10;已生成极高可信度的说明">
            <a:extLst>
              <a:ext uri="{FF2B5EF4-FFF2-40B4-BE49-F238E27FC236}">
                <a16:creationId xmlns:a16="http://schemas.microsoft.com/office/drawing/2014/main" id="{0ECF119D-E9AF-49CF-845B-FC8ED1DDC1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710" y="1196752"/>
            <a:ext cx="4493480" cy="3528392"/>
          </a:xfrm>
          <a:prstGeom prst="rect">
            <a:avLst/>
          </a:prstGeom>
        </p:spPr>
      </p:pic>
      <p:sp>
        <p:nvSpPr>
          <p:cNvPr id="13" name="矩形: 圆角 12">
            <a:extLst>
              <a:ext uri="{FF2B5EF4-FFF2-40B4-BE49-F238E27FC236}">
                <a16:creationId xmlns:a16="http://schemas.microsoft.com/office/drawing/2014/main" id="{BC0CA96A-FDB8-4297-84FF-F7423A13F371}"/>
              </a:ext>
            </a:extLst>
          </p:cNvPr>
          <p:cNvSpPr/>
          <p:nvPr/>
        </p:nvSpPr>
        <p:spPr bwMode="auto">
          <a:xfrm>
            <a:off x="1357442" y="4811854"/>
            <a:ext cx="6624736" cy="1728192"/>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algn="ctr" eaLnBrk="1" hangingPunct="1"/>
            <a:r>
              <a:rPr lang="en-US" altLang="zh-CN" sz="2800" dirty="0">
                <a:solidFill>
                  <a:schemeClr val="bg1"/>
                </a:solidFill>
                <a:latin typeface="Arial" charset="0"/>
                <a:ea typeface="Arial Unicode MS" pitchFamily="50" charset="-127"/>
                <a:cs typeface="Arial Unicode MS" pitchFamily="50" charset="-127"/>
              </a:rPr>
              <a:t>Different </a:t>
            </a:r>
            <a:r>
              <a:rPr lang="en-US" altLang="zh-CN" sz="2800" i="1" dirty="0">
                <a:solidFill>
                  <a:srgbClr val="FF0000"/>
                </a:solidFill>
                <a:effectLst>
                  <a:outerShdw blurRad="38100" dist="38100" dir="2700000" algn="tl">
                    <a:srgbClr val="000000">
                      <a:alpha val="43137"/>
                    </a:srgbClr>
                  </a:outerShdw>
                </a:effectLst>
                <a:latin typeface="Arial" charset="0"/>
                <a:ea typeface="Arial Unicode MS" pitchFamily="50" charset="-127"/>
              </a:rPr>
              <a:t>Weather conditions</a:t>
            </a:r>
            <a:r>
              <a:rPr lang="en-US" altLang="zh-CN" sz="2800" dirty="0">
                <a:solidFill>
                  <a:schemeClr val="bg1"/>
                </a:solidFill>
                <a:latin typeface="Arial" charset="0"/>
                <a:ea typeface="Arial Unicode MS" pitchFamily="50" charset="-127"/>
                <a:cs typeface="Arial Unicode MS" pitchFamily="50" charset="-127"/>
              </a:rPr>
              <a:t> </a:t>
            </a:r>
          </a:p>
          <a:p>
            <a:pPr algn="ctr" eaLnBrk="1" hangingPunct="1"/>
            <a:r>
              <a:rPr lang="en-US" altLang="zh-CN" sz="2800" dirty="0">
                <a:solidFill>
                  <a:schemeClr val="bg1"/>
                </a:solidFill>
                <a:latin typeface="Arial" charset="0"/>
                <a:ea typeface="Arial Unicode MS" pitchFamily="50" charset="-127"/>
                <a:cs typeface="Arial Unicode MS" pitchFamily="50" charset="-127"/>
              </a:rPr>
              <a:t>have different influences on </a:t>
            </a:r>
          </a:p>
          <a:p>
            <a:pPr algn="ctr" eaLnBrk="1" hangingPunct="1"/>
            <a:r>
              <a:rPr lang="en-US" altLang="zh-CN" sz="2800" dirty="0">
                <a:solidFill>
                  <a:schemeClr val="bg1"/>
                </a:solidFill>
                <a:latin typeface="Arial" charset="0"/>
                <a:ea typeface="Arial Unicode MS" pitchFamily="50" charset="-127"/>
                <a:cs typeface="Arial Unicode MS" pitchFamily="50" charset="-127"/>
              </a:rPr>
              <a:t>different </a:t>
            </a:r>
            <a:r>
              <a:rPr lang="en-US" altLang="zh-CN" sz="2800" i="1" dirty="0">
                <a:solidFill>
                  <a:srgbClr val="FF0000"/>
                </a:solidFill>
                <a:effectLst>
                  <a:outerShdw blurRad="38100" dist="38100" dir="2700000" algn="tl">
                    <a:srgbClr val="000000">
                      <a:alpha val="43137"/>
                    </a:srgbClr>
                  </a:outerShdw>
                </a:effectLst>
                <a:latin typeface="Arial" charset="0"/>
                <a:ea typeface="Arial Unicode MS" pitchFamily="50" charset="-127"/>
              </a:rPr>
              <a:t>Types of POIs</a:t>
            </a:r>
            <a:endParaRPr lang="en-US" altLang="zh-CN" sz="2800" dirty="0">
              <a:solidFill>
                <a:schemeClr val="bg1"/>
              </a:solidFill>
              <a:latin typeface="Arial" charset="0"/>
              <a:ea typeface="Arial Unicode MS" pitchFamily="50" charset="-127"/>
            </a:endParaRPr>
          </a:p>
        </p:txBody>
      </p:sp>
      <p:sp>
        <p:nvSpPr>
          <p:cNvPr id="8" name="矩形 7">
            <a:extLst>
              <a:ext uri="{FF2B5EF4-FFF2-40B4-BE49-F238E27FC236}">
                <a16:creationId xmlns:a16="http://schemas.microsoft.com/office/drawing/2014/main" id="{D6BDED09-A74D-4236-BDD4-94BD0E6DAB5B}"/>
              </a:ext>
            </a:extLst>
          </p:cNvPr>
          <p:cNvSpPr/>
          <p:nvPr/>
        </p:nvSpPr>
        <p:spPr>
          <a:xfrm>
            <a:off x="323529" y="1021138"/>
            <a:ext cx="4680520" cy="338554"/>
          </a:xfrm>
          <a:prstGeom prst="rect">
            <a:avLst/>
          </a:prstGeom>
        </p:spPr>
        <p:txBody>
          <a:bodyPr wrap="square">
            <a:spAutoFit/>
          </a:bodyPr>
          <a:lstStyle/>
          <a:p>
            <a:pPr algn="ctr"/>
            <a:r>
              <a:rPr lang="en-US" altLang="zh-CN" sz="1600" dirty="0"/>
              <a:t>An Entertainment Place (e.g., a bar) </a:t>
            </a:r>
            <a:endParaRPr lang="zh-CN" altLang="en-US" sz="1600" dirty="0"/>
          </a:p>
        </p:txBody>
      </p:sp>
      <p:sp>
        <p:nvSpPr>
          <p:cNvPr id="10" name="矩形 9">
            <a:extLst>
              <a:ext uri="{FF2B5EF4-FFF2-40B4-BE49-F238E27FC236}">
                <a16:creationId xmlns:a16="http://schemas.microsoft.com/office/drawing/2014/main" id="{61EC0BF0-0871-455E-95A4-9E5935F916E6}"/>
              </a:ext>
            </a:extLst>
          </p:cNvPr>
          <p:cNvSpPr/>
          <p:nvPr/>
        </p:nvSpPr>
        <p:spPr>
          <a:xfrm>
            <a:off x="6436377" y="1036527"/>
            <a:ext cx="1064459" cy="307777"/>
          </a:xfrm>
          <a:prstGeom prst="rect">
            <a:avLst/>
          </a:prstGeom>
        </p:spPr>
        <p:txBody>
          <a:bodyPr wrap="none">
            <a:spAutoFit/>
          </a:bodyPr>
          <a:lstStyle/>
          <a:p>
            <a:r>
              <a:rPr lang="en-US" altLang="zh-CN" dirty="0"/>
              <a:t>An</a:t>
            </a:r>
            <a:r>
              <a:rPr lang="zh-CN" altLang="en-US" dirty="0"/>
              <a:t> </a:t>
            </a:r>
            <a:r>
              <a:rPr lang="en-US" altLang="zh-CN" dirty="0"/>
              <a:t>Airport</a:t>
            </a:r>
            <a:endParaRPr lang="zh-CN" altLang="en-US" dirty="0"/>
          </a:p>
        </p:txBody>
      </p:sp>
    </p:spTree>
    <p:extLst>
      <p:ext uri="{BB962C8B-B14F-4D97-AF65-F5344CB8AC3E}">
        <p14:creationId xmlns:p14="http://schemas.microsoft.com/office/powerpoint/2010/main" val="1411483070"/>
      </p:ext>
    </p:extLst>
  </p:cSld>
  <p:clrMapOvr>
    <a:masterClrMapping/>
  </p:clrMapOvr>
  <mc:AlternateContent xmlns:mc="http://schemas.openxmlformats.org/markup-compatibility/2006" xmlns:p14="http://schemas.microsoft.com/office/powerpoint/2010/main">
    <mc:Choice Requires="p14">
      <p:transition p14:dur="0" advTm="5407"/>
    </mc:Choice>
    <mc:Fallback xmlns="">
      <p:transition advTm="540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DA9CE-6838-48EB-A4CF-5C4491975009}"/>
              </a:ext>
            </a:extLst>
          </p:cNvPr>
          <p:cNvSpPr>
            <a:spLocks noGrp="1"/>
          </p:cNvSpPr>
          <p:nvPr>
            <p:ph type="title"/>
          </p:nvPr>
        </p:nvSpPr>
        <p:spPr/>
        <p:txBody>
          <a:bodyPr/>
          <a:lstStyle/>
          <a:p>
            <a:r>
              <a:rPr lang="en-US" altLang="zh-CN" dirty="0"/>
              <a:t>Example Features</a:t>
            </a:r>
            <a:endParaRPr lang="zh-CN" altLang="en-US" dirty="0"/>
          </a:p>
        </p:txBody>
      </p:sp>
      <p:sp>
        <p:nvSpPr>
          <p:cNvPr id="4" name="灯片编号占位符 3">
            <a:extLst>
              <a:ext uri="{FF2B5EF4-FFF2-40B4-BE49-F238E27FC236}">
                <a16:creationId xmlns:a16="http://schemas.microsoft.com/office/drawing/2014/main" id="{83F920E0-6693-4F7B-AE4E-C0C34EDDE116}"/>
              </a:ext>
            </a:extLst>
          </p:cNvPr>
          <p:cNvSpPr>
            <a:spLocks noGrp="1"/>
          </p:cNvSpPr>
          <p:nvPr>
            <p:ph type="sldNum" sz="quarter" idx="12"/>
          </p:nvPr>
        </p:nvSpPr>
        <p:spPr/>
        <p:txBody>
          <a:bodyPr/>
          <a:lstStyle/>
          <a:p>
            <a:pPr>
              <a:defRPr/>
            </a:pPr>
            <a:fld id="{73697CC5-BB9E-487E-AFF3-8F5506CF83B5}" type="slidenum">
              <a:rPr lang="en-US" altLang="ko-KR" smtClean="0"/>
              <a:pPr>
                <a:defRPr/>
              </a:pPr>
              <a:t>29</a:t>
            </a:fld>
            <a:endParaRPr lang="en-US" altLang="ko-KR"/>
          </a:p>
        </p:txBody>
      </p:sp>
      <p:pic>
        <p:nvPicPr>
          <p:cNvPr id="9" name="内容占位符 5" descr="图片包含 文字, 地图&#10;&#10;已生成极高可信度的说明">
            <a:extLst>
              <a:ext uri="{FF2B5EF4-FFF2-40B4-BE49-F238E27FC236}">
                <a16:creationId xmlns:a16="http://schemas.microsoft.com/office/drawing/2014/main" id="{CC7958F4-9AAB-4E4D-8C44-EDF66C3520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1196752"/>
            <a:ext cx="4608512" cy="3456384"/>
          </a:xfrm>
        </p:spPr>
      </p:pic>
      <p:pic>
        <p:nvPicPr>
          <p:cNvPr id="12" name="图片 11" descr="图片包含 文字, 地图&#10;&#10;已生成极高可信度的说明">
            <a:extLst>
              <a:ext uri="{FF2B5EF4-FFF2-40B4-BE49-F238E27FC236}">
                <a16:creationId xmlns:a16="http://schemas.microsoft.com/office/drawing/2014/main" id="{0ECF119D-E9AF-49CF-845B-FC8ED1DDC1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710" y="1196752"/>
            <a:ext cx="4493480" cy="3528392"/>
          </a:xfrm>
          <a:prstGeom prst="rect">
            <a:avLst/>
          </a:prstGeom>
        </p:spPr>
      </p:pic>
      <p:sp>
        <p:nvSpPr>
          <p:cNvPr id="7" name="矩形: 圆角 6">
            <a:extLst>
              <a:ext uri="{FF2B5EF4-FFF2-40B4-BE49-F238E27FC236}">
                <a16:creationId xmlns:a16="http://schemas.microsoft.com/office/drawing/2014/main" id="{10EC9C82-AE68-4F5B-80B9-D555473BF2BA}"/>
              </a:ext>
            </a:extLst>
          </p:cNvPr>
          <p:cNvSpPr/>
          <p:nvPr/>
        </p:nvSpPr>
        <p:spPr bwMode="auto">
          <a:xfrm>
            <a:off x="1357442" y="4811854"/>
            <a:ext cx="6624736" cy="1728192"/>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solidFill>
                  <a:schemeClr val="bg1"/>
                </a:solidFill>
                <a:latin typeface="Arial" charset="0"/>
                <a:ea typeface="Arial Unicode MS" pitchFamily="50" charset="-127"/>
                <a:cs typeface="Arial Unicode MS" pitchFamily="50" charset="-127"/>
              </a:rPr>
              <a:t>UO</a:t>
            </a:r>
            <a:r>
              <a:rPr kumimoji="0" lang="en-US" altLang="zh-CN" sz="2800" b="1" i="0" u="none" strike="noStrike" cap="none" normalizeH="0" baseline="0" dirty="0">
                <a:ln>
                  <a:noFill/>
                </a:ln>
                <a:solidFill>
                  <a:schemeClr val="bg1"/>
                </a:solidFill>
                <a:effectLst/>
                <a:latin typeface="Arial" charset="0"/>
                <a:ea typeface="Arial Unicode MS" pitchFamily="50" charset="-127"/>
                <a:cs typeface="Arial Unicode MS" pitchFamily="50" charset="-127"/>
              </a:rPr>
              <a:t>TD is influenced</a:t>
            </a: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 </a:t>
            </a:r>
            <a:r>
              <a:rPr lang="en-US" altLang="zh-CN" sz="2800" dirty="0">
                <a:solidFill>
                  <a:schemeClr val="bg1"/>
                </a:solidFill>
                <a:latin typeface="Arial" charset="0"/>
                <a:ea typeface="Arial Unicode MS" pitchFamily="50" charset="-127"/>
              </a:rPr>
              <a:t>by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Type of POI </a:t>
            </a:r>
            <a:r>
              <a:rPr kumimoji="0" lang="en-US" altLang="zh-CN" sz="2800" u="none" strike="noStrike" cap="none" normalizeH="0" baseline="0" dirty="0">
                <a:ln>
                  <a:noFill/>
                </a:ln>
                <a:solidFill>
                  <a:schemeClr val="bg1"/>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and </a:t>
            </a: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Weather condition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i="1" u="none" strike="noStrike" cap="none" normalizeH="0" baseline="0" dirty="0">
                <a:ln>
                  <a:noFill/>
                </a:ln>
                <a:solidFill>
                  <a:srgbClr val="FF0000"/>
                </a:solidFill>
                <a:effectLst>
                  <a:outerShdw blurRad="38100" dist="38100" dir="2700000" algn="tl">
                    <a:srgbClr val="000000">
                      <a:alpha val="43137"/>
                    </a:srgbClr>
                  </a:outerShdw>
                </a:effectLst>
                <a:latin typeface="Arial" charset="0"/>
                <a:ea typeface="Arial Unicode MS" pitchFamily="50" charset="-127"/>
                <a:cs typeface="Arial Unicode MS" pitchFamily="50" charset="-127"/>
              </a:rPr>
              <a:t>jointly</a:t>
            </a:r>
            <a:endParaRPr kumimoji="0" lang="en-US" altLang="zh-CN" sz="2800" b="1" i="0" u="none" strike="noStrike" cap="none" normalizeH="0" baseline="0" dirty="0">
              <a:ln>
                <a:noFill/>
              </a:ln>
              <a:solidFill>
                <a:schemeClr val="bg1"/>
              </a:solidFill>
              <a:effectLst/>
              <a:latin typeface="Arial" charset="0"/>
              <a:ea typeface="Arial Unicode MS" pitchFamily="50" charset="-127"/>
              <a:cs typeface="Arial Unicode MS" pitchFamily="50" charset="-127"/>
            </a:endParaRPr>
          </a:p>
        </p:txBody>
      </p:sp>
      <p:sp>
        <p:nvSpPr>
          <p:cNvPr id="10" name="矩形 9">
            <a:extLst>
              <a:ext uri="{FF2B5EF4-FFF2-40B4-BE49-F238E27FC236}">
                <a16:creationId xmlns:a16="http://schemas.microsoft.com/office/drawing/2014/main" id="{9CD18DB6-1B0D-48A9-9E23-E7A8FC0B30AA}"/>
              </a:ext>
            </a:extLst>
          </p:cNvPr>
          <p:cNvSpPr/>
          <p:nvPr/>
        </p:nvSpPr>
        <p:spPr>
          <a:xfrm>
            <a:off x="323529" y="1021138"/>
            <a:ext cx="4680520" cy="338554"/>
          </a:xfrm>
          <a:prstGeom prst="rect">
            <a:avLst/>
          </a:prstGeom>
        </p:spPr>
        <p:txBody>
          <a:bodyPr wrap="square">
            <a:spAutoFit/>
          </a:bodyPr>
          <a:lstStyle/>
          <a:p>
            <a:pPr algn="ctr"/>
            <a:r>
              <a:rPr lang="en-US" altLang="zh-CN" sz="1600" dirty="0"/>
              <a:t>An Entertainment Place (e.g., a bar) </a:t>
            </a:r>
            <a:endParaRPr lang="zh-CN" altLang="en-US" sz="1600" dirty="0"/>
          </a:p>
        </p:txBody>
      </p:sp>
      <p:sp>
        <p:nvSpPr>
          <p:cNvPr id="11" name="矩形 10">
            <a:extLst>
              <a:ext uri="{FF2B5EF4-FFF2-40B4-BE49-F238E27FC236}">
                <a16:creationId xmlns:a16="http://schemas.microsoft.com/office/drawing/2014/main" id="{E41DCF52-51F3-48D2-BEFC-B6D038592953}"/>
              </a:ext>
            </a:extLst>
          </p:cNvPr>
          <p:cNvSpPr/>
          <p:nvPr/>
        </p:nvSpPr>
        <p:spPr>
          <a:xfrm>
            <a:off x="6436377" y="1036527"/>
            <a:ext cx="1064459" cy="307777"/>
          </a:xfrm>
          <a:prstGeom prst="rect">
            <a:avLst/>
          </a:prstGeom>
        </p:spPr>
        <p:txBody>
          <a:bodyPr wrap="none">
            <a:spAutoFit/>
          </a:bodyPr>
          <a:lstStyle/>
          <a:p>
            <a:r>
              <a:rPr lang="en-US" altLang="zh-CN" dirty="0"/>
              <a:t>An</a:t>
            </a:r>
            <a:r>
              <a:rPr lang="zh-CN" altLang="en-US" dirty="0"/>
              <a:t> </a:t>
            </a:r>
            <a:r>
              <a:rPr lang="en-US" altLang="zh-CN" dirty="0"/>
              <a:t>Airport</a:t>
            </a:r>
            <a:endParaRPr lang="zh-CN" altLang="en-US" dirty="0"/>
          </a:p>
        </p:txBody>
      </p:sp>
    </p:spTree>
    <p:extLst>
      <p:ext uri="{BB962C8B-B14F-4D97-AF65-F5344CB8AC3E}">
        <p14:creationId xmlns:p14="http://schemas.microsoft.com/office/powerpoint/2010/main" val="3861068904"/>
      </p:ext>
    </p:extLst>
  </p:cSld>
  <p:clrMapOvr>
    <a:masterClrMapping/>
  </p:clrMapOvr>
  <mc:AlternateContent xmlns:mc="http://schemas.openxmlformats.org/markup-compatibility/2006" xmlns:p14="http://schemas.microsoft.com/office/powerpoint/2010/main">
    <mc:Choice Requires="p14">
      <p:transition p14:dur="0" advTm="5407"/>
    </mc:Choice>
    <mc:Fallback xmlns="">
      <p:transition advTm="54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dirty="0"/>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0"/>
              </a:spcBef>
              <a:spcAft>
                <a:spcPts val="1800"/>
              </a:spcAft>
            </a:pPr>
            <a:r>
              <a:rPr lang="en-US" altLang="zh-CN" sz="3200" dirty="0">
                <a:solidFill>
                  <a:srgbClr val="FF0000"/>
                </a:solidFill>
              </a:rPr>
              <a:t>Background and Motivation</a:t>
            </a:r>
          </a:p>
          <a:p>
            <a:pPr eaLnBrk="1" hangingPunct="1">
              <a:spcBef>
                <a:spcPts val="0"/>
              </a:spcBef>
              <a:spcAft>
                <a:spcPts val="1800"/>
              </a:spcAft>
            </a:pPr>
            <a:r>
              <a:rPr lang="en-US" altLang="zh-CN" sz="3200" dirty="0"/>
              <a:t>Key Methodology</a:t>
            </a:r>
          </a:p>
          <a:p>
            <a:pPr eaLnBrk="1" hangingPunct="1">
              <a:spcBef>
                <a:spcPts val="0"/>
              </a:spcBef>
              <a:spcAft>
                <a:spcPts val="1800"/>
              </a:spcAft>
            </a:pPr>
            <a:r>
              <a:rPr lang="en-US" altLang="zh-CN" sz="3200" dirty="0"/>
              <a:t>Feature Engineering</a:t>
            </a:r>
          </a:p>
          <a:p>
            <a:pPr eaLnBrk="1" hangingPunct="1">
              <a:spcBef>
                <a:spcPts val="0"/>
              </a:spcBef>
              <a:spcAft>
                <a:spcPts val="1800"/>
              </a:spcAft>
            </a:pPr>
            <a:r>
              <a:rPr lang="en-US" altLang="zh-CN" sz="3200" dirty="0"/>
              <a:t>Our Model</a:t>
            </a:r>
          </a:p>
          <a:p>
            <a:pPr eaLnBrk="1" hangingPunct="1">
              <a:spcBef>
                <a:spcPts val="0"/>
              </a:spcBef>
              <a:spcAft>
                <a:spcPts val="1800"/>
              </a:spcAft>
            </a:pPr>
            <a:r>
              <a:rPr lang="en-US" altLang="zh-CN" sz="3200" dirty="0"/>
              <a:t>Model Training Processing</a:t>
            </a:r>
          </a:p>
          <a:p>
            <a:pPr eaLnBrk="1" hangingPunct="1">
              <a:spcBef>
                <a:spcPts val="0"/>
              </a:spcBef>
              <a:spcAft>
                <a:spcPts val="1800"/>
              </a:spcAft>
            </a:pPr>
            <a:r>
              <a:rPr lang="en-US" altLang="zh-CN" sz="3200" dirty="0"/>
              <a:t>Experimental Study</a:t>
            </a:r>
          </a:p>
          <a:p>
            <a:pPr eaLnBrk="1" hangingPunct="1">
              <a:spcBef>
                <a:spcPts val="0"/>
              </a:spcBef>
              <a:spcAft>
                <a:spcPts val="1800"/>
              </a:spcAft>
            </a:pPr>
            <a:r>
              <a:rPr lang="en-US" altLang="zh-CN" sz="3200" dirty="0"/>
              <a:t>Conclusion</a:t>
            </a:r>
          </a:p>
        </p:txBody>
      </p:sp>
      <p:sp>
        <p:nvSpPr>
          <p:cNvPr id="2" name="灯片编号占位符 1"/>
          <p:cNvSpPr>
            <a:spLocks noGrp="1"/>
          </p:cNvSpPr>
          <p:nvPr>
            <p:ph type="sldNum" sz="quarter" idx="12"/>
          </p:nvPr>
        </p:nvSpPr>
        <p:spPr>
          <a:xfrm>
            <a:off x="6876256" y="118096"/>
            <a:ext cx="2133600" cy="257175"/>
          </a:xfrm>
        </p:spPr>
        <p:txBody>
          <a:bodyPr/>
          <a:lstStyle/>
          <a:p>
            <a:pPr>
              <a:defRPr/>
            </a:pPr>
            <a:fld id="{73697CC5-BB9E-487E-AFF3-8F5506CF83B5}" type="slidenum">
              <a:rPr lang="en-US" altLang="ko-KR" smtClean="0"/>
              <a:pPr>
                <a:defRPr/>
              </a:pPr>
              <a:t>3</a:t>
            </a:fld>
            <a:endParaRPr lang="en-US" altLang="ko-KR"/>
          </a:p>
        </p:txBody>
      </p:sp>
    </p:spTree>
    <p:extLst>
      <p:ext uri="{BB962C8B-B14F-4D97-AF65-F5344CB8AC3E}">
        <p14:creationId xmlns:p14="http://schemas.microsoft.com/office/powerpoint/2010/main" val="3506506271"/>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7EA58-9B93-4DB7-B831-335647162F51}"/>
              </a:ext>
            </a:extLst>
          </p:cNvPr>
          <p:cNvSpPr>
            <a:spLocks noGrp="1"/>
          </p:cNvSpPr>
          <p:nvPr>
            <p:ph type="title"/>
          </p:nvPr>
        </p:nvSpPr>
        <p:spPr/>
        <p:txBody>
          <a:bodyPr/>
          <a:lstStyle/>
          <a:p>
            <a:r>
              <a:rPr lang="en-US" altLang="zh-CN" dirty="0"/>
              <a:t>Feature Engineering</a:t>
            </a:r>
            <a:endParaRPr lang="zh-CN" altLang="en-US" dirty="0"/>
          </a:p>
        </p:txBody>
      </p:sp>
      <p:sp>
        <p:nvSpPr>
          <p:cNvPr id="23" name="任意多边形: 形状 22">
            <a:extLst>
              <a:ext uri="{FF2B5EF4-FFF2-40B4-BE49-F238E27FC236}">
                <a16:creationId xmlns:a16="http://schemas.microsoft.com/office/drawing/2014/main" id="{6DB9F6EF-5D83-4EFA-9809-F3F8C35F7C59}"/>
              </a:ext>
            </a:extLst>
          </p:cNvPr>
          <p:cNvSpPr/>
          <p:nvPr/>
        </p:nvSpPr>
        <p:spPr>
          <a:xfrm>
            <a:off x="1012678" y="2482512"/>
            <a:ext cx="329103" cy="1182309"/>
          </a:xfrm>
          <a:custGeom>
            <a:avLst/>
            <a:gdLst/>
            <a:ahLst/>
            <a:cxnLst/>
            <a:rect l="0" t="0" r="0" b="0"/>
            <a:pathLst>
              <a:path>
                <a:moveTo>
                  <a:pt x="0" y="0"/>
                </a:moveTo>
                <a:lnTo>
                  <a:pt x="0" y="1234138"/>
                </a:lnTo>
                <a:lnTo>
                  <a:pt x="329103" y="1234138"/>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24" name="任意多边形: 形状 23">
            <a:extLst>
              <a:ext uri="{FF2B5EF4-FFF2-40B4-BE49-F238E27FC236}">
                <a16:creationId xmlns:a16="http://schemas.microsoft.com/office/drawing/2014/main" id="{475CFC77-EA48-4285-B2D7-52336475ECBC}"/>
              </a:ext>
            </a:extLst>
          </p:cNvPr>
          <p:cNvSpPr/>
          <p:nvPr/>
        </p:nvSpPr>
        <p:spPr>
          <a:xfrm>
            <a:off x="1341782" y="3182575"/>
            <a:ext cx="2766840" cy="995793"/>
          </a:xfrm>
          <a:custGeom>
            <a:avLst/>
            <a:gdLst>
              <a:gd name="connsiteX0" fmla="*/ 0 w 2632829"/>
              <a:gd name="connsiteY0" fmla="*/ 164552 h 1645518"/>
              <a:gd name="connsiteX1" fmla="*/ 164552 w 2632829"/>
              <a:gd name="connsiteY1" fmla="*/ 0 h 1645518"/>
              <a:gd name="connsiteX2" fmla="*/ 2468277 w 2632829"/>
              <a:gd name="connsiteY2" fmla="*/ 0 h 1645518"/>
              <a:gd name="connsiteX3" fmla="*/ 2632829 w 2632829"/>
              <a:gd name="connsiteY3" fmla="*/ 164552 h 1645518"/>
              <a:gd name="connsiteX4" fmla="*/ 2632829 w 2632829"/>
              <a:gd name="connsiteY4" fmla="*/ 1480966 h 1645518"/>
              <a:gd name="connsiteX5" fmla="*/ 2468277 w 2632829"/>
              <a:gd name="connsiteY5" fmla="*/ 1645518 h 1645518"/>
              <a:gd name="connsiteX6" fmla="*/ 164552 w 2632829"/>
              <a:gd name="connsiteY6" fmla="*/ 1645518 h 1645518"/>
              <a:gd name="connsiteX7" fmla="*/ 0 w 2632829"/>
              <a:gd name="connsiteY7" fmla="*/ 1480966 h 1645518"/>
              <a:gd name="connsiteX8" fmla="*/ 0 w 2632829"/>
              <a:gd name="connsiteY8" fmla="*/ 164552 h 164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2829" h="1645518">
                <a:moveTo>
                  <a:pt x="0" y="164552"/>
                </a:moveTo>
                <a:cubicBezTo>
                  <a:pt x="0" y="73672"/>
                  <a:pt x="73672" y="0"/>
                  <a:pt x="164552" y="0"/>
                </a:cubicBezTo>
                <a:lnTo>
                  <a:pt x="2468277" y="0"/>
                </a:lnTo>
                <a:cubicBezTo>
                  <a:pt x="2559157" y="0"/>
                  <a:pt x="2632829" y="73672"/>
                  <a:pt x="2632829" y="164552"/>
                </a:cubicBezTo>
                <a:lnTo>
                  <a:pt x="2632829" y="1480966"/>
                </a:lnTo>
                <a:cubicBezTo>
                  <a:pt x="2632829" y="1571846"/>
                  <a:pt x="2559157" y="1645518"/>
                  <a:pt x="2468277" y="1645518"/>
                </a:cubicBezTo>
                <a:lnTo>
                  <a:pt x="164552" y="1645518"/>
                </a:lnTo>
                <a:cubicBezTo>
                  <a:pt x="73672" y="1645518"/>
                  <a:pt x="0" y="1571846"/>
                  <a:pt x="0" y="1480966"/>
                </a:cubicBezTo>
                <a:lnTo>
                  <a:pt x="0" y="164552"/>
                </a:lnTo>
                <a:close/>
              </a:path>
            </a:pathLst>
          </a:custGeom>
        </p:spPr>
        <p:style>
          <a:lnRef idx="1">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441" tIns="85026" rIns="103441" bIns="85026" numCol="1" spcCol="1270" anchor="ctr" anchorCtr="0">
            <a:noAutofit/>
          </a:bodyPr>
          <a:lstStyle/>
          <a:p>
            <a:pPr marL="0" lvl="0" indent="0" algn="ctr" defTabSz="1289050">
              <a:lnSpc>
                <a:spcPct val="90000"/>
              </a:lnSpc>
              <a:spcBef>
                <a:spcPct val="0"/>
              </a:spcBef>
              <a:spcAft>
                <a:spcPct val="35000"/>
              </a:spcAft>
              <a:buNone/>
            </a:pPr>
            <a:r>
              <a:rPr lang="en-US" altLang="en-US" sz="2900" kern="1200" dirty="0"/>
              <a:t>Basic Features</a:t>
            </a:r>
            <a:endParaRPr lang="zh-CN" altLang="en-US" sz="2900" kern="1200" dirty="0"/>
          </a:p>
        </p:txBody>
      </p:sp>
      <p:sp>
        <p:nvSpPr>
          <p:cNvPr id="25" name="任意多边形: 形状 24">
            <a:extLst>
              <a:ext uri="{FF2B5EF4-FFF2-40B4-BE49-F238E27FC236}">
                <a16:creationId xmlns:a16="http://schemas.microsoft.com/office/drawing/2014/main" id="{7A8CE0AA-F669-458E-A56C-47A2E9B3A976}"/>
              </a:ext>
            </a:extLst>
          </p:cNvPr>
          <p:cNvSpPr/>
          <p:nvPr/>
        </p:nvSpPr>
        <p:spPr>
          <a:xfrm>
            <a:off x="1012678" y="2276872"/>
            <a:ext cx="329103" cy="3356377"/>
          </a:xfrm>
          <a:custGeom>
            <a:avLst/>
            <a:gdLst/>
            <a:ahLst/>
            <a:cxnLst/>
            <a:rect l="0" t="0" r="0" b="0"/>
            <a:pathLst>
              <a:path>
                <a:moveTo>
                  <a:pt x="0" y="0"/>
                </a:moveTo>
                <a:lnTo>
                  <a:pt x="0" y="3291036"/>
                </a:lnTo>
                <a:lnTo>
                  <a:pt x="329103" y="3291036"/>
                </a:lnTo>
              </a:path>
            </a:pathLst>
          </a:custGeom>
          <a:noFill/>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4" name="灯片编号占位符 3">
            <a:extLst>
              <a:ext uri="{FF2B5EF4-FFF2-40B4-BE49-F238E27FC236}">
                <a16:creationId xmlns:a16="http://schemas.microsoft.com/office/drawing/2014/main" id="{B2729319-F9F8-42D6-BB8B-67AD24DDA7D8}"/>
              </a:ext>
            </a:extLst>
          </p:cNvPr>
          <p:cNvSpPr>
            <a:spLocks noGrp="1"/>
          </p:cNvSpPr>
          <p:nvPr>
            <p:ph type="sldNum" sz="quarter" idx="12"/>
          </p:nvPr>
        </p:nvSpPr>
        <p:spPr/>
        <p:txBody>
          <a:bodyPr/>
          <a:lstStyle/>
          <a:p>
            <a:pPr>
              <a:defRPr/>
            </a:pPr>
            <a:fld id="{73697CC5-BB9E-487E-AFF3-8F5506CF83B5}" type="slidenum">
              <a:rPr lang="en-US" altLang="ko-KR" smtClean="0"/>
              <a:pPr>
                <a:defRPr/>
              </a:pPr>
              <a:t>30</a:t>
            </a:fld>
            <a:endParaRPr lang="en-US" altLang="ko-KR"/>
          </a:p>
        </p:txBody>
      </p:sp>
      <p:sp>
        <p:nvSpPr>
          <p:cNvPr id="43" name="任意多边形: 形状 42">
            <a:extLst>
              <a:ext uri="{FF2B5EF4-FFF2-40B4-BE49-F238E27FC236}">
                <a16:creationId xmlns:a16="http://schemas.microsoft.com/office/drawing/2014/main" id="{7802E629-B708-492D-ABA2-AFF8F3CD84C0}"/>
              </a:ext>
            </a:extLst>
          </p:cNvPr>
          <p:cNvSpPr/>
          <p:nvPr/>
        </p:nvSpPr>
        <p:spPr>
          <a:xfrm>
            <a:off x="4451358" y="2622201"/>
            <a:ext cx="4369114" cy="422072"/>
          </a:xfrm>
          <a:custGeom>
            <a:avLst/>
            <a:gdLst>
              <a:gd name="connsiteX0" fmla="*/ 0 w 4369114"/>
              <a:gd name="connsiteY0" fmla="*/ 42207 h 422072"/>
              <a:gd name="connsiteX1" fmla="*/ 42207 w 4369114"/>
              <a:gd name="connsiteY1" fmla="*/ 0 h 422072"/>
              <a:gd name="connsiteX2" fmla="*/ 4326907 w 4369114"/>
              <a:gd name="connsiteY2" fmla="*/ 0 h 422072"/>
              <a:gd name="connsiteX3" fmla="*/ 4369114 w 4369114"/>
              <a:gd name="connsiteY3" fmla="*/ 42207 h 422072"/>
              <a:gd name="connsiteX4" fmla="*/ 4369114 w 4369114"/>
              <a:gd name="connsiteY4" fmla="*/ 379865 h 422072"/>
              <a:gd name="connsiteX5" fmla="*/ 4326907 w 4369114"/>
              <a:gd name="connsiteY5" fmla="*/ 422072 h 422072"/>
              <a:gd name="connsiteX6" fmla="*/ 42207 w 4369114"/>
              <a:gd name="connsiteY6" fmla="*/ 422072 h 422072"/>
              <a:gd name="connsiteX7" fmla="*/ 0 w 4369114"/>
              <a:gd name="connsiteY7" fmla="*/ 379865 h 422072"/>
              <a:gd name="connsiteX8" fmla="*/ 0 w 4369114"/>
              <a:gd name="connsiteY8" fmla="*/ 42207 h 42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9114" h="422072">
                <a:moveTo>
                  <a:pt x="0" y="42207"/>
                </a:moveTo>
                <a:cubicBezTo>
                  <a:pt x="0" y="18897"/>
                  <a:pt x="18897" y="0"/>
                  <a:pt x="42207" y="0"/>
                </a:cubicBezTo>
                <a:lnTo>
                  <a:pt x="4326907" y="0"/>
                </a:lnTo>
                <a:cubicBezTo>
                  <a:pt x="4350217" y="0"/>
                  <a:pt x="4369114" y="18897"/>
                  <a:pt x="4369114" y="42207"/>
                </a:cubicBezTo>
                <a:lnTo>
                  <a:pt x="4369114" y="379865"/>
                </a:lnTo>
                <a:cubicBezTo>
                  <a:pt x="4369114" y="403175"/>
                  <a:pt x="4350217" y="422072"/>
                  <a:pt x="4326907" y="422072"/>
                </a:cubicBezTo>
                <a:lnTo>
                  <a:pt x="42207" y="422072"/>
                </a:lnTo>
                <a:cubicBezTo>
                  <a:pt x="18897" y="422072"/>
                  <a:pt x="0" y="403175"/>
                  <a:pt x="0" y="379865"/>
                </a:cubicBezTo>
                <a:lnTo>
                  <a:pt x="0" y="42207"/>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92230" tIns="76200" rIns="76201"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Temporal Features</a:t>
            </a:r>
            <a:endParaRPr lang="zh-CN" altLang="en-US" sz="2000" kern="1200" dirty="0"/>
          </a:p>
        </p:txBody>
      </p:sp>
      <p:sp>
        <p:nvSpPr>
          <p:cNvPr id="44" name="矩形: 圆角 43">
            <a:extLst>
              <a:ext uri="{FF2B5EF4-FFF2-40B4-BE49-F238E27FC236}">
                <a16:creationId xmlns:a16="http://schemas.microsoft.com/office/drawing/2014/main" id="{C8FB15EA-43A1-4E46-ACA6-6E87A4531D7F}"/>
              </a:ext>
            </a:extLst>
          </p:cNvPr>
          <p:cNvSpPr/>
          <p:nvPr/>
        </p:nvSpPr>
        <p:spPr>
          <a:xfrm>
            <a:off x="4493565" y="2664408"/>
            <a:ext cx="873822" cy="337658"/>
          </a:xfrm>
          <a:prstGeom prst="roundRect">
            <a:avLst>
              <a:gd name="adj" fmla="val 10000"/>
            </a:avLst>
          </a:prstGeom>
          <a:blipFill>
            <a:blip r:embed="rId4" cstate="print">
              <a:extLst>
                <a:ext uri="{28A0092B-C50C-407E-A947-70E740481C1C}">
                  <a14:useLocalDpi xmlns:a14="http://schemas.microsoft.com/office/drawing/2010/main" val="0"/>
                </a:ext>
              </a:extLst>
            </a:blip>
            <a:srcRect/>
            <a:stretch>
              <a:fillRect t="-22000" b="-22000"/>
            </a:stretch>
          </a:blipFill>
        </p:spPr>
        <p:style>
          <a:lnRef idx="2">
            <a:schemeClr val="lt1">
              <a:hueOff val="0"/>
              <a:satOff val="0"/>
              <a:lumOff val="0"/>
              <a:alphaOff val="0"/>
            </a:schemeClr>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45" name="任意多边形: 形状 44">
            <a:extLst>
              <a:ext uri="{FF2B5EF4-FFF2-40B4-BE49-F238E27FC236}">
                <a16:creationId xmlns:a16="http://schemas.microsoft.com/office/drawing/2014/main" id="{79E0E130-DF3C-4313-A9EF-18C40720CED1}"/>
              </a:ext>
            </a:extLst>
          </p:cNvPr>
          <p:cNvSpPr/>
          <p:nvPr/>
        </p:nvSpPr>
        <p:spPr>
          <a:xfrm>
            <a:off x="4451358" y="3086480"/>
            <a:ext cx="4369114" cy="422072"/>
          </a:xfrm>
          <a:custGeom>
            <a:avLst/>
            <a:gdLst>
              <a:gd name="connsiteX0" fmla="*/ 0 w 4369114"/>
              <a:gd name="connsiteY0" fmla="*/ 42207 h 422072"/>
              <a:gd name="connsiteX1" fmla="*/ 42207 w 4369114"/>
              <a:gd name="connsiteY1" fmla="*/ 0 h 422072"/>
              <a:gd name="connsiteX2" fmla="*/ 4326907 w 4369114"/>
              <a:gd name="connsiteY2" fmla="*/ 0 h 422072"/>
              <a:gd name="connsiteX3" fmla="*/ 4369114 w 4369114"/>
              <a:gd name="connsiteY3" fmla="*/ 42207 h 422072"/>
              <a:gd name="connsiteX4" fmla="*/ 4369114 w 4369114"/>
              <a:gd name="connsiteY4" fmla="*/ 379865 h 422072"/>
              <a:gd name="connsiteX5" fmla="*/ 4326907 w 4369114"/>
              <a:gd name="connsiteY5" fmla="*/ 422072 h 422072"/>
              <a:gd name="connsiteX6" fmla="*/ 42207 w 4369114"/>
              <a:gd name="connsiteY6" fmla="*/ 422072 h 422072"/>
              <a:gd name="connsiteX7" fmla="*/ 0 w 4369114"/>
              <a:gd name="connsiteY7" fmla="*/ 379865 h 422072"/>
              <a:gd name="connsiteX8" fmla="*/ 0 w 4369114"/>
              <a:gd name="connsiteY8" fmla="*/ 42207 h 42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9114" h="422072">
                <a:moveTo>
                  <a:pt x="0" y="42207"/>
                </a:moveTo>
                <a:cubicBezTo>
                  <a:pt x="0" y="18897"/>
                  <a:pt x="18897" y="0"/>
                  <a:pt x="42207" y="0"/>
                </a:cubicBezTo>
                <a:lnTo>
                  <a:pt x="4326907" y="0"/>
                </a:lnTo>
                <a:cubicBezTo>
                  <a:pt x="4350217" y="0"/>
                  <a:pt x="4369114" y="18897"/>
                  <a:pt x="4369114" y="42207"/>
                </a:cubicBezTo>
                <a:lnTo>
                  <a:pt x="4369114" y="379865"/>
                </a:lnTo>
                <a:cubicBezTo>
                  <a:pt x="4369114" y="403175"/>
                  <a:pt x="4350217" y="422072"/>
                  <a:pt x="4326907" y="422072"/>
                </a:cubicBezTo>
                <a:lnTo>
                  <a:pt x="42207" y="422072"/>
                </a:lnTo>
                <a:cubicBezTo>
                  <a:pt x="18897" y="422072"/>
                  <a:pt x="0" y="403175"/>
                  <a:pt x="0" y="379865"/>
                </a:cubicBezTo>
                <a:lnTo>
                  <a:pt x="0" y="42207"/>
                </a:lnTo>
                <a:close/>
              </a:path>
            </a:pathLst>
          </a:custGeom>
        </p:spPr>
        <p:style>
          <a:lnRef idx="2">
            <a:schemeClr val="lt1">
              <a:hueOff val="0"/>
              <a:satOff val="0"/>
              <a:lumOff val="0"/>
              <a:alphaOff val="0"/>
            </a:schemeClr>
          </a:lnRef>
          <a:fillRef idx="1">
            <a:schemeClr val="accent4">
              <a:hueOff val="3266964"/>
              <a:satOff val="-13592"/>
              <a:lumOff val="3203"/>
              <a:alphaOff val="0"/>
            </a:schemeClr>
          </a:fillRef>
          <a:effectRef idx="0">
            <a:schemeClr val="accent4">
              <a:hueOff val="3266964"/>
              <a:satOff val="-13592"/>
              <a:lumOff val="3203"/>
              <a:alphaOff val="0"/>
            </a:schemeClr>
          </a:effectRef>
          <a:fontRef idx="minor">
            <a:schemeClr val="lt1"/>
          </a:fontRef>
        </p:style>
        <p:txBody>
          <a:bodyPr spcFirstLastPara="0" vert="horz" wrap="square" lIns="992230" tIns="76200" rIns="76201"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Spatial Features</a:t>
            </a:r>
            <a:endParaRPr lang="zh-CN" altLang="en-US" sz="2000" kern="1200" dirty="0"/>
          </a:p>
        </p:txBody>
      </p:sp>
      <p:sp>
        <p:nvSpPr>
          <p:cNvPr id="46" name="矩形: 圆角 45">
            <a:extLst>
              <a:ext uri="{FF2B5EF4-FFF2-40B4-BE49-F238E27FC236}">
                <a16:creationId xmlns:a16="http://schemas.microsoft.com/office/drawing/2014/main" id="{EFF0297D-D643-4F18-8DCA-0A8914E60946}"/>
              </a:ext>
            </a:extLst>
          </p:cNvPr>
          <p:cNvSpPr/>
          <p:nvPr/>
        </p:nvSpPr>
        <p:spPr>
          <a:xfrm>
            <a:off x="4493565" y="3128688"/>
            <a:ext cx="873822" cy="337658"/>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t="-19000" b="-19000"/>
            </a:stretch>
          </a:blipFill>
        </p:spPr>
        <p:style>
          <a:lnRef idx="2">
            <a:schemeClr val="lt1">
              <a:hueOff val="0"/>
              <a:satOff val="0"/>
              <a:lumOff val="0"/>
              <a:alphaOff val="0"/>
            </a:schemeClr>
          </a:lnRef>
          <a:fillRef idx="1">
            <a:scrgbClr r="0" g="0" b="0"/>
          </a:fillRef>
          <a:effectRef idx="0">
            <a:schemeClr val="accent4">
              <a:tint val="50000"/>
              <a:hueOff val="3596065"/>
              <a:satOff val="-16735"/>
              <a:lumOff val="-734"/>
              <a:alphaOff val="0"/>
            </a:schemeClr>
          </a:effectRef>
          <a:fontRef idx="minor">
            <a:schemeClr val="lt1">
              <a:hueOff val="0"/>
              <a:satOff val="0"/>
              <a:lumOff val="0"/>
              <a:alphaOff val="0"/>
            </a:schemeClr>
          </a:fontRef>
        </p:style>
      </p:sp>
      <p:sp>
        <p:nvSpPr>
          <p:cNvPr id="47" name="任意多边形: 形状 46">
            <a:extLst>
              <a:ext uri="{FF2B5EF4-FFF2-40B4-BE49-F238E27FC236}">
                <a16:creationId xmlns:a16="http://schemas.microsoft.com/office/drawing/2014/main" id="{F5742896-FCFC-42EC-8655-FCF3485393BE}"/>
              </a:ext>
            </a:extLst>
          </p:cNvPr>
          <p:cNvSpPr/>
          <p:nvPr/>
        </p:nvSpPr>
        <p:spPr>
          <a:xfrm>
            <a:off x="4451358" y="3550760"/>
            <a:ext cx="4369114" cy="422072"/>
          </a:xfrm>
          <a:custGeom>
            <a:avLst/>
            <a:gdLst>
              <a:gd name="connsiteX0" fmla="*/ 0 w 4369114"/>
              <a:gd name="connsiteY0" fmla="*/ 42207 h 422072"/>
              <a:gd name="connsiteX1" fmla="*/ 42207 w 4369114"/>
              <a:gd name="connsiteY1" fmla="*/ 0 h 422072"/>
              <a:gd name="connsiteX2" fmla="*/ 4326907 w 4369114"/>
              <a:gd name="connsiteY2" fmla="*/ 0 h 422072"/>
              <a:gd name="connsiteX3" fmla="*/ 4369114 w 4369114"/>
              <a:gd name="connsiteY3" fmla="*/ 42207 h 422072"/>
              <a:gd name="connsiteX4" fmla="*/ 4369114 w 4369114"/>
              <a:gd name="connsiteY4" fmla="*/ 379865 h 422072"/>
              <a:gd name="connsiteX5" fmla="*/ 4326907 w 4369114"/>
              <a:gd name="connsiteY5" fmla="*/ 422072 h 422072"/>
              <a:gd name="connsiteX6" fmla="*/ 42207 w 4369114"/>
              <a:gd name="connsiteY6" fmla="*/ 422072 h 422072"/>
              <a:gd name="connsiteX7" fmla="*/ 0 w 4369114"/>
              <a:gd name="connsiteY7" fmla="*/ 379865 h 422072"/>
              <a:gd name="connsiteX8" fmla="*/ 0 w 4369114"/>
              <a:gd name="connsiteY8" fmla="*/ 42207 h 42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9114" h="422072">
                <a:moveTo>
                  <a:pt x="0" y="42207"/>
                </a:moveTo>
                <a:cubicBezTo>
                  <a:pt x="0" y="18897"/>
                  <a:pt x="18897" y="0"/>
                  <a:pt x="42207" y="0"/>
                </a:cubicBezTo>
                <a:lnTo>
                  <a:pt x="4326907" y="0"/>
                </a:lnTo>
                <a:cubicBezTo>
                  <a:pt x="4350217" y="0"/>
                  <a:pt x="4369114" y="18897"/>
                  <a:pt x="4369114" y="42207"/>
                </a:cubicBezTo>
                <a:lnTo>
                  <a:pt x="4369114" y="379865"/>
                </a:lnTo>
                <a:cubicBezTo>
                  <a:pt x="4369114" y="403175"/>
                  <a:pt x="4350217" y="422072"/>
                  <a:pt x="4326907" y="422072"/>
                </a:cubicBezTo>
                <a:lnTo>
                  <a:pt x="42207" y="422072"/>
                </a:lnTo>
                <a:cubicBezTo>
                  <a:pt x="18897" y="422072"/>
                  <a:pt x="0" y="403175"/>
                  <a:pt x="0" y="379865"/>
                </a:cubicBezTo>
                <a:lnTo>
                  <a:pt x="0" y="42207"/>
                </a:lnTo>
                <a:close/>
              </a:path>
            </a:pathLst>
          </a:custGeom>
        </p:spPr>
        <p:style>
          <a:lnRef idx="2">
            <a:schemeClr val="lt1">
              <a:hueOff val="0"/>
              <a:satOff val="0"/>
              <a:lumOff val="0"/>
              <a:alphaOff val="0"/>
            </a:schemeClr>
          </a:lnRef>
          <a:fillRef idx="1">
            <a:schemeClr val="accent4">
              <a:hueOff val="6533927"/>
              <a:satOff val="-27185"/>
              <a:lumOff val="6405"/>
              <a:alphaOff val="0"/>
            </a:schemeClr>
          </a:fillRef>
          <a:effectRef idx="0">
            <a:schemeClr val="accent4">
              <a:hueOff val="6533927"/>
              <a:satOff val="-27185"/>
              <a:lumOff val="6405"/>
              <a:alphaOff val="0"/>
            </a:schemeClr>
          </a:effectRef>
          <a:fontRef idx="minor">
            <a:schemeClr val="lt1"/>
          </a:fontRef>
        </p:style>
        <p:txBody>
          <a:bodyPr spcFirstLastPara="0" vert="horz" wrap="square" lIns="992230" tIns="76200" rIns="76201"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Meteorological Features</a:t>
            </a:r>
            <a:endParaRPr lang="zh-CN" altLang="en-US" sz="2000" kern="1200" dirty="0"/>
          </a:p>
        </p:txBody>
      </p:sp>
      <p:sp>
        <p:nvSpPr>
          <p:cNvPr id="48" name="矩形: 圆角 47">
            <a:extLst>
              <a:ext uri="{FF2B5EF4-FFF2-40B4-BE49-F238E27FC236}">
                <a16:creationId xmlns:a16="http://schemas.microsoft.com/office/drawing/2014/main" id="{00FE9661-813F-422F-9184-3E332FC82FBF}"/>
              </a:ext>
            </a:extLst>
          </p:cNvPr>
          <p:cNvSpPr/>
          <p:nvPr/>
        </p:nvSpPr>
        <p:spPr>
          <a:xfrm>
            <a:off x="4493565" y="3592967"/>
            <a:ext cx="873822" cy="337658"/>
          </a:xfrm>
          <a:prstGeom prst="roundRect">
            <a:avLst>
              <a:gd name="adj" fmla="val 10000"/>
            </a:avLst>
          </a:prstGeom>
          <a:blipFill>
            <a:blip r:embed="rId6" cstate="print">
              <a:extLst>
                <a:ext uri="{28A0092B-C50C-407E-A947-70E740481C1C}">
                  <a14:useLocalDpi xmlns:a14="http://schemas.microsoft.com/office/drawing/2010/main" val="0"/>
                </a:ext>
              </a:extLst>
            </a:blip>
            <a:srcRect/>
            <a:stretch>
              <a:fillRect t="-19000" b="-19000"/>
            </a:stretch>
          </a:blipFill>
        </p:spPr>
        <p:style>
          <a:lnRef idx="2">
            <a:schemeClr val="lt1">
              <a:hueOff val="0"/>
              <a:satOff val="0"/>
              <a:lumOff val="0"/>
              <a:alphaOff val="0"/>
            </a:schemeClr>
          </a:lnRef>
          <a:fillRef idx="1">
            <a:scrgbClr r="0" g="0" b="0"/>
          </a:fillRef>
          <a:effectRef idx="0">
            <a:schemeClr val="accent4">
              <a:tint val="50000"/>
              <a:hueOff val="7192130"/>
              <a:satOff val="-33471"/>
              <a:lumOff val="-1468"/>
              <a:alphaOff val="0"/>
            </a:schemeClr>
          </a:effectRef>
          <a:fontRef idx="minor">
            <a:schemeClr val="lt1">
              <a:hueOff val="0"/>
              <a:satOff val="0"/>
              <a:lumOff val="0"/>
              <a:alphaOff val="0"/>
            </a:schemeClr>
          </a:fontRef>
        </p:style>
      </p:sp>
      <p:sp>
        <p:nvSpPr>
          <p:cNvPr id="49" name="任意多边形: 形状 48">
            <a:extLst>
              <a:ext uri="{FF2B5EF4-FFF2-40B4-BE49-F238E27FC236}">
                <a16:creationId xmlns:a16="http://schemas.microsoft.com/office/drawing/2014/main" id="{B57E517F-A79F-4B84-BBCA-91E5750B1F6D}"/>
              </a:ext>
            </a:extLst>
          </p:cNvPr>
          <p:cNvSpPr/>
          <p:nvPr/>
        </p:nvSpPr>
        <p:spPr>
          <a:xfrm>
            <a:off x="4451358" y="4015040"/>
            <a:ext cx="4369114" cy="422072"/>
          </a:xfrm>
          <a:custGeom>
            <a:avLst/>
            <a:gdLst>
              <a:gd name="connsiteX0" fmla="*/ 0 w 4369114"/>
              <a:gd name="connsiteY0" fmla="*/ 42207 h 422072"/>
              <a:gd name="connsiteX1" fmla="*/ 42207 w 4369114"/>
              <a:gd name="connsiteY1" fmla="*/ 0 h 422072"/>
              <a:gd name="connsiteX2" fmla="*/ 4326907 w 4369114"/>
              <a:gd name="connsiteY2" fmla="*/ 0 h 422072"/>
              <a:gd name="connsiteX3" fmla="*/ 4369114 w 4369114"/>
              <a:gd name="connsiteY3" fmla="*/ 42207 h 422072"/>
              <a:gd name="connsiteX4" fmla="*/ 4369114 w 4369114"/>
              <a:gd name="connsiteY4" fmla="*/ 379865 h 422072"/>
              <a:gd name="connsiteX5" fmla="*/ 4326907 w 4369114"/>
              <a:gd name="connsiteY5" fmla="*/ 422072 h 422072"/>
              <a:gd name="connsiteX6" fmla="*/ 42207 w 4369114"/>
              <a:gd name="connsiteY6" fmla="*/ 422072 h 422072"/>
              <a:gd name="connsiteX7" fmla="*/ 0 w 4369114"/>
              <a:gd name="connsiteY7" fmla="*/ 379865 h 422072"/>
              <a:gd name="connsiteX8" fmla="*/ 0 w 4369114"/>
              <a:gd name="connsiteY8" fmla="*/ 42207 h 42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9114" h="422072">
                <a:moveTo>
                  <a:pt x="0" y="42207"/>
                </a:moveTo>
                <a:cubicBezTo>
                  <a:pt x="0" y="18897"/>
                  <a:pt x="18897" y="0"/>
                  <a:pt x="42207" y="0"/>
                </a:cubicBezTo>
                <a:lnTo>
                  <a:pt x="4326907" y="0"/>
                </a:lnTo>
                <a:cubicBezTo>
                  <a:pt x="4350217" y="0"/>
                  <a:pt x="4369114" y="18897"/>
                  <a:pt x="4369114" y="42207"/>
                </a:cubicBezTo>
                <a:lnTo>
                  <a:pt x="4369114" y="379865"/>
                </a:lnTo>
                <a:cubicBezTo>
                  <a:pt x="4369114" y="403175"/>
                  <a:pt x="4350217" y="422072"/>
                  <a:pt x="4326907" y="422072"/>
                </a:cubicBezTo>
                <a:lnTo>
                  <a:pt x="42207" y="422072"/>
                </a:lnTo>
                <a:cubicBezTo>
                  <a:pt x="18897" y="422072"/>
                  <a:pt x="0" y="403175"/>
                  <a:pt x="0" y="379865"/>
                </a:cubicBezTo>
                <a:lnTo>
                  <a:pt x="0" y="42207"/>
                </a:lnTo>
                <a:close/>
              </a:path>
            </a:pathLst>
          </a:custGeom>
        </p:spPr>
        <p:style>
          <a:lnRef idx="2">
            <a:schemeClr val="lt1">
              <a:hueOff val="0"/>
              <a:satOff val="0"/>
              <a:lumOff val="0"/>
              <a:alphaOff val="0"/>
            </a:schemeClr>
          </a:lnRef>
          <a:fillRef idx="1">
            <a:schemeClr val="accent4">
              <a:hueOff val="9800891"/>
              <a:satOff val="-40777"/>
              <a:lumOff val="9608"/>
              <a:alphaOff val="0"/>
            </a:schemeClr>
          </a:fillRef>
          <a:effectRef idx="0">
            <a:schemeClr val="accent4">
              <a:hueOff val="9800891"/>
              <a:satOff val="-40777"/>
              <a:lumOff val="9608"/>
              <a:alphaOff val="0"/>
            </a:schemeClr>
          </a:effectRef>
          <a:fontRef idx="minor">
            <a:schemeClr val="lt1"/>
          </a:fontRef>
        </p:style>
        <p:txBody>
          <a:bodyPr spcFirstLastPara="0" vert="horz" wrap="square" lIns="992230" tIns="76200" rIns="76201"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Event Features</a:t>
            </a:r>
            <a:endParaRPr lang="zh-CN" altLang="en-US" sz="2000" kern="1200" dirty="0"/>
          </a:p>
        </p:txBody>
      </p:sp>
      <p:sp>
        <p:nvSpPr>
          <p:cNvPr id="50" name="矩形: 圆角 49">
            <a:extLst>
              <a:ext uri="{FF2B5EF4-FFF2-40B4-BE49-F238E27FC236}">
                <a16:creationId xmlns:a16="http://schemas.microsoft.com/office/drawing/2014/main" id="{1AFEEDC4-ADBF-48C7-B6F6-E21B65B6007B}"/>
              </a:ext>
            </a:extLst>
          </p:cNvPr>
          <p:cNvSpPr/>
          <p:nvPr/>
        </p:nvSpPr>
        <p:spPr>
          <a:xfrm>
            <a:off x="4493565" y="4057247"/>
            <a:ext cx="873822" cy="337658"/>
          </a:xfrm>
          <a:prstGeom prst="roundRect">
            <a:avLst>
              <a:gd name="adj" fmla="val 10000"/>
            </a:avLst>
          </a:prstGeom>
          <a:blipFill>
            <a:blip r:embed="rId7" cstate="print">
              <a:extLst>
                <a:ext uri="{28A0092B-C50C-407E-A947-70E740481C1C}">
                  <a14:useLocalDpi xmlns:a14="http://schemas.microsoft.com/office/drawing/2010/main" val="0"/>
                </a:ext>
              </a:extLst>
            </a:blip>
            <a:srcRect/>
            <a:stretch>
              <a:fillRect t="-22000" b="-22000"/>
            </a:stretch>
          </a:blipFill>
        </p:spPr>
        <p:style>
          <a:lnRef idx="2">
            <a:schemeClr val="lt1">
              <a:hueOff val="0"/>
              <a:satOff val="0"/>
              <a:lumOff val="0"/>
              <a:alphaOff val="0"/>
            </a:schemeClr>
          </a:lnRef>
          <a:fillRef idx="1">
            <a:scrgbClr r="0" g="0" b="0"/>
          </a:fillRef>
          <a:effectRef idx="0">
            <a:schemeClr val="accent4">
              <a:tint val="50000"/>
              <a:hueOff val="10788194"/>
              <a:satOff val="-50206"/>
              <a:lumOff val="-2202"/>
              <a:alphaOff val="0"/>
            </a:schemeClr>
          </a:effectRef>
          <a:fontRef idx="minor">
            <a:schemeClr val="lt1">
              <a:hueOff val="0"/>
              <a:satOff val="0"/>
              <a:lumOff val="0"/>
              <a:alphaOff val="0"/>
            </a:schemeClr>
          </a:fontRef>
        </p:style>
      </p:sp>
      <p:cxnSp>
        <p:nvCxnSpPr>
          <p:cNvPr id="28" name="直接连接符 27">
            <a:extLst>
              <a:ext uri="{FF2B5EF4-FFF2-40B4-BE49-F238E27FC236}">
                <a16:creationId xmlns:a16="http://schemas.microsoft.com/office/drawing/2014/main" id="{D9BB3E12-6382-4722-93BC-C7D00D994358}"/>
              </a:ext>
            </a:extLst>
          </p:cNvPr>
          <p:cNvCxnSpPr>
            <a:cxnSpLocks/>
          </p:cNvCxnSpPr>
          <p:nvPr/>
        </p:nvCxnSpPr>
        <p:spPr bwMode="auto">
          <a:xfrm>
            <a:off x="4108622" y="3557635"/>
            <a:ext cx="175346"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F5DF4414-B530-4247-B43C-9DECBBCD5C9B}"/>
              </a:ext>
            </a:extLst>
          </p:cNvPr>
          <p:cNvCxnSpPr>
            <a:cxnSpLocks/>
          </p:cNvCxnSpPr>
          <p:nvPr/>
        </p:nvCxnSpPr>
        <p:spPr bwMode="auto">
          <a:xfrm>
            <a:off x="4283968" y="2838225"/>
            <a:ext cx="0" cy="1368152"/>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33DC2BD-6AE9-49BD-9444-214E6A1BFDA4}"/>
              </a:ext>
            </a:extLst>
          </p:cNvPr>
          <p:cNvCxnSpPr/>
          <p:nvPr/>
        </p:nvCxnSpPr>
        <p:spPr bwMode="auto">
          <a:xfrm>
            <a:off x="4283968" y="2838225"/>
            <a:ext cx="167390"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7337550-E330-40A1-A171-D467250C4381}"/>
              </a:ext>
            </a:extLst>
          </p:cNvPr>
          <p:cNvCxnSpPr/>
          <p:nvPr/>
        </p:nvCxnSpPr>
        <p:spPr bwMode="auto">
          <a:xfrm>
            <a:off x="4293112" y="3298473"/>
            <a:ext cx="167390"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236AEE5-FEA8-4E5D-A06D-C90EE0E4DCF6}"/>
              </a:ext>
            </a:extLst>
          </p:cNvPr>
          <p:cNvCxnSpPr/>
          <p:nvPr/>
        </p:nvCxnSpPr>
        <p:spPr bwMode="auto">
          <a:xfrm>
            <a:off x="4283968" y="3770913"/>
            <a:ext cx="167390"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22F3B3E-5C1D-4A7C-B7BC-6C5231C4DFE1}"/>
              </a:ext>
            </a:extLst>
          </p:cNvPr>
          <p:cNvCxnSpPr/>
          <p:nvPr/>
        </p:nvCxnSpPr>
        <p:spPr bwMode="auto">
          <a:xfrm>
            <a:off x="4283968" y="4206377"/>
            <a:ext cx="167390"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CF96E809-65FA-4D21-96E5-1DD064FBD1F2}"/>
              </a:ext>
            </a:extLst>
          </p:cNvPr>
          <p:cNvCxnSpPr>
            <a:cxnSpLocks/>
          </p:cNvCxnSpPr>
          <p:nvPr/>
        </p:nvCxnSpPr>
        <p:spPr bwMode="auto">
          <a:xfrm>
            <a:off x="4067944" y="5569329"/>
            <a:ext cx="231071" cy="0"/>
          </a:xfrm>
          <a:prstGeom prst="line">
            <a:avLst/>
          </a:prstGeom>
          <a:ln w="28575">
            <a:solidFill>
              <a:srgbClr val="70AD4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F0178643-88AB-4541-A1A2-B41FE9B33A0E}"/>
              </a:ext>
            </a:extLst>
          </p:cNvPr>
          <p:cNvCxnSpPr>
            <a:cxnSpLocks/>
          </p:cNvCxnSpPr>
          <p:nvPr/>
        </p:nvCxnSpPr>
        <p:spPr bwMode="auto">
          <a:xfrm>
            <a:off x="4299015" y="4849919"/>
            <a:ext cx="0" cy="1368152"/>
          </a:xfrm>
          <a:prstGeom prst="line">
            <a:avLst/>
          </a:prstGeom>
          <a:ln w="28575">
            <a:solidFill>
              <a:srgbClr val="70AD4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1" name="组合 70">
            <a:extLst>
              <a:ext uri="{FF2B5EF4-FFF2-40B4-BE49-F238E27FC236}">
                <a16:creationId xmlns:a16="http://schemas.microsoft.com/office/drawing/2014/main" id="{B6E95592-8AED-4460-8294-6D6116AFE900}"/>
              </a:ext>
            </a:extLst>
          </p:cNvPr>
          <p:cNvGrpSpPr/>
          <p:nvPr/>
        </p:nvGrpSpPr>
        <p:grpSpPr>
          <a:xfrm>
            <a:off x="4293112" y="4653136"/>
            <a:ext cx="4504770" cy="426136"/>
            <a:chOff x="4293112" y="4653136"/>
            <a:chExt cx="4504770" cy="426136"/>
          </a:xfrm>
        </p:grpSpPr>
        <p:cxnSp>
          <p:nvCxnSpPr>
            <p:cNvPr id="53" name="直接连接符 52">
              <a:extLst>
                <a:ext uri="{FF2B5EF4-FFF2-40B4-BE49-F238E27FC236}">
                  <a16:creationId xmlns:a16="http://schemas.microsoft.com/office/drawing/2014/main" id="{D4931A52-F84B-4F12-B02C-50EE8CE27D9C}"/>
                </a:ext>
              </a:extLst>
            </p:cNvPr>
            <p:cNvCxnSpPr>
              <a:cxnSpLocks/>
            </p:cNvCxnSpPr>
            <p:nvPr/>
          </p:nvCxnSpPr>
          <p:spPr bwMode="auto">
            <a:xfrm>
              <a:off x="4293112" y="4849919"/>
              <a:ext cx="167390" cy="0"/>
            </a:xfrm>
            <a:prstGeom prst="line">
              <a:avLst/>
            </a:prstGeom>
            <a:ln w="28575">
              <a:solidFill>
                <a:srgbClr val="70AD4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B0AC2533-A20C-4D28-92DA-9A230EF63CCB}"/>
                </a:ext>
              </a:extLst>
            </p:cNvPr>
            <p:cNvGrpSpPr/>
            <p:nvPr/>
          </p:nvGrpSpPr>
          <p:grpSpPr>
            <a:xfrm>
              <a:off x="4451357" y="4653136"/>
              <a:ext cx="4346525" cy="426136"/>
              <a:chOff x="4484692" y="4890580"/>
              <a:chExt cx="4358324" cy="426136"/>
            </a:xfrm>
          </p:grpSpPr>
          <p:sp>
            <p:nvSpPr>
              <p:cNvPr id="9" name="任意多边形: 形状 8">
                <a:extLst>
                  <a:ext uri="{FF2B5EF4-FFF2-40B4-BE49-F238E27FC236}">
                    <a16:creationId xmlns:a16="http://schemas.microsoft.com/office/drawing/2014/main" id="{28FDEAB0-BF9C-4AF4-BEF2-9BECDBB33877}"/>
                  </a:ext>
                </a:extLst>
              </p:cNvPr>
              <p:cNvSpPr/>
              <p:nvPr/>
            </p:nvSpPr>
            <p:spPr>
              <a:xfrm>
                <a:off x="4484692" y="4890580"/>
                <a:ext cx="4358324" cy="426136"/>
              </a:xfrm>
              <a:custGeom>
                <a:avLst/>
                <a:gdLst>
                  <a:gd name="connsiteX0" fmla="*/ 0 w 4358324"/>
                  <a:gd name="connsiteY0" fmla="*/ 42614 h 426136"/>
                  <a:gd name="connsiteX1" fmla="*/ 42614 w 4358324"/>
                  <a:gd name="connsiteY1" fmla="*/ 0 h 426136"/>
                  <a:gd name="connsiteX2" fmla="*/ 4315710 w 4358324"/>
                  <a:gd name="connsiteY2" fmla="*/ 0 h 426136"/>
                  <a:gd name="connsiteX3" fmla="*/ 4358324 w 4358324"/>
                  <a:gd name="connsiteY3" fmla="*/ 42614 h 426136"/>
                  <a:gd name="connsiteX4" fmla="*/ 4358324 w 4358324"/>
                  <a:gd name="connsiteY4" fmla="*/ 383522 h 426136"/>
                  <a:gd name="connsiteX5" fmla="*/ 4315710 w 4358324"/>
                  <a:gd name="connsiteY5" fmla="*/ 426136 h 426136"/>
                  <a:gd name="connsiteX6" fmla="*/ 42614 w 4358324"/>
                  <a:gd name="connsiteY6" fmla="*/ 426136 h 426136"/>
                  <a:gd name="connsiteX7" fmla="*/ 0 w 4358324"/>
                  <a:gd name="connsiteY7" fmla="*/ 383522 h 426136"/>
                  <a:gd name="connsiteX8" fmla="*/ 0 w 4358324"/>
                  <a:gd name="connsiteY8" fmla="*/ 42614 h 42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8324" h="426136">
                    <a:moveTo>
                      <a:pt x="0" y="42614"/>
                    </a:moveTo>
                    <a:cubicBezTo>
                      <a:pt x="0" y="19079"/>
                      <a:pt x="19079" y="0"/>
                      <a:pt x="42614" y="0"/>
                    </a:cubicBezTo>
                    <a:lnTo>
                      <a:pt x="4315710" y="0"/>
                    </a:lnTo>
                    <a:cubicBezTo>
                      <a:pt x="4339245" y="0"/>
                      <a:pt x="4358324" y="19079"/>
                      <a:pt x="4358324" y="42614"/>
                    </a:cubicBezTo>
                    <a:lnTo>
                      <a:pt x="4358324" y="383522"/>
                    </a:lnTo>
                    <a:cubicBezTo>
                      <a:pt x="4358324" y="407057"/>
                      <a:pt x="4339245" y="426136"/>
                      <a:pt x="4315710" y="426136"/>
                    </a:cubicBezTo>
                    <a:lnTo>
                      <a:pt x="42614" y="426136"/>
                    </a:lnTo>
                    <a:cubicBezTo>
                      <a:pt x="19079" y="426136"/>
                      <a:pt x="0" y="407057"/>
                      <a:pt x="0" y="383522"/>
                    </a:cubicBezTo>
                    <a:lnTo>
                      <a:pt x="0" y="42614"/>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90478" tIns="76200" rIns="76201"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Temporal-Temporal</a:t>
                </a:r>
                <a:endParaRPr lang="zh-CN" altLang="en-US" sz="2000" kern="1200" dirty="0"/>
              </a:p>
            </p:txBody>
          </p:sp>
          <p:sp>
            <p:nvSpPr>
              <p:cNvPr id="10" name="矩形: 圆角 9">
                <a:extLst>
                  <a:ext uri="{FF2B5EF4-FFF2-40B4-BE49-F238E27FC236}">
                    <a16:creationId xmlns:a16="http://schemas.microsoft.com/office/drawing/2014/main" id="{D3C3136B-33E7-4215-B7B8-7B52E2FF312F}"/>
                  </a:ext>
                </a:extLst>
              </p:cNvPr>
              <p:cNvSpPr/>
              <p:nvPr/>
            </p:nvSpPr>
            <p:spPr>
              <a:xfrm>
                <a:off x="4527305" y="4933193"/>
                <a:ext cx="871664" cy="340908"/>
              </a:xfrm>
              <a:prstGeom prst="roundRect">
                <a:avLst>
                  <a:gd name="adj" fmla="val 10000"/>
                </a:avLst>
              </a:prstGeom>
              <a:blipFill>
                <a:blip r:embed="rId8" cstate="print">
                  <a:extLst>
                    <a:ext uri="{28A0092B-C50C-407E-A947-70E740481C1C}">
                      <a14:useLocalDpi xmlns:a14="http://schemas.microsoft.com/office/drawing/2010/main" val="0"/>
                    </a:ext>
                  </a:extLst>
                </a:blip>
                <a:srcRect/>
                <a:stretch>
                  <a:fillRect l="-7000" r="-7000"/>
                </a:stretch>
              </a:blipFill>
            </p:spPr>
            <p:style>
              <a:lnRef idx="2">
                <a:schemeClr val="lt1">
                  <a:hueOff val="0"/>
                  <a:satOff val="0"/>
                  <a:lumOff val="0"/>
                  <a:alphaOff val="0"/>
                </a:schemeClr>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sp>
        </p:grpSp>
      </p:grpSp>
      <p:grpSp>
        <p:nvGrpSpPr>
          <p:cNvPr id="72" name="组合 71">
            <a:extLst>
              <a:ext uri="{FF2B5EF4-FFF2-40B4-BE49-F238E27FC236}">
                <a16:creationId xmlns:a16="http://schemas.microsoft.com/office/drawing/2014/main" id="{EF6EA1CA-ED5E-4D26-A548-AEDDE729D84A}"/>
              </a:ext>
            </a:extLst>
          </p:cNvPr>
          <p:cNvGrpSpPr/>
          <p:nvPr/>
        </p:nvGrpSpPr>
        <p:grpSpPr>
          <a:xfrm>
            <a:off x="4308159" y="5121885"/>
            <a:ext cx="4489723" cy="426136"/>
            <a:chOff x="4308159" y="5121885"/>
            <a:chExt cx="4489723" cy="426136"/>
          </a:xfrm>
        </p:grpSpPr>
        <p:cxnSp>
          <p:nvCxnSpPr>
            <p:cNvPr id="54" name="直接连接符 53">
              <a:extLst>
                <a:ext uri="{FF2B5EF4-FFF2-40B4-BE49-F238E27FC236}">
                  <a16:creationId xmlns:a16="http://schemas.microsoft.com/office/drawing/2014/main" id="{31BEAA03-819F-497B-9635-169A385F11E4}"/>
                </a:ext>
              </a:extLst>
            </p:cNvPr>
            <p:cNvCxnSpPr>
              <a:cxnSpLocks/>
            </p:cNvCxnSpPr>
            <p:nvPr/>
          </p:nvCxnSpPr>
          <p:spPr bwMode="auto">
            <a:xfrm>
              <a:off x="4308159" y="5310167"/>
              <a:ext cx="167390" cy="0"/>
            </a:xfrm>
            <a:prstGeom prst="line">
              <a:avLst/>
            </a:prstGeom>
            <a:ln w="28575">
              <a:solidFill>
                <a:srgbClr val="70AD4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0EEECB8C-6445-49D9-8AE9-9CC4E2C10D23}"/>
                </a:ext>
              </a:extLst>
            </p:cNvPr>
            <p:cNvGrpSpPr/>
            <p:nvPr/>
          </p:nvGrpSpPr>
          <p:grpSpPr>
            <a:xfrm>
              <a:off x="4451357" y="5121885"/>
              <a:ext cx="4346525" cy="426136"/>
              <a:chOff x="4484692" y="5359329"/>
              <a:chExt cx="4358324" cy="426136"/>
            </a:xfrm>
          </p:grpSpPr>
          <p:sp>
            <p:nvSpPr>
              <p:cNvPr id="11" name="任意多边形: 形状 10">
                <a:extLst>
                  <a:ext uri="{FF2B5EF4-FFF2-40B4-BE49-F238E27FC236}">
                    <a16:creationId xmlns:a16="http://schemas.microsoft.com/office/drawing/2014/main" id="{08DCDD15-F420-4E1C-AB8E-6679956516E0}"/>
                  </a:ext>
                </a:extLst>
              </p:cNvPr>
              <p:cNvSpPr/>
              <p:nvPr/>
            </p:nvSpPr>
            <p:spPr>
              <a:xfrm>
                <a:off x="4484692" y="5359329"/>
                <a:ext cx="4358324" cy="426136"/>
              </a:xfrm>
              <a:custGeom>
                <a:avLst/>
                <a:gdLst>
                  <a:gd name="connsiteX0" fmla="*/ 0 w 4358324"/>
                  <a:gd name="connsiteY0" fmla="*/ 42614 h 426136"/>
                  <a:gd name="connsiteX1" fmla="*/ 42614 w 4358324"/>
                  <a:gd name="connsiteY1" fmla="*/ 0 h 426136"/>
                  <a:gd name="connsiteX2" fmla="*/ 4315710 w 4358324"/>
                  <a:gd name="connsiteY2" fmla="*/ 0 h 426136"/>
                  <a:gd name="connsiteX3" fmla="*/ 4358324 w 4358324"/>
                  <a:gd name="connsiteY3" fmla="*/ 42614 h 426136"/>
                  <a:gd name="connsiteX4" fmla="*/ 4358324 w 4358324"/>
                  <a:gd name="connsiteY4" fmla="*/ 383522 h 426136"/>
                  <a:gd name="connsiteX5" fmla="*/ 4315710 w 4358324"/>
                  <a:gd name="connsiteY5" fmla="*/ 426136 h 426136"/>
                  <a:gd name="connsiteX6" fmla="*/ 42614 w 4358324"/>
                  <a:gd name="connsiteY6" fmla="*/ 426136 h 426136"/>
                  <a:gd name="connsiteX7" fmla="*/ 0 w 4358324"/>
                  <a:gd name="connsiteY7" fmla="*/ 383522 h 426136"/>
                  <a:gd name="connsiteX8" fmla="*/ 0 w 4358324"/>
                  <a:gd name="connsiteY8" fmla="*/ 42614 h 42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8324" h="426136">
                    <a:moveTo>
                      <a:pt x="0" y="42614"/>
                    </a:moveTo>
                    <a:cubicBezTo>
                      <a:pt x="0" y="19079"/>
                      <a:pt x="19079" y="0"/>
                      <a:pt x="42614" y="0"/>
                    </a:cubicBezTo>
                    <a:lnTo>
                      <a:pt x="4315710" y="0"/>
                    </a:lnTo>
                    <a:cubicBezTo>
                      <a:pt x="4339245" y="0"/>
                      <a:pt x="4358324" y="19079"/>
                      <a:pt x="4358324" y="42614"/>
                    </a:cubicBezTo>
                    <a:lnTo>
                      <a:pt x="4358324" y="383522"/>
                    </a:lnTo>
                    <a:cubicBezTo>
                      <a:pt x="4358324" y="407057"/>
                      <a:pt x="4339245" y="426136"/>
                      <a:pt x="4315710" y="426136"/>
                    </a:cubicBezTo>
                    <a:lnTo>
                      <a:pt x="42614" y="426136"/>
                    </a:lnTo>
                    <a:cubicBezTo>
                      <a:pt x="19079" y="426136"/>
                      <a:pt x="0" y="407057"/>
                      <a:pt x="0" y="383522"/>
                    </a:cubicBezTo>
                    <a:lnTo>
                      <a:pt x="0" y="42614"/>
                    </a:lnTo>
                    <a:close/>
                  </a:path>
                </a:pathLst>
              </a:custGeom>
            </p:spPr>
            <p:style>
              <a:lnRef idx="2">
                <a:schemeClr val="lt1">
                  <a:hueOff val="0"/>
                  <a:satOff val="0"/>
                  <a:lumOff val="0"/>
                  <a:alphaOff val="0"/>
                </a:schemeClr>
              </a:lnRef>
              <a:fillRef idx="1">
                <a:schemeClr val="accent4">
                  <a:hueOff val="3266964"/>
                  <a:satOff val="-13592"/>
                  <a:lumOff val="3203"/>
                  <a:alphaOff val="0"/>
                </a:schemeClr>
              </a:fillRef>
              <a:effectRef idx="0">
                <a:schemeClr val="accent4">
                  <a:hueOff val="3266964"/>
                  <a:satOff val="-13592"/>
                  <a:lumOff val="3203"/>
                  <a:alphaOff val="0"/>
                </a:schemeClr>
              </a:effectRef>
              <a:fontRef idx="minor">
                <a:schemeClr val="lt1"/>
              </a:fontRef>
            </p:style>
            <p:txBody>
              <a:bodyPr spcFirstLastPara="0" vert="horz" wrap="square" lIns="990478" tIns="76200" rIns="76201"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Temporal-Spatial</a:t>
                </a:r>
                <a:endParaRPr lang="zh-CN" altLang="en-US" sz="2000" kern="1200" dirty="0"/>
              </a:p>
            </p:txBody>
          </p:sp>
          <p:sp>
            <p:nvSpPr>
              <p:cNvPr id="12" name="矩形: 圆角 11">
                <a:extLst>
                  <a:ext uri="{FF2B5EF4-FFF2-40B4-BE49-F238E27FC236}">
                    <a16:creationId xmlns:a16="http://schemas.microsoft.com/office/drawing/2014/main" id="{7E80810C-7D94-4742-B7C5-AF5A2664D73B}"/>
                  </a:ext>
                </a:extLst>
              </p:cNvPr>
              <p:cNvSpPr/>
              <p:nvPr/>
            </p:nvSpPr>
            <p:spPr>
              <a:xfrm>
                <a:off x="4527305" y="5401943"/>
                <a:ext cx="871664" cy="340908"/>
              </a:xfrm>
              <a:prstGeom prst="roundRect">
                <a:avLst>
                  <a:gd name="adj" fmla="val 10000"/>
                </a:avLst>
              </a:prstGeom>
              <a:blipFill>
                <a:blip r:embed="rId9" cstate="print">
                  <a:extLst>
                    <a:ext uri="{28A0092B-C50C-407E-A947-70E740481C1C}">
                      <a14:useLocalDpi xmlns:a14="http://schemas.microsoft.com/office/drawing/2010/main" val="0"/>
                    </a:ext>
                  </a:extLst>
                </a:blip>
                <a:srcRect/>
                <a:stretch>
                  <a:fillRect l="-9000" r="-9000"/>
                </a:stretch>
              </a:blipFill>
            </p:spPr>
            <p:style>
              <a:lnRef idx="2">
                <a:schemeClr val="lt1">
                  <a:hueOff val="0"/>
                  <a:satOff val="0"/>
                  <a:lumOff val="0"/>
                  <a:alphaOff val="0"/>
                </a:schemeClr>
              </a:lnRef>
              <a:fillRef idx="1">
                <a:scrgbClr r="0" g="0" b="0"/>
              </a:fillRef>
              <a:effectRef idx="0">
                <a:schemeClr val="accent4">
                  <a:tint val="50000"/>
                  <a:hueOff val="3596065"/>
                  <a:satOff val="-16735"/>
                  <a:lumOff val="-734"/>
                  <a:alphaOff val="0"/>
                </a:schemeClr>
              </a:effectRef>
              <a:fontRef idx="minor">
                <a:schemeClr val="lt1">
                  <a:hueOff val="0"/>
                  <a:satOff val="0"/>
                  <a:lumOff val="0"/>
                  <a:alphaOff val="0"/>
                </a:schemeClr>
              </a:fontRef>
            </p:style>
          </p:sp>
        </p:grpSp>
      </p:grpSp>
      <p:grpSp>
        <p:nvGrpSpPr>
          <p:cNvPr id="73" name="组合 72">
            <a:extLst>
              <a:ext uri="{FF2B5EF4-FFF2-40B4-BE49-F238E27FC236}">
                <a16:creationId xmlns:a16="http://schemas.microsoft.com/office/drawing/2014/main" id="{2802122B-3DFC-4A5F-9B4A-E355BC6CB4CE}"/>
              </a:ext>
            </a:extLst>
          </p:cNvPr>
          <p:cNvGrpSpPr/>
          <p:nvPr/>
        </p:nvGrpSpPr>
        <p:grpSpPr>
          <a:xfrm>
            <a:off x="4299015" y="5590635"/>
            <a:ext cx="4498867" cy="426136"/>
            <a:chOff x="4299015" y="5590635"/>
            <a:chExt cx="4498867" cy="426136"/>
          </a:xfrm>
        </p:grpSpPr>
        <p:cxnSp>
          <p:nvCxnSpPr>
            <p:cNvPr id="55" name="直接连接符 54">
              <a:extLst>
                <a:ext uri="{FF2B5EF4-FFF2-40B4-BE49-F238E27FC236}">
                  <a16:creationId xmlns:a16="http://schemas.microsoft.com/office/drawing/2014/main" id="{0D29CD01-4468-4E4D-BDBE-E0B1251B62D7}"/>
                </a:ext>
              </a:extLst>
            </p:cNvPr>
            <p:cNvCxnSpPr>
              <a:cxnSpLocks/>
            </p:cNvCxnSpPr>
            <p:nvPr/>
          </p:nvCxnSpPr>
          <p:spPr bwMode="auto">
            <a:xfrm>
              <a:off x="4299015" y="5782607"/>
              <a:ext cx="167390" cy="0"/>
            </a:xfrm>
            <a:prstGeom prst="line">
              <a:avLst/>
            </a:prstGeom>
            <a:ln w="28575">
              <a:solidFill>
                <a:srgbClr val="70AD4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FF502311-2B16-4621-8799-615DF0F495A2}"/>
                </a:ext>
              </a:extLst>
            </p:cNvPr>
            <p:cNvGrpSpPr/>
            <p:nvPr/>
          </p:nvGrpSpPr>
          <p:grpSpPr>
            <a:xfrm>
              <a:off x="4451357" y="5590635"/>
              <a:ext cx="4346525" cy="426136"/>
              <a:chOff x="4484692" y="5828079"/>
              <a:chExt cx="4358324" cy="426136"/>
            </a:xfrm>
          </p:grpSpPr>
          <p:sp>
            <p:nvSpPr>
              <p:cNvPr id="13" name="任意多边形: 形状 12">
                <a:extLst>
                  <a:ext uri="{FF2B5EF4-FFF2-40B4-BE49-F238E27FC236}">
                    <a16:creationId xmlns:a16="http://schemas.microsoft.com/office/drawing/2014/main" id="{23781F6E-BAB4-48C0-81BA-218B28153603}"/>
                  </a:ext>
                </a:extLst>
              </p:cNvPr>
              <p:cNvSpPr/>
              <p:nvPr/>
            </p:nvSpPr>
            <p:spPr>
              <a:xfrm>
                <a:off x="4484692" y="5828079"/>
                <a:ext cx="4358324" cy="426136"/>
              </a:xfrm>
              <a:custGeom>
                <a:avLst/>
                <a:gdLst>
                  <a:gd name="connsiteX0" fmla="*/ 0 w 4358324"/>
                  <a:gd name="connsiteY0" fmla="*/ 42614 h 426136"/>
                  <a:gd name="connsiteX1" fmla="*/ 42614 w 4358324"/>
                  <a:gd name="connsiteY1" fmla="*/ 0 h 426136"/>
                  <a:gd name="connsiteX2" fmla="*/ 4315710 w 4358324"/>
                  <a:gd name="connsiteY2" fmla="*/ 0 h 426136"/>
                  <a:gd name="connsiteX3" fmla="*/ 4358324 w 4358324"/>
                  <a:gd name="connsiteY3" fmla="*/ 42614 h 426136"/>
                  <a:gd name="connsiteX4" fmla="*/ 4358324 w 4358324"/>
                  <a:gd name="connsiteY4" fmla="*/ 383522 h 426136"/>
                  <a:gd name="connsiteX5" fmla="*/ 4315710 w 4358324"/>
                  <a:gd name="connsiteY5" fmla="*/ 426136 h 426136"/>
                  <a:gd name="connsiteX6" fmla="*/ 42614 w 4358324"/>
                  <a:gd name="connsiteY6" fmla="*/ 426136 h 426136"/>
                  <a:gd name="connsiteX7" fmla="*/ 0 w 4358324"/>
                  <a:gd name="connsiteY7" fmla="*/ 383522 h 426136"/>
                  <a:gd name="connsiteX8" fmla="*/ 0 w 4358324"/>
                  <a:gd name="connsiteY8" fmla="*/ 42614 h 42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8324" h="426136">
                    <a:moveTo>
                      <a:pt x="0" y="42614"/>
                    </a:moveTo>
                    <a:cubicBezTo>
                      <a:pt x="0" y="19079"/>
                      <a:pt x="19079" y="0"/>
                      <a:pt x="42614" y="0"/>
                    </a:cubicBezTo>
                    <a:lnTo>
                      <a:pt x="4315710" y="0"/>
                    </a:lnTo>
                    <a:cubicBezTo>
                      <a:pt x="4339245" y="0"/>
                      <a:pt x="4358324" y="19079"/>
                      <a:pt x="4358324" y="42614"/>
                    </a:cubicBezTo>
                    <a:lnTo>
                      <a:pt x="4358324" y="383522"/>
                    </a:lnTo>
                    <a:cubicBezTo>
                      <a:pt x="4358324" y="407057"/>
                      <a:pt x="4339245" y="426136"/>
                      <a:pt x="4315710" y="426136"/>
                    </a:cubicBezTo>
                    <a:lnTo>
                      <a:pt x="42614" y="426136"/>
                    </a:lnTo>
                    <a:cubicBezTo>
                      <a:pt x="19079" y="426136"/>
                      <a:pt x="0" y="407057"/>
                      <a:pt x="0" y="383522"/>
                    </a:cubicBezTo>
                    <a:lnTo>
                      <a:pt x="0" y="42614"/>
                    </a:lnTo>
                    <a:close/>
                  </a:path>
                </a:pathLst>
              </a:custGeom>
            </p:spPr>
            <p:style>
              <a:lnRef idx="2">
                <a:schemeClr val="lt1">
                  <a:hueOff val="0"/>
                  <a:satOff val="0"/>
                  <a:lumOff val="0"/>
                  <a:alphaOff val="0"/>
                </a:schemeClr>
              </a:lnRef>
              <a:fillRef idx="1">
                <a:schemeClr val="accent4">
                  <a:hueOff val="6533927"/>
                  <a:satOff val="-27185"/>
                  <a:lumOff val="6405"/>
                  <a:alphaOff val="0"/>
                </a:schemeClr>
              </a:fillRef>
              <a:effectRef idx="0">
                <a:schemeClr val="accent4">
                  <a:hueOff val="6533927"/>
                  <a:satOff val="-27185"/>
                  <a:lumOff val="6405"/>
                  <a:alphaOff val="0"/>
                </a:schemeClr>
              </a:effectRef>
              <a:fontRef idx="minor">
                <a:schemeClr val="lt1"/>
              </a:fontRef>
            </p:style>
            <p:txBody>
              <a:bodyPr spcFirstLastPara="0" vert="horz" wrap="square" lIns="990478" tIns="76200" rIns="76201"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Meteorological-Spatial</a:t>
                </a:r>
                <a:endParaRPr lang="zh-CN" altLang="en-US" sz="2000" kern="1200" dirty="0"/>
              </a:p>
            </p:txBody>
          </p:sp>
          <p:sp>
            <p:nvSpPr>
              <p:cNvPr id="14" name="矩形: 圆角 13">
                <a:extLst>
                  <a:ext uri="{FF2B5EF4-FFF2-40B4-BE49-F238E27FC236}">
                    <a16:creationId xmlns:a16="http://schemas.microsoft.com/office/drawing/2014/main" id="{1E93FDB4-E5F9-42C2-909A-125FEFCBA389}"/>
                  </a:ext>
                </a:extLst>
              </p:cNvPr>
              <p:cNvSpPr/>
              <p:nvPr/>
            </p:nvSpPr>
            <p:spPr>
              <a:xfrm>
                <a:off x="4527305" y="5870693"/>
                <a:ext cx="871664" cy="340908"/>
              </a:xfrm>
              <a:prstGeom prst="roundRect">
                <a:avLst>
                  <a:gd name="adj" fmla="val 10000"/>
                </a:avLst>
              </a:prstGeom>
              <a:blipFill>
                <a:blip r:embed="rId10" cstate="print">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4">
                  <a:tint val="50000"/>
                  <a:hueOff val="7192130"/>
                  <a:satOff val="-33471"/>
                  <a:lumOff val="-1468"/>
                  <a:alphaOff val="0"/>
                </a:schemeClr>
              </a:effectRef>
              <a:fontRef idx="minor">
                <a:schemeClr val="lt1">
                  <a:hueOff val="0"/>
                  <a:satOff val="0"/>
                  <a:lumOff val="0"/>
                  <a:alphaOff val="0"/>
                </a:schemeClr>
              </a:fontRef>
            </p:style>
          </p:sp>
        </p:grpSp>
      </p:grpSp>
      <p:grpSp>
        <p:nvGrpSpPr>
          <p:cNvPr id="74" name="组合 73">
            <a:extLst>
              <a:ext uri="{FF2B5EF4-FFF2-40B4-BE49-F238E27FC236}">
                <a16:creationId xmlns:a16="http://schemas.microsoft.com/office/drawing/2014/main" id="{EF392A38-4732-468B-8325-B95283B7FA0F}"/>
              </a:ext>
            </a:extLst>
          </p:cNvPr>
          <p:cNvGrpSpPr/>
          <p:nvPr/>
        </p:nvGrpSpPr>
        <p:grpSpPr>
          <a:xfrm>
            <a:off x="4299015" y="6059385"/>
            <a:ext cx="4498867" cy="426136"/>
            <a:chOff x="4299015" y="6059385"/>
            <a:chExt cx="4498867" cy="426136"/>
          </a:xfrm>
        </p:grpSpPr>
        <p:cxnSp>
          <p:nvCxnSpPr>
            <p:cNvPr id="56" name="直接连接符 55">
              <a:extLst>
                <a:ext uri="{FF2B5EF4-FFF2-40B4-BE49-F238E27FC236}">
                  <a16:creationId xmlns:a16="http://schemas.microsoft.com/office/drawing/2014/main" id="{9634638E-4807-4E7E-AEF0-45958D37C281}"/>
                </a:ext>
              </a:extLst>
            </p:cNvPr>
            <p:cNvCxnSpPr>
              <a:cxnSpLocks/>
            </p:cNvCxnSpPr>
            <p:nvPr/>
          </p:nvCxnSpPr>
          <p:spPr bwMode="auto">
            <a:xfrm>
              <a:off x="4299015" y="6218071"/>
              <a:ext cx="167390" cy="0"/>
            </a:xfrm>
            <a:prstGeom prst="line">
              <a:avLst/>
            </a:prstGeom>
            <a:ln w="28575">
              <a:solidFill>
                <a:srgbClr val="70AD4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EFBF5B4C-7EE9-4755-A04C-BE452FD18522}"/>
                </a:ext>
              </a:extLst>
            </p:cNvPr>
            <p:cNvGrpSpPr/>
            <p:nvPr/>
          </p:nvGrpSpPr>
          <p:grpSpPr>
            <a:xfrm>
              <a:off x="4451357" y="6059385"/>
              <a:ext cx="4346525" cy="426136"/>
              <a:chOff x="4484692" y="6296829"/>
              <a:chExt cx="4358324" cy="426136"/>
            </a:xfrm>
          </p:grpSpPr>
          <p:sp>
            <p:nvSpPr>
              <p:cNvPr id="15" name="任意多边形: 形状 14">
                <a:extLst>
                  <a:ext uri="{FF2B5EF4-FFF2-40B4-BE49-F238E27FC236}">
                    <a16:creationId xmlns:a16="http://schemas.microsoft.com/office/drawing/2014/main" id="{9A16C360-AAA9-4A3D-80E9-7B8A6ADF97D0}"/>
                  </a:ext>
                </a:extLst>
              </p:cNvPr>
              <p:cNvSpPr/>
              <p:nvPr/>
            </p:nvSpPr>
            <p:spPr>
              <a:xfrm>
                <a:off x="4484692" y="6296829"/>
                <a:ext cx="4358324" cy="426136"/>
              </a:xfrm>
              <a:custGeom>
                <a:avLst/>
                <a:gdLst>
                  <a:gd name="connsiteX0" fmla="*/ 0 w 4358324"/>
                  <a:gd name="connsiteY0" fmla="*/ 42614 h 426136"/>
                  <a:gd name="connsiteX1" fmla="*/ 42614 w 4358324"/>
                  <a:gd name="connsiteY1" fmla="*/ 0 h 426136"/>
                  <a:gd name="connsiteX2" fmla="*/ 4315710 w 4358324"/>
                  <a:gd name="connsiteY2" fmla="*/ 0 h 426136"/>
                  <a:gd name="connsiteX3" fmla="*/ 4358324 w 4358324"/>
                  <a:gd name="connsiteY3" fmla="*/ 42614 h 426136"/>
                  <a:gd name="connsiteX4" fmla="*/ 4358324 w 4358324"/>
                  <a:gd name="connsiteY4" fmla="*/ 383522 h 426136"/>
                  <a:gd name="connsiteX5" fmla="*/ 4315710 w 4358324"/>
                  <a:gd name="connsiteY5" fmla="*/ 426136 h 426136"/>
                  <a:gd name="connsiteX6" fmla="*/ 42614 w 4358324"/>
                  <a:gd name="connsiteY6" fmla="*/ 426136 h 426136"/>
                  <a:gd name="connsiteX7" fmla="*/ 0 w 4358324"/>
                  <a:gd name="connsiteY7" fmla="*/ 383522 h 426136"/>
                  <a:gd name="connsiteX8" fmla="*/ 0 w 4358324"/>
                  <a:gd name="connsiteY8" fmla="*/ 42614 h 42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8324" h="426136">
                    <a:moveTo>
                      <a:pt x="0" y="42614"/>
                    </a:moveTo>
                    <a:cubicBezTo>
                      <a:pt x="0" y="19079"/>
                      <a:pt x="19079" y="0"/>
                      <a:pt x="42614" y="0"/>
                    </a:cubicBezTo>
                    <a:lnTo>
                      <a:pt x="4315710" y="0"/>
                    </a:lnTo>
                    <a:cubicBezTo>
                      <a:pt x="4339245" y="0"/>
                      <a:pt x="4358324" y="19079"/>
                      <a:pt x="4358324" y="42614"/>
                    </a:cubicBezTo>
                    <a:lnTo>
                      <a:pt x="4358324" y="383522"/>
                    </a:lnTo>
                    <a:cubicBezTo>
                      <a:pt x="4358324" y="407057"/>
                      <a:pt x="4339245" y="426136"/>
                      <a:pt x="4315710" y="426136"/>
                    </a:cubicBezTo>
                    <a:lnTo>
                      <a:pt x="42614" y="426136"/>
                    </a:lnTo>
                    <a:cubicBezTo>
                      <a:pt x="19079" y="426136"/>
                      <a:pt x="0" y="407057"/>
                      <a:pt x="0" y="383522"/>
                    </a:cubicBezTo>
                    <a:lnTo>
                      <a:pt x="0" y="42614"/>
                    </a:lnTo>
                    <a:close/>
                  </a:path>
                </a:pathLst>
              </a:custGeom>
            </p:spPr>
            <p:style>
              <a:lnRef idx="2">
                <a:schemeClr val="lt1">
                  <a:hueOff val="0"/>
                  <a:satOff val="0"/>
                  <a:lumOff val="0"/>
                  <a:alphaOff val="0"/>
                </a:schemeClr>
              </a:lnRef>
              <a:fillRef idx="1">
                <a:schemeClr val="accent4">
                  <a:hueOff val="9800891"/>
                  <a:satOff val="-40777"/>
                  <a:lumOff val="9608"/>
                  <a:alphaOff val="0"/>
                </a:schemeClr>
              </a:fillRef>
              <a:effectRef idx="0">
                <a:schemeClr val="accent4">
                  <a:hueOff val="9800891"/>
                  <a:satOff val="-40777"/>
                  <a:lumOff val="9608"/>
                  <a:alphaOff val="0"/>
                </a:schemeClr>
              </a:effectRef>
              <a:fontRef idx="minor">
                <a:schemeClr val="lt1"/>
              </a:fontRef>
            </p:style>
            <p:txBody>
              <a:bodyPr spcFirstLastPara="0" vert="horz" wrap="square" lIns="990478" tIns="76200" rIns="76201"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Others</a:t>
                </a:r>
                <a:endParaRPr lang="zh-CN" altLang="en-US" sz="2000" kern="1200" dirty="0"/>
              </a:p>
            </p:txBody>
          </p:sp>
          <p:sp>
            <p:nvSpPr>
              <p:cNvPr id="16" name="矩形: 圆角 15">
                <a:extLst>
                  <a:ext uri="{FF2B5EF4-FFF2-40B4-BE49-F238E27FC236}">
                    <a16:creationId xmlns:a16="http://schemas.microsoft.com/office/drawing/2014/main" id="{C8FE84D3-8FB3-4993-B34C-7DC07899A258}"/>
                  </a:ext>
                </a:extLst>
              </p:cNvPr>
              <p:cNvSpPr/>
              <p:nvPr/>
            </p:nvSpPr>
            <p:spPr>
              <a:xfrm>
                <a:off x="4527305" y="6339443"/>
                <a:ext cx="871664" cy="340908"/>
              </a:xfrm>
              <a:prstGeom prst="roundRect">
                <a:avLst>
                  <a:gd name="adj" fmla="val 10000"/>
                </a:avLst>
              </a:prstGeom>
              <a:blipFill>
                <a:blip r:embed="rId11" cstate="print">
                  <a:extLst>
                    <a:ext uri="{28A0092B-C50C-407E-A947-70E740481C1C}">
                      <a14:useLocalDpi xmlns:a14="http://schemas.microsoft.com/office/drawing/2010/main" val="0"/>
                    </a:ext>
                  </a:extLst>
                </a:blip>
                <a:srcRect/>
                <a:stretch>
                  <a:fillRect l="-9000" r="-9000"/>
                </a:stretch>
              </a:blipFill>
            </p:spPr>
            <p:style>
              <a:lnRef idx="2">
                <a:schemeClr val="lt1">
                  <a:hueOff val="0"/>
                  <a:satOff val="0"/>
                  <a:lumOff val="0"/>
                  <a:alphaOff val="0"/>
                </a:schemeClr>
              </a:lnRef>
              <a:fillRef idx="1">
                <a:scrgbClr r="0" g="0" b="0"/>
              </a:fillRef>
              <a:effectRef idx="0">
                <a:schemeClr val="accent4">
                  <a:tint val="50000"/>
                  <a:hueOff val="10788194"/>
                  <a:satOff val="-50206"/>
                  <a:lumOff val="-2202"/>
                  <a:alphaOff val="0"/>
                </a:schemeClr>
              </a:effectRef>
              <a:fontRef idx="minor">
                <a:schemeClr val="lt1">
                  <a:hueOff val="0"/>
                  <a:satOff val="0"/>
                  <a:lumOff val="0"/>
                  <a:alphaOff val="0"/>
                </a:schemeClr>
              </a:fontRef>
            </p:style>
          </p:sp>
        </p:grpSp>
      </p:grpSp>
      <p:sp>
        <p:nvSpPr>
          <p:cNvPr id="22" name="任意多边形: 形状 21">
            <a:extLst>
              <a:ext uri="{FF2B5EF4-FFF2-40B4-BE49-F238E27FC236}">
                <a16:creationId xmlns:a16="http://schemas.microsoft.com/office/drawing/2014/main" id="{FF5429E8-F357-4812-982B-2CEF445DE3E5}"/>
              </a:ext>
            </a:extLst>
          </p:cNvPr>
          <p:cNvSpPr/>
          <p:nvPr/>
        </p:nvSpPr>
        <p:spPr>
          <a:xfrm>
            <a:off x="683574" y="1263942"/>
            <a:ext cx="3384370" cy="1213611"/>
          </a:xfrm>
          <a:custGeom>
            <a:avLst/>
            <a:gdLst>
              <a:gd name="connsiteX0" fmla="*/ 0 w 3291036"/>
              <a:gd name="connsiteY0" fmla="*/ 164552 h 1645518"/>
              <a:gd name="connsiteX1" fmla="*/ 164552 w 3291036"/>
              <a:gd name="connsiteY1" fmla="*/ 0 h 1645518"/>
              <a:gd name="connsiteX2" fmla="*/ 3126484 w 3291036"/>
              <a:gd name="connsiteY2" fmla="*/ 0 h 1645518"/>
              <a:gd name="connsiteX3" fmla="*/ 3291036 w 3291036"/>
              <a:gd name="connsiteY3" fmla="*/ 164552 h 1645518"/>
              <a:gd name="connsiteX4" fmla="*/ 3291036 w 3291036"/>
              <a:gd name="connsiteY4" fmla="*/ 1480966 h 1645518"/>
              <a:gd name="connsiteX5" fmla="*/ 3126484 w 3291036"/>
              <a:gd name="connsiteY5" fmla="*/ 1645518 h 1645518"/>
              <a:gd name="connsiteX6" fmla="*/ 164552 w 3291036"/>
              <a:gd name="connsiteY6" fmla="*/ 1645518 h 1645518"/>
              <a:gd name="connsiteX7" fmla="*/ 0 w 3291036"/>
              <a:gd name="connsiteY7" fmla="*/ 1480966 h 1645518"/>
              <a:gd name="connsiteX8" fmla="*/ 0 w 3291036"/>
              <a:gd name="connsiteY8" fmla="*/ 164552 h 164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1036" h="1645518">
                <a:moveTo>
                  <a:pt x="0" y="164552"/>
                </a:moveTo>
                <a:cubicBezTo>
                  <a:pt x="0" y="73672"/>
                  <a:pt x="73672" y="0"/>
                  <a:pt x="164552" y="0"/>
                </a:cubicBezTo>
                <a:lnTo>
                  <a:pt x="3126484" y="0"/>
                </a:lnTo>
                <a:cubicBezTo>
                  <a:pt x="3217364" y="0"/>
                  <a:pt x="3291036" y="73672"/>
                  <a:pt x="3291036" y="164552"/>
                </a:cubicBezTo>
                <a:lnTo>
                  <a:pt x="3291036" y="1480966"/>
                </a:lnTo>
                <a:cubicBezTo>
                  <a:pt x="3291036" y="1571846"/>
                  <a:pt x="3217364" y="1645518"/>
                  <a:pt x="3126484" y="1645518"/>
                </a:cubicBezTo>
                <a:lnTo>
                  <a:pt x="164552" y="1645518"/>
                </a:lnTo>
                <a:cubicBezTo>
                  <a:pt x="73672" y="1645518"/>
                  <a:pt x="0" y="1571846"/>
                  <a:pt x="0" y="1480966"/>
                </a:cubicBezTo>
                <a:lnTo>
                  <a:pt x="0" y="16455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spcFirstLastPara="0" vert="horz" wrap="square" lIns="160591" tIns="123126" rIns="160591" bIns="123126" numCol="1" spcCol="1270" anchor="ctr" anchorCtr="0">
            <a:noAutofit/>
          </a:bodyPr>
          <a:lstStyle/>
          <a:p>
            <a:pPr marL="0" lvl="0" indent="0" algn="ctr" defTabSz="2622550">
              <a:lnSpc>
                <a:spcPct val="90000"/>
              </a:lnSpc>
              <a:spcBef>
                <a:spcPct val="0"/>
              </a:spcBef>
              <a:spcAft>
                <a:spcPct val="35000"/>
              </a:spcAft>
              <a:buNone/>
            </a:pPr>
            <a:r>
              <a:rPr lang="en-US" altLang="zh-CN" sz="5400" kern="1200" dirty="0"/>
              <a:t>Features</a:t>
            </a:r>
            <a:endParaRPr lang="zh-CN" altLang="en-US" sz="5900" kern="1200" dirty="0"/>
          </a:p>
        </p:txBody>
      </p:sp>
      <p:sp>
        <p:nvSpPr>
          <p:cNvPr id="26" name="任意多边形: 形状 25">
            <a:extLst>
              <a:ext uri="{FF2B5EF4-FFF2-40B4-BE49-F238E27FC236}">
                <a16:creationId xmlns:a16="http://schemas.microsoft.com/office/drawing/2014/main" id="{9E8C37A9-695A-4E6B-8816-3BC5002841CB}"/>
              </a:ext>
            </a:extLst>
          </p:cNvPr>
          <p:cNvSpPr/>
          <p:nvPr/>
        </p:nvSpPr>
        <p:spPr>
          <a:xfrm>
            <a:off x="1341782" y="5107417"/>
            <a:ext cx="2766840" cy="995793"/>
          </a:xfrm>
          <a:custGeom>
            <a:avLst/>
            <a:gdLst>
              <a:gd name="connsiteX0" fmla="*/ 0 w 2632829"/>
              <a:gd name="connsiteY0" fmla="*/ 164552 h 1645518"/>
              <a:gd name="connsiteX1" fmla="*/ 164552 w 2632829"/>
              <a:gd name="connsiteY1" fmla="*/ 0 h 1645518"/>
              <a:gd name="connsiteX2" fmla="*/ 2468277 w 2632829"/>
              <a:gd name="connsiteY2" fmla="*/ 0 h 1645518"/>
              <a:gd name="connsiteX3" fmla="*/ 2632829 w 2632829"/>
              <a:gd name="connsiteY3" fmla="*/ 164552 h 1645518"/>
              <a:gd name="connsiteX4" fmla="*/ 2632829 w 2632829"/>
              <a:gd name="connsiteY4" fmla="*/ 1480966 h 1645518"/>
              <a:gd name="connsiteX5" fmla="*/ 2468277 w 2632829"/>
              <a:gd name="connsiteY5" fmla="*/ 1645518 h 1645518"/>
              <a:gd name="connsiteX6" fmla="*/ 164552 w 2632829"/>
              <a:gd name="connsiteY6" fmla="*/ 1645518 h 1645518"/>
              <a:gd name="connsiteX7" fmla="*/ 0 w 2632829"/>
              <a:gd name="connsiteY7" fmla="*/ 1480966 h 1645518"/>
              <a:gd name="connsiteX8" fmla="*/ 0 w 2632829"/>
              <a:gd name="connsiteY8" fmla="*/ 164552 h 164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2829" h="1645518">
                <a:moveTo>
                  <a:pt x="0" y="164552"/>
                </a:moveTo>
                <a:cubicBezTo>
                  <a:pt x="0" y="73672"/>
                  <a:pt x="73672" y="0"/>
                  <a:pt x="164552" y="0"/>
                </a:cubicBezTo>
                <a:lnTo>
                  <a:pt x="2468277" y="0"/>
                </a:lnTo>
                <a:cubicBezTo>
                  <a:pt x="2559157" y="0"/>
                  <a:pt x="2632829" y="73672"/>
                  <a:pt x="2632829" y="164552"/>
                </a:cubicBezTo>
                <a:lnTo>
                  <a:pt x="2632829" y="1480966"/>
                </a:lnTo>
                <a:cubicBezTo>
                  <a:pt x="2632829" y="1571846"/>
                  <a:pt x="2559157" y="1645518"/>
                  <a:pt x="2468277" y="1645518"/>
                </a:cubicBezTo>
                <a:lnTo>
                  <a:pt x="164552" y="1645518"/>
                </a:lnTo>
                <a:cubicBezTo>
                  <a:pt x="73672" y="1645518"/>
                  <a:pt x="0" y="1571846"/>
                  <a:pt x="0" y="1480966"/>
                </a:cubicBezTo>
                <a:lnTo>
                  <a:pt x="0" y="164552"/>
                </a:lnTo>
                <a:close/>
              </a:path>
            </a:pathLst>
          </a:custGeom>
        </p:spPr>
        <p:style>
          <a:lnRef idx="1">
            <a:schemeClr val="accent5">
              <a:hueOff val="-6758543"/>
              <a:satOff val="-17419"/>
              <a:lumOff val="-1176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441" tIns="85026" rIns="103441" bIns="85026" numCol="1" spcCol="1270" anchor="ctr" anchorCtr="0">
            <a:noAutofit/>
          </a:bodyPr>
          <a:lstStyle/>
          <a:p>
            <a:pPr marL="0" lvl="0" indent="0" algn="ctr" defTabSz="1289050">
              <a:lnSpc>
                <a:spcPct val="90000"/>
              </a:lnSpc>
              <a:spcBef>
                <a:spcPct val="0"/>
              </a:spcBef>
              <a:spcAft>
                <a:spcPct val="35000"/>
              </a:spcAft>
              <a:buNone/>
            </a:pPr>
            <a:r>
              <a:rPr lang="en-US" altLang="en-US" sz="2900" kern="1200" dirty="0"/>
              <a:t>Combinational Features</a:t>
            </a:r>
            <a:endParaRPr lang="zh-CN" altLang="en-US" sz="2900" kern="1200" dirty="0"/>
          </a:p>
        </p:txBody>
      </p:sp>
      <p:sp>
        <p:nvSpPr>
          <p:cNvPr id="57" name="矩形 56">
            <a:extLst>
              <a:ext uri="{FF2B5EF4-FFF2-40B4-BE49-F238E27FC236}">
                <a16:creationId xmlns:a16="http://schemas.microsoft.com/office/drawing/2014/main" id="{3F5EDBB3-DE25-4E58-95F5-6E11DABD2413}"/>
              </a:ext>
            </a:extLst>
          </p:cNvPr>
          <p:cNvSpPr/>
          <p:nvPr/>
        </p:nvSpPr>
        <p:spPr>
          <a:xfrm>
            <a:off x="4283969" y="1394773"/>
            <a:ext cx="4513914" cy="95410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altLang="zh-CN" sz="2800" dirty="0"/>
              <a:t>200+ Million Dimensions</a:t>
            </a:r>
          </a:p>
          <a:p>
            <a:pPr algn="ctr"/>
            <a:r>
              <a:rPr lang="en-US" altLang="zh-CN" sz="2800" dirty="0"/>
              <a:t>in Total</a:t>
            </a:r>
            <a:endParaRPr lang="zh-CN" altLang="en-US" sz="2800" dirty="0"/>
          </a:p>
        </p:txBody>
      </p:sp>
    </p:spTree>
    <p:custDataLst>
      <p:tags r:id="rId1"/>
    </p:custDataLst>
    <p:extLst>
      <p:ext uri="{BB962C8B-B14F-4D97-AF65-F5344CB8AC3E}">
        <p14:creationId xmlns:p14="http://schemas.microsoft.com/office/powerpoint/2010/main" val="414684235"/>
      </p:ext>
    </p:extLst>
  </p:cSld>
  <p:clrMapOvr>
    <a:masterClrMapping/>
  </p:clrMapOvr>
  <mc:AlternateContent xmlns:mc="http://schemas.openxmlformats.org/markup-compatibility/2006" xmlns:p14="http://schemas.microsoft.com/office/powerpoint/2010/main">
    <mc:Choice Requires="p14">
      <p:transition p14:dur="0" advTm="7084"/>
    </mc:Choice>
    <mc:Fallback xmlns="">
      <p:transition advTm="708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dirty="0"/>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0"/>
              </a:spcBef>
              <a:spcAft>
                <a:spcPts val="1800"/>
              </a:spcAft>
            </a:pPr>
            <a:r>
              <a:rPr lang="en-US" altLang="zh-CN" sz="3200" dirty="0"/>
              <a:t>Background and Motivation</a:t>
            </a:r>
          </a:p>
          <a:p>
            <a:pPr eaLnBrk="1" hangingPunct="1">
              <a:spcBef>
                <a:spcPts val="0"/>
              </a:spcBef>
              <a:spcAft>
                <a:spcPts val="1800"/>
              </a:spcAft>
            </a:pPr>
            <a:r>
              <a:rPr lang="en-US" altLang="zh-CN" sz="3200" dirty="0"/>
              <a:t>Key Methodology</a:t>
            </a:r>
          </a:p>
          <a:p>
            <a:pPr eaLnBrk="1" hangingPunct="1">
              <a:spcBef>
                <a:spcPts val="0"/>
              </a:spcBef>
              <a:spcAft>
                <a:spcPts val="1800"/>
              </a:spcAft>
            </a:pPr>
            <a:r>
              <a:rPr lang="en-US" altLang="zh-CN" sz="3200" dirty="0"/>
              <a:t>Feature Engineering</a:t>
            </a:r>
          </a:p>
          <a:p>
            <a:pPr eaLnBrk="1" hangingPunct="1">
              <a:spcBef>
                <a:spcPts val="0"/>
              </a:spcBef>
              <a:spcAft>
                <a:spcPts val="1800"/>
              </a:spcAft>
            </a:pPr>
            <a:r>
              <a:rPr lang="en-US" altLang="zh-CN" sz="3200" dirty="0">
                <a:solidFill>
                  <a:srgbClr val="FF0000"/>
                </a:solidFill>
              </a:rPr>
              <a:t>Our Model</a:t>
            </a:r>
          </a:p>
          <a:p>
            <a:pPr eaLnBrk="1" hangingPunct="1">
              <a:spcBef>
                <a:spcPts val="0"/>
              </a:spcBef>
              <a:spcAft>
                <a:spcPts val="1800"/>
              </a:spcAft>
            </a:pPr>
            <a:r>
              <a:rPr lang="en-US" altLang="zh-CN" sz="3200" dirty="0"/>
              <a:t>Model Training Processing</a:t>
            </a:r>
          </a:p>
          <a:p>
            <a:pPr eaLnBrk="1" hangingPunct="1">
              <a:spcBef>
                <a:spcPts val="0"/>
              </a:spcBef>
              <a:spcAft>
                <a:spcPts val="1800"/>
              </a:spcAft>
            </a:pPr>
            <a:r>
              <a:rPr lang="en-US" altLang="zh-CN" sz="3200" dirty="0"/>
              <a:t>Experimental Study</a:t>
            </a:r>
          </a:p>
          <a:p>
            <a:pPr eaLnBrk="1" hangingPunct="1">
              <a:spcBef>
                <a:spcPts val="0"/>
              </a:spcBef>
              <a:spcAft>
                <a:spcPts val="1800"/>
              </a:spcAft>
            </a:pPr>
            <a:r>
              <a:rPr lang="en-US" altLang="zh-CN" sz="3200" dirty="0"/>
              <a:t>Conclusion</a:t>
            </a:r>
          </a:p>
        </p:txBody>
      </p:sp>
      <p:sp>
        <p:nvSpPr>
          <p:cNvPr id="2" name="灯片编号占位符 1"/>
          <p:cNvSpPr>
            <a:spLocks noGrp="1"/>
          </p:cNvSpPr>
          <p:nvPr>
            <p:ph type="sldNum" sz="quarter" idx="12"/>
          </p:nvPr>
        </p:nvSpPr>
        <p:spPr>
          <a:xfrm>
            <a:off x="6876256" y="118096"/>
            <a:ext cx="2133600" cy="257175"/>
          </a:xfrm>
        </p:spPr>
        <p:txBody>
          <a:bodyPr/>
          <a:lstStyle/>
          <a:p>
            <a:pPr>
              <a:defRPr/>
            </a:pPr>
            <a:fld id="{73697CC5-BB9E-487E-AFF3-8F5506CF83B5}" type="slidenum">
              <a:rPr lang="en-US" altLang="ko-KR" smtClean="0"/>
              <a:pPr>
                <a:defRPr/>
              </a:pPr>
              <a:t>31</a:t>
            </a:fld>
            <a:endParaRPr lang="en-US" altLang="ko-KR"/>
          </a:p>
        </p:txBody>
      </p:sp>
    </p:spTree>
    <p:extLst>
      <p:ext uri="{BB962C8B-B14F-4D97-AF65-F5344CB8AC3E}">
        <p14:creationId xmlns:p14="http://schemas.microsoft.com/office/powerpoint/2010/main" val="129348294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7EA58-9B93-4DB7-B831-335647162F51}"/>
              </a:ext>
            </a:extLst>
          </p:cNvPr>
          <p:cNvSpPr>
            <a:spLocks noGrp="1"/>
          </p:cNvSpPr>
          <p:nvPr>
            <p:ph type="title"/>
          </p:nvPr>
        </p:nvSpPr>
        <p:spPr/>
        <p:txBody>
          <a:bodyPr/>
          <a:lstStyle/>
          <a:p>
            <a:r>
              <a:rPr lang="en-US" altLang="zh-CN" dirty="0"/>
              <a:t>Our Model</a:t>
            </a:r>
            <a:endParaRPr lang="zh-CN" altLang="en-US" dirty="0"/>
          </a:p>
        </p:txBody>
      </p:sp>
      <p:sp>
        <p:nvSpPr>
          <p:cNvPr id="4" name="灯片编号占位符 3">
            <a:extLst>
              <a:ext uri="{FF2B5EF4-FFF2-40B4-BE49-F238E27FC236}">
                <a16:creationId xmlns:a16="http://schemas.microsoft.com/office/drawing/2014/main" id="{B2729319-F9F8-42D6-BB8B-67AD24DDA7D8}"/>
              </a:ext>
            </a:extLst>
          </p:cNvPr>
          <p:cNvSpPr>
            <a:spLocks noGrp="1"/>
          </p:cNvSpPr>
          <p:nvPr>
            <p:ph type="sldNum" sz="quarter" idx="12"/>
          </p:nvPr>
        </p:nvSpPr>
        <p:spPr/>
        <p:txBody>
          <a:bodyPr/>
          <a:lstStyle/>
          <a:p>
            <a:pPr>
              <a:defRPr/>
            </a:pPr>
            <a:fld id="{73697CC5-BB9E-487E-AFF3-8F5506CF83B5}" type="slidenum">
              <a:rPr lang="en-US" altLang="ko-KR" smtClean="0"/>
              <a:pPr>
                <a:defRPr/>
              </a:pPr>
              <a:t>32</a:t>
            </a:fld>
            <a:endParaRPr lang="en-US" altLang="ko-KR"/>
          </a:p>
        </p:txBody>
      </p:sp>
      <p:sp>
        <p:nvSpPr>
          <p:cNvPr id="12" name="内容占位符 2">
            <a:extLst>
              <a:ext uri="{FF2B5EF4-FFF2-40B4-BE49-F238E27FC236}">
                <a16:creationId xmlns:a16="http://schemas.microsoft.com/office/drawing/2014/main" id="{EFE5CE3D-649B-444A-B52D-3646E64BD35C}"/>
              </a:ext>
            </a:extLst>
          </p:cNvPr>
          <p:cNvSpPr txBox="1">
            <a:spLocks/>
          </p:cNvSpPr>
          <p:nvPr/>
        </p:nvSpPr>
        <p:spPr bwMode="auto">
          <a:xfrm>
            <a:off x="457200" y="908720"/>
            <a:ext cx="857885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altLang="zh-CN" b="0" kern="0"/>
              <a:t>A linear regression model</a:t>
            </a:r>
            <a:endParaRPr lang="zh-CN" altLang="en-US" b="0" kern="0" dirty="0"/>
          </a:p>
        </p:txBody>
      </p:sp>
      <p:pic>
        <p:nvPicPr>
          <p:cNvPr id="7" name="图片 6">
            <a:extLst>
              <a:ext uri="{FF2B5EF4-FFF2-40B4-BE49-F238E27FC236}">
                <a16:creationId xmlns:a16="http://schemas.microsoft.com/office/drawing/2014/main" id="{349C0311-3246-43B5-A92A-5DD7649538C6}"/>
              </a:ext>
            </a:extLst>
          </p:cNvPr>
          <p:cNvPicPr>
            <a:picLocks noChangeAspect="1"/>
          </p:cNvPicPr>
          <p:nvPr/>
        </p:nvPicPr>
        <p:blipFill rotWithShape="1">
          <a:blip r:embed="rId4"/>
          <a:srcRect b="10632"/>
          <a:stretch/>
        </p:blipFill>
        <p:spPr>
          <a:xfrm>
            <a:off x="3635896" y="1412776"/>
            <a:ext cx="1956747" cy="681316"/>
          </a:xfrm>
          <a:prstGeom prst="rect">
            <a:avLst/>
          </a:prstGeom>
        </p:spPr>
      </p:pic>
      <p:sp>
        <p:nvSpPr>
          <p:cNvPr id="14" name="矩形标注 22">
            <a:extLst>
              <a:ext uri="{FF2B5EF4-FFF2-40B4-BE49-F238E27FC236}">
                <a16:creationId xmlns:a16="http://schemas.microsoft.com/office/drawing/2014/main" id="{63B97F73-4AD4-4A05-9224-37E64A13BC65}"/>
              </a:ext>
            </a:extLst>
          </p:cNvPr>
          <p:cNvSpPr>
            <a:spLocks noChangeArrowheads="1"/>
          </p:cNvSpPr>
          <p:nvPr/>
        </p:nvSpPr>
        <p:spPr bwMode="auto">
          <a:xfrm>
            <a:off x="1556449" y="2629749"/>
            <a:ext cx="3585248" cy="792088"/>
          </a:xfrm>
          <a:prstGeom prst="wedgeRectCallout">
            <a:avLst>
              <a:gd name="adj1" fmla="val 38231"/>
              <a:gd name="adj2" fmla="val -12442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ct val="0"/>
              </a:spcBef>
              <a:buClrTx/>
              <a:buSzTx/>
              <a:buNone/>
              <a:defRPr/>
            </a:pPr>
            <a:r>
              <a:rPr lang="en-US" altLang="zh-CN" sz="2800" b="0" dirty="0"/>
              <a:t>the parameter vector to be learned</a:t>
            </a:r>
            <a:endParaRPr lang="zh-CN" altLang="en-US" sz="2000" b="1" dirty="0">
              <a:solidFill>
                <a:srgbClr val="000000"/>
              </a:solidFill>
              <a:latin typeface="Arial"/>
              <a:cs typeface="ＭＳ Ｐゴシック" charset="-128"/>
            </a:endParaRPr>
          </a:p>
        </p:txBody>
      </p:sp>
      <p:sp>
        <p:nvSpPr>
          <p:cNvPr id="15" name="矩形标注 22">
            <a:extLst>
              <a:ext uri="{FF2B5EF4-FFF2-40B4-BE49-F238E27FC236}">
                <a16:creationId xmlns:a16="http://schemas.microsoft.com/office/drawing/2014/main" id="{207825EB-397E-4665-9410-C8664CD77AF4}"/>
              </a:ext>
            </a:extLst>
          </p:cNvPr>
          <p:cNvSpPr>
            <a:spLocks noChangeArrowheads="1"/>
          </p:cNvSpPr>
          <p:nvPr/>
        </p:nvSpPr>
        <p:spPr bwMode="auto">
          <a:xfrm>
            <a:off x="6184799" y="1484783"/>
            <a:ext cx="1915594" cy="820089"/>
          </a:xfrm>
          <a:prstGeom prst="wedgeRectCallout">
            <a:avLst>
              <a:gd name="adj1" fmla="val -80877"/>
              <a:gd name="adj2" fmla="val 10276"/>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ct val="0"/>
              </a:spcBef>
              <a:buClrTx/>
              <a:buSzTx/>
              <a:buNone/>
              <a:defRPr/>
            </a:pPr>
            <a:r>
              <a:rPr lang="en-US" altLang="zh-CN" sz="2800" b="0" dirty="0"/>
              <a:t>the feature vector</a:t>
            </a:r>
            <a:endParaRPr lang="zh-CN" altLang="en-US" sz="2000" b="1" dirty="0">
              <a:solidFill>
                <a:srgbClr val="000000"/>
              </a:solidFill>
              <a:latin typeface="Arial"/>
              <a:cs typeface="ＭＳ Ｐゴシック" charset="-128"/>
            </a:endParaRPr>
          </a:p>
        </p:txBody>
      </p:sp>
      <p:sp>
        <p:nvSpPr>
          <p:cNvPr id="16" name="矩形标注 22">
            <a:extLst>
              <a:ext uri="{FF2B5EF4-FFF2-40B4-BE49-F238E27FC236}">
                <a16:creationId xmlns:a16="http://schemas.microsoft.com/office/drawing/2014/main" id="{166A3924-8EC2-4E5B-A3FD-4B56BF3ACAC9}"/>
              </a:ext>
            </a:extLst>
          </p:cNvPr>
          <p:cNvSpPr>
            <a:spLocks noChangeArrowheads="1"/>
          </p:cNvSpPr>
          <p:nvPr/>
        </p:nvSpPr>
        <p:spPr bwMode="auto">
          <a:xfrm>
            <a:off x="755576" y="1512785"/>
            <a:ext cx="2380857" cy="792088"/>
          </a:xfrm>
          <a:prstGeom prst="wedgeRectCallout">
            <a:avLst>
              <a:gd name="adj1" fmla="val 65584"/>
              <a:gd name="adj2" fmla="val -12994"/>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ct val="0"/>
              </a:spcBef>
              <a:buClrTx/>
              <a:buSzTx/>
              <a:buNone/>
              <a:defRPr/>
            </a:pPr>
            <a:r>
              <a:rPr lang="en-US" altLang="zh-CN" sz="2800" b="0" dirty="0"/>
              <a:t>the prediction </a:t>
            </a:r>
          </a:p>
          <a:p>
            <a:pPr algn="just">
              <a:spcBef>
                <a:spcPct val="0"/>
              </a:spcBef>
              <a:buClrTx/>
              <a:buSzTx/>
              <a:buNone/>
              <a:defRPr/>
            </a:pPr>
            <a:r>
              <a:rPr lang="en-US" altLang="zh-CN" sz="2800" b="0" dirty="0"/>
              <a:t>result</a:t>
            </a:r>
            <a:endParaRPr lang="zh-CN" altLang="en-US" sz="2000" b="1" dirty="0">
              <a:solidFill>
                <a:srgbClr val="000000"/>
              </a:solidFill>
              <a:latin typeface="Arial"/>
              <a:cs typeface="ＭＳ Ｐゴシック" charset="-128"/>
            </a:endParaRPr>
          </a:p>
        </p:txBody>
      </p:sp>
    </p:spTree>
    <p:custDataLst>
      <p:tags r:id="rId1"/>
    </p:custDataLst>
    <p:extLst>
      <p:ext uri="{BB962C8B-B14F-4D97-AF65-F5344CB8AC3E}">
        <p14:creationId xmlns:p14="http://schemas.microsoft.com/office/powerpoint/2010/main" val="3877745680"/>
      </p:ext>
    </p:extLst>
  </p:cSld>
  <p:clrMapOvr>
    <a:masterClrMapping/>
  </p:clrMapOvr>
  <mc:AlternateContent xmlns:mc="http://schemas.openxmlformats.org/markup-compatibility/2006" xmlns:p14="http://schemas.microsoft.com/office/powerpoint/2010/main">
    <mc:Choice Requires="p14">
      <p:transition p14:dur="0" advTm="7084"/>
    </mc:Choice>
    <mc:Fallback xmlns="">
      <p:transition advTm="70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7EA58-9B93-4DB7-B831-335647162F51}"/>
              </a:ext>
            </a:extLst>
          </p:cNvPr>
          <p:cNvSpPr>
            <a:spLocks noGrp="1"/>
          </p:cNvSpPr>
          <p:nvPr>
            <p:ph type="title"/>
          </p:nvPr>
        </p:nvSpPr>
        <p:spPr/>
        <p:txBody>
          <a:bodyPr/>
          <a:lstStyle/>
          <a:p>
            <a:r>
              <a:rPr lang="en-US" altLang="zh-CN" dirty="0"/>
              <a:t>Our Model</a:t>
            </a:r>
            <a:endParaRPr lang="zh-CN" altLang="en-US" dirty="0"/>
          </a:p>
        </p:txBody>
      </p:sp>
      <p:sp>
        <p:nvSpPr>
          <p:cNvPr id="4" name="灯片编号占位符 3">
            <a:extLst>
              <a:ext uri="{FF2B5EF4-FFF2-40B4-BE49-F238E27FC236}">
                <a16:creationId xmlns:a16="http://schemas.microsoft.com/office/drawing/2014/main" id="{B2729319-F9F8-42D6-BB8B-67AD24DDA7D8}"/>
              </a:ext>
            </a:extLst>
          </p:cNvPr>
          <p:cNvSpPr>
            <a:spLocks noGrp="1"/>
          </p:cNvSpPr>
          <p:nvPr>
            <p:ph type="sldNum" sz="quarter" idx="12"/>
          </p:nvPr>
        </p:nvSpPr>
        <p:spPr/>
        <p:txBody>
          <a:bodyPr/>
          <a:lstStyle/>
          <a:p>
            <a:pPr>
              <a:defRPr/>
            </a:pPr>
            <a:fld id="{73697CC5-BB9E-487E-AFF3-8F5506CF83B5}" type="slidenum">
              <a:rPr lang="en-US" altLang="ko-KR" smtClean="0"/>
              <a:pPr>
                <a:defRPr/>
              </a:pPr>
              <a:t>33</a:t>
            </a:fld>
            <a:endParaRPr lang="en-US" altLang="ko-KR"/>
          </a:p>
        </p:txBody>
      </p:sp>
      <p:sp>
        <p:nvSpPr>
          <p:cNvPr id="12" name="内容占位符 2">
            <a:extLst>
              <a:ext uri="{FF2B5EF4-FFF2-40B4-BE49-F238E27FC236}">
                <a16:creationId xmlns:a16="http://schemas.microsoft.com/office/drawing/2014/main" id="{EFE5CE3D-649B-444A-B52D-3646E64BD35C}"/>
              </a:ext>
            </a:extLst>
          </p:cNvPr>
          <p:cNvSpPr txBox="1">
            <a:spLocks/>
          </p:cNvSpPr>
          <p:nvPr/>
        </p:nvSpPr>
        <p:spPr bwMode="auto">
          <a:xfrm>
            <a:off x="457200" y="908720"/>
            <a:ext cx="857885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altLang="zh-CN" b="0" kern="0" dirty="0"/>
              <a:t>A linear regression model</a:t>
            </a:r>
          </a:p>
          <a:p>
            <a:endParaRPr lang="en-US" altLang="zh-CN" b="0" kern="0" dirty="0"/>
          </a:p>
          <a:p>
            <a:endParaRPr lang="en-US" altLang="zh-CN" sz="700" b="0" kern="0" dirty="0"/>
          </a:p>
          <a:p>
            <a:r>
              <a:rPr lang="en-US" altLang="zh-CN" b="0" kern="0" dirty="0"/>
              <a:t>The </a:t>
            </a:r>
            <a:r>
              <a:rPr lang="en-US" altLang="zh-CN" b="0" dirty="0"/>
              <a:t>objective function</a:t>
            </a:r>
            <a:endParaRPr lang="en-US" altLang="zh-CN" b="0" kern="0" dirty="0"/>
          </a:p>
          <a:p>
            <a:endParaRPr lang="zh-CN" altLang="en-US" b="0" kern="0" dirty="0"/>
          </a:p>
        </p:txBody>
      </p:sp>
      <p:pic>
        <p:nvPicPr>
          <p:cNvPr id="7" name="图片 6">
            <a:extLst>
              <a:ext uri="{FF2B5EF4-FFF2-40B4-BE49-F238E27FC236}">
                <a16:creationId xmlns:a16="http://schemas.microsoft.com/office/drawing/2014/main" id="{349C0311-3246-43B5-A92A-5DD7649538C6}"/>
              </a:ext>
            </a:extLst>
          </p:cNvPr>
          <p:cNvPicPr>
            <a:picLocks noChangeAspect="1"/>
          </p:cNvPicPr>
          <p:nvPr/>
        </p:nvPicPr>
        <p:blipFill rotWithShape="1">
          <a:blip r:embed="rId4"/>
          <a:srcRect b="10632"/>
          <a:stretch/>
        </p:blipFill>
        <p:spPr>
          <a:xfrm>
            <a:off x="3635896" y="1412776"/>
            <a:ext cx="1956747" cy="681316"/>
          </a:xfrm>
          <a:prstGeom prst="rect">
            <a:avLst/>
          </a:prstGeom>
        </p:spPr>
      </p:pic>
      <p:pic>
        <p:nvPicPr>
          <p:cNvPr id="3" name="图片 2">
            <a:extLst>
              <a:ext uri="{FF2B5EF4-FFF2-40B4-BE49-F238E27FC236}">
                <a16:creationId xmlns:a16="http://schemas.microsoft.com/office/drawing/2014/main" id="{3CF2809E-CB82-4E6D-B2DF-EAA44B6847FF}"/>
              </a:ext>
            </a:extLst>
          </p:cNvPr>
          <p:cNvPicPr>
            <a:picLocks noChangeAspect="1"/>
          </p:cNvPicPr>
          <p:nvPr/>
        </p:nvPicPr>
        <p:blipFill>
          <a:blip r:embed="rId5"/>
          <a:stretch>
            <a:fillRect/>
          </a:stretch>
        </p:blipFill>
        <p:spPr>
          <a:xfrm>
            <a:off x="1163411" y="2924944"/>
            <a:ext cx="7166428" cy="2100653"/>
          </a:xfrm>
          <a:prstGeom prst="rect">
            <a:avLst/>
          </a:prstGeom>
        </p:spPr>
      </p:pic>
      <p:sp>
        <p:nvSpPr>
          <p:cNvPr id="11" name="矩形标注 22">
            <a:extLst>
              <a:ext uri="{FF2B5EF4-FFF2-40B4-BE49-F238E27FC236}">
                <a16:creationId xmlns:a16="http://schemas.microsoft.com/office/drawing/2014/main" id="{338DE1C0-3D38-475D-8D83-1D1CD92A85E1}"/>
              </a:ext>
            </a:extLst>
          </p:cNvPr>
          <p:cNvSpPr>
            <a:spLocks noChangeArrowheads="1"/>
          </p:cNvSpPr>
          <p:nvPr/>
        </p:nvSpPr>
        <p:spPr bwMode="auto">
          <a:xfrm>
            <a:off x="3800018" y="5301208"/>
            <a:ext cx="4804429" cy="792088"/>
          </a:xfrm>
          <a:prstGeom prst="wedgeRectCallout">
            <a:avLst>
              <a:gd name="adj1" fmla="val 18228"/>
              <a:gd name="adj2" fmla="val -81255"/>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ct val="0"/>
              </a:spcBef>
              <a:buClrTx/>
              <a:buSzTx/>
              <a:buNone/>
              <a:defRPr/>
            </a:pPr>
            <a:r>
              <a:rPr lang="en-US" altLang="zh-CN" sz="2800" b="0" dirty="0"/>
              <a:t>a spatiotemporal regularizer</a:t>
            </a:r>
            <a:endParaRPr lang="zh-CN" altLang="en-US" sz="2000" b="1" dirty="0">
              <a:solidFill>
                <a:srgbClr val="000000"/>
              </a:solidFill>
              <a:latin typeface="Arial"/>
              <a:cs typeface="ＭＳ Ｐゴシック" charset="-128"/>
            </a:endParaRPr>
          </a:p>
        </p:txBody>
      </p:sp>
      <p:sp>
        <p:nvSpPr>
          <p:cNvPr id="13" name="文本框 12">
            <a:extLst>
              <a:ext uri="{FF2B5EF4-FFF2-40B4-BE49-F238E27FC236}">
                <a16:creationId xmlns:a16="http://schemas.microsoft.com/office/drawing/2014/main" id="{5FD7F6F9-E932-445F-96E6-3B23B5FCD79F}"/>
              </a:ext>
            </a:extLst>
          </p:cNvPr>
          <p:cNvSpPr txBox="1"/>
          <p:nvPr/>
        </p:nvSpPr>
        <p:spPr>
          <a:xfrm>
            <a:off x="4283968" y="4005064"/>
            <a:ext cx="3960440" cy="102053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2278626770"/>
      </p:ext>
    </p:extLst>
  </p:cSld>
  <p:clrMapOvr>
    <a:masterClrMapping/>
  </p:clrMapOvr>
  <mc:AlternateContent xmlns:mc="http://schemas.openxmlformats.org/markup-compatibility/2006" xmlns:p14="http://schemas.microsoft.com/office/powerpoint/2010/main">
    <mc:Choice Requires="p14">
      <p:transition p14:dur="0" advTm="7084"/>
    </mc:Choice>
    <mc:Fallback xmlns="">
      <p:transition advTm="70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7EA58-9B93-4DB7-B831-335647162F51}"/>
              </a:ext>
            </a:extLst>
          </p:cNvPr>
          <p:cNvSpPr>
            <a:spLocks noGrp="1"/>
          </p:cNvSpPr>
          <p:nvPr>
            <p:ph type="title"/>
          </p:nvPr>
        </p:nvSpPr>
        <p:spPr/>
        <p:txBody>
          <a:bodyPr/>
          <a:lstStyle/>
          <a:p>
            <a:r>
              <a:rPr lang="en-US" altLang="zh-CN" dirty="0"/>
              <a:t>Our Model</a:t>
            </a:r>
            <a:endParaRPr lang="zh-CN" altLang="en-US" dirty="0"/>
          </a:p>
        </p:txBody>
      </p:sp>
      <p:sp>
        <p:nvSpPr>
          <p:cNvPr id="4" name="灯片编号占位符 3">
            <a:extLst>
              <a:ext uri="{FF2B5EF4-FFF2-40B4-BE49-F238E27FC236}">
                <a16:creationId xmlns:a16="http://schemas.microsoft.com/office/drawing/2014/main" id="{B2729319-F9F8-42D6-BB8B-67AD24DDA7D8}"/>
              </a:ext>
            </a:extLst>
          </p:cNvPr>
          <p:cNvSpPr>
            <a:spLocks noGrp="1"/>
          </p:cNvSpPr>
          <p:nvPr>
            <p:ph type="sldNum" sz="quarter" idx="12"/>
          </p:nvPr>
        </p:nvSpPr>
        <p:spPr/>
        <p:txBody>
          <a:bodyPr/>
          <a:lstStyle/>
          <a:p>
            <a:pPr>
              <a:defRPr/>
            </a:pPr>
            <a:fld id="{73697CC5-BB9E-487E-AFF3-8F5506CF83B5}" type="slidenum">
              <a:rPr lang="en-US" altLang="ko-KR" smtClean="0"/>
              <a:pPr>
                <a:defRPr/>
              </a:pPr>
              <a:t>34</a:t>
            </a:fld>
            <a:endParaRPr lang="en-US" altLang="ko-KR"/>
          </a:p>
        </p:txBody>
      </p:sp>
      <p:sp>
        <p:nvSpPr>
          <p:cNvPr id="12" name="内容占位符 2">
            <a:extLst>
              <a:ext uri="{FF2B5EF4-FFF2-40B4-BE49-F238E27FC236}">
                <a16:creationId xmlns:a16="http://schemas.microsoft.com/office/drawing/2014/main" id="{EFE5CE3D-649B-444A-B52D-3646E64BD35C}"/>
              </a:ext>
            </a:extLst>
          </p:cNvPr>
          <p:cNvSpPr txBox="1">
            <a:spLocks/>
          </p:cNvSpPr>
          <p:nvPr/>
        </p:nvSpPr>
        <p:spPr bwMode="auto">
          <a:xfrm>
            <a:off x="457200" y="908720"/>
            <a:ext cx="857885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altLang="zh-CN" b="0" kern="0" dirty="0"/>
              <a:t>A linear regression model</a:t>
            </a:r>
          </a:p>
          <a:p>
            <a:endParaRPr lang="en-US" altLang="zh-CN" b="0" kern="0" dirty="0"/>
          </a:p>
          <a:p>
            <a:endParaRPr lang="en-US" altLang="zh-CN" sz="700" b="0" kern="0" dirty="0"/>
          </a:p>
          <a:p>
            <a:r>
              <a:rPr lang="en-US" altLang="zh-CN" b="0" kern="0" dirty="0"/>
              <a:t>The </a:t>
            </a:r>
            <a:r>
              <a:rPr lang="en-US" altLang="zh-CN" b="0" dirty="0"/>
              <a:t>objective function</a:t>
            </a:r>
            <a:endParaRPr lang="en-US" altLang="zh-CN" b="0" kern="0" dirty="0"/>
          </a:p>
          <a:p>
            <a:endParaRPr lang="zh-CN" altLang="en-US" b="0" kern="0" dirty="0"/>
          </a:p>
        </p:txBody>
      </p:sp>
      <p:pic>
        <p:nvPicPr>
          <p:cNvPr id="7" name="图片 6">
            <a:extLst>
              <a:ext uri="{FF2B5EF4-FFF2-40B4-BE49-F238E27FC236}">
                <a16:creationId xmlns:a16="http://schemas.microsoft.com/office/drawing/2014/main" id="{349C0311-3246-43B5-A92A-5DD7649538C6}"/>
              </a:ext>
            </a:extLst>
          </p:cNvPr>
          <p:cNvPicPr>
            <a:picLocks noChangeAspect="1"/>
          </p:cNvPicPr>
          <p:nvPr/>
        </p:nvPicPr>
        <p:blipFill rotWithShape="1">
          <a:blip r:embed="rId4"/>
          <a:srcRect b="10632"/>
          <a:stretch/>
        </p:blipFill>
        <p:spPr>
          <a:xfrm>
            <a:off x="3635896" y="1412776"/>
            <a:ext cx="1956747" cy="681316"/>
          </a:xfrm>
          <a:prstGeom prst="rect">
            <a:avLst/>
          </a:prstGeom>
        </p:spPr>
      </p:pic>
      <p:pic>
        <p:nvPicPr>
          <p:cNvPr id="3" name="图片 2">
            <a:extLst>
              <a:ext uri="{FF2B5EF4-FFF2-40B4-BE49-F238E27FC236}">
                <a16:creationId xmlns:a16="http://schemas.microsoft.com/office/drawing/2014/main" id="{3CF2809E-CB82-4E6D-B2DF-EAA44B6847FF}"/>
              </a:ext>
            </a:extLst>
          </p:cNvPr>
          <p:cNvPicPr>
            <a:picLocks noChangeAspect="1"/>
          </p:cNvPicPr>
          <p:nvPr/>
        </p:nvPicPr>
        <p:blipFill>
          <a:blip r:embed="rId5"/>
          <a:stretch>
            <a:fillRect/>
          </a:stretch>
        </p:blipFill>
        <p:spPr>
          <a:xfrm>
            <a:off x="1163411" y="2924944"/>
            <a:ext cx="7166428" cy="2100653"/>
          </a:xfrm>
          <a:prstGeom prst="rect">
            <a:avLst/>
          </a:prstGeom>
        </p:spPr>
      </p:pic>
      <p:sp>
        <p:nvSpPr>
          <p:cNvPr id="8" name="矩形标注 22">
            <a:extLst>
              <a:ext uri="{FF2B5EF4-FFF2-40B4-BE49-F238E27FC236}">
                <a16:creationId xmlns:a16="http://schemas.microsoft.com/office/drawing/2014/main" id="{F6131AF3-CFC7-4ADC-B23F-41D601AC0DC9}"/>
              </a:ext>
            </a:extLst>
          </p:cNvPr>
          <p:cNvSpPr>
            <a:spLocks noChangeArrowheads="1"/>
          </p:cNvSpPr>
          <p:nvPr/>
        </p:nvSpPr>
        <p:spPr bwMode="auto">
          <a:xfrm>
            <a:off x="1691680" y="5301208"/>
            <a:ext cx="6912767" cy="792088"/>
          </a:xfrm>
          <a:prstGeom prst="wedgeRectCallout">
            <a:avLst>
              <a:gd name="adj1" fmla="val 20710"/>
              <a:gd name="adj2" fmla="val -113378"/>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ct val="0"/>
              </a:spcBef>
              <a:buClrTx/>
              <a:buSzTx/>
              <a:buNone/>
              <a:defRPr/>
            </a:pPr>
            <a:r>
              <a:rPr lang="en-US" altLang="zh-CN" sz="2800" b="0" dirty="0"/>
              <a:t>Real-world UOTD records close in space or time tend to be similar</a:t>
            </a:r>
          </a:p>
        </p:txBody>
      </p:sp>
    </p:spTree>
    <p:custDataLst>
      <p:tags r:id="rId1"/>
    </p:custDataLst>
    <p:extLst>
      <p:ext uri="{BB962C8B-B14F-4D97-AF65-F5344CB8AC3E}">
        <p14:creationId xmlns:p14="http://schemas.microsoft.com/office/powerpoint/2010/main" val="123602116"/>
      </p:ext>
    </p:extLst>
  </p:cSld>
  <p:clrMapOvr>
    <a:masterClrMapping/>
  </p:clrMapOvr>
  <mc:AlternateContent xmlns:mc="http://schemas.openxmlformats.org/markup-compatibility/2006" xmlns:p14="http://schemas.microsoft.com/office/powerpoint/2010/main">
    <mc:Choice Requires="p14">
      <p:transition p14:dur="0" advTm="7084"/>
    </mc:Choice>
    <mc:Fallback xmlns="">
      <p:transition advTm="7084"/>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dirty="0"/>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0"/>
              </a:spcBef>
              <a:spcAft>
                <a:spcPts val="1800"/>
              </a:spcAft>
            </a:pPr>
            <a:r>
              <a:rPr lang="en-US" altLang="zh-CN" sz="3200" dirty="0"/>
              <a:t>Background and Motivation</a:t>
            </a:r>
          </a:p>
          <a:p>
            <a:pPr eaLnBrk="1" hangingPunct="1">
              <a:spcBef>
                <a:spcPts val="0"/>
              </a:spcBef>
              <a:spcAft>
                <a:spcPts val="1800"/>
              </a:spcAft>
            </a:pPr>
            <a:r>
              <a:rPr lang="en-US" altLang="zh-CN" sz="3200" dirty="0"/>
              <a:t>Key Methodology</a:t>
            </a:r>
          </a:p>
          <a:p>
            <a:pPr eaLnBrk="1" hangingPunct="1">
              <a:spcBef>
                <a:spcPts val="0"/>
              </a:spcBef>
              <a:spcAft>
                <a:spcPts val="1800"/>
              </a:spcAft>
            </a:pPr>
            <a:r>
              <a:rPr lang="en-US" altLang="zh-CN" sz="3200" dirty="0"/>
              <a:t>Feature Engineering</a:t>
            </a:r>
          </a:p>
          <a:p>
            <a:pPr eaLnBrk="1" hangingPunct="1">
              <a:spcBef>
                <a:spcPts val="0"/>
              </a:spcBef>
              <a:spcAft>
                <a:spcPts val="1800"/>
              </a:spcAft>
            </a:pPr>
            <a:r>
              <a:rPr lang="en-US" altLang="zh-CN" sz="3200" dirty="0"/>
              <a:t>Our Model</a:t>
            </a:r>
          </a:p>
          <a:p>
            <a:pPr eaLnBrk="1" hangingPunct="1">
              <a:spcBef>
                <a:spcPts val="0"/>
              </a:spcBef>
              <a:spcAft>
                <a:spcPts val="1800"/>
              </a:spcAft>
            </a:pPr>
            <a:r>
              <a:rPr lang="en-US" altLang="zh-CN" sz="3200" dirty="0">
                <a:solidFill>
                  <a:srgbClr val="FF0000"/>
                </a:solidFill>
              </a:rPr>
              <a:t>Model Training Processing</a:t>
            </a:r>
          </a:p>
          <a:p>
            <a:pPr eaLnBrk="1" hangingPunct="1">
              <a:spcBef>
                <a:spcPts val="0"/>
              </a:spcBef>
              <a:spcAft>
                <a:spcPts val="1800"/>
              </a:spcAft>
            </a:pPr>
            <a:r>
              <a:rPr lang="en-US" altLang="zh-CN" sz="3200" dirty="0"/>
              <a:t>Experimental Study</a:t>
            </a:r>
          </a:p>
          <a:p>
            <a:pPr eaLnBrk="1" hangingPunct="1">
              <a:spcBef>
                <a:spcPts val="0"/>
              </a:spcBef>
              <a:spcAft>
                <a:spcPts val="1800"/>
              </a:spcAft>
            </a:pPr>
            <a:r>
              <a:rPr lang="en-US" altLang="zh-CN" sz="3200" dirty="0"/>
              <a:t>Conclusion</a:t>
            </a:r>
          </a:p>
        </p:txBody>
      </p:sp>
      <p:sp>
        <p:nvSpPr>
          <p:cNvPr id="2" name="灯片编号占位符 1"/>
          <p:cNvSpPr>
            <a:spLocks noGrp="1"/>
          </p:cNvSpPr>
          <p:nvPr>
            <p:ph type="sldNum" sz="quarter" idx="12"/>
          </p:nvPr>
        </p:nvSpPr>
        <p:spPr>
          <a:xfrm>
            <a:off x="6876256" y="118096"/>
            <a:ext cx="2133600" cy="257175"/>
          </a:xfrm>
        </p:spPr>
        <p:txBody>
          <a:bodyPr/>
          <a:lstStyle/>
          <a:p>
            <a:pPr>
              <a:defRPr/>
            </a:pPr>
            <a:fld id="{73697CC5-BB9E-487E-AFF3-8F5506CF83B5}" type="slidenum">
              <a:rPr lang="en-US" altLang="ko-KR" smtClean="0"/>
              <a:pPr>
                <a:defRPr/>
              </a:pPr>
              <a:t>35</a:t>
            </a:fld>
            <a:endParaRPr lang="en-US" altLang="ko-KR"/>
          </a:p>
        </p:txBody>
      </p:sp>
    </p:spTree>
    <p:extLst>
      <p:ext uri="{BB962C8B-B14F-4D97-AF65-F5344CB8AC3E}">
        <p14:creationId xmlns:p14="http://schemas.microsoft.com/office/powerpoint/2010/main" val="3935868824"/>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3008-DE3C-47EF-98A9-E572D37A044A}"/>
              </a:ext>
            </a:extLst>
          </p:cNvPr>
          <p:cNvSpPr>
            <a:spLocks noGrp="1"/>
          </p:cNvSpPr>
          <p:nvPr>
            <p:ph type="title"/>
          </p:nvPr>
        </p:nvSpPr>
        <p:spPr/>
        <p:txBody>
          <a:bodyPr/>
          <a:lstStyle/>
          <a:p>
            <a:r>
              <a:rPr lang="en-US" altLang="zh-CN" dirty="0"/>
              <a:t>Distributed Learning Framework</a:t>
            </a:r>
            <a:endParaRPr lang="zh-CN" altLang="en-US" dirty="0"/>
          </a:p>
        </p:txBody>
      </p:sp>
      <p:sp>
        <p:nvSpPr>
          <p:cNvPr id="4" name="灯片编号占位符 3">
            <a:extLst>
              <a:ext uri="{FF2B5EF4-FFF2-40B4-BE49-F238E27FC236}">
                <a16:creationId xmlns:a16="http://schemas.microsoft.com/office/drawing/2014/main" id="{C071C9AA-52B4-4EF9-8CA6-83B5DF519F46}"/>
              </a:ext>
            </a:extLst>
          </p:cNvPr>
          <p:cNvSpPr>
            <a:spLocks noGrp="1"/>
          </p:cNvSpPr>
          <p:nvPr>
            <p:ph type="sldNum" sz="quarter" idx="12"/>
          </p:nvPr>
        </p:nvSpPr>
        <p:spPr/>
        <p:txBody>
          <a:bodyPr/>
          <a:lstStyle/>
          <a:p>
            <a:pPr>
              <a:defRPr/>
            </a:pPr>
            <a:fld id="{73697CC5-BB9E-487E-AFF3-8F5506CF83B5}" type="slidenum">
              <a:rPr lang="en-US" altLang="ko-KR" smtClean="0"/>
              <a:pPr>
                <a:defRPr/>
              </a:pPr>
              <a:t>36</a:t>
            </a:fld>
            <a:endParaRPr lang="en-US" altLang="ko-KR"/>
          </a:p>
        </p:txBody>
      </p:sp>
      <p:pic>
        <p:nvPicPr>
          <p:cNvPr id="5" name="图片 4">
            <a:extLst>
              <a:ext uri="{FF2B5EF4-FFF2-40B4-BE49-F238E27FC236}">
                <a16:creationId xmlns:a16="http://schemas.microsoft.com/office/drawing/2014/main" id="{0F3199AA-0E8A-416E-BCAF-9969DBA070DD}"/>
              </a:ext>
            </a:extLst>
          </p:cNvPr>
          <p:cNvPicPr>
            <a:picLocks noChangeAspect="1"/>
          </p:cNvPicPr>
          <p:nvPr/>
        </p:nvPicPr>
        <p:blipFill>
          <a:blip r:embed="rId4"/>
          <a:stretch>
            <a:fillRect/>
          </a:stretch>
        </p:blipFill>
        <p:spPr>
          <a:xfrm>
            <a:off x="1197125" y="1859901"/>
            <a:ext cx="6749750" cy="4998099"/>
          </a:xfrm>
          <a:prstGeom prst="rect">
            <a:avLst/>
          </a:prstGeom>
        </p:spPr>
      </p:pic>
      <p:sp>
        <p:nvSpPr>
          <p:cNvPr id="6" name="矩形标注 22">
            <a:extLst>
              <a:ext uri="{FF2B5EF4-FFF2-40B4-BE49-F238E27FC236}">
                <a16:creationId xmlns:a16="http://schemas.microsoft.com/office/drawing/2014/main" id="{49371EEE-E573-4997-B4DA-A3B0A4F626D3}"/>
              </a:ext>
            </a:extLst>
          </p:cNvPr>
          <p:cNvSpPr>
            <a:spLocks noChangeArrowheads="1"/>
          </p:cNvSpPr>
          <p:nvPr/>
        </p:nvSpPr>
        <p:spPr bwMode="auto">
          <a:xfrm>
            <a:off x="0" y="965551"/>
            <a:ext cx="9144000" cy="894350"/>
          </a:xfrm>
          <a:prstGeom prst="wedgeRectCallout">
            <a:avLst>
              <a:gd name="adj1" fmla="val 14038"/>
              <a:gd name="adj2" fmla="val 6055"/>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fontAlgn="base">
              <a:spcBef>
                <a:spcPct val="0"/>
              </a:spcBef>
              <a:spcAft>
                <a:spcPct val="0"/>
              </a:spcAft>
              <a:buClrTx/>
              <a:buSzTx/>
              <a:buFontTx/>
              <a:buNone/>
              <a:defRPr/>
            </a:pPr>
            <a:r>
              <a:rPr lang="en-US" altLang="zh-CN" sz="2800" b="1" dirty="0">
                <a:solidFill>
                  <a:srgbClr val="000000"/>
                </a:solidFill>
                <a:latin typeface="Arial"/>
                <a:cs typeface="ＭＳ Ｐゴシック" charset="-128"/>
              </a:rPr>
              <a:t>How to tame so high dimensions?</a:t>
            </a:r>
            <a:endParaRPr lang="zh-CN" altLang="en-US" sz="2800" b="1" dirty="0">
              <a:solidFill>
                <a:srgbClr val="000000"/>
              </a:solidFill>
              <a:latin typeface="Arial"/>
              <a:cs typeface="ＭＳ Ｐゴシック" charset="-128"/>
            </a:endParaRPr>
          </a:p>
        </p:txBody>
      </p:sp>
    </p:spTree>
    <p:custDataLst>
      <p:tags r:id="rId1"/>
    </p:custDataLst>
    <p:extLst>
      <p:ext uri="{BB962C8B-B14F-4D97-AF65-F5344CB8AC3E}">
        <p14:creationId xmlns:p14="http://schemas.microsoft.com/office/powerpoint/2010/main" val="3823586266"/>
      </p:ext>
    </p:extLst>
  </p:cSld>
  <p:clrMapOvr>
    <a:masterClrMapping/>
  </p:clrMapOvr>
  <mc:AlternateContent xmlns:mc="http://schemas.openxmlformats.org/markup-compatibility/2006" xmlns:p14="http://schemas.microsoft.com/office/powerpoint/2010/main">
    <mc:Choice Requires="p14">
      <p:transition p14:dur="0" advTm="4911"/>
    </mc:Choice>
    <mc:Fallback xmlns="">
      <p:transition advTm="491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3008-DE3C-47EF-98A9-E572D37A044A}"/>
              </a:ext>
            </a:extLst>
          </p:cNvPr>
          <p:cNvSpPr>
            <a:spLocks noGrp="1"/>
          </p:cNvSpPr>
          <p:nvPr>
            <p:ph type="title"/>
          </p:nvPr>
        </p:nvSpPr>
        <p:spPr/>
        <p:txBody>
          <a:bodyPr/>
          <a:lstStyle/>
          <a:p>
            <a:r>
              <a:rPr lang="en-US" altLang="zh-CN" dirty="0"/>
              <a:t>Distributed Learning Framework</a:t>
            </a:r>
            <a:endParaRPr lang="zh-CN" altLang="en-US" dirty="0"/>
          </a:p>
        </p:txBody>
      </p:sp>
      <p:sp>
        <p:nvSpPr>
          <p:cNvPr id="4" name="灯片编号占位符 3">
            <a:extLst>
              <a:ext uri="{FF2B5EF4-FFF2-40B4-BE49-F238E27FC236}">
                <a16:creationId xmlns:a16="http://schemas.microsoft.com/office/drawing/2014/main" id="{C071C9AA-52B4-4EF9-8CA6-83B5DF519F46}"/>
              </a:ext>
            </a:extLst>
          </p:cNvPr>
          <p:cNvSpPr>
            <a:spLocks noGrp="1"/>
          </p:cNvSpPr>
          <p:nvPr>
            <p:ph type="sldNum" sz="quarter" idx="12"/>
          </p:nvPr>
        </p:nvSpPr>
        <p:spPr/>
        <p:txBody>
          <a:bodyPr/>
          <a:lstStyle/>
          <a:p>
            <a:pPr>
              <a:defRPr/>
            </a:pPr>
            <a:fld id="{73697CC5-BB9E-487E-AFF3-8F5506CF83B5}" type="slidenum">
              <a:rPr lang="en-US" altLang="ko-KR" smtClean="0"/>
              <a:pPr>
                <a:defRPr/>
              </a:pPr>
              <a:t>37</a:t>
            </a:fld>
            <a:endParaRPr lang="en-US" altLang="ko-KR"/>
          </a:p>
        </p:txBody>
      </p:sp>
      <p:pic>
        <p:nvPicPr>
          <p:cNvPr id="5" name="图片 4">
            <a:extLst>
              <a:ext uri="{FF2B5EF4-FFF2-40B4-BE49-F238E27FC236}">
                <a16:creationId xmlns:a16="http://schemas.microsoft.com/office/drawing/2014/main" id="{0F3199AA-0E8A-416E-BCAF-9969DBA070DD}"/>
              </a:ext>
            </a:extLst>
          </p:cNvPr>
          <p:cNvPicPr>
            <a:picLocks noChangeAspect="1"/>
          </p:cNvPicPr>
          <p:nvPr/>
        </p:nvPicPr>
        <p:blipFill>
          <a:blip r:embed="rId4"/>
          <a:stretch>
            <a:fillRect/>
          </a:stretch>
        </p:blipFill>
        <p:spPr>
          <a:xfrm>
            <a:off x="755576" y="1124744"/>
            <a:ext cx="7491272" cy="5547186"/>
          </a:xfrm>
          <a:prstGeom prst="rect">
            <a:avLst/>
          </a:prstGeom>
        </p:spPr>
      </p:pic>
      <p:sp>
        <p:nvSpPr>
          <p:cNvPr id="7" name="文本框 6">
            <a:extLst>
              <a:ext uri="{FF2B5EF4-FFF2-40B4-BE49-F238E27FC236}">
                <a16:creationId xmlns:a16="http://schemas.microsoft.com/office/drawing/2014/main" id="{10DDDB37-81A1-47F8-8759-5611FA679E10}"/>
              </a:ext>
            </a:extLst>
          </p:cNvPr>
          <p:cNvSpPr txBox="1"/>
          <p:nvPr/>
        </p:nvSpPr>
        <p:spPr>
          <a:xfrm>
            <a:off x="971600" y="1141496"/>
            <a:ext cx="6984776" cy="111129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zh-CN" altLang="en-US" dirty="0"/>
          </a:p>
        </p:txBody>
      </p:sp>
      <p:sp>
        <p:nvSpPr>
          <p:cNvPr id="8" name="矩形标注 22">
            <a:extLst>
              <a:ext uri="{FF2B5EF4-FFF2-40B4-BE49-F238E27FC236}">
                <a16:creationId xmlns:a16="http://schemas.microsoft.com/office/drawing/2014/main" id="{DF061B88-A4C7-4778-ACD2-8D36EC3662A0}"/>
              </a:ext>
            </a:extLst>
          </p:cNvPr>
          <p:cNvSpPr>
            <a:spLocks noChangeArrowheads="1"/>
          </p:cNvSpPr>
          <p:nvPr/>
        </p:nvSpPr>
        <p:spPr bwMode="auto">
          <a:xfrm>
            <a:off x="0" y="5373216"/>
            <a:ext cx="9144000" cy="1043946"/>
          </a:xfrm>
          <a:prstGeom prst="wedgeRectCallout">
            <a:avLst>
              <a:gd name="adj1" fmla="val -3352"/>
              <a:gd name="adj2" fmla="val 914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Model parameters are stored evenly and </a:t>
            </a:r>
            <a:r>
              <a:rPr lang="en-US" altLang="zh-CN" sz="2800" dirty="0" err="1">
                <a:solidFill>
                  <a:srgbClr val="000000"/>
                </a:solidFill>
                <a:latin typeface="Arial"/>
                <a:cs typeface="ＭＳ Ｐゴシック" charset="-128"/>
              </a:rPr>
              <a:t>distributively</a:t>
            </a:r>
            <a:r>
              <a:rPr lang="en-US" altLang="zh-CN" sz="2800" dirty="0">
                <a:solidFill>
                  <a:srgbClr val="000000"/>
                </a:solidFill>
                <a:latin typeface="Arial"/>
                <a:cs typeface="ＭＳ Ｐゴシック" charset="-128"/>
              </a:rPr>
              <a:t> among the parameter servers</a:t>
            </a:r>
            <a:endParaRPr lang="zh-CN" altLang="en-US" sz="2800" b="1" dirty="0">
              <a:solidFill>
                <a:srgbClr val="000000"/>
              </a:solidFill>
              <a:latin typeface="Arial"/>
              <a:cs typeface="ＭＳ Ｐゴシック" charset="-128"/>
            </a:endParaRPr>
          </a:p>
        </p:txBody>
      </p:sp>
    </p:spTree>
    <p:custDataLst>
      <p:tags r:id="rId1"/>
    </p:custDataLst>
    <p:extLst>
      <p:ext uri="{BB962C8B-B14F-4D97-AF65-F5344CB8AC3E}">
        <p14:creationId xmlns:p14="http://schemas.microsoft.com/office/powerpoint/2010/main" val="2489468377"/>
      </p:ext>
    </p:extLst>
  </p:cSld>
  <p:clrMapOvr>
    <a:masterClrMapping/>
  </p:clrMapOvr>
  <mc:AlternateContent xmlns:mc="http://schemas.openxmlformats.org/markup-compatibility/2006" xmlns:p14="http://schemas.microsoft.com/office/powerpoint/2010/main">
    <mc:Choice Requires="p14">
      <p:transition p14:dur="0" advTm="4911"/>
    </mc:Choice>
    <mc:Fallback xmlns="">
      <p:transition advTm="491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3008-DE3C-47EF-98A9-E572D37A044A}"/>
              </a:ext>
            </a:extLst>
          </p:cNvPr>
          <p:cNvSpPr>
            <a:spLocks noGrp="1"/>
          </p:cNvSpPr>
          <p:nvPr>
            <p:ph type="title"/>
          </p:nvPr>
        </p:nvSpPr>
        <p:spPr/>
        <p:txBody>
          <a:bodyPr/>
          <a:lstStyle/>
          <a:p>
            <a:r>
              <a:rPr lang="en-US" altLang="zh-CN" dirty="0"/>
              <a:t>Distributed Learning Framework</a:t>
            </a:r>
            <a:endParaRPr lang="zh-CN" altLang="en-US" dirty="0"/>
          </a:p>
        </p:txBody>
      </p:sp>
      <p:sp>
        <p:nvSpPr>
          <p:cNvPr id="4" name="灯片编号占位符 3">
            <a:extLst>
              <a:ext uri="{FF2B5EF4-FFF2-40B4-BE49-F238E27FC236}">
                <a16:creationId xmlns:a16="http://schemas.microsoft.com/office/drawing/2014/main" id="{C071C9AA-52B4-4EF9-8CA6-83B5DF519F46}"/>
              </a:ext>
            </a:extLst>
          </p:cNvPr>
          <p:cNvSpPr>
            <a:spLocks noGrp="1"/>
          </p:cNvSpPr>
          <p:nvPr>
            <p:ph type="sldNum" sz="quarter" idx="12"/>
          </p:nvPr>
        </p:nvSpPr>
        <p:spPr/>
        <p:txBody>
          <a:bodyPr/>
          <a:lstStyle/>
          <a:p>
            <a:pPr>
              <a:defRPr/>
            </a:pPr>
            <a:fld id="{73697CC5-BB9E-487E-AFF3-8F5506CF83B5}" type="slidenum">
              <a:rPr lang="en-US" altLang="ko-KR" smtClean="0"/>
              <a:pPr>
                <a:defRPr/>
              </a:pPr>
              <a:t>38</a:t>
            </a:fld>
            <a:endParaRPr lang="en-US" altLang="ko-KR"/>
          </a:p>
        </p:txBody>
      </p:sp>
      <p:pic>
        <p:nvPicPr>
          <p:cNvPr id="5" name="图片 4">
            <a:extLst>
              <a:ext uri="{FF2B5EF4-FFF2-40B4-BE49-F238E27FC236}">
                <a16:creationId xmlns:a16="http://schemas.microsoft.com/office/drawing/2014/main" id="{0F3199AA-0E8A-416E-BCAF-9969DBA070DD}"/>
              </a:ext>
            </a:extLst>
          </p:cNvPr>
          <p:cNvPicPr>
            <a:picLocks noChangeAspect="1"/>
          </p:cNvPicPr>
          <p:nvPr/>
        </p:nvPicPr>
        <p:blipFill>
          <a:blip r:embed="rId4"/>
          <a:stretch>
            <a:fillRect/>
          </a:stretch>
        </p:blipFill>
        <p:spPr>
          <a:xfrm>
            <a:off x="755576" y="1124744"/>
            <a:ext cx="7491272" cy="5547186"/>
          </a:xfrm>
          <a:prstGeom prst="rect">
            <a:avLst/>
          </a:prstGeom>
        </p:spPr>
      </p:pic>
      <p:sp>
        <p:nvSpPr>
          <p:cNvPr id="7" name="文本框 6">
            <a:extLst>
              <a:ext uri="{FF2B5EF4-FFF2-40B4-BE49-F238E27FC236}">
                <a16:creationId xmlns:a16="http://schemas.microsoft.com/office/drawing/2014/main" id="{10DDDB37-81A1-47F8-8759-5611FA679E10}"/>
              </a:ext>
            </a:extLst>
          </p:cNvPr>
          <p:cNvSpPr txBox="1"/>
          <p:nvPr/>
        </p:nvSpPr>
        <p:spPr>
          <a:xfrm>
            <a:off x="874367" y="2549268"/>
            <a:ext cx="7372481" cy="207226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zh-CN" altLang="en-US" dirty="0"/>
          </a:p>
        </p:txBody>
      </p:sp>
      <p:sp>
        <p:nvSpPr>
          <p:cNvPr id="8" name="矩形标注 22">
            <a:extLst>
              <a:ext uri="{FF2B5EF4-FFF2-40B4-BE49-F238E27FC236}">
                <a16:creationId xmlns:a16="http://schemas.microsoft.com/office/drawing/2014/main" id="{DF061B88-A4C7-4778-ACD2-8D36EC3662A0}"/>
              </a:ext>
            </a:extLst>
          </p:cNvPr>
          <p:cNvSpPr>
            <a:spLocks noChangeArrowheads="1"/>
          </p:cNvSpPr>
          <p:nvPr/>
        </p:nvSpPr>
        <p:spPr bwMode="auto">
          <a:xfrm>
            <a:off x="0" y="5373216"/>
            <a:ext cx="9144000" cy="1043946"/>
          </a:xfrm>
          <a:prstGeom prst="wedgeRectCallout">
            <a:avLst>
              <a:gd name="adj1" fmla="val -3352"/>
              <a:gd name="adj2" fmla="val 914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Training data are dispatched to each work node when the training process starts</a:t>
            </a:r>
            <a:endParaRPr lang="zh-CN" altLang="en-US" sz="2800" b="1" dirty="0">
              <a:solidFill>
                <a:srgbClr val="000000"/>
              </a:solidFill>
              <a:latin typeface="Arial"/>
              <a:cs typeface="ＭＳ Ｐゴシック" charset="-128"/>
            </a:endParaRPr>
          </a:p>
        </p:txBody>
      </p:sp>
    </p:spTree>
    <p:custDataLst>
      <p:tags r:id="rId1"/>
    </p:custDataLst>
    <p:extLst>
      <p:ext uri="{BB962C8B-B14F-4D97-AF65-F5344CB8AC3E}">
        <p14:creationId xmlns:p14="http://schemas.microsoft.com/office/powerpoint/2010/main" val="2492437166"/>
      </p:ext>
    </p:extLst>
  </p:cSld>
  <p:clrMapOvr>
    <a:masterClrMapping/>
  </p:clrMapOvr>
  <mc:AlternateContent xmlns:mc="http://schemas.openxmlformats.org/markup-compatibility/2006" xmlns:p14="http://schemas.microsoft.com/office/powerpoint/2010/main">
    <mc:Choice Requires="p14">
      <p:transition p14:dur="0" advTm="4911"/>
    </mc:Choice>
    <mc:Fallback xmlns="">
      <p:transition advTm="4911"/>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3008-DE3C-47EF-98A9-E572D37A044A}"/>
              </a:ext>
            </a:extLst>
          </p:cNvPr>
          <p:cNvSpPr>
            <a:spLocks noGrp="1"/>
          </p:cNvSpPr>
          <p:nvPr>
            <p:ph type="title"/>
          </p:nvPr>
        </p:nvSpPr>
        <p:spPr/>
        <p:txBody>
          <a:bodyPr/>
          <a:lstStyle/>
          <a:p>
            <a:r>
              <a:rPr lang="en-US" altLang="zh-CN" dirty="0"/>
              <a:t>Distributed Learning Framework</a:t>
            </a:r>
            <a:endParaRPr lang="zh-CN" altLang="en-US" dirty="0"/>
          </a:p>
        </p:txBody>
      </p:sp>
      <p:sp>
        <p:nvSpPr>
          <p:cNvPr id="4" name="灯片编号占位符 3">
            <a:extLst>
              <a:ext uri="{FF2B5EF4-FFF2-40B4-BE49-F238E27FC236}">
                <a16:creationId xmlns:a16="http://schemas.microsoft.com/office/drawing/2014/main" id="{C071C9AA-52B4-4EF9-8CA6-83B5DF519F46}"/>
              </a:ext>
            </a:extLst>
          </p:cNvPr>
          <p:cNvSpPr>
            <a:spLocks noGrp="1"/>
          </p:cNvSpPr>
          <p:nvPr>
            <p:ph type="sldNum" sz="quarter" idx="12"/>
          </p:nvPr>
        </p:nvSpPr>
        <p:spPr/>
        <p:txBody>
          <a:bodyPr/>
          <a:lstStyle/>
          <a:p>
            <a:pPr>
              <a:defRPr/>
            </a:pPr>
            <a:fld id="{73697CC5-BB9E-487E-AFF3-8F5506CF83B5}" type="slidenum">
              <a:rPr lang="en-US" altLang="ko-KR" smtClean="0"/>
              <a:pPr>
                <a:defRPr/>
              </a:pPr>
              <a:t>39</a:t>
            </a:fld>
            <a:endParaRPr lang="en-US" altLang="ko-KR"/>
          </a:p>
        </p:txBody>
      </p:sp>
      <p:pic>
        <p:nvPicPr>
          <p:cNvPr id="5" name="图片 4">
            <a:extLst>
              <a:ext uri="{FF2B5EF4-FFF2-40B4-BE49-F238E27FC236}">
                <a16:creationId xmlns:a16="http://schemas.microsoft.com/office/drawing/2014/main" id="{0F3199AA-0E8A-416E-BCAF-9969DBA070DD}"/>
              </a:ext>
            </a:extLst>
          </p:cNvPr>
          <p:cNvPicPr>
            <a:picLocks noChangeAspect="1"/>
          </p:cNvPicPr>
          <p:nvPr/>
        </p:nvPicPr>
        <p:blipFill>
          <a:blip r:embed="rId4"/>
          <a:stretch>
            <a:fillRect/>
          </a:stretch>
        </p:blipFill>
        <p:spPr>
          <a:xfrm>
            <a:off x="755576" y="1124744"/>
            <a:ext cx="7491272" cy="5547186"/>
          </a:xfrm>
          <a:prstGeom prst="rect">
            <a:avLst/>
          </a:prstGeom>
        </p:spPr>
      </p:pic>
      <p:sp>
        <p:nvSpPr>
          <p:cNvPr id="7" name="文本框 6">
            <a:extLst>
              <a:ext uri="{FF2B5EF4-FFF2-40B4-BE49-F238E27FC236}">
                <a16:creationId xmlns:a16="http://schemas.microsoft.com/office/drawing/2014/main" id="{10DDDB37-81A1-47F8-8759-5611FA679E10}"/>
              </a:ext>
            </a:extLst>
          </p:cNvPr>
          <p:cNvSpPr txBox="1"/>
          <p:nvPr/>
        </p:nvSpPr>
        <p:spPr>
          <a:xfrm>
            <a:off x="874367" y="2549268"/>
            <a:ext cx="2401489" cy="207226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zh-CN" altLang="en-US" dirty="0"/>
          </a:p>
        </p:txBody>
      </p:sp>
      <p:sp>
        <p:nvSpPr>
          <p:cNvPr id="8" name="矩形标注 22">
            <a:extLst>
              <a:ext uri="{FF2B5EF4-FFF2-40B4-BE49-F238E27FC236}">
                <a16:creationId xmlns:a16="http://schemas.microsoft.com/office/drawing/2014/main" id="{DF061B88-A4C7-4778-ACD2-8D36EC3662A0}"/>
              </a:ext>
            </a:extLst>
          </p:cNvPr>
          <p:cNvSpPr>
            <a:spLocks noChangeArrowheads="1"/>
          </p:cNvSpPr>
          <p:nvPr/>
        </p:nvSpPr>
        <p:spPr bwMode="auto">
          <a:xfrm>
            <a:off x="0" y="5373216"/>
            <a:ext cx="9144000" cy="1043946"/>
          </a:xfrm>
          <a:prstGeom prst="wedgeRectCallout">
            <a:avLst>
              <a:gd name="adj1" fmla="val -3352"/>
              <a:gd name="adj2" fmla="val 9140"/>
            </a:avLst>
          </a:prstGeom>
          <a:solidFill>
            <a:srgbClr val="FFC000"/>
          </a:solidFill>
          <a:ln>
            <a:noFill/>
          </a:ln>
        </p:spPr>
        <p:txBody>
          <a:bodyPr lIns="36000" rIns="36000"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Each work node runs multiple parallel workers</a:t>
            </a:r>
            <a:r>
              <a:rPr lang="zh-CN" altLang="en-US" sz="2800" dirty="0">
                <a:solidFill>
                  <a:srgbClr val="000000"/>
                </a:solidFill>
                <a:latin typeface="Arial"/>
                <a:cs typeface="ＭＳ Ｐゴシック" charset="-128"/>
              </a:rPr>
              <a:t>，</a:t>
            </a:r>
            <a:r>
              <a:rPr lang="en-US" altLang="zh-CN" sz="2800" dirty="0">
                <a:solidFill>
                  <a:srgbClr val="000000"/>
                </a:solidFill>
                <a:latin typeface="Arial"/>
                <a:cs typeface="ＭＳ Ｐゴシック" charset="-128"/>
              </a:rPr>
              <a:t> analyzing the training samples in minibatches</a:t>
            </a:r>
            <a:endParaRPr lang="zh-CN" altLang="en-US" sz="2800" b="1" dirty="0">
              <a:solidFill>
                <a:srgbClr val="000000"/>
              </a:solidFill>
              <a:latin typeface="Arial"/>
              <a:cs typeface="ＭＳ Ｐゴシック" charset="-128"/>
            </a:endParaRPr>
          </a:p>
        </p:txBody>
      </p:sp>
    </p:spTree>
    <p:custDataLst>
      <p:tags r:id="rId1"/>
    </p:custDataLst>
    <p:extLst>
      <p:ext uri="{BB962C8B-B14F-4D97-AF65-F5344CB8AC3E}">
        <p14:creationId xmlns:p14="http://schemas.microsoft.com/office/powerpoint/2010/main" val="1619921647"/>
      </p:ext>
    </p:extLst>
  </p:cSld>
  <p:clrMapOvr>
    <a:masterClrMapping/>
  </p:clrMapOvr>
  <mc:AlternateContent xmlns:mc="http://schemas.openxmlformats.org/markup-compatibility/2006" xmlns:p14="http://schemas.microsoft.com/office/powerpoint/2010/main">
    <mc:Choice Requires="p14">
      <p:transition p14:dur="0" advTm="4911"/>
    </mc:Choice>
    <mc:Fallback xmlns="">
      <p:transition advTm="491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9BA68-3988-4DFA-83A0-D2A666B9AEBD}"/>
              </a:ext>
            </a:extLst>
          </p:cNvPr>
          <p:cNvSpPr>
            <a:spLocks noGrp="1"/>
          </p:cNvSpPr>
          <p:nvPr>
            <p:ph type="title"/>
          </p:nvPr>
        </p:nvSpPr>
        <p:spPr/>
        <p:txBody>
          <a:bodyPr/>
          <a:lstStyle/>
          <a:p>
            <a:r>
              <a:rPr lang="en-US" altLang="zh-CN" dirty="0"/>
              <a:t>The Story of AI Engineer Andy </a:t>
            </a:r>
            <a:endParaRPr lang="zh-CN" altLang="en-US" dirty="0"/>
          </a:p>
        </p:txBody>
      </p:sp>
      <p:sp>
        <p:nvSpPr>
          <p:cNvPr id="4" name="灯片编号占位符 3">
            <a:extLst>
              <a:ext uri="{FF2B5EF4-FFF2-40B4-BE49-F238E27FC236}">
                <a16:creationId xmlns:a16="http://schemas.microsoft.com/office/drawing/2014/main" id="{AFC26337-5F4E-42FA-AB4D-4E11D40BC961}"/>
              </a:ext>
            </a:extLst>
          </p:cNvPr>
          <p:cNvSpPr>
            <a:spLocks noGrp="1"/>
          </p:cNvSpPr>
          <p:nvPr>
            <p:ph type="sldNum" sz="quarter" idx="12"/>
          </p:nvPr>
        </p:nvSpPr>
        <p:spPr/>
        <p:txBody>
          <a:bodyPr/>
          <a:lstStyle/>
          <a:p>
            <a:pPr>
              <a:defRPr/>
            </a:pPr>
            <a:fld id="{73697CC5-BB9E-487E-AFF3-8F5506CF83B5}" type="slidenum">
              <a:rPr lang="en-US" altLang="ko-KR" smtClean="0"/>
              <a:pPr>
                <a:defRPr/>
              </a:pPr>
              <a:t>4</a:t>
            </a:fld>
            <a:endParaRPr lang="en-US" altLang="ko-K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291" y="2529898"/>
            <a:ext cx="5446853" cy="3923437"/>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4168" y="3861048"/>
            <a:ext cx="2681878" cy="2681878"/>
          </a:xfrm>
          <a:prstGeom prst="rect">
            <a:avLst/>
          </a:prstGeom>
        </p:spPr>
      </p:pic>
      <p:sp>
        <p:nvSpPr>
          <p:cNvPr id="12" name="TextBox 11"/>
          <p:cNvSpPr txBox="1"/>
          <p:nvPr/>
        </p:nvSpPr>
        <p:spPr>
          <a:xfrm>
            <a:off x="421291" y="1358633"/>
            <a:ext cx="8344755" cy="769441"/>
          </a:xfrm>
          <a:prstGeom prst="rect">
            <a:avLst/>
          </a:prstGeom>
          <a:noFill/>
        </p:spPr>
        <p:txBody>
          <a:bodyPr wrap="square" rtlCol="0">
            <a:spAutoFit/>
          </a:bodyPr>
          <a:lstStyle/>
          <a:p>
            <a:r>
              <a:rPr lang="en-US" altLang="zh-CN" sz="3600" dirty="0"/>
              <a:t>Predict </a:t>
            </a:r>
            <a:r>
              <a:rPr lang="en-US" altLang="zh-CN" sz="4400" dirty="0">
                <a:solidFill>
                  <a:srgbClr val="C00000"/>
                </a:solidFill>
              </a:rPr>
              <a:t>Original</a:t>
            </a:r>
            <a:r>
              <a:rPr lang="en-US" altLang="zh-CN" sz="3600" dirty="0"/>
              <a:t> Taxi Demand (</a:t>
            </a:r>
            <a:r>
              <a:rPr lang="en-US" altLang="zh-CN" sz="3600" dirty="0">
                <a:solidFill>
                  <a:srgbClr val="3C89C9"/>
                </a:solidFill>
              </a:rPr>
              <a:t>OTD</a:t>
            </a:r>
            <a:r>
              <a:rPr lang="en-US" altLang="zh-CN" sz="3600" dirty="0"/>
              <a:t>)</a:t>
            </a:r>
            <a:endParaRPr lang="zh-CN" altLang="en-US" sz="3600" dirty="0"/>
          </a:p>
        </p:txBody>
      </p:sp>
    </p:spTree>
    <p:custDataLst>
      <p:tags r:id="rId1"/>
    </p:custDataLst>
    <p:extLst>
      <p:ext uri="{BB962C8B-B14F-4D97-AF65-F5344CB8AC3E}">
        <p14:creationId xmlns:p14="http://schemas.microsoft.com/office/powerpoint/2010/main" val="2931155208"/>
      </p:ext>
    </p:extLst>
  </p:cSld>
  <p:clrMapOvr>
    <a:masterClrMapping/>
  </p:clrMapOvr>
  <mc:AlternateContent xmlns:mc="http://schemas.openxmlformats.org/markup-compatibility/2006" xmlns:p14="http://schemas.microsoft.com/office/powerpoint/2010/main">
    <mc:Choice Requires="p14">
      <p:transition p14:dur="0" advTm="11215"/>
    </mc:Choice>
    <mc:Fallback xmlns="">
      <p:transition advTm="1121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3008-DE3C-47EF-98A9-E572D37A044A}"/>
              </a:ext>
            </a:extLst>
          </p:cNvPr>
          <p:cNvSpPr>
            <a:spLocks noGrp="1"/>
          </p:cNvSpPr>
          <p:nvPr>
            <p:ph type="title"/>
          </p:nvPr>
        </p:nvSpPr>
        <p:spPr/>
        <p:txBody>
          <a:bodyPr/>
          <a:lstStyle/>
          <a:p>
            <a:r>
              <a:rPr lang="en-US" altLang="zh-CN" dirty="0"/>
              <a:t>Distributed Learning Framework</a:t>
            </a:r>
            <a:endParaRPr lang="zh-CN" altLang="en-US" dirty="0"/>
          </a:p>
        </p:txBody>
      </p:sp>
      <p:sp>
        <p:nvSpPr>
          <p:cNvPr id="4" name="灯片编号占位符 3">
            <a:extLst>
              <a:ext uri="{FF2B5EF4-FFF2-40B4-BE49-F238E27FC236}">
                <a16:creationId xmlns:a16="http://schemas.microsoft.com/office/drawing/2014/main" id="{C071C9AA-52B4-4EF9-8CA6-83B5DF519F46}"/>
              </a:ext>
            </a:extLst>
          </p:cNvPr>
          <p:cNvSpPr>
            <a:spLocks noGrp="1"/>
          </p:cNvSpPr>
          <p:nvPr>
            <p:ph type="sldNum" sz="quarter" idx="12"/>
          </p:nvPr>
        </p:nvSpPr>
        <p:spPr/>
        <p:txBody>
          <a:bodyPr/>
          <a:lstStyle/>
          <a:p>
            <a:pPr>
              <a:defRPr/>
            </a:pPr>
            <a:fld id="{73697CC5-BB9E-487E-AFF3-8F5506CF83B5}" type="slidenum">
              <a:rPr lang="en-US" altLang="ko-KR" smtClean="0"/>
              <a:pPr>
                <a:defRPr/>
              </a:pPr>
              <a:t>40</a:t>
            </a:fld>
            <a:endParaRPr lang="en-US" altLang="ko-KR"/>
          </a:p>
        </p:txBody>
      </p:sp>
      <p:pic>
        <p:nvPicPr>
          <p:cNvPr id="5" name="图片 4">
            <a:extLst>
              <a:ext uri="{FF2B5EF4-FFF2-40B4-BE49-F238E27FC236}">
                <a16:creationId xmlns:a16="http://schemas.microsoft.com/office/drawing/2014/main" id="{0F3199AA-0E8A-416E-BCAF-9969DBA070DD}"/>
              </a:ext>
            </a:extLst>
          </p:cNvPr>
          <p:cNvPicPr>
            <a:picLocks noChangeAspect="1"/>
          </p:cNvPicPr>
          <p:nvPr/>
        </p:nvPicPr>
        <p:blipFill>
          <a:blip r:embed="rId4"/>
          <a:stretch>
            <a:fillRect/>
          </a:stretch>
        </p:blipFill>
        <p:spPr>
          <a:xfrm>
            <a:off x="755576" y="1124744"/>
            <a:ext cx="7491272" cy="5547186"/>
          </a:xfrm>
          <a:prstGeom prst="rect">
            <a:avLst/>
          </a:prstGeom>
        </p:spPr>
      </p:pic>
      <p:sp>
        <p:nvSpPr>
          <p:cNvPr id="8" name="矩形标注 22">
            <a:extLst>
              <a:ext uri="{FF2B5EF4-FFF2-40B4-BE49-F238E27FC236}">
                <a16:creationId xmlns:a16="http://schemas.microsoft.com/office/drawing/2014/main" id="{DF061B88-A4C7-4778-ACD2-8D36EC3662A0}"/>
              </a:ext>
            </a:extLst>
          </p:cNvPr>
          <p:cNvSpPr>
            <a:spLocks noChangeArrowheads="1"/>
          </p:cNvSpPr>
          <p:nvPr/>
        </p:nvSpPr>
        <p:spPr bwMode="auto">
          <a:xfrm>
            <a:off x="0" y="5373216"/>
            <a:ext cx="9144000" cy="1043946"/>
          </a:xfrm>
          <a:prstGeom prst="wedgeRectCallout">
            <a:avLst>
              <a:gd name="adj1" fmla="val -3352"/>
              <a:gd name="adj2" fmla="val 9140"/>
            </a:avLst>
          </a:prstGeom>
          <a:solidFill>
            <a:srgbClr val="FFC000"/>
          </a:solidFill>
          <a:ln>
            <a:noFill/>
          </a:ln>
        </p:spPr>
        <p:txBody>
          <a:bodyPr lIns="0" rIns="0"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Fetch the corresponding parameters from the parameter servers</a:t>
            </a:r>
            <a:endParaRPr lang="zh-CN" altLang="en-US" sz="2800" b="1" dirty="0">
              <a:solidFill>
                <a:srgbClr val="000000"/>
              </a:solidFill>
              <a:latin typeface="Arial"/>
              <a:cs typeface="ＭＳ Ｐゴシック" charset="-128"/>
            </a:endParaRPr>
          </a:p>
        </p:txBody>
      </p:sp>
      <p:cxnSp>
        <p:nvCxnSpPr>
          <p:cNvPr id="6" name="直接箭头连接符 5">
            <a:extLst>
              <a:ext uri="{FF2B5EF4-FFF2-40B4-BE49-F238E27FC236}">
                <a16:creationId xmlns:a16="http://schemas.microsoft.com/office/drawing/2014/main" id="{FF882414-6CCF-4006-8FAA-832E81BD2647}"/>
              </a:ext>
            </a:extLst>
          </p:cNvPr>
          <p:cNvCxnSpPr/>
          <p:nvPr/>
        </p:nvCxnSpPr>
        <p:spPr bwMode="auto">
          <a:xfrm>
            <a:off x="1835696" y="2132856"/>
            <a:ext cx="252877" cy="547999"/>
          </a:xfrm>
          <a:prstGeom prst="straightConnector1">
            <a:avLst/>
          </a:prstGeom>
          <a:solidFill>
            <a:srgbClr val="C0C0C0">
              <a:alpha val="0"/>
            </a:srgbClr>
          </a:solidFill>
          <a:ln w="38100" cap="flat" cmpd="sng" algn="ctr">
            <a:solidFill>
              <a:srgbClr val="FF0000"/>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85E42CBA-4A26-42F5-A531-6B55F346712C}"/>
              </a:ext>
            </a:extLst>
          </p:cNvPr>
          <p:cNvCxnSpPr>
            <a:cxnSpLocks/>
          </p:cNvCxnSpPr>
          <p:nvPr/>
        </p:nvCxnSpPr>
        <p:spPr bwMode="auto">
          <a:xfrm flipH="1">
            <a:off x="2088573" y="2132856"/>
            <a:ext cx="1475316" cy="547999"/>
          </a:xfrm>
          <a:prstGeom prst="straightConnector1">
            <a:avLst/>
          </a:prstGeom>
          <a:solidFill>
            <a:srgbClr val="C0C0C0">
              <a:alpha val="0"/>
            </a:srgbClr>
          </a:solidFill>
          <a:ln w="38100" cap="flat" cmpd="sng" algn="ctr">
            <a:solidFill>
              <a:srgbClr val="FF0000"/>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25298F62-6B7F-4EAB-B4CF-1ABC0C018C14}"/>
              </a:ext>
            </a:extLst>
          </p:cNvPr>
          <p:cNvCxnSpPr>
            <a:cxnSpLocks/>
          </p:cNvCxnSpPr>
          <p:nvPr/>
        </p:nvCxnSpPr>
        <p:spPr bwMode="auto">
          <a:xfrm flipH="1">
            <a:off x="2195736" y="2132856"/>
            <a:ext cx="3096345" cy="547999"/>
          </a:xfrm>
          <a:prstGeom prst="straightConnector1">
            <a:avLst/>
          </a:prstGeom>
          <a:solidFill>
            <a:srgbClr val="C0C0C0">
              <a:alpha val="0"/>
            </a:srgbClr>
          </a:solidFill>
          <a:ln w="38100" cap="flat" cmpd="sng" algn="ctr">
            <a:solidFill>
              <a:srgbClr val="FF0000"/>
            </a:solidFill>
            <a:prstDash val="solid"/>
            <a:round/>
            <a:headEnd type="none" w="med" len="med"/>
            <a:tailEnd type="triangle"/>
          </a:ln>
          <a:effectLst/>
        </p:spPr>
      </p:cxnSp>
      <p:cxnSp>
        <p:nvCxnSpPr>
          <p:cNvPr id="15" name="直接箭头连接符 14">
            <a:extLst>
              <a:ext uri="{FF2B5EF4-FFF2-40B4-BE49-F238E27FC236}">
                <a16:creationId xmlns:a16="http://schemas.microsoft.com/office/drawing/2014/main" id="{B9D6F80B-6FE8-4AA4-B013-EAA0C3DD078A}"/>
              </a:ext>
            </a:extLst>
          </p:cNvPr>
          <p:cNvCxnSpPr>
            <a:cxnSpLocks/>
          </p:cNvCxnSpPr>
          <p:nvPr/>
        </p:nvCxnSpPr>
        <p:spPr bwMode="auto">
          <a:xfrm flipH="1">
            <a:off x="2195736" y="2132856"/>
            <a:ext cx="4824537" cy="547999"/>
          </a:xfrm>
          <a:prstGeom prst="straightConnector1">
            <a:avLst/>
          </a:prstGeom>
          <a:solidFill>
            <a:srgbClr val="C0C0C0">
              <a:alpha val="0"/>
            </a:srgbClr>
          </a:solidFill>
          <a:ln w="38100" cap="flat" cmpd="sng" algn="ctr">
            <a:solidFill>
              <a:srgbClr val="FF0000"/>
            </a:solidFill>
            <a:prstDash val="solid"/>
            <a:round/>
            <a:headEnd type="none" w="med" len="med"/>
            <a:tailEnd type="triangle"/>
          </a:ln>
          <a:effectLst/>
        </p:spPr>
      </p:cxnSp>
      <p:sp>
        <p:nvSpPr>
          <p:cNvPr id="18" name="文本框 17">
            <a:extLst>
              <a:ext uri="{FF2B5EF4-FFF2-40B4-BE49-F238E27FC236}">
                <a16:creationId xmlns:a16="http://schemas.microsoft.com/office/drawing/2014/main" id="{D9DABB74-B2B9-4D00-9D94-50BBB33E2702}"/>
              </a:ext>
            </a:extLst>
          </p:cNvPr>
          <p:cNvSpPr txBox="1"/>
          <p:nvPr/>
        </p:nvSpPr>
        <p:spPr>
          <a:xfrm>
            <a:off x="874367" y="2549268"/>
            <a:ext cx="2401489" cy="207226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4078245552"/>
      </p:ext>
    </p:extLst>
  </p:cSld>
  <p:clrMapOvr>
    <a:masterClrMapping/>
  </p:clrMapOvr>
  <mc:AlternateContent xmlns:mc="http://schemas.openxmlformats.org/markup-compatibility/2006" xmlns:p14="http://schemas.microsoft.com/office/powerpoint/2010/main">
    <mc:Choice Requires="p14">
      <p:transition p14:dur="0" advTm="4911"/>
    </mc:Choice>
    <mc:Fallback xmlns="">
      <p:transition advTm="491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63008-DE3C-47EF-98A9-E572D37A044A}"/>
              </a:ext>
            </a:extLst>
          </p:cNvPr>
          <p:cNvSpPr>
            <a:spLocks noGrp="1"/>
          </p:cNvSpPr>
          <p:nvPr>
            <p:ph type="title"/>
          </p:nvPr>
        </p:nvSpPr>
        <p:spPr/>
        <p:txBody>
          <a:bodyPr/>
          <a:lstStyle/>
          <a:p>
            <a:r>
              <a:rPr lang="en-US" altLang="zh-CN" dirty="0"/>
              <a:t>Distributed Learning Framework</a:t>
            </a:r>
            <a:endParaRPr lang="zh-CN" altLang="en-US" dirty="0"/>
          </a:p>
        </p:txBody>
      </p:sp>
      <p:sp>
        <p:nvSpPr>
          <p:cNvPr id="4" name="灯片编号占位符 3">
            <a:extLst>
              <a:ext uri="{FF2B5EF4-FFF2-40B4-BE49-F238E27FC236}">
                <a16:creationId xmlns:a16="http://schemas.microsoft.com/office/drawing/2014/main" id="{C071C9AA-52B4-4EF9-8CA6-83B5DF519F46}"/>
              </a:ext>
            </a:extLst>
          </p:cNvPr>
          <p:cNvSpPr>
            <a:spLocks noGrp="1"/>
          </p:cNvSpPr>
          <p:nvPr>
            <p:ph type="sldNum" sz="quarter" idx="12"/>
          </p:nvPr>
        </p:nvSpPr>
        <p:spPr/>
        <p:txBody>
          <a:bodyPr/>
          <a:lstStyle/>
          <a:p>
            <a:pPr>
              <a:defRPr/>
            </a:pPr>
            <a:fld id="{73697CC5-BB9E-487E-AFF3-8F5506CF83B5}" type="slidenum">
              <a:rPr lang="en-US" altLang="ko-KR" smtClean="0"/>
              <a:pPr>
                <a:defRPr/>
              </a:pPr>
              <a:t>41</a:t>
            </a:fld>
            <a:endParaRPr lang="en-US" altLang="ko-KR"/>
          </a:p>
        </p:txBody>
      </p:sp>
      <p:pic>
        <p:nvPicPr>
          <p:cNvPr id="5" name="图片 4">
            <a:extLst>
              <a:ext uri="{FF2B5EF4-FFF2-40B4-BE49-F238E27FC236}">
                <a16:creationId xmlns:a16="http://schemas.microsoft.com/office/drawing/2014/main" id="{0F3199AA-0E8A-416E-BCAF-9969DBA070DD}"/>
              </a:ext>
            </a:extLst>
          </p:cNvPr>
          <p:cNvPicPr>
            <a:picLocks noChangeAspect="1"/>
          </p:cNvPicPr>
          <p:nvPr/>
        </p:nvPicPr>
        <p:blipFill>
          <a:blip r:embed="rId4"/>
          <a:stretch>
            <a:fillRect/>
          </a:stretch>
        </p:blipFill>
        <p:spPr>
          <a:xfrm>
            <a:off x="755576" y="1124744"/>
            <a:ext cx="7491272" cy="5547186"/>
          </a:xfrm>
          <a:prstGeom prst="rect">
            <a:avLst/>
          </a:prstGeom>
        </p:spPr>
      </p:pic>
      <p:sp>
        <p:nvSpPr>
          <p:cNvPr id="8" name="矩形标注 22">
            <a:extLst>
              <a:ext uri="{FF2B5EF4-FFF2-40B4-BE49-F238E27FC236}">
                <a16:creationId xmlns:a16="http://schemas.microsoft.com/office/drawing/2014/main" id="{DF061B88-A4C7-4778-ACD2-8D36EC3662A0}"/>
              </a:ext>
            </a:extLst>
          </p:cNvPr>
          <p:cNvSpPr>
            <a:spLocks noChangeArrowheads="1"/>
          </p:cNvSpPr>
          <p:nvPr/>
        </p:nvSpPr>
        <p:spPr bwMode="auto">
          <a:xfrm>
            <a:off x="0" y="5373216"/>
            <a:ext cx="9144000" cy="1043946"/>
          </a:xfrm>
          <a:prstGeom prst="wedgeRectCallout">
            <a:avLst>
              <a:gd name="adj1" fmla="val -3352"/>
              <a:gd name="adj2" fmla="val 9140"/>
            </a:avLst>
          </a:prstGeom>
          <a:solidFill>
            <a:srgbClr val="FFC000"/>
          </a:solidFill>
          <a:ln>
            <a:noFill/>
          </a:ln>
        </p:spPr>
        <p:txBody>
          <a:bodyPr lIns="0" rIns="0"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Newly calculated gradients will be pushed to the corresponding parameter servers</a:t>
            </a:r>
            <a:endParaRPr lang="zh-CN" altLang="en-US" sz="2800" b="1" dirty="0">
              <a:solidFill>
                <a:srgbClr val="000000"/>
              </a:solidFill>
              <a:latin typeface="Arial"/>
              <a:cs typeface="ＭＳ Ｐゴシック" charset="-128"/>
            </a:endParaRPr>
          </a:p>
        </p:txBody>
      </p:sp>
      <p:cxnSp>
        <p:nvCxnSpPr>
          <p:cNvPr id="6" name="直接箭头连接符 5">
            <a:extLst>
              <a:ext uri="{FF2B5EF4-FFF2-40B4-BE49-F238E27FC236}">
                <a16:creationId xmlns:a16="http://schemas.microsoft.com/office/drawing/2014/main" id="{FF882414-6CCF-4006-8FAA-832E81BD2647}"/>
              </a:ext>
            </a:extLst>
          </p:cNvPr>
          <p:cNvCxnSpPr/>
          <p:nvPr/>
        </p:nvCxnSpPr>
        <p:spPr bwMode="auto">
          <a:xfrm>
            <a:off x="1835696" y="2132856"/>
            <a:ext cx="252877" cy="547999"/>
          </a:xfrm>
          <a:prstGeom prst="straightConnector1">
            <a:avLst/>
          </a:prstGeom>
          <a:solidFill>
            <a:srgbClr val="C0C0C0">
              <a:alpha val="0"/>
            </a:srgbClr>
          </a:solidFill>
          <a:ln w="38100" cap="flat" cmpd="sng" algn="ctr">
            <a:solidFill>
              <a:srgbClr val="FF0000"/>
            </a:solidFill>
            <a:prstDash val="solid"/>
            <a:round/>
            <a:headEnd type="triangle" w="med" len="med"/>
            <a:tailEnd type="none" w="med" len="med"/>
          </a:ln>
          <a:effectLst/>
        </p:spPr>
      </p:cxnSp>
      <p:cxnSp>
        <p:nvCxnSpPr>
          <p:cNvPr id="9" name="直接箭头连接符 8">
            <a:extLst>
              <a:ext uri="{FF2B5EF4-FFF2-40B4-BE49-F238E27FC236}">
                <a16:creationId xmlns:a16="http://schemas.microsoft.com/office/drawing/2014/main" id="{85E42CBA-4A26-42F5-A531-6B55F346712C}"/>
              </a:ext>
            </a:extLst>
          </p:cNvPr>
          <p:cNvCxnSpPr>
            <a:cxnSpLocks/>
          </p:cNvCxnSpPr>
          <p:nvPr/>
        </p:nvCxnSpPr>
        <p:spPr bwMode="auto">
          <a:xfrm flipH="1">
            <a:off x="2088573" y="2132856"/>
            <a:ext cx="1475316" cy="547999"/>
          </a:xfrm>
          <a:prstGeom prst="straightConnector1">
            <a:avLst/>
          </a:prstGeom>
          <a:solidFill>
            <a:srgbClr val="C0C0C0">
              <a:alpha val="0"/>
            </a:srgbClr>
          </a:solidFill>
          <a:ln w="38100" cap="flat" cmpd="sng" algn="ctr">
            <a:solidFill>
              <a:srgbClr val="FF0000"/>
            </a:solidFill>
            <a:prstDash val="solid"/>
            <a:round/>
            <a:headEnd type="triangle" w="med" len="med"/>
            <a:tailEnd type="none" w="med" len="med"/>
          </a:ln>
          <a:effectLst/>
        </p:spPr>
      </p:cxnSp>
      <p:cxnSp>
        <p:nvCxnSpPr>
          <p:cNvPr id="12" name="直接箭头连接符 11">
            <a:extLst>
              <a:ext uri="{FF2B5EF4-FFF2-40B4-BE49-F238E27FC236}">
                <a16:creationId xmlns:a16="http://schemas.microsoft.com/office/drawing/2014/main" id="{25298F62-6B7F-4EAB-B4CF-1ABC0C018C14}"/>
              </a:ext>
            </a:extLst>
          </p:cNvPr>
          <p:cNvCxnSpPr>
            <a:cxnSpLocks/>
          </p:cNvCxnSpPr>
          <p:nvPr/>
        </p:nvCxnSpPr>
        <p:spPr bwMode="auto">
          <a:xfrm flipH="1">
            <a:off x="2195736" y="2132856"/>
            <a:ext cx="3096345" cy="547999"/>
          </a:xfrm>
          <a:prstGeom prst="straightConnector1">
            <a:avLst/>
          </a:prstGeom>
          <a:solidFill>
            <a:srgbClr val="C0C0C0">
              <a:alpha val="0"/>
            </a:srgbClr>
          </a:solidFill>
          <a:ln w="38100" cap="flat" cmpd="sng" algn="ctr">
            <a:solidFill>
              <a:srgbClr val="FF0000"/>
            </a:solidFill>
            <a:prstDash val="solid"/>
            <a:round/>
            <a:headEnd type="triangle" w="med" len="med"/>
            <a:tailEnd type="none" w="med" len="med"/>
          </a:ln>
          <a:effectLst/>
        </p:spPr>
      </p:cxnSp>
      <p:cxnSp>
        <p:nvCxnSpPr>
          <p:cNvPr id="15" name="直接箭头连接符 14">
            <a:extLst>
              <a:ext uri="{FF2B5EF4-FFF2-40B4-BE49-F238E27FC236}">
                <a16:creationId xmlns:a16="http://schemas.microsoft.com/office/drawing/2014/main" id="{B9D6F80B-6FE8-4AA4-B013-EAA0C3DD078A}"/>
              </a:ext>
            </a:extLst>
          </p:cNvPr>
          <p:cNvCxnSpPr>
            <a:cxnSpLocks/>
          </p:cNvCxnSpPr>
          <p:nvPr/>
        </p:nvCxnSpPr>
        <p:spPr bwMode="auto">
          <a:xfrm flipH="1">
            <a:off x="2195736" y="2132856"/>
            <a:ext cx="4824537" cy="547999"/>
          </a:xfrm>
          <a:prstGeom prst="straightConnector1">
            <a:avLst/>
          </a:prstGeom>
          <a:solidFill>
            <a:srgbClr val="C0C0C0">
              <a:alpha val="0"/>
            </a:srgbClr>
          </a:solidFill>
          <a:ln w="38100" cap="flat" cmpd="sng" algn="ctr">
            <a:solidFill>
              <a:srgbClr val="FF0000"/>
            </a:solidFill>
            <a:prstDash val="solid"/>
            <a:round/>
            <a:headEnd type="triangle" w="med" len="med"/>
            <a:tailEnd type="none" w="med" len="med"/>
          </a:ln>
          <a:effectLst/>
        </p:spPr>
      </p:cxnSp>
      <p:sp>
        <p:nvSpPr>
          <p:cNvPr id="18" name="文本框 17">
            <a:extLst>
              <a:ext uri="{FF2B5EF4-FFF2-40B4-BE49-F238E27FC236}">
                <a16:creationId xmlns:a16="http://schemas.microsoft.com/office/drawing/2014/main" id="{D9DABB74-B2B9-4D00-9D94-50BBB33E2702}"/>
              </a:ext>
            </a:extLst>
          </p:cNvPr>
          <p:cNvSpPr txBox="1"/>
          <p:nvPr/>
        </p:nvSpPr>
        <p:spPr>
          <a:xfrm>
            <a:off x="874367" y="2549268"/>
            <a:ext cx="2401489" cy="207226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3173112198"/>
      </p:ext>
    </p:extLst>
  </p:cSld>
  <p:clrMapOvr>
    <a:masterClrMapping/>
  </p:clrMapOvr>
  <mc:AlternateContent xmlns:mc="http://schemas.openxmlformats.org/markup-compatibility/2006" xmlns:p14="http://schemas.microsoft.com/office/powerpoint/2010/main">
    <mc:Choice Requires="p14">
      <p:transition p14:dur="0" advTm="4911"/>
    </mc:Choice>
    <mc:Fallback xmlns="">
      <p:transition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dirty="0"/>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0"/>
              </a:spcBef>
              <a:spcAft>
                <a:spcPts val="1800"/>
              </a:spcAft>
            </a:pPr>
            <a:r>
              <a:rPr lang="en-US" altLang="zh-CN" sz="3200" dirty="0"/>
              <a:t>Background and Motivation</a:t>
            </a:r>
          </a:p>
          <a:p>
            <a:pPr eaLnBrk="1" hangingPunct="1">
              <a:spcBef>
                <a:spcPts val="0"/>
              </a:spcBef>
              <a:spcAft>
                <a:spcPts val="1800"/>
              </a:spcAft>
            </a:pPr>
            <a:r>
              <a:rPr lang="en-US" altLang="zh-CN" sz="3200" dirty="0"/>
              <a:t>Key Methodology</a:t>
            </a:r>
          </a:p>
          <a:p>
            <a:pPr eaLnBrk="1" hangingPunct="1">
              <a:spcBef>
                <a:spcPts val="0"/>
              </a:spcBef>
              <a:spcAft>
                <a:spcPts val="1800"/>
              </a:spcAft>
            </a:pPr>
            <a:r>
              <a:rPr lang="en-US" altLang="zh-CN" sz="3200" dirty="0"/>
              <a:t>Feature Engineering</a:t>
            </a:r>
          </a:p>
          <a:p>
            <a:pPr eaLnBrk="1" hangingPunct="1">
              <a:spcBef>
                <a:spcPts val="0"/>
              </a:spcBef>
              <a:spcAft>
                <a:spcPts val="1800"/>
              </a:spcAft>
            </a:pPr>
            <a:r>
              <a:rPr lang="en-US" altLang="zh-CN" sz="3200" dirty="0"/>
              <a:t>Our Model</a:t>
            </a:r>
          </a:p>
          <a:p>
            <a:pPr eaLnBrk="1" hangingPunct="1">
              <a:spcBef>
                <a:spcPts val="0"/>
              </a:spcBef>
              <a:spcAft>
                <a:spcPts val="1800"/>
              </a:spcAft>
            </a:pPr>
            <a:r>
              <a:rPr lang="en-US" altLang="zh-CN" sz="3200" dirty="0"/>
              <a:t>Model Training Processing</a:t>
            </a:r>
          </a:p>
          <a:p>
            <a:pPr eaLnBrk="1" hangingPunct="1">
              <a:spcBef>
                <a:spcPts val="0"/>
              </a:spcBef>
              <a:spcAft>
                <a:spcPts val="1800"/>
              </a:spcAft>
            </a:pPr>
            <a:r>
              <a:rPr lang="en-US" altLang="zh-CN" sz="3200" dirty="0">
                <a:solidFill>
                  <a:srgbClr val="FF0000"/>
                </a:solidFill>
              </a:rPr>
              <a:t>Experimental Study</a:t>
            </a:r>
          </a:p>
          <a:p>
            <a:pPr eaLnBrk="1" hangingPunct="1">
              <a:spcBef>
                <a:spcPts val="0"/>
              </a:spcBef>
              <a:spcAft>
                <a:spcPts val="1800"/>
              </a:spcAft>
            </a:pPr>
            <a:r>
              <a:rPr lang="en-US" altLang="zh-CN" sz="3200" dirty="0"/>
              <a:t>Conclusion</a:t>
            </a:r>
          </a:p>
        </p:txBody>
      </p:sp>
      <p:sp>
        <p:nvSpPr>
          <p:cNvPr id="2" name="灯片编号占位符 1"/>
          <p:cNvSpPr>
            <a:spLocks noGrp="1"/>
          </p:cNvSpPr>
          <p:nvPr>
            <p:ph type="sldNum" sz="quarter" idx="12"/>
          </p:nvPr>
        </p:nvSpPr>
        <p:spPr>
          <a:xfrm>
            <a:off x="6876256" y="118096"/>
            <a:ext cx="2133600" cy="257175"/>
          </a:xfrm>
        </p:spPr>
        <p:txBody>
          <a:bodyPr/>
          <a:lstStyle/>
          <a:p>
            <a:pPr>
              <a:defRPr/>
            </a:pPr>
            <a:fld id="{73697CC5-BB9E-487E-AFF3-8F5506CF83B5}" type="slidenum">
              <a:rPr lang="en-US" altLang="ko-KR" smtClean="0"/>
              <a:pPr>
                <a:defRPr/>
              </a:pPr>
              <a:t>42</a:t>
            </a:fld>
            <a:endParaRPr lang="en-US" altLang="ko-KR"/>
          </a:p>
        </p:txBody>
      </p:sp>
    </p:spTree>
    <p:extLst>
      <p:ext uri="{BB962C8B-B14F-4D97-AF65-F5344CB8AC3E}">
        <p14:creationId xmlns:p14="http://schemas.microsoft.com/office/powerpoint/2010/main" val="3323059963"/>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0D91A-0E1B-4464-87CA-9F02CB2BE097}"/>
              </a:ext>
            </a:extLst>
          </p:cNvPr>
          <p:cNvSpPr>
            <a:spLocks noGrp="1"/>
          </p:cNvSpPr>
          <p:nvPr>
            <p:ph type="title"/>
          </p:nvPr>
        </p:nvSpPr>
        <p:spPr>
          <a:xfrm>
            <a:off x="457200" y="122238"/>
            <a:ext cx="8229600" cy="714375"/>
          </a:xfrm>
        </p:spPr>
        <p:txBody>
          <a:bodyPr/>
          <a:lstStyle/>
          <a:p>
            <a:r>
              <a:rPr lang="en-US" altLang="zh-CN" dirty="0"/>
              <a:t>Experimental Study</a:t>
            </a:r>
            <a:endParaRPr lang="zh-CN" altLang="en-US" dirty="0"/>
          </a:p>
        </p:txBody>
      </p:sp>
      <p:sp>
        <p:nvSpPr>
          <p:cNvPr id="4" name="灯片编号占位符 3">
            <a:extLst>
              <a:ext uri="{FF2B5EF4-FFF2-40B4-BE49-F238E27FC236}">
                <a16:creationId xmlns:a16="http://schemas.microsoft.com/office/drawing/2014/main" id="{5567C0CC-8398-4EBB-B1E9-665CDE4A1570}"/>
              </a:ext>
            </a:extLst>
          </p:cNvPr>
          <p:cNvSpPr>
            <a:spLocks noGrp="1"/>
          </p:cNvSpPr>
          <p:nvPr>
            <p:ph type="sldNum" sz="quarter" idx="12"/>
          </p:nvPr>
        </p:nvSpPr>
        <p:spPr/>
        <p:txBody>
          <a:bodyPr/>
          <a:lstStyle/>
          <a:p>
            <a:pPr>
              <a:defRPr/>
            </a:pPr>
            <a:fld id="{73697CC5-BB9E-487E-AFF3-8F5506CF83B5}" type="slidenum">
              <a:rPr lang="en-US" altLang="ko-KR" smtClean="0"/>
              <a:pPr>
                <a:defRPr/>
              </a:pPr>
              <a:t>43</a:t>
            </a:fld>
            <a:endParaRPr lang="en-US" altLang="ko-KR"/>
          </a:p>
        </p:txBody>
      </p:sp>
      <p:sp>
        <p:nvSpPr>
          <p:cNvPr id="5" name="内容占位符 2">
            <a:extLst>
              <a:ext uri="{FF2B5EF4-FFF2-40B4-BE49-F238E27FC236}">
                <a16:creationId xmlns:a16="http://schemas.microsoft.com/office/drawing/2014/main" id="{F8EF6101-A2A0-4CEC-9432-A8FF79BCE379}"/>
              </a:ext>
            </a:extLst>
          </p:cNvPr>
          <p:cNvSpPr>
            <a:spLocks noGrp="1"/>
          </p:cNvSpPr>
          <p:nvPr>
            <p:ph idx="1"/>
          </p:nvPr>
        </p:nvSpPr>
        <p:spPr>
          <a:xfrm>
            <a:off x="457200" y="4149080"/>
            <a:ext cx="8578850" cy="2376264"/>
          </a:xfrm>
        </p:spPr>
        <p:txBody>
          <a:bodyPr numCol="2"/>
          <a:lstStyle/>
          <a:p>
            <a:r>
              <a:rPr lang="en-US" altLang="zh-CN" dirty="0"/>
              <a:t>Baselines</a:t>
            </a:r>
          </a:p>
          <a:p>
            <a:pPr lvl="1"/>
            <a:r>
              <a:rPr lang="en-US" altLang="zh-CN" dirty="0"/>
              <a:t>Historical Average (HA)</a:t>
            </a:r>
          </a:p>
          <a:p>
            <a:pPr lvl="1"/>
            <a:r>
              <a:rPr lang="en-US" altLang="zh-CN" dirty="0"/>
              <a:t>ARIMA</a:t>
            </a:r>
          </a:p>
          <a:p>
            <a:pPr lvl="1"/>
            <a:r>
              <a:rPr lang="en-US" altLang="zh-CN" dirty="0"/>
              <a:t>Markov</a:t>
            </a:r>
          </a:p>
          <a:p>
            <a:endParaRPr lang="en-US" altLang="zh-CN" dirty="0"/>
          </a:p>
          <a:p>
            <a:endParaRPr lang="en-US" altLang="zh-CN" dirty="0"/>
          </a:p>
          <a:p>
            <a:pPr lvl="1"/>
            <a:r>
              <a:rPr lang="en-US" altLang="zh-CN" dirty="0"/>
              <a:t>GBRT</a:t>
            </a:r>
          </a:p>
          <a:p>
            <a:pPr lvl="1"/>
            <a:r>
              <a:rPr lang="en-US" altLang="zh-CN" dirty="0"/>
              <a:t>Neural Network (NN)</a:t>
            </a:r>
          </a:p>
          <a:p>
            <a:pPr lvl="1"/>
            <a:r>
              <a:rPr lang="en-US" altLang="zh-CN" dirty="0"/>
              <a:t>HP-MSI (GIS 2015)</a:t>
            </a:r>
            <a:endParaRPr lang="zh-CN" altLang="en-US" dirty="0"/>
          </a:p>
        </p:txBody>
      </p:sp>
      <p:sp>
        <p:nvSpPr>
          <p:cNvPr id="6" name="内容占位符 2">
            <a:extLst>
              <a:ext uri="{FF2B5EF4-FFF2-40B4-BE49-F238E27FC236}">
                <a16:creationId xmlns:a16="http://schemas.microsoft.com/office/drawing/2014/main" id="{E24F02FE-D070-48AF-B25C-9A5C915F565C}"/>
              </a:ext>
            </a:extLst>
          </p:cNvPr>
          <p:cNvSpPr txBox="1">
            <a:spLocks/>
          </p:cNvSpPr>
          <p:nvPr/>
        </p:nvSpPr>
        <p:spPr bwMode="auto">
          <a:xfrm>
            <a:off x="457200" y="908720"/>
            <a:ext cx="857885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bodyPr>
          <a:lst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altLang="zh-CN" b="0" kern="0" dirty="0"/>
              <a:t>Datasets</a:t>
            </a:r>
            <a:endParaRPr lang="zh-CN" altLang="en-US" b="0" kern="0" dirty="0"/>
          </a:p>
        </p:txBody>
      </p:sp>
      <p:pic>
        <p:nvPicPr>
          <p:cNvPr id="9" name="图片 8">
            <a:extLst>
              <a:ext uri="{FF2B5EF4-FFF2-40B4-BE49-F238E27FC236}">
                <a16:creationId xmlns:a16="http://schemas.microsoft.com/office/drawing/2014/main" id="{7DDE3B99-ED41-437F-BF17-0F09E150EC8F}"/>
              </a:ext>
            </a:extLst>
          </p:cNvPr>
          <p:cNvPicPr>
            <a:picLocks noChangeAspect="1"/>
          </p:cNvPicPr>
          <p:nvPr/>
        </p:nvPicPr>
        <p:blipFill>
          <a:blip r:embed="rId3"/>
          <a:stretch>
            <a:fillRect/>
          </a:stretch>
        </p:blipFill>
        <p:spPr>
          <a:xfrm>
            <a:off x="799660" y="1444278"/>
            <a:ext cx="7544681" cy="2344762"/>
          </a:xfrm>
          <a:prstGeom prst="rect">
            <a:avLst/>
          </a:prstGeom>
        </p:spPr>
      </p:pic>
    </p:spTree>
    <p:extLst>
      <p:ext uri="{BB962C8B-B14F-4D97-AF65-F5344CB8AC3E}">
        <p14:creationId xmlns:p14="http://schemas.microsoft.com/office/powerpoint/2010/main" val="3482897179"/>
      </p:ext>
    </p:extLst>
  </p:cSld>
  <p:clrMapOvr>
    <a:masterClrMapping/>
  </p:clrMapOvr>
  <mc:AlternateContent xmlns:mc="http://schemas.openxmlformats.org/markup-compatibility/2006" xmlns:p14="http://schemas.microsoft.com/office/powerpoint/2010/main">
    <mc:Choice Requires="p14">
      <p:transition p14:dur="0" advTm="4389"/>
    </mc:Choice>
    <mc:Fallback xmlns="">
      <p:transition advTm="4389"/>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2F77002-D76F-4395-AE0A-70C8878E90D0}"/>
              </a:ext>
            </a:extLst>
          </p:cNvPr>
          <p:cNvSpPr>
            <a:spLocks noGrp="1"/>
          </p:cNvSpPr>
          <p:nvPr>
            <p:ph type="title"/>
          </p:nvPr>
        </p:nvSpPr>
        <p:spPr>
          <a:xfrm>
            <a:off x="457200" y="122238"/>
            <a:ext cx="8229600" cy="714375"/>
          </a:xfrm>
        </p:spPr>
        <p:txBody>
          <a:bodyPr/>
          <a:lstStyle/>
          <a:p>
            <a:r>
              <a:rPr lang="en-US" altLang="zh-CN" dirty="0"/>
              <a:t>Experimental Study</a:t>
            </a:r>
            <a:endParaRPr lang="zh-CN" altLang="en-US" dirty="0"/>
          </a:p>
        </p:txBody>
      </p:sp>
      <p:sp>
        <p:nvSpPr>
          <p:cNvPr id="6" name="内容占位符 2">
            <a:extLst>
              <a:ext uri="{FF2B5EF4-FFF2-40B4-BE49-F238E27FC236}">
                <a16:creationId xmlns:a16="http://schemas.microsoft.com/office/drawing/2014/main" id="{28DF4B78-B465-4A65-BF21-FF0C8D139966}"/>
              </a:ext>
            </a:extLst>
          </p:cNvPr>
          <p:cNvSpPr txBox="1">
            <a:spLocks/>
          </p:cNvSpPr>
          <p:nvPr/>
        </p:nvSpPr>
        <p:spPr bwMode="auto">
          <a:xfrm>
            <a:off x="457200" y="908720"/>
            <a:ext cx="857885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660033"/>
              </a:buClr>
              <a:buSzPct val="70000"/>
              <a:buFont typeface="Wingdings" panose="05000000000000000000" pitchFamily="2" charset="2"/>
              <a:buChar char="l"/>
              <a:defRPr sz="3000">
                <a:solidFill>
                  <a:schemeClr val="tx1"/>
                </a:solidFill>
                <a:latin typeface="+mn-lt"/>
                <a:ea typeface="MS PGothic" pitchFamily="34"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S PGothic" pitchFamily="34" charset="-128"/>
              </a:defRPr>
            </a:lvl2pPr>
            <a:lvl3pPr marL="987425" indent="-293688" algn="l" rtl="0" eaLnBrk="0" fontAlgn="base" hangingPunct="0">
              <a:spcBef>
                <a:spcPct val="20000"/>
              </a:spcBef>
              <a:spcAft>
                <a:spcPct val="0"/>
              </a:spcAft>
              <a:buClr>
                <a:schemeClr val="accent2"/>
              </a:buClr>
              <a:buSzPct val="70000"/>
              <a:buChar char="o"/>
              <a:defRPr sz="2300">
                <a:solidFill>
                  <a:schemeClr val="tx1"/>
                </a:solidFill>
                <a:latin typeface="+mn-lt"/>
                <a:ea typeface="MS PGothic" pitchFamily="34" charset="-128"/>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S PGothic" pitchFamily="34" charset="-128"/>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S PGothic" pitchFamily="34" charset="-128"/>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altLang="zh-CN" b="0" kern="0" dirty="0"/>
              <a:t>Metrics</a:t>
            </a:r>
          </a:p>
          <a:p>
            <a:pPr lvl="1"/>
            <a:r>
              <a:rPr lang="en-US" altLang="zh-CN" b="0" kern="0" dirty="0"/>
              <a:t>Error Rate (ER)</a:t>
            </a:r>
          </a:p>
          <a:p>
            <a:pPr lvl="2"/>
            <a:endParaRPr lang="en-US" altLang="zh-CN" b="0" kern="0" dirty="0"/>
          </a:p>
          <a:p>
            <a:pPr lvl="2"/>
            <a:endParaRPr lang="en-US" altLang="zh-CN" b="0" kern="0" dirty="0"/>
          </a:p>
          <a:p>
            <a:pPr lvl="1"/>
            <a:r>
              <a:rPr lang="en-US" altLang="zh-CN" b="0" kern="0" dirty="0"/>
              <a:t>Symmetric Mean Absolute Percent Error (SMAPE)</a:t>
            </a:r>
          </a:p>
          <a:p>
            <a:pPr lvl="2"/>
            <a:endParaRPr lang="en-US" altLang="zh-CN" b="0" kern="0" dirty="0"/>
          </a:p>
          <a:p>
            <a:pPr lvl="2"/>
            <a:endParaRPr lang="en-US" altLang="zh-CN" b="0" kern="0" dirty="0"/>
          </a:p>
          <a:p>
            <a:pPr lvl="1"/>
            <a:r>
              <a:rPr lang="en-US" altLang="zh-CN" b="0" kern="0" dirty="0"/>
              <a:t>Root Mean Squared Logarithmic Error (RMLSE)</a:t>
            </a:r>
            <a:endParaRPr lang="zh-CN" altLang="en-US" b="0" kern="0" dirty="0"/>
          </a:p>
        </p:txBody>
      </p:sp>
      <p:pic>
        <p:nvPicPr>
          <p:cNvPr id="7" name="图片 6">
            <a:extLst>
              <a:ext uri="{FF2B5EF4-FFF2-40B4-BE49-F238E27FC236}">
                <a16:creationId xmlns:a16="http://schemas.microsoft.com/office/drawing/2014/main" id="{E8CE2087-9617-45B6-8D52-9E1B4253AAE8}"/>
              </a:ext>
            </a:extLst>
          </p:cNvPr>
          <p:cNvPicPr>
            <a:picLocks noChangeAspect="1"/>
          </p:cNvPicPr>
          <p:nvPr/>
        </p:nvPicPr>
        <p:blipFill>
          <a:blip r:embed="rId3"/>
          <a:stretch>
            <a:fillRect/>
          </a:stretch>
        </p:blipFill>
        <p:spPr>
          <a:xfrm>
            <a:off x="1547664" y="1916832"/>
            <a:ext cx="2693753" cy="854569"/>
          </a:xfrm>
          <a:prstGeom prst="rect">
            <a:avLst/>
          </a:prstGeom>
        </p:spPr>
      </p:pic>
      <p:pic>
        <p:nvPicPr>
          <p:cNvPr id="8" name="图片 7">
            <a:extLst>
              <a:ext uri="{FF2B5EF4-FFF2-40B4-BE49-F238E27FC236}">
                <a16:creationId xmlns:a16="http://schemas.microsoft.com/office/drawing/2014/main" id="{2ABE8A97-52D8-4F21-8C8A-1038A812F4FC}"/>
              </a:ext>
            </a:extLst>
          </p:cNvPr>
          <p:cNvPicPr>
            <a:picLocks noChangeAspect="1"/>
          </p:cNvPicPr>
          <p:nvPr/>
        </p:nvPicPr>
        <p:blipFill>
          <a:blip r:embed="rId4"/>
          <a:stretch>
            <a:fillRect/>
          </a:stretch>
        </p:blipFill>
        <p:spPr>
          <a:xfrm>
            <a:off x="1547664" y="3352431"/>
            <a:ext cx="3901293" cy="640927"/>
          </a:xfrm>
          <a:prstGeom prst="rect">
            <a:avLst/>
          </a:prstGeom>
        </p:spPr>
      </p:pic>
      <p:pic>
        <p:nvPicPr>
          <p:cNvPr id="9" name="图片 8">
            <a:extLst>
              <a:ext uri="{FF2B5EF4-FFF2-40B4-BE49-F238E27FC236}">
                <a16:creationId xmlns:a16="http://schemas.microsoft.com/office/drawing/2014/main" id="{2B7F2872-20AF-4D41-ACF9-C4B6C99AF166}"/>
              </a:ext>
            </a:extLst>
          </p:cNvPr>
          <p:cNvPicPr>
            <a:picLocks noChangeAspect="1"/>
          </p:cNvPicPr>
          <p:nvPr/>
        </p:nvPicPr>
        <p:blipFill>
          <a:blip r:embed="rId5"/>
          <a:stretch>
            <a:fillRect/>
          </a:stretch>
        </p:blipFill>
        <p:spPr>
          <a:xfrm>
            <a:off x="1547664" y="4661415"/>
            <a:ext cx="6669362" cy="705948"/>
          </a:xfrm>
          <a:prstGeom prst="rect">
            <a:avLst/>
          </a:prstGeom>
        </p:spPr>
      </p:pic>
    </p:spTree>
    <p:extLst>
      <p:ext uri="{BB962C8B-B14F-4D97-AF65-F5344CB8AC3E}">
        <p14:creationId xmlns:p14="http://schemas.microsoft.com/office/powerpoint/2010/main" val="3813881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0D91A-0E1B-4464-87CA-9F02CB2BE097}"/>
              </a:ext>
            </a:extLst>
          </p:cNvPr>
          <p:cNvSpPr>
            <a:spLocks noGrp="1"/>
          </p:cNvSpPr>
          <p:nvPr>
            <p:ph type="title"/>
          </p:nvPr>
        </p:nvSpPr>
        <p:spPr/>
        <p:txBody>
          <a:bodyPr/>
          <a:lstStyle/>
          <a:p>
            <a:r>
              <a:rPr lang="en-US" altLang="zh-CN" sz="3500" dirty="0"/>
              <a:t>Experimental Study</a:t>
            </a:r>
            <a:endParaRPr lang="zh-CN" altLang="en-US" sz="3500" dirty="0"/>
          </a:p>
        </p:txBody>
      </p:sp>
      <p:pic>
        <p:nvPicPr>
          <p:cNvPr id="6" name="内容占位符 5">
            <a:extLst>
              <a:ext uri="{FF2B5EF4-FFF2-40B4-BE49-F238E27FC236}">
                <a16:creationId xmlns:a16="http://schemas.microsoft.com/office/drawing/2014/main" id="{BA8C51F8-80AE-4C93-9D15-1EA77C67F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39493"/>
            <a:ext cx="8229600" cy="5898152"/>
          </a:xfrm>
        </p:spPr>
      </p:pic>
      <p:sp>
        <p:nvSpPr>
          <p:cNvPr id="4" name="灯片编号占位符 3">
            <a:extLst>
              <a:ext uri="{FF2B5EF4-FFF2-40B4-BE49-F238E27FC236}">
                <a16:creationId xmlns:a16="http://schemas.microsoft.com/office/drawing/2014/main" id="{5567C0CC-8398-4EBB-B1E9-665CDE4A1570}"/>
              </a:ext>
            </a:extLst>
          </p:cNvPr>
          <p:cNvSpPr>
            <a:spLocks noGrp="1"/>
          </p:cNvSpPr>
          <p:nvPr>
            <p:ph type="sldNum" sz="quarter" idx="12"/>
          </p:nvPr>
        </p:nvSpPr>
        <p:spPr/>
        <p:txBody>
          <a:bodyPr/>
          <a:lstStyle/>
          <a:p>
            <a:pPr>
              <a:defRPr/>
            </a:pPr>
            <a:fld id="{73697CC5-BB9E-487E-AFF3-8F5506CF83B5}" type="slidenum">
              <a:rPr lang="en-US" altLang="ko-KR" smtClean="0"/>
              <a:pPr>
                <a:defRPr/>
              </a:pPr>
              <a:t>45</a:t>
            </a:fld>
            <a:endParaRPr lang="en-US" altLang="ko-KR"/>
          </a:p>
        </p:txBody>
      </p:sp>
    </p:spTree>
    <p:extLst>
      <p:ext uri="{BB962C8B-B14F-4D97-AF65-F5344CB8AC3E}">
        <p14:creationId xmlns:p14="http://schemas.microsoft.com/office/powerpoint/2010/main" val="2728022002"/>
      </p:ext>
    </p:extLst>
  </p:cSld>
  <p:clrMapOvr>
    <a:masterClrMapping/>
  </p:clrMapOvr>
  <mc:AlternateContent xmlns:mc="http://schemas.openxmlformats.org/markup-compatibility/2006" xmlns:p14="http://schemas.microsoft.com/office/powerpoint/2010/main">
    <mc:Choice Requires="p14">
      <p:transition p14:dur="0" advTm="4389"/>
    </mc:Choice>
    <mc:Fallback xmlns="">
      <p:transition advTm="4389"/>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0D91A-0E1B-4464-87CA-9F02CB2BE097}"/>
              </a:ext>
            </a:extLst>
          </p:cNvPr>
          <p:cNvSpPr>
            <a:spLocks noGrp="1"/>
          </p:cNvSpPr>
          <p:nvPr>
            <p:ph type="title"/>
          </p:nvPr>
        </p:nvSpPr>
        <p:spPr/>
        <p:txBody>
          <a:bodyPr/>
          <a:lstStyle/>
          <a:p>
            <a:r>
              <a:rPr lang="en-US" altLang="zh-CN" sz="3500" dirty="0"/>
              <a:t>Experimental Study</a:t>
            </a:r>
            <a:endParaRPr lang="zh-CN" altLang="en-US" sz="3500" dirty="0"/>
          </a:p>
        </p:txBody>
      </p:sp>
      <p:pic>
        <p:nvPicPr>
          <p:cNvPr id="6" name="内容占位符 5">
            <a:extLst>
              <a:ext uri="{FF2B5EF4-FFF2-40B4-BE49-F238E27FC236}">
                <a16:creationId xmlns:a16="http://schemas.microsoft.com/office/drawing/2014/main" id="{BA8C51F8-80AE-4C93-9D15-1EA77C67F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39493"/>
            <a:ext cx="8229600" cy="5898152"/>
          </a:xfrm>
        </p:spPr>
      </p:pic>
      <p:sp>
        <p:nvSpPr>
          <p:cNvPr id="4" name="灯片编号占位符 3">
            <a:extLst>
              <a:ext uri="{FF2B5EF4-FFF2-40B4-BE49-F238E27FC236}">
                <a16:creationId xmlns:a16="http://schemas.microsoft.com/office/drawing/2014/main" id="{5567C0CC-8398-4EBB-B1E9-665CDE4A1570}"/>
              </a:ext>
            </a:extLst>
          </p:cNvPr>
          <p:cNvSpPr>
            <a:spLocks noGrp="1"/>
          </p:cNvSpPr>
          <p:nvPr>
            <p:ph type="sldNum" sz="quarter" idx="12"/>
          </p:nvPr>
        </p:nvSpPr>
        <p:spPr/>
        <p:txBody>
          <a:bodyPr/>
          <a:lstStyle/>
          <a:p>
            <a:pPr>
              <a:defRPr/>
            </a:pPr>
            <a:fld id="{73697CC5-BB9E-487E-AFF3-8F5506CF83B5}" type="slidenum">
              <a:rPr lang="en-US" altLang="ko-KR" smtClean="0"/>
              <a:pPr>
                <a:defRPr/>
              </a:pPr>
              <a:t>46</a:t>
            </a:fld>
            <a:endParaRPr lang="en-US" altLang="ko-KR"/>
          </a:p>
        </p:txBody>
      </p:sp>
      <p:sp>
        <p:nvSpPr>
          <p:cNvPr id="3" name="文本框 2">
            <a:extLst>
              <a:ext uri="{FF2B5EF4-FFF2-40B4-BE49-F238E27FC236}">
                <a16:creationId xmlns:a16="http://schemas.microsoft.com/office/drawing/2014/main" id="{8FB36447-BD26-478F-8F05-C15DED6BF7B8}"/>
              </a:ext>
            </a:extLst>
          </p:cNvPr>
          <p:cNvSpPr txBox="1"/>
          <p:nvPr/>
        </p:nvSpPr>
        <p:spPr>
          <a:xfrm>
            <a:off x="2041328" y="1309595"/>
            <a:ext cx="6541562" cy="360040"/>
          </a:xfrm>
          <a:prstGeom prst="rect">
            <a:avLst/>
          </a:prstGeom>
          <a:solidFill>
            <a:srgbClr val="F58831">
              <a:alpha val="50000"/>
            </a:srgb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DD9B04F1-C4EF-4BE6-84C4-55C90EBDDED4}"/>
              </a:ext>
            </a:extLst>
          </p:cNvPr>
          <p:cNvSpPr txBox="1"/>
          <p:nvPr/>
        </p:nvSpPr>
        <p:spPr>
          <a:xfrm>
            <a:off x="2051720" y="3986987"/>
            <a:ext cx="6531170" cy="360040"/>
          </a:xfrm>
          <a:prstGeom prst="rect">
            <a:avLst/>
          </a:prstGeom>
          <a:solidFill>
            <a:srgbClr val="F58831">
              <a:alpha val="50000"/>
            </a:srgbClr>
          </a:solidFill>
        </p:spPr>
        <p:txBody>
          <a:bodyPr wrap="square" rtlCol="0">
            <a:spAutoFit/>
          </a:bodyPr>
          <a:lstStyle/>
          <a:p>
            <a:endParaRPr lang="zh-CN" altLang="en-US" dirty="0"/>
          </a:p>
        </p:txBody>
      </p:sp>
      <p:sp>
        <p:nvSpPr>
          <p:cNvPr id="8" name="矩形标注 22">
            <a:extLst>
              <a:ext uri="{FF2B5EF4-FFF2-40B4-BE49-F238E27FC236}">
                <a16:creationId xmlns:a16="http://schemas.microsoft.com/office/drawing/2014/main" id="{D9C188F2-9DC4-4B34-BB6C-1FA9DE11B8F2}"/>
              </a:ext>
            </a:extLst>
          </p:cNvPr>
          <p:cNvSpPr>
            <a:spLocks noChangeArrowheads="1"/>
          </p:cNvSpPr>
          <p:nvPr/>
        </p:nvSpPr>
        <p:spPr bwMode="auto">
          <a:xfrm>
            <a:off x="0" y="5373216"/>
            <a:ext cx="9144000" cy="1043946"/>
          </a:xfrm>
          <a:prstGeom prst="wedgeRectCallout">
            <a:avLst>
              <a:gd name="adj1" fmla="val -3352"/>
              <a:gd name="adj2" fmla="val 914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HA performs poorly on both datasets</a:t>
            </a:r>
            <a:endParaRPr lang="zh-CN" altLang="en-US" sz="2800" b="1" dirty="0">
              <a:solidFill>
                <a:srgbClr val="000000"/>
              </a:solidFill>
              <a:latin typeface="Arial"/>
              <a:cs typeface="ＭＳ Ｐゴシック" charset="-128"/>
            </a:endParaRPr>
          </a:p>
        </p:txBody>
      </p:sp>
    </p:spTree>
    <p:extLst>
      <p:ext uri="{BB962C8B-B14F-4D97-AF65-F5344CB8AC3E}">
        <p14:creationId xmlns:p14="http://schemas.microsoft.com/office/powerpoint/2010/main" val="2341203570"/>
      </p:ext>
    </p:extLst>
  </p:cSld>
  <p:clrMapOvr>
    <a:masterClrMapping/>
  </p:clrMapOvr>
  <mc:AlternateContent xmlns:mc="http://schemas.openxmlformats.org/markup-compatibility/2006" xmlns:p14="http://schemas.microsoft.com/office/powerpoint/2010/main">
    <mc:Choice Requires="p14">
      <p:transition p14:dur="0" advTm="4389"/>
    </mc:Choice>
    <mc:Fallback xmlns="">
      <p:transition advTm="4389"/>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0D91A-0E1B-4464-87CA-9F02CB2BE097}"/>
              </a:ext>
            </a:extLst>
          </p:cNvPr>
          <p:cNvSpPr>
            <a:spLocks noGrp="1"/>
          </p:cNvSpPr>
          <p:nvPr>
            <p:ph type="title"/>
          </p:nvPr>
        </p:nvSpPr>
        <p:spPr/>
        <p:txBody>
          <a:bodyPr/>
          <a:lstStyle/>
          <a:p>
            <a:r>
              <a:rPr lang="en-US" altLang="zh-CN" sz="3500" dirty="0"/>
              <a:t>Experimental Study</a:t>
            </a:r>
            <a:endParaRPr lang="zh-CN" altLang="en-US" sz="3500" dirty="0"/>
          </a:p>
        </p:txBody>
      </p:sp>
      <p:pic>
        <p:nvPicPr>
          <p:cNvPr id="6" name="内容占位符 5">
            <a:extLst>
              <a:ext uri="{FF2B5EF4-FFF2-40B4-BE49-F238E27FC236}">
                <a16:creationId xmlns:a16="http://schemas.microsoft.com/office/drawing/2014/main" id="{BA8C51F8-80AE-4C93-9D15-1EA77C67F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39493"/>
            <a:ext cx="8229600" cy="5898152"/>
          </a:xfrm>
        </p:spPr>
      </p:pic>
      <p:sp>
        <p:nvSpPr>
          <p:cNvPr id="4" name="灯片编号占位符 3">
            <a:extLst>
              <a:ext uri="{FF2B5EF4-FFF2-40B4-BE49-F238E27FC236}">
                <a16:creationId xmlns:a16="http://schemas.microsoft.com/office/drawing/2014/main" id="{5567C0CC-8398-4EBB-B1E9-665CDE4A1570}"/>
              </a:ext>
            </a:extLst>
          </p:cNvPr>
          <p:cNvSpPr>
            <a:spLocks noGrp="1"/>
          </p:cNvSpPr>
          <p:nvPr>
            <p:ph type="sldNum" sz="quarter" idx="12"/>
          </p:nvPr>
        </p:nvSpPr>
        <p:spPr/>
        <p:txBody>
          <a:bodyPr/>
          <a:lstStyle/>
          <a:p>
            <a:pPr>
              <a:defRPr/>
            </a:pPr>
            <a:fld id="{73697CC5-BB9E-487E-AFF3-8F5506CF83B5}" type="slidenum">
              <a:rPr lang="en-US" altLang="ko-KR" smtClean="0"/>
              <a:pPr>
                <a:defRPr/>
              </a:pPr>
              <a:t>47</a:t>
            </a:fld>
            <a:endParaRPr lang="en-US" altLang="ko-KR"/>
          </a:p>
        </p:txBody>
      </p:sp>
      <p:sp>
        <p:nvSpPr>
          <p:cNvPr id="3" name="文本框 2">
            <a:extLst>
              <a:ext uri="{FF2B5EF4-FFF2-40B4-BE49-F238E27FC236}">
                <a16:creationId xmlns:a16="http://schemas.microsoft.com/office/drawing/2014/main" id="{8FB36447-BD26-478F-8F05-C15DED6BF7B8}"/>
              </a:ext>
            </a:extLst>
          </p:cNvPr>
          <p:cNvSpPr txBox="1"/>
          <p:nvPr/>
        </p:nvSpPr>
        <p:spPr>
          <a:xfrm>
            <a:off x="6902450" y="1309595"/>
            <a:ext cx="1680440" cy="360040"/>
          </a:xfrm>
          <a:prstGeom prst="rect">
            <a:avLst/>
          </a:prstGeom>
          <a:solidFill>
            <a:srgbClr val="F58831">
              <a:alpha val="50000"/>
            </a:srgbClr>
          </a:solidFill>
        </p:spPr>
        <p:txBody>
          <a:bodyPr wrap="square" rtlCol="0">
            <a:spAutoFit/>
          </a:bodyPr>
          <a:lstStyle/>
          <a:p>
            <a:endParaRPr lang="zh-CN" altLang="en-US" dirty="0"/>
          </a:p>
        </p:txBody>
      </p:sp>
      <p:sp>
        <p:nvSpPr>
          <p:cNvPr id="8" name="矩形标注 22">
            <a:extLst>
              <a:ext uri="{FF2B5EF4-FFF2-40B4-BE49-F238E27FC236}">
                <a16:creationId xmlns:a16="http://schemas.microsoft.com/office/drawing/2014/main" id="{D9C188F2-9DC4-4B34-BB6C-1FA9DE11B8F2}"/>
              </a:ext>
            </a:extLst>
          </p:cNvPr>
          <p:cNvSpPr>
            <a:spLocks noChangeArrowheads="1"/>
          </p:cNvSpPr>
          <p:nvPr/>
        </p:nvSpPr>
        <p:spPr bwMode="auto">
          <a:xfrm>
            <a:off x="0" y="5373216"/>
            <a:ext cx="9144000" cy="1043946"/>
          </a:xfrm>
          <a:prstGeom prst="wedgeRectCallout">
            <a:avLst>
              <a:gd name="adj1" fmla="val -3352"/>
              <a:gd name="adj2" fmla="val 914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Sometimes ARIMA and Markov are worse than HA</a:t>
            </a:r>
            <a:endParaRPr lang="zh-CN" altLang="en-US" sz="2800" b="1" dirty="0">
              <a:solidFill>
                <a:srgbClr val="000000"/>
              </a:solidFill>
              <a:latin typeface="Arial"/>
              <a:cs typeface="ＭＳ Ｐゴシック" charset="-128"/>
            </a:endParaRPr>
          </a:p>
        </p:txBody>
      </p:sp>
      <p:sp>
        <p:nvSpPr>
          <p:cNvPr id="9" name="文本框 8">
            <a:extLst>
              <a:ext uri="{FF2B5EF4-FFF2-40B4-BE49-F238E27FC236}">
                <a16:creationId xmlns:a16="http://schemas.microsoft.com/office/drawing/2014/main" id="{FD9EBBEA-BAF3-4EA3-8E18-7C1D59CDC9D9}"/>
              </a:ext>
            </a:extLst>
          </p:cNvPr>
          <p:cNvSpPr txBox="1"/>
          <p:nvPr/>
        </p:nvSpPr>
        <p:spPr>
          <a:xfrm>
            <a:off x="6888596" y="2085449"/>
            <a:ext cx="1680440" cy="360040"/>
          </a:xfrm>
          <a:prstGeom prst="rect">
            <a:avLst/>
          </a:prstGeom>
          <a:solidFill>
            <a:srgbClr val="F58831">
              <a:alpha val="50000"/>
            </a:srgbClr>
          </a:solid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86719A46-2BA9-4018-95B5-3EF3913F445F}"/>
              </a:ext>
            </a:extLst>
          </p:cNvPr>
          <p:cNvSpPr/>
          <p:nvPr/>
        </p:nvSpPr>
        <p:spPr bwMode="auto">
          <a:xfrm>
            <a:off x="3497511" y="3978504"/>
            <a:ext cx="1697943" cy="1113041"/>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1" name="矩形 10">
            <a:extLst>
              <a:ext uri="{FF2B5EF4-FFF2-40B4-BE49-F238E27FC236}">
                <a16:creationId xmlns:a16="http://schemas.microsoft.com/office/drawing/2014/main" id="{DAB9A23B-386A-406E-A38E-EAB397765B52}"/>
              </a:ext>
            </a:extLst>
          </p:cNvPr>
          <p:cNvSpPr/>
          <p:nvPr/>
        </p:nvSpPr>
        <p:spPr bwMode="auto">
          <a:xfrm>
            <a:off x="5189196" y="3978503"/>
            <a:ext cx="1697943" cy="746641"/>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2" name="矩形 11">
            <a:extLst>
              <a:ext uri="{FF2B5EF4-FFF2-40B4-BE49-F238E27FC236}">
                <a16:creationId xmlns:a16="http://schemas.microsoft.com/office/drawing/2014/main" id="{5F6BEAE6-7D15-4164-A460-00D7FE1302B4}"/>
              </a:ext>
            </a:extLst>
          </p:cNvPr>
          <p:cNvSpPr/>
          <p:nvPr/>
        </p:nvSpPr>
        <p:spPr bwMode="auto">
          <a:xfrm>
            <a:off x="6887139" y="3975623"/>
            <a:ext cx="1697943" cy="1115922"/>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1953287148"/>
      </p:ext>
    </p:extLst>
  </p:cSld>
  <p:clrMapOvr>
    <a:masterClrMapping/>
  </p:clrMapOvr>
  <mc:AlternateContent xmlns:mc="http://schemas.openxmlformats.org/markup-compatibility/2006" xmlns:p14="http://schemas.microsoft.com/office/powerpoint/2010/main">
    <mc:Choice Requires="p14">
      <p:transition p14:dur="0" advTm="4389"/>
    </mc:Choice>
    <mc:Fallback xmlns="">
      <p:transition advTm="4389"/>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0D91A-0E1B-4464-87CA-9F02CB2BE097}"/>
              </a:ext>
            </a:extLst>
          </p:cNvPr>
          <p:cNvSpPr>
            <a:spLocks noGrp="1"/>
          </p:cNvSpPr>
          <p:nvPr>
            <p:ph type="title"/>
          </p:nvPr>
        </p:nvSpPr>
        <p:spPr/>
        <p:txBody>
          <a:bodyPr/>
          <a:lstStyle/>
          <a:p>
            <a:r>
              <a:rPr lang="en-US" altLang="zh-CN" sz="3500" dirty="0"/>
              <a:t>Experimental Study</a:t>
            </a:r>
            <a:endParaRPr lang="zh-CN" altLang="en-US" sz="3500" dirty="0"/>
          </a:p>
        </p:txBody>
      </p:sp>
      <p:pic>
        <p:nvPicPr>
          <p:cNvPr id="6" name="内容占位符 5">
            <a:extLst>
              <a:ext uri="{FF2B5EF4-FFF2-40B4-BE49-F238E27FC236}">
                <a16:creationId xmlns:a16="http://schemas.microsoft.com/office/drawing/2014/main" id="{BA8C51F8-80AE-4C93-9D15-1EA77C67F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39493"/>
            <a:ext cx="8229600" cy="5898152"/>
          </a:xfrm>
        </p:spPr>
      </p:pic>
      <p:sp>
        <p:nvSpPr>
          <p:cNvPr id="4" name="灯片编号占位符 3">
            <a:extLst>
              <a:ext uri="{FF2B5EF4-FFF2-40B4-BE49-F238E27FC236}">
                <a16:creationId xmlns:a16="http://schemas.microsoft.com/office/drawing/2014/main" id="{5567C0CC-8398-4EBB-B1E9-665CDE4A1570}"/>
              </a:ext>
            </a:extLst>
          </p:cNvPr>
          <p:cNvSpPr>
            <a:spLocks noGrp="1"/>
          </p:cNvSpPr>
          <p:nvPr>
            <p:ph type="sldNum" sz="quarter" idx="12"/>
          </p:nvPr>
        </p:nvSpPr>
        <p:spPr/>
        <p:txBody>
          <a:bodyPr/>
          <a:lstStyle/>
          <a:p>
            <a:pPr>
              <a:defRPr/>
            </a:pPr>
            <a:fld id="{73697CC5-BB9E-487E-AFF3-8F5506CF83B5}" type="slidenum">
              <a:rPr lang="en-US" altLang="ko-KR" smtClean="0"/>
              <a:pPr>
                <a:defRPr/>
              </a:pPr>
              <a:t>48</a:t>
            </a:fld>
            <a:endParaRPr lang="en-US" altLang="ko-KR"/>
          </a:p>
        </p:txBody>
      </p:sp>
      <p:sp>
        <p:nvSpPr>
          <p:cNvPr id="3" name="文本框 2">
            <a:extLst>
              <a:ext uri="{FF2B5EF4-FFF2-40B4-BE49-F238E27FC236}">
                <a16:creationId xmlns:a16="http://schemas.microsoft.com/office/drawing/2014/main" id="{8FB36447-BD26-478F-8F05-C15DED6BF7B8}"/>
              </a:ext>
            </a:extLst>
          </p:cNvPr>
          <p:cNvSpPr txBox="1"/>
          <p:nvPr/>
        </p:nvSpPr>
        <p:spPr>
          <a:xfrm>
            <a:off x="6902450" y="1309595"/>
            <a:ext cx="1680440" cy="360040"/>
          </a:xfrm>
          <a:prstGeom prst="rect">
            <a:avLst/>
          </a:prstGeom>
          <a:solidFill>
            <a:srgbClr val="F58831">
              <a:alpha val="50000"/>
            </a:srgbClr>
          </a:solidFill>
        </p:spPr>
        <p:txBody>
          <a:bodyPr wrap="square" rtlCol="0">
            <a:spAutoFit/>
          </a:bodyPr>
          <a:lstStyle/>
          <a:p>
            <a:endParaRPr lang="zh-CN" altLang="en-US" dirty="0"/>
          </a:p>
        </p:txBody>
      </p:sp>
      <p:sp>
        <p:nvSpPr>
          <p:cNvPr id="8" name="矩形标注 22">
            <a:extLst>
              <a:ext uri="{FF2B5EF4-FFF2-40B4-BE49-F238E27FC236}">
                <a16:creationId xmlns:a16="http://schemas.microsoft.com/office/drawing/2014/main" id="{D9C188F2-9DC4-4B34-BB6C-1FA9DE11B8F2}"/>
              </a:ext>
            </a:extLst>
          </p:cNvPr>
          <p:cNvSpPr>
            <a:spLocks noChangeArrowheads="1"/>
          </p:cNvSpPr>
          <p:nvPr/>
        </p:nvSpPr>
        <p:spPr bwMode="auto">
          <a:xfrm>
            <a:off x="0" y="5373216"/>
            <a:ext cx="9144000" cy="1043946"/>
          </a:xfrm>
          <a:prstGeom prst="wedgeRectCallout">
            <a:avLst>
              <a:gd name="adj1" fmla="val -3352"/>
              <a:gd name="adj2" fmla="val 9140"/>
            </a:avLst>
          </a:prstGeom>
          <a:solidFill>
            <a:srgbClr val="A9C6E4"/>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Time-series methods may ignore the spatial variations of UOTD</a:t>
            </a:r>
            <a:endParaRPr lang="zh-CN" altLang="en-US" sz="2800" b="1" dirty="0">
              <a:solidFill>
                <a:srgbClr val="000000"/>
              </a:solidFill>
              <a:latin typeface="Arial"/>
              <a:cs typeface="ＭＳ Ｐゴシック" charset="-128"/>
            </a:endParaRPr>
          </a:p>
        </p:txBody>
      </p:sp>
      <p:sp>
        <p:nvSpPr>
          <p:cNvPr id="9" name="文本框 8">
            <a:extLst>
              <a:ext uri="{FF2B5EF4-FFF2-40B4-BE49-F238E27FC236}">
                <a16:creationId xmlns:a16="http://schemas.microsoft.com/office/drawing/2014/main" id="{FD9EBBEA-BAF3-4EA3-8E18-7C1D59CDC9D9}"/>
              </a:ext>
            </a:extLst>
          </p:cNvPr>
          <p:cNvSpPr txBox="1"/>
          <p:nvPr/>
        </p:nvSpPr>
        <p:spPr>
          <a:xfrm>
            <a:off x="6888596" y="2085449"/>
            <a:ext cx="1680440" cy="360040"/>
          </a:xfrm>
          <a:prstGeom prst="rect">
            <a:avLst/>
          </a:prstGeom>
          <a:solidFill>
            <a:srgbClr val="F58831">
              <a:alpha val="50000"/>
            </a:srgbClr>
          </a:solid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86719A46-2BA9-4018-95B5-3EF3913F445F}"/>
              </a:ext>
            </a:extLst>
          </p:cNvPr>
          <p:cNvSpPr/>
          <p:nvPr/>
        </p:nvSpPr>
        <p:spPr bwMode="auto">
          <a:xfrm>
            <a:off x="3497511" y="3978504"/>
            <a:ext cx="1697943" cy="1113041"/>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1" name="矩形 10">
            <a:extLst>
              <a:ext uri="{FF2B5EF4-FFF2-40B4-BE49-F238E27FC236}">
                <a16:creationId xmlns:a16="http://schemas.microsoft.com/office/drawing/2014/main" id="{DAB9A23B-386A-406E-A38E-EAB397765B52}"/>
              </a:ext>
            </a:extLst>
          </p:cNvPr>
          <p:cNvSpPr/>
          <p:nvPr/>
        </p:nvSpPr>
        <p:spPr bwMode="auto">
          <a:xfrm>
            <a:off x="5189196" y="3978503"/>
            <a:ext cx="1697943" cy="746641"/>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2" name="矩形 11">
            <a:extLst>
              <a:ext uri="{FF2B5EF4-FFF2-40B4-BE49-F238E27FC236}">
                <a16:creationId xmlns:a16="http://schemas.microsoft.com/office/drawing/2014/main" id="{5F6BEAE6-7D15-4164-A460-00D7FE1302B4}"/>
              </a:ext>
            </a:extLst>
          </p:cNvPr>
          <p:cNvSpPr/>
          <p:nvPr/>
        </p:nvSpPr>
        <p:spPr bwMode="auto">
          <a:xfrm>
            <a:off x="6887139" y="3975623"/>
            <a:ext cx="1697943" cy="1115922"/>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736724003"/>
      </p:ext>
    </p:extLst>
  </p:cSld>
  <p:clrMapOvr>
    <a:masterClrMapping/>
  </p:clrMapOvr>
  <mc:AlternateContent xmlns:mc="http://schemas.openxmlformats.org/markup-compatibility/2006" xmlns:p14="http://schemas.microsoft.com/office/powerpoint/2010/main">
    <mc:Choice Requires="p14">
      <p:transition p14:dur="0" advTm="4389"/>
    </mc:Choice>
    <mc:Fallback xmlns="">
      <p:transition advTm="4389"/>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0D91A-0E1B-4464-87CA-9F02CB2BE097}"/>
              </a:ext>
            </a:extLst>
          </p:cNvPr>
          <p:cNvSpPr>
            <a:spLocks noGrp="1"/>
          </p:cNvSpPr>
          <p:nvPr>
            <p:ph type="title"/>
          </p:nvPr>
        </p:nvSpPr>
        <p:spPr/>
        <p:txBody>
          <a:bodyPr/>
          <a:lstStyle/>
          <a:p>
            <a:r>
              <a:rPr lang="en-US" altLang="zh-CN" sz="3500" dirty="0"/>
              <a:t>Experimental Study</a:t>
            </a:r>
            <a:endParaRPr lang="zh-CN" altLang="en-US" sz="3500" dirty="0"/>
          </a:p>
        </p:txBody>
      </p:sp>
      <p:pic>
        <p:nvPicPr>
          <p:cNvPr id="6" name="内容占位符 5">
            <a:extLst>
              <a:ext uri="{FF2B5EF4-FFF2-40B4-BE49-F238E27FC236}">
                <a16:creationId xmlns:a16="http://schemas.microsoft.com/office/drawing/2014/main" id="{BA8C51F8-80AE-4C93-9D15-1EA77C67F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39493"/>
            <a:ext cx="8229600" cy="5898152"/>
          </a:xfrm>
        </p:spPr>
      </p:pic>
      <p:sp>
        <p:nvSpPr>
          <p:cNvPr id="4" name="灯片编号占位符 3">
            <a:extLst>
              <a:ext uri="{FF2B5EF4-FFF2-40B4-BE49-F238E27FC236}">
                <a16:creationId xmlns:a16="http://schemas.microsoft.com/office/drawing/2014/main" id="{5567C0CC-8398-4EBB-B1E9-665CDE4A1570}"/>
              </a:ext>
            </a:extLst>
          </p:cNvPr>
          <p:cNvSpPr>
            <a:spLocks noGrp="1"/>
          </p:cNvSpPr>
          <p:nvPr>
            <p:ph type="sldNum" sz="quarter" idx="12"/>
          </p:nvPr>
        </p:nvSpPr>
        <p:spPr/>
        <p:txBody>
          <a:bodyPr/>
          <a:lstStyle/>
          <a:p>
            <a:pPr>
              <a:defRPr/>
            </a:pPr>
            <a:fld id="{73697CC5-BB9E-487E-AFF3-8F5506CF83B5}" type="slidenum">
              <a:rPr lang="en-US" altLang="ko-KR" smtClean="0"/>
              <a:pPr>
                <a:defRPr/>
              </a:pPr>
              <a:t>49</a:t>
            </a:fld>
            <a:endParaRPr lang="en-US" altLang="ko-KR"/>
          </a:p>
        </p:txBody>
      </p:sp>
      <p:sp>
        <p:nvSpPr>
          <p:cNvPr id="8" name="矩形标注 22">
            <a:extLst>
              <a:ext uri="{FF2B5EF4-FFF2-40B4-BE49-F238E27FC236}">
                <a16:creationId xmlns:a16="http://schemas.microsoft.com/office/drawing/2014/main" id="{D9C188F2-9DC4-4B34-BB6C-1FA9DE11B8F2}"/>
              </a:ext>
            </a:extLst>
          </p:cNvPr>
          <p:cNvSpPr>
            <a:spLocks noChangeArrowheads="1"/>
          </p:cNvSpPr>
          <p:nvPr/>
        </p:nvSpPr>
        <p:spPr bwMode="auto">
          <a:xfrm>
            <a:off x="0" y="984554"/>
            <a:ext cx="9144000" cy="1043946"/>
          </a:xfrm>
          <a:prstGeom prst="wedgeRectCallout">
            <a:avLst>
              <a:gd name="adj1" fmla="val -3352"/>
              <a:gd name="adj2" fmla="val 914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NN and GBRT are competitive</a:t>
            </a:r>
            <a:endParaRPr lang="zh-CN" altLang="en-US" sz="2800" b="1" dirty="0">
              <a:solidFill>
                <a:srgbClr val="000000"/>
              </a:solidFill>
              <a:latin typeface="Arial"/>
              <a:cs typeface="ＭＳ Ｐゴシック" charset="-128"/>
            </a:endParaRPr>
          </a:p>
        </p:txBody>
      </p:sp>
      <p:sp>
        <p:nvSpPr>
          <p:cNvPr id="5" name="矩形 4">
            <a:extLst>
              <a:ext uri="{FF2B5EF4-FFF2-40B4-BE49-F238E27FC236}">
                <a16:creationId xmlns:a16="http://schemas.microsoft.com/office/drawing/2014/main" id="{86719A46-2BA9-4018-95B5-3EF3913F445F}"/>
              </a:ext>
            </a:extLst>
          </p:cNvPr>
          <p:cNvSpPr/>
          <p:nvPr/>
        </p:nvSpPr>
        <p:spPr bwMode="auto">
          <a:xfrm>
            <a:off x="2051720" y="2420889"/>
            <a:ext cx="6552728" cy="792088"/>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3" name="矩形 12">
            <a:extLst>
              <a:ext uri="{FF2B5EF4-FFF2-40B4-BE49-F238E27FC236}">
                <a16:creationId xmlns:a16="http://schemas.microsoft.com/office/drawing/2014/main" id="{7828795B-797B-4E8D-AC0A-FF7206210359}"/>
              </a:ext>
            </a:extLst>
          </p:cNvPr>
          <p:cNvSpPr/>
          <p:nvPr/>
        </p:nvSpPr>
        <p:spPr bwMode="auto">
          <a:xfrm>
            <a:off x="2051720" y="5085184"/>
            <a:ext cx="6552728" cy="792088"/>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2684276081"/>
      </p:ext>
    </p:extLst>
  </p:cSld>
  <p:clrMapOvr>
    <a:masterClrMapping/>
  </p:clrMapOvr>
  <mc:AlternateContent xmlns:mc="http://schemas.openxmlformats.org/markup-compatibility/2006" xmlns:p14="http://schemas.microsoft.com/office/powerpoint/2010/main">
    <mc:Choice Requires="p14">
      <p:transition p14:dur="0" advTm="4389"/>
    </mc:Choice>
    <mc:Fallback xmlns="">
      <p:transition advTm="438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9BA68-3988-4DFA-83A0-D2A666B9AEBD}"/>
              </a:ext>
            </a:extLst>
          </p:cNvPr>
          <p:cNvSpPr>
            <a:spLocks noGrp="1"/>
          </p:cNvSpPr>
          <p:nvPr>
            <p:ph type="title"/>
          </p:nvPr>
        </p:nvSpPr>
        <p:spPr/>
        <p:txBody>
          <a:bodyPr/>
          <a:lstStyle/>
          <a:p>
            <a:r>
              <a:rPr lang="en-US" altLang="zh-CN" dirty="0"/>
              <a:t>What is OTD?</a:t>
            </a:r>
            <a:endParaRPr lang="zh-CN" altLang="en-US" dirty="0"/>
          </a:p>
        </p:txBody>
      </p:sp>
      <p:pic>
        <p:nvPicPr>
          <p:cNvPr id="6" name="内容占位符 5" descr="图片包含 文字, 地图&#10;&#10;已生成极高可信度的说明">
            <a:extLst>
              <a:ext uri="{FF2B5EF4-FFF2-40B4-BE49-F238E27FC236}">
                <a16:creationId xmlns:a16="http://schemas.microsoft.com/office/drawing/2014/main" id="{15006A16-A71E-4287-B194-1D805CBB8E5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7544" y="980728"/>
            <a:ext cx="3375608" cy="5761038"/>
          </a:xfrm>
        </p:spPr>
      </p:pic>
      <p:sp>
        <p:nvSpPr>
          <p:cNvPr id="4" name="灯片编号占位符 3">
            <a:extLst>
              <a:ext uri="{FF2B5EF4-FFF2-40B4-BE49-F238E27FC236}">
                <a16:creationId xmlns:a16="http://schemas.microsoft.com/office/drawing/2014/main" id="{AFC26337-5F4E-42FA-AB4D-4E11D40BC961}"/>
              </a:ext>
            </a:extLst>
          </p:cNvPr>
          <p:cNvSpPr>
            <a:spLocks noGrp="1"/>
          </p:cNvSpPr>
          <p:nvPr>
            <p:ph type="sldNum" sz="quarter" idx="12"/>
          </p:nvPr>
        </p:nvSpPr>
        <p:spPr/>
        <p:txBody>
          <a:bodyPr/>
          <a:lstStyle/>
          <a:p>
            <a:pPr>
              <a:defRPr/>
            </a:pPr>
            <a:fld id="{73697CC5-BB9E-487E-AFF3-8F5506CF83B5}" type="slidenum">
              <a:rPr lang="en-US" altLang="ko-KR" smtClean="0"/>
              <a:pPr>
                <a:defRPr/>
              </a:pPr>
              <a:t>5</a:t>
            </a:fld>
            <a:endParaRPr lang="en-US" altLang="ko-K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6056" y="1004451"/>
            <a:ext cx="3649960" cy="2064509"/>
          </a:xfrm>
          <a:prstGeom prst="rect">
            <a:avLst/>
          </a:prstGeom>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0232" y="3284984"/>
            <a:ext cx="2039176" cy="3312368"/>
          </a:xfrm>
          <a:prstGeom prst="rect">
            <a:avLst/>
          </a:prstGeom>
        </p:spPr>
      </p:pic>
      <p:sp>
        <p:nvSpPr>
          <p:cNvPr id="8" name="矩形标注 7"/>
          <p:cNvSpPr/>
          <p:nvPr/>
        </p:nvSpPr>
        <p:spPr bwMode="auto">
          <a:xfrm>
            <a:off x="4067944" y="3789040"/>
            <a:ext cx="2736304" cy="1368152"/>
          </a:xfrm>
          <a:prstGeom prst="wedgeRectCallout">
            <a:avLst>
              <a:gd name="adj1" fmla="val 57635"/>
              <a:gd name="adj2" fmla="val -35141"/>
            </a:avLst>
          </a:prstGeom>
          <a:solidFill>
            <a:srgbClr val="C0C0C0">
              <a:alpha val="0"/>
            </a:srgbClr>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3200" dirty="0">
                <a:latin typeface="Arial" charset="0"/>
                <a:ea typeface="Arial Unicode MS" pitchFamily="50" charset="-127"/>
                <a:cs typeface="Arial Unicode MS" pitchFamily="50" charset="-127"/>
              </a:rPr>
              <a:t>I need to </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3200" dirty="0">
                <a:latin typeface="Arial" charset="0"/>
                <a:ea typeface="Arial Unicode MS" pitchFamily="50" charset="-127"/>
                <a:cs typeface="Arial Unicode MS" pitchFamily="50" charset="-127"/>
              </a:rPr>
              <a:t>call a taxi…</a:t>
            </a:r>
            <a:endParaRPr kumimoji="0" lang="zh-CN" altLang="en-US" sz="3200" b="1" i="0" u="none" strike="noStrike" cap="none" normalizeH="0" baseline="0" dirty="0">
              <a:ln>
                <a:noFill/>
              </a:ln>
              <a:solidFill>
                <a:schemeClr val="tx1"/>
              </a:solidFill>
              <a:effectLst/>
              <a:latin typeface="Arial" charset="0"/>
              <a:ea typeface="Arial Unicode MS" pitchFamily="50" charset="-127"/>
              <a:cs typeface="Arial Unicode MS" pitchFamily="50" charset="-127"/>
            </a:endParaRPr>
          </a:p>
        </p:txBody>
      </p:sp>
    </p:spTree>
    <p:custDataLst>
      <p:tags r:id="rId1"/>
    </p:custDataLst>
    <p:extLst>
      <p:ext uri="{BB962C8B-B14F-4D97-AF65-F5344CB8AC3E}">
        <p14:creationId xmlns:p14="http://schemas.microsoft.com/office/powerpoint/2010/main" val="80195718"/>
      </p:ext>
    </p:extLst>
  </p:cSld>
  <p:clrMapOvr>
    <a:masterClrMapping/>
  </p:clrMapOvr>
  <mc:AlternateContent xmlns:mc="http://schemas.openxmlformats.org/markup-compatibility/2006" xmlns:p14="http://schemas.microsoft.com/office/powerpoint/2010/main">
    <mc:Choice Requires="p14">
      <p:transition p14:dur="0" advTm="9964"/>
    </mc:Choice>
    <mc:Fallback xmlns="">
      <p:transition advTm="996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0D91A-0E1B-4464-87CA-9F02CB2BE097}"/>
              </a:ext>
            </a:extLst>
          </p:cNvPr>
          <p:cNvSpPr>
            <a:spLocks noGrp="1"/>
          </p:cNvSpPr>
          <p:nvPr>
            <p:ph type="title"/>
          </p:nvPr>
        </p:nvSpPr>
        <p:spPr/>
        <p:txBody>
          <a:bodyPr/>
          <a:lstStyle/>
          <a:p>
            <a:r>
              <a:rPr lang="en-US" altLang="zh-CN" sz="3500" dirty="0"/>
              <a:t>Experimental Study</a:t>
            </a:r>
            <a:endParaRPr lang="zh-CN" altLang="en-US" sz="3500" dirty="0"/>
          </a:p>
        </p:txBody>
      </p:sp>
      <p:pic>
        <p:nvPicPr>
          <p:cNvPr id="6" name="内容占位符 5">
            <a:extLst>
              <a:ext uri="{FF2B5EF4-FFF2-40B4-BE49-F238E27FC236}">
                <a16:creationId xmlns:a16="http://schemas.microsoft.com/office/drawing/2014/main" id="{BA8C51F8-80AE-4C93-9D15-1EA77C67F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39493"/>
            <a:ext cx="8229600" cy="5898152"/>
          </a:xfrm>
        </p:spPr>
      </p:pic>
      <p:sp>
        <p:nvSpPr>
          <p:cNvPr id="4" name="灯片编号占位符 3">
            <a:extLst>
              <a:ext uri="{FF2B5EF4-FFF2-40B4-BE49-F238E27FC236}">
                <a16:creationId xmlns:a16="http://schemas.microsoft.com/office/drawing/2014/main" id="{5567C0CC-8398-4EBB-B1E9-665CDE4A1570}"/>
              </a:ext>
            </a:extLst>
          </p:cNvPr>
          <p:cNvSpPr>
            <a:spLocks noGrp="1"/>
          </p:cNvSpPr>
          <p:nvPr>
            <p:ph type="sldNum" sz="quarter" idx="12"/>
          </p:nvPr>
        </p:nvSpPr>
        <p:spPr/>
        <p:txBody>
          <a:bodyPr/>
          <a:lstStyle/>
          <a:p>
            <a:pPr>
              <a:defRPr/>
            </a:pPr>
            <a:fld id="{73697CC5-BB9E-487E-AFF3-8F5506CF83B5}" type="slidenum">
              <a:rPr lang="en-US" altLang="ko-KR" smtClean="0"/>
              <a:pPr>
                <a:defRPr/>
              </a:pPr>
              <a:t>50</a:t>
            </a:fld>
            <a:endParaRPr lang="en-US" altLang="ko-KR"/>
          </a:p>
        </p:txBody>
      </p:sp>
      <p:sp>
        <p:nvSpPr>
          <p:cNvPr id="8" name="矩形标注 22">
            <a:extLst>
              <a:ext uri="{FF2B5EF4-FFF2-40B4-BE49-F238E27FC236}">
                <a16:creationId xmlns:a16="http://schemas.microsoft.com/office/drawing/2014/main" id="{D9C188F2-9DC4-4B34-BB6C-1FA9DE11B8F2}"/>
              </a:ext>
            </a:extLst>
          </p:cNvPr>
          <p:cNvSpPr>
            <a:spLocks noChangeArrowheads="1"/>
          </p:cNvSpPr>
          <p:nvPr/>
        </p:nvSpPr>
        <p:spPr bwMode="auto">
          <a:xfrm>
            <a:off x="0" y="908720"/>
            <a:ext cx="9144000" cy="1296144"/>
          </a:xfrm>
          <a:prstGeom prst="wedgeRectCallout">
            <a:avLst>
              <a:gd name="adj1" fmla="val -3352"/>
              <a:gd name="adj2" fmla="val 9140"/>
            </a:avLst>
          </a:prstGeom>
          <a:solidFill>
            <a:srgbClr val="A9C6E4"/>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Supervised non-linear models that extract spatiotemporal features from heterogeneous data</a:t>
            </a:r>
            <a:endParaRPr lang="zh-CN" altLang="en-US" sz="2800" b="1" dirty="0">
              <a:solidFill>
                <a:srgbClr val="000000"/>
              </a:solidFill>
              <a:latin typeface="Arial"/>
              <a:cs typeface="ＭＳ Ｐゴシック" charset="-128"/>
            </a:endParaRPr>
          </a:p>
        </p:txBody>
      </p:sp>
      <p:sp>
        <p:nvSpPr>
          <p:cNvPr id="5" name="矩形 4">
            <a:extLst>
              <a:ext uri="{FF2B5EF4-FFF2-40B4-BE49-F238E27FC236}">
                <a16:creationId xmlns:a16="http://schemas.microsoft.com/office/drawing/2014/main" id="{86719A46-2BA9-4018-95B5-3EF3913F445F}"/>
              </a:ext>
            </a:extLst>
          </p:cNvPr>
          <p:cNvSpPr/>
          <p:nvPr/>
        </p:nvSpPr>
        <p:spPr bwMode="auto">
          <a:xfrm>
            <a:off x="2051720" y="2420889"/>
            <a:ext cx="6552728" cy="792088"/>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3" name="矩形 12">
            <a:extLst>
              <a:ext uri="{FF2B5EF4-FFF2-40B4-BE49-F238E27FC236}">
                <a16:creationId xmlns:a16="http://schemas.microsoft.com/office/drawing/2014/main" id="{7828795B-797B-4E8D-AC0A-FF7206210359}"/>
              </a:ext>
            </a:extLst>
          </p:cNvPr>
          <p:cNvSpPr/>
          <p:nvPr/>
        </p:nvSpPr>
        <p:spPr bwMode="auto">
          <a:xfrm>
            <a:off x="2051720" y="5085184"/>
            <a:ext cx="6552728" cy="792088"/>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3832244536"/>
      </p:ext>
    </p:extLst>
  </p:cSld>
  <p:clrMapOvr>
    <a:masterClrMapping/>
  </p:clrMapOvr>
  <mc:AlternateContent xmlns:mc="http://schemas.openxmlformats.org/markup-compatibility/2006" xmlns:p14="http://schemas.microsoft.com/office/powerpoint/2010/main">
    <mc:Choice Requires="p14">
      <p:transition p14:dur="0" advTm="4389"/>
    </mc:Choice>
    <mc:Fallback xmlns="">
      <p:transition advTm="4389"/>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0D91A-0E1B-4464-87CA-9F02CB2BE097}"/>
              </a:ext>
            </a:extLst>
          </p:cNvPr>
          <p:cNvSpPr>
            <a:spLocks noGrp="1"/>
          </p:cNvSpPr>
          <p:nvPr>
            <p:ph type="title"/>
          </p:nvPr>
        </p:nvSpPr>
        <p:spPr/>
        <p:txBody>
          <a:bodyPr/>
          <a:lstStyle/>
          <a:p>
            <a:r>
              <a:rPr lang="en-US" altLang="zh-CN" sz="3500" dirty="0"/>
              <a:t>Experimental Study</a:t>
            </a:r>
            <a:endParaRPr lang="zh-CN" altLang="en-US" sz="3500" dirty="0"/>
          </a:p>
        </p:txBody>
      </p:sp>
      <p:pic>
        <p:nvPicPr>
          <p:cNvPr id="6" name="内容占位符 5">
            <a:extLst>
              <a:ext uri="{FF2B5EF4-FFF2-40B4-BE49-F238E27FC236}">
                <a16:creationId xmlns:a16="http://schemas.microsoft.com/office/drawing/2014/main" id="{BA8C51F8-80AE-4C93-9D15-1EA77C67F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39493"/>
            <a:ext cx="8229600" cy="5898152"/>
          </a:xfrm>
        </p:spPr>
      </p:pic>
      <p:sp>
        <p:nvSpPr>
          <p:cNvPr id="4" name="灯片编号占位符 3">
            <a:extLst>
              <a:ext uri="{FF2B5EF4-FFF2-40B4-BE49-F238E27FC236}">
                <a16:creationId xmlns:a16="http://schemas.microsoft.com/office/drawing/2014/main" id="{5567C0CC-8398-4EBB-B1E9-665CDE4A1570}"/>
              </a:ext>
            </a:extLst>
          </p:cNvPr>
          <p:cNvSpPr>
            <a:spLocks noGrp="1"/>
          </p:cNvSpPr>
          <p:nvPr>
            <p:ph type="sldNum" sz="quarter" idx="12"/>
          </p:nvPr>
        </p:nvSpPr>
        <p:spPr/>
        <p:txBody>
          <a:bodyPr/>
          <a:lstStyle/>
          <a:p>
            <a:pPr>
              <a:defRPr/>
            </a:pPr>
            <a:fld id="{73697CC5-BB9E-487E-AFF3-8F5506CF83B5}" type="slidenum">
              <a:rPr lang="en-US" altLang="ko-KR" smtClean="0"/>
              <a:pPr>
                <a:defRPr/>
              </a:pPr>
              <a:t>51</a:t>
            </a:fld>
            <a:endParaRPr lang="en-US" altLang="ko-KR"/>
          </a:p>
        </p:txBody>
      </p:sp>
      <p:sp>
        <p:nvSpPr>
          <p:cNvPr id="8" name="矩形标注 22">
            <a:extLst>
              <a:ext uri="{FF2B5EF4-FFF2-40B4-BE49-F238E27FC236}">
                <a16:creationId xmlns:a16="http://schemas.microsoft.com/office/drawing/2014/main" id="{D9C188F2-9DC4-4B34-BB6C-1FA9DE11B8F2}"/>
              </a:ext>
            </a:extLst>
          </p:cNvPr>
          <p:cNvSpPr>
            <a:spLocks noChangeArrowheads="1"/>
          </p:cNvSpPr>
          <p:nvPr/>
        </p:nvSpPr>
        <p:spPr bwMode="auto">
          <a:xfrm>
            <a:off x="0" y="984554"/>
            <a:ext cx="9144000" cy="1364326"/>
          </a:xfrm>
          <a:prstGeom prst="wedgeRectCallout">
            <a:avLst>
              <a:gd name="adj1" fmla="val -3352"/>
              <a:gd name="adj2" fmla="val 914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Methods for spatiotemporal prediction (HP-MSI and </a:t>
            </a:r>
            <a:r>
              <a:rPr lang="en-US" altLang="zh-CN" sz="2800" dirty="0" err="1">
                <a:solidFill>
                  <a:srgbClr val="000000"/>
                </a:solidFill>
                <a:latin typeface="Arial"/>
                <a:cs typeface="ＭＳ Ｐゴシック" charset="-128"/>
              </a:rPr>
              <a:t>LinUOTD</a:t>
            </a:r>
            <a:r>
              <a:rPr lang="en-US" altLang="zh-CN" sz="2800" dirty="0">
                <a:solidFill>
                  <a:srgbClr val="000000"/>
                </a:solidFill>
                <a:latin typeface="Arial"/>
                <a:cs typeface="ＭＳ Ｐゴシック" charset="-128"/>
              </a:rPr>
              <a:t>) achieve the best overall performance</a:t>
            </a:r>
            <a:endParaRPr lang="zh-CN" altLang="en-US" sz="2800" b="1" dirty="0">
              <a:solidFill>
                <a:srgbClr val="000000"/>
              </a:solidFill>
              <a:latin typeface="Arial"/>
              <a:cs typeface="ＭＳ Ｐゴシック" charset="-128"/>
            </a:endParaRPr>
          </a:p>
        </p:txBody>
      </p:sp>
      <p:sp>
        <p:nvSpPr>
          <p:cNvPr id="5" name="矩形 4">
            <a:extLst>
              <a:ext uri="{FF2B5EF4-FFF2-40B4-BE49-F238E27FC236}">
                <a16:creationId xmlns:a16="http://schemas.microsoft.com/office/drawing/2014/main" id="{86719A46-2BA9-4018-95B5-3EF3913F445F}"/>
              </a:ext>
            </a:extLst>
          </p:cNvPr>
          <p:cNvSpPr/>
          <p:nvPr/>
        </p:nvSpPr>
        <p:spPr bwMode="auto">
          <a:xfrm>
            <a:off x="2051720" y="3181804"/>
            <a:ext cx="6552728" cy="792088"/>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3" name="矩形 12">
            <a:extLst>
              <a:ext uri="{FF2B5EF4-FFF2-40B4-BE49-F238E27FC236}">
                <a16:creationId xmlns:a16="http://schemas.microsoft.com/office/drawing/2014/main" id="{7828795B-797B-4E8D-AC0A-FF7206210359}"/>
              </a:ext>
            </a:extLst>
          </p:cNvPr>
          <p:cNvSpPr/>
          <p:nvPr/>
        </p:nvSpPr>
        <p:spPr bwMode="auto">
          <a:xfrm>
            <a:off x="2051720" y="5846099"/>
            <a:ext cx="6552728" cy="792088"/>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487019201"/>
      </p:ext>
    </p:extLst>
  </p:cSld>
  <p:clrMapOvr>
    <a:masterClrMapping/>
  </p:clrMapOvr>
  <mc:AlternateContent xmlns:mc="http://schemas.openxmlformats.org/markup-compatibility/2006" xmlns:p14="http://schemas.microsoft.com/office/powerpoint/2010/main">
    <mc:Choice Requires="p14">
      <p:transition p14:dur="0" advTm="4389"/>
    </mc:Choice>
    <mc:Fallback xmlns="">
      <p:transition advTm="4389"/>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0D91A-0E1B-4464-87CA-9F02CB2BE097}"/>
              </a:ext>
            </a:extLst>
          </p:cNvPr>
          <p:cNvSpPr>
            <a:spLocks noGrp="1"/>
          </p:cNvSpPr>
          <p:nvPr>
            <p:ph type="title"/>
          </p:nvPr>
        </p:nvSpPr>
        <p:spPr/>
        <p:txBody>
          <a:bodyPr/>
          <a:lstStyle/>
          <a:p>
            <a:r>
              <a:rPr lang="en-US" altLang="zh-CN" sz="3500" dirty="0"/>
              <a:t>Experimental Study</a:t>
            </a:r>
            <a:endParaRPr lang="zh-CN" altLang="en-US" sz="3500" dirty="0"/>
          </a:p>
        </p:txBody>
      </p:sp>
      <p:pic>
        <p:nvPicPr>
          <p:cNvPr id="6" name="内容占位符 5">
            <a:extLst>
              <a:ext uri="{FF2B5EF4-FFF2-40B4-BE49-F238E27FC236}">
                <a16:creationId xmlns:a16="http://schemas.microsoft.com/office/drawing/2014/main" id="{BA8C51F8-80AE-4C93-9D15-1EA77C67F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39493"/>
            <a:ext cx="8229600" cy="5898152"/>
          </a:xfrm>
        </p:spPr>
      </p:pic>
      <p:sp>
        <p:nvSpPr>
          <p:cNvPr id="4" name="灯片编号占位符 3">
            <a:extLst>
              <a:ext uri="{FF2B5EF4-FFF2-40B4-BE49-F238E27FC236}">
                <a16:creationId xmlns:a16="http://schemas.microsoft.com/office/drawing/2014/main" id="{5567C0CC-8398-4EBB-B1E9-665CDE4A1570}"/>
              </a:ext>
            </a:extLst>
          </p:cNvPr>
          <p:cNvSpPr>
            <a:spLocks noGrp="1"/>
          </p:cNvSpPr>
          <p:nvPr>
            <p:ph type="sldNum" sz="quarter" idx="12"/>
          </p:nvPr>
        </p:nvSpPr>
        <p:spPr/>
        <p:txBody>
          <a:bodyPr/>
          <a:lstStyle/>
          <a:p>
            <a:pPr>
              <a:defRPr/>
            </a:pPr>
            <a:fld id="{73697CC5-BB9E-487E-AFF3-8F5506CF83B5}" type="slidenum">
              <a:rPr lang="en-US" altLang="ko-KR" smtClean="0"/>
              <a:pPr>
                <a:defRPr/>
              </a:pPr>
              <a:t>52</a:t>
            </a:fld>
            <a:endParaRPr lang="en-US" altLang="ko-KR"/>
          </a:p>
        </p:txBody>
      </p:sp>
      <p:sp>
        <p:nvSpPr>
          <p:cNvPr id="8" name="矩形标注 22">
            <a:extLst>
              <a:ext uri="{FF2B5EF4-FFF2-40B4-BE49-F238E27FC236}">
                <a16:creationId xmlns:a16="http://schemas.microsoft.com/office/drawing/2014/main" id="{D9C188F2-9DC4-4B34-BB6C-1FA9DE11B8F2}"/>
              </a:ext>
            </a:extLst>
          </p:cNvPr>
          <p:cNvSpPr>
            <a:spLocks noChangeArrowheads="1"/>
          </p:cNvSpPr>
          <p:nvPr/>
        </p:nvSpPr>
        <p:spPr bwMode="auto">
          <a:xfrm>
            <a:off x="0" y="984554"/>
            <a:ext cx="9144000" cy="860270"/>
          </a:xfrm>
          <a:prstGeom prst="wedgeRectCallout">
            <a:avLst>
              <a:gd name="adj1" fmla="val -3352"/>
              <a:gd name="adj2" fmla="val 9140"/>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err="1">
                <a:solidFill>
                  <a:srgbClr val="000000"/>
                </a:solidFill>
                <a:latin typeface="Arial"/>
                <a:cs typeface="ＭＳ Ｐゴシック" charset="-128"/>
              </a:rPr>
              <a:t>LinUOTD</a:t>
            </a:r>
            <a:r>
              <a:rPr lang="en-US" altLang="zh-CN" sz="2800" dirty="0">
                <a:solidFill>
                  <a:srgbClr val="000000"/>
                </a:solidFill>
                <a:latin typeface="Arial"/>
                <a:cs typeface="ＭＳ Ｐゴシック" charset="-128"/>
              </a:rPr>
              <a:t> outperforms HP-MSI in almost all the metrics on the two datasets</a:t>
            </a:r>
            <a:endParaRPr lang="zh-CN" altLang="en-US" sz="2800" b="1" dirty="0">
              <a:solidFill>
                <a:srgbClr val="000000"/>
              </a:solidFill>
              <a:latin typeface="Arial"/>
              <a:cs typeface="ＭＳ Ｐゴシック" charset="-128"/>
            </a:endParaRPr>
          </a:p>
        </p:txBody>
      </p:sp>
      <p:sp>
        <p:nvSpPr>
          <p:cNvPr id="5" name="矩形 4">
            <a:extLst>
              <a:ext uri="{FF2B5EF4-FFF2-40B4-BE49-F238E27FC236}">
                <a16:creationId xmlns:a16="http://schemas.microsoft.com/office/drawing/2014/main" id="{86719A46-2BA9-4018-95B5-3EF3913F445F}"/>
              </a:ext>
            </a:extLst>
          </p:cNvPr>
          <p:cNvSpPr/>
          <p:nvPr/>
        </p:nvSpPr>
        <p:spPr bwMode="auto">
          <a:xfrm>
            <a:off x="2051720" y="3181804"/>
            <a:ext cx="6552728" cy="792088"/>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3" name="矩形 12">
            <a:extLst>
              <a:ext uri="{FF2B5EF4-FFF2-40B4-BE49-F238E27FC236}">
                <a16:creationId xmlns:a16="http://schemas.microsoft.com/office/drawing/2014/main" id="{7828795B-797B-4E8D-AC0A-FF7206210359}"/>
              </a:ext>
            </a:extLst>
          </p:cNvPr>
          <p:cNvSpPr/>
          <p:nvPr/>
        </p:nvSpPr>
        <p:spPr bwMode="auto">
          <a:xfrm>
            <a:off x="2051720" y="5846099"/>
            <a:ext cx="6552728" cy="792088"/>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143606388"/>
      </p:ext>
    </p:extLst>
  </p:cSld>
  <p:clrMapOvr>
    <a:masterClrMapping/>
  </p:clrMapOvr>
  <mc:AlternateContent xmlns:mc="http://schemas.openxmlformats.org/markup-compatibility/2006" xmlns:p14="http://schemas.microsoft.com/office/powerpoint/2010/main">
    <mc:Choice Requires="p14">
      <p:transition p14:dur="0" advTm="4389"/>
    </mc:Choice>
    <mc:Fallback xmlns="">
      <p:transition advTm="4389"/>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dirty="0"/>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0"/>
              </a:spcBef>
              <a:spcAft>
                <a:spcPts val="1800"/>
              </a:spcAft>
            </a:pPr>
            <a:r>
              <a:rPr lang="en-US" altLang="zh-CN" sz="3200" dirty="0"/>
              <a:t>Background and Motivation</a:t>
            </a:r>
          </a:p>
          <a:p>
            <a:pPr eaLnBrk="1" hangingPunct="1">
              <a:spcBef>
                <a:spcPts val="0"/>
              </a:spcBef>
              <a:spcAft>
                <a:spcPts val="1800"/>
              </a:spcAft>
            </a:pPr>
            <a:r>
              <a:rPr lang="en-US" altLang="zh-CN" sz="3200" dirty="0"/>
              <a:t>Key Methodology</a:t>
            </a:r>
          </a:p>
          <a:p>
            <a:pPr eaLnBrk="1" hangingPunct="1">
              <a:spcBef>
                <a:spcPts val="0"/>
              </a:spcBef>
              <a:spcAft>
                <a:spcPts val="1800"/>
              </a:spcAft>
            </a:pPr>
            <a:r>
              <a:rPr lang="en-US" altLang="zh-CN" sz="3200" dirty="0"/>
              <a:t>Feature Engineering</a:t>
            </a:r>
          </a:p>
          <a:p>
            <a:pPr eaLnBrk="1" hangingPunct="1">
              <a:spcBef>
                <a:spcPts val="0"/>
              </a:spcBef>
              <a:spcAft>
                <a:spcPts val="1800"/>
              </a:spcAft>
            </a:pPr>
            <a:r>
              <a:rPr lang="en-US" altLang="zh-CN" sz="3200" dirty="0"/>
              <a:t>Our Model</a:t>
            </a:r>
          </a:p>
          <a:p>
            <a:pPr eaLnBrk="1" hangingPunct="1">
              <a:spcBef>
                <a:spcPts val="0"/>
              </a:spcBef>
              <a:spcAft>
                <a:spcPts val="1800"/>
              </a:spcAft>
            </a:pPr>
            <a:r>
              <a:rPr lang="en-US" altLang="zh-CN" sz="3200" dirty="0"/>
              <a:t>Model Training Processing</a:t>
            </a:r>
          </a:p>
          <a:p>
            <a:pPr eaLnBrk="1" hangingPunct="1">
              <a:spcBef>
                <a:spcPts val="0"/>
              </a:spcBef>
              <a:spcAft>
                <a:spcPts val="1800"/>
              </a:spcAft>
            </a:pPr>
            <a:r>
              <a:rPr lang="en-US" altLang="zh-CN" sz="3200" dirty="0"/>
              <a:t>Experimental Study</a:t>
            </a:r>
          </a:p>
          <a:p>
            <a:pPr eaLnBrk="1" hangingPunct="1">
              <a:spcBef>
                <a:spcPts val="0"/>
              </a:spcBef>
              <a:spcAft>
                <a:spcPts val="1800"/>
              </a:spcAft>
            </a:pPr>
            <a:r>
              <a:rPr lang="en-US" altLang="zh-CN" sz="3200" dirty="0">
                <a:solidFill>
                  <a:srgbClr val="FF0000"/>
                </a:solidFill>
              </a:rPr>
              <a:t>Conclusion</a:t>
            </a:r>
          </a:p>
        </p:txBody>
      </p:sp>
      <p:sp>
        <p:nvSpPr>
          <p:cNvPr id="2" name="灯片编号占位符 1"/>
          <p:cNvSpPr>
            <a:spLocks noGrp="1"/>
          </p:cNvSpPr>
          <p:nvPr>
            <p:ph type="sldNum" sz="quarter" idx="12"/>
          </p:nvPr>
        </p:nvSpPr>
        <p:spPr>
          <a:xfrm>
            <a:off x="6876256" y="118096"/>
            <a:ext cx="2133600" cy="257175"/>
          </a:xfrm>
        </p:spPr>
        <p:txBody>
          <a:bodyPr/>
          <a:lstStyle/>
          <a:p>
            <a:pPr>
              <a:defRPr/>
            </a:pPr>
            <a:fld id="{73697CC5-BB9E-487E-AFF3-8F5506CF83B5}" type="slidenum">
              <a:rPr lang="en-US" altLang="ko-KR" smtClean="0"/>
              <a:pPr>
                <a:defRPr/>
              </a:pPr>
              <a:t>53</a:t>
            </a:fld>
            <a:endParaRPr lang="en-US" altLang="ko-KR"/>
          </a:p>
        </p:txBody>
      </p:sp>
    </p:spTree>
    <p:extLst>
      <p:ext uri="{BB962C8B-B14F-4D97-AF65-F5344CB8AC3E}">
        <p14:creationId xmlns:p14="http://schemas.microsoft.com/office/powerpoint/2010/main" val="4069337106"/>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sp>
        <p:nvSpPr>
          <p:cNvPr id="3" name="内容占位符 2"/>
          <p:cNvSpPr>
            <a:spLocks noGrp="1"/>
          </p:cNvSpPr>
          <p:nvPr>
            <p:ph idx="1"/>
          </p:nvPr>
        </p:nvSpPr>
        <p:spPr>
          <a:xfrm>
            <a:off x="457200" y="842963"/>
            <a:ext cx="8229600" cy="5753447"/>
          </a:xfrm>
        </p:spPr>
        <p:txBody>
          <a:bodyPr/>
          <a:lstStyle/>
          <a:p>
            <a:pPr algn="just">
              <a:spcBef>
                <a:spcPts val="0"/>
              </a:spcBef>
              <a:spcAft>
                <a:spcPts val="1800"/>
              </a:spcAft>
            </a:pPr>
            <a:r>
              <a:rPr lang="en-US" altLang="zh-CN" sz="2800" dirty="0"/>
              <a:t>Adopt a linear model with high-dimensional features in predicting UOTD, which transforms model redesign to feature redesign</a:t>
            </a:r>
          </a:p>
          <a:p>
            <a:pPr algn="just">
              <a:spcBef>
                <a:spcPts val="0"/>
              </a:spcBef>
              <a:spcAft>
                <a:spcPts val="1800"/>
              </a:spcAft>
            </a:pPr>
            <a:r>
              <a:rPr lang="en-US" altLang="zh-CN" sz="2800" dirty="0"/>
              <a:t>Apply a distributed learning framework to support rapid, parallel and scalable feature updating and testing</a:t>
            </a:r>
          </a:p>
          <a:p>
            <a:pPr algn="just">
              <a:spcBef>
                <a:spcPts val="0"/>
              </a:spcBef>
              <a:spcAft>
                <a:spcPts val="1800"/>
              </a:spcAft>
            </a:pPr>
            <a:r>
              <a:rPr lang="en-US" altLang="zh-CN" sz="2800" dirty="0"/>
              <a:t>To be fit for UOTD prediction, a spatio-temporal regularizer is designed</a:t>
            </a:r>
          </a:p>
          <a:p>
            <a:pPr algn="just">
              <a:spcBef>
                <a:spcPts val="0"/>
              </a:spcBef>
              <a:spcAft>
                <a:spcPts val="1800"/>
              </a:spcAft>
            </a:pPr>
            <a:r>
              <a:rPr lang="en-US" altLang="zh-CN" sz="2800" dirty="0"/>
              <a:t>Extensive evaluations on two large-scale datasets from an industrial online taxicab platform validate the effectiveness of our approach</a:t>
            </a:r>
            <a:endParaRPr lang="zh-CN" altLang="en-US" sz="2800" dirty="0"/>
          </a:p>
        </p:txBody>
      </p:sp>
      <p:sp>
        <p:nvSpPr>
          <p:cNvPr id="4" name="灯片编号占位符 3"/>
          <p:cNvSpPr>
            <a:spLocks noGrp="1"/>
          </p:cNvSpPr>
          <p:nvPr>
            <p:ph type="sldNum" sz="quarter" idx="12"/>
          </p:nvPr>
        </p:nvSpPr>
        <p:spPr/>
        <p:txBody>
          <a:bodyPr/>
          <a:lstStyle/>
          <a:p>
            <a:pPr>
              <a:defRPr/>
            </a:pPr>
            <a:fld id="{73697CC5-BB9E-487E-AFF3-8F5506CF83B5}" type="slidenum">
              <a:rPr lang="en-US" altLang="ko-KR" smtClean="0"/>
              <a:pPr>
                <a:defRPr/>
              </a:pPr>
              <a:t>54</a:t>
            </a:fld>
            <a:endParaRPr lang="en-US" altLang="ko-KR"/>
          </a:p>
        </p:txBody>
      </p:sp>
    </p:spTree>
    <p:extLst>
      <p:ext uri="{BB962C8B-B14F-4D97-AF65-F5344CB8AC3E}">
        <p14:creationId xmlns:p14="http://schemas.microsoft.com/office/powerpoint/2010/main" val="1150294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7FBBD90-C860-42EC-9BBA-8FDA63EBA457}"/>
              </a:ext>
            </a:extLst>
          </p:cNvPr>
          <p:cNvSpPr>
            <a:spLocks noGrp="1"/>
          </p:cNvSpPr>
          <p:nvPr>
            <p:ph type="sldNum" sz="quarter" idx="12"/>
          </p:nvPr>
        </p:nvSpPr>
        <p:spPr/>
        <p:txBody>
          <a:bodyPr/>
          <a:lstStyle/>
          <a:p>
            <a:pPr>
              <a:defRPr/>
            </a:pPr>
            <a:fld id="{73697CC5-BB9E-487E-AFF3-8F5506CF83B5}" type="slidenum">
              <a:rPr lang="en-US" altLang="ko-KR" smtClean="0"/>
              <a:pPr>
                <a:defRPr/>
              </a:pPr>
              <a:t>55</a:t>
            </a:fld>
            <a:endParaRPr lang="en-US" altLang="ko-KR"/>
          </a:p>
        </p:txBody>
      </p:sp>
      <p:sp>
        <p:nvSpPr>
          <p:cNvPr id="5" name="文本框 4">
            <a:extLst>
              <a:ext uri="{FF2B5EF4-FFF2-40B4-BE49-F238E27FC236}">
                <a16:creationId xmlns:a16="http://schemas.microsoft.com/office/drawing/2014/main" id="{C5B6CFDB-1198-459D-8C85-4CFD4FE3DB96}"/>
              </a:ext>
            </a:extLst>
          </p:cNvPr>
          <p:cNvSpPr txBox="1"/>
          <p:nvPr/>
        </p:nvSpPr>
        <p:spPr>
          <a:xfrm>
            <a:off x="457200" y="2732727"/>
            <a:ext cx="8229600" cy="1446550"/>
          </a:xfrm>
          <a:prstGeom prst="rect">
            <a:avLst/>
          </a:prstGeom>
          <a:noFill/>
        </p:spPr>
        <p:txBody>
          <a:bodyPr wrap="square" rtlCol="0">
            <a:spAutoFit/>
          </a:bodyPr>
          <a:lstStyle/>
          <a:p>
            <a:pPr algn="ctr"/>
            <a:r>
              <a:rPr lang="en-US" altLang="zh-CN" sz="88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zh-CN" altLang="en-US" sz="88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59764307"/>
      </p:ext>
    </p:extLst>
  </p:cSld>
  <p:clrMapOvr>
    <a:masterClrMapping/>
  </p:clrMapOvr>
  <mc:AlternateContent xmlns:mc="http://schemas.openxmlformats.org/markup-compatibility/2006" xmlns:p14="http://schemas.microsoft.com/office/powerpoint/2010/main">
    <mc:Choice Requires="p14">
      <p:transition p14:dur="0" advTm="10478"/>
    </mc:Choice>
    <mc:Fallback xmlns="">
      <p:transition advTm="10478"/>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0D91A-0E1B-4464-87CA-9F02CB2BE097}"/>
              </a:ext>
            </a:extLst>
          </p:cNvPr>
          <p:cNvSpPr>
            <a:spLocks noGrp="1"/>
          </p:cNvSpPr>
          <p:nvPr>
            <p:ph type="title"/>
          </p:nvPr>
        </p:nvSpPr>
        <p:spPr/>
        <p:txBody>
          <a:bodyPr/>
          <a:lstStyle/>
          <a:p>
            <a:r>
              <a:rPr lang="en-US" altLang="zh-CN" sz="3500" dirty="0"/>
              <a:t>Experimental Study</a:t>
            </a:r>
            <a:endParaRPr lang="zh-CN" altLang="en-US" sz="3500" dirty="0"/>
          </a:p>
        </p:txBody>
      </p:sp>
      <p:pic>
        <p:nvPicPr>
          <p:cNvPr id="6" name="内容占位符 5">
            <a:extLst>
              <a:ext uri="{FF2B5EF4-FFF2-40B4-BE49-F238E27FC236}">
                <a16:creationId xmlns:a16="http://schemas.microsoft.com/office/drawing/2014/main" id="{BA8C51F8-80AE-4C93-9D15-1EA77C67F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839493"/>
            <a:ext cx="8229600" cy="5898152"/>
          </a:xfrm>
        </p:spPr>
      </p:pic>
      <p:sp>
        <p:nvSpPr>
          <p:cNvPr id="4" name="灯片编号占位符 3">
            <a:extLst>
              <a:ext uri="{FF2B5EF4-FFF2-40B4-BE49-F238E27FC236}">
                <a16:creationId xmlns:a16="http://schemas.microsoft.com/office/drawing/2014/main" id="{5567C0CC-8398-4EBB-B1E9-665CDE4A1570}"/>
              </a:ext>
            </a:extLst>
          </p:cNvPr>
          <p:cNvSpPr>
            <a:spLocks noGrp="1"/>
          </p:cNvSpPr>
          <p:nvPr>
            <p:ph type="sldNum" sz="quarter" idx="12"/>
          </p:nvPr>
        </p:nvSpPr>
        <p:spPr/>
        <p:txBody>
          <a:bodyPr/>
          <a:lstStyle/>
          <a:p>
            <a:pPr>
              <a:defRPr/>
            </a:pPr>
            <a:fld id="{73697CC5-BB9E-487E-AFF3-8F5506CF83B5}" type="slidenum">
              <a:rPr lang="en-US" altLang="ko-KR" smtClean="0"/>
              <a:pPr>
                <a:defRPr/>
              </a:pPr>
              <a:t>56</a:t>
            </a:fld>
            <a:endParaRPr lang="en-US" altLang="ko-KR"/>
          </a:p>
        </p:txBody>
      </p:sp>
      <p:sp>
        <p:nvSpPr>
          <p:cNvPr id="3" name="文本框 2">
            <a:extLst>
              <a:ext uri="{FF2B5EF4-FFF2-40B4-BE49-F238E27FC236}">
                <a16:creationId xmlns:a16="http://schemas.microsoft.com/office/drawing/2014/main" id="{8FB36447-BD26-478F-8F05-C15DED6BF7B8}"/>
              </a:ext>
            </a:extLst>
          </p:cNvPr>
          <p:cNvSpPr txBox="1"/>
          <p:nvPr/>
        </p:nvSpPr>
        <p:spPr>
          <a:xfrm>
            <a:off x="6902450" y="1309595"/>
            <a:ext cx="1680440" cy="360040"/>
          </a:xfrm>
          <a:prstGeom prst="rect">
            <a:avLst/>
          </a:prstGeom>
          <a:solidFill>
            <a:srgbClr val="F58831">
              <a:alpha val="50000"/>
            </a:srgbClr>
          </a:solidFill>
        </p:spPr>
        <p:txBody>
          <a:bodyPr wrap="square" rtlCol="0">
            <a:spAutoFit/>
          </a:bodyPr>
          <a:lstStyle/>
          <a:p>
            <a:endParaRPr lang="zh-CN" altLang="en-US" dirty="0"/>
          </a:p>
        </p:txBody>
      </p:sp>
      <p:sp>
        <p:nvSpPr>
          <p:cNvPr id="8" name="矩形标注 22">
            <a:extLst>
              <a:ext uri="{FF2B5EF4-FFF2-40B4-BE49-F238E27FC236}">
                <a16:creationId xmlns:a16="http://schemas.microsoft.com/office/drawing/2014/main" id="{D9C188F2-9DC4-4B34-BB6C-1FA9DE11B8F2}"/>
              </a:ext>
            </a:extLst>
          </p:cNvPr>
          <p:cNvSpPr>
            <a:spLocks noChangeArrowheads="1"/>
          </p:cNvSpPr>
          <p:nvPr/>
        </p:nvSpPr>
        <p:spPr bwMode="auto">
          <a:xfrm>
            <a:off x="0" y="5373216"/>
            <a:ext cx="9144000" cy="1248463"/>
          </a:xfrm>
          <a:prstGeom prst="wedgeRectCallout">
            <a:avLst>
              <a:gd name="adj1" fmla="val -3352"/>
              <a:gd name="adj2" fmla="val 9140"/>
            </a:avLst>
          </a:prstGeom>
          <a:solidFill>
            <a:srgbClr val="A9C6E4"/>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None/>
              <a:defRPr/>
            </a:pPr>
            <a:r>
              <a:rPr lang="en-US" altLang="zh-CN" sz="2800" dirty="0">
                <a:solidFill>
                  <a:srgbClr val="000000"/>
                </a:solidFill>
                <a:latin typeface="Arial"/>
                <a:cs typeface="ＭＳ Ｐゴシック" charset="-128"/>
              </a:rPr>
              <a:t>Unstable accuracies in different regions and unsatisfactory accuracies on large-scale datasets</a:t>
            </a:r>
            <a:endParaRPr lang="zh-CN" altLang="en-US" sz="2800" b="1" dirty="0">
              <a:solidFill>
                <a:srgbClr val="000000"/>
              </a:solidFill>
              <a:latin typeface="Arial"/>
              <a:cs typeface="ＭＳ Ｐゴシック" charset="-128"/>
            </a:endParaRPr>
          </a:p>
        </p:txBody>
      </p:sp>
      <p:sp>
        <p:nvSpPr>
          <p:cNvPr id="9" name="文本框 8">
            <a:extLst>
              <a:ext uri="{FF2B5EF4-FFF2-40B4-BE49-F238E27FC236}">
                <a16:creationId xmlns:a16="http://schemas.microsoft.com/office/drawing/2014/main" id="{FD9EBBEA-BAF3-4EA3-8E18-7C1D59CDC9D9}"/>
              </a:ext>
            </a:extLst>
          </p:cNvPr>
          <p:cNvSpPr txBox="1"/>
          <p:nvPr/>
        </p:nvSpPr>
        <p:spPr>
          <a:xfrm>
            <a:off x="6888596" y="2085449"/>
            <a:ext cx="1680440" cy="360040"/>
          </a:xfrm>
          <a:prstGeom prst="rect">
            <a:avLst/>
          </a:prstGeom>
          <a:solidFill>
            <a:srgbClr val="F58831">
              <a:alpha val="50000"/>
            </a:srgbClr>
          </a:solid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86719A46-2BA9-4018-95B5-3EF3913F445F}"/>
              </a:ext>
            </a:extLst>
          </p:cNvPr>
          <p:cNvSpPr/>
          <p:nvPr/>
        </p:nvSpPr>
        <p:spPr bwMode="auto">
          <a:xfrm>
            <a:off x="3497511" y="3978504"/>
            <a:ext cx="1697943" cy="1113041"/>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1" name="矩形 10">
            <a:extLst>
              <a:ext uri="{FF2B5EF4-FFF2-40B4-BE49-F238E27FC236}">
                <a16:creationId xmlns:a16="http://schemas.microsoft.com/office/drawing/2014/main" id="{DAB9A23B-386A-406E-A38E-EAB397765B52}"/>
              </a:ext>
            </a:extLst>
          </p:cNvPr>
          <p:cNvSpPr/>
          <p:nvPr/>
        </p:nvSpPr>
        <p:spPr bwMode="auto">
          <a:xfrm>
            <a:off x="5189196" y="3978503"/>
            <a:ext cx="1697943" cy="746641"/>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
        <p:nvSpPr>
          <p:cNvPr id="12" name="矩形 11">
            <a:extLst>
              <a:ext uri="{FF2B5EF4-FFF2-40B4-BE49-F238E27FC236}">
                <a16:creationId xmlns:a16="http://schemas.microsoft.com/office/drawing/2014/main" id="{5F6BEAE6-7D15-4164-A460-00D7FE1302B4}"/>
              </a:ext>
            </a:extLst>
          </p:cNvPr>
          <p:cNvSpPr/>
          <p:nvPr/>
        </p:nvSpPr>
        <p:spPr bwMode="auto">
          <a:xfrm>
            <a:off x="6887139" y="3975623"/>
            <a:ext cx="1697943" cy="1115922"/>
          </a:xfrm>
          <a:prstGeom prst="rect">
            <a:avLst/>
          </a:prstGeom>
          <a:solidFill>
            <a:srgbClr val="F58831">
              <a:alpha val="50000"/>
            </a:srgb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Arial Unicode MS" pitchFamily="50" charset="-127"/>
              <a:cs typeface="Arial Unicode MS" pitchFamily="50" charset="-127"/>
            </a:endParaRPr>
          </a:p>
        </p:txBody>
      </p:sp>
    </p:spTree>
    <p:extLst>
      <p:ext uri="{BB962C8B-B14F-4D97-AF65-F5344CB8AC3E}">
        <p14:creationId xmlns:p14="http://schemas.microsoft.com/office/powerpoint/2010/main" val="2338269219"/>
      </p:ext>
    </p:extLst>
  </p:cSld>
  <p:clrMapOvr>
    <a:masterClrMapping/>
  </p:clrMapOvr>
  <mc:AlternateContent xmlns:mc="http://schemas.openxmlformats.org/markup-compatibility/2006" xmlns:p14="http://schemas.microsoft.com/office/powerpoint/2010/main">
    <mc:Choice Requires="p14">
      <p:transition p14:dur="0" advTm="4389"/>
    </mc:Choice>
    <mc:Fallback xmlns="">
      <p:transition advTm="438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9BA68-3988-4DFA-83A0-D2A666B9AEBD}"/>
              </a:ext>
            </a:extLst>
          </p:cNvPr>
          <p:cNvSpPr>
            <a:spLocks noGrp="1"/>
          </p:cNvSpPr>
          <p:nvPr>
            <p:ph type="title"/>
          </p:nvPr>
        </p:nvSpPr>
        <p:spPr/>
        <p:txBody>
          <a:bodyPr/>
          <a:lstStyle/>
          <a:p>
            <a:r>
              <a:rPr lang="en-US" altLang="zh-CN" dirty="0"/>
              <a:t>What is OTD?</a:t>
            </a:r>
            <a:endParaRPr lang="zh-CN" altLang="en-US" dirty="0"/>
          </a:p>
        </p:txBody>
      </p:sp>
      <p:pic>
        <p:nvPicPr>
          <p:cNvPr id="6" name="内容占位符 5" descr="图片包含 文字, 地图&#10;&#10;已生成极高可信度的说明">
            <a:extLst>
              <a:ext uri="{FF2B5EF4-FFF2-40B4-BE49-F238E27FC236}">
                <a16:creationId xmlns:a16="http://schemas.microsoft.com/office/drawing/2014/main" id="{15006A16-A71E-4287-B194-1D805CBB8E5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7544" y="980728"/>
            <a:ext cx="3375608" cy="5761038"/>
          </a:xfrm>
        </p:spPr>
      </p:pic>
      <p:sp>
        <p:nvSpPr>
          <p:cNvPr id="4" name="灯片编号占位符 3">
            <a:extLst>
              <a:ext uri="{FF2B5EF4-FFF2-40B4-BE49-F238E27FC236}">
                <a16:creationId xmlns:a16="http://schemas.microsoft.com/office/drawing/2014/main" id="{AFC26337-5F4E-42FA-AB4D-4E11D40BC961}"/>
              </a:ext>
            </a:extLst>
          </p:cNvPr>
          <p:cNvSpPr>
            <a:spLocks noGrp="1"/>
          </p:cNvSpPr>
          <p:nvPr>
            <p:ph type="sldNum" sz="quarter" idx="12"/>
          </p:nvPr>
        </p:nvSpPr>
        <p:spPr/>
        <p:txBody>
          <a:bodyPr/>
          <a:lstStyle/>
          <a:p>
            <a:pPr>
              <a:defRPr/>
            </a:pPr>
            <a:fld id="{73697CC5-BB9E-487E-AFF3-8F5506CF83B5}" type="slidenum">
              <a:rPr lang="en-US" altLang="ko-KR" smtClean="0"/>
              <a:pPr>
                <a:defRPr/>
              </a:pPr>
              <a:t>6</a:t>
            </a:fld>
            <a:endParaRPr lang="en-US" altLang="ko-K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6056" y="1004451"/>
            <a:ext cx="3649960" cy="2064509"/>
          </a:xfrm>
          <a:prstGeom prst="rect">
            <a:avLst/>
          </a:prstGeom>
        </p:spPr>
      </p:pic>
      <p:sp>
        <p:nvSpPr>
          <p:cNvPr id="8" name="矩形标注 7"/>
          <p:cNvSpPr/>
          <p:nvPr/>
        </p:nvSpPr>
        <p:spPr bwMode="auto">
          <a:xfrm>
            <a:off x="6322640" y="3392800"/>
            <a:ext cx="2403376" cy="1368152"/>
          </a:xfrm>
          <a:prstGeom prst="wedgeRectCallout">
            <a:avLst>
              <a:gd name="adj1" fmla="val -77437"/>
              <a:gd name="adj2" fmla="val -32913"/>
            </a:avLst>
          </a:prstGeom>
          <a:solidFill>
            <a:srgbClr val="C0C0C0">
              <a:alpha val="0"/>
            </a:srgbClr>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3200" dirty="0">
                <a:latin typeface="Arial" charset="0"/>
                <a:ea typeface="Arial Unicode MS" pitchFamily="50" charset="-127"/>
                <a:cs typeface="Arial Unicode MS" pitchFamily="50" charset="-127"/>
              </a:rPr>
              <a:t>I can wait </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3200" dirty="0">
                <a:latin typeface="Arial" charset="0"/>
                <a:ea typeface="Arial Unicode MS" pitchFamily="50" charset="-127"/>
                <a:cs typeface="Arial Unicode MS" pitchFamily="50" charset="-127"/>
              </a:rPr>
              <a:t>no more…</a:t>
            </a: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78529" y="3155431"/>
            <a:ext cx="2290399" cy="3592783"/>
          </a:xfrm>
          <a:prstGeom prst="rect">
            <a:avLst/>
          </a:prstGeom>
        </p:spPr>
      </p:pic>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9552" y="2470388"/>
            <a:ext cx="3212976" cy="3212976"/>
          </a:xfrm>
          <a:prstGeom prst="rect">
            <a:avLst/>
          </a:prstGeom>
        </p:spPr>
      </p:pic>
      <p:sp>
        <p:nvSpPr>
          <p:cNvPr id="11" name="矩形标注 22">
            <a:extLst>
              <a:ext uri="{FF2B5EF4-FFF2-40B4-BE49-F238E27FC236}">
                <a16:creationId xmlns:a16="http://schemas.microsoft.com/office/drawing/2014/main" id="{2BC49E32-8AB6-4DAF-A319-BD70DF66511A}"/>
              </a:ext>
            </a:extLst>
          </p:cNvPr>
          <p:cNvSpPr>
            <a:spLocks noChangeArrowheads="1"/>
          </p:cNvSpPr>
          <p:nvPr/>
        </p:nvSpPr>
        <p:spPr bwMode="auto">
          <a:xfrm>
            <a:off x="0" y="4110622"/>
            <a:ext cx="9144000" cy="1406610"/>
          </a:xfrm>
          <a:prstGeom prst="wedgeRectCallout">
            <a:avLst>
              <a:gd name="adj1" fmla="val -7891"/>
              <a:gd name="adj2" fmla="val 4145"/>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ct val="0"/>
              </a:spcBef>
              <a:buClrTx/>
              <a:buSzTx/>
              <a:buNone/>
              <a:defRPr/>
            </a:pPr>
            <a:r>
              <a:rPr lang="en-US" altLang="zh-CN" sz="3600" dirty="0">
                <a:solidFill>
                  <a:srgbClr val="000000"/>
                </a:solidFill>
                <a:latin typeface="+mj-lt"/>
              </a:rPr>
              <a:t>OTD</a:t>
            </a:r>
            <a:r>
              <a:rPr lang="zh-CN" altLang="en-US" sz="3600" dirty="0">
                <a:solidFill>
                  <a:srgbClr val="000000"/>
                </a:solidFill>
                <a:latin typeface="+mj-lt"/>
              </a:rPr>
              <a:t>： </a:t>
            </a:r>
            <a:r>
              <a:rPr lang="en-US" altLang="zh-CN" sz="3600" dirty="0">
                <a:solidFill>
                  <a:srgbClr val="000000"/>
                </a:solidFill>
                <a:latin typeface="+mj-lt"/>
              </a:rPr>
              <a:t>The number of taxi-calling orders </a:t>
            </a:r>
            <a:r>
              <a:rPr lang="en-US" altLang="zh-CN" sz="3600" i="1" dirty="0">
                <a:solidFill>
                  <a:srgbClr val="FF0000"/>
                </a:solidFill>
                <a:effectLst>
                  <a:outerShdw blurRad="38100" dist="38100" dir="2700000" algn="tl">
                    <a:srgbClr val="000000">
                      <a:alpha val="43137"/>
                    </a:srgbClr>
                  </a:outerShdw>
                </a:effectLst>
                <a:latin typeface="+mj-lt"/>
              </a:rPr>
              <a:t>submitted</a:t>
            </a:r>
            <a:r>
              <a:rPr lang="en-US" altLang="zh-CN" sz="3600" dirty="0">
                <a:solidFill>
                  <a:srgbClr val="000000"/>
                </a:solidFill>
                <a:latin typeface="+mj-lt"/>
              </a:rPr>
              <a:t> to the online taxicab platform </a:t>
            </a:r>
            <a:endParaRPr lang="zh-CN" altLang="en-US" sz="3600" dirty="0">
              <a:solidFill>
                <a:srgbClr val="000000"/>
              </a:solidFill>
              <a:latin typeface="+mj-lt"/>
            </a:endParaRPr>
          </a:p>
        </p:txBody>
      </p:sp>
    </p:spTree>
    <p:custDataLst>
      <p:tags r:id="rId1"/>
    </p:custDataLst>
    <p:extLst>
      <p:ext uri="{BB962C8B-B14F-4D97-AF65-F5344CB8AC3E}">
        <p14:creationId xmlns:p14="http://schemas.microsoft.com/office/powerpoint/2010/main" val="4185723832"/>
      </p:ext>
    </p:extLst>
  </p:cSld>
  <p:clrMapOvr>
    <a:masterClrMapping/>
  </p:clrMapOvr>
  <mc:AlternateContent xmlns:mc="http://schemas.openxmlformats.org/markup-compatibility/2006" xmlns:p14="http://schemas.microsoft.com/office/powerpoint/2010/main">
    <mc:Choice Requires="p14">
      <p:transition p14:dur="0" advTm="8681"/>
    </mc:Choice>
    <mc:Fallback xmlns="">
      <p:transition advTm="86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5123F-C0B0-4641-971C-59AC691955A5}"/>
              </a:ext>
            </a:extLst>
          </p:cNvPr>
          <p:cNvSpPr>
            <a:spLocks noGrp="1"/>
          </p:cNvSpPr>
          <p:nvPr>
            <p:ph type="title"/>
          </p:nvPr>
        </p:nvSpPr>
        <p:spPr/>
        <p:txBody>
          <a:bodyPr/>
          <a:lstStyle/>
          <a:p>
            <a:r>
              <a:rPr lang="en-US" altLang="zh-CN" dirty="0"/>
              <a:t>UOTD</a:t>
            </a:r>
            <a:endParaRPr lang="zh-CN" altLang="en-US" dirty="0"/>
          </a:p>
        </p:txBody>
      </p:sp>
      <p:pic>
        <p:nvPicPr>
          <p:cNvPr id="6" name="内容占位符 5" descr="图片包含 文字&#10;&#10;已生成极高可信度的说明">
            <a:extLst>
              <a:ext uri="{FF2B5EF4-FFF2-40B4-BE49-F238E27FC236}">
                <a16:creationId xmlns:a16="http://schemas.microsoft.com/office/drawing/2014/main" id="{275CB4EC-D3D5-428F-BD5F-8A66FC1C055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003311"/>
            <a:ext cx="8229600" cy="4450025"/>
          </a:xfrm>
        </p:spPr>
      </p:pic>
      <p:sp>
        <p:nvSpPr>
          <p:cNvPr id="4" name="灯片编号占位符 3">
            <a:extLst>
              <a:ext uri="{FF2B5EF4-FFF2-40B4-BE49-F238E27FC236}">
                <a16:creationId xmlns:a16="http://schemas.microsoft.com/office/drawing/2014/main" id="{70597F54-1CD5-4525-8CE0-B762DC03CE21}"/>
              </a:ext>
            </a:extLst>
          </p:cNvPr>
          <p:cNvSpPr>
            <a:spLocks noGrp="1"/>
          </p:cNvSpPr>
          <p:nvPr>
            <p:ph type="sldNum" sz="quarter" idx="12"/>
          </p:nvPr>
        </p:nvSpPr>
        <p:spPr/>
        <p:txBody>
          <a:bodyPr/>
          <a:lstStyle/>
          <a:p>
            <a:pPr>
              <a:defRPr/>
            </a:pPr>
            <a:fld id="{73697CC5-BB9E-487E-AFF3-8F5506CF83B5}" type="slidenum">
              <a:rPr lang="en-US" altLang="ko-KR" smtClean="0"/>
              <a:pPr>
                <a:defRPr/>
              </a:pPr>
              <a:t>7</a:t>
            </a:fld>
            <a:endParaRPr lang="en-US" altLang="ko-KR"/>
          </a:p>
        </p:txBody>
      </p:sp>
      <p:sp>
        <p:nvSpPr>
          <p:cNvPr id="5" name="矩形标注 22">
            <a:extLst>
              <a:ext uri="{FF2B5EF4-FFF2-40B4-BE49-F238E27FC236}">
                <a16:creationId xmlns:a16="http://schemas.microsoft.com/office/drawing/2014/main" id="{ACDCDE49-13E4-49E0-9F72-A71FC6A9B257}"/>
              </a:ext>
            </a:extLst>
          </p:cNvPr>
          <p:cNvSpPr>
            <a:spLocks noChangeArrowheads="1"/>
          </p:cNvSpPr>
          <p:nvPr/>
        </p:nvSpPr>
        <p:spPr bwMode="auto">
          <a:xfrm>
            <a:off x="467544" y="1052736"/>
            <a:ext cx="8208912" cy="729234"/>
          </a:xfrm>
          <a:prstGeom prst="wedgeRectCallout">
            <a:avLst>
              <a:gd name="adj1" fmla="val -31695"/>
              <a:gd name="adj2" fmla="val 5459"/>
            </a:avLst>
          </a:prstGeom>
          <a:solidFill>
            <a:schemeClr val="accent1">
              <a:lumMod val="20000"/>
              <a:lumOff val="80000"/>
            </a:schemeClr>
          </a:solidFill>
          <a:ln w="28575">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fontAlgn="base">
              <a:spcBef>
                <a:spcPct val="0"/>
              </a:spcBef>
              <a:spcAft>
                <a:spcPct val="0"/>
              </a:spcAft>
              <a:buClrTx/>
              <a:buSzTx/>
              <a:buFontTx/>
              <a:buNone/>
              <a:defRPr/>
            </a:pPr>
            <a:r>
              <a:rPr lang="en-US" altLang="zh-CN" sz="3600" u="sng" dirty="0">
                <a:solidFill>
                  <a:srgbClr val="C00000"/>
                </a:solidFill>
                <a:latin typeface="Arial"/>
              </a:rPr>
              <a:t>U</a:t>
            </a:r>
            <a:r>
              <a:rPr lang="en-US" altLang="zh-CN" sz="2800" b="1" dirty="0">
                <a:solidFill>
                  <a:srgbClr val="000000"/>
                </a:solidFill>
                <a:latin typeface="Arial"/>
                <a:cs typeface="ＭＳ Ｐゴシック" charset="-128"/>
              </a:rPr>
              <a:t>nit </a:t>
            </a:r>
            <a:r>
              <a:rPr lang="en-US" altLang="zh-CN" sz="3600" b="1" u="sng" dirty="0">
                <a:solidFill>
                  <a:srgbClr val="C00000"/>
                </a:solidFill>
                <a:latin typeface="Arial"/>
                <a:cs typeface="ＭＳ Ｐゴシック" charset="-128"/>
              </a:rPr>
              <a:t>O</a:t>
            </a:r>
            <a:r>
              <a:rPr lang="en-US" altLang="zh-CN" sz="2800" b="1" dirty="0">
                <a:solidFill>
                  <a:srgbClr val="000000"/>
                </a:solidFill>
                <a:latin typeface="Arial"/>
                <a:cs typeface="ＭＳ Ｐゴシック" charset="-128"/>
              </a:rPr>
              <a:t>riginal </a:t>
            </a:r>
            <a:r>
              <a:rPr lang="en-US" altLang="zh-CN" sz="3600" b="1" u="sng" dirty="0">
                <a:solidFill>
                  <a:srgbClr val="C00000"/>
                </a:solidFill>
                <a:latin typeface="Arial"/>
                <a:cs typeface="ＭＳ Ｐゴシック" charset="-128"/>
              </a:rPr>
              <a:t>T</a:t>
            </a:r>
            <a:r>
              <a:rPr lang="en-US" altLang="zh-CN" sz="2800" b="1" dirty="0">
                <a:solidFill>
                  <a:srgbClr val="000000"/>
                </a:solidFill>
                <a:latin typeface="Arial"/>
                <a:cs typeface="ＭＳ Ｐゴシック" charset="-128"/>
              </a:rPr>
              <a:t>axi </a:t>
            </a:r>
            <a:r>
              <a:rPr lang="en-US" altLang="zh-CN" sz="3600" b="1" u="sng" dirty="0">
                <a:solidFill>
                  <a:srgbClr val="C00000"/>
                </a:solidFill>
                <a:latin typeface="Arial"/>
                <a:cs typeface="ＭＳ Ｐゴシック" charset="-128"/>
              </a:rPr>
              <a:t>D</a:t>
            </a:r>
            <a:r>
              <a:rPr lang="en-US" altLang="zh-CN" sz="2800" b="1" dirty="0">
                <a:solidFill>
                  <a:srgbClr val="000000"/>
                </a:solidFill>
                <a:latin typeface="Arial"/>
                <a:cs typeface="ＭＳ Ｐゴシック" charset="-128"/>
              </a:rPr>
              <a:t>emand (</a:t>
            </a:r>
            <a:r>
              <a:rPr lang="en-US" altLang="zh-CN" sz="3600" b="1" dirty="0">
                <a:solidFill>
                  <a:srgbClr val="C00000"/>
                </a:solidFill>
                <a:latin typeface="Arial"/>
                <a:cs typeface="ＭＳ Ｐゴシック" charset="-128"/>
              </a:rPr>
              <a:t>UOTD</a:t>
            </a:r>
            <a:r>
              <a:rPr lang="en-US" altLang="zh-CN" sz="2800" b="1" dirty="0">
                <a:solidFill>
                  <a:srgbClr val="000000"/>
                </a:solidFill>
                <a:latin typeface="Arial"/>
                <a:cs typeface="ＭＳ Ｐゴシック" charset="-128"/>
              </a:rPr>
              <a:t>)</a:t>
            </a:r>
            <a:endParaRPr lang="zh-CN" altLang="en-US" sz="2800" b="1" dirty="0">
              <a:solidFill>
                <a:srgbClr val="000000"/>
              </a:solidFill>
              <a:latin typeface="Arial"/>
              <a:cs typeface="ＭＳ Ｐゴシック" charset="-128"/>
            </a:endParaRPr>
          </a:p>
        </p:txBody>
      </p:sp>
      <p:sp>
        <p:nvSpPr>
          <p:cNvPr id="8" name="矩形标注 22">
            <a:extLst>
              <a:ext uri="{FF2B5EF4-FFF2-40B4-BE49-F238E27FC236}">
                <a16:creationId xmlns:a16="http://schemas.microsoft.com/office/drawing/2014/main" id="{DFDE05FB-A7C5-4D35-B4BF-E89BF91A6324}"/>
              </a:ext>
            </a:extLst>
          </p:cNvPr>
          <p:cNvSpPr>
            <a:spLocks noChangeArrowheads="1"/>
          </p:cNvSpPr>
          <p:nvPr/>
        </p:nvSpPr>
        <p:spPr bwMode="auto">
          <a:xfrm>
            <a:off x="0" y="4110622"/>
            <a:ext cx="9144000" cy="1880578"/>
          </a:xfrm>
          <a:prstGeom prst="wedgeRectCallout">
            <a:avLst>
              <a:gd name="adj1" fmla="val -7891"/>
              <a:gd name="adj2" fmla="val 4145"/>
            </a:avLst>
          </a:prstGeom>
          <a:solidFill>
            <a:srgbClr val="FFC000"/>
          </a:solidFill>
          <a:ln>
            <a:noFill/>
          </a:ln>
        </p:spPr>
        <p:txBody>
          <a:bodyPr anchor="ctr"/>
          <a:lstStyle>
            <a:lvl1pPr>
              <a:spcBef>
                <a:spcPct val="20000"/>
              </a:spcBef>
              <a:buClr>
                <a:srgbClr val="660033"/>
              </a:buClr>
              <a:buSzPct val="70000"/>
              <a:buFont typeface="Wingdings" panose="05000000000000000000" pitchFamily="2" charset="2"/>
              <a:buChar char="l"/>
              <a:defRPr sz="3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2"/>
              </a:buClr>
              <a:buSzPct val="70000"/>
              <a:buChar char="o"/>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just">
              <a:spcBef>
                <a:spcPct val="0"/>
              </a:spcBef>
              <a:buClrTx/>
              <a:buSzTx/>
              <a:buNone/>
              <a:defRPr/>
            </a:pPr>
            <a:r>
              <a:rPr lang="en-US" altLang="zh-CN" sz="3600" dirty="0">
                <a:solidFill>
                  <a:srgbClr val="000000"/>
                </a:solidFill>
                <a:latin typeface="+mj-lt"/>
              </a:rPr>
              <a:t>UOTD</a:t>
            </a:r>
            <a:r>
              <a:rPr lang="zh-CN" altLang="en-US" sz="3600" dirty="0">
                <a:solidFill>
                  <a:srgbClr val="000000"/>
                </a:solidFill>
                <a:latin typeface="+mj-lt"/>
              </a:rPr>
              <a:t>： </a:t>
            </a:r>
            <a:r>
              <a:rPr lang="en-US" altLang="zh-CN" sz="3600" dirty="0">
                <a:solidFill>
                  <a:srgbClr val="000000"/>
                </a:solidFill>
                <a:latin typeface="+mj-lt"/>
              </a:rPr>
              <a:t>The number of taxi-calling orders </a:t>
            </a:r>
            <a:r>
              <a:rPr lang="en-US" altLang="zh-CN" sz="3600" i="1" dirty="0">
                <a:solidFill>
                  <a:srgbClr val="FF0000"/>
                </a:solidFill>
                <a:effectLst>
                  <a:outerShdw blurRad="38100" dist="38100" dir="2700000" algn="tl">
                    <a:srgbClr val="000000">
                      <a:alpha val="43137"/>
                    </a:srgbClr>
                  </a:outerShdw>
                </a:effectLst>
                <a:latin typeface="+mj-lt"/>
              </a:rPr>
              <a:t>submitted</a:t>
            </a:r>
            <a:r>
              <a:rPr lang="en-US" altLang="zh-CN" sz="3600" dirty="0">
                <a:solidFill>
                  <a:srgbClr val="000000"/>
                </a:solidFill>
                <a:latin typeface="+mj-lt"/>
              </a:rPr>
              <a:t> to the online taxicab platform </a:t>
            </a:r>
            <a:r>
              <a:rPr lang="en-US" altLang="zh-CN" sz="3600" i="1" dirty="0">
                <a:solidFill>
                  <a:srgbClr val="FF0000"/>
                </a:solidFill>
                <a:effectLst>
                  <a:outerShdw blurRad="38100" dist="38100" dir="2700000" algn="tl">
                    <a:srgbClr val="000000">
                      <a:alpha val="43137"/>
                    </a:srgbClr>
                  </a:outerShdw>
                </a:effectLst>
              </a:rPr>
              <a:t>per unit time and per unit region</a:t>
            </a:r>
            <a:endParaRPr lang="zh-CN" altLang="en-US" sz="3600" i="1" dirty="0">
              <a:solidFill>
                <a:srgbClr val="FF0000"/>
              </a:solidFill>
              <a:effectLst>
                <a:outerShdw blurRad="38100" dist="38100" dir="2700000" algn="tl">
                  <a:srgbClr val="000000">
                    <a:alpha val="43137"/>
                  </a:srgbClr>
                </a:outerShdw>
              </a:effectLst>
              <a:latin typeface="+mj-lt"/>
            </a:endParaRPr>
          </a:p>
        </p:txBody>
      </p:sp>
    </p:spTree>
    <p:custDataLst>
      <p:tags r:id="rId1"/>
    </p:custDataLst>
    <p:extLst>
      <p:ext uri="{BB962C8B-B14F-4D97-AF65-F5344CB8AC3E}">
        <p14:creationId xmlns:p14="http://schemas.microsoft.com/office/powerpoint/2010/main" val="1300284425"/>
      </p:ext>
    </p:extLst>
  </p:cSld>
  <p:clrMapOvr>
    <a:masterClrMapping/>
  </p:clrMapOvr>
  <mc:AlternateContent xmlns:mc="http://schemas.openxmlformats.org/markup-compatibility/2006" xmlns:p14="http://schemas.microsoft.com/office/powerpoint/2010/main">
    <mc:Choice Requires="p14">
      <p:transition p14:dur="0" advTm="7196"/>
    </mc:Choice>
    <mc:Fallback xmlns="">
      <p:transition advTm="7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72ECF-AE94-42AC-B49A-BFA21B403AC3}"/>
              </a:ext>
            </a:extLst>
          </p:cNvPr>
          <p:cNvSpPr>
            <a:spLocks noGrp="1"/>
          </p:cNvSpPr>
          <p:nvPr>
            <p:ph type="title"/>
          </p:nvPr>
        </p:nvSpPr>
        <p:spPr/>
        <p:txBody>
          <a:bodyPr/>
          <a:lstStyle/>
          <a:p>
            <a:r>
              <a:rPr lang="en-US" altLang="zh-CN" dirty="0"/>
              <a:t>Applications of UOTD</a:t>
            </a:r>
            <a:endParaRPr lang="zh-CN" altLang="en-US" dirty="0"/>
          </a:p>
        </p:txBody>
      </p:sp>
      <p:sp>
        <p:nvSpPr>
          <p:cNvPr id="4" name="灯片编号占位符 3">
            <a:extLst>
              <a:ext uri="{FF2B5EF4-FFF2-40B4-BE49-F238E27FC236}">
                <a16:creationId xmlns:a16="http://schemas.microsoft.com/office/drawing/2014/main" id="{97026305-AB23-4AEA-975E-451678786462}"/>
              </a:ext>
            </a:extLst>
          </p:cNvPr>
          <p:cNvSpPr>
            <a:spLocks noGrp="1"/>
          </p:cNvSpPr>
          <p:nvPr>
            <p:ph type="sldNum" sz="quarter" idx="12"/>
          </p:nvPr>
        </p:nvSpPr>
        <p:spPr/>
        <p:txBody>
          <a:bodyPr/>
          <a:lstStyle/>
          <a:p>
            <a:pPr>
              <a:defRPr/>
            </a:pPr>
            <a:fld id="{73697CC5-BB9E-487E-AFF3-8F5506CF83B5}" type="slidenum">
              <a:rPr lang="en-US" altLang="ko-KR" smtClean="0"/>
              <a:pPr>
                <a:defRPr/>
              </a:pPr>
              <a:t>8</a:t>
            </a:fld>
            <a:endParaRPr lang="en-US" altLang="ko-KR"/>
          </a:p>
        </p:txBody>
      </p:sp>
      <p:sp>
        <p:nvSpPr>
          <p:cNvPr id="9" name="矩形 8">
            <a:extLst>
              <a:ext uri="{FF2B5EF4-FFF2-40B4-BE49-F238E27FC236}">
                <a16:creationId xmlns:a16="http://schemas.microsoft.com/office/drawing/2014/main" id="{6A42F4FB-B326-4D83-94C1-A75AD8CB0283}"/>
              </a:ext>
            </a:extLst>
          </p:cNvPr>
          <p:cNvSpPr/>
          <p:nvPr/>
        </p:nvSpPr>
        <p:spPr>
          <a:xfrm>
            <a:off x="323528" y="1628496"/>
            <a:ext cx="8424936" cy="1110750"/>
          </a:xfrm>
          <a:prstGeom prst="rect">
            <a:avLst/>
          </a:prstGeom>
          <a:ln>
            <a:solidFill>
              <a:schemeClr val="accent3"/>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任意多边形: 形状 9">
            <a:extLst>
              <a:ext uri="{FF2B5EF4-FFF2-40B4-BE49-F238E27FC236}">
                <a16:creationId xmlns:a16="http://schemas.microsoft.com/office/drawing/2014/main" id="{DE9C7C1C-43DF-48FB-BF0C-67307FC70723}"/>
              </a:ext>
            </a:extLst>
          </p:cNvPr>
          <p:cNvSpPr/>
          <p:nvPr/>
        </p:nvSpPr>
        <p:spPr>
          <a:xfrm>
            <a:off x="683568" y="1200456"/>
            <a:ext cx="7787208" cy="1158840"/>
          </a:xfrm>
          <a:custGeom>
            <a:avLst/>
            <a:gdLst>
              <a:gd name="connsiteX0" fmla="*/ 0 w 6508860"/>
              <a:gd name="connsiteY0" fmla="*/ 142683 h 856080"/>
              <a:gd name="connsiteX1" fmla="*/ 142683 w 6508860"/>
              <a:gd name="connsiteY1" fmla="*/ 0 h 856080"/>
              <a:gd name="connsiteX2" fmla="*/ 6366177 w 6508860"/>
              <a:gd name="connsiteY2" fmla="*/ 0 h 856080"/>
              <a:gd name="connsiteX3" fmla="*/ 6508860 w 6508860"/>
              <a:gd name="connsiteY3" fmla="*/ 142683 h 856080"/>
              <a:gd name="connsiteX4" fmla="*/ 6508860 w 6508860"/>
              <a:gd name="connsiteY4" fmla="*/ 713397 h 856080"/>
              <a:gd name="connsiteX5" fmla="*/ 6366177 w 6508860"/>
              <a:gd name="connsiteY5" fmla="*/ 856080 h 856080"/>
              <a:gd name="connsiteX6" fmla="*/ 142683 w 6508860"/>
              <a:gd name="connsiteY6" fmla="*/ 856080 h 856080"/>
              <a:gd name="connsiteX7" fmla="*/ 0 w 6508860"/>
              <a:gd name="connsiteY7" fmla="*/ 713397 h 856080"/>
              <a:gd name="connsiteX8" fmla="*/ 0 w 6508860"/>
              <a:gd name="connsiteY8" fmla="*/ 142683 h 8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8860" h="856080">
                <a:moveTo>
                  <a:pt x="0" y="142683"/>
                </a:moveTo>
                <a:cubicBezTo>
                  <a:pt x="0" y="63881"/>
                  <a:pt x="63881" y="0"/>
                  <a:pt x="142683" y="0"/>
                </a:cubicBezTo>
                <a:lnTo>
                  <a:pt x="6366177" y="0"/>
                </a:lnTo>
                <a:cubicBezTo>
                  <a:pt x="6444979" y="0"/>
                  <a:pt x="6508860" y="63881"/>
                  <a:pt x="6508860" y="142683"/>
                </a:cubicBezTo>
                <a:lnTo>
                  <a:pt x="6508860" y="713397"/>
                </a:lnTo>
                <a:cubicBezTo>
                  <a:pt x="6508860" y="792199"/>
                  <a:pt x="6444979" y="856080"/>
                  <a:pt x="6366177" y="856080"/>
                </a:cubicBezTo>
                <a:lnTo>
                  <a:pt x="142683" y="856080"/>
                </a:lnTo>
                <a:cubicBezTo>
                  <a:pt x="63881" y="856080"/>
                  <a:pt x="0" y="792199"/>
                  <a:pt x="0" y="713397"/>
                </a:cubicBezTo>
                <a:lnTo>
                  <a:pt x="0" y="142683"/>
                </a:lnTo>
                <a:close/>
              </a:path>
            </a:pathLst>
          </a:custGeom>
          <a:solidFill>
            <a:schemeClr val="accent1">
              <a:lumMod val="20000"/>
              <a:lumOff val="80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57353" tIns="41790" rIns="257353" bIns="41790" numCol="1" spcCol="1270" anchor="ctr" anchorCtr="0">
            <a:noAutofit/>
          </a:bodyPr>
          <a:lstStyle/>
          <a:p>
            <a:pPr marL="0" lvl="0" indent="0" algn="l" defTabSz="1289050">
              <a:lnSpc>
                <a:spcPct val="90000"/>
              </a:lnSpc>
              <a:spcBef>
                <a:spcPct val="0"/>
              </a:spcBef>
              <a:spcAft>
                <a:spcPct val="35000"/>
              </a:spcAft>
              <a:buNone/>
            </a:pPr>
            <a:r>
              <a:rPr lang="en-US" altLang="zh-CN" sz="2900" kern="1200" dirty="0"/>
              <a:t>             </a:t>
            </a:r>
            <a:r>
              <a:rPr lang="en-US" altLang="zh-CN" sz="3200" kern="1200" dirty="0">
                <a:solidFill>
                  <a:schemeClr val="tx1"/>
                </a:solidFill>
              </a:rPr>
              <a:t>Expand </a:t>
            </a:r>
            <a:r>
              <a:rPr lang="en-US" altLang="zh-CN" sz="3200" dirty="0">
                <a:solidFill>
                  <a:schemeClr val="tx1"/>
                </a:solidFill>
              </a:rPr>
              <a:t>P</a:t>
            </a:r>
            <a:r>
              <a:rPr lang="en-US" altLang="zh-CN" sz="3200" kern="1200" dirty="0">
                <a:solidFill>
                  <a:schemeClr val="tx1"/>
                </a:solidFill>
              </a:rPr>
              <a:t>otential </a:t>
            </a:r>
            <a:r>
              <a:rPr lang="en-US" altLang="zh-CN" sz="3200" dirty="0">
                <a:solidFill>
                  <a:schemeClr val="tx1"/>
                </a:solidFill>
              </a:rPr>
              <a:t>M</a:t>
            </a:r>
            <a:r>
              <a:rPr lang="en-US" altLang="zh-CN" sz="3200" kern="1200" dirty="0">
                <a:solidFill>
                  <a:schemeClr val="tx1"/>
                </a:solidFill>
              </a:rPr>
              <a:t>arket</a:t>
            </a:r>
            <a:endParaRPr lang="zh-CN" altLang="en-US" sz="3200" kern="1200" dirty="0">
              <a:solidFill>
                <a:schemeClr val="tx1"/>
              </a:solidFill>
            </a:endParaRPr>
          </a:p>
        </p:txBody>
      </p:sp>
      <p:sp>
        <p:nvSpPr>
          <p:cNvPr id="11" name="矩形 10">
            <a:extLst>
              <a:ext uri="{FF2B5EF4-FFF2-40B4-BE49-F238E27FC236}">
                <a16:creationId xmlns:a16="http://schemas.microsoft.com/office/drawing/2014/main" id="{AC01B4DA-6712-4F91-A644-9BA0E0A0A5D4}"/>
              </a:ext>
            </a:extLst>
          </p:cNvPr>
          <p:cNvSpPr/>
          <p:nvPr/>
        </p:nvSpPr>
        <p:spPr>
          <a:xfrm>
            <a:off x="323528" y="3185980"/>
            <a:ext cx="8424936" cy="1110750"/>
          </a:xfrm>
          <a:prstGeom prst="rect">
            <a:avLst/>
          </a:prstGeom>
          <a:ln>
            <a:solidFill>
              <a:schemeClr val="accent3"/>
            </a:solidFill>
          </a:ln>
        </p:spPr>
        <p:style>
          <a:lnRef idx="2">
            <a:schemeClr val="accent4">
              <a:hueOff val="3266964"/>
              <a:satOff val="-13592"/>
              <a:lumOff val="320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任意多边形: 形状 11">
            <a:extLst>
              <a:ext uri="{FF2B5EF4-FFF2-40B4-BE49-F238E27FC236}">
                <a16:creationId xmlns:a16="http://schemas.microsoft.com/office/drawing/2014/main" id="{495D5A58-DF65-4EE7-A0EB-76422677E093}"/>
              </a:ext>
            </a:extLst>
          </p:cNvPr>
          <p:cNvSpPr/>
          <p:nvPr/>
        </p:nvSpPr>
        <p:spPr>
          <a:xfrm>
            <a:off x="683568" y="2826928"/>
            <a:ext cx="7787208" cy="1158840"/>
          </a:xfrm>
          <a:custGeom>
            <a:avLst/>
            <a:gdLst>
              <a:gd name="connsiteX0" fmla="*/ 0 w 6508860"/>
              <a:gd name="connsiteY0" fmla="*/ 142683 h 856080"/>
              <a:gd name="connsiteX1" fmla="*/ 142683 w 6508860"/>
              <a:gd name="connsiteY1" fmla="*/ 0 h 856080"/>
              <a:gd name="connsiteX2" fmla="*/ 6366177 w 6508860"/>
              <a:gd name="connsiteY2" fmla="*/ 0 h 856080"/>
              <a:gd name="connsiteX3" fmla="*/ 6508860 w 6508860"/>
              <a:gd name="connsiteY3" fmla="*/ 142683 h 856080"/>
              <a:gd name="connsiteX4" fmla="*/ 6508860 w 6508860"/>
              <a:gd name="connsiteY4" fmla="*/ 713397 h 856080"/>
              <a:gd name="connsiteX5" fmla="*/ 6366177 w 6508860"/>
              <a:gd name="connsiteY5" fmla="*/ 856080 h 856080"/>
              <a:gd name="connsiteX6" fmla="*/ 142683 w 6508860"/>
              <a:gd name="connsiteY6" fmla="*/ 856080 h 856080"/>
              <a:gd name="connsiteX7" fmla="*/ 0 w 6508860"/>
              <a:gd name="connsiteY7" fmla="*/ 713397 h 856080"/>
              <a:gd name="connsiteX8" fmla="*/ 0 w 6508860"/>
              <a:gd name="connsiteY8" fmla="*/ 142683 h 8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8860" h="856080">
                <a:moveTo>
                  <a:pt x="0" y="142683"/>
                </a:moveTo>
                <a:cubicBezTo>
                  <a:pt x="0" y="63881"/>
                  <a:pt x="63881" y="0"/>
                  <a:pt x="142683" y="0"/>
                </a:cubicBezTo>
                <a:lnTo>
                  <a:pt x="6366177" y="0"/>
                </a:lnTo>
                <a:cubicBezTo>
                  <a:pt x="6444979" y="0"/>
                  <a:pt x="6508860" y="63881"/>
                  <a:pt x="6508860" y="142683"/>
                </a:cubicBezTo>
                <a:lnTo>
                  <a:pt x="6508860" y="713397"/>
                </a:lnTo>
                <a:cubicBezTo>
                  <a:pt x="6508860" y="792199"/>
                  <a:pt x="6444979" y="856080"/>
                  <a:pt x="6366177" y="856080"/>
                </a:cubicBezTo>
                <a:lnTo>
                  <a:pt x="142683" y="856080"/>
                </a:lnTo>
                <a:cubicBezTo>
                  <a:pt x="63881" y="856080"/>
                  <a:pt x="0" y="792199"/>
                  <a:pt x="0" y="713397"/>
                </a:cubicBezTo>
                <a:lnTo>
                  <a:pt x="0" y="142683"/>
                </a:lnTo>
                <a:close/>
              </a:path>
            </a:pathLst>
          </a:custGeom>
          <a:solidFill>
            <a:schemeClr val="accent1">
              <a:lumMod val="20000"/>
              <a:lumOff val="80000"/>
            </a:schemeClr>
          </a:solidFill>
        </p:spPr>
        <p:style>
          <a:lnRef idx="2">
            <a:schemeClr val="lt1">
              <a:hueOff val="0"/>
              <a:satOff val="0"/>
              <a:lumOff val="0"/>
              <a:alphaOff val="0"/>
            </a:schemeClr>
          </a:lnRef>
          <a:fillRef idx="1">
            <a:schemeClr val="accent4">
              <a:hueOff val="3266964"/>
              <a:satOff val="-13592"/>
              <a:lumOff val="3203"/>
              <a:alphaOff val="0"/>
            </a:schemeClr>
          </a:fillRef>
          <a:effectRef idx="0">
            <a:schemeClr val="accent4">
              <a:hueOff val="3266964"/>
              <a:satOff val="-13592"/>
              <a:lumOff val="3203"/>
              <a:alphaOff val="0"/>
            </a:schemeClr>
          </a:effectRef>
          <a:fontRef idx="minor">
            <a:schemeClr val="lt1"/>
          </a:fontRef>
        </p:style>
        <p:txBody>
          <a:bodyPr spcFirstLastPara="0" vert="horz" wrap="square" lIns="257353" tIns="41790" rIns="257353" bIns="41790" numCol="1" spcCol="1270" anchor="ctr" anchorCtr="0">
            <a:noAutofit/>
          </a:bodyPr>
          <a:lstStyle/>
          <a:p>
            <a:pPr lvl="0" defTabSz="1289050">
              <a:lnSpc>
                <a:spcPct val="90000"/>
              </a:lnSpc>
              <a:spcAft>
                <a:spcPct val="35000"/>
              </a:spcAft>
            </a:pPr>
            <a:r>
              <a:rPr lang="en-US" altLang="zh-CN" sz="2900" dirty="0"/>
              <a:t>             </a:t>
            </a:r>
            <a:r>
              <a:rPr lang="en-US" altLang="zh-CN" sz="3200" dirty="0">
                <a:solidFill>
                  <a:schemeClr val="tx1"/>
                </a:solidFill>
              </a:rPr>
              <a:t>Assess I</a:t>
            </a:r>
            <a:r>
              <a:rPr lang="en-US" altLang="zh-CN" sz="3200" kern="1200" dirty="0">
                <a:solidFill>
                  <a:schemeClr val="tx1"/>
                </a:solidFill>
              </a:rPr>
              <a:t>ncentive </a:t>
            </a:r>
            <a:r>
              <a:rPr lang="en-US" altLang="zh-CN" sz="3200" dirty="0">
                <a:solidFill>
                  <a:schemeClr val="tx1"/>
                </a:solidFill>
              </a:rPr>
              <a:t>M</a:t>
            </a:r>
            <a:r>
              <a:rPr lang="en-US" altLang="zh-CN" sz="3200" kern="1200" dirty="0">
                <a:solidFill>
                  <a:schemeClr val="tx1"/>
                </a:solidFill>
              </a:rPr>
              <a:t>echanisms</a:t>
            </a:r>
            <a:endParaRPr lang="zh-CN" altLang="en-US" sz="3200" kern="1200" dirty="0">
              <a:solidFill>
                <a:schemeClr val="tx1"/>
              </a:solidFill>
            </a:endParaRPr>
          </a:p>
        </p:txBody>
      </p:sp>
      <p:sp>
        <p:nvSpPr>
          <p:cNvPr id="13" name="矩形 12">
            <a:extLst>
              <a:ext uri="{FF2B5EF4-FFF2-40B4-BE49-F238E27FC236}">
                <a16:creationId xmlns:a16="http://schemas.microsoft.com/office/drawing/2014/main" id="{34062175-B802-4BDF-95C5-EC2E999008C5}"/>
              </a:ext>
            </a:extLst>
          </p:cNvPr>
          <p:cNvSpPr/>
          <p:nvPr/>
        </p:nvSpPr>
        <p:spPr>
          <a:xfrm>
            <a:off x="323528" y="4841550"/>
            <a:ext cx="8424936" cy="1110750"/>
          </a:xfrm>
          <a:prstGeom prst="rect">
            <a:avLst/>
          </a:prstGeom>
          <a:ln>
            <a:solidFill>
              <a:schemeClr val="accent3"/>
            </a:solidFill>
          </a:ln>
        </p:spPr>
        <p:style>
          <a:lnRef idx="2">
            <a:schemeClr val="accent4">
              <a:hueOff val="6533927"/>
              <a:satOff val="-27185"/>
              <a:lumOff val="640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任意多边形: 形状 13">
            <a:extLst>
              <a:ext uri="{FF2B5EF4-FFF2-40B4-BE49-F238E27FC236}">
                <a16:creationId xmlns:a16="http://schemas.microsoft.com/office/drawing/2014/main" id="{252B3A42-46F9-4C2F-8ED9-ECC732BEB4A6}"/>
              </a:ext>
            </a:extLst>
          </p:cNvPr>
          <p:cNvSpPr/>
          <p:nvPr/>
        </p:nvSpPr>
        <p:spPr>
          <a:xfrm>
            <a:off x="683568" y="4502408"/>
            <a:ext cx="7787208" cy="1158840"/>
          </a:xfrm>
          <a:custGeom>
            <a:avLst/>
            <a:gdLst>
              <a:gd name="connsiteX0" fmla="*/ 0 w 6508860"/>
              <a:gd name="connsiteY0" fmla="*/ 142683 h 856080"/>
              <a:gd name="connsiteX1" fmla="*/ 142683 w 6508860"/>
              <a:gd name="connsiteY1" fmla="*/ 0 h 856080"/>
              <a:gd name="connsiteX2" fmla="*/ 6366177 w 6508860"/>
              <a:gd name="connsiteY2" fmla="*/ 0 h 856080"/>
              <a:gd name="connsiteX3" fmla="*/ 6508860 w 6508860"/>
              <a:gd name="connsiteY3" fmla="*/ 142683 h 856080"/>
              <a:gd name="connsiteX4" fmla="*/ 6508860 w 6508860"/>
              <a:gd name="connsiteY4" fmla="*/ 713397 h 856080"/>
              <a:gd name="connsiteX5" fmla="*/ 6366177 w 6508860"/>
              <a:gd name="connsiteY5" fmla="*/ 856080 h 856080"/>
              <a:gd name="connsiteX6" fmla="*/ 142683 w 6508860"/>
              <a:gd name="connsiteY6" fmla="*/ 856080 h 856080"/>
              <a:gd name="connsiteX7" fmla="*/ 0 w 6508860"/>
              <a:gd name="connsiteY7" fmla="*/ 713397 h 856080"/>
              <a:gd name="connsiteX8" fmla="*/ 0 w 6508860"/>
              <a:gd name="connsiteY8" fmla="*/ 142683 h 8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08860" h="856080">
                <a:moveTo>
                  <a:pt x="0" y="142683"/>
                </a:moveTo>
                <a:cubicBezTo>
                  <a:pt x="0" y="63881"/>
                  <a:pt x="63881" y="0"/>
                  <a:pt x="142683" y="0"/>
                </a:cubicBezTo>
                <a:lnTo>
                  <a:pt x="6366177" y="0"/>
                </a:lnTo>
                <a:cubicBezTo>
                  <a:pt x="6444979" y="0"/>
                  <a:pt x="6508860" y="63881"/>
                  <a:pt x="6508860" y="142683"/>
                </a:cubicBezTo>
                <a:lnTo>
                  <a:pt x="6508860" y="713397"/>
                </a:lnTo>
                <a:cubicBezTo>
                  <a:pt x="6508860" y="792199"/>
                  <a:pt x="6444979" y="856080"/>
                  <a:pt x="6366177" y="856080"/>
                </a:cubicBezTo>
                <a:lnTo>
                  <a:pt x="142683" y="856080"/>
                </a:lnTo>
                <a:cubicBezTo>
                  <a:pt x="63881" y="856080"/>
                  <a:pt x="0" y="792199"/>
                  <a:pt x="0" y="713397"/>
                </a:cubicBezTo>
                <a:lnTo>
                  <a:pt x="0" y="142683"/>
                </a:lnTo>
                <a:close/>
              </a:path>
            </a:pathLst>
          </a:custGeom>
          <a:solidFill>
            <a:schemeClr val="accent1">
              <a:lumMod val="20000"/>
              <a:lumOff val="80000"/>
            </a:schemeClr>
          </a:solidFill>
        </p:spPr>
        <p:style>
          <a:lnRef idx="2">
            <a:schemeClr val="lt1">
              <a:hueOff val="0"/>
              <a:satOff val="0"/>
              <a:lumOff val="0"/>
              <a:alphaOff val="0"/>
            </a:schemeClr>
          </a:lnRef>
          <a:fillRef idx="1">
            <a:schemeClr val="accent4">
              <a:hueOff val="6533927"/>
              <a:satOff val="-27185"/>
              <a:lumOff val="6405"/>
              <a:alphaOff val="0"/>
            </a:schemeClr>
          </a:fillRef>
          <a:effectRef idx="0">
            <a:schemeClr val="accent4">
              <a:hueOff val="6533927"/>
              <a:satOff val="-27185"/>
              <a:lumOff val="6405"/>
              <a:alphaOff val="0"/>
            </a:schemeClr>
          </a:effectRef>
          <a:fontRef idx="minor">
            <a:schemeClr val="lt1"/>
          </a:fontRef>
        </p:style>
        <p:txBody>
          <a:bodyPr spcFirstLastPara="0" vert="horz" wrap="square" lIns="257353" tIns="41790" rIns="257353" bIns="41790" numCol="1" spcCol="1270" anchor="ctr" anchorCtr="0">
            <a:noAutofit/>
          </a:bodyPr>
          <a:lstStyle/>
          <a:p>
            <a:pPr marL="0" lvl="0" indent="0" algn="l" defTabSz="1289050">
              <a:lnSpc>
                <a:spcPct val="90000"/>
              </a:lnSpc>
              <a:spcBef>
                <a:spcPct val="0"/>
              </a:spcBef>
              <a:spcAft>
                <a:spcPct val="35000"/>
              </a:spcAft>
              <a:buNone/>
            </a:pPr>
            <a:r>
              <a:rPr lang="en-US" altLang="zh-CN" sz="2900" kern="1200" dirty="0"/>
              <a:t>             </a:t>
            </a:r>
            <a:r>
              <a:rPr lang="en-US" altLang="zh-CN" sz="3200" kern="1200" dirty="0">
                <a:solidFill>
                  <a:schemeClr val="tx1"/>
                </a:solidFill>
              </a:rPr>
              <a:t>Guide </a:t>
            </a:r>
            <a:r>
              <a:rPr lang="en-US" altLang="zh-CN" sz="3200" dirty="0">
                <a:solidFill>
                  <a:schemeClr val="tx1"/>
                </a:solidFill>
              </a:rPr>
              <a:t>T</a:t>
            </a:r>
            <a:r>
              <a:rPr lang="en-US" altLang="zh-CN" sz="3200" kern="1200" dirty="0">
                <a:solidFill>
                  <a:schemeClr val="tx1"/>
                </a:solidFill>
              </a:rPr>
              <a:t>axi </a:t>
            </a:r>
            <a:r>
              <a:rPr lang="en-US" altLang="zh-CN" sz="3200" dirty="0">
                <a:solidFill>
                  <a:schemeClr val="tx1"/>
                </a:solidFill>
              </a:rPr>
              <a:t>D</a:t>
            </a:r>
            <a:r>
              <a:rPr lang="en-US" altLang="zh-CN" sz="3200" kern="1200" dirty="0">
                <a:solidFill>
                  <a:schemeClr val="tx1"/>
                </a:solidFill>
              </a:rPr>
              <a:t>ispatching</a:t>
            </a:r>
            <a:endParaRPr lang="zh-CN" altLang="en-US" sz="2900" kern="1200" dirty="0">
              <a:solidFill>
                <a:schemeClr val="tx1"/>
              </a:solidFill>
            </a:endParaRPr>
          </a:p>
        </p:txBody>
      </p:sp>
      <p:pic>
        <p:nvPicPr>
          <p:cNvPr id="1026" name="Picture 2" descr="“market analysis”的图片搜索结果">
            <a:extLst>
              <a:ext uri="{FF2B5EF4-FFF2-40B4-BE49-F238E27FC236}">
                <a16:creationId xmlns:a16="http://schemas.microsoft.com/office/drawing/2014/main" id="{27551E13-95EB-4F3A-A9FF-0BF58D59C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71278"/>
            <a:ext cx="1165481" cy="8281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激励机制”的图片搜索结果">
            <a:extLst>
              <a:ext uri="{FF2B5EF4-FFF2-40B4-BE49-F238E27FC236}">
                <a16:creationId xmlns:a16="http://schemas.microsoft.com/office/drawing/2014/main" id="{1B8C785D-925C-40B4-8979-9FD0B4C0F87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92" r="16692"/>
          <a:stretch/>
        </p:blipFill>
        <p:spPr bwMode="auto">
          <a:xfrm>
            <a:off x="899592" y="2992910"/>
            <a:ext cx="1165481" cy="847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spatch and command”的图片搜索结果">
            <a:extLst>
              <a:ext uri="{FF2B5EF4-FFF2-40B4-BE49-F238E27FC236}">
                <a16:creationId xmlns:a16="http://schemas.microsoft.com/office/drawing/2014/main" id="{25F1E8A8-61B7-4588-83F8-13A24DA2CB0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88" r="6388"/>
          <a:stretch/>
        </p:blipFill>
        <p:spPr bwMode="auto">
          <a:xfrm>
            <a:off x="899592" y="4635872"/>
            <a:ext cx="1165481" cy="86207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03533132"/>
      </p:ext>
    </p:extLst>
  </p:cSld>
  <p:clrMapOvr>
    <a:masterClrMapping/>
  </p:clrMapOvr>
  <mc:AlternateContent xmlns:mc="http://schemas.openxmlformats.org/markup-compatibility/2006" xmlns:p14="http://schemas.microsoft.com/office/powerpoint/2010/main">
    <mc:Choice Requires="p14">
      <p:transition p14:dur="0" advTm="7752"/>
    </mc:Choice>
    <mc:Fallback xmlns="">
      <p:transition advTm="77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zh-CN" dirty="0"/>
              <a:t>Outline</a:t>
            </a:r>
          </a:p>
        </p:txBody>
      </p:sp>
      <p:sp>
        <p:nvSpPr>
          <p:cNvPr id="17411" name="Content Placeholder 2"/>
          <p:cNvSpPr>
            <a:spLocks noGrp="1"/>
          </p:cNvSpPr>
          <p:nvPr>
            <p:ph sz="quarter" idx="1"/>
          </p:nvPr>
        </p:nvSpPr>
        <p:spPr>
          <a:xfrm>
            <a:off x="446088" y="1125538"/>
            <a:ext cx="8229600" cy="4648200"/>
          </a:xfrm>
        </p:spPr>
        <p:txBody>
          <a:bodyPr/>
          <a:lstStyle/>
          <a:p>
            <a:pPr eaLnBrk="1" hangingPunct="1">
              <a:spcBef>
                <a:spcPts val="0"/>
              </a:spcBef>
              <a:spcAft>
                <a:spcPts val="1800"/>
              </a:spcAft>
            </a:pPr>
            <a:r>
              <a:rPr lang="en-US" altLang="zh-CN" sz="3200" dirty="0"/>
              <a:t>Background and Motivation</a:t>
            </a:r>
          </a:p>
          <a:p>
            <a:pPr eaLnBrk="1" hangingPunct="1">
              <a:spcBef>
                <a:spcPts val="0"/>
              </a:spcBef>
              <a:spcAft>
                <a:spcPts val="1800"/>
              </a:spcAft>
            </a:pPr>
            <a:r>
              <a:rPr lang="en-US" altLang="zh-CN" sz="3200" dirty="0">
                <a:solidFill>
                  <a:srgbClr val="FF0000"/>
                </a:solidFill>
              </a:rPr>
              <a:t>Key Methodology</a:t>
            </a:r>
          </a:p>
          <a:p>
            <a:pPr eaLnBrk="1" hangingPunct="1">
              <a:spcBef>
                <a:spcPts val="0"/>
              </a:spcBef>
              <a:spcAft>
                <a:spcPts val="1800"/>
              </a:spcAft>
            </a:pPr>
            <a:r>
              <a:rPr lang="en-US" altLang="zh-CN" sz="3200" dirty="0"/>
              <a:t>Feature Engineering</a:t>
            </a:r>
          </a:p>
          <a:p>
            <a:pPr eaLnBrk="1" hangingPunct="1">
              <a:spcBef>
                <a:spcPts val="0"/>
              </a:spcBef>
              <a:spcAft>
                <a:spcPts val="1800"/>
              </a:spcAft>
            </a:pPr>
            <a:r>
              <a:rPr lang="en-US" altLang="zh-CN" sz="3200" dirty="0"/>
              <a:t>Our Model</a:t>
            </a:r>
          </a:p>
          <a:p>
            <a:pPr eaLnBrk="1" hangingPunct="1">
              <a:spcBef>
                <a:spcPts val="0"/>
              </a:spcBef>
              <a:spcAft>
                <a:spcPts val="1800"/>
              </a:spcAft>
            </a:pPr>
            <a:r>
              <a:rPr lang="en-US" altLang="zh-CN" sz="3200" dirty="0"/>
              <a:t>Model Training Processing</a:t>
            </a:r>
          </a:p>
          <a:p>
            <a:pPr eaLnBrk="1" hangingPunct="1">
              <a:spcBef>
                <a:spcPts val="0"/>
              </a:spcBef>
              <a:spcAft>
                <a:spcPts val="1800"/>
              </a:spcAft>
            </a:pPr>
            <a:r>
              <a:rPr lang="en-US" altLang="zh-CN" sz="3200" dirty="0"/>
              <a:t>Experimental Study</a:t>
            </a:r>
          </a:p>
          <a:p>
            <a:pPr eaLnBrk="1" hangingPunct="1">
              <a:spcBef>
                <a:spcPts val="0"/>
              </a:spcBef>
              <a:spcAft>
                <a:spcPts val="1800"/>
              </a:spcAft>
            </a:pPr>
            <a:r>
              <a:rPr lang="en-US" altLang="zh-CN" sz="3200" dirty="0"/>
              <a:t>Conclusion</a:t>
            </a:r>
          </a:p>
        </p:txBody>
      </p:sp>
      <p:sp>
        <p:nvSpPr>
          <p:cNvPr id="2" name="灯片编号占位符 1"/>
          <p:cNvSpPr>
            <a:spLocks noGrp="1"/>
          </p:cNvSpPr>
          <p:nvPr>
            <p:ph type="sldNum" sz="quarter" idx="12"/>
          </p:nvPr>
        </p:nvSpPr>
        <p:spPr>
          <a:xfrm>
            <a:off x="6876256" y="118096"/>
            <a:ext cx="2133600" cy="257175"/>
          </a:xfrm>
        </p:spPr>
        <p:txBody>
          <a:bodyPr/>
          <a:lstStyle/>
          <a:p>
            <a:pPr>
              <a:defRPr/>
            </a:pPr>
            <a:fld id="{73697CC5-BB9E-487E-AFF3-8F5506CF83B5}" type="slidenum">
              <a:rPr lang="en-US" altLang="ko-KR" smtClean="0"/>
              <a:pPr>
                <a:defRPr/>
              </a:pPr>
              <a:t>9</a:t>
            </a:fld>
            <a:endParaRPr lang="en-US" altLang="ko-KR"/>
          </a:p>
        </p:txBody>
      </p:sp>
    </p:spTree>
    <p:extLst>
      <p:ext uri="{BB962C8B-B14F-4D97-AF65-F5344CB8AC3E}">
        <p14:creationId xmlns:p14="http://schemas.microsoft.com/office/powerpoint/2010/main" val="2480845673"/>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7.xml><?xml version="1.0" encoding="utf-8"?>
<p:tagLst xmlns:a="http://schemas.openxmlformats.org/drawingml/2006/main" xmlns:r="http://schemas.openxmlformats.org/officeDocument/2006/relationships" xmlns:p="http://schemas.openxmlformats.org/presentationml/2006/main">
  <p:tag name="TIMING" val="|2.7|3.3"/>
</p:tagLst>
</file>

<file path=ppt/tags/tag28.xml><?xml version="1.0" encoding="utf-8"?>
<p:tagLst xmlns:a="http://schemas.openxmlformats.org/drawingml/2006/main" xmlns:r="http://schemas.openxmlformats.org/officeDocument/2006/relationships" xmlns:p="http://schemas.openxmlformats.org/presentationml/2006/main">
  <p:tag name="TIMING" val="|1.3"/>
</p:tagLst>
</file>

<file path=ppt/tags/tag29.xml><?xml version="1.0" encoding="utf-8"?>
<p:tagLst xmlns:a="http://schemas.openxmlformats.org/drawingml/2006/main" xmlns:r="http://schemas.openxmlformats.org/officeDocument/2006/relationships" xmlns:p="http://schemas.openxmlformats.org/presentationml/2006/main">
  <p:tag name="TIMING" val="|1"/>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TIMING" val="|1.1"/>
</p:tagLst>
</file>

<file path=ppt/tags/tag31.xml><?xml version="1.0" encoding="utf-8"?>
<p:tagLst xmlns:a="http://schemas.openxmlformats.org/drawingml/2006/main" xmlns:r="http://schemas.openxmlformats.org/officeDocument/2006/relationships" xmlns:p="http://schemas.openxmlformats.org/presentationml/2006/main">
  <p:tag name="TIMING" val="|1.3|2.1|2"/>
</p:tagLst>
</file>

<file path=ppt/tags/tag32.xml><?xml version="1.0" encoding="utf-8"?>
<p:tagLst xmlns:a="http://schemas.openxmlformats.org/drawingml/2006/main" xmlns:r="http://schemas.openxmlformats.org/officeDocument/2006/relationships" xmlns:p="http://schemas.openxmlformats.org/presentationml/2006/main">
  <p:tag name="TIMING" val="|4.2|2|1.3"/>
</p:tagLst>
</file>

<file path=ppt/tags/tag33.xml><?xml version="1.0" encoding="utf-8"?>
<p:tagLst xmlns:a="http://schemas.openxmlformats.org/drawingml/2006/main" xmlns:r="http://schemas.openxmlformats.org/officeDocument/2006/relationships" xmlns:p="http://schemas.openxmlformats.org/presentationml/2006/main">
  <p:tag name="TIMING" val="|0.7|0.5"/>
</p:tagLst>
</file>

<file path=ppt/tags/tag34.xml><?xml version="1.0" encoding="utf-8"?>
<p:tagLst xmlns:a="http://schemas.openxmlformats.org/drawingml/2006/main" xmlns:r="http://schemas.openxmlformats.org/officeDocument/2006/relationships" xmlns:p="http://schemas.openxmlformats.org/presentationml/2006/main">
  <p:tag name="TIMING" val="|0.9|0.9|1.1"/>
</p:tagLst>
</file>

<file path=ppt/tags/tag35.xml><?xml version="1.0" encoding="utf-8"?>
<p:tagLst xmlns:a="http://schemas.openxmlformats.org/drawingml/2006/main" xmlns:r="http://schemas.openxmlformats.org/officeDocument/2006/relationships" xmlns:p="http://schemas.openxmlformats.org/presentationml/2006/main">
  <p:tag name="TIMING" val="|0.9|0.9|1.1"/>
</p:tagLst>
</file>

<file path=ppt/tags/tag36.xml><?xml version="1.0" encoding="utf-8"?>
<p:tagLst xmlns:a="http://schemas.openxmlformats.org/drawingml/2006/main" xmlns:r="http://schemas.openxmlformats.org/officeDocument/2006/relationships" xmlns:p="http://schemas.openxmlformats.org/presentationml/2006/main">
  <p:tag name="TIMING" val="|0.9"/>
</p:tagLst>
</file>

<file path=ppt/tags/tag37.xml><?xml version="1.0" encoding="utf-8"?>
<p:tagLst xmlns:a="http://schemas.openxmlformats.org/drawingml/2006/main" xmlns:r="http://schemas.openxmlformats.org/officeDocument/2006/relationships" xmlns:p="http://schemas.openxmlformats.org/presentationml/2006/main">
  <p:tag name="TIMING" val="|0.6|0.4|0.4|0.4|0.7|0.3|0.2|0.2|0.6|0.5|0.3|0.3|0.2|0.5"/>
</p:tagLst>
</file>

<file path=ppt/tags/tag38.xml><?xml version="1.0" encoding="utf-8"?>
<p:tagLst xmlns:a="http://schemas.openxmlformats.org/drawingml/2006/main" xmlns:r="http://schemas.openxmlformats.org/officeDocument/2006/relationships" xmlns:p="http://schemas.openxmlformats.org/presentationml/2006/main">
  <p:tag name="TIMING" val="|0.6|0.4|0.4|0.4|0.7|0.3|0.2|0.2|0.6|0.5|0.3|0.3|0.2|0.5"/>
</p:tagLst>
</file>

<file path=ppt/tags/tag39.xml><?xml version="1.0" encoding="utf-8"?>
<p:tagLst xmlns:a="http://schemas.openxmlformats.org/drawingml/2006/main" xmlns:r="http://schemas.openxmlformats.org/officeDocument/2006/relationships" xmlns:p="http://schemas.openxmlformats.org/presentationml/2006/main">
  <p:tag name="TIMING" val="|0.6|0.4|0.4|0.4|0.7|0.3|0.2|0.2|0.6|0.5|0.3|0.3|0.2|0.5"/>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40.xml><?xml version="1.0" encoding="utf-8"?>
<p:tagLst xmlns:a="http://schemas.openxmlformats.org/drawingml/2006/main" xmlns:r="http://schemas.openxmlformats.org/officeDocument/2006/relationships" xmlns:p="http://schemas.openxmlformats.org/presentationml/2006/main">
  <p:tag name="TIMING" val="|0.6|0.4|0.4|0.4|0.7|0.3|0.2|0.2|0.6|0.5|0.3|0.3|0.2|0.5"/>
</p:tagLst>
</file>

<file path=ppt/tags/tag41.xml><?xml version="1.0" encoding="utf-8"?>
<p:tagLst xmlns:a="http://schemas.openxmlformats.org/drawingml/2006/main" xmlns:r="http://schemas.openxmlformats.org/officeDocument/2006/relationships" xmlns:p="http://schemas.openxmlformats.org/presentationml/2006/main">
  <p:tag name="TIMING" val="|0.5"/>
</p:tagLst>
</file>

<file path=ppt/tags/tag42.xml><?xml version="1.0" encoding="utf-8"?>
<p:tagLst xmlns:a="http://schemas.openxmlformats.org/drawingml/2006/main" xmlns:r="http://schemas.openxmlformats.org/officeDocument/2006/relationships" xmlns:p="http://schemas.openxmlformats.org/presentationml/2006/main">
  <p:tag name="TIMING" val="|0.5"/>
</p:tagLst>
</file>

<file path=ppt/tags/tag43.xml><?xml version="1.0" encoding="utf-8"?>
<p:tagLst xmlns:a="http://schemas.openxmlformats.org/drawingml/2006/main" xmlns:r="http://schemas.openxmlformats.org/officeDocument/2006/relationships" xmlns:p="http://schemas.openxmlformats.org/presentationml/2006/main">
  <p:tag name="TIMING" val="|0.5"/>
</p:tagLst>
</file>

<file path=ppt/tags/tag44.xml><?xml version="1.0" encoding="utf-8"?>
<p:tagLst xmlns:a="http://schemas.openxmlformats.org/drawingml/2006/main" xmlns:r="http://schemas.openxmlformats.org/officeDocument/2006/relationships" xmlns:p="http://schemas.openxmlformats.org/presentationml/2006/main">
  <p:tag name="TIMING" val="|0.5"/>
</p:tagLst>
</file>

<file path=ppt/tags/tag45.xml><?xml version="1.0" encoding="utf-8"?>
<p:tagLst xmlns:a="http://schemas.openxmlformats.org/drawingml/2006/main" xmlns:r="http://schemas.openxmlformats.org/officeDocument/2006/relationships" xmlns:p="http://schemas.openxmlformats.org/presentationml/2006/main">
  <p:tag name="TIMING" val="|0.5"/>
</p:tagLst>
</file>

<file path=ppt/tags/tag46.xml><?xml version="1.0" encoding="utf-8"?>
<p:tagLst xmlns:a="http://schemas.openxmlformats.org/drawingml/2006/main" xmlns:r="http://schemas.openxmlformats.org/officeDocument/2006/relationships" xmlns:p="http://schemas.openxmlformats.org/presentationml/2006/main">
  <p:tag name="TIMING" val="|0.5"/>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heme/theme1.xml><?xml version="1.0" encoding="utf-8"?>
<a:theme xmlns:a="http://schemas.openxmlformats.org/drawingml/2006/main" name="UCL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C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spDef>
    <a:lnDef>
      <a:spPr bwMode="auto">
        <a:xfrm>
          <a:off x="0" y="0"/>
          <a:ext cx="1" cy="1"/>
        </a:xfrm>
        <a:custGeom>
          <a:avLst/>
          <a:gdLst/>
          <a:ahLst/>
          <a:cxnLst/>
          <a:rect l="0" t="0" r="0" b="0"/>
          <a:pathLst/>
        </a:custGeom>
        <a:solidFill>
          <a:srgbClr val="C0C0C0">
            <a:alpha val="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ko-KR" altLang="en-US" sz="1400" b="1" i="0" u="none" strike="noStrike" cap="none" normalizeH="0" baseline="0" smtClean="0">
            <a:ln>
              <a:noFill/>
            </a:ln>
            <a:solidFill>
              <a:schemeClr val="tx1"/>
            </a:solidFill>
            <a:effectLst/>
            <a:latin typeface="Arial" charset="0"/>
            <a:ea typeface="Arial Unicode MS" pitchFamily="50" charset="-127"/>
            <a:cs typeface="Arial Unicode MS" pitchFamily="50" charset="-127"/>
          </a:defRPr>
        </a:defPPr>
      </a:lstStyle>
    </a:lnDef>
  </a:objectDefaults>
  <a:extraClrSchemeLst>
    <a:extraClrScheme>
      <a:clrScheme name="UCLA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UCLA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UCLA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UCLA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UCLA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UCLA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UCLA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UCLA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UCLA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UCLA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UCLA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173683"/>
        </a:hlink>
        <a:folHlink>
          <a:srgbClr val="354BB9"/>
        </a:folHlink>
      </a:clrScheme>
      <a:clrMap bg1="lt1" tx1="dk1" bg2="lt2" tx2="dk2" accent1="accent1" accent2="accent2" accent3="accent3" accent4="accent4" accent5="accent5" accent6="accent6" hlink="hlink" folHlink="folHlink"/>
    </a:extraClrScheme>
    <a:extraClrScheme>
      <a:clrScheme name="UCLA 12">
        <a:dk1>
          <a:srgbClr val="000000"/>
        </a:dk1>
        <a:lt1>
          <a:srgbClr val="FFFFFF"/>
        </a:lt1>
        <a:dk2>
          <a:srgbClr val="330066"/>
        </a:dk2>
        <a:lt2>
          <a:srgbClr val="808080"/>
        </a:lt2>
        <a:accent1>
          <a:srgbClr val="FFFFFF"/>
        </a:accent1>
        <a:accent2>
          <a:srgbClr val="669999"/>
        </a:accent2>
        <a:accent3>
          <a:srgbClr val="FFFFFF"/>
        </a:accent3>
        <a:accent4>
          <a:srgbClr val="000000"/>
        </a:accent4>
        <a:accent5>
          <a:srgbClr val="FFFFFF"/>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77612</TotalTime>
  <Words>2934</Words>
  <Application>Microsoft Office PowerPoint</Application>
  <PresentationFormat>全屏显示(4:3)</PresentationFormat>
  <Paragraphs>508</Paragraphs>
  <Slides>56</Slides>
  <Notes>56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56</vt:i4>
      </vt:variant>
    </vt:vector>
  </HeadingPairs>
  <TitlesOfParts>
    <vt:vector size="63" baseType="lpstr">
      <vt:lpstr>Arial Unicode MS</vt:lpstr>
      <vt:lpstr>Gulim</vt:lpstr>
      <vt:lpstr>ＭＳ Ｐゴシック</vt:lpstr>
      <vt:lpstr>ＭＳ Ｐゴシック</vt:lpstr>
      <vt:lpstr>Arial</vt:lpstr>
      <vt:lpstr>Wingdings</vt:lpstr>
      <vt:lpstr>UCLA</vt:lpstr>
      <vt:lpstr>The Simpler The Better:  A Unified Approach to Predicting Original Taxi Demands based on  Large-Scale Online Platforms</vt:lpstr>
      <vt:lpstr>Outline</vt:lpstr>
      <vt:lpstr>Outline</vt:lpstr>
      <vt:lpstr>The Story of AI Engineer Andy </vt:lpstr>
      <vt:lpstr>What is OTD?</vt:lpstr>
      <vt:lpstr>What is OTD?</vt:lpstr>
      <vt:lpstr>UOTD</vt:lpstr>
      <vt:lpstr>Applications of UOTD</vt:lpstr>
      <vt:lpstr>Outline</vt:lpstr>
      <vt:lpstr>Two Paradigms</vt:lpstr>
      <vt:lpstr>Model Redesign</vt:lpstr>
      <vt:lpstr>Feature Redesign</vt:lpstr>
      <vt:lpstr>Feature Redesign</vt:lpstr>
      <vt:lpstr>Two Paradigms</vt:lpstr>
      <vt:lpstr>Outline</vt:lpstr>
      <vt:lpstr>Feature Engineering</vt:lpstr>
      <vt:lpstr>Basic Features</vt:lpstr>
      <vt:lpstr>Basic Features</vt:lpstr>
      <vt:lpstr>Combinational Features</vt:lpstr>
      <vt:lpstr>Combinational Features</vt:lpstr>
      <vt:lpstr>Combinational Features</vt:lpstr>
      <vt:lpstr>Combinational Features</vt:lpstr>
      <vt:lpstr>Combinational Features</vt:lpstr>
      <vt:lpstr>Combinational Features</vt:lpstr>
      <vt:lpstr>Combinational Features</vt:lpstr>
      <vt:lpstr>Combinational Features</vt:lpstr>
      <vt:lpstr>Example Features</vt:lpstr>
      <vt:lpstr>Example Features</vt:lpstr>
      <vt:lpstr>Example Features</vt:lpstr>
      <vt:lpstr>Feature Engineering</vt:lpstr>
      <vt:lpstr>Outline</vt:lpstr>
      <vt:lpstr>Our Model</vt:lpstr>
      <vt:lpstr>Our Model</vt:lpstr>
      <vt:lpstr>Our Model</vt:lpstr>
      <vt:lpstr>Outline</vt:lpstr>
      <vt:lpstr>Distributed Learning Framework</vt:lpstr>
      <vt:lpstr>Distributed Learning Framework</vt:lpstr>
      <vt:lpstr>Distributed Learning Framework</vt:lpstr>
      <vt:lpstr>Distributed Learning Framework</vt:lpstr>
      <vt:lpstr>Distributed Learning Framework</vt:lpstr>
      <vt:lpstr>Distributed Learning Framework</vt:lpstr>
      <vt:lpstr>Outline</vt:lpstr>
      <vt:lpstr>Experimental Study</vt:lpstr>
      <vt:lpstr>Experimental Study</vt:lpstr>
      <vt:lpstr>Experimental Study</vt:lpstr>
      <vt:lpstr>Experimental Study</vt:lpstr>
      <vt:lpstr>Experimental Study</vt:lpstr>
      <vt:lpstr>Experimental Study</vt:lpstr>
      <vt:lpstr>Experimental Study</vt:lpstr>
      <vt:lpstr>Experimental Study</vt:lpstr>
      <vt:lpstr>Experimental Study</vt:lpstr>
      <vt:lpstr>Experimental Study</vt:lpstr>
      <vt:lpstr>Outline</vt:lpstr>
      <vt:lpstr>Conclusion</vt:lpstr>
      <vt:lpstr>PowerPoint 演示文稿</vt:lpstr>
      <vt:lpstr>Experimental Study</vt:lpstr>
    </vt:vector>
  </TitlesOfParts>
  <Company>Penn 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dc:title>
  <dc:creator>Dongwon Lee</dc:creator>
  <cp:lastModifiedBy>Yongxin Tong</cp:lastModifiedBy>
  <cp:revision>4117</cp:revision>
  <cp:lastPrinted>2014-10-07T03:42:34Z</cp:lastPrinted>
  <dcterms:created xsi:type="dcterms:W3CDTF">2010-05-27T13:38:31Z</dcterms:created>
  <dcterms:modified xsi:type="dcterms:W3CDTF">2017-08-10T02:50:26Z</dcterms:modified>
</cp:coreProperties>
</file>