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9"/>
  </p:notesMasterIdLst>
  <p:handoutMasterIdLst>
    <p:handoutMasterId r:id="rId60"/>
  </p:handoutMasterIdLst>
  <p:sldIdLst>
    <p:sldId id="923" r:id="rId2"/>
    <p:sldId id="1205" r:id="rId3"/>
    <p:sldId id="1272" r:id="rId4"/>
    <p:sldId id="1210" r:id="rId5"/>
    <p:sldId id="1513" r:id="rId6"/>
    <p:sldId id="1456" r:id="rId7"/>
    <p:sldId id="1515" r:id="rId8"/>
    <p:sldId id="1540" r:id="rId9"/>
    <p:sldId id="1546" r:id="rId10"/>
    <p:sldId id="1274" r:id="rId11"/>
    <p:sldId id="1298" r:id="rId12"/>
    <p:sldId id="1517" r:id="rId13"/>
    <p:sldId id="1518" r:id="rId14"/>
    <p:sldId id="1520" r:id="rId15"/>
    <p:sldId id="1461" r:id="rId16"/>
    <p:sldId id="1462" r:id="rId17"/>
    <p:sldId id="1508" r:id="rId18"/>
    <p:sldId id="1470" r:id="rId19"/>
    <p:sldId id="1522" r:id="rId20"/>
    <p:sldId id="1523" r:id="rId21"/>
    <p:sldId id="1541" r:id="rId22"/>
    <p:sldId id="1528" r:id="rId23"/>
    <p:sldId id="1529" r:id="rId24"/>
    <p:sldId id="1479" r:id="rId25"/>
    <p:sldId id="1481" r:id="rId26"/>
    <p:sldId id="1482" r:id="rId27"/>
    <p:sldId id="1483" r:id="rId28"/>
    <p:sldId id="1484" r:id="rId29"/>
    <p:sldId id="1485" r:id="rId30"/>
    <p:sldId id="1486" r:id="rId31"/>
    <p:sldId id="1480" r:id="rId32"/>
    <p:sldId id="1530" r:id="rId33"/>
    <p:sldId id="1539" r:id="rId34"/>
    <p:sldId id="1532" r:id="rId35"/>
    <p:sldId id="1502" r:id="rId36"/>
    <p:sldId id="1503" r:id="rId37"/>
    <p:sldId id="1533" r:id="rId38"/>
    <p:sldId id="1504" r:id="rId39"/>
    <p:sldId id="1534" r:id="rId40"/>
    <p:sldId id="1535" r:id="rId41"/>
    <p:sldId id="1536" r:id="rId42"/>
    <p:sldId id="1537" r:id="rId43"/>
    <p:sldId id="1538" r:id="rId44"/>
    <p:sldId id="1509" r:id="rId45"/>
    <p:sldId id="1493" r:id="rId46"/>
    <p:sldId id="1495" r:id="rId47"/>
    <p:sldId id="1497" r:id="rId48"/>
    <p:sldId id="1498" r:id="rId49"/>
    <p:sldId id="1510" r:id="rId50"/>
    <p:sldId id="1494" r:id="rId51"/>
    <p:sldId id="1206" r:id="rId52"/>
    <p:sldId id="1476" r:id="rId53"/>
    <p:sldId id="1543" r:id="rId54"/>
    <p:sldId id="1544" r:id="rId55"/>
    <p:sldId id="1545" r:id="rId56"/>
    <p:sldId id="1415" r:id="rId57"/>
    <p:sldId id="1547" r:id="rId58"/>
  </p:sldIdLst>
  <p:sldSz cx="9144000" cy="6858000" type="screen4x3"/>
  <p:notesSz cx="7315200" cy="9601200"/>
  <p:custDataLst>
    <p:tags r:id="rId61"/>
  </p:custDataLst>
  <p:defaultTextStyle>
    <a:defPPr>
      <a:defRPr lang="ko-KR"/>
    </a:defPPr>
    <a:lvl1pPr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曾 宇祥" initials="曾" lastIdx="28" clrIdx="0">
    <p:extLst>
      <p:ext uri="{19B8F6BF-5375-455C-9EA6-DF929625EA0E}">
        <p15:presenceInfo xmlns:p15="http://schemas.microsoft.com/office/powerpoint/2012/main" xmlns="" userId="a008ed01bb3caa63" providerId="Windows Live"/>
      </p:ext>
    </p:extLst>
  </p:cmAuthor>
  <p:cmAuthor id="2" name="Arthu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C305"/>
    <a:srgbClr val="FFD44B"/>
    <a:srgbClr val="3333CC"/>
    <a:srgbClr val="FFFF66"/>
    <a:srgbClr val="B9251B"/>
    <a:srgbClr val="9C3C1A"/>
    <a:srgbClr val="33CC33"/>
    <a:srgbClr val="33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6" autoAdjust="0"/>
    <p:restoredTop sz="85146" autoAdjust="0"/>
  </p:normalViewPr>
  <p:slideViewPr>
    <p:cSldViewPr>
      <p:cViewPr varScale="1">
        <p:scale>
          <a:sx n="97" d="100"/>
          <a:sy n="97" d="100"/>
        </p:scale>
        <p:origin x="-2040" y="-90"/>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50" d="100"/>
          <a:sy n="50" d="100"/>
        </p:scale>
        <p:origin x="2636" y="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p>
        </p:txBody>
      </p:sp>
      <p:sp>
        <p:nvSpPr>
          <p:cNvPr id="573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AA046A55-1468-42C4-82D9-EDDF495AF890}" type="slidenum">
              <a:rPr lang="en-US" altLang="zh-CN"/>
              <a:pPr>
                <a:defRPr/>
              </a:pPr>
              <a:t>‹#›</a:t>
            </a:fld>
            <a:endParaRPr lang="en-US" altLang="zh-CN"/>
          </a:p>
        </p:txBody>
      </p:sp>
    </p:spTree>
    <p:extLst>
      <p:ext uri="{BB962C8B-B14F-4D97-AF65-F5344CB8AC3E}">
        <p14:creationId xmlns:p14="http://schemas.microsoft.com/office/powerpoint/2010/main" val="2022158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1331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30250" y="4560888"/>
            <a:ext cx="5854700" cy="4321175"/>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403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664D4173-57ED-437D-91B8-619767E9CBB8}" type="slidenum">
              <a:rPr lang="en-US" altLang="ko-KR"/>
              <a:pPr>
                <a:defRPr/>
              </a:pPr>
              <a:t>‹#›</a:t>
            </a:fld>
            <a:endParaRPr lang="en-US" altLang="ko-KR"/>
          </a:p>
        </p:txBody>
      </p:sp>
    </p:spTree>
    <p:extLst>
      <p:ext uri="{BB962C8B-B14F-4D97-AF65-F5344CB8AC3E}">
        <p14:creationId xmlns:p14="http://schemas.microsoft.com/office/powerpoint/2010/main" val="1676745994"/>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Gulim" charset="0"/>
        <a:ea typeface="MS PGothic" pitchFamily="34" charset="-128"/>
        <a:cs typeface="Gulim" charset="0"/>
      </a:defRPr>
    </a:lvl1pPr>
    <a:lvl2pPr marL="4572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2pPr>
    <a:lvl3pPr marL="9144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3pPr>
    <a:lvl4pPr marL="13716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4pPr>
    <a:lvl5pPr marL="18288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39F2BB3C-212C-4497-AB7E-5AD22F93BE7E}" type="slidenum">
              <a:rPr lang="en-US" altLang="ko-KR" smtClean="0">
                <a:ea typeface="Gulim" pitchFamily="34" charset="-127"/>
              </a:rPr>
              <a:pPr>
                <a:spcBef>
                  <a:spcPct val="0"/>
                </a:spcBef>
              </a:pPr>
              <a:t>1</a:t>
            </a:fld>
            <a:endParaRPr lang="en-US" altLang="ko-KR">
              <a:ea typeface="Gulim" pitchFamily="34" charset="-127"/>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1" hangingPunct="1">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Good afternoon everyone. I am </a:t>
            </a:r>
            <a:r>
              <a:rPr kumimoji="1" lang="en-US" altLang="zh-CN" sz="1200" kern="1200" dirty="0" err="1">
                <a:solidFill>
                  <a:schemeClr val="tx1"/>
                </a:solidFill>
                <a:effectLst/>
                <a:latin typeface="Gulim" charset="0"/>
                <a:ea typeface="MS PGothic" pitchFamily="34" charset="-128"/>
                <a:cs typeface="Gulim" charset="0"/>
              </a:rPr>
              <a:t>Yansheng</a:t>
            </a:r>
            <a:r>
              <a:rPr kumimoji="1" lang="en-US" altLang="zh-CN" sz="1200" kern="1200" dirty="0">
                <a:solidFill>
                  <a:schemeClr val="tx1"/>
                </a:solidFill>
                <a:effectLst/>
                <a:latin typeface="Gulim" charset="0"/>
                <a:ea typeface="MS PGothic" pitchFamily="34" charset="-128"/>
                <a:cs typeface="Gulim" charset="0"/>
              </a:rPr>
              <a:t> Wang from </a:t>
            </a:r>
            <a:r>
              <a:rPr kumimoji="1" lang="en-US" altLang="zh-CN" sz="1200" kern="1200" dirty="0" err="1">
                <a:solidFill>
                  <a:schemeClr val="tx1"/>
                </a:solidFill>
                <a:effectLst/>
                <a:latin typeface="Gulim" charset="0"/>
                <a:ea typeface="MS PGothic" pitchFamily="34" charset="-128"/>
                <a:cs typeface="Gulim" charset="0"/>
              </a:rPr>
              <a:t>Beihang</a:t>
            </a:r>
            <a:r>
              <a:rPr kumimoji="1" lang="en-US" altLang="zh-CN" sz="1200" kern="1200" dirty="0">
                <a:solidFill>
                  <a:schemeClr val="tx1"/>
                </a:solidFill>
                <a:effectLst/>
                <a:latin typeface="Gulim" charset="0"/>
                <a:ea typeface="MS PGothic" pitchFamily="34" charset="-128"/>
                <a:cs typeface="Gulim" charset="0"/>
              </a:rPr>
              <a:t> University. Today I’ll present our work Adaptive Dynamic Bipartite Graph </a:t>
            </a:r>
            <a:r>
              <a:rPr kumimoji="1" lang="en-US" altLang="zh-CN" sz="1200" kern="1200" dirty="0" err="1">
                <a:solidFill>
                  <a:schemeClr val="tx1"/>
                </a:solidFill>
                <a:effectLst/>
                <a:latin typeface="Gulim" charset="0"/>
                <a:ea typeface="MS PGothic" pitchFamily="34" charset="-128"/>
                <a:cs typeface="Gulim" charset="0"/>
              </a:rPr>
              <a:t>Matching:A</a:t>
            </a:r>
            <a:r>
              <a:rPr kumimoji="1" lang="en-US" altLang="zh-CN" sz="1200" kern="1200" dirty="0">
                <a:solidFill>
                  <a:schemeClr val="tx1"/>
                </a:solidFill>
                <a:effectLst/>
                <a:latin typeface="Gulim" charset="0"/>
                <a:ea typeface="MS PGothic" pitchFamily="34" charset="-128"/>
                <a:cs typeface="Gulim" charset="0"/>
              </a:rPr>
              <a:t> Reinforcement Learning Approach. This is a collaborative work with </a:t>
            </a:r>
            <a:r>
              <a:rPr kumimoji="1" lang="en-US" altLang="zh-CN" sz="1200" kern="1200" dirty="0" err="1">
                <a:solidFill>
                  <a:schemeClr val="tx1"/>
                </a:solidFill>
                <a:effectLst/>
                <a:latin typeface="Gulim" charset="0"/>
                <a:ea typeface="MS PGothic" pitchFamily="34" charset="-128"/>
                <a:cs typeface="Gulim" charset="0"/>
              </a:rPr>
              <a:t>Yongxin</a:t>
            </a:r>
            <a:r>
              <a:rPr kumimoji="1" lang="en-US" altLang="zh-CN" sz="1200" kern="1200" dirty="0">
                <a:solidFill>
                  <a:schemeClr val="tx1"/>
                </a:solidFill>
                <a:effectLst/>
                <a:latin typeface="Gulim" charset="0"/>
                <a:ea typeface="MS PGothic" pitchFamily="34" charset="-128"/>
                <a:cs typeface="Gulim" charset="0"/>
              </a:rPr>
              <a:t>, </a:t>
            </a:r>
            <a:r>
              <a:rPr kumimoji="1" lang="en-US" altLang="zh-CN" sz="1200" kern="1200" dirty="0" err="1">
                <a:solidFill>
                  <a:schemeClr val="tx1"/>
                </a:solidFill>
                <a:effectLst/>
                <a:latin typeface="Gulim" charset="0"/>
                <a:ea typeface="MS PGothic" pitchFamily="34" charset="-128"/>
                <a:cs typeface="Gulim" charset="0"/>
              </a:rPr>
              <a:t>Ke</a:t>
            </a:r>
            <a:r>
              <a:rPr kumimoji="1" lang="en-US" altLang="zh-CN" sz="1200" kern="1200" dirty="0">
                <a:solidFill>
                  <a:schemeClr val="tx1"/>
                </a:solidFill>
                <a:effectLst/>
                <a:latin typeface="Gulim" charset="0"/>
                <a:ea typeface="MS PGothic" pitchFamily="34" charset="-128"/>
                <a:cs typeface="Gulim" charset="0"/>
              </a:rPr>
              <a:t> and </a:t>
            </a:r>
            <a:r>
              <a:rPr kumimoji="1" lang="en-US" altLang="zh-CN" sz="1200" kern="1200" dirty="0" err="1">
                <a:solidFill>
                  <a:schemeClr val="tx1"/>
                </a:solidFill>
                <a:effectLst/>
                <a:latin typeface="Gulim" charset="0"/>
                <a:ea typeface="MS PGothic" pitchFamily="34" charset="-128"/>
                <a:cs typeface="Gulim" charset="0"/>
              </a:rPr>
              <a:t>Weifeng</a:t>
            </a:r>
            <a:r>
              <a:rPr kumimoji="1" lang="en-US" altLang="zh-CN" sz="1200" kern="1200" dirty="0">
                <a:solidFill>
                  <a:schemeClr val="tx1"/>
                </a:solidFill>
                <a:effectLst/>
                <a:latin typeface="Gulim" charset="0"/>
                <a:ea typeface="MS PGothic" pitchFamily="34" charset="-128"/>
                <a:cs typeface="Gulim" charset="0"/>
              </a:rPr>
              <a:t> from </a:t>
            </a:r>
            <a:r>
              <a:rPr kumimoji="1" lang="en-US" altLang="zh-CN" sz="1200" kern="1200" dirty="0" err="1">
                <a:solidFill>
                  <a:schemeClr val="tx1"/>
                </a:solidFill>
                <a:effectLst/>
                <a:latin typeface="Gulim" charset="0"/>
                <a:ea typeface="MS PGothic" pitchFamily="34" charset="-128"/>
                <a:cs typeface="Gulim" charset="0"/>
              </a:rPr>
              <a:t>Beihang</a:t>
            </a:r>
            <a:r>
              <a:rPr kumimoji="1" lang="en-US" altLang="zh-CN" sz="1200" kern="1200" dirty="0">
                <a:solidFill>
                  <a:schemeClr val="tx1"/>
                </a:solidFill>
                <a:effectLst/>
                <a:latin typeface="Gulim" charset="0"/>
                <a:ea typeface="MS PGothic" pitchFamily="34" charset="-128"/>
                <a:cs typeface="Gulim" charset="0"/>
              </a:rPr>
              <a:t> University, Cheng from </a:t>
            </a:r>
            <a:r>
              <a:rPr kumimoji="1" lang="en-US" altLang="zh-CN" sz="1200" kern="1200" dirty="0" err="1">
                <a:solidFill>
                  <a:schemeClr val="tx1"/>
                </a:solidFill>
                <a:effectLst/>
                <a:latin typeface="Gulim" charset="0"/>
                <a:ea typeface="MS PGothic" pitchFamily="34" charset="-128"/>
                <a:cs typeface="Gulim" charset="0"/>
              </a:rPr>
              <a:t>Nanyang</a:t>
            </a:r>
            <a:r>
              <a:rPr kumimoji="1" lang="en-US" altLang="zh-CN" sz="1200" kern="1200" dirty="0">
                <a:solidFill>
                  <a:schemeClr val="tx1"/>
                </a:solidFill>
                <a:effectLst/>
                <a:latin typeface="Gulim" charset="0"/>
                <a:ea typeface="MS PGothic" pitchFamily="34" charset="-128"/>
                <a:cs typeface="Gulim" charset="0"/>
              </a:rPr>
              <a:t> Technological University and Pan from </a:t>
            </a:r>
            <a:r>
              <a:rPr kumimoji="1" lang="en-US" altLang="zh-CN" sz="1200" kern="1200" dirty="0">
                <a:solidFill>
                  <a:schemeClr val="tx1"/>
                </a:solidFill>
                <a:effectLst/>
                <a:latin typeface="Gulim" charset="0"/>
                <a:ea typeface="MS PGothic" pitchFamily="34" charset="-128"/>
              </a:rPr>
              <a:t>University of Maryland, College Park</a:t>
            </a:r>
            <a:endParaRPr lang="en-US" altLang="zh-CN" dirty="0">
              <a:latin typeface="Gulim" pitchFamily="34" charset="-127"/>
              <a:cs typeface="Gulim" pitchFamily="34" charset="-127"/>
            </a:endParaRPr>
          </a:p>
        </p:txBody>
      </p:sp>
    </p:spTree>
    <p:extLst>
      <p:ext uri="{BB962C8B-B14F-4D97-AF65-F5344CB8AC3E}">
        <p14:creationId xmlns:p14="http://schemas.microsoft.com/office/powerpoint/2010/main" val="42168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Next, we will state our problem formally</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10</a:t>
            </a:fld>
            <a:endParaRPr lang="en-US" altLang="ko-KR"/>
          </a:p>
        </p:txBody>
      </p:sp>
    </p:spTree>
    <p:extLst>
      <p:ext uri="{BB962C8B-B14F-4D97-AF65-F5344CB8AC3E}">
        <p14:creationId xmlns:p14="http://schemas.microsoft.com/office/powerpoint/2010/main" val="1689112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call such a graph B=…</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11</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E</a:t>
            </a:r>
            <a:r>
              <a:rPr lang="en-US" altLang="zh-CN" baseline="0" dirty="0">
                <a:latin typeface="Gulim" pitchFamily="34" charset="-127"/>
                <a:cs typeface="Gulim" pitchFamily="34" charset="-127"/>
              </a:rPr>
              <a:t> is the edge set</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12</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Every node has</a:t>
            </a:r>
            <a:r>
              <a:rPr lang="en-US" altLang="zh-CN" baseline="0" dirty="0">
                <a:latin typeface="Gulim" pitchFamily="34" charset="-127"/>
                <a:cs typeface="Gulim" pitchFamily="34" charset="-127"/>
              </a:rPr>
              <a:t> a duration…</a:t>
            </a: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13</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In</a:t>
            </a:r>
            <a:r>
              <a:rPr lang="en-US" altLang="zh-CN" baseline="0" dirty="0">
                <a:latin typeface="Gulim" pitchFamily="34" charset="-127"/>
                <a:cs typeface="Gulim" pitchFamily="34" charset="-127"/>
              </a:rPr>
              <a:t> online scenario, the graph is dynamically changing as follow</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14</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Now we can</a:t>
            </a:r>
            <a:r>
              <a:rPr lang="en-US" altLang="zh-CN" baseline="0" dirty="0">
                <a:latin typeface="Gulim" pitchFamily="34" charset="-127"/>
                <a:cs typeface="Gulim" pitchFamily="34" charset="-127"/>
              </a:rPr>
              <a:t> define the xxx problem as follow</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15</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use the CR in AM</a:t>
            </a:r>
            <a:r>
              <a:rPr lang="en-US" altLang="zh-CN" baseline="0" dirty="0">
                <a:latin typeface="Gulim" pitchFamily="34" charset="-127"/>
                <a:cs typeface="Gulim" pitchFamily="34" charset="-127"/>
              </a:rPr>
              <a:t> as the evaluation</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16</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Next we will introduce our solution to the problem, namely the</a:t>
            </a:r>
            <a:r>
              <a:rPr kumimoji="1" lang="en-US" altLang="zh-CN" sz="1200" kern="1200" baseline="0" dirty="0">
                <a:solidFill>
                  <a:schemeClr val="tx1"/>
                </a:solidFill>
                <a:effectLst/>
                <a:latin typeface="Gulim" charset="0"/>
                <a:ea typeface="MS PGothic" pitchFamily="34" charset="-128"/>
                <a:cs typeface="Gulim" charset="0"/>
              </a:rPr>
              <a:t> adaptive batch-based solution</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17</a:t>
            </a:fld>
            <a:endParaRPr lang="en-US" altLang="ko-KR"/>
          </a:p>
        </p:txBody>
      </p:sp>
    </p:spTree>
    <p:extLst>
      <p:ext uri="{BB962C8B-B14F-4D97-AF65-F5344CB8AC3E}">
        <p14:creationId xmlns:p14="http://schemas.microsoft.com/office/powerpoint/2010/main" val="1491123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First, we propose the</a:t>
            </a:r>
            <a:r>
              <a:rPr lang="en-US" altLang="zh-CN" baseline="0" dirty="0">
                <a:latin typeface="Gulim" pitchFamily="34" charset="-127"/>
                <a:cs typeface="Gulim" pitchFamily="34" charset="-127"/>
              </a:rPr>
              <a:t> ABB framework, which consists of the following steps</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18</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In this framework, two challenges need to be addressed</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19</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a:t>
            </a:fld>
            <a:endParaRPr lang="en-US" altLang="ko-KR"/>
          </a:p>
        </p:txBody>
      </p:sp>
    </p:spTree>
    <p:extLst>
      <p:ext uri="{BB962C8B-B14F-4D97-AF65-F5344CB8AC3E}">
        <p14:creationId xmlns:p14="http://schemas.microsoft.com/office/powerpoint/2010/main" val="1806851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will discuss about the solution to the 1</a:t>
            </a:r>
            <a:r>
              <a:rPr lang="en-US" altLang="zh-CN" baseline="30000" dirty="0">
                <a:latin typeface="Gulim" pitchFamily="34" charset="-127"/>
                <a:cs typeface="Gulim" pitchFamily="34" charset="-127"/>
              </a:rPr>
              <a:t>st</a:t>
            </a:r>
            <a:r>
              <a:rPr lang="en-US" altLang="zh-CN" dirty="0">
                <a:latin typeface="Gulim" pitchFamily="34" charset="-127"/>
                <a:cs typeface="Gulim" pitchFamily="34" charset="-127"/>
              </a:rPr>
              <a:t> challenge first.</a:t>
            </a:r>
          </a:p>
          <a:p>
            <a:r>
              <a:rPr lang="en-US" altLang="zh-CN" dirty="0">
                <a:latin typeface="Gulim" pitchFamily="34" charset="-127"/>
                <a:cs typeface="Gulim" pitchFamily="34" charset="-127"/>
              </a:rPr>
              <a:t>We formalize</a:t>
            </a:r>
          </a:p>
          <a:p>
            <a:r>
              <a:rPr lang="en-US" altLang="zh-CN" dirty="0">
                <a:latin typeface="Gulim" pitchFamily="34" charset="-127"/>
                <a:cs typeface="Gulim" pitchFamily="34" charset="-127"/>
              </a:rPr>
              <a:t>Two cases…</a:t>
            </a:r>
          </a:p>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20</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This is the theoretical result</a:t>
            </a:r>
          </a:p>
          <a:p>
            <a:r>
              <a:rPr lang="en-US" altLang="zh-CN" dirty="0">
                <a:latin typeface="Gulim" pitchFamily="34" charset="-127"/>
                <a:cs typeface="Gulim" pitchFamily="34" charset="-127"/>
              </a:rPr>
              <a:t>Thus</a:t>
            </a:r>
            <a:r>
              <a:rPr lang="en-US" altLang="zh-CN" baseline="0" dirty="0">
                <a:latin typeface="Gulim" pitchFamily="34" charset="-127"/>
                <a:cs typeface="Gulim" pitchFamily="34" charset="-127"/>
              </a:rPr>
              <a:t> we answer the open question:</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21</a:t>
            </a:fld>
            <a:endParaRPr lang="en-US" altLang="zh-CN">
              <a:ea typeface="Gulim" pitchFamily="34" charset="-127"/>
            </a:endParaRPr>
          </a:p>
        </p:txBody>
      </p:sp>
    </p:spTree>
    <p:extLst>
      <p:ext uri="{BB962C8B-B14F-4D97-AF65-F5344CB8AC3E}">
        <p14:creationId xmlns:p14="http://schemas.microsoft.com/office/powerpoint/2010/main" val="918094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Now let me introduce our</a:t>
            </a:r>
            <a:r>
              <a:rPr lang="en-US" altLang="zh-CN" baseline="0" dirty="0">
                <a:latin typeface="Gulim" pitchFamily="34" charset="-127"/>
                <a:cs typeface="Gulim" pitchFamily="34" charset="-127"/>
              </a:rPr>
              <a:t> solution to the 2</a:t>
            </a:r>
            <a:r>
              <a:rPr lang="en-US" altLang="zh-CN" baseline="30000" dirty="0">
                <a:latin typeface="Gulim" pitchFamily="34" charset="-127"/>
                <a:cs typeface="Gulim" pitchFamily="34" charset="-127"/>
              </a:rPr>
              <a:t>nd</a:t>
            </a:r>
            <a:r>
              <a:rPr lang="en-US" altLang="zh-CN" baseline="0" dirty="0">
                <a:latin typeface="Gulim" pitchFamily="34" charset="-127"/>
                <a:cs typeface="Gulim" pitchFamily="34" charset="-127"/>
              </a:rPr>
              <a:t> challenge, that is, how to effectively implement a batch splitting strategy…</a:t>
            </a:r>
          </a:p>
          <a:p>
            <a:r>
              <a:rPr lang="en-US" altLang="zh-CN" baseline="0" dirty="0">
                <a:latin typeface="Gulim" pitchFamily="34" charset="-127"/>
                <a:cs typeface="Gulim" pitchFamily="34" charset="-127"/>
              </a:rPr>
              <a:t>We have the following observations about the problem,…</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22</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Here is how we</a:t>
            </a:r>
            <a:r>
              <a:rPr lang="en-US" altLang="zh-CN" baseline="0" dirty="0">
                <a:latin typeface="Gulim" pitchFamily="34" charset="-127"/>
                <a:cs typeface="Gulim" pitchFamily="34" charset="-127"/>
              </a:rPr>
              <a:t> model the problem with MDP</a:t>
            </a:r>
            <a:endParaRPr lang="en-US" altLang="zh-CN" dirty="0">
              <a:latin typeface="Gulim" pitchFamily="34" charset="-127"/>
              <a:cs typeface="Gulim" pitchFamily="34" charset="-127"/>
            </a:endParaRPr>
          </a:p>
          <a:p>
            <a:r>
              <a:rPr lang="en-US" altLang="zh-CN" dirty="0">
                <a:latin typeface="Gulim" pitchFamily="34" charset="-127"/>
                <a:cs typeface="Gulim" pitchFamily="34" charset="-127"/>
              </a:rPr>
              <a:t>We first apply the classical</a:t>
            </a:r>
            <a:r>
              <a:rPr lang="en-US" altLang="zh-CN" baseline="0" dirty="0">
                <a:latin typeface="Gulim" pitchFamily="34" charset="-127"/>
                <a:cs typeface="Gulim" pitchFamily="34" charset="-127"/>
              </a:rPr>
              <a:t> Q-learning </a:t>
            </a:r>
            <a:r>
              <a:rPr lang="en-US" altLang="zh-CN" baseline="0" dirty="0" err="1">
                <a:latin typeface="Gulim" pitchFamily="34" charset="-127"/>
                <a:cs typeface="Gulim" pitchFamily="34" charset="-127"/>
              </a:rPr>
              <a:t>algo</a:t>
            </a:r>
            <a:r>
              <a:rPr lang="en-US" altLang="zh-CN" baseline="0" dirty="0">
                <a:latin typeface="Gulim" pitchFamily="34" charset="-127"/>
                <a:cs typeface="Gulim" pitchFamily="34" charset="-127"/>
              </a:rPr>
              <a:t> as the baseline method</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23</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Here is an running example of how Q-learning makes decisions,</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24</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25</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26</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27</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28</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29</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altLang="zh-CN" dirty="0"/>
              <a:t>I will first introduce the background and the motivation</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a:t>
            </a:fld>
            <a:endParaRPr lang="en-US" altLang="ko-KR"/>
          </a:p>
        </p:txBody>
      </p:sp>
    </p:spTree>
    <p:extLst>
      <p:ext uri="{BB962C8B-B14F-4D97-AF65-F5344CB8AC3E}">
        <p14:creationId xmlns:p14="http://schemas.microsoft.com/office/powerpoint/2010/main" val="669011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30</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The</a:t>
            </a:r>
            <a:r>
              <a:rPr lang="en-US" altLang="zh-CN" baseline="0" dirty="0">
                <a:latin typeface="Gulim" pitchFamily="34" charset="-127"/>
                <a:cs typeface="Gulim" pitchFamily="34" charset="-127"/>
              </a:rPr>
              <a:t> updating process of the Q-table follows this equation…</a:t>
            </a: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31</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However, the classical</a:t>
            </a:r>
            <a:r>
              <a:rPr lang="en-US" altLang="zh-CN" baseline="0" dirty="0">
                <a:latin typeface="Gulim" pitchFamily="34" charset="-127"/>
                <a:cs typeface="Gulim" pitchFamily="34" charset="-127"/>
              </a:rPr>
              <a:t> Q-learning can not capture the unique properties of our problem</a:t>
            </a:r>
          </a:p>
          <a:p>
            <a:r>
              <a:rPr lang="en-US" altLang="zh-CN" baseline="0" dirty="0">
                <a:latin typeface="Gulim" pitchFamily="34" charset="-127"/>
                <a:cs typeface="Gulim" pitchFamily="34" charset="-127"/>
              </a:rPr>
              <a:t>We have observed that…</a:t>
            </a:r>
          </a:p>
          <a:p>
            <a:r>
              <a:rPr lang="en-US" altLang="zh-CN" baseline="0" dirty="0">
                <a:latin typeface="Gulim" pitchFamily="34" charset="-127"/>
                <a:cs typeface="Gulim" pitchFamily="34" charset="-127"/>
              </a:rPr>
              <a:t>Therefore, the searching space… </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32</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have devised another RL-based</a:t>
            </a:r>
            <a:r>
              <a:rPr lang="en-US" altLang="zh-CN" baseline="0" dirty="0">
                <a:latin typeface="Gulim" pitchFamily="34" charset="-127"/>
                <a:cs typeface="Gulim" pitchFamily="34" charset="-127"/>
              </a:rPr>
              <a:t> solution, namely…</a:t>
            </a:r>
          </a:p>
          <a:p>
            <a:r>
              <a:rPr lang="en-US" altLang="zh-CN" baseline="0" dirty="0">
                <a:latin typeface="Gulim" pitchFamily="34" charset="-127"/>
                <a:cs typeface="Gulim" pitchFamily="34" charset="-127"/>
              </a:rPr>
              <a:t>The idea is </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33</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Let’s see a</a:t>
            </a:r>
            <a:r>
              <a:rPr lang="en-US" altLang="zh-CN" baseline="0" dirty="0">
                <a:latin typeface="Gulim" pitchFamily="34" charset="-127"/>
                <a:cs typeface="Gulim" pitchFamily="34" charset="-127"/>
              </a:rPr>
              <a:t> running example of RQL</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34</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35</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36</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37</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38</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39</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I think everyone is quite familiar with the bipartite graph matching problem</a:t>
            </a:r>
            <a:r>
              <a:rPr lang="en-US" altLang="zh-CN" baseline="0" dirty="0">
                <a:latin typeface="Gulim" pitchFamily="34" charset="-127"/>
                <a:cs typeface="Gulim" pitchFamily="34" charset="-127"/>
              </a:rPr>
              <a:t>; </a:t>
            </a:r>
          </a:p>
          <a:p>
            <a:r>
              <a:rPr lang="en-US" altLang="zh-CN" baseline="0" dirty="0">
                <a:latin typeface="Gulim" pitchFamily="34" charset="-127"/>
                <a:cs typeface="Gulim" pitchFamily="34" charset="-127"/>
              </a:rPr>
              <a:t>This is a weighted bipartite graph and we want to match the nodes in order to maximize the total weights</a:t>
            </a:r>
          </a:p>
          <a:p>
            <a:r>
              <a:rPr lang="en-US" altLang="zh-CN" baseline="0" dirty="0">
                <a:latin typeface="Gulim" pitchFamily="34" charset="-127"/>
                <a:cs typeface="Gulim" pitchFamily="34" charset="-127"/>
              </a:rPr>
              <a:t>The problem can be solved by the Hungarian algorithm in polynomial time, which is first developed by Harold Kuhn in 1950s</a:t>
            </a:r>
          </a:p>
          <a:p>
            <a:r>
              <a:rPr lang="en-US" altLang="zh-CN" baseline="0" dirty="0">
                <a:latin typeface="Gulim" pitchFamily="34" charset="-127"/>
                <a:cs typeface="Gulim" pitchFamily="34" charset="-127"/>
              </a:rPr>
              <a:t>It has been applied to various problems like…, and its good performance in offline scenarios has been validated</a:t>
            </a:r>
            <a:endParaRPr lang="zh-CN" altLang="en-US" dirty="0">
              <a:latin typeface="Gulim" pitchFamily="34" charset="-127"/>
              <a:cs typeface="Gulim" pitchFamily="34" charset="-127"/>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E21FFB66-3024-487A-BE02-4DD6F1E7EC7B}" type="slidenum">
              <a:rPr lang="zh-CN" altLang="en-US" smtClean="0">
                <a:ea typeface="Gulim" pitchFamily="34" charset="-127"/>
              </a:rPr>
              <a:pPr>
                <a:spcBef>
                  <a:spcPct val="0"/>
                </a:spcBef>
              </a:pPr>
              <a:t>4</a:t>
            </a:fld>
            <a:endParaRPr lang="en-US" altLang="zh-CN">
              <a:ea typeface="Gulim" pitchFamily="34" charset="-127"/>
            </a:endParaRPr>
          </a:p>
        </p:txBody>
      </p:sp>
    </p:spTree>
    <p:extLst>
      <p:ext uri="{BB962C8B-B14F-4D97-AF65-F5344CB8AC3E}">
        <p14:creationId xmlns:p14="http://schemas.microsoft.com/office/powerpoint/2010/main" val="3483940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40</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41</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42</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43</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Next, we will show</a:t>
            </a:r>
            <a:r>
              <a:rPr kumimoji="1" lang="en-US" altLang="zh-CN" sz="1200" kern="1200" baseline="0" dirty="0">
                <a:solidFill>
                  <a:schemeClr val="tx1"/>
                </a:solidFill>
                <a:effectLst/>
                <a:latin typeface="Gulim" charset="0"/>
                <a:ea typeface="MS PGothic" pitchFamily="34" charset="-128"/>
                <a:cs typeface="Gulim" charset="0"/>
              </a:rPr>
              <a:t> some experimental results</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44</a:t>
            </a:fld>
            <a:endParaRPr lang="en-US" altLang="ko-KR"/>
          </a:p>
        </p:txBody>
      </p:sp>
    </p:spTree>
    <p:extLst>
      <p:ext uri="{BB962C8B-B14F-4D97-AF65-F5344CB8AC3E}">
        <p14:creationId xmlns:p14="http://schemas.microsoft.com/office/powerpoint/2010/main" val="3180008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We use a synthetic dataset and a real dataset,…</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45</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Here are results of</a:t>
            </a:r>
            <a:r>
              <a:rPr lang="en-US" altLang="zh-CN" baseline="0" dirty="0">
                <a:latin typeface="Gulim" pitchFamily="34" charset="-127"/>
                <a:cs typeface="Gulim" pitchFamily="34" charset="-127"/>
              </a:rPr>
              <a:t> impact of edge distributions</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46</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47</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Here are results on real datasets</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48</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a:solidFill>
                  <a:schemeClr val="tx1"/>
                </a:solidFill>
                <a:effectLst/>
                <a:latin typeface="Gulim" charset="0"/>
                <a:ea typeface="MS PGothic" pitchFamily="34" charset="-128"/>
                <a:cs typeface="Gulim" charset="0"/>
              </a:rPr>
              <a:t>Finally, we conclude our work</a:t>
            </a:r>
            <a:endParaRPr kumimoji="1" lang="zh-CN" altLang="zh-CN" sz="1200" kern="1200" dirty="0">
              <a:solidFill>
                <a:schemeClr val="tx1"/>
              </a:solidFill>
              <a:effectLst/>
              <a:latin typeface="Gulim" charset="0"/>
              <a:ea typeface="MS PGothic" pitchFamily="34" charset="-128"/>
              <a:cs typeface="Gulim" charset="0"/>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49</a:t>
            </a:fld>
            <a:endParaRPr lang="en-US" altLang="ko-KR"/>
          </a:p>
        </p:txBody>
      </p:sp>
    </p:spTree>
    <p:extLst>
      <p:ext uri="{BB962C8B-B14F-4D97-AF65-F5344CB8AC3E}">
        <p14:creationId xmlns:p14="http://schemas.microsoft.com/office/powerpoint/2010/main" val="27464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However, with the emergence of mobile Internet and sharing economy, online scenario is</a:t>
            </a:r>
            <a:r>
              <a:rPr lang="en-US" altLang="zh-CN" baseline="0" dirty="0">
                <a:latin typeface="Gulim" pitchFamily="34" charset="-127"/>
                <a:cs typeface="Gulim" pitchFamily="34" charset="-127"/>
              </a:rPr>
              <a:t> becoming more and more common for matching problems, where the supply and demand come into a system dynamically.</a:t>
            </a:r>
          </a:p>
          <a:p>
            <a:r>
              <a:rPr lang="en-US" altLang="zh-CN" baseline="0" dirty="0">
                <a:latin typeface="Gulim" pitchFamily="34" charset="-127"/>
                <a:cs typeface="Gulim" pitchFamily="34" charset="-127"/>
              </a:rPr>
              <a:t>For example, </a:t>
            </a:r>
            <a:r>
              <a:rPr lang="en-US" altLang="zh-CN" baseline="0" dirty="0" err="1">
                <a:latin typeface="Gulim" pitchFamily="34" charset="-127"/>
                <a:cs typeface="Gulim" pitchFamily="34" charset="-127"/>
              </a:rPr>
              <a:t>xxx,xxx</a:t>
            </a:r>
            <a:r>
              <a:rPr lang="en-US" altLang="zh-CN" baseline="0" dirty="0">
                <a:latin typeface="Gulim" pitchFamily="34" charset="-127"/>
                <a:cs typeface="Gulim" pitchFamily="34" charset="-127"/>
              </a:rPr>
              <a:t> in xxx area,… , they all have real-world apps, so online matching is becoming more and more important</a:t>
            </a:r>
          </a:p>
          <a:p>
            <a:endParaRPr lang="zh-CN" altLang="en-US" dirty="0">
              <a:latin typeface="Gulim" pitchFamily="34" charset="-127"/>
              <a:cs typeface="Gulim" pitchFamily="34" charset="-127"/>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E21FFB66-3024-487A-BE02-4DD6F1E7EC7B}" type="slidenum">
              <a:rPr lang="zh-CN" altLang="en-US" smtClean="0">
                <a:ea typeface="Gulim" pitchFamily="34" charset="-127"/>
              </a:rPr>
              <a:pPr>
                <a:spcBef>
                  <a:spcPct val="0"/>
                </a:spcBef>
              </a:pPr>
              <a:t>5</a:t>
            </a:fld>
            <a:endParaRPr lang="en-US" altLang="zh-CN">
              <a:ea typeface="Gulim" pitchFamily="34" charset="-127"/>
            </a:endParaRPr>
          </a:p>
        </p:txBody>
      </p:sp>
    </p:spTree>
    <p:extLst>
      <p:ext uri="{BB962C8B-B14F-4D97-AF65-F5344CB8AC3E}">
        <p14:creationId xmlns:p14="http://schemas.microsoft.com/office/powerpoint/2010/main" val="34839409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50</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51</a:t>
            </a:fld>
            <a:endParaRPr lang="en-US" altLang="ko-KR"/>
          </a:p>
        </p:txBody>
      </p:sp>
    </p:spTree>
    <p:extLst>
      <p:ext uri="{BB962C8B-B14F-4D97-AF65-F5344CB8AC3E}">
        <p14:creationId xmlns:p14="http://schemas.microsoft.com/office/powerpoint/2010/main" val="2425001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52</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53</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Gulim" pitchFamily="34" charset="-127"/>
                <a:cs typeface="Gulim" pitchFamily="34" charset="-127"/>
              </a:rPr>
              <a:t>压缩后的表也画一下，</a:t>
            </a:r>
            <a:r>
              <a:rPr lang="en-US" altLang="zh-CN" dirty="0">
                <a:latin typeface="Gulim" pitchFamily="34" charset="-127"/>
                <a:cs typeface="Gulim" pitchFamily="34" charset="-127"/>
              </a:rPr>
              <a:t>complexity</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54</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55</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Now let’s see an example of spontaneous</a:t>
            </a:r>
            <a:r>
              <a:rPr lang="en-US" altLang="zh-CN" baseline="0" dirty="0">
                <a:latin typeface="Gulim" pitchFamily="34" charset="-127"/>
                <a:cs typeface="Gulim" pitchFamily="34" charset="-127"/>
              </a:rPr>
              <a:t> decision versus batch-based decision</a:t>
            </a:r>
          </a:p>
          <a:p>
            <a:endParaRPr lang="zh-CN" altLang="en-US" dirty="0">
              <a:latin typeface="Gulim" pitchFamily="34" charset="-127"/>
              <a:cs typeface="Gulim" pitchFamily="34" charset="-127"/>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85981BD6-EA02-47EF-B151-59D578468706}" type="slidenum">
              <a:rPr lang="zh-CN" altLang="en-US" smtClean="0">
                <a:ea typeface="Gulim" pitchFamily="34" charset="-127"/>
              </a:rPr>
              <a:pPr>
                <a:spcBef>
                  <a:spcPct val="0"/>
                </a:spcBef>
              </a:pPr>
              <a:t>56</a:t>
            </a:fld>
            <a:endParaRPr lang="en-US" altLang="zh-CN">
              <a:ea typeface="Gulim" pitchFamily="34" charset="-127"/>
            </a:endParaRPr>
          </a:p>
        </p:txBody>
      </p:sp>
    </p:spTree>
    <p:extLst>
      <p:ext uri="{BB962C8B-B14F-4D97-AF65-F5344CB8AC3E}">
        <p14:creationId xmlns:p14="http://schemas.microsoft.com/office/powerpoint/2010/main" val="9530339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Gulim" pitchFamily="34" charset="-127"/>
                <a:cs typeface="Gulim" pitchFamily="34" charset="-127"/>
              </a:rPr>
              <a:t>In</a:t>
            </a:r>
            <a:r>
              <a:rPr lang="en-US" altLang="zh-CN" baseline="0" dirty="0">
                <a:latin typeface="Gulim" pitchFamily="34" charset="-127"/>
                <a:cs typeface="Gulim" pitchFamily="34" charset="-127"/>
              </a:rPr>
              <a:t> online scenario, the graph is dynamically changing as follow</a:t>
            </a:r>
            <a:endParaRPr lang="zh-CN" altLang="en-US" dirty="0">
              <a:latin typeface="Gulim" pitchFamily="34" charset="-127"/>
              <a:cs typeface="Gulim" pitchFamily="34" charset="-127"/>
            </a:endParaRPr>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07B353C0-1C9D-449D-8C1A-50C9F4B46681}" type="slidenum">
              <a:rPr lang="zh-CN" altLang="en-US" smtClean="0">
                <a:ea typeface="Gulim" pitchFamily="34" charset="-127"/>
              </a:rPr>
              <a:pPr>
                <a:spcBef>
                  <a:spcPct val="0"/>
                </a:spcBef>
              </a:pPr>
              <a:t>57</a:t>
            </a:fld>
            <a:endParaRPr lang="en-US" altLang="zh-CN">
              <a:ea typeface="Gulim" pitchFamily="34" charset="-127"/>
            </a:endParaRPr>
          </a:p>
        </p:txBody>
      </p:sp>
    </p:spTree>
    <p:extLst>
      <p:ext uri="{BB962C8B-B14F-4D97-AF65-F5344CB8AC3E}">
        <p14:creationId xmlns:p14="http://schemas.microsoft.com/office/powerpoint/2010/main" val="266776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There are</a:t>
            </a:r>
            <a:r>
              <a:rPr kumimoji="1" lang="en-US" altLang="zh-CN" sz="1200" kern="1200" baseline="0" dirty="0">
                <a:solidFill>
                  <a:schemeClr val="tx1"/>
                </a:solidFill>
                <a:effectLst/>
                <a:latin typeface="Gulim" charset="0"/>
                <a:ea typeface="MS PGothic" pitchFamily="34" charset="-128"/>
                <a:cs typeface="Gulim" charset="0"/>
              </a:rPr>
              <a:t> some existing research on this problem, which </a:t>
            </a:r>
            <a:r>
              <a:rPr kumimoji="1" lang="en-US" altLang="zh-CN" sz="1200" kern="1200" dirty="0">
                <a:solidFill>
                  <a:schemeClr val="tx1"/>
                </a:solidFill>
                <a:effectLst/>
                <a:latin typeface="Gulim" charset="0"/>
                <a:ea typeface="MS PGothic" pitchFamily="34" charset="-128"/>
                <a:cs typeface="Gulim" charset="0"/>
              </a:rPr>
              <a:t>often models it with online bipartite matching, where nodes</a:t>
            </a:r>
            <a:r>
              <a:rPr kumimoji="1" lang="en-US" altLang="zh-CN" sz="1200" kern="1200" baseline="0" dirty="0">
                <a:solidFill>
                  <a:schemeClr val="tx1"/>
                </a:solidFill>
                <a:effectLst/>
                <a:latin typeface="Gulim" charset="0"/>
                <a:ea typeface="MS PGothic" pitchFamily="34" charset="-128"/>
                <a:cs typeface="Gulim" charset="0"/>
              </a:rPr>
              <a:t> arrive and leave dynamically and the objective is to maximize the sum of weights between matching pairs. Also, it assumes that each node needs to be matched as soon as its arrival, which is also known as the spontaneous constraint. </a:t>
            </a:r>
            <a:endParaRPr kumimoji="1" lang="en-US" altLang="zh-CN" sz="1200" kern="1200" dirty="0">
              <a:solidFill>
                <a:schemeClr val="tx1"/>
              </a:solidFill>
              <a:effectLst/>
              <a:latin typeface="Gulim" charset="0"/>
              <a:ea typeface="MS PGothic" pitchFamily="34" charset="-128"/>
              <a:cs typeface="Gulim" charset="0"/>
            </a:endParaRPr>
          </a:p>
          <a:p>
            <a:r>
              <a:rPr kumimoji="1" lang="en-US" altLang="zh-CN" sz="1200" kern="1200" dirty="0">
                <a:solidFill>
                  <a:schemeClr val="tx1"/>
                </a:solidFill>
                <a:effectLst/>
                <a:latin typeface="Gulim" charset="0"/>
                <a:ea typeface="MS PGothic" pitchFamily="34" charset="-128"/>
                <a:cs typeface="Gulim" charset="0"/>
              </a:rPr>
              <a:t>And existing solutions are often to design online algorithms under this constraint </a:t>
            </a:r>
          </a:p>
          <a:p>
            <a:r>
              <a:rPr kumimoji="1" lang="en-US" altLang="zh-CN" sz="1200" kern="1200" dirty="0">
                <a:solidFill>
                  <a:schemeClr val="tx1"/>
                </a:solidFill>
                <a:effectLst/>
                <a:latin typeface="Gulim" charset="0"/>
                <a:ea typeface="MS PGothic" pitchFamily="34" charset="-128"/>
                <a:cs typeface="Gulim" charset="0"/>
              </a:rPr>
              <a:t> </a:t>
            </a:r>
            <a:endParaRPr kumimoji="1" lang="zh-CN" altLang="zh-CN" sz="1200" kern="1200" dirty="0">
              <a:solidFill>
                <a:schemeClr val="tx1"/>
              </a:solidFill>
              <a:effectLst/>
              <a:latin typeface="Gulim" charset="0"/>
              <a:ea typeface="MS PGothic" pitchFamily="34" charset="-128"/>
              <a:cs typeface="Gulim" charset="0"/>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4C69CC4C-BEFA-451B-A261-0E23A7C92D3F}" type="slidenum">
              <a:rPr lang="zh-CN" altLang="en-US" smtClean="0">
                <a:ea typeface="Gulim" pitchFamily="34" charset="-127"/>
              </a:rPr>
              <a:pPr>
                <a:spcBef>
                  <a:spcPct val="0"/>
                </a:spcBef>
              </a:pPr>
              <a:t>6</a:t>
            </a:fld>
            <a:endParaRPr lang="en-US" altLang="zh-CN">
              <a:ea typeface="Gulim" pitchFamily="34" charset="-127"/>
            </a:endParaRPr>
          </a:p>
        </p:txBody>
      </p:sp>
    </p:spTree>
    <p:extLst>
      <p:ext uri="{BB962C8B-B14F-4D97-AF65-F5344CB8AC3E}">
        <p14:creationId xmlns:p14="http://schemas.microsoft.com/office/powerpoint/2010/main" val="3063842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kern="1200" dirty="0">
                <a:solidFill>
                  <a:schemeClr val="tx1"/>
                </a:solidFill>
                <a:effectLst/>
                <a:latin typeface="Gulim" charset="0"/>
                <a:ea typeface="MS PGothic" pitchFamily="34" charset="-128"/>
                <a:cs typeface="Gulim" charset="0"/>
              </a:rPr>
              <a:t>However, from</a:t>
            </a:r>
            <a:r>
              <a:rPr kumimoji="1" lang="en-US" altLang="zh-CN" sz="1200" kern="1200" baseline="0" dirty="0">
                <a:solidFill>
                  <a:schemeClr val="tx1"/>
                </a:solidFill>
                <a:effectLst/>
                <a:latin typeface="Gulim" charset="0"/>
                <a:ea typeface="MS PGothic" pitchFamily="34" charset="-128"/>
                <a:cs typeface="Gulim" charset="0"/>
              </a:rPr>
              <a:t> our point of view, the spontaneous constraint is too strong sometimes.</a:t>
            </a:r>
          </a:p>
          <a:p>
            <a:r>
              <a:rPr kumimoji="1" lang="en-US" altLang="zh-CN" sz="1200" kern="1200" baseline="0" dirty="0">
                <a:solidFill>
                  <a:schemeClr val="tx1"/>
                </a:solidFill>
                <a:effectLst/>
                <a:latin typeface="Gulim" charset="0"/>
                <a:ea typeface="MS PGothic" pitchFamily="34" charset="-128"/>
                <a:cs typeface="Gulim" charset="0"/>
              </a:rPr>
              <a:t>For example, in a taxi hailing app, passengers can…,  </a:t>
            </a:r>
          </a:p>
          <a:p>
            <a:r>
              <a:rPr kumimoji="1" lang="en-US" altLang="zh-CN" sz="1200" kern="1200" baseline="0" dirty="0">
                <a:solidFill>
                  <a:schemeClr val="tx1"/>
                </a:solidFill>
                <a:effectLst/>
                <a:latin typeface="Gulim" charset="0"/>
                <a:ea typeface="MS PGothic" pitchFamily="34" charset="-128"/>
                <a:cs typeface="Gulim" charset="0"/>
              </a:rPr>
              <a:t>So if nodes can …</a:t>
            </a:r>
          </a:p>
          <a:p>
            <a:r>
              <a:rPr kumimoji="1" lang="en-US" altLang="zh-CN" sz="1200" kern="1200" baseline="0" dirty="0">
                <a:solidFill>
                  <a:schemeClr val="tx1"/>
                </a:solidFill>
                <a:effectLst/>
                <a:latin typeface="Gulim" charset="0"/>
                <a:ea typeface="MS PGothic" pitchFamily="34" charset="-128"/>
                <a:cs typeface="Gulim" charset="0"/>
              </a:rPr>
              <a:t>There are also existing works using fixed batch-based methods</a:t>
            </a:r>
            <a:endParaRPr kumimoji="1" lang="zh-CN" altLang="zh-CN" sz="1200" kern="1200" dirty="0">
              <a:solidFill>
                <a:schemeClr val="tx1"/>
              </a:solidFill>
              <a:effectLst/>
              <a:latin typeface="Gulim" charset="0"/>
              <a:ea typeface="MS PGothic" pitchFamily="34" charset="-128"/>
              <a:cs typeface="Gulim" charset="0"/>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4C69CC4C-BEFA-451B-A261-0E23A7C92D3F}" type="slidenum">
              <a:rPr lang="zh-CN" altLang="en-US" smtClean="0">
                <a:ea typeface="Gulim" pitchFamily="34" charset="-127"/>
              </a:rPr>
              <a:pPr>
                <a:spcBef>
                  <a:spcPct val="0"/>
                </a:spcBef>
              </a:pPr>
              <a:t>7</a:t>
            </a:fld>
            <a:endParaRPr lang="en-US" altLang="zh-CN">
              <a:ea typeface="Gulim" pitchFamily="34" charset="-127"/>
            </a:endParaRPr>
          </a:p>
        </p:txBody>
      </p:sp>
    </p:spTree>
    <p:extLst>
      <p:ext uri="{BB962C8B-B14F-4D97-AF65-F5344CB8AC3E}">
        <p14:creationId xmlns:p14="http://schemas.microsoft.com/office/powerpoint/2010/main" val="3063842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conclude</a:t>
            </a:r>
            <a:r>
              <a:rPr lang="en-US" altLang="zh-CN" baseline="0" dirty="0"/>
              <a:t> the limitation…</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8</a:t>
            </a:fld>
            <a:endParaRPr lang="en-US" altLang="ko-KR"/>
          </a:p>
        </p:txBody>
      </p:sp>
    </p:spTree>
    <p:extLst>
      <p:ext uri="{BB962C8B-B14F-4D97-AF65-F5344CB8AC3E}">
        <p14:creationId xmlns:p14="http://schemas.microsoft.com/office/powerpoint/2010/main" val="3802120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We make the following contribution in this paper…</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9</a:t>
            </a:fld>
            <a:endParaRPr lang="en-US" altLang="ko-KR"/>
          </a:p>
        </p:txBody>
      </p:sp>
    </p:spTree>
    <p:extLst>
      <p:ext uri="{BB962C8B-B14F-4D97-AF65-F5344CB8AC3E}">
        <p14:creationId xmlns:p14="http://schemas.microsoft.com/office/powerpoint/2010/main" val="95598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p:cNvSpPr>
            <a:spLocks noChangeShapeType="1"/>
          </p:cNvSpPr>
          <p:nvPr/>
        </p:nvSpPr>
        <p:spPr bwMode="auto">
          <a:xfrm>
            <a:off x="457200" y="2852738"/>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r>
              <a:rPr lang="ko-KR" altLang="en-US"/>
              <a:t>마스터 제목 스타일 편집</a:t>
            </a:r>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ko-KR" altLang="en-US"/>
              <a:t>마스터 부제목 스타일 편집</a:t>
            </a:r>
          </a:p>
        </p:txBody>
      </p:sp>
      <p:sp>
        <p:nvSpPr>
          <p:cNvPr id="5" name="Date Placeholder 5"/>
          <p:cNvSpPr>
            <a:spLocks noGrp="1" noChangeArrowheads="1"/>
          </p:cNvSpPr>
          <p:nvPr>
            <p:ph type="dt" sz="half" idx="10"/>
          </p:nvPr>
        </p:nvSpPr>
        <p:spPr>
          <a:xfrm>
            <a:off x="457200" y="6248400"/>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Footer Placeholder 6"/>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sz="1000" b="0">
                <a:solidFill>
                  <a:schemeClr val="tx1"/>
                </a:solidFill>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9"/>
          <p:cNvSpPr>
            <a:spLocks noGrp="1" noChangeArrowheads="1"/>
          </p:cNvSpPr>
          <p:nvPr>
            <p:ph type="sldNum" sz="quarter" idx="12"/>
          </p:nvPr>
        </p:nvSpPr>
        <p:spPr>
          <a:xfrm>
            <a:off x="6553200" y="6248400"/>
            <a:ext cx="2133600" cy="457200"/>
          </a:xfrm>
        </p:spPr>
        <p:txBody>
          <a:bodyPr/>
          <a:lstStyle>
            <a:lvl1pPr>
              <a:defRPr sz="1000">
                <a:solidFill>
                  <a:schemeClr val="tx1"/>
                </a:solidFill>
              </a:defRPr>
            </a:lvl1pPr>
          </a:lstStyle>
          <a:p>
            <a:pPr>
              <a:defRPr/>
            </a:pPr>
            <a:fld id="{BCDF0BC5-48E5-4C10-BF4B-3046714EDF67}" type="slidenum">
              <a:rPr lang="en-US" altLang="ko-KR"/>
              <a:pPr>
                <a:defRPr/>
              </a:pPr>
              <a:t>‹#›</a:t>
            </a:fld>
            <a:endParaRPr lang="en-US" altLang="ko-KR"/>
          </a:p>
        </p:txBody>
      </p:sp>
    </p:spTree>
    <p:extLst>
      <p:ext uri="{BB962C8B-B14F-4D97-AF65-F5344CB8AC3E}">
        <p14:creationId xmlns:p14="http://schemas.microsoft.com/office/powerpoint/2010/main" val="221418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7ED01459-823C-4BC6-AC10-AA078603345E}" type="slidenum">
              <a:rPr lang="en-US" altLang="ko-KR"/>
              <a:pPr>
                <a:defRPr/>
              </a:pPr>
              <a:t>‹#›</a:t>
            </a:fld>
            <a:endParaRPr lang="en-US" altLang="ko-KR"/>
          </a:p>
        </p:txBody>
      </p:sp>
    </p:spTree>
    <p:extLst>
      <p:ext uri="{BB962C8B-B14F-4D97-AF65-F5344CB8AC3E}">
        <p14:creationId xmlns:p14="http://schemas.microsoft.com/office/powerpoint/2010/main" val="40568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1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11BFFBBC-A286-4C9F-AAB9-F54AF1610789}" type="slidenum">
              <a:rPr lang="en-US" altLang="ko-KR"/>
              <a:pPr>
                <a:defRPr/>
              </a:pPr>
              <a:t>‹#›</a:t>
            </a:fld>
            <a:endParaRPr lang="en-US" altLang="ko-KR"/>
          </a:p>
        </p:txBody>
      </p:sp>
    </p:spTree>
    <p:extLst>
      <p:ext uri="{BB962C8B-B14F-4D97-AF65-F5344CB8AC3E}">
        <p14:creationId xmlns:p14="http://schemas.microsoft.com/office/powerpoint/2010/main" val="24830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73697CC5-BB9E-487E-AFF3-8F5506CF83B5}" type="slidenum">
              <a:rPr lang="en-US" altLang="ko-KR"/>
              <a:pPr>
                <a:defRPr/>
              </a:pPr>
              <a:t>‹#›</a:t>
            </a:fld>
            <a:endParaRPr lang="en-US" altLang="ko-KR"/>
          </a:p>
        </p:txBody>
      </p:sp>
    </p:spTree>
    <p:extLst>
      <p:ext uri="{BB962C8B-B14F-4D97-AF65-F5344CB8AC3E}">
        <p14:creationId xmlns:p14="http://schemas.microsoft.com/office/powerpoint/2010/main" val="17306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38A0E265-9AFB-4648-A5A7-8F28405024C1}" type="slidenum">
              <a:rPr lang="en-US" altLang="ko-KR"/>
              <a:pPr>
                <a:defRPr/>
              </a:pPr>
              <a:t>‹#›</a:t>
            </a:fld>
            <a:endParaRPr lang="en-US" altLang="ko-KR"/>
          </a:p>
        </p:txBody>
      </p:sp>
    </p:spTree>
    <p:extLst>
      <p:ext uri="{BB962C8B-B14F-4D97-AF65-F5344CB8AC3E}">
        <p14:creationId xmlns:p14="http://schemas.microsoft.com/office/powerpoint/2010/main" val="381521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11E4189D-17B3-421D-8C1C-DE4C83C15866}" type="slidenum">
              <a:rPr lang="en-US" altLang="ko-KR"/>
              <a:pPr>
                <a:defRPr/>
              </a:pPr>
              <a:t>‹#›</a:t>
            </a:fld>
            <a:endParaRPr lang="en-US" altLang="ko-KR"/>
          </a:p>
        </p:txBody>
      </p:sp>
    </p:spTree>
    <p:extLst>
      <p:ext uri="{BB962C8B-B14F-4D97-AF65-F5344CB8AC3E}">
        <p14:creationId xmlns:p14="http://schemas.microsoft.com/office/powerpoint/2010/main" val="132074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8"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9"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D029A8A9-4D38-4C80-842F-C9C89A2AFF5B}" type="slidenum">
              <a:rPr lang="en-US" altLang="ko-KR"/>
              <a:pPr>
                <a:defRPr/>
              </a:pPr>
              <a:t>‹#›</a:t>
            </a:fld>
            <a:endParaRPr lang="en-US" altLang="ko-KR"/>
          </a:p>
        </p:txBody>
      </p:sp>
    </p:spTree>
    <p:extLst>
      <p:ext uri="{BB962C8B-B14F-4D97-AF65-F5344CB8AC3E}">
        <p14:creationId xmlns:p14="http://schemas.microsoft.com/office/powerpoint/2010/main" val="29032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4"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5"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B2D9E1CE-3C7F-4ACF-8753-53AB71A600F5}" type="slidenum">
              <a:rPr lang="en-US" altLang="ko-KR"/>
              <a:pPr>
                <a:defRPr/>
              </a:pPr>
              <a:t>‹#›</a:t>
            </a:fld>
            <a:endParaRPr lang="en-US" altLang="ko-KR"/>
          </a:p>
        </p:txBody>
      </p:sp>
    </p:spTree>
    <p:extLst>
      <p:ext uri="{BB962C8B-B14F-4D97-AF65-F5344CB8AC3E}">
        <p14:creationId xmlns:p14="http://schemas.microsoft.com/office/powerpoint/2010/main" val="187246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3"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4"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E9E343DE-ED20-4552-8388-FF9F68967707}" type="slidenum">
              <a:rPr lang="en-US" altLang="ko-KR"/>
              <a:pPr>
                <a:defRPr/>
              </a:pPr>
              <a:t>‹#›</a:t>
            </a:fld>
            <a:endParaRPr lang="en-US" altLang="ko-KR"/>
          </a:p>
        </p:txBody>
      </p:sp>
    </p:spTree>
    <p:extLst>
      <p:ext uri="{BB962C8B-B14F-4D97-AF65-F5344CB8AC3E}">
        <p14:creationId xmlns:p14="http://schemas.microsoft.com/office/powerpoint/2010/main" val="214543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21DF6AA5-9851-4F18-AB39-25A7490D3DB7}" type="slidenum">
              <a:rPr lang="en-US" altLang="ko-KR"/>
              <a:pPr>
                <a:defRPr/>
              </a:pPr>
              <a:t>‹#›</a:t>
            </a:fld>
            <a:endParaRPr lang="en-US" altLang="ko-KR"/>
          </a:p>
        </p:txBody>
      </p:sp>
    </p:spTree>
    <p:extLst>
      <p:ext uri="{BB962C8B-B14F-4D97-AF65-F5344CB8AC3E}">
        <p14:creationId xmlns:p14="http://schemas.microsoft.com/office/powerpoint/2010/main" val="169234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4A2A9ABC-2D89-40D8-9C8B-300734C3F646}" type="slidenum">
              <a:rPr lang="en-US" altLang="ko-KR"/>
              <a:pPr>
                <a:defRPr/>
              </a:pPr>
              <a:t>‹#›</a:t>
            </a:fld>
            <a:endParaRPr lang="en-US" altLang="ko-KR"/>
          </a:p>
        </p:txBody>
      </p:sp>
    </p:spTree>
    <p:extLst>
      <p:ext uri="{BB962C8B-B14F-4D97-AF65-F5344CB8AC3E}">
        <p14:creationId xmlns:p14="http://schemas.microsoft.com/office/powerpoint/2010/main" val="21716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custDataLst>
              <p:tags r:id="rId13"/>
            </p:custDataLst>
          </p:nvPr>
        </p:nvSpPr>
        <p:spPr bwMode="auto">
          <a:xfrm>
            <a:off x="448888" y="-21679"/>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p>
        </p:txBody>
      </p:sp>
      <p:sp>
        <p:nvSpPr>
          <p:cNvPr id="1027" name="Rectangle 4"/>
          <p:cNvSpPr>
            <a:spLocks noGrp="1" noChangeArrowheads="1"/>
          </p:cNvSpPr>
          <p:nvPr>
            <p:ph type="body" idx="1"/>
            <p:custDataLst>
              <p:tags r:id="rId14"/>
            </p:custDataLst>
          </p:nvPr>
        </p:nvSpPr>
        <p:spPr bwMode="auto">
          <a:xfrm>
            <a:off x="457200" y="908050"/>
            <a:ext cx="82296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22887" name="Rectangle 7"/>
          <p:cNvSpPr>
            <a:spLocks noGrp="1" noChangeArrowheads="1"/>
          </p:cNvSpPr>
          <p:nvPr>
            <p:ph type="sldNum" sz="quarter" idx="4"/>
            <p:custDataLst>
              <p:tags r:id="rId15"/>
            </p:custDataLst>
          </p:nvPr>
        </p:nvSpPr>
        <p:spPr bwMode="auto">
          <a:xfrm>
            <a:off x="6902450" y="11588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bg1"/>
                </a:solidFill>
                <a:ea typeface="Gulim" pitchFamily="34" charset="-127"/>
              </a:defRPr>
            </a:lvl1pPr>
          </a:lstStyle>
          <a:p>
            <a:pPr>
              <a:defRPr/>
            </a:pPr>
            <a:endParaRPr lang="en-US" altLang="ko-KR"/>
          </a:p>
        </p:txBody>
      </p:sp>
      <p:cxnSp>
        <p:nvCxnSpPr>
          <p:cNvPr id="1029" name="Straight Connector 2"/>
          <p:cNvCxnSpPr>
            <a:cxnSpLocks noChangeShapeType="1"/>
          </p:cNvCxnSpPr>
          <p:nvPr userDrawn="1"/>
        </p:nvCxnSpPr>
        <p:spPr bwMode="auto">
          <a:xfrm>
            <a:off x="325063" y="692696"/>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5868" r:id="rId1"/>
    <p:sldLayoutId id="2147485869" r:id="rId2"/>
    <p:sldLayoutId id="2147485870" r:id="rId3"/>
    <p:sldLayoutId id="2147485871" r:id="rId4"/>
    <p:sldLayoutId id="2147485872" r:id="rId5"/>
    <p:sldLayoutId id="2147485873" r:id="rId6"/>
    <p:sldLayoutId id="2147485874" r:id="rId7"/>
    <p:sldLayoutId id="2147485875" r:id="rId8"/>
    <p:sldLayoutId id="2147485876" r:id="rId9"/>
    <p:sldLayoutId id="2147485877" r:id="rId10"/>
    <p:sldLayoutId id="2147485878" r:id="rId11"/>
  </p:sldLayoutIdLst>
  <p:hf hdr="0" ftr="0" dt="0"/>
  <p:txStyles>
    <p:title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p:titleStyle>
    <p:body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50.png"/><Relationship Id="rId7" Type="http://schemas.openxmlformats.org/officeDocument/2006/relationships/image" Target="../media/image540.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530.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560.png"/></Relationships>
</file>

<file path=ppt/slides/_rels/slide54.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540.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1" y="558800"/>
            <a:ext cx="9144000" cy="2222500"/>
          </a:xfrm>
        </p:spPr>
        <p:txBody>
          <a:bodyPr anchor="ctr"/>
          <a:lstStyle/>
          <a:p>
            <a:pPr algn="ctr" eaLnBrk="1" hangingPunct="1"/>
            <a:r>
              <a:rPr lang="en-US" altLang="zh-CN" sz="3200" dirty="0">
                <a:solidFill>
                  <a:srgbClr val="0000FF"/>
                </a:solidFill>
                <a:cs typeface="Arial" panose="020B0604020202020204" pitchFamily="34" charset="0"/>
              </a:rPr>
              <a:t>Adaptive Dynamic Bipartite Graph Matching:</a:t>
            </a:r>
            <a:br>
              <a:rPr lang="en-US" altLang="zh-CN" sz="3200" dirty="0">
                <a:solidFill>
                  <a:srgbClr val="0000FF"/>
                </a:solidFill>
                <a:cs typeface="Arial" panose="020B0604020202020204" pitchFamily="34" charset="0"/>
              </a:rPr>
            </a:br>
            <a:r>
              <a:rPr lang="en-US" altLang="zh-CN" sz="3200" dirty="0">
                <a:solidFill>
                  <a:srgbClr val="0000FF"/>
                </a:solidFill>
                <a:cs typeface="Arial" panose="020B0604020202020204" pitchFamily="34" charset="0"/>
              </a:rPr>
              <a:t>A Reinforcement Learning Approach</a:t>
            </a:r>
            <a:endParaRPr lang="en-US" altLang="ko-KR" sz="2000" dirty="0">
              <a:solidFill>
                <a:srgbClr val="0000FF"/>
              </a:solidFill>
              <a:cs typeface="Arial" panose="020B0604020202020204" pitchFamily="34" charset="0"/>
            </a:endParaRPr>
          </a:p>
        </p:txBody>
      </p:sp>
      <p:graphicFrame>
        <p:nvGraphicFramePr>
          <p:cNvPr id="2" name="Table 1"/>
          <p:cNvGraphicFramePr>
            <a:graphicFrameLocks noGrp="1"/>
          </p:cNvGraphicFramePr>
          <p:nvPr>
            <p:custDataLst>
              <p:tags r:id="rId2"/>
            </p:custDataLst>
            <p:extLst>
              <p:ext uri="{D42A27DB-BD31-4B8C-83A1-F6EECF244321}">
                <p14:modId xmlns:p14="http://schemas.microsoft.com/office/powerpoint/2010/main" val="1447170928"/>
              </p:ext>
            </p:extLst>
          </p:nvPr>
        </p:nvGraphicFramePr>
        <p:xfrm>
          <a:off x="250825" y="3213100"/>
          <a:ext cx="8642350" cy="2448482"/>
        </p:xfrm>
        <a:graphic>
          <a:graphicData uri="http://schemas.openxmlformats.org/drawingml/2006/table">
            <a:tbl>
              <a:tblPr/>
              <a:tblGrid>
                <a:gridCol w="8642350">
                  <a:extLst>
                    <a:ext uri="{9D8B030D-6E8A-4147-A177-3AD203B41FA5}">
                      <a16:colId xmlns:a16="http://schemas.microsoft.com/office/drawing/2014/main" xmlns="" val="20000"/>
                    </a:ext>
                  </a:extLst>
                </a:gridCol>
              </a:tblGrid>
              <a:tr h="2447925">
                <a:tc>
                  <a:txBody>
                    <a:bodyPr/>
                    <a:lstStyle/>
                    <a:p>
                      <a:pPr algn="ctr"/>
                      <a:r>
                        <a:rPr lang="en-US" altLang="zh-CN" sz="2800" b="1" dirty="0" err="1">
                          <a:solidFill>
                            <a:schemeClr val="tx1"/>
                          </a:solidFill>
                        </a:rPr>
                        <a:t>Yansheng</a:t>
                      </a:r>
                      <a:r>
                        <a:rPr lang="en-US" altLang="zh-CN" sz="2800" b="1" dirty="0">
                          <a:solidFill>
                            <a:schemeClr val="tx1"/>
                          </a:solidFill>
                        </a:rPr>
                        <a:t> Wang</a:t>
                      </a:r>
                      <a:r>
                        <a:rPr lang="en-US" altLang="zh-CN" sz="2800" b="1" baseline="30000" dirty="0">
                          <a:solidFill>
                            <a:schemeClr val="tx1"/>
                          </a:solidFill>
                        </a:rPr>
                        <a:t> 1</a:t>
                      </a:r>
                      <a:r>
                        <a:rPr lang="en-US" altLang="zh-CN" sz="2800" b="1" dirty="0">
                          <a:solidFill>
                            <a:schemeClr val="tx1"/>
                          </a:solidFill>
                        </a:rPr>
                        <a:t>, Yongxin Tong</a:t>
                      </a:r>
                      <a:r>
                        <a:rPr lang="en-US" altLang="zh-CN" sz="2800" b="1" baseline="30000" dirty="0">
                          <a:solidFill>
                            <a:schemeClr val="tx1"/>
                          </a:solidFill>
                        </a:rPr>
                        <a:t> 1</a:t>
                      </a:r>
                      <a:r>
                        <a:rPr lang="en-US" altLang="zh-CN" sz="2800" b="1" dirty="0">
                          <a:solidFill>
                            <a:schemeClr val="tx1"/>
                          </a:solidFill>
                        </a:rPr>
                        <a:t>, Cheng Long</a:t>
                      </a:r>
                      <a:r>
                        <a:rPr lang="en-US" altLang="zh-CN" sz="2800" b="1" baseline="30000" dirty="0">
                          <a:solidFill>
                            <a:schemeClr val="tx1"/>
                          </a:solidFill>
                        </a:rPr>
                        <a:t> 2</a:t>
                      </a:r>
                      <a:r>
                        <a:rPr lang="en-US" altLang="zh-CN" sz="2800" b="1" dirty="0">
                          <a:solidFill>
                            <a:schemeClr val="tx1"/>
                          </a:solidFill>
                        </a:rPr>
                        <a:t>, Pan </a:t>
                      </a:r>
                      <a:r>
                        <a:rPr lang="en-US" altLang="zh-CN" sz="2800" b="1" dirty="0" err="1">
                          <a:solidFill>
                            <a:schemeClr val="tx1"/>
                          </a:solidFill>
                        </a:rPr>
                        <a:t>Xu</a:t>
                      </a:r>
                      <a:r>
                        <a:rPr lang="en-US" altLang="zh-CN" sz="2800" b="1" baseline="30000" dirty="0">
                          <a:solidFill>
                            <a:schemeClr val="tx1"/>
                          </a:solidFill>
                        </a:rPr>
                        <a:t> 3</a:t>
                      </a:r>
                      <a:r>
                        <a:rPr lang="en-US" altLang="zh-CN" sz="2800" b="1" dirty="0">
                          <a:solidFill>
                            <a:schemeClr val="tx1"/>
                          </a:solidFill>
                        </a:rPr>
                        <a:t>,  </a:t>
                      </a:r>
                      <a:r>
                        <a:rPr lang="en-US" altLang="zh-CN" sz="2800" b="1" dirty="0" err="1">
                          <a:solidFill>
                            <a:schemeClr val="tx1"/>
                          </a:solidFill>
                        </a:rPr>
                        <a:t>Ke</a:t>
                      </a:r>
                      <a:r>
                        <a:rPr lang="en-US" altLang="zh-CN" sz="2800" b="1" dirty="0">
                          <a:solidFill>
                            <a:schemeClr val="tx1"/>
                          </a:solidFill>
                        </a:rPr>
                        <a:t> </a:t>
                      </a:r>
                      <a:r>
                        <a:rPr lang="en-US" altLang="zh-CN" sz="2800" b="1" dirty="0" err="1">
                          <a:solidFill>
                            <a:schemeClr val="tx1"/>
                          </a:solidFill>
                        </a:rPr>
                        <a:t>Xu</a:t>
                      </a:r>
                      <a:r>
                        <a:rPr lang="en-US" altLang="zh-CN" sz="2800" b="1" baseline="30000" dirty="0">
                          <a:solidFill>
                            <a:schemeClr val="tx1"/>
                          </a:solidFill>
                        </a:rPr>
                        <a:t> 1</a:t>
                      </a:r>
                      <a:r>
                        <a:rPr lang="en-US" altLang="zh-CN" sz="2800" b="1" dirty="0">
                          <a:solidFill>
                            <a:schemeClr val="tx1"/>
                          </a:solidFill>
                        </a:rPr>
                        <a:t>,  </a:t>
                      </a:r>
                      <a:r>
                        <a:rPr lang="en-US" altLang="zh-CN" sz="2800" b="1" dirty="0" err="1">
                          <a:solidFill>
                            <a:schemeClr val="tx1"/>
                          </a:solidFill>
                        </a:rPr>
                        <a:t>Weifeng</a:t>
                      </a:r>
                      <a:r>
                        <a:rPr lang="en-US" altLang="zh-CN" sz="2800" b="1" dirty="0">
                          <a:solidFill>
                            <a:schemeClr val="tx1"/>
                          </a:solidFill>
                        </a:rPr>
                        <a:t> </a:t>
                      </a:r>
                      <a:r>
                        <a:rPr lang="en-US" altLang="zh-CN" sz="2800" b="1" dirty="0" err="1">
                          <a:solidFill>
                            <a:schemeClr val="tx1"/>
                          </a:solidFill>
                        </a:rPr>
                        <a:t>Lv</a:t>
                      </a:r>
                      <a:r>
                        <a:rPr lang="en-US" altLang="zh-CN" sz="2800" b="1" baseline="30000" dirty="0">
                          <a:solidFill>
                            <a:schemeClr val="tx1"/>
                          </a:solidFill>
                        </a:rPr>
                        <a:t> 1</a:t>
                      </a:r>
                      <a:r>
                        <a:rPr lang="en-US" altLang="zh-CN" sz="2800" b="1" dirty="0">
                          <a:solidFill>
                            <a:schemeClr val="tx1"/>
                          </a:solidFill>
                        </a:rPr>
                        <a:t> </a:t>
                      </a:r>
                    </a:p>
                    <a:p>
                      <a:pPr algn="ctr">
                        <a:spcBef>
                          <a:spcPts val="2000"/>
                        </a:spcBef>
                        <a:spcAft>
                          <a:spcPts val="600"/>
                        </a:spcAft>
                      </a:pPr>
                      <a:r>
                        <a:rPr lang="en-US" altLang="zh-CN" sz="2400" b="1" baseline="30000" dirty="0">
                          <a:solidFill>
                            <a:schemeClr val="tx1"/>
                          </a:solidFill>
                        </a:rPr>
                        <a:t>1 </a:t>
                      </a:r>
                      <a:r>
                        <a:rPr lang="en-US" altLang="zh-CN" sz="2400" b="1" dirty="0" err="1">
                          <a:solidFill>
                            <a:schemeClr val="tx1"/>
                          </a:solidFill>
                        </a:rPr>
                        <a:t>Beihang</a:t>
                      </a:r>
                      <a:r>
                        <a:rPr lang="en-US" altLang="zh-CN" sz="2400" b="1" dirty="0">
                          <a:solidFill>
                            <a:schemeClr val="tx1"/>
                          </a:solidFill>
                        </a:rPr>
                        <a:t> University</a:t>
                      </a:r>
                    </a:p>
                    <a:p>
                      <a:pPr algn="ctr">
                        <a:spcAft>
                          <a:spcPts val="600"/>
                        </a:spcAft>
                      </a:pPr>
                      <a:r>
                        <a:rPr lang="en-US" altLang="zh-CN" sz="2400" b="1" baseline="30000" dirty="0">
                          <a:solidFill>
                            <a:schemeClr val="tx1"/>
                          </a:solidFill>
                        </a:rPr>
                        <a:t>2 </a:t>
                      </a:r>
                      <a:r>
                        <a:rPr lang="en-US" altLang="zh-CN" sz="2400" b="1" dirty="0" err="1">
                          <a:solidFill>
                            <a:schemeClr val="tx1"/>
                          </a:solidFill>
                        </a:rPr>
                        <a:t>Nanyang</a:t>
                      </a:r>
                      <a:r>
                        <a:rPr lang="en-US" altLang="zh-CN" sz="2400" b="1" dirty="0">
                          <a:solidFill>
                            <a:schemeClr val="tx1"/>
                          </a:solidFill>
                        </a:rPr>
                        <a:t> Technological University</a:t>
                      </a:r>
                    </a:p>
                    <a:p>
                      <a:pPr algn="ctr">
                        <a:spcAft>
                          <a:spcPts val="600"/>
                        </a:spcAft>
                      </a:pPr>
                      <a:r>
                        <a:rPr lang="en-US" altLang="zh-CN" sz="2400" b="1" baseline="30000" dirty="0">
                          <a:solidFill>
                            <a:schemeClr val="tx1"/>
                          </a:solidFill>
                        </a:rPr>
                        <a:t>3 </a:t>
                      </a:r>
                      <a:r>
                        <a:rPr lang="en-US" altLang="zh-CN" sz="2400" b="1" dirty="0">
                          <a:solidFill>
                            <a:schemeClr val="tx1"/>
                          </a:solidFill>
                        </a:rPr>
                        <a:t>University of Maryland, College Park</a:t>
                      </a:r>
                    </a:p>
                  </a:txBody>
                  <a:tcPr marL="91439" marR="91439" marT="45681" marB="4568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bl>
          </a:graphicData>
        </a:graphic>
      </p:graphicFrame>
      <p:grpSp>
        <p:nvGrpSpPr>
          <p:cNvPr id="8" name="组合 7"/>
          <p:cNvGrpSpPr/>
          <p:nvPr/>
        </p:nvGrpSpPr>
        <p:grpSpPr>
          <a:xfrm>
            <a:off x="2412341" y="5702803"/>
            <a:ext cx="4319318" cy="1099658"/>
            <a:chOff x="22464497" y="284051"/>
            <a:chExt cx="7425392" cy="1925721"/>
          </a:xfrm>
        </p:grpSpPr>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800212" y="284051"/>
              <a:ext cx="2764548" cy="1925721"/>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84988" y="306138"/>
              <a:ext cx="1904901" cy="1881546"/>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464497" y="289168"/>
              <a:ext cx="1915486" cy="1915486"/>
            </a:xfrm>
            <a:prstGeom prst="rect">
              <a:avLst/>
            </a:prstGeom>
          </p:spPr>
        </p:pic>
      </p:grpSp>
    </p:spTree>
  </p:cSld>
  <p:clrMapOvr>
    <a:masterClrMapping/>
  </p:clrMapOvr>
  <p:transition spd="slow" advTm="122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solidFill>
                  <a:srgbClr val="FF0000"/>
                </a:solidFill>
              </a:rPr>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
        <p:nvSpPr>
          <p:cNvPr id="2" name="灯片编号占位符 1"/>
          <p:cNvSpPr>
            <a:spLocks noGrp="1"/>
          </p:cNvSpPr>
          <p:nvPr>
            <p:ph type="sldNum" sz="quarter" idx="12"/>
          </p:nvPr>
        </p:nvSpPr>
        <p:spPr/>
        <p:txBody>
          <a:bodyPr/>
          <a:lstStyle/>
          <a:p>
            <a:pPr>
              <a:defRPr/>
            </a:pPr>
            <a:fld id="{73697CC5-BB9E-487E-AFF3-8F5506CF83B5}" type="slidenum">
              <a:rPr lang="en-US" altLang="ko-KR" smtClean="0"/>
              <a:pPr>
                <a:defRPr/>
              </a:pPr>
              <a:t>10</a:t>
            </a:fld>
            <a:endParaRPr lang="en-US" altLang="ko-KR"/>
          </a:p>
        </p:txBody>
      </p:sp>
    </p:spTree>
    <p:extLst>
      <p:ext uri="{BB962C8B-B14F-4D97-AF65-F5344CB8AC3E}">
        <p14:creationId xmlns:p14="http://schemas.microsoft.com/office/powerpoint/2010/main" val="159993097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2987824" y="3009461"/>
            <a:ext cx="720080" cy="2723795"/>
          </a:xfrm>
          <a:prstGeom prst="rect">
            <a:avLst/>
          </a:prstGeom>
          <a:solidFill>
            <a:srgbClr val="C0C0C0">
              <a:alpha val="0"/>
            </a:srgbClr>
          </a:solid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Problem Statement</a:t>
            </a:r>
          </a:p>
        </p:txBody>
      </p:sp>
      <p:sp>
        <p:nvSpPr>
          <p:cNvPr id="4" name="Rectangle 3"/>
          <p:cNvSpPr txBox="1">
            <a:spLocks noChangeArrowheads="1"/>
          </p:cNvSpPr>
          <p:nvPr/>
        </p:nvSpPr>
        <p:spPr bwMode="auto">
          <a:xfrm>
            <a:off x="228600" y="692696"/>
            <a:ext cx="8591550"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Dynamic bipartite graph</a:t>
            </a:r>
            <a:endParaRPr lang="en-US" altLang="zh-CN" sz="2300" i="1" dirty="0">
              <a:latin typeface="Cambria Math"/>
              <a:cs typeface="ＭＳ Ｐゴシック" charset="-128"/>
            </a:endParaRP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11</a:t>
            </a:fld>
            <a:endParaRPr lang="en-US" altLang="ko-KR">
              <a:latin typeface="Arial Unicode MS" pitchFamily="34" charset="-122"/>
            </a:endParaRPr>
          </a:p>
        </p:txBody>
      </p:sp>
      <mc:AlternateContent xmlns:mc="http://schemas.openxmlformats.org/markup-compatibility/2006" xmlns:a14="http://schemas.microsoft.com/office/drawing/2010/main">
        <mc:Choice Requires="a14">
          <p:sp>
            <p:nvSpPr>
              <p:cNvPr id="19" name="矩形标注 18"/>
              <p:cNvSpPr>
                <a:spLocks noChangeArrowheads="1"/>
              </p:cNvSpPr>
              <p:nvPr/>
            </p:nvSpPr>
            <p:spPr bwMode="auto">
              <a:xfrm>
                <a:off x="873795" y="1272416"/>
                <a:ext cx="2754941" cy="622423"/>
              </a:xfrm>
              <a:prstGeom prst="wedgeRectCallout">
                <a:avLst>
                  <a:gd name="adj1" fmla="val 44828"/>
                  <a:gd name="adj2" fmla="val 8945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400" b="1" i="1" smtClean="0">
                          <a:latin typeface="Cambria Math"/>
                          <a:cs typeface="ＭＳ Ｐゴシック" charset="-128"/>
                        </a:rPr>
                        <m:t>𝑩</m:t>
                      </m:r>
                      <m:r>
                        <a:rPr lang="en-US" altLang="zh-CN" sz="2400" b="1" i="1" smtClean="0">
                          <a:latin typeface="Cambria Math"/>
                          <a:cs typeface="ＭＳ Ｐゴシック" charset="-128"/>
                        </a:rPr>
                        <m:t>=(</m:t>
                      </m:r>
                      <m:r>
                        <a:rPr lang="en-US" altLang="zh-CN" sz="2400" b="1" i="1" smtClean="0">
                          <a:latin typeface="Cambria Math"/>
                          <a:cs typeface="ＭＳ Ｐゴシック" charset="-128"/>
                        </a:rPr>
                        <m:t>𝑳</m:t>
                      </m:r>
                      <m:r>
                        <a:rPr lang="en-US" altLang="zh-CN" sz="2400" b="1" i="1" smtClean="0">
                          <a:latin typeface="Cambria Math"/>
                          <a:cs typeface="ＭＳ Ｐゴシック" charset="-128"/>
                        </a:rPr>
                        <m:t>,</m:t>
                      </m:r>
                      <m:r>
                        <a:rPr lang="en-US" altLang="zh-CN" sz="2400" b="1" i="1" smtClean="0">
                          <a:latin typeface="Cambria Math"/>
                          <a:cs typeface="ＭＳ Ｐゴシック" charset="-128"/>
                        </a:rPr>
                        <m:t>𝑹</m:t>
                      </m:r>
                      <m:r>
                        <a:rPr lang="en-US" altLang="zh-CN" sz="2400" b="1" i="1" smtClean="0">
                          <a:latin typeface="Cambria Math"/>
                          <a:cs typeface="ＭＳ Ｐゴシック" charset="-128"/>
                        </a:rPr>
                        <m:t>,</m:t>
                      </m:r>
                      <m:r>
                        <a:rPr lang="en-US" altLang="zh-CN" sz="2400" b="1" i="1" smtClean="0">
                          <a:latin typeface="Cambria Math"/>
                          <a:cs typeface="ＭＳ Ｐゴシック" charset="-128"/>
                        </a:rPr>
                        <m:t>𝑬</m:t>
                      </m:r>
                      <m:r>
                        <a:rPr lang="en-US" altLang="zh-CN" sz="2400" b="1" i="1" smtClean="0">
                          <a:latin typeface="Cambria Math"/>
                          <a:cs typeface="ＭＳ Ｐゴシック" charset="-128"/>
                        </a:rPr>
                        <m:t>)</m:t>
                      </m:r>
                    </m:oMath>
                  </m:oMathPara>
                </a14:m>
                <a:endParaRPr lang="zh-CN" altLang="en-US" sz="2400" dirty="0">
                  <a:latin typeface="+mn-lt"/>
                  <a:cs typeface="ＭＳ Ｐゴシック" charset="-128"/>
                </a:endParaRPr>
              </a:p>
            </p:txBody>
          </p:sp>
        </mc:Choice>
        <mc:Fallback xmlns="">
          <p:sp>
            <p:nvSpPr>
              <p:cNvPr id="19" name="矩形标注 18"/>
              <p:cNvSpPr>
                <a:spLocks noRot="1" noChangeAspect="1" noMove="1" noResize="1" noEditPoints="1" noAdjustHandles="1" noChangeArrowheads="1" noChangeShapeType="1" noTextEdit="1"/>
              </p:cNvSpPr>
              <p:nvPr/>
            </p:nvSpPr>
            <p:spPr bwMode="auto">
              <a:xfrm>
                <a:off x="873795" y="1272416"/>
                <a:ext cx="2754941" cy="622423"/>
              </a:xfrm>
              <a:prstGeom prst="wedgeRectCallout">
                <a:avLst>
                  <a:gd name="adj1" fmla="val 44828"/>
                  <a:gd name="adj2" fmla="val 89453"/>
                </a:avLst>
              </a:prstGeom>
              <a:blipFill rotWithShape="1">
                <a:blip r:embed="rId3"/>
                <a:stretch>
                  <a:fillRect/>
                </a:stretch>
              </a:blipFill>
              <a:ln>
                <a:noFill/>
              </a:ln>
            </p:spPr>
            <p:txBody>
              <a:bodyPr/>
              <a:lstStyle/>
              <a:p>
                <a:r>
                  <a:rPr lang="zh-CN" altLang="en-US">
                    <a:noFill/>
                  </a:rPr>
                  <a:t> </a:t>
                </a:r>
              </a:p>
            </p:txBody>
          </p:sp>
        </mc:Fallback>
      </mc:AlternateContent>
      <p:grpSp>
        <p:nvGrpSpPr>
          <p:cNvPr id="3" name="组合 2"/>
          <p:cNvGrpSpPr/>
          <p:nvPr/>
        </p:nvGrpSpPr>
        <p:grpSpPr>
          <a:xfrm>
            <a:off x="3126816" y="1583628"/>
            <a:ext cx="2458185" cy="4005612"/>
            <a:chOff x="2915816" y="1535776"/>
            <a:chExt cx="2458185" cy="4005612"/>
          </a:xfrm>
        </p:grpSpPr>
        <p:sp>
          <p:nvSpPr>
            <p:cNvPr id="5" name="椭圆 4"/>
            <p:cNvSpPr/>
            <p:nvPr/>
          </p:nvSpPr>
          <p:spPr>
            <a:xfrm>
              <a:off x="2928633" y="3010705"/>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 name="椭圆 5"/>
            <p:cNvSpPr/>
            <p:nvPr/>
          </p:nvSpPr>
          <p:spPr>
            <a:xfrm>
              <a:off x="4910386" y="1535776"/>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7" name="椭圆 6"/>
            <p:cNvSpPr/>
            <p:nvPr/>
          </p:nvSpPr>
          <p:spPr>
            <a:xfrm>
              <a:off x="4910386" y="224704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 name="椭圆 7"/>
            <p:cNvSpPr/>
            <p:nvPr/>
          </p:nvSpPr>
          <p:spPr>
            <a:xfrm>
              <a:off x="2915816" y="376323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9" name="直接连接符 8"/>
            <p:cNvCxnSpPr>
              <a:stCxn id="6" idx="3"/>
              <a:endCxn id="5" idx="6"/>
            </p:cNvCxnSpPr>
            <p:nvPr/>
          </p:nvCxnSpPr>
          <p:spPr>
            <a:xfrm flipH="1">
              <a:off x="3392248" y="1955420"/>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3"/>
              <a:endCxn id="5" idx="6"/>
            </p:cNvCxnSpPr>
            <p:nvPr/>
          </p:nvCxnSpPr>
          <p:spPr>
            <a:xfrm flipH="1">
              <a:off x="3392248" y="2666691"/>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3"/>
              <a:endCxn id="8" idx="6"/>
            </p:cNvCxnSpPr>
            <p:nvPr/>
          </p:nvCxnSpPr>
          <p:spPr>
            <a:xfrm flipH="1">
              <a:off x="3379431" y="2666691"/>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10386" y="4461050"/>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 name="直接连接符 12"/>
            <p:cNvCxnSpPr>
              <a:stCxn id="12" idx="2"/>
              <a:endCxn id="5" idx="6"/>
            </p:cNvCxnSpPr>
            <p:nvPr/>
          </p:nvCxnSpPr>
          <p:spPr>
            <a:xfrm flipH="1" flipV="1">
              <a:off x="3392247" y="3256526"/>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915816" y="5049745"/>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5" name="直接连接符 14"/>
            <p:cNvCxnSpPr>
              <a:stCxn id="12" idx="2"/>
              <a:endCxn id="14" idx="6"/>
            </p:cNvCxnSpPr>
            <p:nvPr/>
          </p:nvCxnSpPr>
          <p:spPr>
            <a:xfrm flipH="1">
              <a:off x="3379431" y="4706872"/>
              <a:ext cx="1530955" cy="588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5658" y="2223320"/>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22" name="TextBox 21"/>
            <p:cNvSpPr txBox="1"/>
            <p:nvPr/>
          </p:nvSpPr>
          <p:spPr>
            <a:xfrm>
              <a:off x="4371982" y="2457110"/>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23" name="TextBox 22"/>
            <p:cNvSpPr txBox="1"/>
            <p:nvPr/>
          </p:nvSpPr>
          <p:spPr>
            <a:xfrm>
              <a:off x="4371982" y="3068931"/>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4" name="TextBox 23"/>
            <p:cNvSpPr txBox="1"/>
            <p:nvPr/>
          </p:nvSpPr>
          <p:spPr>
            <a:xfrm>
              <a:off x="4031986" y="3996043"/>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5" name="TextBox 24"/>
            <p:cNvSpPr txBox="1"/>
            <p:nvPr/>
          </p:nvSpPr>
          <p:spPr>
            <a:xfrm>
              <a:off x="3994805" y="4581128"/>
              <a:ext cx="495448" cy="400110"/>
            </a:xfrm>
            <a:prstGeom prst="rect">
              <a:avLst/>
            </a:prstGeom>
            <a:noFill/>
          </p:spPr>
          <p:txBody>
            <a:bodyPr wrap="square" rtlCol="0">
              <a:spAutoFit/>
            </a:bodyPr>
            <a:lstStyle/>
            <a:p>
              <a:r>
                <a:rPr lang="en-US" altLang="zh-CN" sz="2000" dirty="0"/>
                <a:t>2</a:t>
              </a:r>
              <a:endParaRPr lang="zh-CN" altLang="en-US" sz="2000" dirty="0"/>
            </a:p>
          </p:txBody>
        </p:sp>
      </p:grpSp>
      <mc:AlternateContent xmlns:mc="http://schemas.openxmlformats.org/markup-compatibility/2006" xmlns:a14="http://schemas.microsoft.com/office/drawing/2010/main">
        <mc:Choice Requires="a14">
          <p:sp>
            <p:nvSpPr>
              <p:cNvPr id="28" name="矩形标注 27"/>
              <p:cNvSpPr>
                <a:spLocks noChangeArrowheads="1"/>
              </p:cNvSpPr>
              <p:nvPr/>
            </p:nvSpPr>
            <p:spPr bwMode="auto">
              <a:xfrm>
                <a:off x="611560" y="3474570"/>
                <a:ext cx="2106869" cy="622423"/>
              </a:xfrm>
              <a:prstGeom prst="wedgeRectCallout">
                <a:avLst>
                  <a:gd name="adj1" fmla="val 46228"/>
                  <a:gd name="adj2" fmla="val 92612"/>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cs typeface="ＭＳ Ｐゴシック" charset="-128"/>
                        </a:rPr>
                        <m:t>𝑳</m:t>
                      </m:r>
                      <m:r>
                        <a:rPr lang="en-US" altLang="zh-CN" sz="2400">
                          <a:latin typeface="Cambria Math" panose="02040503050406030204" pitchFamily="18" charset="0"/>
                          <a:cs typeface="ＭＳ Ｐゴシック" charset="-128"/>
                        </a:rPr>
                        <m:t>=</m:t>
                      </m:r>
                      <m:r>
                        <a:rPr lang="en-US" altLang="zh-CN" sz="2400" b="0" i="1" dirty="0">
                          <a:latin typeface="Cambria Math" panose="02040503050406030204" pitchFamily="18" charset="0"/>
                        </a:rPr>
                        <m:t>{</m:t>
                      </m:r>
                      <m:r>
                        <a:rPr lang="en-US" altLang="zh-CN" sz="2400" i="1" dirty="0">
                          <a:latin typeface="Cambria Math"/>
                        </a:rPr>
                        <m:t>𝒊</m:t>
                      </m:r>
                      <m:r>
                        <a:rPr lang="en-US" altLang="zh-CN" sz="2400" i="1" dirty="0">
                          <a:latin typeface="Cambria Math"/>
                          <a:ea typeface="Cambria Math"/>
                        </a:rPr>
                        <m:t>∈</m:t>
                      </m:r>
                      <m:sSup>
                        <m:sSupPr>
                          <m:ctrlPr>
                            <a:rPr lang="en-US" altLang="zh-CN" sz="2400" i="1" dirty="0">
                              <a:latin typeface="Cambria Math"/>
                              <a:ea typeface="Cambria Math"/>
                            </a:rPr>
                          </m:ctrlPr>
                        </m:sSupPr>
                        <m:e>
                          <m:r>
                            <a:rPr lang="en-US" altLang="zh-CN" sz="2400" i="1" dirty="0">
                              <a:latin typeface="Cambria Math"/>
                              <a:ea typeface="Cambria Math"/>
                            </a:rPr>
                            <m:t>ℕ</m:t>
                          </m:r>
                        </m:e>
                        <m:sup>
                          <m:r>
                            <a:rPr lang="en-US" altLang="zh-CN" sz="2400" i="1" dirty="0">
                              <a:latin typeface="Cambria Math"/>
                              <a:ea typeface="Cambria Math"/>
                            </a:rPr>
                            <m:t>∗</m:t>
                          </m:r>
                        </m:sup>
                      </m:sSup>
                      <m:r>
                        <a:rPr lang="en-US" altLang="zh-CN" sz="2400" b="0" i="1" dirty="0">
                          <a:latin typeface="Cambria Math" panose="02040503050406030204" pitchFamily="18" charset="0"/>
                          <a:ea typeface="Cambria Math"/>
                        </a:rPr>
                        <m:t>}</m:t>
                      </m:r>
                    </m:oMath>
                  </m:oMathPara>
                </a14:m>
                <a:endParaRPr lang="zh-CN" altLang="en-US" sz="2400" dirty="0">
                  <a:latin typeface="+mn-lt"/>
                  <a:cs typeface="ＭＳ Ｐゴシック" charset="-128"/>
                </a:endParaRPr>
              </a:p>
            </p:txBody>
          </p:sp>
        </mc:Choice>
        <mc:Fallback xmlns="">
          <p:sp>
            <p:nvSpPr>
              <p:cNvPr id="28" name="矩形标注 27"/>
              <p:cNvSpPr>
                <a:spLocks noRot="1" noChangeAspect="1" noMove="1" noResize="1" noEditPoints="1" noAdjustHandles="1" noChangeArrowheads="1" noChangeShapeType="1" noTextEdit="1"/>
              </p:cNvSpPr>
              <p:nvPr/>
            </p:nvSpPr>
            <p:spPr bwMode="auto">
              <a:xfrm>
                <a:off x="611560" y="3474570"/>
                <a:ext cx="2106869" cy="622423"/>
              </a:xfrm>
              <a:prstGeom prst="wedgeRectCallout">
                <a:avLst>
                  <a:gd name="adj1" fmla="val 46228"/>
                  <a:gd name="adj2" fmla="val 92612"/>
                </a:avLst>
              </a:prstGeom>
              <a:blipFill rotWithShape="1">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标注 28"/>
              <p:cNvSpPr>
                <a:spLocks noChangeArrowheads="1"/>
              </p:cNvSpPr>
              <p:nvPr/>
            </p:nvSpPr>
            <p:spPr bwMode="auto">
              <a:xfrm>
                <a:off x="6588224" y="1930881"/>
                <a:ext cx="2106869" cy="622423"/>
              </a:xfrm>
              <a:prstGeom prst="wedgeRectCallout">
                <a:avLst>
                  <a:gd name="adj1" fmla="val -61574"/>
                  <a:gd name="adj2" fmla="val 8155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400">
                          <a:latin typeface="Cambria Math"/>
                          <a:cs typeface="ＭＳ Ｐゴシック" charset="-128"/>
                        </a:rPr>
                        <m:t>𝑹</m:t>
                      </m:r>
                      <m:r>
                        <a:rPr lang="en-US" altLang="zh-CN" sz="2400">
                          <a:latin typeface="Cambria Math"/>
                          <a:cs typeface="ＭＳ Ｐゴシック" charset="-128"/>
                        </a:rPr>
                        <m:t>=</m:t>
                      </m:r>
                      <m:d>
                        <m:dPr>
                          <m:begChr m:val="{"/>
                          <m:endChr m:val="}"/>
                          <m:ctrlPr>
                            <a:rPr lang="en-US" altLang="zh-CN" sz="2400" i="1">
                              <a:latin typeface="Cambria Math"/>
                            </a:rPr>
                          </m:ctrlPr>
                        </m:dPr>
                        <m:e>
                          <m:r>
                            <a:rPr lang="en-US" altLang="zh-CN" sz="2400" i="1">
                              <a:latin typeface="Cambria Math"/>
                            </a:rPr>
                            <m:t>𝒋</m:t>
                          </m:r>
                          <m:r>
                            <a:rPr lang="en-US" altLang="zh-CN" sz="2400" i="1">
                              <a:latin typeface="Cambria Math"/>
                              <a:ea typeface="Cambria Math"/>
                            </a:rPr>
                            <m:t>∈</m:t>
                          </m:r>
                          <m:sSup>
                            <m:sSupPr>
                              <m:ctrlPr>
                                <a:rPr lang="en-US" altLang="zh-CN" sz="2400" i="1" dirty="0">
                                  <a:latin typeface="Cambria Math"/>
                                  <a:ea typeface="Cambria Math"/>
                                </a:rPr>
                              </m:ctrlPr>
                            </m:sSupPr>
                            <m:e>
                              <m:r>
                                <a:rPr lang="en-US" altLang="zh-CN" sz="2400" i="1" dirty="0">
                                  <a:latin typeface="Cambria Math"/>
                                  <a:ea typeface="Cambria Math"/>
                                </a:rPr>
                                <m:t>ℕ</m:t>
                              </m:r>
                            </m:e>
                            <m:sup>
                              <m:r>
                                <a:rPr lang="en-US" altLang="zh-CN" sz="2400" i="1" dirty="0">
                                  <a:latin typeface="Cambria Math"/>
                                  <a:ea typeface="Cambria Math"/>
                                </a:rPr>
                                <m:t>∗</m:t>
                              </m:r>
                            </m:sup>
                          </m:sSup>
                        </m:e>
                      </m:d>
                    </m:oMath>
                  </m:oMathPara>
                </a14:m>
                <a:endParaRPr lang="zh-CN" altLang="en-US" sz="2400" dirty="0">
                  <a:latin typeface="+mn-lt"/>
                  <a:cs typeface="ＭＳ Ｐゴシック" charset="-128"/>
                </a:endParaRPr>
              </a:p>
            </p:txBody>
          </p:sp>
        </mc:Choice>
        <mc:Fallback xmlns="">
          <p:sp>
            <p:nvSpPr>
              <p:cNvPr id="29" name="矩形标注 28"/>
              <p:cNvSpPr>
                <a:spLocks noRot="1" noChangeAspect="1" noMove="1" noResize="1" noEditPoints="1" noAdjustHandles="1" noChangeArrowheads="1" noChangeShapeType="1" noTextEdit="1"/>
              </p:cNvSpPr>
              <p:nvPr/>
            </p:nvSpPr>
            <p:spPr bwMode="auto">
              <a:xfrm>
                <a:off x="6588224" y="1930881"/>
                <a:ext cx="2106869" cy="622423"/>
              </a:xfrm>
              <a:prstGeom prst="wedgeRectCallout">
                <a:avLst>
                  <a:gd name="adj1" fmla="val -61574"/>
                  <a:gd name="adj2" fmla="val 81554"/>
                </a:avLst>
              </a:prstGeom>
              <a:blipFill rotWithShape="1">
                <a:blip r:embed="rId5"/>
                <a:stretch>
                  <a:fillRect/>
                </a:stretch>
              </a:blipFill>
              <a:ln>
                <a:noFill/>
              </a:ln>
            </p:spPr>
            <p:txBody>
              <a:bodyPr/>
              <a:lstStyle/>
              <a:p>
                <a:r>
                  <a:rPr lang="zh-CN" altLang="en-US">
                    <a:noFill/>
                  </a:rPr>
                  <a:t> </a:t>
                </a:r>
              </a:p>
            </p:txBody>
          </p:sp>
        </mc:Fallback>
      </mc:AlternateContent>
      <p:sp>
        <p:nvSpPr>
          <p:cNvPr id="33" name="矩形 32"/>
          <p:cNvSpPr/>
          <p:nvPr/>
        </p:nvSpPr>
        <p:spPr bwMode="auto">
          <a:xfrm>
            <a:off x="5010107" y="1503736"/>
            <a:ext cx="720080" cy="3671510"/>
          </a:xfrm>
          <a:prstGeom prst="rect">
            <a:avLst/>
          </a:prstGeom>
          <a:solidFill>
            <a:srgbClr val="C0C0C0">
              <a:alpha val="0"/>
            </a:srgbClr>
          </a:solid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nvGrpSpPr>
          <p:cNvPr id="43" name="组合 42"/>
          <p:cNvGrpSpPr/>
          <p:nvPr/>
        </p:nvGrpSpPr>
        <p:grpSpPr>
          <a:xfrm>
            <a:off x="5976156" y="1503736"/>
            <a:ext cx="1876000" cy="4085504"/>
            <a:chOff x="5976156" y="1503736"/>
            <a:chExt cx="1876000" cy="4085504"/>
          </a:xfrm>
        </p:grpSpPr>
        <p:cxnSp>
          <p:nvCxnSpPr>
            <p:cNvPr id="34" name="直接箭头连接符 33"/>
            <p:cNvCxnSpPr/>
            <p:nvPr/>
          </p:nvCxnSpPr>
          <p:spPr bwMode="auto">
            <a:xfrm>
              <a:off x="6084168" y="1503736"/>
              <a:ext cx="3792" cy="4085504"/>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36" name="直接连接符 35"/>
            <p:cNvCxnSpPr/>
            <p:nvPr/>
          </p:nvCxnSpPr>
          <p:spPr bwMode="auto">
            <a:xfrm>
              <a:off x="5976156" y="177281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976156" y="249289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5976156" y="328498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5976156" y="400506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5976156" y="472514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5979948" y="534341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37" name="TextBox 36"/>
            <p:cNvSpPr txBox="1"/>
            <p:nvPr/>
          </p:nvSpPr>
          <p:spPr>
            <a:xfrm>
              <a:off x="6195972" y="5250686"/>
              <a:ext cx="1656184" cy="338554"/>
            </a:xfrm>
            <a:prstGeom prst="rect">
              <a:avLst/>
            </a:prstGeom>
            <a:noFill/>
          </p:spPr>
          <p:txBody>
            <a:bodyPr wrap="square" rtlCol="0">
              <a:spAutoFit/>
            </a:bodyPr>
            <a:lstStyle/>
            <a:p>
              <a:r>
                <a:rPr lang="en-US" altLang="zh-CN" sz="1600" dirty="0"/>
                <a:t>Arrival time</a:t>
              </a:r>
              <a:endParaRPr lang="zh-CN" altLang="en-US" sz="1600" dirty="0"/>
            </a:p>
          </p:txBody>
        </p:sp>
      </p:grpSp>
      <p:cxnSp>
        <p:nvCxnSpPr>
          <p:cNvPr id="17" name="直接连接符 16"/>
          <p:cNvCxnSpPr/>
          <p:nvPr/>
        </p:nvCxnSpPr>
        <p:spPr bwMode="auto">
          <a:xfrm>
            <a:off x="5585001" y="1772816"/>
            <a:ext cx="499167"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cxnSp>
        <p:nvCxnSpPr>
          <p:cNvPr id="44" name="直接连接符 43"/>
          <p:cNvCxnSpPr/>
          <p:nvPr/>
        </p:nvCxnSpPr>
        <p:spPr bwMode="auto">
          <a:xfrm>
            <a:off x="5554643" y="2504962"/>
            <a:ext cx="499167"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cxnSp>
        <p:nvCxnSpPr>
          <p:cNvPr id="45" name="直接连接符 44"/>
          <p:cNvCxnSpPr/>
          <p:nvPr/>
        </p:nvCxnSpPr>
        <p:spPr bwMode="auto">
          <a:xfrm>
            <a:off x="3603248" y="3304378"/>
            <a:ext cx="2480920"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cxnSp>
        <p:nvCxnSpPr>
          <p:cNvPr id="46" name="直接连接符 45"/>
          <p:cNvCxnSpPr/>
          <p:nvPr/>
        </p:nvCxnSpPr>
        <p:spPr bwMode="auto">
          <a:xfrm>
            <a:off x="3572890" y="4025374"/>
            <a:ext cx="2480920"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cxnSp>
        <p:nvCxnSpPr>
          <p:cNvPr id="47" name="直接连接符 46"/>
          <p:cNvCxnSpPr/>
          <p:nvPr/>
        </p:nvCxnSpPr>
        <p:spPr bwMode="auto">
          <a:xfrm>
            <a:off x="5595068" y="4743956"/>
            <a:ext cx="489100"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cxnSp>
        <p:nvCxnSpPr>
          <p:cNvPr id="48" name="直接连接符 47"/>
          <p:cNvCxnSpPr/>
          <p:nvPr/>
        </p:nvCxnSpPr>
        <p:spPr bwMode="auto">
          <a:xfrm>
            <a:off x="3590246" y="5343419"/>
            <a:ext cx="2480920"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8597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9" grpId="0" animBg="1"/>
      <p:bldP spid="28" grpId="0" animBg="1"/>
      <p:bldP spid="29"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591550"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Dynamic bipartite graph</a:t>
            </a:r>
            <a:endParaRPr lang="en-US" altLang="zh-CN" sz="2300" i="1" dirty="0">
              <a:latin typeface="Cambria Math"/>
              <a:cs typeface="ＭＳ Ｐゴシック" charset="-128"/>
            </a:endParaRPr>
          </a:p>
        </p:txBody>
      </p:sp>
      <p:sp>
        <p:nvSpPr>
          <p:cNvPr id="41" name="矩形 40"/>
          <p:cNvSpPr/>
          <p:nvPr/>
        </p:nvSpPr>
        <p:spPr bwMode="auto">
          <a:xfrm>
            <a:off x="3707904" y="1583627"/>
            <a:ext cx="1296144" cy="3868217"/>
          </a:xfrm>
          <a:prstGeom prst="rect">
            <a:avLst/>
          </a:prstGeom>
          <a:pattFill prst="wdDnDiag">
            <a:fgClr>
              <a:schemeClr val="accent1">
                <a:lumMod val="75000"/>
              </a:schemeClr>
            </a:fgClr>
            <a:bgClr>
              <a:schemeClr val="bg1"/>
            </a:bgClr>
          </a:pattFill>
          <a:ln w="317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Problem Statement</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12</a:t>
            </a:fld>
            <a:endParaRPr lang="en-US" altLang="ko-KR">
              <a:latin typeface="Arial Unicode MS" pitchFamily="34" charset="-122"/>
            </a:endParaRPr>
          </a:p>
        </p:txBody>
      </p:sp>
      <mc:AlternateContent xmlns:mc="http://schemas.openxmlformats.org/markup-compatibility/2006" xmlns:a14="http://schemas.microsoft.com/office/drawing/2010/main">
        <mc:Choice Requires="a14">
          <p:sp>
            <p:nvSpPr>
              <p:cNvPr id="19" name="矩形标注 18"/>
              <p:cNvSpPr>
                <a:spLocks noChangeArrowheads="1"/>
              </p:cNvSpPr>
              <p:nvPr/>
            </p:nvSpPr>
            <p:spPr bwMode="auto">
              <a:xfrm>
                <a:off x="971600" y="1452847"/>
                <a:ext cx="2265838" cy="622423"/>
              </a:xfrm>
              <a:prstGeom prst="wedgeRectCallout">
                <a:avLst>
                  <a:gd name="adj1" fmla="val 44828"/>
                  <a:gd name="adj2" fmla="val 8945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400">
                          <a:latin typeface="Cambria Math"/>
                          <a:cs typeface="ＭＳ Ｐゴシック" charset="-128"/>
                        </a:rPr>
                        <m:t>𝑬</m:t>
                      </m:r>
                      <m:r>
                        <a:rPr lang="en-US" altLang="zh-CN" sz="2400" i="1">
                          <a:latin typeface="Cambria Math"/>
                          <a:ea typeface="Cambria Math"/>
                          <a:cs typeface="ＭＳ Ｐゴシック" charset="-128"/>
                        </a:rPr>
                        <m:t>⊆</m:t>
                      </m:r>
                      <m:r>
                        <a:rPr lang="en-US" altLang="zh-CN" sz="2400" i="1">
                          <a:latin typeface="Cambria Math"/>
                          <a:ea typeface="Cambria Math"/>
                          <a:cs typeface="ＭＳ Ｐゴシック" charset="-128"/>
                        </a:rPr>
                        <m:t>𝑳</m:t>
                      </m:r>
                      <m:r>
                        <a:rPr lang="en-US" altLang="zh-CN" sz="2400" i="1">
                          <a:latin typeface="Cambria Math"/>
                          <a:ea typeface="Cambria Math"/>
                          <a:cs typeface="ＭＳ Ｐゴシック" charset="-128"/>
                        </a:rPr>
                        <m:t>×</m:t>
                      </m:r>
                      <m:r>
                        <a:rPr lang="en-US" altLang="zh-CN" sz="2400" i="1">
                          <a:latin typeface="Cambria Math"/>
                          <a:ea typeface="Cambria Math"/>
                          <a:cs typeface="ＭＳ Ｐゴシック" charset="-128"/>
                        </a:rPr>
                        <m:t>𝑹</m:t>
                      </m:r>
                    </m:oMath>
                  </m:oMathPara>
                </a14:m>
                <a:endParaRPr lang="zh-CN" altLang="en-US" sz="2400" dirty="0">
                  <a:latin typeface="+mn-lt"/>
                  <a:cs typeface="ＭＳ Ｐゴシック" charset="-128"/>
                </a:endParaRPr>
              </a:p>
            </p:txBody>
          </p:sp>
        </mc:Choice>
        <mc:Fallback xmlns="">
          <p:sp>
            <p:nvSpPr>
              <p:cNvPr id="19" name="矩形标注 18"/>
              <p:cNvSpPr>
                <a:spLocks noRot="1" noChangeAspect="1" noMove="1" noResize="1" noEditPoints="1" noAdjustHandles="1" noChangeArrowheads="1" noChangeShapeType="1" noTextEdit="1"/>
              </p:cNvSpPr>
              <p:nvPr/>
            </p:nvSpPr>
            <p:spPr bwMode="auto">
              <a:xfrm>
                <a:off x="971600" y="1452847"/>
                <a:ext cx="2265838" cy="622423"/>
              </a:xfrm>
              <a:prstGeom prst="wedgeRectCallout">
                <a:avLst>
                  <a:gd name="adj1" fmla="val 44828"/>
                  <a:gd name="adj2" fmla="val 89453"/>
                </a:avLst>
              </a:prstGeom>
              <a:blipFill rotWithShape="1">
                <a:blip r:embed="rId3"/>
                <a:stretch>
                  <a:fillRect/>
                </a:stretch>
              </a:blipFill>
              <a:ln>
                <a:noFill/>
              </a:ln>
            </p:spPr>
            <p:txBody>
              <a:bodyPr/>
              <a:lstStyle/>
              <a:p>
                <a:r>
                  <a:rPr lang="zh-CN" altLang="en-US">
                    <a:noFill/>
                  </a:rPr>
                  <a:t> </a:t>
                </a:r>
              </a:p>
            </p:txBody>
          </p:sp>
        </mc:Fallback>
      </mc:AlternateContent>
      <p:grpSp>
        <p:nvGrpSpPr>
          <p:cNvPr id="3" name="组合 2"/>
          <p:cNvGrpSpPr/>
          <p:nvPr/>
        </p:nvGrpSpPr>
        <p:grpSpPr>
          <a:xfrm>
            <a:off x="3126816" y="1583628"/>
            <a:ext cx="2458185" cy="3416917"/>
            <a:chOff x="2915816" y="1535776"/>
            <a:chExt cx="2458185" cy="3416917"/>
          </a:xfrm>
        </p:grpSpPr>
        <p:sp>
          <p:nvSpPr>
            <p:cNvPr id="5" name="椭圆 4"/>
            <p:cNvSpPr/>
            <p:nvPr/>
          </p:nvSpPr>
          <p:spPr>
            <a:xfrm>
              <a:off x="2928633" y="3010705"/>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 name="椭圆 5"/>
            <p:cNvSpPr/>
            <p:nvPr/>
          </p:nvSpPr>
          <p:spPr>
            <a:xfrm>
              <a:off x="4910386" y="1535776"/>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7" name="椭圆 6"/>
            <p:cNvSpPr/>
            <p:nvPr/>
          </p:nvSpPr>
          <p:spPr>
            <a:xfrm>
              <a:off x="4910386" y="224704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 name="椭圆 7"/>
            <p:cNvSpPr/>
            <p:nvPr/>
          </p:nvSpPr>
          <p:spPr>
            <a:xfrm>
              <a:off x="2915816" y="376323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9" name="直接连接符 8"/>
            <p:cNvCxnSpPr>
              <a:stCxn id="6" idx="3"/>
              <a:endCxn id="5" idx="6"/>
            </p:cNvCxnSpPr>
            <p:nvPr/>
          </p:nvCxnSpPr>
          <p:spPr>
            <a:xfrm flipH="1">
              <a:off x="3392248" y="1955420"/>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3"/>
              <a:endCxn id="5" idx="6"/>
            </p:cNvCxnSpPr>
            <p:nvPr/>
          </p:nvCxnSpPr>
          <p:spPr>
            <a:xfrm flipH="1">
              <a:off x="3392248" y="2666691"/>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3"/>
              <a:endCxn id="8" idx="6"/>
            </p:cNvCxnSpPr>
            <p:nvPr/>
          </p:nvCxnSpPr>
          <p:spPr>
            <a:xfrm flipH="1">
              <a:off x="3379431" y="2666691"/>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10386" y="4461050"/>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 name="直接连接符 12"/>
            <p:cNvCxnSpPr>
              <a:stCxn id="12" idx="2"/>
              <a:endCxn id="5" idx="6"/>
            </p:cNvCxnSpPr>
            <p:nvPr/>
          </p:nvCxnSpPr>
          <p:spPr>
            <a:xfrm flipH="1" flipV="1">
              <a:off x="3392247" y="3256526"/>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5658" y="2223320"/>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22" name="TextBox 21"/>
            <p:cNvSpPr txBox="1"/>
            <p:nvPr/>
          </p:nvSpPr>
          <p:spPr>
            <a:xfrm>
              <a:off x="4371982" y="2457110"/>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23" name="TextBox 22"/>
            <p:cNvSpPr txBox="1"/>
            <p:nvPr/>
          </p:nvSpPr>
          <p:spPr>
            <a:xfrm>
              <a:off x="4371982" y="3068931"/>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4" name="TextBox 23"/>
            <p:cNvSpPr txBox="1"/>
            <p:nvPr/>
          </p:nvSpPr>
          <p:spPr>
            <a:xfrm>
              <a:off x="4031986" y="3996043"/>
              <a:ext cx="495448" cy="564264"/>
            </a:xfrm>
            <a:prstGeom prst="rect">
              <a:avLst/>
            </a:prstGeom>
            <a:noFill/>
          </p:spPr>
          <p:txBody>
            <a:bodyPr wrap="square" rtlCol="0">
              <a:spAutoFit/>
            </a:bodyPr>
            <a:lstStyle/>
            <a:p>
              <a:r>
                <a:rPr lang="en-US" altLang="zh-CN" sz="2000" dirty="0"/>
                <a:t>1</a:t>
              </a:r>
              <a:endParaRPr lang="zh-CN" altLang="en-US" sz="2000" dirty="0"/>
            </a:p>
          </p:txBody>
        </p:sp>
      </p:grpSp>
      <mc:AlternateContent xmlns:mc="http://schemas.openxmlformats.org/markup-compatibility/2006" xmlns:a14="http://schemas.microsoft.com/office/drawing/2010/main">
        <mc:Choice Requires="a14">
          <p:sp>
            <p:nvSpPr>
              <p:cNvPr id="42" name="矩形标注 41"/>
              <p:cNvSpPr>
                <a:spLocks noChangeArrowheads="1"/>
              </p:cNvSpPr>
              <p:nvPr/>
            </p:nvSpPr>
            <p:spPr bwMode="auto">
              <a:xfrm>
                <a:off x="971600" y="2387038"/>
                <a:ext cx="2265838" cy="622423"/>
              </a:xfrm>
              <a:prstGeom prst="wedgeRectCallout">
                <a:avLst>
                  <a:gd name="adj1" fmla="val 73468"/>
                  <a:gd name="adj2" fmla="val 1678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400" b="1" i="1" smtClean="0">
                          <a:latin typeface="Cambria Math"/>
                        </a:rPr>
                        <m:t>𝒘</m:t>
                      </m:r>
                      <m:r>
                        <a:rPr lang="en-US" altLang="zh-CN" sz="2400" b="1" i="1" smtClean="0">
                          <a:latin typeface="Cambria Math"/>
                        </a:rPr>
                        <m:t>(</m:t>
                      </m:r>
                      <m:r>
                        <a:rPr lang="en-US" altLang="zh-CN" sz="2400" b="1" i="1" smtClean="0">
                          <a:latin typeface="Cambria Math"/>
                        </a:rPr>
                        <m:t>𝟑</m:t>
                      </m:r>
                      <m:r>
                        <a:rPr lang="en-US" altLang="zh-CN" sz="2400" b="1" i="1" smtClean="0">
                          <a:latin typeface="Cambria Math"/>
                        </a:rPr>
                        <m:t>,</m:t>
                      </m:r>
                      <m:r>
                        <a:rPr lang="en-US" altLang="zh-CN" sz="2400" b="1" i="1" smtClean="0">
                          <a:latin typeface="Cambria Math"/>
                        </a:rPr>
                        <m:t>𝟏</m:t>
                      </m:r>
                      <m:r>
                        <a:rPr lang="en-US" altLang="zh-CN" sz="2400" b="1" i="1" smtClean="0">
                          <a:latin typeface="Cambria Math"/>
                        </a:rPr>
                        <m:t>)=</m:t>
                      </m:r>
                      <m:r>
                        <a:rPr lang="en-US" altLang="zh-CN" sz="2400" b="1" i="1" smtClean="0">
                          <a:latin typeface="Cambria Math"/>
                        </a:rPr>
                        <m:t>𝟐</m:t>
                      </m:r>
                    </m:oMath>
                  </m:oMathPara>
                </a14:m>
                <a:endParaRPr lang="zh-CN" altLang="en-US" sz="2400" dirty="0">
                  <a:latin typeface="+mn-lt"/>
                  <a:cs typeface="ＭＳ Ｐゴシック" charset="-128"/>
                </a:endParaRPr>
              </a:p>
            </p:txBody>
          </p:sp>
        </mc:Choice>
        <mc:Fallback xmlns="">
          <p:sp>
            <p:nvSpPr>
              <p:cNvPr id="42" name="矩形标注 41"/>
              <p:cNvSpPr>
                <a:spLocks noRot="1" noChangeAspect="1" noMove="1" noResize="1" noEditPoints="1" noAdjustHandles="1" noChangeArrowheads="1" noChangeShapeType="1" noTextEdit="1"/>
              </p:cNvSpPr>
              <p:nvPr/>
            </p:nvSpPr>
            <p:spPr bwMode="auto">
              <a:xfrm>
                <a:off x="971600" y="2387038"/>
                <a:ext cx="2265838" cy="622423"/>
              </a:xfrm>
              <a:prstGeom prst="wedgeRectCallout">
                <a:avLst>
                  <a:gd name="adj1" fmla="val 73468"/>
                  <a:gd name="adj2" fmla="val 16788"/>
                </a:avLst>
              </a:prstGeom>
              <a:blipFill rotWithShape="1">
                <a:blip r:embed="rId4"/>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标注 42"/>
              <p:cNvSpPr>
                <a:spLocks noChangeArrowheads="1"/>
              </p:cNvSpPr>
              <p:nvPr/>
            </p:nvSpPr>
            <p:spPr bwMode="auto">
              <a:xfrm>
                <a:off x="986820" y="4307002"/>
                <a:ext cx="2265838" cy="622423"/>
              </a:xfrm>
              <a:prstGeom prst="wedgeRectCallout">
                <a:avLst>
                  <a:gd name="adj1" fmla="val 76072"/>
                  <a:gd name="adj2" fmla="val -532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400" b="1" i="1" smtClean="0">
                          <a:latin typeface="Cambria Math"/>
                        </a:rPr>
                        <m:t>𝒘</m:t>
                      </m:r>
                      <m:r>
                        <a:rPr lang="en-US" altLang="zh-CN" sz="2400" b="1" i="1" smtClean="0">
                          <a:latin typeface="Cambria Math"/>
                        </a:rPr>
                        <m:t>(</m:t>
                      </m:r>
                      <m:r>
                        <a:rPr lang="en-US" altLang="zh-CN" sz="2400" b="1" i="1" smtClean="0">
                          <a:latin typeface="Cambria Math"/>
                        </a:rPr>
                        <m:t>𝟒</m:t>
                      </m:r>
                      <m:r>
                        <a:rPr lang="en-US" altLang="zh-CN" sz="2400" b="1" i="1" smtClean="0">
                          <a:latin typeface="Cambria Math"/>
                        </a:rPr>
                        <m:t>,</m:t>
                      </m:r>
                      <m:r>
                        <a:rPr lang="en-US" altLang="zh-CN" sz="2400" b="1" i="1" smtClean="0">
                          <a:latin typeface="Cambria Math"/>
                        </a:rPr>
                        <m:t>𝟓</m:t>
                      </m:r>
                      <m:r>
                        <a:rPr lang="en-US" altLang="zh-CN" sz="2400" b="1" i="1" smtClean="0">
                          <a:latin typeface="Cambria Math"/>
                        </a:rPr>
                        <m:t>)=</m:t>
                      </m:r>
                      <m:r>
                        <a:rPr lang="en-US" altLang="zh-CN" sz="2400" b="1" i="1" smtClean="0">
                          <a:latin typeface="Cambria Math"/>
                        </a:rPr>
                        <m:t>𝟎</m:t>
                      </m:r>
                    </m:oMath>
                  </m:oMathPara>
                </a14:m>
                <a:endParaRPr lang="zh-CN" altLang="en-US" sz="2400" dirty="0">
                  <a:latin typeface="+mn-lt"/>
                  <a:cs typeface="ＭＳ Ｐゴシック" charset="-128"/>
                </a:endParaRPr>
              </a:p>
            </p:txBody>
          </p:sp>
        </mc:Choice>
        <mc:Fallback xmlns="">
          <p:sp>
            <p:nvSpPr>
              <p:cNvPr id="43" name="矩形标注 42"/>
              <p:cNvSpPr>
                <a:spLocks noRot="1" noChangeAspect="1" noMove="1" noResize="1" noEditPoints="1" noAdjustHandles="1" noChangeArrowheads="1" noChangeShapeType="1" noTextEdit="1"/>
              </p:cNvSpPr>
              <p:nvPr/>
            </p:nvSpPr>
            <p:spPr bwMode="auto">
              <a:xfrm>
                <a:off x="986820" y="4307002"/>
                <a:ext cx="2265838" cy="622423"/>
              </a:xfrm>
              <a:prstGeom prst="wedgeRectCallout">
                <a:avLst>
                  <a:gd name="adj1" fmla="val 76072"/>
                  <a:gd name="adj2" fmla="val -5327"/>
                </a:avLst>
              </a:prstGeom>
              <a:blipFill rotWithShape="1">
                <a:blip r:embed="rId5"/>
                <a:stretch>
                  <a:fillRect b="-1961"/>
                </a:stretch>
              </a:blipFill>
              <a:ln>
                <a:noFill/>
              </a:ln>
            </p:spPr>
            <p:txBody>
              <a:bodyPr/>
              <a:lstStyle/>
              <a:p>
                <a:r>
                  <a:rPr lang="zh-CN" altLang="en-US">
                    <a:noFill/>
                  </a:rPr>
                  <a:t> </a:t>
                </a:r>
              </a:p>
            </p:txBody>
          </p:sp>
        </mc:Fallback>
      </mc:AlternateContent>
      <p:cxnSp>
        <p:nvCxnSpPr>
          <p:cNvPr id="44" name="直接连接符 43"/>
          <p:cNvCxnSpPr/>
          <p:nvPr/>
        </p:nvCxnSpPr>
        <p:spPr>
          <a:xfrm flipH="1">
            <a:off x="3607917" y="2003272"/>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3126816" y="509759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46" name="直接连接符 45"/>
          <p:cNvCxnSpPr>
            <a:endCxn id="45" idx="6"/>
          </p:cNvCxnSpPr>
          <p:nvPr/>
        </p:nvCxnSpPr>
        <p:spPr>
          <a:xfrm flipH="1">
            <a:off x="3590431" y="4754724"/>
            <a:ext cx="1530955" cy="588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05805" y="4628980"/>
            <a:ext cx="495448" cy="400110"/>
          </a:xfrm>
          <a:prstGeom prst="rect">
            <a:avLst/>
          </a:prstGeom>
          <a:noFill/>
        </p:spPr>
        <p:txBody>
          <a:bodyPr wrap="square" rtlCol="0">
            <a:spAutoFit/>
          </a:bodyPr>
          <a:lstStyle/>
          <a:p>
            <a:r>
              <a:rPr lang="en-US" altLang="zh-CN" sz="2000" dirty="0"/>
              <a:t>2</a:t>
            </a:r>
            <a:endParaRPr lang="zh-CN" altLang="en-US" sz="2000" dirty="0"/>
          </a:p>
        </p:txBody>
      </p:sp>
      <p:grpSp>
        <p:nvGrpSpPr>
          <p:cNvPr id="48" name="组合 47"/>
          <p:cNvGrpSpPr/>
          <p:nvPr/>
        </p:nvGrpSpPr>
        <p:grpSpPr>
          <a:xfrm>
            <a:off x="5976156" y="1503736"/>
            <a:ext cx="1876000" cy="4085504"/>
            <a:chOff x="5976156" y="1503736"/>
            <a:chExt cx="1876000" cy="4085504"/>
          </a:xfrm>
        </p:grpSpPr>
        <p:cxnSp>
          <p:nvCxnSpPr>
            <p:cNvPr id="49" name="直接箭头连接符 48"/>
            <p:cNvCxnSpPr/>
            <p:nvPr/>
          </p:nvCxnSpPr>
          <p:spPr bwMode="auto">
            <a:xfrm>
              <a:off x="6084168" y="1503736"/>
              <a:ext cx="3792" cy="4085504"/>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50" name="直接连接符 49"/>
            <p:cNvCxnSpPr/>
            <p:nvPr/>
          </p:nvCxnSpPr>
          <p:spPr bwMode="auto">
            <a:xfrm>
              <a:off x="5976156" y="177281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5976156" y="249289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a:off x="5976156" y="328498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a:off x="5976156" y="400506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5976156" y="472514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5" name="直接连接符 54"/>
            <p:cNvCxnSpPr/>
            <p:nvPr/>
          </p:nvCxnSpPr>
          <p:spPr bwMode="auto">
            <a:xfrm>
              <a:off x="5979948" y="534341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56" name="TextBox 55"/>
            <p:cNvSpPr txBox="1"/>
            <p:nvPr/>
          </p:nvSpPr>
          <p:spPr>
            <a:xfrm>
              <a:off x="6195972" y="5250686"/>
              <a:ext cx="1656184" cy="338554"/>
            </a:xfrm>
            <a:prstGeom prst="rect">
              <a:avLst/>
            </a:prstGeom>
            <a:noFill/>
          </p:spPr>
          <p:txBody>
            <a:bodyPr wrap="square" rtlCol="0">
              <a:spAutoFit/>
            </a:bodyPr>
            <a:lstStyle/>
            <a:p>
              <a:r>
                <a:rPr lang="en-US" altLang="zh-CN" sz="1600" dirty="0"/>
                <a:t>Arrival time</a:t>
              </a:r>
              <a:endParaRPr lang="zh-CN" altLang="en-US" sz="1600" dirty="0"/>
            </a:p>
          </p:txBody>
        </p:sp>
      </p:grpSp>
    </p:spTree>
    <p:extLst>
      <p:ext uri="{BB962C8B-B14F-4D97-AF65-F5344CB8AC3E}">
        <p14:creationId xmlns:p14="http://schemas.microsoft.com/office/powerpoint/2010/main" val="223538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9" grpId="0" animBg="1"/>
      <p:bldP spid="42"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591550"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Dynamic bipartite graph</a:t>
            </a:r>
            <a:endParaRPr lang="en-US" altLang="zh-CN" sz="2300" i="1" dirty="0">
              <a:latin typeface="Cambria Math"/>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Problem Statement</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13</a:t>
            </a:fld>
            <a:endParaRPr lang="en-US" altLang="ko-KR">
              <a:latin typeface="Arial Unicode MS" pitchFamily="34" charset="-122"/>
            </a:endParaRPr>
          </a:p>
        </p:txBody>
      </p:sp>
      <p:sp>
        <p:nvSpPr>
          <p:cNvPr id="19" name="矩形标注 18"/>
          <p:cNvSpPr>
            <a:spLocks noChangeArrowheads="1"/>
          </p:cNvSpPr>
          <p:nvPr/>
        </p:nvSpPr>
        <p:spPr bwMode="auto">
          <a:xfrm>
            <a:off x="190663" y="1425753"/>
            <a:ext cx="2847780" cy="1146403"/>
          </a:xfrm>
          <a:prstGeom prst="wedgeRectCallout">
            <a:avLst>
              <a:gd name="adj1" fmla="val 43526"/>
              <a:gd name="adj2" fmla="val 98931"/>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Duration of nodes:</a:t>
            </a:r>
          </a:p>
          <a:p>
            <a:pPr algn="ctr" eaLnBrk="1" hangingPunct="1">
              <a:spcBef>
                <a:spcPct val="0"/>
              </a:spcBef>
              <a:buClrTx/>
              <a:buSzTx/>
              <a:buFontTx/>
              <a:buNone/>
              <a:defRPr/>
            </a:pPr>
            <a:r>
              <a:rPr lang="en-US" altLang="zh-CN" sz="2400" dirty="0">
                <a:latin typeface="+mn-lt"/>
                <a:cs typeface="ＭＳ Ｐゴシック" charset="-128"/>
              </a:rPr>
              <a:t>Node 3 will vanish at time step 6</a:t>
            </a:r>
            <a:endParaRPr lang="zh-CN" altLang="en-US" sz="2400" dirty="0">
              <a:latin typeface="+mn-lt"/>
              <a:cs typeface="ＭＳ Ｐゴシック" charset="-128"/>
            </a:endParaRPr>
          </a:p>
        </p:txBody>
      </p:sp>
      <p:grpSp>
        <p:nvGrpSpPr>
          <p:cNvPr id="3" name="组合 2"/>
          <p:cNvGrpSpPr/>
          <p:nvPr/>
        </p:nvGrpSpPr>
        <p:grpSpPr>
          <a:xfrm>
            <a:off x="3126816" y="1583628"/>
            <a:ext cx="2458185" cy="3416917"/>
            <a:chOff x="2915816" y="1535776"/>
            <a:chExt cx="2458185" cy="3416917"/>
          </a:xfrm>
        </p:grpSpPr>
        <p:sp>
          <p:nvSpPr>
            <p:cNvPr id="5" name="椭圆 4"/>
            <p:cNvSpPr/>
            <p:nvPr/>
          </p:nvSpPr>
          <p:spPr>
            <a:xfrm>
              <a:off x="2928633" y="3010705"/>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 name="椭圆 5"/>
            <p:cNvSpPr/>
            <p:nvPr/>
          </p:nvSpPr>
          <p:spPr>
            <a:xfrm>
              <a:off x="4910386" y="1535776"/>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7" name="椭圆 6"/>
            <p:cNvSpPr/>
            <p:nvPr/>
          </p:nvSpPr>
          <p:spPr>
            <a:xfrm>
              <a:off x="4910386" y="224704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 name="椭圆 7"/>
            <p:cNvSpPr/>
            <p:nvPr/>
          </p:nvSpPr>
          <p:spPr>
            <a:xfrm>
              <a:off x="2915816" y="376323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9" name="直接连接符 8"/>
            <p:cNvCxnSpPr>
              <a:stCxn id="6" idx="3"/>
              <a:endCxn id="5" idx="6"/>
            </p:cNvCxnSpPr>
            <p:nvPr/>
          </p:nvCxnSpPr>
          <p:spPr>
            <a:xfrm flipH="1">
              <a:off x="3392248" y="1955420"/>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3"/>
              <a:endCxn id="5" idx="6"/>
            </p:cNvCxnSpPr>
            <p:nvPr/>
          </p:nvCxnSpPr>
          <p:spPr>
            <a:xfrm flipH="1">
              <a:off x="3392248" y="2666691"/>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3"/>
              <a:endCxn id="8" idx="6"/>
            </p:cNvCxnSpPr>
            <p:nvPr/>
          </p:nvCxnSpPr>
          <p:spPr>
            <a:xfrm flipH="1">
              <a:off x="3379431" y="2666691"/>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10386" y="4461050"/>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 name="直接连接符 12"/>
            <p:cNvCxnSpPr>
              <a:stCxn id="12" idx="2"/>
              <a:endCxn id="5" idx="6"/>
            </p:cNvCxnSpPr>
            <p:nvPr/>
          </p:nvCxnSpPr>
          <p:spPr>
            <a:xfrm flipH="1" flipV="1">
              <a:off x="3392247" y="3256526"/>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5658" y="2223320"/>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22" name="TextBox 21"/>
            <p:cNvSpPr txBox="1"/>
            <p:nvPr/>
          </p:nvSpPr>
          <p:spPr>
            <a:xfrm>
              <a:off x="4371982" y="2457110"/>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23" name="TextBox 22"/>
            <p:cNvSpPr txBox="1"/>
            <p:nvPr/>
          </p:nvSpPr>
          <p:spPr>
            <a:xfrm>
              <a:off x="4371982" y="3068931"/>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4" name="TextBox 23"/>
            <p:cNvSpPr txBox="1"/>
            <p:nvPr/>
          </p:nvSpPr>
          <p:spPr>
            <a:xfrm>
              <a:off x="4031986" y="3996043"/>
              <a:ext cx="495448" cy="564264"/>
            </a:xfrm>
            <a:prstGeom prst="rect">
              <a:avLst/>
            </a:prstGeom>
            <a:noFill/>
          </p:spPr>
          <p:txBody>
            <a:bodyPr wrap="square" rtlCol="0">
              <a:spAutoFit/>
            </a:bodyPr>
            <a:lstStyle/>
            <a:p>
              <a:r>
                <a:rPr lang="en-US" altLang="zh-CN" sz="2000" dirty="0"/>
                <a:t>1</a:t>
              </a:r>
              <a:endParaRPr lang="zh-CN" altLang="en-US" sz="2000" dirty="0"/>
            </a:p>
          </p:txBody>
        </p:sp>
      </p:grpSp>
      <p:sp>
        <p:nvSpPr>
          <p:cNvPr id="45" name="TextBox 44"/>
          <p:cNvSpPr txBox="1"/>
          <p:nvPr/>
        </p:nvSpPr>
        <p:spPr>
          <a:xfrm>
            <a:off x="5585326" y="1598845"/>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46" name="TextBox 45"/>
          <p:cNvSpPr txBox="1"/>
          <p:nvPr/>
        </p:nvSpPr>
        <p:spPr>
          <a:xfrm>
            <a:off x="5585326" y="2340665"/>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47" name="TextBox 46"/>
          <p:cNvSpPr txBox="1"/>
          <p:nvPr/>
        </p:nvSpPr>
        <p:spPr>
          <a:xfrm>
            <a:off x="2886980" y="3118230"/>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48" name="TextBox 47"/>
          <p:cNvSpPr txBox="1"/>
          <p:nvPr/>
        </p:nvSpPr>
        <p:spPr>
          <a:xfrm>
            <a:off x="2899797" y="3856855"/>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49" name="TextBox 48"/>
          <p:cNvSpPr txBox="1"/>
          <p:nvPr/>
        </p:nvSpPr>
        <p:spPr>
          <a:xfrm>
            <a:off x="5585326" y="4563325"/>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sp>
        <p:nvSpPr>
          <p:cNvPr id="50" name="TextBox 49"/>
          <p:cNvSpPr txBox="1"/>
          <p:nvPr/>
        </p:nvSpPr>
        <p:spPr>
          <a:xfrm>
            <a:off x="2883276" y="5157192"/>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grpSp>
        <p:nvGrpSpPr>
          <p:cNvPr id="41" name="组合 40"/>
          <p:cNvGrpSpPr/>
          <p:nvPr/>
        </p:nvGrpSpPr>
        <p:grpSpPr>
          <a:xfrm>
            <a:off x="5976156" y="1503736"/>
            <a:ext cx="1876000" cy="4085504"/>
            <a:chOff x="5976156" y="1503736"/>
            <a:chExt cx="1876000" cy="4085504"/>
          </a:xfrm>
        </p:grpSpPr>
        <p:cxnSp>
          <p:nvCxnSpPr>
            <p:cNvPr id="42" name="直接箭头连接符 41"/>
            <p:cNvCxnSpPr/>
            <p:nvPr/>
          </p:nvCxnSpPr>
          <p:spPr bwMode="auto">
            <a:xfrm>
              <a:off x="6084168" y="1503736"/>
              <a:ext cx="3792" cy="4085504"/>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43" name="直接连接符 42"/>
            <p:cNvCxnSpPr/>
            <p:nvPr/>
          </p:nvCxnSpPr>
          <p:spPr bwMode="auto">
            <a:xfrm>
              <a:off x="5976156" y="177281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5976156" y="249289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a:off x="5976156" y="328498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a:off x="5976156" y="400506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5976156" y="472514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5" name="直接连接符 54"/>
            <p:cNvCxnSpPr/>
            <p:nvPr/>
          </p:nvCxnSpPr>
          <p:spPr bwMode="auto">
            <a:xfrm>
              <a:off x="5979948" y="534341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56" name="TextBox 55"/>
            <p:cNvSpPr txBox="1"/>
            <p:nvPr/>
          </p:nvSpPr>
          <p:spPr>
            <a:xfrm>
              <a:off x="6195972" y="5250686"/>
              <a:ext cx="1656184" cy="338554"/>
            </a:xfrm>
            <a:prstGeom prst="rect">
              <a:avLst/>
            </a:prstGeom>
            <a:noFill/>
          </p:spPr>
          <p:txBody>
            <a:bodyPr wrap="square" rtlCol="0">
              <a:spAutoFit/>
            </a:bodyPr>
            <a:lstStyle/>
            <a:p>
              <a:r>
                <a:rPr lang="en-US" altLang="zh-CN" sz="1600" dirty="0"/>
                <a:t>Arrival time</a:t>
              </a:r>
              <a:endParaRPr lang="zh-CN" altLang="en-US" sz="1600" dirty="0"/>
            </a:p>
          </p:txBody>
        </p:sp>
      </p:grpSp>
      <p:sp>
        <p:nvSpPr>
          <p:cNvPr id="57" name="椭圆 56"/>
          <p:cNvSpPr/>
          <p:nvPr/>
        </p:nvSpPr>
        <p:spPr>
          <a:xfrm>
            <a:off x="3126816" y="509759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58" name="直接连接符 57"/>
          <p:cNvCxnSpPr>
            <a:endCxn id="57" idx="6"/>
          </p:cNvCxnSpPr>
          <p:nvPr/>
        </p:nvCxnSpPr>
        <p:spPr>
          <a:xfrm flipH="1">
            <a:off x="3590431" y="4754724"/>
            <a:ext cx="1530955" cy="588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205805" y="4628980"/>
            <a:ext cx="495448" cy="400110"/>
          </a:xfrm>
          <a:prstGeom prst="rect">
            <a:avLst/>
          </a:prstGeom>
          <a:noFill/>
        </p:spPr>
        <p:txBody>
          <a:bodyPr wrap="square" rtlCol="0">
            <a:spAutoFit/>
          </a:bodyPr>
          <a:lstStyle/>
          <a:p>
            <a:r>
              <a:rPr lang="en-US" altLang="zh-CN" sz="2000" dirty="0"/>
              <a:t>2</a:t>
            </a:r>
            <a:endParaRPr lang="zh-CN" altLang="en-US" sz="2000" dirty="0"/>
          </a:p>
        </p:txBody>
      </p:sp>
      <p:cxnSp>
        <p:nvCxnSpPr>
          <p:cNvPr id="60" name="直接连接符 59"/>
          <p:cNvCxnSpPr/>
          <p:nvPr/>
        </p:nvCxnSpPr>
        <p:spPr bwMode="auto">
          <a:xfrm>
            <a:off x="3590246" y="3299049"/>
            <a:ext cx="2480920"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cxnSp>
        <p:nvCxnSpPr>
          <p:cNvPr id="61" name="直接连接符 60"/>
          <p:cNvCxnSpPr/>
          <p:nvPr/>
        </p:nvCxnSpPr>
        <p:spPr bwMode="auto">
          <a:xfrm>
            <a:off x="3590431" y="5357247"/>
            <a:ext cx="2480920" cy="0"/>
          </a:xfrm>
          <a:prstGeom prst="line">
            <a:avLst/>
          </a:prstGeom>
          <a:solidFill>
            <a:srgbClr val="C0C0C0">
              <a:alpha val="0"/>
            </a:srgbClr>
          </a:solidFill>
          <a:ln w="19050" cap="flat" cmpd="sng" algn="ctr">
            <a:solidFill>
              <a:schemeClr val="tx1"/>
            </a:solidFill>
            <a:prstDash val="dash"/>
            <a:round/>
            <a:headEnd type="none" w="med" len="med"/>
            <a:tailEnd type="none" w="med" len="med"/>
          </a:ln>
          <a:effectLst/>
        </p:spPr>
      </p:cxnSp>
      <p:sp>
        <p:nvSpPr>
          <p:cNvPr id="17" name="右大括号 16"/>
          <p:cNvSpPr/>
          <p:nvPr/>
        </p:nvSpPr>
        <p:spPr bwMode="auto">
          <a:xfrm>
            <a:off x="6300192" y="3299049"/>
            <a:ext cx="288032" cy="2044369"/>
          </a:xfrm>
          <a:prstGeom prst="rightBrace">
            <a:avLst/>
          </a:prstGeom>
          <a:solidFill>
            <a:srgbClr val="C0C0C0">
              <a:alpha val="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62" name="矩形标注 61"/>
          <p:cNvSpPr>
            <a:spLocks noChangeArrowheads="1"/>
          </p:cNvSpPr>
          <p:nvPr/>
        </p:nvSpPr>
        <p:spPr bwMode="auto">
          <a:xfrm>
            <a:off x="6808926" y="3216260"/>
            <a:ext cx="1840684" cy="840650"/>
          </a:xfrm>
          <a:prstGeom prst="wedgeRectCallout">
            <a:avLst>
              <a:gd name="adj1" fmla="val -54226"/>
              <a:gd name="adj2" fmla="val 7320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Lifetime of </a:t>
            </a:r>
          </a:p>
          <a:p>
            <a:pPr algn="ctr" eaLnBrk="1" hangingPunct="1">
              <a:spcBef>
                <a:spcPct val="0"/>
              </a:spcBef>
              <a:buClrTx/>
              <a:buSzTx/>
              <a:buFontTx/>
              <a:buNone/>
              <a:defRPr/>
            </a:pPr>
            <a:r>
              <a:rPr lang="en-US" altLang="zh-CN" sz="2400" dirty="0">
                <a:latin typeface="+mn-lt"/>
                <a:cs typeface="ＭＳ Ｐゴシック" charset="-128"/>
              </a:rPr>
              <a:t>node 3</a:t>
            </a:r>
            <a:endParaRPr lang="zh-CN" altLang="en-US" sz="2400" dirty="0">
              <a:latin typeface="+mn-lt"/>
              <a:cs typeface="ＭＳ Ｐゴシック" charset="-128"/>
            </a:endParaRPr>
          </a:p>
        </p:txBody>
      </p:sp>
    </p:spTree>
    <p:extLst>
      <p:ext uri="{BB962C8B-B14F-4D97-AF65-F5344CB8AC3E}">
        <p14:creationId xmlns:p14="http://schemas.microsoft.com/office/powerpoint/2010/main" val="96941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591550"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Dynamic bipartite graph</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Problem Statement</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14</a:t>
            </a:fld>
            <a:endParaRPr lang="en-US" altLang="ko-KR">
              <a:latin typeface="Arial Unicode MS" pitchFamily="34" charset="-122"/>
            </a:endParaRPr>
          </a:p>
        </p:txBody>
      </p:sp>
      <p:sp>
        <p:nvSpPr>
          <p:cNvPr id="5" name="椭圆 4"/>
          <p:cNvSpPr/>
          <p:nvPr/>
        </p:nvSpPr>
        <p:spPr>
          <a:xfrm>
            <a:off x="3139633" y="30585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 name="椭圆 5"/>
          <p:cNvSpPr/>
          <p:nvPr/>
        </p:nvSpPr>
        <p:spPr>
          <a:xfrm>
            <a:off x="5121386" y="158362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7" name="椭圆 6"/>
          <p:cNvSpPr/>
          <p:nvPr/>
        </p:nvSpPr>
        <p:spPr>
          <a:xfrm>
            <a:off x="5121386" y="2294899"/>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 name="椭圆 7"/>
          <p:cNvSpPr/>
          <p:nvPr/>
        </p:nvSpPr>
        <p:spPr>
          <a:xfrm>
            <a:off x="3126816" y="3811088"/>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9" name="直接连接符 8"/>
          <p:cNvCxnSpPr>
            <a:stCxn id="6" idx="3"/>
            <a:endCxn id="5" idx="6"/>
          </p:cNvCxnSpPr>
          <p:nvPr/>
        </p:nvCxnSpPr>
        <p:spPr>
          <a:xfrm flipH="1">
            <a:off x="3603248" y="2003272"/>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3"/>
            <a:endCxn id="5" idx="6"/>
          </p:cNvCxnSpPr>
          <p:nvPr/>
        </p:nvCxnSpPr>
        <p:spPr>
          <a:xfrm flipH="1">
            <a:off x="3603248" y="2714543"/>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3"/>
            <a:endCxn id="8" idx="6"/>
          </p:cNvCxnSpPr>
          <p:nvPr/>
        </p:nvCxnSpPr>
        <p:spPr>
          <a:xfrm flipH="1">
            <a:off x="3590431" y="2714543"/>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121386" y="450890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 name="直接连接符 12"/>
          <p:cNvCxnSpPr>
            <a:stCxn id="12" idx="2"/>
            <a:endCxn id="5" idx="6"/>
          </p:cNvCxnSpPr>
          <p:nvPr/>
        </p:nvCxnSpPr>
        <p:spPr>
          <a:xfrm flipH="1" flipV="1">
            <a:off x="3603247" y="3304378"/>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6816" y="4929425"/>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5" name="直接连接符 14"/>
          <p:cNvCxnSpPr>
            <a:stCxn id="12" idx="2"/>
            <a:endCxn id="14" idx="6"/>
          </p:cNvCxnSpPr>
          <p:nvPr/>
        </p:nvCxnSpPr>
        <p:spPr>
          <a:xfrm flipH="1">
            <a:off x="3590431" y="4754724"/>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86658" y="2271172"/>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22" name="TextBox 21"/>
          <p:cNvSpPr txBox="1"/>
          <p:nvPr/>
        </p:nvSpPr>
        <p:spPr>
          <a:xfrm>
            <a:off x="4582982" y="2504962"/>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23" name="TextBox 22"/>
          <p:cNvSpPr txBox="1"/>
          <p:nvPr/>
        </p:nvSpPr>
        <p:spPr>
          <a:xfrm>
            <a:off x="4582982" y="3116783"/>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4" name="TextBox 23"/>
          <p:cNvSpPr txBox="1"/>
          <p:nvPr/>
        </p:nvSpPr>
        <p:spPr>
          <a:xfrm>
            <a:off x="4242986" y="4043895"/>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5" name="TextBox 24"/>
          <p:cNvSpPr txBox="1"/>
          <p:nvPr/>
        </p:nvSpPr>
        <p:spPr>
          <a:xfrm>
            <a:off x="4205805" y="4628980"/>
            <a:ext cx="495448" cy="400110"/>
          </a:xfrm>
          <a:prstGeom prst="rect">
            <a:avLst/>
          </a:prstGeom>
          <a:noFill/>
        </p:spPr>
        <p:txBody>
          <a:bodyPr wrap="square" rtlCol="0">
            <a:spAutoFit/>
          </a:bodyPr>
          <a:lstStyle/>
          <a:p>
            <a:r>
              <a:rPr lang="en-US" altLang="zh-CN" sz="2000" dirty="0"/>
              <a:t>2</a:t>
            </a:r>
            <a:endParaRPr lang="zh-CN" altLang="en-US" sz="2000" dirty="0"/>
          </a:p>
        </p:txBody>
      </p:sp>
      <p:grpSp>
        <p:nvGrpSpPr>
          <p:cNvPr id="31" name="组合 30"/>
          <p:cNvGrpSpPr/>
          <p:nvPr/>
        </p:nvGrpSpPr>
        <p:grpSpPr>
          <a:xfrm>
            <a:off x="5976156" y="1503736"/>
            <a:ext cx="1876000" cy="4157512"/>
            <a:chOff x="5976156" y="1503736"/>
            <a:chExt cx="1876000" cy="4157512"/>
          </a:xfrm>
        </p:grpSpPr>
        <p:cxnSp>
          <p:nvCxnSpPr>
            <p:cNvPr id="32" name="直接箭头连接符 31"/>
            <p:cNvCxnSpPr/>
            <p:nvPr/>
          </p:nvCxnSpPr>
          <p:spPr bwMode="auto">
            <a:xfrm>
              <a:off x="6084168" y="1503736"/>
              <a:ext cx="0" cy="3917332"/>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34" name="直接连接符 33"/>
            <p:cNvCxnSpPr/>
            <p:nvPr/>
          </p:nvCxnSpPr>
          <p:spPr bwMode="auto">
            <a:xfrm>
              <a:off x="5976156" y="177281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5976156" y="242088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5976156" y="3107395"/>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5976156" y="386104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976156" y="465313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5976156" y="517524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40" name="TextBox 39"/>
            <p:cNvSpPr txBox="1"/>
            <p:nvPr/>
          </p:nvSpPr>
          <p:spPr>
            <a:xfrm>
              <a:off x="6195972" y="5322694"/>
              <a:ext cx="1656184" cy="338554"/>
            </a:xfrm>
            <a:prstGeom prst="rect">
              <a:avLst/>
            </a:prstGeom>
            <a:noFill/>
          </p:spPr>
          <p:txBody>
            <a:bodyPr wrap="square" rtlCol="0">
              <a:spAutoFit/>
            </a:bodyPr>
            <a:lstStyle/>
            <a:p>
              <a:r>
                <a:rPr lang="en-US" altLang="zh-CN" sz="1600" dirty="0"/>
                <a:t>Arrival time</a:t>
              </a:r>
              <a:endParaRPr lang="zh-CN" altLang="en-US" sz="1600" dirty="0"/>
            </a:p>
          </p:txBody>
        </p:sp>
      </p:grpSp>
      <p:sp>
        <p:nvSpPr>
          <p:cNvPr id="45" name="TextBox 44"/>
          <p:cNvSpPr txBox="1"/>
          <p:nvPr/>
        </p:nvSpPr>
        <p:spPr>
          <a:xfrm>
            <a:off x="5585326" y="1598845"/>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46" name="TextBox 45"/>
          <p:cNvSpPr txBox="1"/>
          <p:nvPr/>
        </p:nvSpPr>
        <p:spPr>
          <a:xfrm>
            <a:off x="5585326" y="2340665"/>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47" name="TextBox 46"/>
          <p:cNvSpPr txBox="1"/>
          <p:nvPr/>
        </p:nvSpPr>
        <p:spPr>
          <a:xfrm>
            <a:off x="2886980" y="3118230"/>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48" name="TextBox 47"/>
          <p:cNvSpPr txBox="1"/>
          <p:nvPr/>
        </p:nvSpPr>
        <p:spPr>
          <a:xfrm>
            <a:off x="2899797" y="3856855"/>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49" name="TextBox 48"/>
          <p:cNvSpPr txBox="1"/>
          <p:nvPr/>
        </p:nvSpPr>
        <p:spPr>
          <a:xfrm>
            <a:off x="5585326" y="4563325"/>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sp>
        <p:nvSpPr>
          <p:cNvPr id="50" name="TextBox 49"/>
          <p:cNvSpPr txBox="1"/>
          <p:nvPr/>
        </p:nvSpPr>
        <p:spPr>
          <a:xfrm>
            <a:off x="2883276" y="4985394"/>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cxnSp>
        <p:nvCxnSpPr>
          <p:cNvPr id="43" name="直接连接符 42"/>
          <p:cNvCxnSpPr>
            <a:stCxn id="6" idx="3"/>
          </p:cNvCxnSpPr>
          <p:nvPr/>
        </p:nvCxnSpPr>
        <p:spPr>
          <a:xfrm flipH="1">
            <a:off x="3616994" y="2003272"/>
            <a:ext cx="1572287" cy="12762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7" idx="3"/>
          </p:cNvCxnSpPr>
          <p:nvPr/>
        </p:nvCxnSpPr>
        <p:spPr>
          <a:xfrm flipH="1">
            <a:off x="3616995" y="2714543"/>
            <a:ext cx="1572286" cy="13157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2" idx="2"/>
            <a:endCxn id="14" idx="6"/>
          </p:cNvCxnSpPr>
          <p:nvPr/>
        </p:nvCxnSpPr>
        <p:spPr>
          <a:xfrm flipH="1">
            <a:off x="3590431" y="4754724"/>
            <a:ext cx="1530955" cy="4205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矩形标注 75"/>
              <p:cNvSpPr>
                <a:spLocks noChangeArrowheads="1"/>
              </p:cNvSpPr>
              <p:nvPr/>
            </p:nvSpPr>
            <p:spPr bwMode="auto">
              <a:xfrm>
                <a:off x="72343" y="1937829"/>
                <a:ext cx="3050769" cy="921334"/>
              </a:xfrm>
              <a:prstGeom prst="wedgeRectCallout">
                <a:avLst>
                  <a:gd name="adj1" fmla="val 38692"/>
                  <a:gd name="adj2" fmla="val 7651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Matching allocation:</a:t>
                </a:r>
              </a:p>
              <a:p>
                <a:pPr algn="ct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latin typeface="Cambria Math"/>
                          <a:cs typeface="ＭＳ Ｐゴシック" charset="-128"/>
                        </a:rPr>
                        <m:t>𝑴</m:t>
                      </m:r>
                      <m:r>
                        <a:rPr lang="en-US" altLang="zh-CN" sz="2000" b="1" i="1" smtClean="0">
                          <a:latin typeface="Cambria Math"/>
                          <a:cs typeface="ＭＳ Ｐゴシック" charset="-128"/>
                        </a:rPr>
                        <m:t>={</m:t>
                      </m:r>
                      <m:d>
                        <m:dPr>
                          <m:ctrlPr>
                            <a:rPr lang="en-US" altLang="zh-CN" sz="2000" b="1" i="1" smtClean="0">
                              <a:latin typeface="Cambria Math"/>
                              <a:cs typeface="ＭＳ Ｐゴシック" charset="-128"/>
                            </a:rPr>
                          </m:ctrlPr>
                        </m:dPr>
                        <m:e>
                          <m:r>
                            <a:rPr lang="en-US" altLang="zh-CN" sz="2000" b="1" i="1" smtClean="0">
                              <a:latin typeface="Cambria Math"/>
                              <a:cs typeface="ＭＳ Ｐゴシック" charset="-128"/>
                            </a:rPr>
                            <m:t>𝟑</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𝟏</m:t>
                          </m:r>
                        </m:e>
                      </m:d>
                      <m:r>
                        <a:rPr lang="en-US" altLang="zh-CN" sz="2000" b="1" i="1" smtClean="0">
                          <a:latin typeface="Cambria Math"/>
                          <a:cs typeface="ＭＳ Ｐゴシック" charset="-128"/>
                        </a:rPr>
                        <m:t>,</m:t>
                      </m:r>
                      <m:d>
                        <m:dPr>
                          <m:ctrlPr>
                            <a:rPr lang="en-US" altLang="zh-CN" sz="2000" b="1" i="1" smtClean="0">
                              <a:latin typeface="Cambria Math"/>
                              <a:cs typeface="ＭＳ Ｐゴシック" charset="-128"/>
                            </a:rPr>
                          </m:ctrlPr>
                        </m:dPr>
                        <m:e>
                          <m:r>
                            <a:rPr lang="en-US" altLang="zh-CN" sz="2000" b="1" i="1" smtClean="0">
                              <a:latin typeface="Cambria Math"/>
                              <a:cs typeface="ＭＳ Ｐゴシック" charset="-128"/>
                            </a:rPr>
                            <m:t>𝟒</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𝟐</m:t>
                          </m:r>
                        </m:e>
                      </m:d>
                      <m:r>
                        <a:rPr lang="en-US" altLang="zh-CN" sz="2000" b="1" i="1" smtClean="0">
                          <a:latin typeface="Cambria Math"/>
                          <a:cs typeface="ＭＳ Ｐゴシック" charset="-128"/>
                        </a:rPr>
                        <m:t>,(</m:t>
                      </m:r>
                      <m:r>
                        <a:rPr lang="en-US" altLang="zh-CN" sz="2000" b="1" i="1" smtClean="0">
                          <a:latin typeface="Cambria Math"/>
                          <a:cs typeface="ＭＳ Ｐゴシック" charset="-128"/>
                        </a:rPr>
                        <m:t>𝟔</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𝟓</m:t>
                      </m:r>
                      <m:r>
                        <a:rPr lang="en-US" altLang="zh-CN" sz="2000" b="1" i="1" smtClean="0">
                          <a:latin typeface="Cambria Math"/>
                          <a:cs typeface="ＭＳ Ｐゴシック" charset="-128"/>
                        </a:rPr>
                        <m:t>)}</m:t>
                      </m:r>
                    </m:oMath>
                  </m:oMathPara>
                </a14:m>
                <a:endParaRPr lang="zh-CN" altLang="en-US" sz="2000" dirty="0">
                  <a:latin typeface="+mn-lt"/>
                  <a:cs typeface="ＭＳ Ｐゴシック" charset="-128"/>
                </a:endParaRPr>
              </a:p>
            </p:txBody>
          </p:sp>
        </mc:Choice>
        <mc:Fallback xmlns="">
          <p:sp>
            <p:nvSpPr>
              <p:cNvPr id="76" name="矩形标注 75"/>
              <p:cNvSpPr>
                <a:spLocks noRot="1" noChangeAspect="1" noMove="1" noResize="1" noEditPoints="1" noAdjustHandles="1" noChangeArrowheads="1" noChangeShapeType="1" noTextEdit="1"/>
              </p:cNvSpPr>
              <p:nvPr/>
            </p:nvSpPr>
            <p:spPr bwMode="auto">
              <a:xfrm>
                <a:off x="72343" y="1937829"/>
                <a:ext cx="3050769" cy="921334"/>
              </a:xfrm>
              <a:prstGeom prst="wedgeRectCallout">
                <a:avLst>
                  <a:gd name="adj1" fmla="val 38692"/>
                  <a:gd name="adj2" fmla="val 76519"/>
                </a:avLst>
              </a:prstGeom>
              <a:blipFill rotWithShape="1">
                <a:blip r:embed="rId3"/>
                <a:stretch>
                  <a:fillRect l="-3200" r="-56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标注 78"/>
              <p:cNvSpPr>
                <a:spLocks noChangeArrowheads="1"/>
              </p:cNvSpPr>
              <p:nvPr/>
            </p:nvSpPr>
            <p:spPr bwMode="auto">
              <a:xfrm>
                <a:off x="3923928" y="5795380"/>
                <a:ext cx="3744417" cy="921334"/>
              </a:xfrm>
              <a:prstGeom prst="wedgeRectCallout">
                <a:avLst>
                  <a:gd name="adj1" fmla="val -23638"/>
                  <a:gd name="adj2" fmla="val -85692"/>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Utility score:</a:t>
                </a:r>
              </a:p>
              <a:p>
                <a:pPr algn="ctr" eaLnBrk="1" hangingPunct="1">
                  <a:spcBef>
                    <a:spcPct val="0"/>
                  </a:spcBef>
                  <a:buClrTx/>
                  <a:buSzTx/>
                  <a:buFontTx/>
                  <a:buNone/>
                  <a:defRPr/>
                </a:pPr>
                <a14:m>
                  <m:oMathPara xmlns:m="http://schemas.openxmlformats.org/officeDocument/2006/math">
                    <m:oMathParaPr>
                      <m:jc m:val="center"/>
                    </m:oMathParaPr>
                    <m:oMath xmlns:m="http://schemas.openxmlformats.org/officeDocument/2006/math">
                      <m:r>
                        <a:rPr lang="en-US" altLang="zh-CN" sz="2400" i="1">
                          <a:latin typeface="Cambria Math"/>
                          <a:cs typeface="ＭＳ Ｐゴシック" charset="-128"/>
                        </a:rPr>
                        <m:t>𝑼</m:t>
                      </m:r>
                      <m:d>
                        <m:dPr>
                          <m:ctrlPr>
                            <a:rPr lang="en-US" altLang="zh-CN" sz="2400" i="1">
                              <a:latin typeface="Cambria Math"/>
                              <a:cs typeface="ＭＳ Ｐゴシック" charset="-128"/>
                            </a:rPr>
                          </m:ctrlPr>
                        </m:dPr>
                        <m:e>
                          <m:r>
                            <a:rPr lang="en-US" altLang="zh-CN" sz="2400" i="1">
                              <a:latin typeface="Cambria Math"/>
                              <a:cs typeface="ＭＳ Ｐゴシック" charset="-128"/>
                            </a:rPr>
                            <m:t>𝑩</m:t>
                          </m:r>
                          <m:r>
                            <a:rPr lang="en-US" altLang="zh-CN" sz="2400" i="1">
                              <a:latin typeface="Cambria Math"/>
                              <a:cs typeface="ＭＳ Ｐゴシック" charset="-128"/>
                            </a:rPr>
                            <m:t>,</m:t>
                          </m:r>
                          <m:r>
                            <a:rPr lang="en-US" altLang="zh-CN" sz="2400" i="1">
                              <a:latin typeface="Cambria Math"/>
                              <a:cs typeface="ＭＳ Ｐゴシック" charset="-128"/>
                            </a:rPr>
                            <m:t>𝑴</m:t>
                          </m:r>
                        </m:e>
                      </m:d>
                      <m:r>
                        <a:rPr lang="en-US" altLang="zh-CN" sz="2400" i="1">
                          <a:latin typeface="Cambria Math"/>
                          <a:cs typeface="ＭＳ Ｐゴシック" charset="-128"/>
                        </a:rPr>
                        <m:t>=</m:t>
                      </m:r>
                      <m:r>
                        <a:rPr lang="en-US" altLang="zh-CN" sz="2400" b="1" i="1" smtClean="0">
                          <a:latin typeface="Cambria Math"/>
                          <a:cs typeface="ＭＳ Ｐゴシック" charset="-128"/>
                        </a:rPr>
                        <m:t>𝟐</m:t>
                      </m:r>
                      <m:r>
                        <a:rPr lang="en-US" altLang="zh-CN" sz="2400" b="1" i="1" smtClean="0">
                          <a:latin typeface="Cambria Math"/>
                          <a:cs typeface="ＭＳ Ｐゴシック" charset="-128"/>
                        </a:rPr>
                        <m:t>+</m:t>
                      </m:r>
                      <m:r>
                        <a:rPr lang="en-US" altLang="zh-CN" sz="2400" b="1" i="1" smtClean="0">
                          <a:latin typeface="Cambria Math"/>
                          <a:cs typeface="ＭＳ Ｐゴシック" charset="-128"/>
                        </a:rPr>
                        <m:t>𝟑</m:t>
                      </m:r>
                      <m:r>
                        <a:rPr lang="en-US" altLang="zh-CN" sz="2400" b="1" i="1" smtClean="0">
                          <a:latin typeface="Cambria Math"/>
                          <a:cs typeface="ＭＳ Ｐゴシック" charset="-128"/>
                        </a:rPr>
                        <m:t>+</m:t>
                      </m:r>
                      <m:r>
                        <a:rPr lang="en-US" altLang="zh-CN" sz="2400" b="1" i="1" smtClean="0">
                          <a:latin typeface="Cambria Math"/>
                          <a:cs typeface="ＭＳ Ｐゴシック" charset="-128"/>
                        </a:rPr>
                        <m:t>𝟐</m:t>
                      </m:r>
                      <m:r>
                        <a:rPr lang="en-US" altLang="zh-CN" sz="2400" b="1" i="1" smtClean="0">
                          <a:latin typeface="Cambria Math"/>
                          <a:cs typeface="ＭＳ Ｐゴシック" charset="-128"/>
                        </a:rPr>
                        <m:t>=</m:t>
                      </m:r>
                      <m:r>
                        <a:rPr lang="en-US" altLang="zh-CN" sz="2400" i="1">
                          <a:latin typeface="Cambria Math"/>
                          <a:cs typeface="ＭＳ Ｐゴシック" charset="-128"/>
                        </a:rPr>
                        <m:t>𝟖</m:t>
                      </m:r>
                    </m:oMath>
                  </m:oMathPara>
                </a14:m>
                <a:endParaRPr lang="en-US" altLang="zh-CN" sz="2400" dirty="0">
                  <a:cs typeface="ＭＳ Ｐゴシック" charset="-128"/>
                </a:endParaRPr>
              </a:p>
            </p:txBody>
          </p:sp>
        </mc:Choice>
        <mc:Fallback xmlns="">
          <p:sp>
            <p:nvSpPr>
              <p:cNvPr id="79" name="矩形标注 78"/>
              <p:cNvSpPr>
                <a:spLocks noRot="1" noChangeAspect="1" noMove="1" noResize="1" noEditPoints="1" noAdjustHandles="1" noChangeArrowheads="1" noChangeShapeType="1" noTextEdit="1"/>
              </p:cNvSpPr>
              <p:nvPr/>
            </p:nvSpPr>
            <p:spPr bwMode="auto">
              <a:xfrm>
                <a:off x="3923928" y="5795380"/>
                <a:ext cx="3744417" cy="921334"/>
              </a:xfrm>
              <a:prstGeom prst="wedgeRectCallout">
                <a:avLst>
                  <a:gd name="adj1" fmla="val -23638"/>
                  <a:gd name="adj2" fmla="val -85692"/>
                </a:avLst>
              </a:prstGeom>
              <a:blipFill rotWithShape="1">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314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591550"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Dynamic Bipartite Graph Matching (DBGM) Problem</a:t>
                </a:r>
              </a:p>
              <a:p>
                <a:pPr lvl="1" algn="just">
                  <a:lnSpc>
                    <a:spcPct val="95000"/>
                  </a:lnSpc>
                  <a:spcBef>
                    <a:spcPct val="25000"/>
                  </a:spcBef>
                  <a:spcAft>
                    <a:spcPct val="10000"/>
                  </a:spcAft>
                  <a:buSzPct val="60000"/>
                  <a:defRPr/>
                </a:pPr>
                <a:r>
                  <a:rPr lang="en-US" altLang="zh-CN" sz="2400" dirty="0">
                    <a:cs typeface="ＭＳ Ｐゴシック" charset="-128"/>
                  </a:rPr>
                  <a:t>Given dynamic bipartite graph </a:t>
                </a:r>
                <a14:m>
                  <m:oMath xmlns:m="http://schemas.openxmlformats.org/officeDocument/2006/math">
                    <m:r>
                      <a:rPr lang="en-US" altLang="zh-CN" sz="2400">
                        <a:latin typeface="Cambria Math" panose="02040503050406030204" pitchFamily="18" charset="0"/>
                        <a:cs typeface="ＭＳ Ｐゴシック" charset="-128"/>
                      </a:rPr>
                      <m:t>𝑩</m:t>
                    </m:r>
                  </m:oMath>
                </a14:m>
                <a:r>
                  <a:rPr lang="en-US" altLang="zh-CN" sz="2400" dirty="0">
                    <a:cs typeface="ＭＳ Ｐゴシック" charset="-128"/>
                  </a:rPr>
                  <a:t>,where each node appears </a:t>
                </a:r>
                <a:r>
                  <a:rPr lang="en-US" altLang="zh-CN" sz="2400" dirty="0">
                    <a:solidFill>
                      <a:srgbClr val="FF0000"/>
                    </a:solidFill>
                    <a:cs typeface="ＭＳ Ｐゴシック" charset="-128"/>
                  </a:rPr>
                  <a:t>in online scenario</a:t>
                </a:r>
              </a:p>
              <a:p>
                <a:pPr lvl="1" algn="just">
                  <a:lnSpc>
                    <a:spcPct val="95000"/>
                  </a:lnSpc>
                  <a:spcBef>
                    <a:spcPct val="25000"/>
                  </a:spcBef>
                  <a:spcAft>
                    <a:spcPct val="10000"/>
                  </a:spcAft>
                  <a:buSzPct val="60000"/>
                  <a:defRPr/>
                </a:pPr>
                <a:r>
                  <a:rPr lang="en-US" altLang="zh-CN" sz="2400" dirty="0">
                    <a:cs typeface="ＭＳ Ｐゴシック" charset="-128"/>
                  </a:rPr>
                  <a:t>Find matching allocation </a:t>
                </a:r>
                <a14:m>
                  <m:oMath xmlns:m="http://schemas.openxmlformats.org/officeDocument/2006/math">
                    <m:r>
                      <a:rPr lang="en-US" altLang="zh-CN" sz="2400" b="1" i="1" smtClean="0">
                        <a:latin typeface="Cambria Math"/>
                        <a:cs typeface="ＭＳ Ｐゴシック" charset="-128"/>
                      </a:rPr>
                      <m:t>𝑴</m:t>
                    </m:r>
                  </m:oMath>
                </a14:m>
                <a:r>
                  <a:rPr lang="en-US" altLang="zh-CN" sz="2400" dirty="0">
                    <a:cs typeface="ＭＳ Ｐゴシック" charset="-128"/>
                  </a:rPr>
                  <a:t> to maximize the total utility, i.e., </a:t>
                </a:r>
              </a:p>
              <a:p>
                <a:pPr marL="349250" lvl="1" indent="0" algn="just">
                  <a:lnSpc>
                    <a:spcPct val="95000"/>
                  </a:lnSpc>
                  <a:spcBef>
                    <a:spcPct val="25000"/>
                  </a:spcBef>
                  <a:spcAft>
                    <a:spcPct val="10000"/>
                  </a:spcAft>
                  <a:buSzPct val="60000"/>
                  <a:buNone/>
                  <a:defRPr/>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a:rPr>
                          </m:ctrlPr>
                        </m:sSubPr>
                        <m:e>
                          <m:r>
                            <a:rPr lang="en-US" altLang="zh-CN" sz="2400" b="1" i="0" smtClean="0">
                              <a:latin typeface="Cambria Math"/>
                            </a:rPr>
                            <m:t>𝐦𝐚𝐱</m:t>
                          </m:r>
                        </m:e>
                        <m:sub>
                          <m:r>
                            <a:rPr lang="en-US" altLang="zh-CN" sz="2400" b="1" i="1" smtClean="0">
                              <a:latin typeface="Cambria Math"/>
                            </a:rPr>
                            <m:t>𝑴</m:t>
                          </m:r>
                        </m:sub>
                      </m:sSub>
                      <m:r>
                        <a:rPr lang="en-US" altLang="zh-CN" sz="2400" b="1" i="1" smtClean="0">
                          <a:latin typeface="Cambria Math"/>
                        </a:rPr>
                        <m:t>𝑼</m:t>
                      </m:r>
                      <m:r>
                        <a:rPr lang="en-US" altLang="zh-CN" sz="2400" b="1" i="1" smtClean="0">
                          <a:latin typeface="Cambria Math"/>
                        </a:rPr>
                        <m:t>(</m:t>
                      </m:r>
                      <m:r>
                        <a:rPr lang="en-US" altLang="zh-CN" sz="2400" b="1" i="1" smtClean="0">
                          <a:latin typeface="Cambria Math"/>
                        </a:rPr>
                        <m:t>𝑩</m:t>
                      </m:r>
                      <m:r>
                        <a:rPr lang="en-US" altLang="zh-CN" sz="2400" b="1" i="1" smtClean="0">
                          <a:latin typeface="Cambria Math"/>
                        </a:rPr>
                        <m:t>,</m:t>
                      </m:r>
                      <m:r>
                        <a:rPr lang="en-US" altLang="zh-CN" sz="2400" b="1" i="1" smtClean="0">
                          <a:latin typeface="Cambria Math"/>
                        </a:rPr>
                        <m:t>𝑴</m:t>
                      </m:r>
                      <m:r>
                        <a:rPr lang="en-US" altLang="zh-CN" sz="2400" b="1" i="1" smtClean="0">
                          <a:latin typeface="Cambria Math"/>
                        </a:rPr>
                        <m:t>)</m:t>
                      </m:r>
                    </m:oMath>
                  </m:oMathPara>
                </a14:m>
                <a:endParaRPr lang="en-US" altLang="zh-CN" sz="24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591550" cy="5832747"/>
              </a:xfrm>
              <a:prstGeom prst="rect">
                <a:avLst/>
              </a:prstGeom>
              <a:blipFill>
                <a:blip r:embed="rId3"/>
                <a:stretch>
                  <a:fillRect l="-213" t="-1046" r="-10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Problem Statement</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15</a:t>
            </a:fld>
            <a:endParaRPr lang="en-US" altLang="ko-KR">
              <a:latin typeface="Arial Unicode MS" pitchFamily="34" charset="-122"/>
            </a:endParaRPr>
          </a:p>
        </p:txBody>
      </p:sp>
      <p:sp>
        <p:nvSpPr>
          <p:cNvPr id="6" name="矩形标注 5"/>
          <p:cNvSpPr>
            <a:spLocks noChangeArrowheads="1"/>
          </p:cNvSpPr>
          <p:nvPr/>
        </p:nvSpPr>
        <p:spPr bwMode="auto">
          <a:xfrm>
            <a:off x="1259632" y="3429000"/>
            <a:ext cx="5364088" cy="1224136"/>
          </a:xfrm>
          <a:prstGeom prst="wedgeRectCallout">
            <a:avLst>
              <a:gd name="adj1" fmla="val -18244"/>
              <a:gd name="adj2" fmla="val -73492"/>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Decisions can be made freely.</a:t>
            </a:r>
          </a:p>
          <a:p>
            <a:pPr algn="ctr" eaLnBrk="1" hangingPunct="1">
              <a:spcBef>
                <a:spcPct val="0"/>
              </a:spcBef>
              <a:buClrTx/>
              <a:buSzTx/>
              <a:buFontTx/>
              <a:buNone/>
              <a:defRPr/>
            </a:pPr>
            <a:r>
              <a:rPr lang="en-US" altLang="zh-CN" sz="2400" dirty="0">
                <a:latin typeface="+mn-lt"/>
                <a:cs typeface="ＭＳ Ｐゴシック" charset="-128"/>
              </a:rPr>
              <a:t>(Without assumption of </a:t>
            </a:r>
            <a:r>
              <a:rPr lang="en-US" altLang="zh-CN" sz="2400" dirty="0">
                <a:solidFill>
                  <a:srgbClr val="FF0000"/>
                </a:solidFill>
                <a:latin typeface="+mn-lt"/>
                <a:cs typeface="ＭＳ Ｐゴシック" charset="-128"/>
              </a:rPr>
              <a:t>instantaneous constraint</a:t>
            </a:r>
            <a:r>
              <a:rPr lang="en-US" altLang="zh-CN" sz="2400" dirty="0">
                <a:latin typeface="+mn-lt"/>
                <a:cs typeface="ＭＳ Ｐゴシック" charset="-128"/>
              </a:rPr>
              <a:t>)</a:t>
            </a:r>
          </a:p>
        </p:txBody>
      </p:sp>
    </p:spTree>
    <p:extLst>
      <p:ext uri="{BB962C8B-B14F-4D97-AF65-F5344CB8AC3E}">
        <p14:creationId xmlns:p14="http://schemas.microsoft.com/office/powerpoint/2010/main" val="105472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591550"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Evaluation Metric</a:t>
                </a:r>
              </a:p>
              <a:p>
                <a:pPr lvl="1" algn="just">
                  <a:lnSpc>
                    <a:spcPct val="95000"/>
                  </a:lnSpc>
                  <a:spcBef>
                    <a:spcPct val="25000"/>
                  </a:spcBef>
                  <a:spcAft>
                    <a:spcPct val="10000"/>
                  </a:spcAft>
                  <a:buSzPct val="60000"/>
                  <a:defRPr/>
                </a:pPr>
                <a:r>
                  <a:rPr lang="en-US" altLang="zh-CN" sz="2300" dirty="0">
                    <a:cs typeface="ＭＳ Ｐゴシック" charset="-128"/>
                  </a:rPr>
                  <a:t>Competitive ratio in adversarial model</a:t>
                </a:r>
              </a:p>
              <a:p>
                <a:pPr marL="349250" lvl="1" indent="0" algn="just">
                  <a:lnSpc>
                    <a:spcPct val="95000"/>
                  </a:lnSpc>
                  <a:spcBef>
                    <a:spcPct val="25000"/>
                  </a:spcBef>
                  <a:spcAft>
                    <a:spcPct val="10000"/>
                  </a:spcAft>
                  <a:buSzPct val="60000"/>
                  <a:buNone/>
                  <a:defRPr/>
                </a:pPr>
                <a14:m>
                  <m:oMathPara xmlns:m="http://schemas.openxmlformats.org/officeDocument/2006/math">
                    <m:oMathParaPr>
                      <m:jc m:val="centerGroup"/>
                    </m:oMathParaPr>
                    <m:oMath xmlns:m="http://schemas.openxmlformats.org/officeDocument/2006/math">
                      <m:r>
                        <a:rPr lang="en-US" altLang="zh-CN" sz="2300">
                          <a:latin typeface="Cambria Math" panose="02040503050406030204" pitchFamily="18" charset="0"/>
                          <a:cs typeface="ＭＳ Ｐゴシック" charset="-128"/>
                        </a:rPr>
                        <m:t>𝑪𝑹</m:t>
                      </m:r>
                      <m:r>
                        <a:rPr lang="en-US" altLang="zh-CN" sz="2300">
                          <a:latin typeface="Cambria Math" panose="02040503050406030204" pitchFamily="18" charset="0"/>
                          <a:cs typeface="ＭＳ Ｐゴシック" charset="-128"/>
                        </a:rPr>
                        <m:t>=</m:t>
                      </m:r>
                      <m:sSub>
                        <m:sSubPr>
                          <m:ctrlPr>
                            <a:rPr lang="en-US" altLang="zh-CN" sz="2300" i="1">
                              <a:latin typeface="Cambria Math"/>
                              <a:cs typeface="ＭＳ Ｐゴシック" charset="-128"/>
                            </a:rPr>
                          </m:ctrlPr>
                        </m:sSubPr>
                        <m:e>
                          <m:r>
                            <a:rPr lang="en-US" altLang="zh-CN" sz="2300">
                              <a:latin typeface="Cambria Math" panose="02040503050406030204" pitchFamily="18" charset="0"/>
                              <a:cs typeface="ＭＳ Ｐゴシック" charset="-128"/>
                            </a:rPr>
                            <m:t>𝐦𝐢𝐧</m:t>
                          </m:r>
                        </m:e>
                        <m:sub>
                          <m:r>
                            <a:rPr lang="en-US" altLang="zh-CN" sz="2300">
                              <a:latin typeface="Cambria Math" panose="02040503050406030204" pitchFamily="18" charset="0"/>
                              <a:cs typeface="ＭＳ Ｐゴシック" charset="-128"/>
                            </a:rPr>
                            <m:t>𝑩</m:t>
                          </m:r>
                        </m:sub>
                      </m:sSub>
                      <m:f>
                        <m:fPr>
                          <m:ctrlPr>
                            <a:rPr lang="en-US" altLang="zh-CN" sz="2300" i="1">
                              <a:latin typeface="Cambria Math"/>
                              <a:cs typeface="ＭＳ Ｐゴシック" charset="-128"/>
                            </a:rPr>
                          </m:ctrlPr>
                        </m:fPr>
                        <m:num>
                          <m:r>
                            <a:rPr lang="en-US" altLang="zh-CN" sz="2300">
                              <a:latin typeface="Cambria Math" panose="02040503050406030204" pitchFamily="18" charset="0"/>
                              <a:cs typeface="ＭＳ Ｐゴシック" charset="-128"/>
                            </a:rPr>
                            <m:t>𝑼</m:t>
                          </m:r>
                          <m:r>
                            <a:rPr lang="en-US" altLang="zh-CN" sz="2300">
                              <a:latin typeface="Cambria Math" panose="02040503050406030204" pitchFamily="18" charset="0"/>
                              <a:cs typeface="ＭＳ Ｐゴシック" charset="-128"/>
                            </a:rPr>
                            <m:t>(</m:t>
                          </m:r>
                          <m:r>
                            <a:rPr lang="en-US" altLang="zh-CN" sz="2300">
                              <a:latin typeface="Cambria Math" panose="02040503050406030204" pitchFamily="18" charset="0"/>
                              <a:cs typeface="ＭＳ Ｐゴシック" charset="-128"/>
                            </a:rPr>
                            <m:t>𝑩</m:t>
                          </m:r>
                          <m:r>
                            <a:rPr lang="en-US" altLang="zh-CN" sz="2300">
                              <a:latin typeface="Cambria Math" panose="02040503050406030204" pitchFamily="18" charset="0"/>
                              <a:cs typeface="ＭＳ Ｐゴシック" charset="-128"/>
                            </a:rPr>
                            <m:t>,</m:t>
                          </m:r>
                          <m:r>
                            <a:rPr lang="en-US" altLang="zh-CN" sz="2300">
                              <a:latin typeface="Cambria Math" panose="02040503050406030204" pitchFamily="18" charset="0"/>
                              <a:cs typeface="ＭＳ Ｐゴシック" charset="-128"/>
                            </a:rPr>
                            <m:t>𝑴</m:t>
                          </m:r>
                          <m:r>
                            <a:rPr lang="en-US" altLang="zh-CN" sz="2300">
                              <a:latin typeface="Cambria Math" panose="02040503050406030204" pitchFamily="18" charset="0"/>
                              <a:cs typeface="ＭＳ Ｐゴシック" charset="-128"/>
                            </a:rPr>
                            <m:t>)</m:t>
                          </m:r>
                        </m:num>
                        <m:den>
                          <m:r>
                            <a:rPr lang="en-US" altLang="zh-CN" sz="2300">
                              <a:latin typeface="Cambria Math" panose="02040503050406030204" pitchFamily="18" charset="0"/>
                              <a:cs typeface="ＭＳ Ｐゴシック" charset="-128"/>
                            </a:rPr>
                            <m:t>𝑶𝒑𝒕</m:t>
                          </m:r>
                          <m:r>
                            <a:rPr lang="en-US" altLang="zh-CN" sz="2300">
                              <a:latin typeface="Cambria Math" panose="02040503050406030204" pitchFamily="18" charset="0"/>
                              <a:cs typeface="ＭＳ Ｐゴシック" charset="-128"/>
                            </a:rPr>
                            <m:t>(</m:t>
                          </m:r>
                          <m:r>
                            <a:rPr lang="en-US" altLang="zh-CN" sz="2300">
                              <a:latin typeface="Cambria Math" panose="02040503050406030204" pitchFamily="18" charset="0"/>
                              <a:cs typeface="ＭＳ Ｐゴシック" charset="-128"/>
                            </a:rPr>
                            <m:t>𝑩</m:t>
                          </m:r>
                          <m:r>
                            <a:rPr lang="en-US" altLang="zh-CN" sz="2300">
                              <a:latin typeface="Cambria Math" panose="02040503050406030204" pitchFamily="18" charset="0"/>
                              <a:cs typeface="ＭＳ Ｐゴシック" charset="-128"/>
                            </a:rPr>
                            <m:t>)</m:t>
                          </m:r>
                        </m:den>
                      </m:f>
                    </m:oMath>
                  </m:oMathPara>
                </a14:m>
                <a:endParaRPr lang="en-US" altLang="zh-CN" sz="2300" dirty="0">
                  <a:cs typeface="ＭＳ Ｐゴシック" charset="-128"/>
                </a:endParaRPr>
              </a:p>
              <a:p>
                <a:pPr algn="just">
                  <a:lnSpc>
                    <a:spcPct val="95000"/>
                  </a:lnSpc>
                  <a:spcBef>
                    <a:spcPct val="25000"/>
                  </a:spcBef>
                  <a:spcAft>
                    <a:spcPct val="10000"/>
                  </a:spcAft>
                  <a:buSzPct val="60000"/>
                  <a:defRPr/>
                </a:pPr>
                <a:endParaRPr lang="en-US" altLang="zh-CN" sz="23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591550" cy="5832747"/>
              </a:xfrm>
              <a:prstGeom prst="rect">
                <a:avLst/>
              </a:prstGeom>
              <a:blipFill rotWithShape="1">
                <a:blip r:embed="rId3"/>
                <a:stretch>
                  <a:fillRect l="-142"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Problem Statement</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16</a:t>
            </a:fld>
            <a:endParaRPr lang="en-US" altLang="ko-KR">
              <a:latin typeface="Arial Unicode MS" pitchFamily="34" charset="-122"/>
            </a:endParaRPr>
          </a:p>
        </p:txBody>
      </p:sp>
      <p:sp>
        <p:nvSpPr>
          <p:cNvPr id="5" name="矩形标注 4"/>
          <p:cNvSpPr>
            <a:spLocks noChangeArrowheads="1"/>
          </p:cNvSpPr>
          <p:nvPr/>
        </p:nvSpPr>
        <p:spPr bwMode="auto">
          <a:xfrm>
            <a:off x="707951" y="2708920"/>
            <a:ext cx="3816424" cy="1233652"/>
          </a:xfrm>
          <a:prstGeom prst="wedgeRectCallout">
            <a:avLst>
              <a:gd name="adj1" fmla="val 15116"/>
              <a:gd name="adj2" fmla="val -8833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Theoretical guarantee of an online algorithm in </a:t>
            </a:r>
            <a:r>
              <a:rPr lang="en-US" altLang="zh-CN" sz="2400" dirty="0">
                <a:solidFill>
                  <a:srgbClr val="FF0000"/>
                </a:solidFill>
                <a:latin typeface="+mn-lt"/>
                <a:cs typeface="ＭＳ Ｐゴシック" charset="-128"/>
              </a:rPr>
              <a:t>worst case</a:t>
            </a:r>
          </a:p>
        </p:txBody>
      </p:sp>
      <p:sp>
        <p:nvSpPr>
          <p:cNvPr id="6" name="矩形标注 5"/>
          <p:cNvSpPr>
            <a:spLocks noChangeArrowheads="1"/>
          </p:cNvSpPr>
          <p:nvPr/>
        </p:nvSpPr>
        <p:spPr bwMode="auto">
          <a:xfrm>
            <a:off x="5292080" y="2697487"/>
            <a:ext cx="3024336" cy="616826"/>
          </a:xfrm>
          <a:prstGeom prst="wedgeRectCallout">
            <a:avLst>
              <a:gd name="adj1" fmla="val -44967"/>
              <a:gd name="adj2" fmla="val -10427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Offline optimum</a:t>
            </a:r>
          </a:p>
        </p:txBody>
      </p:sp>
    </p:spTree>
    <p:extLst>
      <p:ext uri="{BB962C8B-B14F-4D97-AF65-F5344CB8AC3E}">
        <p14:creationId xmlns:p14="http://schemas.microsoft.com/office/powerpoint/2010/main" val="258495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solidFill>
                  <a:srgbClr val="FF0000"/>
                </a:solidFill>
              </a:rPr>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
        <p:nvSpPr>
          <p:cNvPr id="2" name="灯片编号占位符 1"/>
          <p:cNvSpPr>
            <a:spLocks noGrp="1"/>
          </p:cNvSpPr>
          <p:nvPr>
            <p:ph type="sldNum" sz="quarter" idx="12"/>
          </p:nvPr>
        </p:nvSpPr>
        <p:spPr/>
        <p:txBody>
          <a:bodyPr/>
          <a:lstStyle/>
          <a:p>
            <a:pPr>
              <a:defRPr/>
            </a:pPr>
            <a:fld id="{73697CC5-BB9E-487E-AFF3-8F5506CF83B5}" type="slidenum">
              <a:rPr lang="en-US" altLang="ko-KR" smtClean="0"/>
              <a:pPr>
                <a:defRPr/>
              </a:pPr>
              <a:t>17</a:t>
            </a:fld>
            <a:endParaRPr lang="en-US" altLang="ko-KR"/>
          </a:p>
        </p:txBody>
      </p:sp>
    </p:spTree>
    <p:extLst>
      <p:ext uri="{BB962C8B-B14F-4D97-AF65-F5344CB8AC3E}">
        <p14:creationId xmlns:p14="http://schemas.microsoft.com/office/powerpoint/2010/main" val="95000502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735888"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We propose an </a:t>
            </a:r>
            <a:r>
              <a:rPr lang="en-US" altLang="zh-CN" sz="2400" dirty="0">
                <a:solidFill>
                  <a:srgbClr val="FF0000"/>
                </a:solidFill>
                <a:cs typeface="ＭＳ Ｐゴシック" charset="-128"/>
              </a:rPr>
              <a:t>adaptive batch-based</a:t>
            </a:r>
            <a:r>
              <a:rPr lang="en-US" altLang="zh-CN" sz="2400" dirty="0">
                <a:cs typeface="ＭＳ Ｐゴシック" charset="-128"/>
              </a:rPr>
              <a:t> framework</a:t>
            </a:r>
          </a:p>
          <a:p>
            <a:pPr lvl="1" algn="just">
              <a:lnSpc>
                <a:spcPct val="95000"/>
              </a:lnSpc>
              <a:spcBef>
                <a:spcPct val="25000"/>
              </a:spcBef>
              <a:spcAft>
                <a:spcPct val="10000"/>
              </a:spcAft>
              <a:buSzPct val="60000"/>
              <a:defRPr/>
            </a:pPr>
            <a:endParaRPr lang="en-US" altLang="zh-CN"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Our framework</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18</a:t>
            </a:fld>
            <a:endParaRPr lang="en-US" altLang="ko-KR">
              <a:latin typeface="Arial Unicode MS" pitchFamily="34" charset="-122"/>
            </a:endParaRPr>
          </a:p>
        </p:txBody>
      </p:sp>
      <p:sp>
        <p:nvSpPr>
          <p:cNvPr id="6" name="椭圆 5"/>
          <p:cNvSpPr/>
          <p:nvPr/>
        </p:nvSpPr>
        <p:spPr>
          <a:xfrm>
            <a:off x="2728568" y="3240278"/>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7" name="椭圆 6"/>
          <p:cNvSpPr/>
          <p:nvPr/>
        </p:nvSpPr>
        <p:spPr>
          <a:xfrm>
            <a:off x="4710321" y="1765349"/>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8" name="椭圆 7"/>
          <p:cNvSpPr/>
          <p:nvPr/>
        </p:nvSpPr>
        <p:spPr>
          <a:xfrm>
            <a:off x="4710321" y="2476620"/>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9" name="椭圆 8"/>
          <p:cNvSpPr/>
          <p:nvPr/>
        </p:nvSpPr>
        <p:spPr>
          <a:xfrm>
            <a:off x="2715751" y="3992809"/>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10" name="直接连接符 9"/>
          <p:cNvCxnSpPr>
            <a:stCxn id="7" idx="3"/>
            <a:endCxn id="6" idx="6"/>
          </p:cNvCxnSpPr>
          <p:nvPr/>
        </p:nvCxnSpPr>
        <p:spPr>
          <a:xfrm flipH="1">
            <a:off x="3192183" y="2184993"/>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3"/>
            <a:endCxn id="6" idx="6"/>
          </p:cNvCxnSpPr>
          <p:nvPr/>
        </p:nvCxnSpPr>
        <p:spPr>
          <a:xfrm flipH="1">
            <a:off x="3192183" y="2896264"/>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a:endCxn id="9" idx="6"/>
          </p:cNvCxnSpPr>
          <p:nvPr/>
        </p:nvCxnSpPr>
        <p:spPr>
          <a:xfrm flipH="1">
            <a:off x="3179366" y="2896264"/>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710321" y="4690623"/>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4" name="直接连接符 13"/>
          <p:cNvCxnSpPr>
            <a:stCxn id="13" idx="2"/>
            <a:endCxn id="6" idx="6"/>
          </p:cNvCxnSpPr>
          <p:nvPr/>
        </p:nvCxnSpPr>
        <p:spPr>
          <a:xfrm flipH="1" flipV="1">
            <a:off x="3192182" y="3486099"/>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715751" y="5313621"/>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6" name="直接连接符 15"/>
          <p:cNvCxnSpPr>
            <a:stCxn id="13" idx="2"/>
            <a:endCxn id="15" idx="6"/>
          </p:cNvCxnSpPr>
          <p:nvPr/>
        </p:nvCxnSpPr>
        <p:spPr>
          <a:xfrm flipH="1">
            <a:off x="3179366" y="4936445"/>
            <a:ext cx="1530955" cy="6229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75593" y="2452893"/>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18" name="TextBox 17"/>
          <p:cNvSpPr txBox="1"/>
          <p:nvPr/>
        </p:nvSpPr>
        <p:spPr>
          <a:xfrm>
            <a:off x="4171917" y="2686683"/>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19" name="TextBox 18"/>
          <p:cNvSpPr txBox="1"/>
          <p:nvPr/>
        </p:nvSpPr>
        <p:spPr>
          <a:xfrm>
            <a:off x="4171917" y="3298504"/>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0" name="TextBox 19"/>
          <p:cNvSpPr txBox="1"/>
          <p:nvPr/>
        </p:nvSpPr>
        <p:spPr>
          <a:xfrm>
            <a:off x="3831921" y="4225616"/>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1" name="TextBox 20"/>
          <p:cNvSpPr txBox="1"/>
          <p:nvPr/>
        </p:nvSpPr>
        <p:spPr>
          <a:xfrm>
            <a:off x="3794740" y="4810701"/>
            <a:ext cx="495448" cy="400110"/>
          </a:xfrm>
          <a:prstGeom prst="rect">
            <a:avLst/>
          </a:prstGeom>
          <a:noFill/>
        </p:spPr>
        <p:txBody>
          <a:bodyPr wrap="square" rtlCol="0">
            <a:spAutoFit/>
          </a:bodyPr>
          <a:lstStyle/>
          <a:p>
            <a:r>
              <a:rPr lang="en-US" altLang="zh-CN" sz="2000" dirty="0"/>
              <a:t>2</a:t>
            </a:r>
            <a:endParaRPr lang="zh-CN" altLang="en-US" sz="2000" dirty="0"/>
          </a:p>
        </p:txBody>
      </p:sp>
      <p:grpSp>
        <p:nvGrpSpPr>
          <p:cNvPr id="22" name="组合 21"/>
          <p:cNvGrpSpPr/>
          <p:nvPr/>
        </p:nvGrpSpPr>
        <p:grpSpPr>
          <a:xfrm>
            <a:off x="5565091" y="1685457"/>
            <a:ext cx="1876000" cy="4335831"/>
            <a:chOff x="5976156" y="1503736"/>
            <a:chExt cx="1876000" cy="4335831"/>
          </a:xfrm>
        </p:grpSpPr>
        <p:cxnSp>
          <p:nvCxnSpPr>
            <p:cNvPr id="23" name="直接箭头连接符 22"/>
            <p:cNvCxnSpPr/>
            <p:nvPr/>
          </p:nvCxnSpPr>
          <p:spPr bwMode="auto">
            <a:xfrm>
              <a:off x="6084168" y="1503736"/>
              <a:ext cx="0" cy="4288336"/>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24" name="直接连接符 23"/>
            <p:cNvCxnSpPr/>
            <p:nvPr/>
          </p:nvCxnSpPr>
          <p:spPr bwMode="auto">
            <a:xfrm>
              <a:off x="5976156" y="177281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a:off x="5976156" y="252719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5976156" y="324727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5976156" y="396735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5976156" y="4759447"/>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5976156" y="540751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30" name="TextBox 29"/>
            <p:cNvSpPr txBox="1"/>
            <p:nvPr/>
          </p:nvSpPr>
          <p:spPr>
            <a:xfrm>
              <a:off x="6195972" y="5501013"/>
              <a:ext cx="1656184" cy="338554"/>
            </a:xfrm>
            <a:prstGeom prst="rect">
              <a:avLst/>
            </a:prstGeom>
            <a:noFill/>
          </p:spPr>
          <p:txBody>
            <a:bodyPr wrap="square" rtlCol="0">
              <a:spAutoFit/>
            </a:bodyPr>
            <a:lstStyle/>
            <a:p>
              <a:r>
                <a:rPr lang="en-US" altLang="zh-CN" sz="1600" dirty="0"/>
                <a:t>Time of arrival</a:t>
              </a:r>
              <a:endParaRPr lang="zh-CN" altLang="en-US" sz="1600" dirty="0"/>
            </a:p>
          </p:txBody>
        </p:sp>
      </p:grpSp>
      <p:sp>
        <p:nvSpPr>
          <p:cNvPr id="31" name="TextBox 30"/>
          <p:cNvSpPr txBox="1"/>
          <p:nvPr/>
        </p:nvSpPr>
        <p:spPr>
          <a:xfrm>
            <a:off x="5174261" y="1780566"/>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32" name="TextBox 31"/>
          <p:cNvSpPr txBox="1"/>
          <p:nvPr/>
        </p:nvSpPr>
        <p:spPr>
          <a:xfrm>
            <a:off x="5174261" y="2522386"/>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33" name="TextBox 32"/>
          <p:cNvSpPr txBox="1"/>
          <p:nvPr/>
        </p:nvSpPr>
        <p:spPr>
          <a:xfrm>
            <a:off x="2475915" y="3299951"/>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34" name="TextBox 33"/>
          <p:cNvSpPr txBox="1"/>
          <p:nvPr/>
        </p:nvSpPr>
        <p:spPr>
          <a:xfrm>
            <a:off x="2488732" y="4038576"/>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35" name="TextBox 34"/>
          <p:cNvSpPr txBox="1"/>
          <p:nvPr/>
        </p:nvSpPr>
        <p:spPr>
          <a:xfrm>
            <a:off x="5174261" y="4745046"/>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sp>
        <p:nvSpPr>
          <p:cNvPr id="36" name="TextBox 35"/>
          <p:cNvSpPr txBox="1"/>
          <p:nvPr/>
        </p:nvSpPr>
        <p:spPr>
          <a:xfrm>
            <a:off x="2472211" y="5369590"/>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cxnSp>
        <p:nvCxnSpPr>
          <p:cNvPr id="37" name="直接连接符 36"/>
          <p:cNvCxnSpPr/>
          <p:nvPr/>
        </p:nvCxnSpPr>
        <p:spPr>
          <a:xfrm flipH="1">
            <a:off x="2475915" y="1685457"/>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8732" y="45168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482211" y="5805264"/>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204999" y="218025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3192182" y="289152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192183" y="4936444"/>
            <a:ext cx="1518137" cy="6229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矩形标注 43"/>
          <p:cNvSpPr>
            <a:spLocks noChangeArrowheads="1"/>
          </p:cNvSpPr>
          <p:nvPr/>
        </p:nvSpPr>
        <p:spPr bwMode="auto">
          <a:xfrm>
            <a:off x="179512" y="1859794"/>
            <a:ext cx="2713384" cy="1233652"/>
          </a:xfrm>
          <a:prstGeom prst="wedgeRectCallout">
            <a:avLst>
              <a:gd name="adj1" fmla="val 63672"/>
              <a:gd name="adj2" fmla="val 411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Cumulate the dynamically coming nodes into a batch</a:t>
            </a:r>
          </a:p>
        </p:txBody>
      </p:sp>
      <p:sp>
        <p:nvSpPr>
          <p:cNvPr id="45" name="矩形标注 44"/>
          <p:cNvSpPr>
            <a:spLocks noChangeArrowheads="1"/>
          </p:cNvSpPr>
          <p:nvPr/>
        </p:nvSpPr>
        <p:spPr bwMode="auto">
          <a:xfrm>
            <a:off x="203388" y="4740141"/>
            <a:ext cx="1831205" cy="1233652"/>
          </a:xfrm>
          <a:prstGeom prst="wedgeRectCallout">
            <a:avLst>
              <a:gd name="adj1" fmla="val 70652"/>
              <a:gd name="adj2" fmla="val 2244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solidFill>
                  <a:srgbClr val="FF0000"/>
                </a:solidFill>
                <a:latin typeface="+mn-lt"/>
                <a:cs typeface="ＭＳ Ｐゴシック" charset="-128"/>
              </a:rPr>
              <a:t>Adaptively </a:t>
            </a:r>
            <a:r>
              <a:rPr lang="en-US" altLang="zh-CN" sz="2000" dirty="0">
                <a:latin typeface="+mn-lt"/>
                <a:cs typeface="ＭＳ Ｐゴシック" charset="-128"/>
              </a:rPr>
              <a:t>adjust the size of batch</a:t>
            </a:r>
          </a:p>
        </p:txBody>
      </p:sp>
      <p:sp>
        <p:nvSpPr>
          <p:cNvPr id="46" name="矩形标注 45"/>
          <p:cNvSpPr>
            <a:spLocks noChangeArrowheads="1"/>
          </p:cNvSpPr>
          <p:nvPr/>
        </p:nvSpPr>
        <p:spPr bwMode="auto">
          <a:xfrm>
            <a:off x="6267626" y="1809319"/>
            <a:ext cx="2497360" cy="972456"/>
          </a:xfrm>
          <a:prstGeom prst="wedgeRectCallout">
            <a:avLst>
              <a:gd name="adj1" fmla="val -66211"/>
              <a:gd name="adj2" fmla="val 5039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Match all the nodes in the batch</a:t>
            </a:r>
          </a:p>
        </p:txBody>
      </p:sp>
    </p:spTree>
    <p:extLst>
      <p:ext uri="{BB962C8B-B14F-4D97-AF65-F5344CB8AC3E}">
        <p14:creationId xmlns:p14="http://schemas.microsoft.com/office/powerpoint/2010/main" val="21392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5" grpId="0" animBg="1"/>
      <p:bldP spid="17" grpId="0"/>
      <p:bldP spid="18" grpId="0"/>
      <p:bldP spid="19" grpId="0"/>
      <p:bldP spid="20" grpId="0"/>
      <p:bldP spid="21" grpId="0"/>
      <p:bldP spid="31" grpId="0"/>
      <p:bldP spid="32" grpId="0"/>
      <p:bldP spid="33" grpId="0"/>
      <p:bldP spid="34" grpId="0"/>
      <p:bldP spid="35" grpId="0"/>
      <p:bldP spid="36" grpId="0"/>
      <p:bldP spid="44" grpId="0" animBg="1"/>
      <p:bldP spid="45" grpId="0" animBg="1"/>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标注 44"/>
          <p:cNvSpPr>
            <a:spLocks noChangeArrowheads="1"/>
          </p:cNvSpPr>
          <p:nvPr/>
        </p:nvSpPr>
        <p:spPr bwMode="auto">
          <a:xfrm>
            <a:off x="203388" y="4740141"/>
            <a:ext cx="1831205" cy="1233652"/>
          </a:xfrm>
          <a:prstGeom prst="wedgeRectCallout">
            <a:avLst>
              <a:gd name="adj1" fmla="val 70652"/>
              <a:gd name="adj2" fmla="val 2244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solidFill>
                  <a:srgbClr val="FF0000"/>
                </a:solidFill>
                <a:latin typeface="+mn-lt"/>
                <a:cs typeface="ＭＳ Ｐゴシック" charset="-128"/>
              </a:rPr>
              <a:t>Adaptively</a:t>
            </a:r>
            <a:r>
              <a:rPr lang="en-US" altLang="zh-CN" sz="2000" dirty="0">
                <a:latin typeface="+mn-lt"/>
                <a:cs typeface="ＭＳ Ｐゴシック" charset="-128"/>
              </a:rPr>
              <a:t> adjust the size of batch</a:t>
            </a:r>
          </a:p>
        </p:txBody>
      </p:sp>
      <p:grpSp>
        <p:nvGrpSpPr>
          <p:cNvPr id="53" name="组合 52"/>
          <p:cNvGrpSpPr/>
          <p:nvPr/>
        </p:nvGrpSpPr>
        <p:grpSpPr>
          <a:xfrm>
            <a:off x="5565091" y="1685457"/>
            <a:ext cx="1876000" cy="4335831"/>
            <a:chOff x="5976156" y="1503736"/>
            <a:chExt cx="1876000" cy="4335831"/>
          </a:xfrm>
        </p:grpSpPr>
        <p:cxnSp>
          <p:nvCxnSpPr>
            <p:cNvPr id="54" name="直接箭头连接符 53"/>
            <p:cNvCxnSpPr/>
            <p:nvPr/>
          </p:nvCxnSpPr>
          <p:spPr bwMode="auto">
            <a:xfrm>
              <a:off x="6084168" y="1503736"/>
              <a:ext cx="0" cy="4288336"/>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55" name="直接连接符 54"/>
            <p:cNvCxnSpPr/>
            <p:nvPr/>
          </p:nvCxnSpPr>
          <p:spPr bwMode="auto">
            <a:xfrm>
              <a:off x="5976156" y="177281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a:off x="5976156" y="252719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a:off x="5976156" y="324727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a:off x="5976156" y="396735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59" name="直接连接符 58"/>
            <p:cNvCxnSpPr/>
            <p:nvPr/>
          </p:nvCxnSpPr>
          <p:spPr bwMode="auto">
            <a:xfrm>
              <a:off x="5976156" y="4759447"/>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60" name="直接连接符 59"/>
            <p:cNvCxnSpPr/>
            <p:nvPr/>
          </p:nvCxnSpPr>
          <p:spPr bwMode="auto">
            <a:xfrm>
              <a:off x="5976156" y="540751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61" name="TextBox 60"/>
            <p:cNvSpPr txBox="1"/>
            <p:nvPr/>
          </p:nvSpPr>
          <p:spPr>
            <a:xfrm>
              <a:off x="6195972" y="5501013"/>
              <a:ext cx="1656184" cy="338554"/>
            </a:xfrm>
            <a:prstGeom prst="rect">
              <a:avLst/>
            </a:prstGeom>
            <a:noFill/>
          </p:spPr>
          <p:txBody>
            <a:bodyPr wrap="square" rtlCol="0">
              <a:spAutoFit/>
            </a:bodyPr>
            <a:lstStyle/>
            <a:p>
              <a:r>
                <a:rPr lang="en-US" altLang="zh-CN" sz="1600" dirty="0"/>
                <a:t>Time of arrival</a:t>
              </a:r>
              <a:endParaRPr lang="zh-CN" altLang="en-US" sz="1600" dirty="0"/>
            </a:p>
          </p:txBody>
        </p:sp>
      </p:grpSp>
      <p:sp>
        <p:nvSpPr>
          <p:cNvPr id="4" name="Rectangle 3"/>
          <p:cNvSpPr txBox="1">
            <a:spLocks noChangeArrowheads="1"/>
          </p:cNvSpPr>
          <p:nvPr/>
        </p:nvSpPr>
        <p:spPr bwMode="auto">
          <a:xfrm>
            <a:off x="228600" y="692696"/>
            <a:ext cx="8735888"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We propose an </a:t>
            </a:r>
            <a:r>
              <a:rPr lang="en-US" altLang="zh-CN" sz="2400" dirty="0">
                <a:solidFill>
                  <a:srgbClr val="FF0000"/>
                </a:solidFill>
                <a:cs typeface="ＭＳ Ｐゴシック" charset="-128"/>
              </a:rPr>
              <a:t>adaptive batch-based</a:t>
            </a:r>
            <a:r>
              <a:rPr lang="en-US" altLang="zh-CN" sz="2400" dirty="0">
                <a:cs typeface="ＭＳ Ｐゴシック" charset="-128"/>
              </a:rPr>
              <a:t> framework</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Our framework</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19</a:t>
            </a:fld>
            <a:endParaRPr lang="en-US" altLang="ko-KR">
              <a:latin typeface="Arial Unicode MS" pitchFamily="34" charset="-122"/>
            </a:endParaRPr>
          </a:p>
        </p:txBody>
      </p:sp>
      <p:sp>
        <p:nvSpPr>
          <p:cNvPr id="6" name="椭圆 5"/>
          <p:cNvSpPr/>
          <p:nvPr/>
        </p:nvSpPr>
        <p:spPr>
          <a:xfrm>
            <a:off x="2728568" y="3240278"/>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7" name="椭圆 6"/>
          <p:cNvSpPr/>
          <p:nvPr/>
        </p:nvSpPr>
        <p:spPr>
          <a:xfrm>
            <a:off x="4710321" y="1765349"/>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8" name="椭圆 7"/>
          <p:cNvSpPr/>
          <p:nvPr/>
        </p:nvSpPr>
        <p:spPr>
          <a:xfrm>
            <a:off x="4710321" y="2476620"/>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9" name="椭圆 8"/>
          <p:cNvSpPr/>
          <p:nvPr/>
        </p:nvSpPr>
        <p:spPr>
          <a:xfrm>
            <a:off x="2715751" y="3992809"/>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10" name="直接连接符 9"/>
          <p:cNvCxnSpPr>
            <a:stCxn id="7" idx="3"/>
            <a:endCxn id="6" idx="6"/>
          </p:cNvCxnSpPr>
          <p:nvPr/>
        </p:nvCxnSpPr>
        <p:spPr>
          <a:xfrm flipH="1">
            <a:off x="3192183" y="2184993"/>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3"/>
            <a:endCxn id="6" idx="6"/>
          </p:cNvCxnSpPr>
          <p:nvPr/>
        </p:nvCxnSpPr>
        <p:spPr>
          <a:xfrm flipH="1">
            <a:off x="3192183" y="2896264"/>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a:endCxn id="9" idx="6"/>
          </p:cNvCxnSpPr>
          <p:nvPr/>
        </p:nvCxnSpPr>
        <p:spPr>
          <a:xfrm flipH="1">
            <a:off x="3179366" y="2896264"/>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710321" y="4690623"/>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4" name="直接连接符 13"/>
          <p:cNvCxnSpPr>
            <a:stCxn id="13" idx="2"/>
            <a:endCxn id="6" idx="6"/>
          </p:cNvCxnSpPr>
          <p:nvPr/>
        </p:nvCxnSpPr>
        <p:spPr>
          <a:xfrm flipH="1" flipV="1">
            <a:off x="3192182" y="3486099"/>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2"/>
            <a:endCxn id="47" idx="6"/>
          </p:cNvCxnSpPr>
          <p:nvPr/>
        </p:nvCxnSpPr>
        <p:spPr>
          <a:xfrm flipH="1">
            <a:off x="3179366" y="4936445"/>
            <a:ext cx="1530955" cy="6229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75593" y="2452893"/>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18" name="TextBox 17"/>
          <p:cNvSpPr txBox="1"/>
          <p:nvPr/>
        </p:nvSpPr>
        <p:spPr>
          <a:xfrm>
            <a:off x="4171917" y="2686683"/>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19" name="TextBox 18"/>
          <p:cNvSpPr txBox="1"/>
          <p:nvPr/>
        </p:nvSpPr>
        <p:spPr>
          <a:xfrm>
            <a:off x="4171917" y="3298504"/>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0" name="TextBox 19"/>
          <p:cNvSpPr txBox="1"/>
          <p:nvPr/>
        </p:nvSpPr>
        <p:spPr>
          <a:xfrm>
            <a:off x="3831921" y="4225616"/>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1" name="TextBox 20"/>
          <p:cNvSpPr txBox="1"/>
          <p:nvPr/>
        </p:nvSpPr>
        <p:spPr>
          <a:xfrm>
            <a:off x="3794740" y="4810701"/>
            <a:ext cx="495448" cy="400110"/>
          </a:xfrm>
          <a:prstGeom prst="rect">
            <a:avLst/>
          </a:prstGeom>
          <a:noFill/>
        </p:spPr>
        <p:txBody>
          <a:bodyPr wrap="square" rtlCol="0">
            <a:spAutoFit/>
          </a:bodyPr>
          <a:lstStyle/>
          <a:p>
            <a:r>
              <a:rPr lang="en-US" altLang="zh-CN" sz="2000" dirty="0"/>
              <a:t>2</a:t>
            </a:r>
            <a:endParaRPr lang="zh-CN" altLang="en-US" sz="2000" dirty="0"/>
          </a:p>
        </p:txBody>
      </p:sp>
      <p:sp>
        <p:nvSpPr>
          <p:cNvPr id="31" name="TextBox 30"/>
          <p:cNvSpPr txBox="1"/>
          <p:nvPr/>
        </p:nvSpPr>
        <p:spPr>
          <a:xfrm>
            <a:off x="5174261" y="1780566"/>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32" name="TextBox 31"/>
          <p:cNvSpPr txBox="1"/>
          <p:nvPr/>
        </p:nvSpPr>
        <p:spPr>
          <a:xfrm>
            <a:off x="5174261" y="2522386"/>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33" name="TextBox 32"/>
          <p:cNvSpPr txBox="1"/>
          <p:nvPr/>
        </p:nvSpPr>
        <p:spPr>
          <a:xfrm>
            <a:off x="2475915" y="3299951"/>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34" name="TextBox 33"/>
          <p:cNvSpPr txBox="1"/>
          <p:nvPr/>
        </p:nvSpPr>
        <p:spPr>
          <a:xfrm>
            <a:off x="2488732" y="4038576"/>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35" name="TextBox 34"/>
          <p:cNvSpPr txBox="1"/>
          <p:nvPr/>
        </p:nvSpPr>
        <p:spPr>
          <a:xfrm>
            <a:off x="5174261" y="4745046"/>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cxnSp>
        <p:nvCxnSpPr>
          <p:cNvPr id="37" name="直接连接符 36"/>
          <p:cNvCxnSpPr/>
          <p:nvPr/>
        </p:nvCxnSpPr>
        <p:spPr>
          <a:xfrm flipH="1">
            <a:off x="2475915" y="1685457"/>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8732" y="45168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482211" y="5805264"/>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204999" y="218025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3192182" y="289152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47" idx="6"/>
          </p:cNvCxnSpPr>
          <p:nvPr/>
        </p:nvCxnSpPr>
        <p:spPr>
          <a:xfrm flipH="1">
            <a:off x="3179366" y="4936444"/>
            <a:ext cx="1530954" cy="6229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矩形标注 43"/>
          <p:cNvSpPr>
            <a:spLocks noChangeArrowheads="1"/>
          </p:cNvSpPr>
          <p:nvPr/>
        </p:nvSpPr>
        <p:spPr bwMode="auto">
          <a:xfrm>
            <a:off x="179512" y="1859794"/>
            <a:ext cx="2713384" cy="1233652"/>
          </a:xfrm>
          <a:prstGeom prst="wedgeRectCallout">
            <a:avLst>
              <a:gd name="adj1" fmla="val 63672"/>
              <a:gd name="adj2" fmla="val 411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Cumulate the dynamically coming nodes into a batch</a:t>
            </a:r>
          </a:p>
        </p:txBody>
      </p:sp>
      <p:sp>
        <p:nvSpPr>
          <p:cNvPr id="46" name="矩形标注 45"/>
          <p:cNvSpPr>
            <a:spLocks noChangeArrowheads="1"/>
          </p:cNvSpPr>
          <p:nvPr/>
        </p:nvSpPr>
        <p:spPr bwMode="auto">
          <a:xfrm>
            <a:off x="6267626" y="1809319"/>
            <a:ext cx="2497360" cy="972456"/>
          </a:xfrm>
          <a:prstGeom prst="wedgeRectCallout">
            <a:avLst>
              <a:gd name="adj1" fmla="val -66211"/>
              <a:gd name="adj2" fmla="val 5039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Match all the nodes in the batch</a:t>
            </a:r>
          </a:p>
        </p:txBody>
      </p:sp>
      <p:sp>
        <p:nvSpPr>
          <p:cNvPr id="49" name="内容占位符 2"/>
          <p:cNvSpPr txBox="1">
            <a:spLocks/>
          </p:cNvSpPr>
          <p:nvPr/>
        </p:nvSpPr>
        <p:spPr>
          <a:xfrm>
            <a:off x="228600" y="2092308"/>
            <a:ext cx="8664575" cy="1465713"/>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800" dirty="0">
                <a:solidFill>
                  <a:srgbClr val="FFFF66"/>
                </a:solidFill>
                <a:cs typeface="ＭＳ Ｐゴシック" charset="-128"/>
              </a:rPr>
              <a:t>Challenge 1: How optimal is an adaptive batch-based framework in theory?</a:t>
            </a:r>
          </a:p>
        </p:txBody>
      </p:sp>
      <p:sp>
        <p:nvSpPr>
          <p:cNvPr id="47" name="椭圆 46"/>
          <p:cNvSpPr/>
          <p:nvPr/>
        </p:nvSpPr>
        <p:spPr>
          <a:xfrm>
            <a:off x="2715751" y="5313621"/>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48" name="TextBox 47"/>
          <p:cNvSpPr txBox="1"/>
          <p:nvPr/>
        </p:nvSpPr>
        <p:spPr>
          <a:xfrm>
            <a:off x="2472211" y="5369590"/>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sp>
        <p:nvSpPr>
          <p:cNvPr id="51" name="内容占位符 2"/>
          <p:cNvSpPr txBox="1">
            <a:spLocks/>
          </p:cNvSpPr>
          <p:nvPr/>
        </p:nvSpPr>
        <p:spPr>
          <a:xfrm>
            <a:off x="248155" y="3957766"/>
            <a:ext cx="8664575" cy="1465713"/>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800" dirty="0">
                <a:solidFill>
                  <a:srgbClr val="FFFF66"/>
                </a:solidFill>
                <a:cs typeface="ＭＳ Ｐゴシック" charset="-128"/>
              </a:rPr>
              <a:t>Challenge 2: How to implement an optimal strategy to split batches adaptively?</a:t>
            </a:r>
          </a:p>
        </p:txBody>
      </p:sp>
    </p:spTree>
    <p:extLst>
      <p:ext uri="{BB962C8B-B14F-4D97-AF65-F5344CB8AC3E}">
        <p14:creationId xmlns:p14="http://schemas.microsoft.com/office/powerpoint/2010/main" val="228987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
        <p:nvSpPr>
          <p:cNvPr id="2" name="灯片编号占位符 1"/>
          <p:cNvSpPr>
            <a:spLocks noGrp="1"/>
          </p:cNvSpPr>
          <p:nvPr>
            <p:ph type="sldNum" sz="quarter" idx="12"/>
          </p:nvPr>
        </p:nvSpPr>
        <p:spPr/>
        <p:txBody>
          <a:bodyPr/>
          <a:lstStyle/>
          <a:p>
            <a:pPr>
              <a:defRPr/>
            </a:pPr>
            <a:fld id="{73697CC5-BB9E-487E-AFF3-8F5506CF83B5}" type="slidenum">
              <a:rPr lang="en-US" altLang="ko-KR" smtClean="0"/>
              <a:pPr>
                <a:defRPr/>
              </a:pPr>
              <a:t>2</a:t>
            </a:fld>
            <a:endParaRPr lang="en-US" altLang="ko-K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04056" y="664262"/>
            <a:ext cx="8735888"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solidFill>
                  <a:srgbClr val="FF0000"/>
                </a:solidFill>
                <a:cs typeface="ＭＳ Ｐゴシック" charset="-128"/>
              </a:rPr>
              <a:t>Hungarian algorithm</a:t>
            </a:r>
            <a:r>
              <a:rPr lang="en-US" altLang="zh-CN" sz="2400" dirty="0">
                <a:cs typeface="ＭＳ Ｐゴシック" charset="-128"/>
              </a:rPr>
              <a:t> as the in-batch algorithm</a:t>
            </a:r>
          </a:p>
          <a:p>
            <a:pPr lvl="1" algn="just">
              <a:lnSpc>
                <a:spcPct val="95000"/>
              </a:lnSpc>
              <a:spcBef>
                <a:spcPct val="25000"/>
              </a:spcBef>
              <a:spcAft>
                <a:spcPct val="10000"/>
              </a:spcAft>
              <a:buSzPct val="60000"/>
              <a:defRPr/>
            </a:pPr>
            <a:endParaRPr lang="en-US" altLang="zh-CN"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1st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20</a:t>
            </a:fld>
            <a:endParaRPr lang="en-US" altLang="ko-KR">
              <a:latin typeface="Arial Unicode MS" pitchFamily="34" charset="-122"/>
            </a:endParaRPr>
          </a:p>
        </p:txBody>
      </p:sp>
      <p:sp>
        <p:nvSpPr>
          <p:cNvPr id="6" name="椭圆 5"/>
          <p:cNvSpPr/>
          <p:nvPr/>
        </p:nvSpPr>
        <p:spPr>
          <a:xfrm>
            <a:off x="939925" y="3240278"/>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7" name="椭圆 6"/>
          <p:cNvSpPr/>
          <p:nvPr/>
        </p:nvSpPr>
        <p:spPr>
          <a:xfrm>
            <a:off x="2921678" y="1765349"/>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8" name="椭圆 7"/>
          <p:cNvSpPr/>
          <p:nvPr/>
        </p:nvSpPr>
        <p:spPr>
          <a:xfrm>
            <a:off x="2921678" y="2476620"/>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9" name="椭圆 8"/>
          <p:cNvSpPr/>
          <p:nvPr/>
        </p:nvSpPr>
        <p:spPr>
          <a:xfrm>
            <a:off x="927108" y="3992809"/>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10" name="直接连接符 9"/>
          <p:cNvCxnSpPr>
            <a:stCxn id="7" idx="3"/>
            <a:endCxn id="6" idx="6"/>
          </p:cNvCxnSpPr>
          <p:nvPr/>
        </p:nvCxnSpPr>
        <p:spPr>
          <a:xfrm flipH="1">
            <a:off x="1403540" y="2184993"/>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3"/>
            <a:endCxn id="6" idx="6"/>
          </p:cNvCxnSpPr>
          <p:nvPr/>
        </p:nvCxnSpPr>
        <p:spPr>
          <a:xfrm flipH="1">
            <a:off x="1403540" y="2896264"/>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a:endCxn id="9" idx="6"/>
          </p:cNvCxnSpPr>
          <p:nvPr/>
        </p:nvCxnSpPr>
        <p:spPr>
          <a:xfrm flipH="1">
            <a:off x="1390723" y="2896264"/>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21678" y="4690623"/>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4" name="直接连接符 13"/>
          <p:cNvCxnSpPr>
            <a:stCxn id="13" idx="2"/>
            <a:endCxn id="6" idx="6"/>
          </p:cNvCxnSpPr>
          <p:nvPr/>
        </p:nvCxnSpPr>
        <p:spPr>
          <a:xfrm flipH="1" flipV="1">
            <a:off x="1403539" y="3486099"/>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927108" y="511114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6" name="直接连接符 15"/>
          <p:cNvCxnSpPr>
            <a:stCxn id="13" idx="2"/>
            <a:endCxn id="15" idx="6"/>
          </p:cNvCxnSpPr>
          <p:nvPr/>
        </p:nvCxnSpPr>
        <p:spPr>
          <a:xfrm flipH="1">
            <a:off x="1390723" y="4936445"/>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86950" y="2452893"/>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18" name="TextBox 17"/>
          <p:cNvSpPr txBox="1"/>
          <p:nvPr/>
        </p:nvSpPr>
        <p:spPr>
          <a:xfrm>
            <a:off x="2383274" y="2686683"/>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19" name="TextBox 18"/>
          <p:cNvSpPr txBox="1"/>
          <p:nvPr/>
        </p:nvSpPr>
        <p:spPr>
          <a:xfrm>
            <a:off x="2383274" y="3298504"/>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0" name="TextBox 19"/>
          <p:cNvSpPr txBox="1"/>
          <p:nvPr/>
        </p:nvSpPr>
        <p:spPr>
          <a:xfrm>
            <a:off x="2043278" y="4225616"/>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1" name="TextBox 20"/>
          <p:cNvSpPr txBox="1"/>
          <p:nvPr/>
        </p:nvSpPr>
        <p:spPr>
          <a:xfrm>
            <a:off x="2006097" y="4810701"/>
            <a:ext cx="495448" cy="400110"/>
          </a:xfrm>
          <a:prstGeom prst="rect">
            <a:avLst/>
          </a:prstGeom>
          <a:noFill/>
        </p:spPr>
        <p:txBody>
          <a:bodyPr wrap="square" rtlCol="0">
            <a:spAutoFit/>
          </a:bodyPr>
          <a:lstStyle/>
          <a:p>
            <a:r>
              <a:rPr lang="en-US" altLang="zh-CN" sz="2000" dirty="0"/>
              <a:t>2</a:t>
            </a:r>
            <a:endParaRPr lang="zh-CN" altLang="en-US" sz="2000" dirty="0"/>
          </a:p>
        </p:txBody>
      </p:sp>
      <p:grpSp>
        <p:nvGrpSpPr>
          <p:cNvPr id="22" name="组合 21"/>
          <p:cNvGrpSpPr/>
          <p:nvPr/>
        </p:nvGrpSpPr>
        <p:grpSpPr>
          <a:xfrm>
            <a:off x="2130382" y="1685457"/>
            <a:ext cx="1865882" cy="4426160"/>
            <a:chOff x="4330090" y="1503736"/>
            <a:chExt cx="1865882" cy="4426160"/>
          </a:xfrm>
        </p:grpSpPr>
        <p:cxnSp>
          <p:nvCxnSpPr>
            <p:cNvPr id="23" name="直接箭头连接符 22"/>
            <p:cNvCxnSpPr/>
            <p:nvPr/>
          </p:nvCxnSpPr>
          <p:spPr bwMode="auto">
            <a:xfrm>
              <a:off x="6084168" y="1503736"/>
              <a:ext cx="3792" cy="4263823"/>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24" name="直接连接符 23"/>
            <p:cNvCxnSpPr/>
            <p:nvPr/>
          </p:nvCxnSpPr>
          <p:spPr bwMode="auto">
            <a:xfrm>
              <a:off x="5976156" y="150373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a:off x="5976156" y="266071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5976156" y="3462402"/>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5976156" y="4335084"/>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5979948" y="4929089"/>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5979948" y="5451845"/>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30" name="TextBox 29"/>
            <p:cNvSpPr txBox="1"/>
            <p:nvPr/>
          </p:nvSpPr>
          <p:spPr>
            <a:xfrm>
              <a:off x="4330090" y="5591342"/>
              <a:ext cx="1656184" cy="338554"/>
            </a:xfrm>
            <a:prstGeom prst="rect">
              <a:avLst/>
            </a:prstGeom>
            <a:noFill/>
          </p:spPr>
          <p:txBody>
            <a:bodyPr wrap="square" rtlCol="0">
              <a:spAutoFit/>
            </a:bodyPr>
            <a:lstStyle/>
            <a:p>
              <a:r>
                <a:rPr lang="en-US" altLang="zh-CN" sz="1600" dirty="0"/>
                <a:t>Time of arrival</a:t>
              </a:r>
              <a:endParaRPr lang="zh-CN" altLang="en-US" sz="1600" dirty="0"/>
            </a:p>
          </p:txBody>
        </p:sp>
      </p:grpSp>
      <p:sp>
        <p:nvSpPr>
          <p:cNvPr id="31" name="TextBox 30"/>
          <p:cNvSpPr txBox="1"/>
          <p:nvPr/>
        </p:nvSpPr>
        <p:spPr>
          <a:xfrm>
            <a:off x="3385618" y="1780566"/>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32" name="TextBox 31"/>
          <p:cNvSpPr txBox="1"/>
          <p:nvPr/>
        </p:nvSpPr>
        <p:spPr>
          <a:xfrm>
            <a:off x="3385618" y="2522386"/>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33" name="TextBox 32"/>
          <p:cNvSpPr txBox="1"/>
          <p:nvPr/>
        </p:nvSpPr>
        <p:spPr>
          <a:xfrm>
            <a:off x="687272" y="3299951"/>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34" name="TextBox 33"/>
          <p:cNvSpPr txBox="1"/>
          <p:nvPr/>
        </p:nvSpPr>
        <p:spPr>
          <a:xfrm>
            <a:off x="700089" y="4038576"/>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35" name="TextBox 34"/>
          <p:cNvSpPr txBox="1"/>
          <p:nvPr/>
        </p:nvSpPr>
        <p:spPr>
          <a:xfrm>
            <a:off x="3385618" y="4745046"/>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sp>
        <p:nvSpPr>
          <p:cNvPr id="36" name="TextBox 35"/>
          <p:cNvSpPr txBox="1"/>
          <p:nvPr/>
        </p:nvSpPr>
        <p:spPr>
          <a:xfrm>
            <a:off x="683568" y="5167115"/>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cxnSp>
        <p:nvCxnSpPr>
          <p:cNvPr id="37" name="直接连接符 36"/>
          <p:cNvCxnSpPr/>
          <p:nvPr/>
        </p:nvCxnSpPr>
        <p:spPr>
          <a:xfrm flipH="1">
            <a:off x="687272" y="1685457"/>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61327" y="5134273"/>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93568" y="5642623"/>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416356" y="218025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403539" y="289152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390723" y="4936444"/>
            <a:ext cx="1530954" cy="4205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矩形标注 44"/>
              <p:cNvSpPr>
                <a:spLocks noChangeArrowheads="1"/>
              </p:cNvSpPr>
              <p:nvPr/>
            </p:nvSpPr>
            <p:spPr bwMode="auto">
              <a:xfrm>
                <a:off x="6193281" y="2329059"/>
                <a:ext cx="2520280" cy="1233652"/>
              </a:xfrm>
              <a:prstGeom prst="wedgeRectCallout">
                <a:avLst>
                  <a:gd name="adj1" fmla="val -80240"/>
                  <a:gd name="adj2" fmla="val -616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Strategy </a:t>
                </a:r>
                <a:endParaRPr lang="en-US" altLang="zh-CN" sz="2000" i="1" dirty="0">
                  <a:latin typeface="Cambria Math"/>
                  <a:cs typeface="ＭＳ Ｐゴシック" charset="-128"/>
                </a:endParaRPr>
              </a:p>
              <a:p>
                <a:pPr algn="ct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zh-CN" altLang="en-US" sz="2000" i="1" smtClean="0">
                          <a:latin typeface="Cambria Math"/>
                          <a:cs typeface="ＭＳ Ｐゴシック" charset="-128"/>
                        </a:rPr>
                        <m:t>𝝈</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𝟏</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𝟎</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𝟎</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𝟎</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𝟎</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𝟏</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𝟏</m:t>
                      </m:r>
                      <m:r>
                        <a:rPr lang="en-US" altLang="zh-CN" sz="2000" b="1" i="1" smtClean="0">
                          <a:latin typeface="Cambria Math"/>
                          <a:cs typeface="ＭＳ Ｐゴシック" charset="-128"/>
                        </a:rPr>
                        <m:t>)</m:t>
                      </m:r>
                    </m:oMath>
                  </m:oMathPara>
                </a14:m>
                <a:endParaRPr lang="en-US" altLang="zh-CN" sz="2000" dirty="0">
                  <a:solidFill>
                    <a:srgbClr val="FF0000"/>
                  </a:solidFill>
                  <a:latin typeface="+mn-lt"/>
                  <a:cs typeface="ＭＳ Ｐゴシック" charset="-128"/>
                </a:endParaRPr>
              </a:p>
              <a:p>
                <a:pPr algn="ct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a:ea typeface="Cambria Math"/>
                          <a:cs typeface="ＭＳ Ｐゴシック" charset="-128"/>
                        </a:rPr>
                        <m:t>∈</m:t>
                      </m:r>
                      <m:sSub>
                        <m:sSubPr>
                          <m:ctrlPr>
                            <a:rPr lang="en-US" altLang="zh-CN" sz="2000" i="1" smtClean="0">
                              <a:solidFill>
                                <a:schemeClr val="tx1"/>
                              </a:solidFill>
                              <a:latin typeface="Cambria Math"/>
                              <a:ea typeface="Cambria Math"/>
                            </a:rPr>
                          </m:ctrlPr>
                        </m:sSubPr>
                        <m:e>
                          <m:r>
                            <a:rPr lang="en-US" altLang="zh-CN" sz="2000" b="1" i="1" smtClean="0">
                              <a:solidFill>
                                <a:schemeClr val="tx1"/>
                              </a:solidFill>
                              <a:latin typeface="Cambria Math"/>
                              <a:ea typeface="Cambria Math"/>
                            </a:rPr>
                            <m:t>𝑺</m:t>
                          </m:r>
                        </m:e>
                        <m:sub>
                          <m:r>
                            <a:rPr lang="en-US" altLang="zh-CN" sz="2000" b="1" i="1" smtClean="0">
                              <a:solidFill>
                                <a:schemeClr val="tx1"/>
                              </a:solidFill>
                              <a:latin typeface="Cambria Math"/>
                              <a:ea typeface="Cambria Math"/>
                            </a:rPr>
                            <m:t>𝑩</m:t>
                          </m:r>
                        </m:sub>
                      </m:sSub>
                      <m:r>
                        <a:rPr lang="en-US" altLang="zh-CN" sz="2000" b="1" i="1" smtClean="0">
                          <a:solidFill>
                            <a:schemeClr val="tx1"/>
                          </a:solidFill>
                          <a:latin typeface="Cambria Math"/>
                          <a:ea typeface="Cambria Math"/>
                        </a:rPr>
                        <m:t>=</m:t>
                      </m:r>
                      <m:sSup>
                        <m:sSupPr>
                          <m:ctrlPr>
                            <a:rPr lang="en-US" altLang="zh-CN" sz="2000" b="1" i="1" smtClean="0">
                              <a:solidFill>
                                <a:schemeClr val="tx1"/>
                              </a:solidFill>
                              <a:latin typeface="Cambria Math"/>
                              <a:ea typeface="Cambria Math"/>
                            </a:rPr>
                          </m:ctrlPr>
                        </m:sSupPr>
                        <m:e>
                          <m:r>
                            <a:rPr lang="en-US" altLang="zh-CN" sz="2000" b="1" i="1" smtClean="0">
                              <a:solidFill>
                                <a:schemeClr val="tx1"/>
                              </a:solidFill>
                              <a:latin typeface="Cambria Math"/>
                              <a:ea typeface="Cambria Math"/>
                            </a:rPr>
                            <m:t>𝟐</m:t>
                          </m:r>
                        </m:e>
                        <m:sup>
                          <m:d>
                            <m:dPr>
                              <m:begChr m:val="|"/>
                              <m:endChr m:val="|"/>
                              <m:ctrlPr>
                                <a:rPr lang="en-US" altLang="zh-CN" sz="2000" b="1" i="1" smtClean="0">
                                  <a:solidFill>
                                    <a:schemeClr val="tx1"/>
                                  </a:solidFill>
                                  <a:latin typeface="Cambria Math"/>
                                  <a:ea typeface="Cambria Math"/>
                                </a:rPr>
                              </m:ctrlPr>
                            </m:dPr>
                            <m:e>
                              <m:r>
                                <a:rPr lang="en-US" altLang="zh-CN" sz="2000" b="1" i="1" smtClean="0">
                                  <a:solidFill>
                                    <a:schemeClr val="tx1"/>
                                  </a:solidFill>
                                  <a:latin typeface="Cambria Math"/>
                                  <a:ea typeface="Cambria Math"/>
                                </a:rPr>
                                <m:t>𝑩</m:t>
                              </m:r>
                            </m:e>
                          </m:d>
                          <m:r>
                            <a:rPr lang="en-US" altLang="zh-CN" sz="2000" b="1" i="1" smtClean="0">
                              <a:solidFill>
                                <a:schemeClr val="tx1"/>
                              </a:solidFill>
                              <a:latin typeface="Cambria Math"/>
                              <a:ea typeface="Cambria Math"/>
                            </a:rPr>
                            <m:t>+</m:t>
                          </m:r>
                          <m:r>
                            <a:rPr lang="en-US" altLang="zh-CN" sz="2000" b="1" i="1" smtClean="0">
                              <a:solidFill>
                                <a:schemeClr val="tx1"/>
                              </a:solidFill>
                              <a:latin typeface="Cambria Math"/>
                              <a:ea typeface="Cambria Math"/>
                            </a:rPr>
                            <m:t>𝟏</m:t>
                          </m:r>
                        </m:sup>
                      </m:sSup>
                    </m:oMath>
                  </m:oMathPara>
                </a14:m>
                <a:endParaRPr lang="en-US" altLang="zh-CN" sz="2000" dirty="0">
                  <a:solidFill>
                    <a:schemeClr val="tx1"/>
                  </a:solidFill>
                  <a:latin typeface="+mn-lt"/>
                  <a:cs typeface="ＭＳ Ｐゴシック" charset="-128"/>
                </a:endParaRPr>
              </a:p>
            </p:txBody>
          </p:sp>
        </mc:Choice>
        <mc:Fallback xmlns="">
          <p:sp>
            <p:nvSpPr>
              <p:cNvPr id="45" name="矩形标注 44"/>
              <p:cNvSpPr>
                <a:spLocks noRot="1" noChangeAspect="1" noMove="1" noResize="1" noEditPoints="1" noAdjustHandles="1" noChangeArrowheads="1" noChangeShapeType="1" noTextEdit="1"/>
              </p:cNvSpPr>
              <p:nvPr/>
            </p:nvSpPr>
            <p:spPr bwMode="auto">
              <a:xfrm>
                <a:off x="6193281" y="2329059"/>
                <a:ext cx="2520280" cy="1233652"/>
              </a:xfrm>
              <a:prstGeom prst="wedgeRectCallout">
                <a:avLst>
                  <a:gd name="adj1" fmla="val -80240"/>
                  <a:gd name="adj2" fmla="val -6165"/>
                </a:avLst>
              </a:prstGeom>
              <a:blipFill>
                <a:blip r:embed="rId3"/>
                <a:stretch>
                  <a:fillRect r="-929"/>
                </a:stretch>
              </a:blipFill>
              <a:ln>
                <a:noFill/>
              </a:ln>
            </p:spPr>
            <p:txBody>
              <a:bodyPr/>
              <a:lstStyle/>
              <a:p>
                <a:r>
                  <a:rPr lang="zh-CN" altLang="en-US">
                    <a:noFill/>
                  </a:rPr>
                  <a:t> </a:t>
                </a:r>
              </a:p>
            </p:txBody>
          </p:sp>
        </mc:Fallback>
      </mc:AlternateContent>
      <p:cxnSp>
        <p:nvCxnSpPr>
          <p:cNvPr id="47" name="直接连接符 46"/>
          <p:cNvCxnSpPr/>
          <p:nvPr/>
        </p:nvCxnSpPr>
        <p:spPr bwMode="auto">
          <a:xfrm>
            <a:off x="3776448" y="2180257"/>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48" name="TextBox 47"/>
          <p:cNvSpPr txBox="1"/>
          <p:nvPr/>
        </p:nvSpPr>
        <p:spPr>
          <a:xfrm>
            <a:off x="3964306" y="1516180"/>
            <a:ext cx="244988" cy="338554"/>
          </a:xfrm>
          <a:prstGeom prst="rect">
            <a:avLst/>
          </a:prstGeom>
          <a:noFill/>
        </p:spPr>
        <p:txBody>
          <a:bodyPr wrap="square" rtlCol="0">
            <a:spAutoFit/>
          </a:bodyPr>
          <a:lstStyle/>
          <a:p>
            <a:r>
              <a:rPr lang="en-US" altLang="zh-CN" sz="1600" dirty="0"/>
              <a:t>0</a:t>
            </a:r>
            <a:endParaRPr lang="zh-CN" altLang="en-US" sz="1600" dirty="0"/>
          </a:p>
        </p:txBody>
      </p:sp>
      <p:sp>
        <p:nvSpPr>
          <p:cNvPr id="49" name="TextBox 48"/>
          <p:cNvSpPr txBox="1"/>
          <p:nvPr/>
        </p:nvSpPr>
        <p:spPr>
          <a:xfrm>
            <a:off x="3964306" y="2015716"/>
            <a:ext cx="244988" cy="338554"/>
          </a:xfrm>
          <a:prstGeom prst="rect">
            <a:avLst/>
          </a:prstGeom>
          <a:noFill/>
        </p:spPr>
        <p:txBody>
          <a:bodyPr wrap="square" rtlCol="0">
            <a:spAutoFit/>
          </a:bodyPr>
          <a:lstStyle/>
          <a:p>
            <a:r>
              <a:rPr lang="en-US" altLang="zh-CN" sz="1600" dirty="0"/>
              <a:t>1</a:t>
            </a:r>
            <a:endParaRPr lang="zh-CN" altLang="en-US" sz="1600" dirty="0"/>
          </a:p>
        </p:txBody>
      </p:sp>
      <p:sp>
        <p:nvSpPr>
          <p:cNvPr id="50" name="TextBox 49"/>
          <p:cNvSpPr txBox="1"/>
          <p:nvPr/>
        </p:nvSpPr>
        <p:spPr>
          <a:xfrm>
            <a:off x="3964306" y="2661533"/>
            <a:ext cx="244988" cy="338554"/>
          </a:xfrm>
          <a:prstGeom prst="rect">
            <a:avLst/>
          </a:prstGeom>
          <a:noFill/>
        </p:spPr>
        <p:txBody>
          <a:bodyPr wrap="square" rtlCol="0">
            <a:spAutoFit/>
          </a:bodyPr>
          <a:lstStyle/>
          <a:p>
            <a:r>
              <a:rPr lang="en-US" altLang="zh-CN" sz="1600" dirty="0"/>
              <a:t>2</a:t>
            </a:r>
            <a:endParaRPr lang="zh-CN" altLang="en-US" sz="1600" dirty="0"/>
          </a:p>
        </p:txBody>
      </p:sp>
      <p:sp>
        <p:nvSpPr>
          <p:cNvPr id="51" name="TextBox 50"/>
          <p:cNvSpPr txBox="1"/>
          <p:nvPr/>
        </p:nvSpPr>
        <p:spPr>
          <a:xfrm>
            <a:off x="3964306" y="3474846"/>
            <a:ext cx="244988" cy="338554"/>
          </a:xfrm>
          <a:prstGeom prst="rect">
            <a:avLst/>
          </a:prstGeom>
          <a:noFill/>
        </p:spPr>
        <p:txBody>
          <a:bodyPr wrap="square" rtlCol="0">
            <a:spAutoFit/>
          </a:bodyPr>
          <a:lstStyle/>
          <a:p>
            <a:r>
              <a:rPr lang="en-US" altLang="zh-CN" sz="1600" dirty="0"/>
              <a:t>3</a:t>
            </a:r>
            <a:endParaRPr lang="zh-CN" altLang="en-US" sz="1600" dirty="0"/>
          </a:p>
        </p:txBody>
      </p:sp>
      <p:sp>
        <p:nvSpPr>
          <p:cNvPr id="52" name="TextBox 51"/>
          <p:cNvSpPr txBox="1"/>
          <p:nvPr/>
        </p:nvSpPr>
        <p:spPr>
          <a:xfrm>
            <a:off x="3964306" y="4338471"/>
            <a:ext cx="244988" cy="338554"/>
          </a:xfrm>
          <a:prstGeom prst="rect">
            <a:avLst/>
          </a:prstGeom>
          <a:noFill/>
        </p:spPr>
        <p:txBody>
          <a:bodyPr wrap="square" rtlCol="0">
            <a:spAutoFit/>
          </a:bodyPr>
          <a:lstStyle/>
          <a:p>
            <a:r>
              <a:rPr lang="en-US" altLang="zh-CN" sz="1600" dirty="0"/>
              <a:t>4</a:t>
            </a:r>
            <a:endParaRPr lang="zh-CN" altLang="en-US" sz="1600" dirty="0"/>
          </a:p>
        </p:txBody>
      </p:sp>
      <p:sp>
        <p:nvSpPr>
          <p:cNvPr id="53" name="TextBox 52"/>
          <p:cNvSpPr txBox="1"/>
          <p:nvPr/>
        </p:nvSpPr>
        <p:spPr>
          <a:xfrm>
            <a:off x="3964306" y="4941869"/>
            <a:ext cx="244988" cy="338554"/>
          </a:xfrm>
          <a:prstGeom prst="rect">
            <a:avLst/>
          </a:prstGeom>
          <a:noFill/>
        </p:spPr>
        <p:txBody>
          <a:bodyPr wrap="square" rtlCol="0">
            <a:spAutoFit/>
          </a:bodyPr>
          <a:lstStyle/>
          <a:p>
            <a:r>
              <a:rPr lang="en-US" altLang="zh-CN" sz="1600" dirty="0"/>
              <a:t>5</a:t>
            </a:r>
            <a:endParaRPr lang="zh-CN" altLang="en-US" sz="1600" dirty="0"/>
          </a:p>
        </p:txBody>
      </p:sp>
      <p:sp>
        <p:nvSpPr>
          <p:cNvPr id="54" name="TextBox 53"/>
          <p:cNvSpPr txBox="1"/>
          <p:nvPr/>
        </p:nvSpPr>
        <p:spPr>
          <a:xfrm>
            <a:off x="3964306" y="5464289"/>
            <a:ext cx="244988" cy="338554"/>
          </a:xfrm>
          <a:prstGeom prst="rect">
            <a:avLst/>
          </a:prstGeom>
          <a:noFill/>
        </p:spPr>
        <p:txBody>
          <a:bodyPr wrap="square" rtlCol="0">
            <a:spAutoFit/>
          </a:bodyPr>
          <a:lstStyle/>
          <a:p>
            <a:r>
              <a:rPr lang="en-US" altLang="zh-CN" sz="1600" dirty="0"/>
              <a:t>6</a:t>
            </a:r>
            <a:endParaRPr lang="zh-CN" altLang="en-US" sz="1600" dirty="0"/>
          </a:p>
        </p:txBody>
      </p:sp>
      <p:grpSp>
        <p:nvGrpSpPr>
          <p:cNvPr id="34816" name="组合 34815">
            <a:extLst>
              <a:ext uri="{FF2B5EF4-FFF2-40B4-BE49-F238E27FC236}">
                <a16:creationId xmlns:a16="http://schemas.microsoft.com/office/drawing/2014/main" xmlns="" id="{6D398301-08E1-4BE7-AAFC-B5D5063A8CBD}"/>
              </a:ext>
            </a:extLst>
          </p:cNvPr>
          <p:cNvGrpSpPr/>
          <p:nvPr/>
        </p:nvGrpSpPr>
        <p:grpSpPr>
          <a:xfrm>
            <a:off x="4348076" y="1402342"/>
            <a:ext cx="681391" cy="4595437"/>
            <a:chOff x="4348076" y="1402342"/>
            <a:chExt cx="681391" cy="4595437"/>
          </a:xfrm>
        </p:grpSpPr>
        <p:sp>
          <p:nvSpPr>
            <p:cNvPr id="3" name="矩形 2">
              <a:extLst>
                <a:ext uri="{FF2B5EF4-FFF2-40B4-BE49-F238E27FC236}">
                  <a16:creationId xmlns:a16="http://schemas.microsoft.com/office/drawing/2014/main" xmlns="" id="{197035C0-43C6-4110-9576-B064B7951A73}"/>
                </a:ext>
              </a:extLst>
            </p:cNvPr>
            <p:cNvSpPr/>
            <p:nvPr/>
          </p:nvSpPr>
          <p:spPr bwMode="auto">
            <a:xfrm>
              <a:off x="4348076" y="1402342"/>
              <a:ext cx="681391" cy="4595437"/>
            </a:xfrm>
            <a:prstGeom prst="rect">
              <a:avLst/>
            </a:prstGeom>
            <a:solidFill>
              <a:srgbClr val="FFC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grpSp>
          <p:nvGrpSpPr>
            <p:cNvPr id="46" name="组合 45">
              <a:extLst>
                <a:ext uri="{FF2B5EF4-FFF2-40B4-BE49-F238E27FC236}">
                  <a16:creationId xmlns:a16="http://schemas.microsoft.com/office/drawing/2014/main" xmlns="" id="{6CBE049B-B89A-43E8-9EA5-F656A7ECF0E7}"/>
                </a:ext>
              </a:extLst>
            </p:cNvPr>
            <p:cNvGrpSpPr/>
            <p:nvPr/>
          </p:nvGrpSpPr>
          <p:grpSpPr>
            <a:xfrm>
              <a:off x="4490255" y="1454624"/>
              <a:ext cx="397033" cy="4418831"/>
              <a:chOff x="4449762" y="1454624"/>
              <a:chExt cx="397033" cy="4418831"/>
            </a:xfrm>
          </p:grpSpPr>
          <p:sp>
            <p:nvSpPr>
              <p:cNvPr id="38" name="文本框 37">
                <a:extLst>
                  <a:ext uri="{FF2B5EF4-FFF2-40B4-BE49-F238E27FC236}">
                    <a16:creationId xmlns:a16="http://schemas.microsoft.com/office/drawing/2014/main" xmlns="" id="{F7FDA720-D1DA-4698-90A8-7241E1E7A45F}"/>
                  </a:ext>
                </a:extLst>
              </p:cNvPr>
              <p:cNvSpPr txBox="1"/>
              <p:nvPr/>
            </p:nvSpPr>
            <p:spPr>
              <a:xfrm>
                <a:off x="4449762" y="1454624"/>
                <a:ext cx="397033" cy="461665"/>
              </a:xfrm>
              <a:prstGeom prst="rect">
                <a:avLst/>
              </a:prstGeom>
              <a:noFill/>
            </p:spPr>
            <p:txBody>
              <a:bodyPr wrap="square" rtlCol="0">
                <a:spAutoFit/>
              </a:bodyPr>
              <a:lstStyle/>
              <a:p>
                <a:r>
                  <a:rPr lang="en-US" altLang="zh-CN" sz="2400" dirty="0"/>
                  <a:t>1</a:t>
                </a:r>
                <a:endParaRPr lang="zh-CN" altLang="en-US" sz="2400" dirty="0"/>
              </a:p>
            </p:txBody>
          </p:sp>
          <p:sp>
            <p:nvSpPr>
              <p:cNvPr id="58" name="文本框 57">
                <a:extLst>
                  <a:ext uri="{FF2B5EF4-FFF2-40B4-BE49-F238E27FC236}">
                    <a16:creationId xmlns:a16="http://schemas.microsoft.com/office/drawing/2014/main" xmlns="" id="{3EB52BCD-BB41-4ACE-B8C5-CA750621E8A5}"/>
                  </a:ext>
                </a:extLst>
              </p:cNvPr>
              <p:cNvSpPr txBox="1"/>
              <p:nvPr/>
            </p:nvSpPr>
            <p:spPr>
              <a:xfrm>
                <a:off x="4449762" y="4914323"/>
                <a:ext cx="397033" cy="461665"/>
              </a:xfrm>
              <a:prstGeom prst="rect">
                <a:avLst/>
              </a:prstGeom>
              <a:noFill/>
            </p:spPr>
            <p:txBody>
              <a:bodyPr wrap="square" rtlCol="0">
                <a:spAutoFit/>
              </a:bodyPr>
              <a:lstStyle/>
              <a:p>
                <a:r>
                  <a:rPr lang="en-US" altLang="zh-CN" sz="2400" dirty="0"/>
                  <a:t>1</a:t>
                </a:r>
                <a:endParaRPr lang="zh-CN" altLang="en-US" sz="2400" dirty="0"/>
              </a:p>
            </p:txBody>
          </p:sp>
          <p:sp>
            <p:nvSpPr>
              <p:cNvPr id="59" name="文本框 58">
                <a:extLst>
                  <a:ext uri="{FF2B5EF4-FFF2-40B4-BE49-F238E27FC236}">
                    <a16:creationId xmlns:a16="http://schemas.microsoft.com/office/drawing/2014/main" xmlns="" id="{3D355639-1A48-480D-90C4-10B1774520D7}"/>
                  </a:ext>
                </a:extLst>
              </p:cNvPr>
              <p:cNvSpPr txBox="1"/>
              <p:nvPr/>
            </p:nvSpPr>
            <p:spPr>
              <a:xfrm>
                <a:off x="4449762" y="5411790"/>
                <a:ext cx="397033" cy="461665"/>
              </a:xfrm>
              <a:prstGeom prst="rect">
                <a:avLst/>
              </a:prstGeom>
              <a:noFill/>
            </p:spPr>
            <p:txBody>
              <a:bodyPr wrap="square" rtlCol="0">
                <a:spAutoFit/>
              </a:bodyPr>
              <a:lstStyle/>
              <a:p>
                <a:r>
                  <a:rPr lang="en-US" altLang="zh-CN" sz="2400" dirty="0"/>
                  <a:t>1</a:t>
                </a:r>
                <a:endParaRPr lang="zh-CN" altLang="en-US" sz="2400" dirty="0"/>
              </a:p>
            </p:txBody>
          </p:sp>
          <p:sp>
            <p:nvSpPr>
              <p:cNvPr id="60" name="文本框 59">
                <a:extLst>
                  <a:ext uri="{FF2B5EF4-FFF2-40B4-BE49-F238E27FC236}">
                    <a16:creationId xmlns:a16="http://schemas.microsoft.com/office/drawing/2014/main" xmlns="" id="{5B78C465-B880-449C-BD89-7A75E3EB1479}"/>
                  </a:ext>
                </a:extLst>
              </p:cNvPr>
              <p:cNvSpPr txBox="1"/>
              <p:nvPr/>
            </p:nvSpPr>
            <p:spPr>
              <a:xfrm>
                <a:off x="4449762" y="1943677"/>
                <a:ext cx="397033" cy="461665"/>
              </a:xfrm>
              <a:prstGeom prst="rect">
                <a:avLst/>
              </a:prstGeom>
              <a:noFill/>
            </p:spPr>
            <p:txBody>
              <a:bodyPr wrap="square" rtlCol="0">
                <a:spAutoFit/>
              </a:bodyPr>
              <a:lstStyle/>
              <a:p>
                <a:r>
                  <a:rPr lang="en-US" altLang="zh-CN" sz="2400" dirty="0"/>
                  <a:t>0</a:t>
                </a:r>
                <a:endParaRPr lang="zh-CN" altLang="en-US" sz="2400" dirty="0"/>
              </a:p>
            </p:txBody>
          </p:sp>
          <p:sp>
            <p:nvSpPr>
              <p:cNvPr id="61" name="文本框 60">
                <a:extLst>
                  <a:ext uri="{FF2B5EF4-FFF2-40B4-BE49-F238E27FC236}">
                    <a16:creationId xmlns:a16="http://schemas.microsoft.com/office/drawing/2014/main" xmlns="" id="{5201C4E2-0BDB-4332-819B-B8D206D9BB71}"/>
                  </a:ext>
                </a:extLst>
              </p:cNvPr>
              <p:cNvSpPr txBox="1"/>
              <p:nvPr/>
            </p:nvSpPr>
            <p:spPr>
              <a:xfrm>
                <a:off x="4449762" y="2611606"/>
                <a:ext cx="397033" cy="461665"/>
              </a:xfrm>
              <a:prstGeom prst="rect">
                <a:avLst/>
              </a:prstGeom>
              <a:noFill/>
            </p:spPr>
            <p:txBody>
              <a:bodyPr wrap="square" rtlCol="0">
                <a:spAutoFit/>
              </a:bodyPr>
              <a:lstStyle/>
              <a:p>
                <a:r>
                  <a:rPr lang="en-US" altLang="zh-CN" sz="2400" dirty="0"/>
                  <a:t>0</a:t>
                </a:r>
                <a:endParaRPr lang="zh-CN" altLang="en-US" sz="2400" dirty="0"/>
              </a:p>
            </p:txBody>
          </p:sp>
          <p:sp>
            <p:nvSpPr>
              <p:cNvPr id="62" name="文本框 61">
                <a:extLst>
                  <a:ext uri="{FF2B5EF4-FFF2-40B4-BE49-F238E27FC236}">
                    <a16:creationId xmlns:a16="http://schemas.microsoft.com/office/drawing/2014/main" xmlns="" id="{D1874FE4-3C5A-427C-8F90-0389DC93C65E}"/>
                  </a:ext>
                </a:extLst>
              </p:cNvPr>
              <p:cNvSpPr txBox="1"/>
              <p:nvPr/>
            </p:nvSpPr>
            <p:spPr>
              <a:xfrm>
                <a:off x="4449762" y="3422893"/>
                <a:ext cx="397033" cy="461665"/>
              </a:xfrm>
              <a:prstGeom prst="rect">
                <a:avLst/>
              </a:prstGeom>
              <a:noFill/>
            </p:spPr>
            <p:txBody>
              <a:bodyPr wrap="square" rtlCol="0">
                <a:spAutoFit/>
              </a:bodyPr>
              <a:lstStyle/>
              <a:p>
                <a:r>
                  <a:rPr lang="en-US" altLang="zh-CN" sz="2400" dirty="0"/>
                  <a:t>0</a:t>
                </a:r>
                <a:endParaRPr lang="zh-CN" altLang="en-US" sz="2400" dirty="0"/>
              </a:p>
            </p:txBody>
          </p:sp>
          <p:sp>
            <p:nvSpPr>
              <p:cNvPr id="63" name="文本框 62">
                <a:extLst>
                  <a:ext uri="{FF2B5EF4-FFF2-40B4-BE49-F238E27FC236}">
                    <a16:creationId xmlns:a16="http://schemas.microsoft.com/office/drawing/2014/main" xmlns="" id="{6D6D6E12-C95D-42D5-9CAA-B961E2569756}"/>
                  </a:ext>
                </a:extLst>
              </p:cNvPr>
              <p:cNvSpPr txBox="1"/>
              <p:nvPr/>
            </p:nvSpPr>
            <p:spPr>
              <a:xfrm>
                <a:off x="4449762" y="4276915"/>
                <a:ext cx="397033" cy="461665"/>
              </a:xfrm>
              <a:prstGeom prst="rect">
                <a:avLst/>
              </a:prstGeom>
              <a:noFill/>
            </p:spPr>
            <p:txBody>
              <a:bodyPr wrap="square" rtlCol="0">
                <a:spAutoFit/>
              </a:bodyPr>
              <a:lstStyle/>
              <a:p>
                <a:r>
                  <a:rPr lang="en-US" altLang="zh-CN" sz="2400" dirty="0"/>
                  <a:t>0</a:t>
                </a:r>
                <a:endParaRPr lang="zh-CN" altLang="en-US" sz="2400" dirty="0"/>
              </a:p>
            </p:txBody>
          </p:sp>
        </p:grpSp>
      </p:grpSp>
      <p:sp>
        <p:nvSpPr>
          <p:cNvPr id="66" name="矩形标注 44">
            <a:extLst>
              <a:ext uri="{FF2B5EF4-FFF2-40B4-BE49-F238E27FC236}">
                <a16:creationId xmlns:a16="http://schemas.microsoft.com/office/drawing/2014/main" xmlns="" id="{7C3E8642-CF3D-4B1E-BA94-922EC402E546}"/>
              </a:ext>
            </a:extLst>
          </p:cNvPr>
          <p:cNvSpPr>
            <a:spLocks noChangeArrowheads="1"/>
          </p:cNvSpPr>
          <p:nvPr/>
        </p:nvSpPr>
        <p:spPr bwMode="auto">
          <a:xfrm>
            <a:off x="6081523" y="5134273"/>
            <a:ext cx="2729710" cy="1233652"/>
          </a:xfrm>
          <a:prstGeom prst="wedgeRectCallout">
            <a:avLst>
              <a:gd name="adj1" fmla="val -78989"/>
              <a:gd name="adj2" fmla="val -385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We use the </a:t>
            </a:r>
            <a:r>
              <a:rPr lang="en-US" altLang="zh-CN" sz="2000" dirty="0">
                <a:solidFill>
                  <a:srgbClr val="FF0000"/>
                </a:solidFill>
                <a:latin typeface="+mn-lt"/>
                <a:cs typeface="ＭＳ Ｐゴシック" charset="-128"/>
              </a:rPr>
              <a:t>Hungarian algorithm </a:t>
            </a:r>
            <a:r>
              <a:rPr lang="en-US" altLang="zh-CN" sz="2000" dirty="0">
                <a:latin typeface="+mn-lt"/>
                <a:cs typeface="ＭＳ Ｐゴシック" charset="-128"/>
              </a:rPr>
              <a:t>in each batch</a:t>
            </a:r>
            <a:endParaRPr lang="en-US" altLang="zh-CN" sz="2000" dirty="0">
              <a:solidFill>
                <a:schemeClr val="tx1"/>
              </a:solidFill>
              <a:latin typeface="+mn-lt"/>
              <a:cs typeface="ＭＳ Ｐゴシック" charset="-128"/>
            </a:endParaRPr>
          </a:p>
        </p:txBody>
      </p:sp>
      <mc:AlternateContent xmlns:mc="http://schemas.openxmlformats.org/markup-compatibility/2006" xmlns:a14="http://schemas.microsoft.com/office/drawing/2010/main">
        <mc:Choice Requires="a14">
          <p:sp>
            <p:nvSpPr>
              <p:cNvPr id="64" name="矩形标注 54">
                <a:extLst>
                  <a:ext uri="{FF2B5EF4-FFF2-40B4-BE49-F238E27FC236}">
                    <a16:creationId xmlns:a16="http://schemas.microsoft.com/office/drawing/2014/main" xmlns="" id="{7C744D5B-45CC-474A-BF21-AE01E83A205C}"/>
                  </a:ext>
                </a:extLst>
              </p:cNvPr>
              <p:cNvSpPr>
                <a:spLocks noChangeArrowheads="1"/>
              </p:cNvSpPr>
              <p:nvPr/>
            </p:nvSpPr>
            <p:spPr bwMode="auto">
              <a:xfrm>
                <a:off x="5210925" y="4083833"/>
                <a:ext cx="3867801" cy="529317"/>
              </a:xfrm>
              <a:prstGeom prst="wedgeRectCallout">
                <a:avLst>
                  <a:gd name="adj1" fmla="val -11933"/>
                  <a:gd name="adj2" fmla="val -808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marL="457200" lvl="1" indent="0" algn="just">
                  <a:lnSpc>
                    <a:spcPct val="95000"/>
                  </a:lnSpc>
                  <a:spcBef>
                    <a:spcPct val="25000"/>
                  </a:spcBef>
                  <a:spcAft>
                    <a:spcPct val="10000"/>
                  </a:spcAft>
                  <a:buSzPct val="60000"/>
                  <a:buNone/>
                  <a:defRPr/>
                </a:pPr>
                <a14:m>
                  <m:oMathPara xmlns:m="http://schemas.openxmlformats.org/officeDocument/2006/math">
                    <m:oMathParaPr>
                      <m:jc m:val="center"/>
                    </m:oMathParaPr>
                    <m:oMath xmlns:m="http://schemas.openxmlformats.org/officeDocument/2006/math">
                      <m:r>
                        <a:rPr lang="en-US" altLang="zh-CN" sz="2000" b="1" i="1" smtClean="0">
                          <a:latin typeface="Cambria Math"/>
                        </a:rPr>
                        <m:t>𝑼</m:t>
                      </m:r>
                      <m:d>
                        <m:dPr>
                          <m:ctrlPr>
                            <a:rPr lang="en-US" altLang="zh-CN" sz="2000" i="1" smtClean="0">
                              <a:latin typeface="Cambria Math"/>
                            </a:rPr>
                          </m:ctrlPr>
                        </m:dPr>
                        <m:e>
                          <m:r>
                            <a:rPr lang="en-US" altLang="zh-CN" sz="2000" i="1">
                              <a:latin typeface="Cambria Math"/>
                            </a:rPr>
                            <m:t>𝑩</m:t>
                          </m:r>
                          <m:r>
                            <a:rPr lang="en-US" altLang="zh-CN" sz="2000" i="1">
                              <a:latin typeface="Cambria Math"/>
                            </a:rPr>
                            <m:t>,</m:t>
                          </m:r>
                          <m:sSub>
                            <m:sSubPr>
                              <m:ctrlPr>
                                <a:rPr lang="en-US" altLang="zh-CN" sz="2000" i="1">
                                  <a:latin typeface="Cambria Math"/>
                                </a:rPr>
                              </m:ctrlPr>
                            </m:sSubPr>
                            <m:e>
                              <m:r>
                                <a:rPr lang="en-US" altLang="zh-CN" sz="2000" i="1">
                                  <a:latin typeface="Cambria Math"/>
                                </a:rPr>
                                <m:t>𝑺</m:t>
                              </m:r>
                            </m:e>
                            <m:sub>
                              <m:r>
                                <a:rPr lang="en-US" altLang="zh-CN" sz="2000" i="1">
                                  <a:latin typeface="Cambria Math"/>
                                </a:rPr>
                                <m:t>𝑩</m:t>
                              </m:r>
                            </m:sub>
                          </m:sSub>
                        </m:e>
                      </m:d>
                      <m:r>
                        <a:rPr lang="en-US" altLang="zh-CN" sz="2000" i="1">
                          <a:latin typeface="Cambria Math"/>
                        </a:rPr>
                        <m:t>=</m:t>
                      </m:r>
                      <m:sSub>
                        <m:sSubPr>
                          <m:ctrlPr>
                            <a:rPr lang="en-US" altLang="zh-CN" sz="2000" i="1">
                              <a:latin typeface="Cambria Math"/>
                            </a:rPr>
                          </m:ctrlPr>
                        </m:sSubPr>
                        <m:e>
                          <m:r>
                            <a:rPr lang="en-US" altLang="zh-CN" sz="2000">
                              <a:latin typeface="Cambria Math"/>
                            </a:rPr>
                            <m:t>𝐦𝐚𝐱</m:t>
                          </m:r>
                        </m:e>
                        <m:sub>
                          <m:r>
                            <a:rPr lang="zh-CN" altLang="en-US" sz="2000" i="1">
                              <a:latin typeface="Cambria Math"/>
                            </a:rPr>
                            <m:t>𝝈</m:t>
                          </m:r>
                          <m:r>
                            <a:rPr lang="zh-CN" altLang="en-US" sz="2000" i="1">
                              <a:latin typeface="Cambria Math"/>
                            </a:rPr>
                            <m:t>∈</m:t>
                          </m:r>
                          <m:sSub>
                            <m:sSubPr>
                              <m:ctrlPr>
                                <a:rPr lang="en-US" altLang="zh-CN" sz="2000" i="1">
                                  <a:latin typeface="Cambria Math"/>
                                </a:rPr>
                              </m:ctrlPr>
                            </m:sSubPr>
                            <m:e>
                              <m:r>
                                <a:rPr lang="en-US" altLang="zh-CN" sz="2000" i="1">
                                  <a:latin typeface="Cambria Math"/>
                                </a:rPr>
                                <m:t>𝑺</m:t>
                              </m:r>
                            </m:e>
                            <m:sub>
                              <m:r>
                                <a:rPr lang="en-US" altLang="zh-CN" sz="2000" i="1">
                                  <a:latin typeface="Cambria Math"/>
                                </a:rPr>
                                <m:t>𝑩</m:t>
                              </m:r>
                            </m:sub>
                          </m:sSub>
                        </m:sub>
                      </m:sSub>
                      <m:r>
                        <a:rPr lang="en-US" altLang="zh-CN" sz="2000" i="1" smtClean="0">
                          <a:latin typeface="Cambria Math"/>
                        </a:rPr>
                        <m:t> </m:t>
                      </m:r>
                      <m:r>
                        <a:rPr lang="en-US" altLang="zh-CN" sz="2000" b="1" i="1" smtClean="0">
                          <a:latin typeface="Cambria Math"/>
                        </a:rPr>
                        <m:t>𝑼</m:t>
                      </m:r>
                      <m:r>
                        <a:rPr lang="en-US" altLang="zh-CN" sz="2000" i="1">
                          <a:latin typeface="Cambria Math"/>
                        </a:rPr>
                        <m:t>(</m:t>
                      </m:r>
                      <m:r>
                        <a:rPr lang="en-US" altLang="zh-CN" sz="2000" i="1">
                          <a:latin typeface="Cambria Math"/>
                        </a:rPr>
                        <m:t>𝑩</m:t>
                      </m:r>
                      <m:r>
                        <a:rPr lang="en-US" altLang="zh-CN" sz="2000" i="1">
                          <a:latin typeface="Cambria Math"/>
                        </a:rPr>
                        <m:t>,</m:t>
                      </m:r>
                      <m:r>
                        <a:rPr lang="zh-CN" altLang="en-US" sz="2000" i="1">
                          <a:latin typeface="Cambria Math"/>
                        </a:rPr>
                        <m:t>𝝈</m:t>
                      </m:r>
                      <m:r>
                        <a:rPr lang="en-US" altLang="zh-CN" sz="2000" i="1">
                          <a:latin typeface="Cambria Math"/>
                        </a:rPr>
                        <m:t>)</m:t>
                      </m:r>
                    </m:oMath>
                  </m:oMathPara>
                </a14:m>
                <a:endParaRPr lang="en-US" altLang="zh-CN" sz="2000" dirty="0">
                  <a:cs typeface="ＭＳ Ｐゴシック" charset="-128"/>
                </a:endParaRPr>
              </a:p>
            </p:txBody>
          </p:sp>
        </mc:Choice>
        <mc:Fallback xmlns="">
          <p:sp>
            <p:nvSpPr>
              <p:cNvPr id="64" name="矩形标注 54">
                <a:extLst>
                  <a:ext uri="{FF2B5EF4-FFF2-40B4-BE49-F238E27FC236}">
                    <a16:creationId xmlns:a16="http://schemas.microsoft.com/office/drawing/2014/main" id="{7C744D5B-45CC-474A-BF21-AE01E83A205C}"/>
                  </a:ext>
                </a:extLst>
              </p:cNvPr>
              <p:cNvSpPr>
                <a:spLocks noRot="1" noChangeAspect="1" noMove="1" noResize="1" noEditPoints="1" noAdjustHandles="1" noChangeArrowheads="1" noChangeShapeType="1" noTextEdit="1"/>
              </p:cNvSpPr>
              <p:nvPr/>
            </p:nvSpPr>
            <p:spPr bwMode="auto">
              <a:xfrm>
                <a:off x="5210925" y="4083833"/>
                <a:ext cx="3867801" cy="529317"/>
              </a:xfrm>
              <a:prstGeom prst="wedgeRectCallout">
                <a:avLst>
                  <a:gd name="adj1" fmla="val -11933"/>
                  <a:gd name="adj2" fmla="val -80840"/>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36733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6" grpId="0" animBg="1"/>
      <p:bldP spid="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57286" y="671710"/>
                <a:ext cx="8735888"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Theoretical result</a:t>
                </a:r>
              </a:p>
              <a:p>
                <a:pPr lvl="1" algn="just">
                  <a:lnSpc>
                    <a:spcPct val="95000"/>
                  </a:lnSpc>
                  <a:spcBef>
                    <a:spcPct val="25000"/>
                  </a:spcBef>
                  <a:spcAft>
                    <a:spcPct val="10000"/>
                  </a:spcAft>
                  <a:buSzPct val="60000"/>
                  <a:defRPr/>
                </a:pPr>
                <a:r>
                  <a:rPr lang="en-US" altLang="zh-CN" sz="2400" dirty="0">
                    <a:cs typeface="ＭＳ Ｐゴシック" charset="-128"/>
                  </a:rPr>
                  <a:t>Our framework can achieve constant competitive ratio </a:t>
                </a:r>
                <a14:m>
                  <m:oMath xmlns:m="http://schemas.openxmlformats.org/officeDocument/2006/math">
                    <m:f>
                      <m:fPr>
                        <m:ctrlPr>
                          <a:rPr lang="en-US" altLang="zh-CN" sz="2400" i="1">
                            <a:latin typeface="Cambria Math"/>
                            <a:cs typeface="ＭＳ Ｐゴシック" charset="-128"/>
                          </a:rPr>
                        </m:ctrlPr>
                      </m:fPr>
                      <m:num>
                        <m:r>
                          <a:rPr lang="en-US" altLang="zh-CN" sz="2400">
                            <a:latin typeface="Cambria Math"/>
                            <a:cs typeface="ＭＳ Ｐゴシック" charset="-128"/>
                          </a:rPr>
                          <m:t>𝟏</m:t>
                        </m:r>
                      </m:num>
                      <m:den>
                        <m:r>
                          <a:rPr lang="en-US" altLang="zh-CN" sz="2400">
                            <a:latin typeface="Cambria Math"/>
                            <a:cs typeface="ＭＳ Ｐゴシック" charset="-128"/>
                          </a:rPr>
                          <m:t>𝑪</m:t>
                        </m:r>
                        <m:r>
                          <a:rPr lang="en-US" altLang="zh-CN" sz="2400">
                            <a:latin typeface="Cambria Math"/>
                            <a:cs typeface="ＭＳ Ｐゴシック" charset="-128"/>
                          </a:rPr>
                          <m:t>−</m:t>
                        </m:r>
                        <m:r>
                          <a:rPr lang="en-US" altLang="zh-CN" sz="2400">
                            <a:latin typeface="Cambria Math"/>
                            <a:cs typeface="ＭＳ Ｐゴシック" charset="-128"/>
                          </a:rPr>
                          <m:t>𝟏</m:t>
                        </m:r>
                      </m:den>
                    </m:f>
                  </m:oMath>
                </a14:m>
                <a:r>
                  <a:rPr lang="en-US" altLang="zh-CN" sz="1700" dirty="0">
                    <a:cs typeface="ＭＳ Ｐゴシック" charset="-128"/>
                  </a:rPr>
                  <a:t> </a:t>
                </a:r>
                <a:r>
                  <a:rPr lang="en-US" altLang="zh-CN" sz="2400" dirty="0">
                    <a:cs typeface="ＭＳ Ｐゴシック" charset="-128"/>
                  </a:rPr>
                  <a:t>(Where </a:t>
                </a:r>
                <a14:m>
                  <m:oMath xmlns:m="http://schemas.openxmlformats.org/officeDocument/2006/math">
                    <m:r>
                      <a:rPr lang="en-US" altLang="zh-CN" sz="2400" dirty="0">
                        <a:latin typeface="Cambria Math"/>
                        <a:cs typeface="ＭＳ Ｐゴシック" charset="-128"/>
                      </a:rPr>
                      <m:t>𝐶</m:t>
                    </m:r>
                  </m:oMath>
                </a14:m>
                <a:r>
                  <a:rPr lang="en-US" altLang="zh-CN" sz="2400" dirty="0">
                    <a:cs typeface="ＭＳ Ｐゴシック" charset="-128"/>
                  </a:rPr>
                  <a:t> is a constant)</a:t>
                </a:r>
              </a:p>
              <a:p>
                <a:pPr lvl="1" algn="just">
                  <a:lnSpc>
                    <a:spcPct val="95000"/>
                  </a:lnSpc>
                  <a:spcBef>
                    <a:spcPct val="25000"/>
                  </a:spcBef>
                  <a:spcAft>
                    <a:spcPct val="10000"/>
                  </a:spcAft>
                  <a:buSzPct val="60000"/>
                  <a:defRPr/>
                </a:pPr>
                <a:r>
                  <a:rPr lang="en-US" altLang="zh-CN" sz="2400" dirty="0">
                    <a:cs typeface="ＭＳ Ｐゴシック" charset="-128"/>
                  </a:rPr>
                  <a:t>We also prove the competitive ratio is tight </a:t>
                </a:r>
              </a:p>
              <a:p>
                <a:pPr lvl="1" algn="just">
                  <a:lnSpc>
                    <a:spcPct val="95000"/>
                  </a:lnSpc>
                  <a:spcBef>
                    <a:spcPct val="25000"/>
                  </a:spcBef>
                  <a:spcAft>
                    <a:spcPct val="10000"/>
                  </a:spcAft>
                  <a:buSzPct val="60000"/>
                  <a:defRPr/>
                </a:pPr>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57286" y="671710"/>
                <a:ext cx="8735888" cy="5832747"/>
              </a:xfrm>
              <a:prstGeom prst="rect">
                <a:avLst/>
              </a:prstGeom>
              <a:blipFill rotWithShape="1">
                <a:blip r:embed="rId3"/>
                <a:stretch>
                  <a:fillRect l="-140" t="-1045" r="-10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1st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21</a:t>
            </a:fld>
            <a:endParaRPr lang="en-US" altLang="ko-KR">
              <a:latin typeface="Arial Unicode MS" pitchFamily="34" charset="-122"/>
            </a:endParaRPr>
          </a:p>
        </p:txBody>
      </p:sp>
      <p:sp>
        <p:nvSpPr>
          <p:cNvPr id="5" name="内容占位符 2"/>
          <p:cNvSpPr txBox="1">
            <a:spLocks/>
          </p:cNvSpPr>
          <p:nvPr/>
        </p:nvSpPr>
        <p:spPr>
          <a:xfrm>
            <a:off x="157286" y="4005064"/>
            <a:ext cx="8807897" cy="2401817"/>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3600" dirty="0">
                <a:solidFill>
                  <a:srgbClr val="FFFF66"/>
                </a:solidFill>
                <a:cs typeface="ＭＳ Ｐゴシック" charset="-128"/>
              </a:rPr>
              <a:t>We answer the open question: </a:t>
            </a:r>
          </a:p>
          <a:p>
            <a:pPr algn="ctr">
              <a:spcBef>
                <a:spcPts val="0"/>
              </a:spcBef>
              <a:defRPr/>
            </a:pPr>
            <a:r>
              <a:rPr lang="en-US" altLang="zh-CN" sz="3600" dirty="0">
                <a:solidFill>
                  <a:srgbClr val="FFFF66"/>
                </a:solidFill>
                <a:cs typeface="ＭＳ Ｐゴシック" charset="-128"/>
              </a:rPr>
              <a:t>Whether a batch-based solution can achieve a global </a:t>
            </a:r>
            <a:r>
              <a:rPr lang="en-US" altLang="zh-CN" sz="3600" dirty="0">
                <a:solidFill>
                  <a:srgbClr val="FF0000"/>
                </a:solidFill>
                <a:cs typeface="ＭＳ Ｐゴシック" charset="-128"/>
              </a:rPr>
              <a:t>theoretical guarantee</a:t>
            </a:r>
            <a:r>
              <a:rPr lang="en-US" altLang="zh-CN" sz="3600" dirty="0">
                <a:solidFill>
                  <a:srgbClr val="FFFF66"/>
                </a:solidFill>
                <a:cs typeface="ＭＳ Ｐゴシック" charset="-128"/>
              </a:rPr>
              <a:t>?</a:t>
            </a:r>
          </a:p>
        </p:txBody>
      </p:sp>
    </p:spTree>
    <p:extLst>
      <p:ext uri="{BB962C8B-B14F-4D97-AF65-F5344CB8AC3E}">
        <p14:creationId xmlns:p14="http://schemas.microsoft.com/office/powerpoint/2010/main" val="404956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Observation</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22</a:t>
            </a:fld>
            <a:endParaRPr lang="en-US" altLang="ko-KR">
              <a:latin typeface="Arial Unicode MS" pitchFamily="34" charset="-122"/>
            </a:endParaRPr>
          </a:p>
        </p:txBody>
      </p:sp>
      <p:grpSp>
        <p:nvGrpSpPr>
          <p:cNvPr id="28" name="组合 27"/>
          <p:cNvGrpSpPr/>
          <p:nvPr/>
        </p:nvGrpSpPr>
        <p:grpSpPr>
          <a:xfrm>
            <a:off x="827584" y="1704082"/>
            <a:ext cx="3383116" cy="3917332"/>
            <a:chOff x="827584" y="1704082"/>
            <a:chExt cx="3383116" cy="3917332"/>
          </a:xfrm>
        </p:grpSpPr>
        <p:sp>
          <p:nvSpPr>
            <p:cNvPr id="5" name="椭圆 4"/>
            <p:cNvSpPr/>
            <p:nvPr/>
          </p:nvSpPr>
          <p:spPr>
            <a:xfrm>
              <a:off x="1083941" y="3258903"/>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 name="椭圆 5"/>
            <p:cNvSpPr/>
            <p:nvPr/>
          </p:nvSpPr>
          <p:spPr>
            <a:xfrm>
              <a:off x="3065694" y="1783974"/>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7" name="椭圆 6"/>
            <p:cNvSpPr/>
            <p:nvPr/>
          </p:nvSpPr>
          <p:spPr>
            <a:xfrm>
              <a:off x="3065694" y="2495245"/>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 name="椭圆 7"/>
            <p:cNvSpPr/>
            <p:nvPr/>
          </p:nvSpPr>
          <p:spPr>
            <a:xfrm>
              <a:off x="1071124" y="4011434"/>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9" name="直接连接符 8"/>
            <p:cNvCxnSpPr>
              <a:stCxn id="6" idx="3"/>
              <a:endCxn id="5" idx="6"/>
            </p:cNvCxnSpPr>
            <p:nvPr/>
          </p:nvCxnSpPr>
          <p:spPr>
            <a:xfrm flipH="1">
              <a:off x="1547556" y="2203618"/>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3"/>
              <a:endCxn id="5" idx="6"/>
            </p:cNvCxnSpPr>
            <p:nvPr/>
          </p:nvCxnSpPr>
          <p:spPr>
            <a:xfrm flipH="1">
              <a:off x="1547556" y="2914889"/>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3"/>
              <a:endCxn id="8" idx="6"/>
            </p:cNvCxnSpPr>
            <p:nvPr/>
          </p:nvCxnSpPr>
          <p:spPr>
            <a:xfrm flipH="1">
              <a:off x="1534739" y="2914889"/>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065694" y="470924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 name="直接连接符 12"/>
            <p:cNvCxnSpPr>
              <a:stCxn id="12" idx="2"/>
              <a:endCxn id="5" idx="6"/>
            </p:cNvCxnSpPr>
            <p:nvPr/>
          </p:nvCxnSpPr>
          <p:spPr>
            <a:xfrm flipH="1" flipV="1">
              <a:off x="1547555" y="3504724"/>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071124" y="5129771"/>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5" name="直接连接符 14"/>
            <p:cNvCxnSpPr>
              <a:stCxn id="12" idx="2"/>
              <a:endCxn id="14" idx="6"/>
            </p:cNvCxnSpPr>
            <p:nvPr/>
          </p:nvCxnSpPr>
          <p:spPr>
            <a:xfrm flipH="1">
              <a:off x="1534739" y="4955070"/>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30966" y="2471518"/>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17" name="TextBox 16"/>
            <p:cNvSpPr txBox="1"/>
            <p:nvPr/>
          </p:nvSpPr>
          <p:spPr>
            <a:xfrm>
              <a:off x="2527290" y="2705308"/>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18" name="TextBox 17"/>
            <p:cNvSpPr txBox="1"/>
            <p:nvPr/>
          </p:nvSpPr>
          <p:spPr>
            <a:xfrm>
              <a:off x="2527290" y="3317129"/>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19" name="TextBox 18"/>
            <p:cNvSpPr txBox="1"/>
            <p:nvPr/>
          </p:nvSpPr>
          <p:spPr>
            <a:xfrm>
              <a:off x="2187294" y="4244241"/>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0" name="TextBox 19"/>
            <p:cNvSpPr txBox="1"/>
            <p:nvPr/>
          </p:nvSpPr>
          <p:spPr>
            <a:xfrm>
              <a:off x="2150113" y="4829326"/>
              <a:ext cx="495448" cy="400110"/>
            </a:xfrm>
            <a:prstGeom prst="rect">
              <a:avLst/>
            </a:prstGeom>
            <a:noFill/>
          </p:spPr>
          <p:txBody>
            <a:bodyPr wrap="square" rtlCol="0">
              <a:spAutoFit/>
            </a:bodyPr>
            <a:lstStyle/>
            <a:p>
              <a:r>
                <a:rPr lang="en-US" altLang="zh-CN" sz="2000" dirty="0"/>
                <a:t>2</a:t>
              </a:r>
              <a:endParaRPr lang="zh-CN" altLang="en-US" sz="2000" dirty="0"/>
            </a:p>
          </p:txBody>
        </p:sp>
        <p:sp>
          <p:nvSpPr>
            <p:cNvPr id="21" name="TextBox 20"/>
            <p:cNvSpPr txBox="1"/>
            <p:nvPr/>
          </p:nvSpPr>
          <p:spPr>
            <a:xfrm>
              <a:off x="3529634" y="1799191"/>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22" name="TextBox 21"/>
            <p:cNvSpPr txBox="1"/>
            <p:nvPr/>
          </p:nvSpPr>
          <p:spPr>
            <a:xfrm>
              <a:off x="3529634" y="2541011"/>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23" name="TextBox 22"/>
            <p:cNvSpPr txBox="1"/>
            <p:nvPr/>
          </p:nvSpPr>
          <p:spPr>
            <a:xfrm>
              <a:off x="831288" y="3318576"/>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24" name="TextBox 23"/>
            <p:cNvSpPr txBox="1"/>
            <p:nvPr/>
          </p:nvSpPr>
          <p:spPr>
            <a:xfrm>
              <a:off x="844105" y="4057201"/>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25" name="TextBox 24"/>
            <p:cNvSpPr txBox="1"/>
            <p:nvPr/>
          </p:nvSpPr>
          <p:spPr>
            <a:xfrm>
              <a:off x="3529634" y="4763671"/>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sp>
          <p:nvSpPr>
            <p:cNvPr id="26" name="TextBox 25"/>
            <p:cNvSpPr txBox="1"/>
            <p:nvPr/>
          </p:nvSpPr>
          <p:spPr>
            <a:xfrm>
              <a:off x="827584" y="5185740"/>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cxnSp>
          <p:nvCxnSpPr>
            <p:cNvPr id="27" name="直接连接符 26"/>
            <p:cNvCxnSpPr/>
            <p:nvPr/>
          </p:nvCxnSpPr>
          <p:spPr>
            <a:xfrm flipH="1">
              <a:off x="831288" y="1704082"/>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762466" y="4326318"/>
            <a:ext cx="3727895" cy="400110"/>
            <a:chOff x="4932482" y="2391601"/>
            <a:chExt cx="3727895" cy="400110"/>
          </a:xfrm>
        </p:grpSpPr>
        <p:cxnSp>
          <p:nvCxnSpPr>
            <p:cNvPr id="34" name="直接连接符 33"/>
            <p:cNvCxnSpPr/>
            <p:nvPr/>
          </p:nvCxnSpPr>
          <p:spPr>
            <a:xfrm flipH="1">
              <a:off x="4932482" y="2612453"/>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311894" y="2391601"/>
              <a:ext cx="348483" cy="400110"/>
            </a:xfrm>
            <a:prstGeom prst="rect">
              <a:avLst/>
            </a:prstGeom>
            <a:noFill/>
          </p:spPr>
          <p:txBody>
            <a:bodyPr wrap="square" rtlCol="0">
              <a:spAutoFit/>
            </a:bodyPr>
            <a:lstStyle/>
            <a:p>
              <a:r>
                <a:rPr lang="en-US" altLang="zh-CN" sz="2000" dirty="0">
                  <a:solidFill>
                    <a:srgbClr val="FF0000"/>
                  </a:solidFill>
                </a:rPr>
                <a:t>?</a:t>
              </a:r>
              <a:endParaRPr lang="zh-CN" altLang="en-US" sz="2000" dirty="0"/>
            </a:p>
          </p:txBody>
        </p:sp>
      </p:grpSp>
      <p:grpSp>
        <p:nvGrpSpPr>
          <p:cNvPr id="32" name="组合 31"/>
          <p:cNvGrpSpPr/>
          <p:nvPr/>
        </p:nvGrpSpPr>
        <p:grpSpPr>
          <a:xfrm>
            <a:off x="4355976" y="4303022"/>
            <a:ext cx="3292770" cy="411265"/>
            <a:chOff x="4355976" y="4303022"/>
            <a:chExt cx="3292770" cy="411265"/>
          </a:xfrm>
        </p:grpSpPr>
        <mc:AlternateContent xmlns:mc="http://schemas.openxmlformats.org/markup-compatibility/2006" xmlns:a14="http://schemas.microsoft.com/office/drawing/2010/main">
          <mc:Choice Requires="a14">
            <p:sp>
              <p:nvSpPr>
                <p:cNvPr id="37" name="TextBox 36"/>
                <p:cNvSpPr txBox="1"/>
                <p:nvPr/>
              </p:nvSpPr>
              <p:spPr>
                <a:xfrm>
                  <a:off x="5344489" y="4314177"/>
                  <a:ext cx="2304257" cy="400110"/>
                </a:xfrm>
                <a:prstGeom prst="rect">
                  <a:avLst/>
                </a:prstGeom>
                <a:noFill/>
              </p:spPr>
              <p:txBody>
                <a:bodyPr wrap="square" rtlCol="0">
                  <a:spAutoFit/>
                </a:bodyPr>
                <a:lstStyle/>
                <a:p>
                  <a:r>
                    <a:rPr lang="en-US" altLang="zh-CN" sz="2000" dirty="0">
                      <a:cs typeface="ＭＳ Ｐゴシック" charset="-128"/>
                    </a:rPr>
                    <a:t>utility gain</a:t>
                  </a:r>
                  <a14:m>
                    <m:oMath xmlns:m="http://schemas.openxmlformats.org/officeDocument/2006/math">
                      <m:r>
                        <a:rPr lang="en-US" altLang="zh-CN" sz="2000">
                          <a:latin typeface="Cambria Math"/>
                          <a:cs typeface="ＭＳ Ｐゴシック" charset="-128"/>
                        </a:rPr>
                        <m:t>=</m:t>
                      </m:r>
                      <m:r>
                        <a:rPr lang="en-US" altLang="zh-CN" sz="2000" b="1" i="0" smtClean="0">
                          <a:latin typeface="Cambria Math"/>
                          <a:cs typeface="ＭＳ Ｐゴシック" charset="-128"/>
                        </a:rPr>
                        <m:t>𝟔</m:t>
                      </m:r>
                    </m:oMath>
                  </a14:m>
                  <a:endParaRPr lang="zh-CN" altLang="en-US" sz="2000" dirty="0">
                    <a:cs typeface="ＭＳ Ｐゴシック" charset="-128"/>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5344489" y="4314177"/>
                  <a:ext cx="2304257" cy="400110"/>
                </a:xfrm>
                <a:prstGeom prst="rect">
                  <a:avLst/>
                </a:prstGeom>
                <a:blipFill rotWithShape="1">
                  <a:blip r:embed="rId3"/>
                  <a:stretch>
                    <a:fillRect l="-2910" t="-6154"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355976" y="4303022"/>
                  <a:ext cx="1130413" cy="400110"/>
                </a:xfrm>
                <a:prstGeom prst="rect">
                  <a:avLst/>
                </a:prstGeom>
                <a:noFill/>
              </p:spPr>
              <p:txBody>
                <a:bodyPr wrap="square" rtlCol="0">
                  <a:spAutoFit/>
                </a:bodyPr>
                <a:lstStyle/>
                <a:p>
                  <a:r>
                    <a:rPr lang="en-US" altLang="zh-CN" sz="1600" dirty="0"/>
                    <a:t> </a:t>
                  </a:r>
                  <a14:m>
                    <m:oMath xmlns:m="http://schemas.openxmlformats.org/officeDocument/2006/math">
                      <m:sSub>
                        <m:sSubPr>
                          <m:ctrlPr>
                            <a:rPr lang="en-US" altLang="zh-CN" sz="2000" i="1" smtClean="0">
                              <a:latin typeface="Cambria Math"/>
                            </a:rPr>
                          </m:ctrlPr>
                        </m:sSubPr>
                        <m:e>
                          <m:r>
                            <a:rPr lang="zh-CN" altLang="en-US" sz="2000" i="1" smtClean="0">
                              <a:latin typeface="Cambria Math"/>
                            </a:rPr>
                            <m:t>𝝈</m:t>
                          </m:r>
                        </m:e>
                        <m:sub>
                          <m:r>
                            <a:rPr lang="en-US" altLang="zh-CN" sz="2000" b="1" i="1" smtClean="0">
                              <a:latin typeface="Cambria Math"/>
                            </a:rPr>
                            <m:t>𝟒</m:t>
                          </m:r>
                        </m:sub>
                      </m:sSub>
                      <m:r>
                        <a:rPr lang="en-US" altLang="zh-CN" sz="2000" b="1" i="1" smtClean="0">
                          <a:latin typeface="Cambria Math"/>
                        </a:rPr>
                        <m:t>=</m:t>
                      </m:r>
                      <m:r>
                        <a:rPr lang="en-US" altLang="zh-CN" sz="2000" b="1" i="1" smtClean="0">
                          <a:latin typeface="Cambria Math"/>
                        </a:rPr>
                        <m:t>𝟏</m:t>
                      </m:r>
                    </m:oMath>
                  </a14:m>
                  <a:endParaRPr lang="zh-CN" altLang="en-US"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355976" y="4303022"/>
                  <a:ext cx="1130413" cy="400110"/>
                </a:xfrm>
                <a:prstGeom prst="rect">
                  <a:avLst/>
                </a:prstGeom>
                <a:blipFill rotWithShape="1">
                  <a:blip r:embed="rId4"/>
                  <a:stretch>
                    <a:fillRect b="-3030"/>
                  </a:stretch>
                </a:blipFill>
              </p:spPr>
              <p:txBody>
                <a:bodyPr/>
                <a:lstStyle/>
                <a:p>
                  <a:r>
                    <a:rPr lang="zh-CN" altLang="en-US">
                      <a:noFill/>
                    </a:rPr>
                    <a:t> </a:t>
                  </a:r>
                </a:p>
              </p:txBody>
            </p:sp>
          </mc:Fallback>
        </mc:AlternateContent>
      </p:grpSp>
      <p:sp>
        <p:nvSpPr>
          <p:cNvPr id="3" name="TextBox 2"/>
          <p:cNvSpPr txBox="1"/>
          <p:nvPr/>
        </p:nvSpPr>
        <p:spPr>
          <a:xfrm>
            <a:off x="3252548" y="3224290"/>
            <a:ext cx="432048" cy="515013"/>
          </a:xfrm>
          <a:prstGeom prst="rect">
            <a:avLst/>
          </a:prstGeom>
          <a:noFill/>
        </p:spPr>
        <p:txBody>
          <a:bodyPr wrap="square" rtlCol="0">
            <a:spAutoFit/>
          </a:bodyPr>
          <a:lstStyle/>
          <a:p>
            <a:pPr>
              <a:lnSpc>
                <a:spcPts val="1000"/>
              </a:lnSpc>
            </a:pPr>
            <a:r>
              <a:rPr lang="en-US" altLang="zh-CN" sz="2400" dirty="0">
                <a:solidFill>
                  <a:srgbClr val="FF0000"/>
                </a:solidFill>
              </a:rPr>
              <a:t>.</a:t>
            </a:r>
          </a:p>
          <a:p>
            <a:pPr>
              <a:lnSpc>
                <a:spcPts val="1000"/>
              </a:lnSpc>
            </a:pPr>
            <a:r>
              <a:rPr lang="en-US" altLang="zh-CN" sz="2400" dirty="0">
                <a:solidFill>
                  <a:srgbClr val="FF0000"/>
                </a:solidFill>
              </a:rPr>
              <a:t>.</a:t>
            </a:r>
          </a:p>
          <a:p>
            <a:pPr>
              <a:lnSpc>
                <a:spcPts val="1000"/>
              </a:lnSpc>
            </a:pPr>
            <a:r>
              <a:rPr lang="en-US" altLang="zh-CN" sz="2400" dirty="0">
                <a:solidFill>
                  <a:srgbClr val="FF0000"/>
                </a:solidFill>
              </a:rPr>
              <a:t>.</a:t>
            </a:r>
            <a:endParaRPr lang="zh-CN" altLang="en-US" sz="2400" dirty="0">
              <a:solidFill>
                <a:srgbClr val="FF0000"/>
              </a:solidFill>
            </a:endParaRPr>
          </a:p>
        </p:txBody>
      </p:sp>
      <p:cxnSp>
        <p:nvCxnSpPr>
          <p:cNvPr id="35" name="直接连接符 34"/>
          <p:cNvCxnSpPr/>
          <p:nvPr/>
        </p:nvCxnSpPr>
        <p:spPr>
          <a:xfrm flipH="1">
            <a:off x="1563261" y="2199221"/>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50444" y="2910492"/>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81613" y="2088884"/>
            <a:ext cx="3727895" cy="400110"/>
            <a:chOff x="4951629" y="872272"/>
            <a:chExt cx="3727895" cy="400110"/>
          </a:xfrm>
        </p:grpSpPr>
        <p:cxnSp>
          <p:nvCxnSpPr>
            <p:cNvPr id="41" name="直接连接符 40"/>
            <p:cNvCxnSpPr/>
            <p:nvPr/>
          </p:nvCxnSpPr>
          <p:spPr>
            <a:xfrm flipH="1">
              <a:off x="4951629" y="107508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331041" y="872272"/>
              <a:ext cx="348483" cy="400110"/>
            </a:xfrm>
            <a:prstGeom prst="rect">
              <a:avLst/>
            </a:prstGeom>
            <a:noFill/>
          </p:spPr>
          <p:txBody>
            <a:bodyPr wrap="square" rtlCol="0">
              <a:spAutoFit/>
            </a:bodyPr>
            <a:lstStyle/>
            <a:p>
              <a:r>
                <a:rPr lang="en-US" altLang="zh-CN" sz="2000" dirty="0">
                  <a:solidFill>
                    <a:srgbClr val="FF0000"/>
                  </a:solidFill>
                </a:rPr>
                <a:t>?</a:t>
              </a:r>
              <a:endParaRPr lang="zh-CN" altLang="en-US" sz="2000" dirty="0"/>
            </a:p>
          </p:txBody>
        </p:sp>
      </p:grpSp>
      <p:sp>
        <p:nvSpPr>
          <p:cNvPr id="43" name="矩形标注 42"/>
          <p:cNvSpPr>
            <a:spLocks noChangeArrowheads="1"/>
          </p:cNvSpPr>
          <p:nvPr/>
        </p:nvSpPr>
        <p:spPr bwMode="auto">
          <a:xfrm>
            <a:off x="4385483" y="4955069"/>
            <a:ext cx="4222268" cy="819509"/>
          </a:xfrm>
          <a:prstGeom prst="wedgeRectCallout">
            <a:avLst>
              <a:gd name="adj1" fmla="val -61856"/>
              <a:gd name="adj2" fmla="val -73236"/>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Modeled by a</a:t>
            </a:r>
          </a:p>
          <a:p>
            <a:pPr algn="ctr" eaLnBrk="1" hangingPunct="1">
              <a:spcBef>
                <a:spcPct val="0"/>
              </a:spcBef>
              <a:buClrTx/>
              <a:buSzTx/>
              <a:buFontTx/>
              <a:buNone/>
              <a:defRPr/>
            </a:pPr>
            <a:r>
              <a:rPr lang="en-US" altLang="zh-CN" sz="2000" dirty="0">
                <a:solidFill>
                  <a:srgbClr val="FF0000"/>
                </a:solidFill>
                <a:latin typeface="+mn-lt"/>
                <a:cs typeface="ＭＳ Ｐゴシック" charset="-128"/>
              </a:rPr>
              <a:t>Markov decision process</a:t>
            </a:r>
            <a:r>
              <a:rPr lang="en-US" altLang="zh-CN" sz="2000" dirty="0">
                <a:latin typeface="+mn-lt"/>
                <a:cs typeface="ＭＳ Ｐゴシック" charset="-128"/>
              </a:rPr>
              <a:t> (MDP) </a:t>
            </a:r>
            <a:endParaRPr lang="en-US" altLang="zh-CN" sz="2000" dirty="0">
              <a:solidFill>
                <a:schemeClr val="tx1"/>
              </a:solidFill>
              <a:latin typeface="+mn-lt"/>
              <a:cs typeface="ＭＳ Ｐゴシック" charset="-128"/>
            </a:endParaRPr>
          </a:p>
        </p:txBody>
      </p:sp>
      <p:grpSp>
        <p:nvGrpSpPr>
          <p:cNvPr id="30" name="组合 29"/>
          <p:cNvGrpSpPr/>
          <p:nvPr/>
        </p:nvGrpSpPr>
        <p:grpSpPr>
          <a:xfrm>
            <a:off x="4390536" y="2041366"/>
            <a:ext cx="3292770" cy="411265"/>
            <a:chOff x="4367276" y="2805386"/>
            <a:chExt cx="3292770" cy="411265"/>
          </a:xfrm>
        </p:grpSpPr>
        <mc:AlternateContent xmlns:mc="http://schemas.openxmlformats.org/markup-compatibility/2006" xmlns:a14="http://schemas.microsoft.com/office/drawing/2010/main">
          <mc:Choice Requires="a14">
            <p:sp>
              <p:nvSpPr>
                <p:cNvPr id="45" name="TextBox 44"/>
                <p:cNvSpPr txBox="1"/>
                <p:nvPr/>
              </p:nvSpPr>
              <p:spPr>
                <a:xfrm>
                  <a:off x="5355789" y="2816541"/>
                  <a:ext cx="2304257" cy="400110"/>
                </a:xfrm>
                <a:prstGeom prst="rect">
                  <a:avLst/>
                </a:prstGeom>
                <a:noFill/>
              </p:spPr>
              <p:txBody>
                <a:bodyPr wrap="square" rtlCol="0">
                  <a:spAutoFit/>
                </a:bodyPr>
                <a:lstStyle/>
                <a:p>
                  <a:r>
                    <a:rPr lang="en-US" altLang="zh-CN" sz="2000" dirty="0">
                      <a:cs typeface="ＭＳ Ｐゴシック" charset="-128"/>
                    </a:rPr>
                    <a:t>utility gain</a:t>
                  </a:r>
                  <a14:m>
                    <m:oMath xmlns:m="http://schemas.openxmlformats.org/officeDocument/2006/math">
                      <m:r>
                        <a:rPr lang="en-US" altLang="zh-CN" sz="2000">
                          <a:latin typeface="Cambria Math"/>
                          <a:cs typeface="ＭＳ Ｐゴシック" charset="-128"/>
                        </a:rPr>
                        <m:t>=</m:t>
                      </m:r>
                      <m:r>
                        <a:rPr lang="en-US" altLang="zh-CN" sz="2000" b="1" i="0" smtClean="0">
                          <a:latin typeface="Cambria Math"/>
                          <a:cs typeface="ＭＳ Ｐゴシック" charset="-128"/>
                        </a:rPr>
                        <m:t>𝟎</m:t>
                      </m:r>
                    </m:oMath>
                  </a14:m>
                  <a:endParaRPr lang="zh-CN" altLang="en-US" sz="2000" dirty="0">
                    <a:cs typeface="ＭＳ Ｐゴシック" charset="-128"/>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355789" y="2816541"/>
                  <a:ext cx="2304257" cy="400110"/>
                </a:xfrm>
                <a:prstGeom prst="rect">
                  <a:avLst/>
                </a:prstGeom>
                <a:blipFill rotWithShape="1">
                  <a:blip r:embed="rId5"/>
                  <a:stretch>
                    <a:fillRect l="-2646" t="-6154"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367276" y="2805386"/>
                  <a:ext cx="1130413" cy="400110"/>
                </a:xfrm>
                <a:prstGeom prst="rect">
                  <a:avLst/>
                </a:prstGeom>
                <a:noFill/>
              </p:spPr>
              <p:txBody>
                <a:bodyPr wrap="square" rtlCol="0">
                  <a:spAutoFit/>
                </a:bodyPr>
                <a:lstStyle/>
                <a:p>
                  <a:r>
                    <a:rPr lang="en-US" altLang="zh-CN" sz="1600" dirty="0"/>
                    <a:t> </a:t>
                  </a:r>
                  <a14:m>
                    <m:oMath xmlns:m="http://schemas.openxmlformats.org/officeDocument/2006/math">
                      <m:sSub>
                        <m:sSubPr>
                          <m:ctrlPr>
                            <a:rPr lang="en-US" altLang="zh-CN" sz="2000" i="1" smtClean="0">
                              <a:latin typeface="Cambria Math"/>
                            </a:rPr>
                          </m:ctrlPr>
                        </m:sSubPr>
                        <m:e>
                          <m:r>
                            <a:rPr lang="zh-CN" altLang="en-US" sz="2000" i="1" smtClean="0">
                              <a:latin typeface="Cambria Math"/>
                            </a:rPr>
                            <m:t>𝝈</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𝟎</m:t>
                      </m:r>
                    </m:oMath>
                  </a14:m>
                  <a:endParaRPr lang="zh-CN" altLang="en-US" sz="2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367276" y="2805386"/>
                  <a:ext cx="1130413" cy="400110"/>
                </a:xfrm>
                <a:prstGeom prst="rect">
                  <a:avLst/>
                </a:prstGeom>
                <a:blipFill rotWithShape="1">
                  <a:blip r:embed="rId6"/>
                  <a:stretch>
                    <a:fillRect b="-3030"/>
                  </a:stretch>
                </a:blipFill>
              </p:spPr>
              <p:txBody>
                <a:bodyPr/>
                <a:lstStyle/>
                <a:p>
                  <a:r>
                    <a:rPr lang="zh-CN" altLang="en-US">
                      <a:noFill/>
                    </a:rPr>
                    <a:t> </a:t>
                  </a:r>
                </a:p>
              </p:txBody>
            </p:sp>
          </mc:Fallback>
        </mc:AlternateContent>
      </p:grpSp>
      <p:sp>
        <p:nvSpPr>
          <p:cNvPr id="47" name="矩形标注 46"/>
          <p:cNvSpPr>
            <a:spLocks noChangeArrowheads="1"/>
          </p:cNvSpPr>
          <p:nvPr/>
        </p:nvSpPr>
        <p:spPr bwMode="auto">
          <a:xfrm>
            <a:off x="4458048" y="3030441"/>
            <a:ext cx="3214156" cy="819509"/>
          </a:xfrm>
          <a:prstGeom prst="wedgeRectCallout">
            <a:avLst>
              <a:gd name="adj1" fmla="val -62397"/>
              <a:gd name="adj2" fmla="val -949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A sequential decision </a:t>
            </a:r>
          </a:p>
          <a:p>
            <a:pPr algn="ctr" eaLnBrk="1" hangingPunct="1">
              <a:spcBef>
                <a:spcPct val="0"/>
              </a:spcBef>
              <a:buClrTx/>
              <a:buSzTx/>
              <a:buFontTx/>
              <a:buNone/>
              <a:defRPr/>
            </a:pPr>
            <a:r>
              <a:rPr lang="en-US" altLang="zh-CN" sz="2000" dirty="0">
                <a:latin typeface="+mn-lt"/>
                <a:cs typeface="ＭＳ Ｐゴシック" charset="-128"/>
              </a:rPr>
              <a:t>making problem </a:t>
            </a:r>
            <a:endParaRPr lang="en-US" altLang="zh-CN" sz="2000" dirty="0">
              <a:solidFill>
                <a:schemeClr val="tx1"/>
              </a:solidFill>
              <a:latin typeface="+mn-lt"/>
              <a:cs typeface="ＭＳ Ｐゴシック" charset="-128"/>
            </a:endParaRPr>
          </a:p>
        </p:txBody>
      </p:sp>
    </p:spTree>
    <p:extLst>
      <p:ext uri="{BB962C8B-B14F-4D97-AF65-F5344CB8AC3E}">
        <p14:creationId xmlns:p14="http://schemas.microsoft.com/office/powerpoint/2010/main" val="9039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MDP modeling</a:t>
                </a:r>
              </a:p>
              <a:p>
                <a:pPr lvl="1" algn="just">
                  <a:lnSpc>
                    <a:spcPct val="95000"/>
                  </a:lnSpc>
                  <a:spcBef>
                    <a:spcPct val="25000"/>
                  </a:spcBef>
                  <a:spcAft>
                    <a:spcPct val="10000"/>
                  </a:spcAft>
                  <a:buSzPct val="60000"/>
                  <a:defRPr/>
                </a:pPr>
                <a:r>
                  <a:rPr lang="en-US" altLang="zh-CN" sz="2000" dirty="0">
                    <a:cs typeface="ＭＳ Ｐゴシック" charset="-128"/>
                  </a:rPr>
                  <a:t>State: number of left and right nodes (for simplification)</a:t>
                </a:r>
              </a:p>
              <a:p>
                <a:pPr lvl="1" algn="just">
                  <a:lnSpc>
                    <a:spcPct val="95000"/>
                  </a:lnSpc>
                  <a:spcBef>
                    <a:spcPct val="25000"/>
                  </a:spcBef>
                  <a:spcAft>
                    <a:spcPct val="10000"/>
                  </a:spcAft>
                  <a:buSzPct val="60000"/>
                  <a:defRPr/>
                </a:pPr>
                <a:r>
                  <a:rPr lang="en-US" altLang="zh-CN" sz="2000" dirty="0">
                    <a:cs typeface="ＭＳ Ｐゴシック" charset="-128"/>
                  </a:rPr>
                  <a:t>Action: whether to split the batch now (</a:t>
                </a:r>
                <a14:m>
                  <m:oMath xmlns:m="http://schemas.openxmlformats.org/officeDocument/2006/math">
                    <m:r>
                      <a:rPr lang="en-US" altLang="zh-CN" sz="2000" i="1">
                        <a:latin typeface="Cambria Math"/>
                        <a:cs typeface="ＭＳ Ｐゴシック" charset="-128"/>
                      </a:rPr>
                      <m:t>𝟎</m:t>
                    </m:r>
                  </m:oMath>
                </a14:m>
                <a:r>
                  <a:rPr lang="en-US" altLang="zh-CN" sz="2000" dirty="0">
                    <a:cs typeface="ＭＳ Ｐゴシック" charset="-128"/>
                  </a:rPr>
                  <a:t> or </a:t>
                </a:r>
                <a14:m>
                  <m:oMath xmlns:m="http://schemas.openxmlformats.org/officeDocument/2006/math">
                    <m:r>
                      <a:rPr lang="en-US" altLang="zh-CN" sz="2000" i="1">
                        <a:latin typeface="Cambria Math"/>
                        <a:cs typeface="ＭＳ Ｐゴシック" charset="-128"/>
                      </a:rPr>
                      <m:t>𝟏</m:t>
                    </m:r>
                  </m:oMath>
                </a14:m>
                <a:r>
                  <a:rPr lang="en-US" altLang="zh-CN" sz="2000" dirty="0">
                    <a:cs typeface="ＭＳ Ｐゴシック" charset="-128"/>
                  </a:rPr>
                  <a:t>)</a:t>
                </a:r>
              </a:p>
              <a:p>
                <a:pPr lvl="1" algn="just">
                  <a:lnSpc>
                    <a:spcPct val="95000"/>
                  </a:lnSpc>
                  <a:spcBef>
                    <a:spcPct val="25000"/>
                  </a:spcBef>
                  <a:spcAft>
                    <a:spcPct val="10000"/>
                  </a:spcAft>
                  <a:buSzPct val="60000"/>
                  <a:defRPr/>
                </a:pPr>
                <a:r>
                  <a:rPr lang="en-US" altLang="zh-CN" sz="2000" dirty="0">
                    <a:cs typeface="ＭＳ Ｐゴシック" charset="-128"/>
                  </a:rPr>
                  <a:t>Reward: sum of weights of the matching (</a:t>
                </a:r>
                <a14:m>
                  <m:oMath xmlns:m="http://schemas.openxmlformats.org/officeDocument/2006/math">
                    <m:r>
                      <a:rPr lang="en-US" altLang="zh-CN" sz="2000" i="1">
                        <a:latin typeface="Cambria Math"/>
                        <a:cs typeface="ＭＳ Ｐゴシック" charset="-128"/>
                      </a:rPr>
                      <m:t>𝟎</m:t>
                    </m:r>
                  </m:oMath>
                </a14:m>
                <a:r>
                  <a:rPr lang="en-US" altLang="zh-CN" sz="2000" dirty="0">
                    <a:cs typeface="ＭＳ Ｐゴシック" charset="-128"/>
                  </a:rPr>
                  <a:t> if not to match)</a:t>
                </a:r>
                <a:endParaRPr lang="en-US" altLang="zh-CN" sz="2400" dirty="0">
                  <a:cs typeface="ＭＳ Ｐゴシック" charset="-128"/>
                </a:endParaRPr>
              </a:p>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Purpose: learning a </a:t>
                </a:r>
                <a:r>
                  <a:rPr lang="en-US" altLang="zh-CN" sz="2000" dirty="0">
                    <a:solidFill>
                      <a:srgbClr val="FF0000"/>
                    </a:solidFill>
                    <a:cs typeface="ＭＳ Ｐゴシック" charset="-128"/>
                  </a:rPr>
                  <a:t>mapping</a:t>
                </a:r>
                <a:r>
                  <a:rPr lang="en-US" altLang="zh-CN" sz="2000" dirty="0">
                    <a:cs typeface="ＭＳ Ｐゴシック" charset="-128"/>
                  </a:rPr>
                  <a:t> from states (</a:t>
                </a:r>
                <a14:m>
                  <m:oMath xmlns:m="http://schemas.openxmlformats.org/officeDocument/2006/math">
                    <m:r>
                      <a:rPr lang="en-US" altLang="zh-CN" sz="2000" b="1" i="1" smtClean="0">
                        <a:latin typeface="Cambria Math"/>
                        <a:cs typeface="ＭＳ Ｐゴシック" charset="-128"/>
                      </a:rPr>
                      <m:t>𝒔</m:t>
                    </m:r>
                  </m:oMath>
                </a14:m>
                <a:r>
                  <a:rPr lang="en-US" altLang="zh-CN" sz="2000" dirty="0">
                    <a:cs typeface="ＭＳ Ｐゴシック" charset="-128"/>
                  </a:rPr>
                  <a:t>) to actions (</a:t>
                </a:r>
                <a14:m>
                  <m:oMath xmlns:m="http://schemas.openxmlformats.org/officeDocument/2006/math">
                    <m:r>
                      <a:rPr lang="en-US" altLang="zh-CN" sz="2000" b="1" i="1" smtClean="0">
                        <a:latin typeface="Cambria Math"/>
                        <a:cs typeface="ＭＳ Ｐゴシック" charset="-128"/>
                      </a:rPr>
                      <m:t>𝒂</m:t>
                    </m:r>
                  </m:oMath>
                </a14:m>
                <a:r>
                  <a:rPr lang="en-US" altLang="zh-CN" sz="2000" dirty="0">
                    <a:cs typeface="ＭＳ Ｐゴシック" charset="-128"/>
                  </a:rPr>
                  <a:t>) in order to maximize the sum of rewards</a:t>
                </a:r>
              </a:p>
              <a:p>
                <a:pPr lvl="1" algn="just">
                  <a:lnSpc>
                    <a:spcPct val="95000"/>
                  </a:lnSpc>
                  <a:spcBef>
                    <a:spcPct val="25000"/>
                  </a:spcBef>
                  <a:spcAft>
                    <a:spcPct val="10000"/>
                  </a:spcAft>
                  <a:buSzPct val="60000"/>
                  <a:defRPr/>
                </a:pPr>
                <a:r>
                  <a:rPr lang="en-US" altLang="zh-CN" sz="2000" dirty="0">
                    <a:cs typeface="ＭＳ Ｐゴシック" charset="-128"/>
                  </a:rPr>
                  <a:t>Basic idea: a function </a:t>
                </a:r>
                <a14:m>
                  <m:oMath xmlns:m="http://schemas.openxmlformats.org/officeDocument/2006/math">
                    <m:r>
                      <a:rPr lang="en-US" altLang="zh-CN" sz="2000" b="1" i="1" smtClean="0">
                        <a:latin typeface="Cambria Math"/>
                        <a:cs typeface="ＭＳ Ｐゴシック" charset="-128"/>
                      </a:rPr>
                      <m:t>𝑸</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𝒔</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𝒂</m:t>
                    </m:r>
                    <m:r>
                      <a:rPr lang="en-US" altLang="zh-CN" sz="2000" b="1" i="1" smtClean="0">
                        <a:latin typeface="Cambria Math"/>
                        <a:cs typeface="ＭＳ Ｐゴシック" charset="-128"/>
                      </a:rPr>
                      <m:t>)</m:t>
                    </m:r>
                  </m:oMath>
                </a14:m>
                <a:r>
                  <a:rPr lang="en-US" altLang="zh-CN" sz="2000" dirty="0">
                    <a:cs typeface="ＭＳ Ｐゴシック" charset="-128"/>
                  </a:rPr>
                  <a:t> to record the </a:t>
                </a:r>
                <a:r>
                  <a:rPr lang="en-US" altLang="zh-CN" sz="2000" dirty="0">
                    <a:solidFill>
                      <a:srgbClr val="FF0000"/>
                    </a:solidFill>
                    <a:cs typeface="ＭＳ Ｐゴシック" charset="-128"/>
                  </a:rPr>
                  <a:t>score</a:t>
                </a:r>
                <a:r>
                  <a:rPr lang="en-US" altLang="zh-CN" sz="2000" dirty="0">
                    <a:cs typeface="ＭＳ Ｐゴシック" charset="-128"/>
                  </a:rPr>
                  <a:t> of </a:t>
                </a:r>
                <a14:m>
                  <m:oMath xmlns:m="http://schemas.openxmlformats.org/officeDocument/2006/math">
                    <m:r>
                      <a:rPr lang="en-US" altLang="zh-CN" sz="2000" b="1" i="1" smtClean="0">
                        <a:latin typeface="Cambria Math"/>
                        <a:cs typeface="ＭＳ Ｐゴシック" charset="-128"/>
                      </a:rPr>
                      <m:t>𝒔</m:t>
                    </m:r>
                    <m:r>
                      <a:rPr lang="en-US" altLang="zh-CN" sz="2000" b="1" i="1" smtClean="0">
                        <a:latin typeface="Cambria Math"/>
                        <a:ea typeface="Cambria Math"/>
                        <a:cs typeface="ＭＳ Ｐゴシック" charset="-128"/>
                      </a:rPr>
                      <m:t>→</m:t>
                    </m:r>
                    <m:r>
                      <a:rPr lang="en-US" altLang="zh-CN" sz="2000" b="1" i="1" smtClean="0">
                        <a:latin typeface="Cambria Math"/>
                        <a:ea typeface="Cambria Math"/>
                        <a:cs typeface="ＭＳ Ｐゴシック" charset="-128"/>
                      </a:rPr>
                      <m:t>𝒂</m:t>
                    </m:r>
                  </m:oMath>
                </a14:m>
                <a:endParaRPr lang="en-US" altLang="zh-CN" sz="2000" dirty="0">
                  <a:cs typeface="ＭＳ Ｐゴシック" charset="-128"/>
                </a:endParaRPr>
              </a:p>
              <a:p>
                <a:pPr lvl="1" algn="just">
                  <a:lnSpc>
                    <a:spcPct val="95000"/>
                  </a:lnSpc>
                  <a:spcBef>
                    <a:spcPct val="25000"/>
                  </a:spcBef>
                  <a:spcAft>
                    <a:spcPct val="10000"/>
                  </a:spcAft>
                  <a:buSzPct val="60000"/>
                  <a:defRPr/>
                </a:pPr>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r="-7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23</a:t>
            </a:fld>
            <a:endParaRPr lang="en-US" altLang="ko-KR">
              <a:latin typeface="Arial Unicode MS" pitchFamily="34" charset="-122"/>
            </a:endParaRPr>
          </a:p>
        </p:txBody>
      </p:sp>
    </p:spTree>
    <p:extLst>
      <p:ext uri="{BB962C8B-B14F-4D97-AF65-F5344CB8AC3E}">
        <p14:creationId xmlns:p14="http://schemas.microsoft.com/office/powerpoint/2010/main" val="385500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an example of inferring (with learned parameters)</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24</a:t>
            </a:fld>
            <a:endParaRPr lang="en-US" altLang="ko-KR"/>
          </a:p>
        </p:txBody>
      </p:sp>
      <p:graphicFrame>
        <p:nvGraphicFramePr>
          <p:cNvPr id="3" name="表格 2"/>
          <p:cNvGraphicFramePr>
            <a:graphicFrameLocks noGrp="1"/>
          </p:cNvGraphicFramePr>
          <p:nvPr>
            <p:extLst>
              <p:ext uri="{D42A27DB-BD31-4B8C-83A1-F6EECF244321}">
                <p14:modId xmlns:p14="http://schemas.microsoft.com/office/powerpoint/2010/main" val="2923253653"/>
              </p:ext>
            </p:extLst>
          </p:nvPr>
        </p:nvGraphicFramePr>
        <p:xfrm>
          <a:off x="4932040" y="2114671"/>
          <a:ext cx="3587703" cy="4079240"/>
        </p:xfrm>
        <a:graphic>
          <a:graphicData uri="http://schemas.openxmlformats.org/drawingml/2006/table">
            <a:tbl>
              <a:tblPr firstRow="1" bandRow="1">
                <a:tableStyleId>{5C22544A-7EE6-4342-B048-85BDC9FD1C3A}</a:tableStyleId>
              </a:tblPr>
              <a:tblGrid>
                <a:gridCol w="1195901">
                  <a:extLst>
                    <a:ext uri="{9D8B030D-6E8A-4147-A177-3AD203B41FA5}">
                      <a16:colId xmlns:a16="http://schemas.microsoft.com/office/drawing/2014/main" xmlns="" val="20000"/>
                    </a:ext>
                  </a:extLst>
                </a:gridCol>
                <a:gridCol w="1195901">
                  <a:extLst>
                    <a:ext uri="{9D8B030D-6E8A-4147-A177-3AD203B41FA5}">
                      <a16:colId xmlns:a16="http://schemas.microsoft.com/office/drawing/2014/main" xmlns="" val="20001"/>
                    </a:ext>
                  </a:extLst>
                </a:gridCol>
                <a:gridCol w="1195901">
                  <a:extLst>
                    <a:ext uri="{9D8B030D-6E8A-4147-A177-3AD203B41FA5}">
                      <a16:colId xmlns:a16="http://schemas.microsoft.com/office/drawing/2014/main" xmlns="" val="20002"/>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0.97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altLang="zh-CN" dirty="0">
                          <a:solidFill>
                            <a:schemeClr val="tx1"/>
                          </a:solidFill>
                        </a:rPr>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0" name="TextBox 39"/>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8" name="椭圆 37"/>
          <p:cNvSpPr/>
          <p:nvPr/>
        </p:nvSpPr>
        <p:spPr>
          <a:xfrm>
            <a:off x="3272666" y="208469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54" name="TextBox 53"/>
          <p:cNvSpPr txBox="1"/>
          <p:nvPr/>
        </p:nvSpPr>
        <p:spPr>
          <a:xfrm>
            <a:off x="3736606" y="2099908"/>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cxnSp>
        <p:nvCxnSpPr>
          <p:cNvPr id="61" name="直接连接符 60"/>
          <p:cNvCxnSpPr/>
          <p:nvPr/>
        </p:nvCxnSpPr>
        <p:spPr>
          <a:xfrm flipH="1">
            <a:off x="930986" y="2084691"/>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1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8" grpId="0" animBg="1"/>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an example of inferring (with learned parameters)</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25</a:t>
            </a:fld>
            <a:endParaRPr lang="en-US" altLang="ko-KR">
              <a:latin typeface="Arial Unicode MS"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31509319"/>
              </p:ext>
            </p:extLst>
          </p:nvPr>
        </p:nvGraphicFramePr>
        <p:xfrm>
          <a:off x="4932040" y="2114671"/>
          <a:ext cx="3587703" cy="4079240"/>
        </p:xfrm>
        <a:graphic>
          <a:graphicData uri="http://schemas.openxmlformats.org/drawingml/2006/table">
            <a:tbl>
              <a:tblPr firstRow="1" bandRow="1">
                <a:tableStyleId>{5C22544A-7EE6-4342-B048-85BDC9FD1C3A}</a:tableStyleId>
              </a:tblPr>
              <a:tblGrid>
                <a:gridCol w="1195901">
                  <a:extLst>
                    <a:ext uri="{9D8B030D-6E8A-4147-A177-3AD203B41FA5}">
                      <a16:colId xmlns:a16="http://schemas.microsoft.com/office/drawing/2014/main" xmlns="" val="20000"/>
                    </a:ext>
                  </a:extLst>
                </a:gridCol>
                <a:gridCol w="1195901">
                  <a:extLst>
                    <a:ext uri="{9D8B030D-6E8A-4147-A177-3AD203B41FA5}">
                      <a16:colId xmlns:a16="http://schemas.microsoft.com/office/drawing/2014/main" xmlns="" val="20001"/>
                    </a:ext>
                  </a:extLst>
                </a:gridCol>
                <a:gridCol w="1195901">
                  <a:extLst>
                    <a:ext uri="{9D8B030D-6E8A-4147-A177-3AD203B41FA5}">
                      <a16:colId xmlns:a16="http://schemas.microsoft.com/office/drawing/2014/main" xmlns="" val="20002"/>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FF0000"/>
                          </a:solidFill>
                        </a:rPr>
                        <a:t>a=0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0.97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rgbClr val="FF0000"/>
                          </a:solidFill>
                        </a:rPr>
                        <a:t>(0,1)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0.85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0.59</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altLang="zh-CN" dirty="0">
                          <a:solidFill>
                            <a:schemeClr val="tx1"/>
                          </a:solidFill>
                        </a:rPr>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0" name="TextBox 39"/>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13" name="椭圆 12"/>
          <p:cNvSpPr/>
          <p:nvPr/>
        </p:nvSpPr>
        <p:spPr>
          <a:xfrm>
            <a:off x="3272666" y="208469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0" name="TextBox 29"/>
          <p:cNvSpPr txBox="1"/>
          <p:nvPr/>
        </p:nvSpPr>
        <p:spPr>
          <a:xfrm>
            <a:off x="3736606" y="2099908"/>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cxnSp>
        <p:nvCxnSpPr>
          <p:cNvPr id="36" name="直接连接符 35"/>
          <p:cNvCxnSpPr/>
          <p:nvPr/>
        </p:nvCxnSpPr>
        <p:spPr>
          <a:xfrm flipH="1">
            <a:off x="930986" y="2576334"/>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7" name="乘号 36"/>
          <p:cNvSpPr/>
          <p:nvPr/>
        </p:nvSpPr>
        <p:spPr bwMode="auto">
          <a:xfrm>
            <a:off x="4291251" y="2397378"/>
            <a:ext cx="360040" cy="339332"/>
          </a:xfrm>
          <a:prstGeom prst="mathMultiply">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cxnSp>
        <p:nvCxnSpPr>
          <p:cNvPr id="38" name="直接连接符 37"/>
          <p:cNvCxnSpPr/>
          <p:nvPr/>
        </p:nvCxnSpPr>
        <p:spPr>
          <a:xfrm flipH="1">
            <a:off x="930986" y="2084691"/>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01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an example of inferring (with learned parameters)</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26</a:t>
            </a:fld>
            <a:endParaRPr lang="en-US" altLang="ko-KR">
              <a:latin typeface="Arial Unicode MS"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50440276"/>
              </p:ext>
            </p:extLst>
          </p:nvPr>
        </p:nvGraphicFramePr>
        <p:xfrm>
          <a:off x="4932040" y="2114671"/>
          <a:ext cx="3587703" cy="4079240"/>
        </p:xfrm>
        <a:graphic>
          <a:graphicData uri="http://schemas.openxmlformats.org/drawingml/2006/table">
            <a:tbl>
              <a:tblPr firstRow="1" bandRow="1">
                <a:tableStyleId>{5C22544A-7EE6-4342-B048-85BDC9FD1C3A}</a:tableStyleId>
              </a:tblPr>
              <a:tblGrid>
                <a:gridCol w="1195901">
                  <a:extLst>
                    <a:ext uri="{9D8B030D-6E8A-4147-A177-3AD203B41FA5}">
                      <a16:colId xmlns:a16="http://schemas.microsoft.com/office/drawing/2014/main" xmlns="" val="20000"/>
                    </a:ext>
                  </a:extLst>
                </a:gridCol>
                <a:gridCol w="1195901">
                  <a:extLst>
                    <a:ext uri="{9D8B030D-6E8A-4147-A177-3AD203B41FA5}">
                      <a16:colId xmlns:a16="http://schemas.microsoft.com/office/drawing/2014/main" xmlns="" val="20001"/>
                    </a:ext>
                  </a:extLst>
                </a:gridCol>
                <a:gridCol w="1195901">
                  <a:extLst>
                    <a:ext uri="{9D8B030D-6E8A-4147-A177-3AD203B41FA5}">
                      <a16:colId xmlns:a16="http://schemas.microsoft.com/office/drawing/2014/main" xmlns="" val="20002"/>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FF0000"/>
                          </a:solidFill>
                        </a:rPr>
                        <a:t>a=0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0.97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rgbClr val="FF0000"/>
                          </a:solidFill>
                        </a:rPr>
                        <a:t>(0,2)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0.88</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altLang="zh-CN" dirty="0">
                          <a:solidFill>
                            <a:schemeClr val="tx1"/>
                          </a:solidFill>
                        </a:rPr>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0" name="TextBox 39"/>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17" name="椭圆 16"/>
          <p:cNvSpPr/>
          <p:nvPr/>
        </p:nvSpPr>
        <p:spPr>
          <a:xfrm>
            <a:off x="3272666" y="208469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8" name="椭圆 17"/>
          <p:cNvSpPr/>
          <p:nvPr/>
        </p:nvSpPr>
        <p:spPr>
          <a:xfrm>
            <a:off x="3272666" y="279596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4" name="TextBox 33"/>
          <p:cNvSpPr txBox="1"/>
          <p:nvPr/>
        </p:nvSpPr>
        <p:spPr>
          <a:xfrm>
            <a:off x="3736606" y="2099908"/>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35" name="TextBox 34"/>
          <p:cNvSpPr txBox="1"/>
          <p:nvPr/>
        </p:nvSpPr>
        <p:spPr>
          <a:xfrm>
            <a:off x="3736606" y="2841728"/>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cxnSp>
        <p:nvCxnSpPr>
          <p:cNvPr id="43" name="直接连接符 42"/>
          <p:cNvCxnSpPr/>
          <p:nvPr/>
        </p:nvCxnSpPr>
        <p:spPr>
          <a:xfrm flipH="1">
            <a:off x="908076" y="328908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乘号 43"/>
          <p:cNvSpPr/>
          <p:nvPr/>
        </p:nvSpPr>
        <p:spPr bwMode="auto">
          <a:xfrm>
            <a:off x="4268341" y="3110129"/>
            <a:ext cx="360040" cy="339332"/>
          </a:xfrm>
          <a:prstGeom prst="mathMultiply">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cxnSp>
        <p:nvCxnSpPr>
          <p:cNvPr id="45" name="直接连接符 44"/>
          <p:cNvCxnSpPr/>
          <p:nvPr/>
        </p:nvCxnSpPr>
        <p:spPr>
          <a:xfrm flipH="1">
            <a:off x="930986" y="2084691"/>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64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an example of inferring (with learned parameters)</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27</a:t>
            </a:fld>
            <a:endParaRPr lang="en-US" altLang="ko-KR">
              <a:latin typeface="Arial Unicode MS"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20653376"/>
              </p:ext>
            </p:extLst>
          </p:nvPr>
        </p:nvGraphicFramePr>
        <p:xfrm>
          <a:off x="4932040" y="2114671"/>
          <a:ext cx="3587703" cy="4079240"/>
        </p:xfrm>
        <a:graphic>
          <a:graphicData uri="http://schemas.openxmlformats.org/drawingml/2006/table">
            <a:tbl>
              <a:tblPr firstRow="1" bandRow="1">
                <a:tableStyleId>{5C22544A-7EE6-4342-B048-85BDC9FD1C3A}</a:tableStyleId>
              </a:tblPr>
              <a:tblGrid>
                <a:gridCol w="1195901">
                  <a:extLst>
                    <a:ext uri="{9D8B030D-6E8A-4147-A177-3AD203B41FA5}">
                      <a16:colId xmlns:a16="http://schemas.microsoft.com/office/drawing/2014/main" xmlns="" val="20000"/>
                    </a:ext>
                  </a:extLst>
                </a:gridCol>
                <a:gridCol w="1195901">
                  <a:extLst>
                    <a:ext uri="{9D8B030D-6E8A-4147-A177-3AD203B41FA5}">
                      <a16:colId xmlns:a16="http://schemas.microsoft.com/office/drawing/2014/main" xmlns="" val="20001"/>
                    </a:ext>
                  </a:extLst>
                </a:gridCol>
                <a:gridCol w="1195901">
                  <a:extLst>
                    <a:ext uri="{9D8B030D-6E8A-4147-A177-3AD203B41FA5}">
                      <a16:colId xmlns:a16="http://schemas.microsoft.com/office/drawing/2014/main" xmlns="" val="20002"/>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FF0000"/>
                          </a:solidFill>
                        </a:rPr>
                        <a:t>a=0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0.97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rgbClr val="FF0000"/>
                          </a:solidFill>
                        </a:rPr>
                        <a:t>(1,2)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0.71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0.61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altLang="zh-CN" dirty="0">
                          <a:solidFill>
                            <a:schemeClr val="tx1"/>
                          </a:solidFill>
                        </a:rPr>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0" name="TextBox 39"/>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22" name="椭圆 21"/>
          <p:cNvSpPr/>
          <p:nvPr/>
        </p:nvSpPr>
        <p:spPr>
          <a:xfrm>
            <a:off x="1290913" y="3559620"/>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23" name="椭圆 22"/>
          <p:cNvSpPr/>
          <p:nvPr/>
        </p:nvSpPr>
        <p:spPr>
          <a:xfrm>
            <a:off x="3272666" y="208469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25" name="椭圆 24"/>
          <p:cNvSpPr/>
          <p:nvPr/>
        </p:nvSpPr>
        <p:spPr>
          <a:xfrm>
            <a:off x="3272666" y="279596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cxnSp>
        <p:nvCxnSpPr>
          <p:cNvPr id="27" name="直接连接符 26"/>
          <p:cNvCxnSpPr>
            <a:stCxn id="23" idx="3"/>
            <a:endCxn id="22" idx="6"/>
          </p:cNvCxnSpPr>
          <p:nvPr/>
        </p:nvCxnSpPr>
        <p:spPr>
          <a:xfrm flipH="1">
            <a:off x="1754528" y="2504335"/>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3"/>
            <a:endCxn id="22" idx="6"/>
          </p:cNvCxnSpPr>
          <p:nvPr/>
        </p:nvCxnSpPr>
        <p:spPr>
          <a:xfrm flipH="1">
            <a:off x="1754528" y="3215606"/>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337938" y="2772235"/>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38" name="TextBox 37"/>
          <p:cNvSpPr txBox="1"/>
          <p:nvPr/>
        </p:nvSpPr>
        <p:spPr>
          <a:xfrm>
            <a:off x="2734262" y="3006025"/>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3" name="TextBox 42"/>
          <p:cNvSpPr txBox="1"/>
          <p:nvPr/>
        </p:nvSpPr>
        <p:spPr>
          <a:xfrm>
            <a:off x="3736606" y="2099908"/>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44" name="TextBox 43"/>
          <p:cNvSpPr txBox="1"/>
          <p:nvPr/>
        </p:nvSpPr>
        <p:spPr>
          <a:xfrm>
            <a:off x="3736606" y="2841728"/>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45" name="TextBox 44"/>
          <p:cNvSpPr txBox="1"/>
          <p:nvPr/>
        </p:nvSpPr>
        <p:spPr>
          <a:xfrm>
            <a:off x="1038260" y="3619293"/>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cxnSp>
        <p:nvCxnSpPr>
          <p:cNvPr id="49" name="直接连接符 48"/>
          <p:cNvCxnSpPr/>
          <p:nvPr/>
        </p:nvCxnSpPr>
        <p:spPr>
          <a:xfrm flipH="1">
            <a:off x="930986" y="2084691"/>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30986" y="4051263"/>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1" name="乘号 50"/>
          <p:cNvSpPr/>
          <p:nvPr/>
        </p:nvSpPr>
        <p:spPr bwMode="auto">
          <a:xfrm>
            <a:off x="4291251" y="3872307"/>
            <a:ext cx="360040" cy="339332"/>
          </a:xfrm>
          <a:prstGeom prst="mathMultiply">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125518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an example of inferring (with learned parameters)</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28</a:t>
            </a:fld>
            <a:endParaRPr lang="en-US" altLang="ko-KR">
              <a:latin typeface="Arial Unicode MS"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710310399"/>
              </p:ext>
            </p:extLst>
          </p:nvPr>
        </p:nvGraphicFramePr>
        <p:xfrm>
          <a:off x="4932040" y="2114671"/>
          <a:ext cx="3587703" cy="4079240"/>
        </p:xfrm>
        <a:graphic>
          <a:graphicData uri="http://schemas.openxmlformats.org/drawingml/2006/table">
            <a:tbl>
              <a:tblPr firstRow="1" bandRow="1">
                <a:tableStyleId>{5C22544A-7EE6-4342-B048-85BDC9FD1C3A}</a:tableStyleId>
              </a:tblPr>
              <a:tblGrid>
                <a:gridCol w="1195901">
                  <a:extLst>
                    <a:ext uri="{9D8B030D-6E8A-4147-A177-3AD203B41FA5}">
                      <a16:colId xmlns:a16="http://schemas.microsoft.com/office/drawing/2014/main" xmlns="" val="20000"/>
                    </a:ext>
                  </a:extLst>
                </a:gridCol>
                <a:gridCol w="1195901">
                  <a:extLst>
                    <a:ext uri="{9D8B030D-6E8A-4147-A177-3AD203B41FA5}">
                      <a16:colId xmlns:a16="http://schemas.microsoft.com/office/drawing/2014/main" xmlns="" val="20001"/>
                    </a:ext>
                  </a:extLst>
                </a:gridCol>
                <a:gridCol w="1195901">
                  <a:extLst>
                    <a:ext uri="{9D8B030D-6E8A-4147-A177-3AD203B41FA5}">
                      <a16:colId xmlns:a16="http://schemas.microsoft.com/office/drawing/2014/main" xmlns="" val="20002"/>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a=1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0.97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altLang="zh-CN" dirty="0">
                          <a:solidFill>
                            <a:srgbClr val="FF0000"/>
                          </a:solidFill>
                        </a:rPr>
                        <a:t>(2,2)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0.42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0" name="TextBox 39"/>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3" name="椭圆 32"/>
          <p:cNvSpPr/>
          <p:nvPr/>
        </p:nvSpPr>
        <p:spPr>
          <a:xfrm>
            <a:off x="1290913" y="3559620"/>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4" name="椭圆 33"/>
          <p:cNvSpPr/>
          <p:nvPr/>
        </p:nvSpPr>
        <p:spPr>
          <a:xfrm>
            <a:off x="3272666" y="208469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5" name="椭圆 34"/>
          <p:cNvSpPr/>
          <p:nvPr/>
        </p:nvSpPr>
        <p:spPr>
          <a:xfrm>
            <a:off x="3272666" y="279596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8" name="椭圆 37"/>
          <p:cNvSpPr/>
          <p:nvPr/>
        </p:nvSpPr>
        <p:spPr>
          <a:xfrm>
            <a:off x="1278096" y="4312151"/>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39" name="直接连接符 38"/>
          <p:cNvCxnSpPr>
            <a:stCxn id="34" idx="3"/>
            <a:endCxn id="33" idx="6"/>
          </p:cNvCxnSpPr>
          <p:nvPr/>
        </p:nvCxnSpPr>
        <p:spPr>
          <a:xfrm flipH="1">
            <a:off x="1754528" y="2504335"/>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3"/>
            <a:endCxn id="33" idx="6"/>
          </p:cNvCxnSpPr>
          <p:nvPr/>
        </p:nvCxnSpPr>
        <p:spPr>
          <a:xfrm flipH="1">
            <a:off x="1754528" y="3215606"/>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3"/>
            <a:endCxn id="38" idx="6"/>
          </p:cNvCxnSpPr>
          <p:nvPr/>
        </p:nvCxnSpPr>
        <p:spPr>
          <a:xfrm flipH="1">
            <a:off x="1741711" y="3215606"/>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37938" y="2772235"/>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50" name="TextBox 49"/>
          <p:cNvSpPr txBox="1"/>
          <p:nvPr/>
        </p:nvSpPr>
        <p:spPr>
          <a:xfrm>
            <a:off x="2734262" y="3006025"/>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51" name="TextBox 50"/>
          <p:cNvSpPr txBox="1"/>
          <p:nvPr/>
        </p:nvSpPr>
        <p:spPr>
          <a:xfrm>
            <a:off x="2734262" y="3617846"/>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4" name="TextBox 53"/>
          <p:cNvSpPr txBox="1"/>
          <p:nvPr/>
        </p:nvSpPr>
        <p:spPr>
          <a:xfrm>
            <a:off x="3736606" y="2099908"/>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55" name="TextBox 54"/>
          <p:cNvSpPr txBox="1"/>
          <p:nvPr/>
        </p:nvSpPr>
        <p:spPr>
          <a:xfrm>
            <a:off x="3736606" y="2841728"/>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56" name="TextBox 55"/>
          <p:cNvSpPr txBox="1"/>
          <p:nvPr/>
        </p:nvSpPr>
        <p:spPr>
          <a:xfrm>
            <a:off x="1038260" y="3619293"/>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57" name="TextBox 56"/>
          <p:cNvSpPr txBox="1"/>
          <p:nvPr/>
        </p:nvSpPr>
        <p:spPr>
          <a:xfrm>
            <a:off x="1051077" y="4357918"/>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60" name="直接连接符 59"/>
          <p:cNvCxnSpPr/>
          <p:nvPr/>
        </p:nvCxnSpPr>
        <p:spPr>
          <a:xfrm flipH="1">
            <a:off x="930986" y="2084691"/>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851430" y="482401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4288987" y="4741778"/>
            <a:ext cx="316072" cy="164474"/>
            <a:chOff x="258755" y="4520257"/>
            <a:chExt cx="524029" cy="320484"/>
          </a:xfrm>
        </p:grpSpPr>
        <p:sp>
          <p:nvSpPr>
            <p:cNvPr id="63" name="矩形 62"/>
            <p:cNvSpPr/>
            <p:nvPr/>
          </p:nvSpPr>
          <p:spPr bwMode="auto">
            <a:xfrm rot="2850376">
              <a:off x="186081" y="4592931"/>
              <a:ext cx="320484" cy="175135"/>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64" name="矩形 63"/>
            <p:cNvSpPr/>
            <p:nvPr/>
          </p:nvSpPr>
          <p:spPr bwMode="auto">
            <a:xfrm rot="8226877">
              <a:off x="273305" y="4542779"/>
              <a:ext cx="509479" cy="159673"/>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cxnSp>
        <p:nvCxnSpPr>
          <p:cNvPr id="65" name="直接连接符 64"/>
          <p:cNvCxnSpPr/>
          <p:nvPr/>
        </p:nvCxnSpPr>
        <p:spPr>
          <a:xfrm flipH="1">
            <a:off x="1767345" y="2497288"/>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1754528" y="3213099"/>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04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an example of inferring (with learned parameters)</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29</a:t>
            </a:fld>
            <a:endParaRPr lang="en-US" altLang="ko-KR">
              <a:latin typeface="Arial Unicode MS"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08806816"/>
              </p:ext>
            </p:extLst>
          </p:nvPr>
        </p:nvGraphicFramePr>
        <p:xfrm>
          <a:off x="4932040" y="2114671"/>
          <a:ext cx="3587703" cy="4079240"/>
        </p:xfrm>
        <a:graphic>
          <a:graphicData uri="http://schemas.openxmlformats.org/drawingml/2006/table">
            <a:tbl>
              <a:tblPr firstRow="1" bandRow="1">
                <a:tableStyleId>{5C22544A-7EE6-4342-B048-85BDC9FD1C3A}</a:tableStyleId>
              </a:tblPr>
              <a:tblGrid>
                <a:gridCol w="1195901">
                  <a:extLst>
                    <a:ext uri="{9D8B030D-6E8A-4147-A177-3AD203B41FA5}">
                      <a16:colId xmlns:a16="http://schemas.microsoft.com/office/drawing/2014/main" xmlns="" val="20000"/>
                    </a:ext>
                  </a:extLst>
                </a:gridCol>
                <a:gridCol w="1195901">
                  <a:extLst>
                    <a:ext uri="{9D8B030D-6E8A-4147-A177-3AD203B41FA5}">
                      <a16:colId xmlns:a16="http://schemas.microsoft.com/office/drawing/2014/main" xmlns="" val="20001"/>
                    </a:ext>
                  </a:extLst>
                </a:gridCol>
                <a:gridCol w="1195901">
                  <a:extLst>
                    <a:ext uri="{9D8B030D-6E8A-4147-A177-3AD203B41FA5}">
                      <a16:colId xmlns:a16="http://schemas.microsoft.com/office/drawing/2014/main" xmlns="" val="20002"/>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FF0000"/>
                          </a:solidFill>
                        </a:rPr>
                        <a:t>a=0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0.97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rgbClr val="FF0000"/>
                          </a:solidFill>
                        </a:rPr>
                        <a:t>(0,1)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0.85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0.59</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altLang="zh-CN" dirty="0">
                          <a:solidFill>
                            <a:schemeClr val="tx1"/>
                          </a:solidFill>
                        </a:rPr>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0" name="TextBox 39"/>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9" name="椭圆 38"/>
          <p:cNvSpPr/>
          <p:nvPr/>
        </p:nvSpPr>
        <p:spPr>
          <a:xfrm>
            <a:off x="1290913" y="3559620"/>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44" name="椭圆 43"/>
          <p:cNvSpPr/>
          <p:nvPr/>
        </p:nvSpPr>
        <p:spPr>
          <a:xfrm>
            <a:off x="3272666" y="208469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45" name="椭圆 44"/>
          <p:cNvSpPr/>
          <p:nvPr/>
        </p:nvSpPr>
        <p:spPr>
          <a:xfrm>
            <a:off x="3272666" y="279596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46" name="椭圆 45"/>
          <p:cNvSpPr/>
          <p:nvPr/>
        </p:nvSpPr>
        <p:spPr>
          <a:xfrm>
            <a:off x="1278096" y="4312151"/>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47" name="直接连接符 46"/>
          <p:cNvCxnSpPr>
            <a:stCxn id="44" idx="3"/>
            <a:endCxn id="39" idx="6"/>
          </p:cNvCxnSpPr>
          <p:nvPr/>
        </p:nvCxnSpPr>
        <p:spPr>
          <a:xfrm flipH="1">
            <a:off x="1754528" y="2504335"/>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5" idx="3"/>
            <a:endCxn id="39" idx="6"/>
          </p:cNvCxnSpPr>
          <p:nvPr/>
        </p:nvCxnSpPr>
        <p:spPr>
          <a:xfrm flipH="1">
            <a:off x="1754528" y="3215606"/>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5" idx="3"/>
            <a:endCxn id="46" idx="6"/>
          </p:cNvCxnSpPr>
          <p:nvPr/>
        </p:nvCxnSpPr>
        <p:spPr>
          <a:xfrm flipH="1">
            <a:off x="1741711" y="3215606"/>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3272666" y="5009965"/>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51" name="直接连接符 50"/>
          <p:cNvCxnSpPr>
            <a:stCxn id="50" idx="2"/>
            <a:endCxn id="39" idx="6"/>
          </p:cNvCxnSpPr>
          <p:nvPr/>
        </p:nvCxnSpPr>
        <p:spPr>
          <a:xfrm flipH="1" flipV="1">
            <a:off x="1754527" y="3805441"/>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37938" y="2772235"/>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55" name="TextBox 54"/>
          <p:cNvSpPr txBox="1"/>
          <p:nvPr/>
        </p:nvSpPr>
        <p:spPr>
          <a:xfrm>
            <a:off x="2734262" y="3006025"/>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56" name="TextBox 55"/>
          <p:cNvSpPr txBox="1"/>
          <p:nvPr/>
        </p:nvSpPr>
        <p:spPr>
          <a:xfrm>
            <a:off x="2734262" y="3617846"/>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7" name="TextBox 56"/>
          <p:cNvSpPr txBox="1"/>
          <p:nvPr/>
        </p:nvSpPr>
        <p:spPr>
          <a:xfrm>
            <a:off x="2394266" y="4544958"/>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59" name="TextBox 58"/>
          <p:cNvSpPr txBox="1"/>
          <p:nvPr/>
        </p:nvSpPr>
        <p:spPr>
          <a:xfrm>
            <a:off x="3736606" y="2099908"/>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60" name="TextBox 59"/>
          <p:cNvSpPr txBox="1"/>
          <p:nvPr/>
        </p:nvSpPr>
        <p:spPr>
          <a:xfrm>
            <a:off x="3736606" y="2841728"/>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61" name="TextBox 60"/>
          <p:cNvSpPr txBox="1"/>
          <p:nvPr/>
        </p:nvSpPr>
        <p:spPr>
          <a:xfrm>
            <a:off x="1038260" y="3619293"/>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62" name="TextBox 61"/>
          <p:cNvSpPr txBox="1"/>
          <p:nvPr/>
        </p:nvSpPr>
        <p:spPr>
          <a:xfrm>
            <a:off x="1051077" y="4357918"/>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63" name="TextBox 62"/>
          <p:cNvSpPr txBox="1"/>
          <p:nvPr/>
        </p:nvSpPr>
        <p:spPr>
          <a:xfrm>
            <a:off x="3736606" y="5064388"/>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cxnSp>
        <p:nvCxnSpPr>
          <p:cNvPr id="65" name="直接连接符 64"/>
          <p:cNvCxnSpPr/>
          <p:nvPr/>
        </p:nvCxnSpPr>
        <p:spPr>
          <a:xfrm flipH="1">
            <a:off x="930986" y="2084691"/>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851430" y="482401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857838" y="5501608"/>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8" name="乘号 67"/>
          <p:cNvSpPr/>
          <p:nvPr/>
        </p:nvSpPr>
        <p:spPr bwMode="auto">
          <a:xfrm>
            <a:off x="4218103" y="5322652"/>
            <a:ext cx="360040" cy="339332"/>
          </a:xfrm>
          <a:prstGeom prst="mathMultiply">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cxnSp>
        <p:nvCxnSpPr>
          <p:cNvPr id="69" name="直接连接符 68"/>
          <p:cNvCxnSpPr/>
          <p:nvPr/>
        </p:nvCxnSpPr>
        <p:spPr>
          <a:xfrm flipH="1">
            <a:off x="1767345" y="2497288"/>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754528" y="3213099"/>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7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solidFill>
                  <a:srgbClr val="FF0000"/>
                </a:solidFill>
              </a:rPr>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t>Conclusion</a:t>
            </a:r>
          </a:p>
        </p:txBody>
      </p:sp>
      <p:sp>
        <p:nvSpPr>
          <p:cNvPr id="2" name="灯片编号占位符 1"/>
          <p:cNvSpPr>
            <a:spLocks noGrp="1"/>
          </p:cNvSpPr>
          <p:nvPr>
            <p:ph type="sldNum" sz="quarter" idx="12"/>
          </p:nvPr>
        </p:nvSpPr>
        <p:spPr/>
        <p:txBody>
          <a:bodyPr/>
          <a:lstStyle/>
          <a:p>
            <a:pPr>
              <a:defRPr/>
            </a:pPr>
            <a:fld id="{73697CC5-BB9E-487E-AFF3-8F5506CF83B5}" type="slidenum">
              <a:rPr lang="en-US" altLang="ko-KR" smtClean="0"/>
              <a:pPr>
                <a:defRPr/>
              </a:pPr>
              <a:t>3</a:t>
            </a:fld>
            <a:endParaRPr lang="en-US" altLang="ko-KR"/>
          </a:p>
        </p:txBody>
      </p:sp>
    </p:spTree>
    <p:extLst>
      <p:ext uri="{BB962C8B-B14F-4D97-AF65-F5344CB8AC3E}">
        <p14:creationId xmlns:p14="http://schemas.microsoft.com/office/powerpoint/2010/main" val="72946196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an example of inferring (with learned parameters)</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30</a:t>
            </a:fld>
            <a:endParaRPr lang="en-US" altLang="ko-KR">
              <a:latin typeface="Arial Unicode MS"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627549007"/>
              </p:ext>
            </p:extLst>
          </p:nvPr>
        </p:nvGraphicFramePr>
        <p:xfrm>
          <a:off x="4932040" y="2114671"/>
          <a:ext cx="3587703" cy="4079240"/>
        </p:xfrm>
        <a:graphic>
          <a:graphicData uri="http://schemas.openxmlformats.org/drawingml/2006/table">
            <a:tbl>
              <a:tblPr firstRow="1" bandRow="1">
                <a:tableStyleId>{5C22544A-7EE6-4342-B048-85BDC9FD1C3A}</a:tableStyleId>
              </a:tblPr>
              <a:tblGrid>
                <a:gridCol w="1195901">
                  <a:extLst>
                    <a:ext uri="{9D8B030D-6E8A-4147-A177-3AD203B41FA5}">
                      <a16:colId xmlns:a16="http://schemas.microsoft.com/office/drawing/2014/main" xmlns="" val="20000"/>
                    </a:ext>
                  </a:extLst>
                </a:gridCol>
                <a:gridCol w="1195901">
                  <a:extLst>
                    <a:ext uri="{9D8B030D-6E8A-4147-A177-3AD203B41FA5}">
                      <a16:colId xmlns:a16="http://schemas.microsoft.com/office/drawing/2014/main" xmlns="" val="20001"/>
                    </a:ext>
                  </a:extLst>
                </a:gridCol>
                <a:gridCol w="1195901">
                  <a:extLst>
                    <a:ext uri="{9D8B030D-6E8A-4147-A177-3AD203B41FA5}">
                      <a16:colId xmlns:a16="http://schemas.microsoft.com/office/drawing/2014/main" xmlns="" val="20002"/>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a=1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0.97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rgbClr val="FF0000"/>
                          </a:solidFill>
                        </a:rPr>
                        <a:t>(1,1)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0.66</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0.71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0.71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altLang="zh-CN" dirty="0">
                          <a:solidFill>
                            <a:schemeClr val="tx1"/>
                          </a:solidFill>
                        </a:rPr>
                        <a:t>(2,2)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40" name="TextBox 39"/>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50" name="椭圆 49"/>
          <p:cNvSpPr/>
          <p:nvPr/>
        </p:nvSpPr>
        <p:spPr>
          <a:xfrm>
            <a:off x="1290913" y="3559620"/>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51" name="椭圆 50"/>
          <p:cNvSpPr/>
          <p:nvPr/>
        </p:nvSpPr>
        <p:spPr>
          <a:xfrm>
            <a:off x="3272666" y="208469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52" name="椭圆 51"/>
          <p:cNvSpPr/>
          <p:nvPr/>
        </p:nvSpPr>
        <p:spPr>
          <a:xfrm>
            <a:off x="3272666" y="279596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53" name="椭圆 52"/>
          <p:cNvSpPr/>
          <p:nvPr/>
        </p:nvSpPr>
        <p:spPr>
          <a:xfrm>
            <a:off x="1278096" y="4312151"/>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54" name="直接连接符 53"/>
          <p:cNvCxnSpPr>
            <a:stCxn id="51" idx="3"/>
            <a:endCxn id="50" idx="6"/>
          </p:cNvCxnSpPr>
          <p:nvPr/>
        </p:nvCxnSpPr>
        <p:spPr>
          <a:xfrm flipH="1">
            <a:off x="1754528" y="2504335"/>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2" idx="3"/>
            <a:endCxn id="50" idx="6"/>
          </p:cNvCxnSpPr>
          <p:nvPr/>
        </p:nvCxnSpPr>
        <p:spPr>
          <a:xfrm flipH="1">
            <a:off x="1754528" y="3215606"/>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2" idx="3"/>
            <a:endCxn id="53" idx="6"/>
          </p:cNvCxnSpPr>
          <p:nvPr/>
        </p:nvCxnSpPr>
        <p:spPr>
          <a:xfrm flipH="1">
            <a:off x="1741711" y="3215606"/>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3272666" y="5009965"/>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58" name="直接连接符 57"/>
          <p:cNvCxnSpPr>
            <a:stCxn id="57" idx="2"/>
            <a:endCxn id="50" idx="6"/>
          </p:cNvCxnSpPr>
          <p:nvPr/>
        </p:nvCxnSpPr>
        <p:spPr>
          <a:xfrm flipH="1" flipV="1">
            <a:off x="1754527" y="3805441"/>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1278096" y="5430488"/>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60" name="直接连接符 59"/>
          <p:cNvCxnSpPr>
            <a:stCxn id="57" idx="2"/>
            <a:endCxn id="59" idx="6"/>
          </p:cNvCxnSpPr>
          <p:nvPr/>
        </p:nvCxnSpPr>
        <p:spPr>
          <a:xfrm flipH="1">
            <a:off x="1741711" y="5255787"/>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337938" y="2772235"/>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62" name="TextBox 61"/>
          <p:cNvSpPr txBox="1"/>
          <p:nvPr/>
        </p:nvSpPr>
        <p:spPr>
          <a:xfrm>
            <a:off x="2734262" y="3006025"/>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63" name="TextBox 62"/>
          <p:cNvSpPr txBox="1"/>
          <p:nvPr/>
        </p:nvSpPr>
        <p:spPr>
          <a:xfrm>
            <a:off x="2734262" y="3617846"/>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64" name="TextBox 63"/>
          <p:cNvSpPr txBox="1"/>
          <p:nvPr/>
        </p:nvSpPr>
        <p:spPr>
          <a:xfrm>
            <a:off x="2394266" y="4544958"/>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65" name="TextBox 64"/>
          <p:cNvSpPr txBox="1"/>
          <p:nvPr/>
        </p:nvSpPr>
        <p:spPr>
          <a:xfrm>
            <a:off x="2357085" y="5130043"/>
            <a:ext cx="495448" cy="400110"/>
          </a:xfrm>
          <a:prstGeom prst="rect">
            <a:avLst/>
          </a:prstGeom>
          <a:noFill/>
        </p:spPr>
        <p:txBody>
          <a:bodyPr wrap="square" rtlCol="0">
            <a:spAutoFit/>
          </a:bodyPr>
          <a:lstStyle/>
          <a:p>
            <a:r>
              <a:rPr lang="en-US" altLang="zh-CN" sz="2000" dirty="0"/>
              <a:t>2</a:t>
            </a:r>
            <a:endParaRPr lang="zh-CN" altLang="en-US" sz="2000" dirty="0"/>
          </a:p>
        </p:txBody>
      </p:sp>
      <p:sp>
        <p:nvSpPr>
          <p:cNvPr id="66" name="TextBox 65"/>
          <p:cNvSpPr txBox="1"/>
          <p:nvPr/>
        </p:nvSpPr>
        <p:spPr>
          <a:xfrm>
            <a:off x="3736606" y="2099908"/>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67" name="TextBox 66"/>
          <p:cNvSpPr txBox="1"/>
          <p:nvPr/>
        </p:nvSpPr>
        <p:spPr>
          <a:xfrm>
            <a:off x="3736606" y="2841728"/>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68" name="TextBox 67"/>
          <p:cNvSpPr txBox="1"/>
          <p:nvPr/>
        </p:nvSpPr>
        <p:spPr>
          <a:xfrm>
            <a:off x="1038260" y="3619293"/>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69" name="TextBox 68"/>
          <p:cNvSpPr txBox="1"/>
          <p:nvPr/>
        </p:nvSpPr>
        <p:spPr>
          <a:xfrm>
            <a:off x="1051077" y="4357918"/>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70" name="TextBox 69"/>
          <p:cNvSpPr txBox="1"/>
          <p:nvPr/>
        </p:nvSpPr>
        <p:spPr>
          <a:xfrm>
            <a:off x="3736606" y="5064388"/>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sp>
        <p:nvSpPr>
          <p:cNvPr id="71" name="TextBox 70"/>
          <p:cNvSpPr txBox="1"/>
          <p:nvPr/>
        </p:nvSpPr>
        <p:spPr>
          <a:xfrm>
            <a:off x="1034556" y="5486457"/>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cxnSp>
        <p:nvCxnSpPr>
          <p:cNvPr id="72" name="直接连接符 71"/>
          <p:cNvCxnSpPr/>
          <p:nvPr/>
        </p:nvCxnSpPr>
        <p:spPr>
          <a:xfrm flipH="1">
            <a:off x="930986" y="2084691"/>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851430" y="482401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767345" y="2497288"/>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754528" y="3213099"/>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950760" y="5923303"/>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4388317" y="5841066"/>
            <a:ext cx="316072" cy="164474"/>
            <a:chOff x="258755" y="4520257"/>
            <a:chExt cx="524029" cy="320484"/>
          </a:xfrm>
        </p:grpSpPr>
        <p:sp>
          <p:nvSpPr>
            <p:cNvPr id="78" name="矩形 77"/>
            <p:cNvSpPr/>
            <p:nvPr/>
          </p:nvSpPr>
          <p:spPr bwMode="auto">
            <a:xfrm rot="2850376">
              <a:off x="186081" y="4592931"/>
              <a:ext cx="320484" cy="175135"/>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79" name="矩形 78"/>
            <p:cNvSpPr/>
            <p:nvPr/>
          </p:nvSpPr>
          <p:spPr bwMode="auto">
            <a:xfrm rot="8226877">
              <a:off x="273305" y="4542779"/>
              <a:ext cx="509479" cy="159673"/>
            </a:xfrm>
            <a:prstGeom prst="rect">
              <a:avLst/>
            </a:prstGeom>
            <a:solidFill>
              <a:srgbClr val="92D05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grpSp>
      <p:cxnSp>
        <p:nvCxnSpPr>
          <p:cNvPr id="80" name="直接连接符 79"/>
          <p:cNvCxnSpPr>
            <a:endCxn id="59" idx="6"/>
          </p:cNvCxnSpPr>
          <p:nvPr/>
        </p:nvCxnSpPr>
        <p:spPr>
          <a:xfrm flipH="1">
            <a:off x="1741711" y="5264443"/>
            <a:ext cx="1530954" cy="4118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0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Baseline: Q-learning</a:t>
                </a:r>
              </a:p>
              <a:p>
                <a:pPr lvl="1" algn="just">
                  <a:lnSpc>
                    <a:spcPct val="95000"/>
                  </a:lnSpc>
                  <a:spcBef>
                    <a:spcPct val="25000"/>
                  </a:spcBef>
                  <a:spcAft>
                    <a:spcPct val="10000"/>
                  </a:spcAft>
                  <a:buSzPct val="60000"/>
                  <a:defRPr/>
                </a:pPr>
                <a:r>
                  <a:rPr lang="en-US" altLang="zh-CN" sz="2000" dirty="0">
                    <a:cs typeface="ＭＳ Ｐゴシック" charset="-128"/>
                  </a:rPr>
                  <a:t>Q-table is updated following</a:t>
                </a:r>
              </a:p>
              <a:p>
                <a:pPr marL="349250" lvl="1" indent="0" algn="just">
                  <a:lnSpc>
                    <a:spcPct val="95000"/>
                  </a:lnSpc>
                  <a:spcBef>
                    <a:spcPct val="25000"/>
                  </a:spcBef>
                  <a:spcAft>
                    <a:spcPct val="10000"/>
                  </a:spcAft>
                  <a:buSzPct val="60000"/>
                  <a:buNone/>
                  <a:defRPr/>
                </a:pPr>
                <a14:m>
                  <m:oMathPara xmlns:m="http://schemas.openxmlformats.org/officeDocument/2006/math">
                    <m:oMathParaPr>
                      <m:jc m:val="centerGroup"/>
                    </m:oMathParaPr>
                    <m:oMath xmlns:m="http://schemas.openxmlformats.org/officeDocument/2006/math">
                      <m:r>
                        <a:rPr lang="en-US" altLang="zh-CN" sz="2000" b="1" i="1" smtClean="0">
                          <a:latin typeface="Cambria Math"/>
                          <a:cs typeface="ＭＳ Ｐゴシック" charset="-128"/>
                        </a:rPr>
                        <m:t>𝑸</m:t>
                      </m:r>
                      <m:d>
                        <m:dPr>
                          <m:ctrlPr>
                            <a:rPr lang="en-US" altLang="zh-CN" sz="2000" b="1" i="1" smtClean="0">
                              <a:latin typeface="Cambria Math"/>
                              <a:cs typeface="ＭＳ Ｐゴシック" charset="-128"/>
                            </a:rPr>
                          </m:ctrlPr>
                        </m:dPr>
                        <m:e>
                          <m:r>
                            <a:rPr lang="en-US" altLang="zh-CN" sz="2000" b="1" i="1" smtClean="0">
                              <a:latin typeface="Cambria Math"/>
                              <a:cs typeface="ＭＳ Ｐゴシック" charset="-128"/>
                            </a:rPr>
                            <m:t>𝒔</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𝒂</m:t>
                          </m:r>
                        </m:e>
                      </m:d>
                      <m:r>
                        <a:rPr lang="en-US" altLang="zh-CN" sz="2000" b="1" i="1" smtClean="0">
                          <a:latin typeface="Cambria Math"/>
                          <a:ea typeface="Cambria Math"/>
                          <a:cs typeface="ＭＳ Ｐゴシック" charset="-128"/>
                        </a:rPr>
                        <m:t>←</m:t>
                      </m:r>
                      <m:r>
                        <a:rPr lang="en-US" altLang="zh-CN" sz="2000" b="1" i="1" smtClean="0">
                          <a:latin typeface="Cambria Math"/>
                          <a:ea typeface="Cambria Math"/>
                          <a:cs typeface="ＭＳ Ｐゴシック" charset="-128"/>
                        </a:rPr>
                        <m:t>𝑸</m:t>
                      </m:r>
                      <m:d>
                        <m:dPr>
                          <m:ctrlPr>
                            <a:rPr lang="en-US" altLang="zh-CN" sz="2000" b="1" i="1" smtClean="0">
                              <a:latin typeface="Cambria Math"/>
                              <a:ea typeface="Cambria Math"/>
                              <a:cs typeface="ＭＳ Ｐゴシック" charset="-128"/>
                            </a:rPr>
                          </m:ctrlPr>
                        </m:dPr>
                        <m:e>
                          <m:r>
                            <a:rPr lang="en-US" altLang="zh-CN" sz="2000" b="1" i="1" smtClean="0">
                              <a:latin typeface="Cambria Math"/>
                              <a:ea typeface="Cambria Math"/>
                              <a:cs typeface="ＭＳ Ｐゴシック" charset="-128"/>
                            </a:rPr>
                            <m:t>𝒔</m:t>
                          </m:r>
                          <m:r>
                            <a:rPr lang="en-US" altLang="zh-CN" sz="2000" b="1" i="1" smtClean="0">
                              <a:latin typeface="Cambria Math"/>
                              <a:ea typeface="Cambria Math"/>
                              <a:cs typeface="ＭＳ Ｐゴシック" charset="-128"/>
                            </a:rPr>
                            <m:t>,</m:t>
                          </m:r>
                          <m:r>
                            <a:rPr lang="en-US" altLang="zh-CN" sz="2000" b="1" i="1" smtClean="0">
                              <a:latin typeface="Cambria Math"/>
                              <a:ea typeface="Cambria Math"/>
                              <a:cs typeface="ＭＳ Ｐゴシック" charset="-128"/>
                            </a:rPr>
                            <m:t>𝒂</m:t>
                          </m:r>
                        </m:e>
                      </m:d>
                      <m:r>
                        <a:rPr lang="en-US" altLang="zh-CN" sz="2000" b="1" i="1" smtClean="0">
                          <a:latin typeface="Cambria Math"/>
                          <a:ea typeface="Cambria Math"/>
                          <a:cs typeface="ＭＳ Ｐゴシック" charset="-128"/>
                        </a:rPr>
                        <m:t>+</m:t>
                      </m:r>
                      <m:r>
                        <a:rPr lang="zh-CN" altLang="en-US" sz="2000" b="1" i="1" smtClean="0">
                          <a:latin typeface="Cambria Math"/>
                          <a:ea typeface="Cambria Math"/>
                          <a:cs typeface="ＭＳ Ｐゴシック" charset="-128"/>
                        </a:rPr>
                        <m:t>𝜶</m:t>
                      </m:r>
                      <m:r>
                        <a:rPr lang="en-US" altLang="zh-CN" sz="2000" b="1" i="1" smtClean="0">
                          <a:latin typeface="Cambria Math"/>
                          <a:ea typeface="Cambria Math"/>
                          <a:cs typeface="ＭＳ Ｐゴシック" charset="-128"/>
                        </a:rPr>
                        <m:t>[</m:t>
                      </m:r>
                      <m:r>
                        <a:rPr lang="en-US" altLang="zh-CN" sz="2000" b="1" i="1" smtClean="0">
                          <a:latin typeface="Cambria Math"/>
                          <a:ea typeface="Cambria Math"/>
                          <a:cs typeface="ＭＳ Ｐゴシック" charset="-128"/>
                        </a:rPr>
                        <m:t>𝒓𝒆𝒘𝒂𝒓𝒅</m:t>
                      </m:r>
                      <m:r>
                        <a:rPr lang="en-US" altLang="zh-CN" sz="2000" b="1" i="1" smtClean="0">
                          <a:latin typeface="Cambria Math"/>
                          <a:ea typeface="Cambria Math"/>
                        </a:rPr>
                        <m:t>+</m:t>
                      </m:r>
                      <m:sSub>
                        <m:sSubPr>
                          <m:ctrlPr>
                            <a:rPr lang="en-US" altLang="zh-CN" sz="2000" b="1" i="1" smtClean="0">
                              <a:latin typeface="Cambria Math"/>
                              <a:ea typeface="Cambria Math"/>
                            </a:rPr>
                          </m:ctrlPr>
                        </m:sSubPr>
                        <m:e>
                          <m:r>
                            <a:rPr lang="en-US" altLang="zh-CN" sz="2000" b="1" i="0" smtClean="0">
                              <a:latin typeface="Cambria Math"/>
                              <a:ea typeface="Cambria Math"/>
                            </a:rPr>
                            <m:t>𝐦𝐚𝐱</m:t>
                          </m:r>
                        </m:e>
                        <m:sub>
                          <m:sSup>
                            <m:sSupPr>
                              <m:ctrlPr>
                                <a:rPr lang="en-US" altLang="zh-CN" sz="2000" b="1" i="1" smtClean="0">
                                  <a:latin typeface="Cambria Math"/>
                                  <a:ea typeface="Cambria Math"/>
                                </a:rPr>
                              </m:ctrlPr>
                            </m:sSupPr>
                            <m:e>
                              <m:r>
                                <a:rPr lang="en-US" altLang="zh-CN" sz="2000" b="1" i="1" smtClean="0">
                                  <a:latin typeface="Cambria Math"/>
                                  <a:ea typeface="Cambria Math"/>
                                </a:rPr>
                                <m:t>𝒂</m:t>
                              </m:r>
                            </m:e>
                            <m:sup>
                              <m:r>
                                <a:rPr lang="en-US" altLang="zh-CN" sz="2000" b="1" i="1" smtClean="0">
                                  <a:latin typeface="Cambria Math"/>
                                  <a:ea typeface="Cambria Math"/>
                                </a:rPr>
                                <m:t>′</m:t>
                              </m:r>
                            </m:sup>
                          </m:sSup>
                        </m:sub>
                      </m:sSub>
                      <m:r>
                        <a:rPr lang="en-US" altLang="zh-CN" sz="2000" b="1" i="1" smtClean="0">
                          <a:latin typeface="Cambria Math"/>
                          <a:ea typeface="Cambria Math"/>
                        </a:rPr>
                        <m:t>𝑸</m:t>
                      </m:r>
                      <m:d>
                        <m:dPr>
                          <m:ctrlPr>
                            <a:rPr lang="en-US" altLang="zh-CN" sz="2000" b="1" i="1" smtClean="0">
                              <a:latin typeface="Cambria Math"/>
                              <a:ea typeface="Cambria Math"/>
                            </a:rPr>
                          </m:ctrlPr>
                        </m:dPr>
                        <m:e>
                          <m:sSup>
                            <m:sSupPr>
                              <m:ctrlPr>
                                <a:rPr lang="en-US" altLang="zh-CN" sz="2000" b="1" i="1" smtClean="0">
                                  <a:latin typeface="Cambria Math"/>
                                  <a:ea typeface="Cambria Math"/>
                                </a:rPr>
                              </m:ctrlPr>
                            </m:sSupPr>
                            <m:e>
                              <m:r>
                                <a:rPr lang="en-US" altLang="zh-CN" sz="2000" b="1" i="1" smtClean="0">
                                  <a:latin typeface="Cambria Math"/>
                                  <a:ea typeface="Cambria Math"/>
                                </a:rPr>
                                <m:t>𝒔</m:t>
                              </m:r>
                            </m:e>
                            <m:sup>
                              <m:r>
                                <a:rPr lang="en-US" altLang="zh-CN" sz="2000" b="1" i="1" smtClean="0">
                                  <a:latin typeface="Cambria Math"/>
                                  <a:ea typeface="Cambria Math"/>
                                </a:rPr>
                                <m:t>′</m:t>
                              </m:r>
                            </m:sup>
                          </m:sSup>
                          <m:r>
                            <a:rPr lang="en-US" altLang="zh-CN" sz="2000" b="1" i="1" smtClean="0">
                              <a:latin typeface="Cambria Math"/>
                              <a:ea typeface="Cambria Math"/>
                            </a:rPr>
                            <m:t>,</m:t>
                          </m:r>
                          <m:sSup>
                            <m:sSupPr>
                              <m:ctrlPr>
                                <a:rPr lang="en-US" altLang="zh-CN" sz="2000" b="1" i="1" smtClean="0">
                                  <a:latin typeface="Cambria Math"/>
                                  <a:ea typeface="Cambria Math"/>
                                </a:rPr>
                              </m:ctrlPr>
                            </m:sSupPr>
                            <m:e>
                              <m:r>
                                <a:rPr lang="en-US" altLang="zh-CN" sz="2000" b="1" i="1" smtClean="0">
                                  <a:latin typeface="Cambria Math"/>
                                  <a:ea typeface="Cambria Math"/>
                                </a:rPr>
                                <m:t>𝒂</m:t>
                              </m:r>
                            </m:e>
                            <m:sup>
                              <m:r>
                                <a:rPr lang="en-US" altLang="zh-CN" sz="2000" b="1" i="1" smtClean="0">
                                  <a:latin typeface="Cambria Math"/>
                                  <a:ea typeface="Cambria Math"/>
                                </a:rPr>
                                <m:t>′</m:t>
                              </m:r>
                            </m:sup>
                          </m:sSup>
                        </m:e>
                      </m:d>
                      <m:r>
                        <a:rPr lang="en-US" altLang="zh-CN" sz="2000" b="1" i="1" smtClean="0">
                          <a:latin typeface="Cambria Math"/>
                          <a:ea typeface="Cambria Math"/>
                        </a:rPr>
                        <m:t>−</m:t>
                      </m:r>
                      <m:r>
                        <a:rPr lang="en-US" altLang="zh-CN" sz="2000" b="1" i="1" smtClean="0">
                          <a:latin typeface="Cambria Math"/>
                          <a:ea typeface="Cambria Math"/>
                        </a:rPr>
                        <m:t>𝑸</m:t>
                      </m:r>
                      <m:r>
                        <a:rPr lang="en-US" altLang="zh-CN" sz="2000" b="1" i="1" smtClean="0">
                          <a:latin typeface="Cambria Math"/>
                          <a:ea typeface="Cambria Math"/>
                        </a:rPr>
                        <m:t>(</m:t>
                      </m:r>
                      <m:r>
                        <a:rPr lang="en-US" altLang="zh-CN" sz="2000" b="1" i="1" smtClean="0">
                          <a:latin typeface="Cambria Math"/>
                          <a:ea typeface="Cambria Math"/>
                        </a:rPr>
                        <m:t>𝒔</m:t>
                      </m:r>
                      <m:r>
                        <a:rPr lang="en-US" altLang="zh-CN" sz="2000" b="1" i="1" smtClean="0">
                          <a:latin typeface="Cambria Math"/>
                          <a:ea typeface="Cambria Math"/>
                        </a:rPr>
                        <m:t>,</m:t>
                      </m:r>
                      <m:r>
                        <a:rPr lang="en-US" altLang="zh-CN" sz="2000" b="1" i="1" smtClean="0">
                          <a:latin typeface="Cambria Math"/>
                          <a:ea typeface="Cambria Math"/>
                        </a:rPr>
                        <m:t>𝒂</m:t>
                      </m:r>
                      <m:r>
                        <a:rPr lang="en-US" altLang="zh-CN" sz="2000" b="1" i="1" smtClean="0">
                          <a:latin typeface="Cambria Math"/>
                          <a:ea typeface="Cambria Math"/>
                        </a:rPr>
                        <m:t>)]</m:t>
                      </m:r>
                    </m:oMath>
                  </m:oMathPara>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31</a:t>
            </a:fld>
            <a:endParaRPr lang="en-US" altLang="ko-KR">
              <a:latin typeface="Arial Unicode MS" pitchFamily="34" charset="-122"/>
            </a:endParaRPr>
          </a:p>
        </p:txBody>
      </p:sp>
      <p:sp>
        <p:nvSpPr>
          <p:cNvPr id="32" name="矩形标注 31"/>
          <p:cNvSpPr>
            <a:spLocks noChangeArrowheads="1"/>
          </p:cNvSpPr>
          <p:nvPr/>
        </p:nvSpPr>
        <p:spPr bwMode="auto">
          <a:xfrm>
            <a:off x="2195736" y="2087827"/>
            <a:ext cx="3122848" cy="468052"/>
          </a:xfrm>
          <a:prstGeom prst="wedgeRectCallout">
            <a:avLst>
              <a:gd name="adj1" fmla="val 10100"/>
              <a:gd name="adj2" fmla="val -8124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Bellman backups</a:t>
            </a:r>
            <a:endParaRPr lang="en-US" altLang="zh-CN" sz="2000" dirty="0">
              <a:solidFill>
                <a:schemeClr val="tx1"/>
              </a:solidFill>
              <a:latin typeface="+mn-lt"/>
              <a:cs typeface="ＭＳ Ｐゴシック" charset="-128"/>
            </a:endParaRPr>
          </a:p>
        </p:txBody>
      </p:sp>
      <p:sp>
        <p:nvSpPr>
          <p:cNvPr id="33" name="内容占位符 2"/>
          <p:cNvSpPr txBox="1">
            <a:spLocks/>
          </p:cNvSpPr>
          <p:nvPr/>
        </p:nvSpPr>
        <p:spPr>
          <a:xfrm>
            <a:off x="315751" y="5013176"/>
            <a:ext cx="8664575" cy="1080120"/>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800" dirty="0">
                <a:solidFill>
                  <a:srgbClr val="FFFF66"/>
                </a:solidFill>
                <a:cs typeface="ＭＳ Ｐゴシック" charset="-128"/>
              </a:rPr>
              <a:t>The Q-learning algorithm converges to optimum</a:t>
            </a:r>
          </a:p>
          <a:p>
            <a:pPr algn="ctr">
              <a:spcBef>
                <a:spcPts val="0"/>
              </a:spcBef>
              <a:defRPr/>
            </a:pPr>
            <a:r>
              <a:rPr lang="en-US" altLang="zh-CN" sz="2800" dirty="0">
                <a:solidFill>
                  <a:srgbClr val="FFFF66"/>
                </a:solidFill>
                <a:cs typeface="ＭＳ Ｐゴシック" charset="-128"/>
              </a:rPr>
              <a:t>given sufficient training data </a:t>
            </a:r>
          </a:p>
        </p:txBody>
      </p:sp>
      <p:sp>
        <p:nvSpPr>
          <p:cNvPr id="7" name="TextBox 9"/>
          <p:cNvSpPr txBox="1">
            <a:spLocks noChangeArrowheads="1"/>
          </p:cNvSpPr>
          <p:nvPr/>
        </p:nvSpPr>
        <p:spPr bwMode="auto">
          <a:xfrm>
            <a:off x="224475" y="6310418"/>
            <a:ext cx="8664575" cy="327077"/>
          </a:xfrm>
          <a:prstGeom prst="rect">
            <a:avLst/>
          </a:prstGeom>
          <a:solidFill>
            <a:srgbClr val="FFC000"/>
          </a:solidFill>
          <a:ln w="50800">
            <a:solidFill>
              <a:schemeClr val="tx1"/>
            </a:solidFill>
            <a:miter lim="800000"/>
            <a:headEnd/>
            <a:tailEnd/>
          </a:ln>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None/>
            </a:pPr>
            <a:r>
              <a:rPr lang="en-US" altLang="zh-CN" sz="1400" dirty="0"/>
              <a:t>Watkins C. J. , Dayan P. Q-learning. Machine learning, 1992.</a:t>
            </a:r>
          </a:p>
        </p:txBody>
      </p:sp>
    </p:spTree>
    <p:extLst>
      <p:ext uri="{BB962C8B-B14F-4D97-AF65-F5344CB8AC3E}">
        <p14:creationId xmlns:p14="http://schemas.microsoft.com/office/powerpoint/2010/main" val="89010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Observation</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32</a:t>
            </a:fld>
            <a:endParaRPr lang="en-US" altLang="ko-KR">
              <a:latin typeface="Arial Unicode MS" pitchFamily="34" charset="-122"/>
            </a:endParaRPr>
          </a:p>
        </p:txBody>
      </p:sp>
      <p:grpSp>
        <p:nvGrpSpPr>
          <p:cNvPr id="50" name="组合 49"/>
          <p:cNvGrpSpPr/>
          <p:nvPr/>
        </p:nvGrpSpPr>
        <p:grpSpPr>
          <a:xfrm>
            <a:off x="797793" y="1541543"/>
            <a:ext cx="2479661" cy="4047697"/>
            <a:chOff x="797793" y="1368885"/>
            <a:chExt cx="2479661" cy="4047697"/>
          </a:xfrm>
        </p:grpSpPr>
        <p:sp>
          <p:nvSpPr>
            <p:cNvPr id="12" name="椭圆 11"/>
            <p:cNvSpPr/>
            <p:nvPr/>
          </p:nvSpPr>
          <p:spPr>
            <a:xfrm>
              <a:off x="2800697" y="1368885"/>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3" name="椭圆 12"/>
            <p:cNvSpPr/>
            <p:nvPr/>
          </p:nvSpPr>
          <p:spPr>
            <a:xfrm>
              <a:off x="2800697" y="2080156"/>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cxnSp>
          <p:nvCxnSpPr>
            <p:cNvPr id="15" name="直接连接符 14"/>
            <p:cNvCxnSpPr>
              <a:stCxn id="12" idx="3"/>
              <a:endCxn id="39" idx="6"/>
            </p:cNvCxnSpPr>
            <p:nvPr/>
          </p:nvCxnSpPr>
          <p:spPr>
            <a:xfrm flipH="1">
              <a:off x="1282559" y="1788529"/>
              <a:ext cx="1586033" cy="2710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797793" y="4924939"/>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37" name="椭圆 36"/>
            <p:cNvSpPr/>
            <p:nvPr/>
          </p:nvSpPr>
          <p:spPr>
            <a:xfrm>
              <a:off x="2813839" y="279804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8" name="椭圆 37"/>
            <p:cNvSpPr/>
            <p:nvPr/>
          </p:nvSpPr>
          <p:spPr>
            <a:xfrm>
              <a:off x="2801022" y="3550579"/>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39" name="椭圆 38"/>
            <p:cNvSpPr/>
            <p:nvPr/>
          </p:nvSpPr>
          <p:spPr>
            <a:xfrm>
              <a:off x="818944" y="425273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40" name="直接连接符 39"/>
            <p:cNvCxnSpPr>
              <a:stCxn id="37" idx="2"/>
              <a:endCxn id="39" idx="6"/>
            </p:cNvCxnSpPr>
            <p:nvPr/>
          </p:nvCxnSpPr>
          <p:spPr>
            <a:xfrm flipH="1">
              <a:off x="1282559" y="3043870"/>
              <a:ext cx="1531280" cy="1454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3" idx="3"/>
              <a:endCxn id="20" idx="6"/>
            </p:cNvCxnSpPr>
            <p:nvPr/>
          </p:nvCxnSpPr>
          <p:spPr>
            <a:xfrm flipH="1">
              <a:off x="1261408" y="2499800"/>
              <a:ext cx="1607184" cy="2670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7" idx="2"/>
              <a:endCxn id="20" idx="6"/>
            </p:cNvCxnSpPr>
            <p:nvPr/>
          </p:nvCxnSpPr>
          <p:spPr>
            <a:xfrm flipH="1">
              <a:off x="1261408" y="3043870"/>
              <a:ext cx="1552431" cy="21268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8" idx="2"/>
              <a:endCxn id="20" idx="6"/>
            </p:cNvCxnSpPr>
            <p:nvPr/>
          </p:nvCxnSpPr>
          <p:spPr>
            <a:xfrm flipH="1">
              <a:off x="1261408" y="3796401"/>
              <a:ext cx="1539614" cy="1374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直接连接符 51"/>
          <p:cNvCxnSpPr/>
          <p:nvPr/>
        </p:nvCxnSpPr>
        <p:spPr>
          <a:xfrm flipH="1">
            <a:off x="611560" y="1441418"/>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91635" y="1859373"/>
            <a:ext cx="3727895" cy="400110"/>
            <a:chOff x="591635" y="1859373"/>
            <a:chExt cx="3727895" cy="400110"/>
          </a:xfrm>
        </p:grpSpPr>
        <p:cxnSp>
          <p:nvCxnSpPr>
            <p:cNvPr id="53" name="直接连接符 52"/>
            <p:cNvCxnSpPr/>
            <p:nvPr/>
          </p:nvCxnSpPr>
          <p:spPr>
            <a:xfrm flipH="1">
              <a:off x="591635" y="2062187"/>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971047" y="1859373"/>
              <a:ext cx="348483" cy="400110"/>
            </a:xfrm>
            <a:prstGeom prst="rect">
              <a:avLst/>
            </a:prstGeom>
            <a:noFill/>
          </p:spPr>
          <p:txBody>
            <a:bodyPr wrap="square" rtlCol="0">
              <a:spAutoFit/>
            </a:bodyPr>
            <a:lstStyle/>
            <a:p>
              <a:r>
                <a:rPr lang="en-US" altLang="zh-CN" sz="2000" dirty="0">
                  <a:solidFill>
                    <a:srgbClr val="FF0000"/>
                  </a:solidFill>
                </a:rPr>
                <a:t>?</a:t>
              </a:r>
              <a:endParaRPr lang="zh-CN" altLang="en-US" sz="2000" dirty="0"/>
            </a:p>
          </p:txBody>
        </p:sp>
      </p:grpSp>
      <p:grpSp>
        <p:nvGrpSpPr>
          <p:cNvPr id="55" name="组合 54"/>
          <p:cNvGrpSpPr/>
          <p:nvPr/>
        </p:nvGrpSpPr>
        <p:grpSpPr>
          <a:xfrm>
            <a:off x="569335" y="2551449"/>
            <a:ext cx="3727895" cy="400110"/>
            <a:chOff x="569335" y="2551449"/>
            <a:chExt cx="3727895" cy="400110"/>
          </a:xfrm>
        </p:grpSpPr>
        <p:cxnSp>
          <p:nvCxnSpPr>
            <p:cNvPr id="56" name="直接连接符 55"/>
            <p:cNvCxnSpPr/>
            <p:nvPr/>
          </p:nvCxnSpPr>
          <p:spPr>
            <a:xfrm flipH="1">
              <a:off x="569335" y="2754263"/>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948747" y="2551449"/>
              <a:ext cx="348483" cy="400110"/>
            </a:xfrm>
            <a:prstGeom prst="rect">
              <a:avLst/>
            </a:prstGeom>
            <a:noFill/>
          </p:spPr>
          <p:txBody>
            <a:bodyPr wrap="square" rtlCol="0">
              <a:spAutoFit/>
            </a:bodyPr>
            <a:lstStyle/>
            <a:p>
              <a:r>
                <a:rPr lang="en-US" altLang="zh-CN" sz="2000" dirty="0">
                  <a:solidFill>
                    <a:srgbClr val="FF0000"/>
                  </a:solidFill>
                </a:rPr>
                <a:t>?</a:t>
              </a:r>
              <a:endParaRPr lang="zh-CN" altLang="en-US" sz="2000" dirty="0"/>
            </a:p>
          </p:txBody>
        </p:sp>
      </p:grpSp>
      <p:grpSp>
        <p:nvGrpSpPr>
          <p:cNvPr id="63" name="组合 62"/>
          <p:cNvGrpSpPr/>
          <p:nvPr/>
        </p:nvGrpSpPr>
        <p:grpSpPr>
          <a:xfrm>
            <a:off x="552660" y="3259535"/>
            <a:ext cx="3727895" cy="400110"/>
            <a:chOff x="552660" y="3259535"/>
            <a:chExt cx="3727895" cy="400110"/>
          </a:xfrm>
        </p:grpSpPr>
        <p:cxnSp>
          <p:nvCxnSpPr>
            <p:cNvPr id="58" name="直接连接符 57"/>
            <p:cNvCxnSpPr/>
            <p:nvPr/>
          </p:nvCxnSpPr>
          <p:spPr>
            <a:xfrm flipH="1">
              <a:off x="552660" y="3462349"/>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932072" y="3259535"/>
              <a:ext cx="348483" cy="400110"/>
            </a:xfrm>
            <a:prstGeom prst="rect">
              <a:avLst/>
            </a:prstGeom>
            <a:noFill/>
          </p:spPr>
          <p:txBody>
            <a:bodyPr wrap="square" rtlCol="0">
              <a:spAutoFit/>
            </a:bodyPr>
            <a:lstStyle/>
            <a:p>
              <a:r>
                <a:rPr lang="en-US" altLang="zh-CN" sz="2000" dirty="0">
                  <a:solidFill>
                    <a:srgbClr val="FF0000"/>
                  </a:solidFill>
                </a:rPr>
                <a:t>?</a:t>
              </a:r>
              <a:endParaRPr lang="zh-CN" altLang="en-US" sz="2000" dirty="0"/>
            </a:p>
          </p:txBody>
        </p:sp>
      </p:grpSp>
      <p:grpSp>
        <p:nvGrpSpPr>
          <p:cNvPr id="34816" name="组合 34815"/>
          <p:cNvGrpSpPr/>
          <p:nvPr/>
        </p:nvGrpSpPr>
        <p:grpSpPr>
          <a:xfrm>
            <a:off x="569335" y="4015662"/>
            <a:ext cx="3727895" cy="400110"/>
            <a:chOff x="569335" y="4015662"/>
            <a:chExt cx="3727895" cy="400110"/>
          </a:xfrm>
        </p:grpSpPr>
        <p:cxnSp>
          <p:nvCxnSpPr>
            <p:cNvPr id="60" name="直接连接符 59"/>
            <p:cNvCxnSpPr/>
            <p:nvPr/>
          </p:nvCxnSpPr>
          <p:spPr>
            <a:xfrm flipH="1">
              <a:off x="569335" y="421847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948747" y="4015662"/>
              <a:ext cx="348483" cy="400110"/>
            </a:xfrm>
            <a:prstGeom prst="rect">
              <a:avLst/>
            </a:prstGeom>
            <a:noFill/>
          </p:spPr>
          <p:txBody>
            <a:bodyPr wrap="square" rtlCol="0">
              <a:spAutoFit/>
            </a:bodyPr>
            <a:lstStyle/>
            <a:p>
              <a:r>
                <a:rPr lang="en-US" altLang="zh-CN" sz="2000" dirty="0">
                  <a:solidFill>
                    <a:srgbClr val="FF0000"/>
                  </a:solidFill>
                </a:rPr>
                <a:t>?</a:t>
              </a:r>
              <a:endParaRPr lang="zh-CN" altLang="en-US" sz="2000" dirty="0"/>
            </a:p>
          </p:txBody>
        </p:sp>
      </p:grpSp>
      <p:sp>
        <p:nvSpPr>
          <p:cNvPr id="62" name="矩形标注 61"/>
          <p:cNvSpPr>
            <a:spLocks noChangeArrowheads="1"/>
          </p:cNvSpPr>
          <p:nvPr/>
        </p:nvSpPr>
        <p:spPr bwMode="auto">
          <a:xfrm>
            <a:off x="961722" y="5715753"/>
            <a:ext cx="3144591" cy="1080021"/>
          </a:xfrm>
          <a:prstGeom prst="wedgeRectCallout">
            <a:avLst>
              <a:gd name="adj1" fmla="val 566"/>
              <a:gd name="adj2" fmla="val -13224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Some checks are unnecessary with a </a:t>
            </a:r>
          </a:p>
          <a:p>
            <a:pPr algn="ctr" eaLnBrk="1" hangingPunct="1">
              <a:spcBef>
                <a:spcPct val="0"/>
              </a:spcBef>
              <a:buClrTx/>
              <a:buSzTx/>
              <a:buFontTx/>
              <a:buNone/>
              <a:defRPr/>
            </a:pPr>
            <a:r>
              <a:rPr lang="en-US" altLang="zh-CN" sz="2000" dirty="0">
                <a:solidFill>
                  <a:srgbClr val="FF0000"/>
                </a:solidFill>
                <a:latin typeface="+mn-lt"/>
                <a:cs typeface="ＭＳ Ｐゴシック" charset="-128"/>
              </a:rPr>
              <a:t>too small </a:t>
            </a:r>
            <a:r>
              <a:rPr lang="en-US" altLang="zh-CN" sz="2000" dirty="0">
                <a:latin typeface="+mn-lt"/>
                <a:cs typeface="ＭＳ Ｐゴシック" charset="-128"/>
              </a:rPr>
              <a:t>batch size</a:t>
            </a:r>
          </a:p>
        </p:txBody>
      </p:sp>
      <p:sp>
        <p:nvSpPr>
          <p:cNvPr id="67" name="椭圆 66"/>
          <p:cNvSpPr/>
          <p:nvPr/>
        </p:nvSpPr>
        <p:spPr>
          <a:xfrm>
            <a:off x="7150968" y="1541543"/>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68" name="椭圆 67"/>
          <p:cNvSpPr/>
          <p:nvPr/>
        </p:nvSpPr>
        <p:spPr>
          <a:xfrm>
            <a:off x="7150968" y="2252814"/>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cxnSp>
        <p:nvCxnSpPr>
          <p:cNvPr id="69" name="直接连接符 68"/>
          <p:cNvCxnSpPr>
            <a:stCxn id="67" idx="3"/>
            <a:endCxn id="73" idx="6"/>
          </p:cNvCxnSpPr>
          <p:nvPr/>
        </p:nvCxnSpPr>
        <p:spPr>
          <a:xfrm flipH="1">
            <a:off x="5632830" y="1961187"/>
            <a:ext cx="1586033" cy="2710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5148064" y="509759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71" name="椭圆 70"/>
          <p:cNvSpPr/>
          <p:nvPr/>
        </p:nvSpPr>
        <p:spPr>
          <a:xfrm>
            <a:off x="7164110" y="2970706"/>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72" name="椭圆 71"/>
          <p:cNvSpPr/>
          <p:nvPr/>
        </p:nvSpPr>
        <p:spPr>
          <a:xfrm>
            <a:off x="7151293" y="372323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
        <p:nvSpPr>
          <p:cNvPr id="73" name="椭圆 72"/>
          <p:cNvSpPr/>
          <p:nvPr/>
        </p:nvSpPr>
        <p:spPr>
          <a:xfrm>
            <a:off x="5169215" y="4425394"/>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74" name="直接连接符 73"/>
          <p:cNvCxnSpPr>
            <a:stCxn id="71" idx="2"/>
            <a:endCxn id="73" idx="6"/>
          </p:cNvCxnSpPr>
          <p:nvPr/>
        </p:nvCxnSpPr>
        <p:spPr>
          <a:xfrm flipH="1">
            <a:off x="5632830" y="3216528"/>
            <a:ext cx="1531280" cy="14546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1" idx="2"/>
            <a:endCxn id="70" idx="6"/>
          </p:cNvCxnSpPr>
          <p:nvPr/>
        </p:nvCxnSpPr>
        <p:spPr>
          <a:xfrm flipH="1">
            <a:off x="5611679" y="3216528"/>
            <a:ext cx="1552431" cy="21268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2" idx="2"/>
            <a:endCxn id="70" idx="6"/>
          </p:cNvCxnSpPr>
          <p:nvPr/>
        </p:nvCxnSpPr>
        <p:spPr>
          <a:xfrm flipH="1">
            <a:off x="5611679" y="3969059"/>
            <a:ext cx="1539614" cy="1374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004048" y="143503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4940928" y="5715753"/>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0" name="矩形标注 79"/>
          <p:cNvSpPr>
            <a:spLocks noChangeArrowheads="1"/>
          </p:cNvSpPr>
          <p:nvPr/>
        </p:nvSpPr>
        <p:spPr bwMode="auto">
          <a:xfrm>
            <a:off x="5632830" y="5750481"/>
            <a:ext cx="3388013" cy="1080021"/>
          </a:xfrm>
          <a:prstGeom prst="wedgeRectCallout">
            <a:avLst>
              <a:gd name="adj1" fmla="val 270"/>
              <a:gd name="adj2" fmla="val -10402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Many nodes will vanish with a </a:t>
            </a:r>
            <a:r>
              <a:rPr lang="en-US" altLang="zh-CN" sz="2000" dirty="0">
                <a:solidFill>
                  <a:srgbClr val="FF0000"/>
                </a:solidFill>
                <a:latin typeface="+mn-lt"/>
                <a:cs typeface="ＭＳ Ｐゴシック" charset="-128"/>
              </a:rPr>
              <a:t>too large </a:t>
            </a:r>
            <a:r>
              <a:rPr lang="en-US" altLang="zh-CN" sz="2000" dirty="0">
                <a:latin typeface="+mn-lt"/>
                <a:cs typeface="ＭＳ Ｐゴシック" charset="-128"/>
              </a:rPr>
              <a:t>batch size</a:t>
            </a:r>
            <a:endParaRPr lang="en-US" altLang="zh-CN" sz="2000" dirty="0">
              <a:solidFill>
                <a:schemeClr val="tx1"/>
              </a:solidFill>
              <a:latin typeface="+mn-lt"/>
              <a:cs typeface="ＭＳ Ｐゴシック" charset="-128"/>
            </a:endParaRPr>
          </a:p>
        </p:txBody>
      </p:sp>
      <p:sp>
        <p:nvSpPr>
          <p:cNvPr id="44" name="内容占位符 2"/>
          <p:cNvSpPr txBox="1">
            <a:spLocks/>
          </p:cNvSpPr>
          <p:nvPr/>
        </p:nvSpPr>
        <p:spPr>
          <a:xfrm>
            <a:off x="300260" y="2927818"/>
            <a:ext cx="8664575" cy="1080120"/>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800" dirty="0">
                <a:solidFill>
                  <a:srgbClr val="FFFF66"/>
                </a:solidFill>
                <a:cs typeface="ＭＳ Ｐゴシック" charset="-128"/>
              </a:rPr>
              <a:t>Searching space of general Q-learning is too large, leading to </a:t>
            </a:r>
            <a:r>
              <a:rPr lang="en-US" altLang="zh-CN" sz="2800" dirty="0">
                <a:solidFill>
                  <a:srgbClr val="FF0000"/>
                </a:solidFill>
                <a:cs typeface="ＭＳ Ｐゴシック" charset="-128"/>
              </a:rPr>
              <a:t>inefficiency</a:t>
            </a:r>
            <a:r>
              <a:rPr lang="en-US" altLang="zh-CN" sz="2800" dirty="0">
                <a:solidFill>
                  <a:srgbClr val="FFFF66"/>
                </a:solidFill>
                <a:cs typeface="ＭＳ Ｐゴシック" charset="-128"/>
              </a:rPr>
              <a:t> problem</a:t>
            </a:r>
          </a:p>
        </p:txBody>
      </p:sp>
    </p:spTree>
    <p:extLst>
      <p:ext uri="{BB962C8B-B14F-4D97-AF65-F5344CB8AC3E}">
        <p14:creationId xmlns:p14="http://schemas.microsoft.com/office/powerpoint/2010/main" val="65342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500"/>
                                        <p:tgtEl>
                                          <p:spTgt spid="7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fade">
                                      <p:cBhvr>
                                        <p:cTn id="36" dur="500"/>
                                        <p:tgtEl>
                                          <p:spTgt spid="7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par>
                                <p:cTn id="45" presetID="10"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69"/>
                                        </p:tgtEl>
                                      </p:cBhvr>
                                    </p:animEffect>
                                    <p:set>
                                      <p:cBhvr>
                                        <p:cTn id="55" dur="1" fill="hold">
                                          <p:stCondLst>
                                            <p:cond delay="499"/>
                                          </p:stCondLst>
                                        </p:cTn>
                                        <p:tgtEl>
                                          <p:spTgt spid="6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68"/>
                                        </p:tgtEl>
                                      </p:cBhvr>
                                    </p:animEffect>
                                    <p:set>
                                      <p:cBhvr>
                                        <p:cTn id="60" dur="1" fill="hold">
                                          <p:stCondLst>
                                            <p:cond delay="499"/>
                                          </p:stCondLst>
                                        </p:cTn>
                                        <p:tgtEl>
                                          <p:spTgt spid="6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fade">
                                      <p:cBhvr>
                                        <p:cTn id="65" dur="500"/>
                                        <p:tgtEl>
                                          <p:spTgt spid="70"/>
                                        </p:tgtEl>
                                      </p:cBhvr>
                                    </p:animEffect>
                                  </p:childTnLst>
                                </p:cTn>
                              </p:par>
                              <p:par>
                                <p:cTn id="66" presetID="10" presetClass="entr" presetSubtype="0" fill="hold"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childTnLst>
                                </p:cTn>
                              </p:par>
                              <p:par>
                                <p:cTn id="69" presetID="10"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500"/>
                                        <p:tgtEl>
                                          <p:spTgt spid="7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71"/>
                                        </p:tgtEl>
                                      </p:cBhvr>
                                    </p:animEffect>
                                    <p:set>
                                      <p:cBhvr>
                                        <p:cTn id="76" dur="1" fill="hold">
                                          <p:stCondLst>
                                            <p:cond delay="499"/>
                                          </p:stCondLst>
                                        </p:cTn>
                                        <p:tgtEl>
                                          <p:spTgt spid="7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76"/>
                                        </p:tgtEl>
                                      </p:cBhvr>
                                    </p:animEffect>
                                    <p:set>
                                      <p:cBhvr>
                                        <p:cTn id="79" dur="1" fill="hold">
                                          <p:stCondLst>
                                            <p:cond delay="499"/>
                                          </p:stCondLst>
                                        </p:cTn>
                                        <p:tgtEl>
                                          <p:spTgt spid="76"/>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4"/>
                                        </p:tgtEl>
                                      </p:cBhvr>
                                    </p:animEffect>
                                    <p:set>
                                      <p:cBhvr>
                                        <p:cTn id="82" dur="1" fill="hold">
                                          <p:stCondLst>
                                            <p:cond delay="499"/>
                                          </p:stCondLst>
                                        </p:cTn>
                                        <p:tgtEl>
                                          <p:spTgt spid="7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72"/>
                                        </p:tgtEl>
                                      </p:cBhvr>
                                    </p:animEffect>
                                    <p:set>
                                      <p:cBhvr>
                                        <p:cTn id="87" dur="1" fill="hold">
                                          <p:stCondLst>
                                            <p:cond delay="499"/>
                                          </p:stCondLst>
                                        </p:cTn>
                                        <p:tgtEl>
                                          <p:spTgt spid="72"/>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7"/>
                                        </p:tgtEl>
                                      </p:cBhvr>
                                    </p:animEffect>
                                    <p:set>
                                      <p:cBhvr>
                                        <p:cTn id="90" dur="1" fill="hold">
                                          <p:stCondLst>
                                            <p:cond delay="499"/>
                                          </p:stCondLst>
                                        </p:cTn>
                                        <p:tgtEl>
                                          <p:spTgt spid="7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7" grpId="0" animBg="1"/>
      <p:bldP spid="67" grpId="1" animBg="1"/>
      <p:bldP spid="68" grpId="0" animBg="1"/>
      <p:bldP spid="68" grpId="1" animBg="1"/>
      <p:bldP spid="70" grpId="0" animBg="1"/>
      <p:bldP spid="71" grpId="0" animBg="1"/>
      <p:bldP spid="71" grpId="1" animBg="1"/>
      <p:bldP spid="72" grpId="0" animBg="1"/>
      <p:bldP spid="72" grpId="1" animBg="1"/>
      <p:bldP spid="73" grpId="0" animBg="1"/>
      <p:bldP spid="80" grpId="0" animBg="1"/>
      <p:bldP spid="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Restricted Q-learning (RQL)</a:t>
                </a:r>
              </a:p>
              <a:p>
                <a:pPr lvl="1" algn="just">
                  <a:lnSpc>
                    <a:spcPct val="95000"/>
                  </a:lnSpc>
                  <a:spcBef>
                    <a:spcPct val="25000"/>
                  </a:spcBef>
                  <a:spcAft>
                    <a:spcPct val="10000"/>
                  </a:spcAft>
                  <a:buSzPct val="60000"/>
                  <a:defRPr/>
                </a:pPr>
                <a:r>
                  <a:rPr lang="en-US" altLang="zh-CN" sz="2000" dirty="0">
                    <a:cs typeface="ＭＳ Ｐゴシック" charset="-128"/>
                  </a:rPr>
                  <a:t>Only consider batches with size </a:t>
                </a:r>
                <a14:m>
                  <m:oMath xmlns:m="http://schemas.openxmlformats.org/officeDocument/2006/math">
                    <m:r>
                      <a:rPr lang="en-US" altLang="zh-CN" sz="2000" i="1">
                        <a:latin typeface="Cambria Math"/>
                        <a:ea typeface="Cambria Math"/>
                        <a:cs typeface="ＭＳ Ｐゴシック" charset="-128"/>
                      </a:rPr>
                      <m:t>∈</m:t>
                    </m:r>
                    <m:d>
                      <m:dPr>
                        <m:begChr m:val="["/>
                        <m:endChr m:val="]"/>
                        <m:ctrlPr>
                          <a:rPr lang="en-US" altLang="zh-CN" sz="2000" i="1">
                            <a:latin typeface="Cambria Math"/>
                            <a:ea typeface="Cambria Math"/>
                          </a:rPr>
                        </m:ctrlPr>
                      </m:dPr>
                      <m:e>
                        <m:sSub>
                          <m:sSubPr>
                            <m:ctrlPr>
                              <a:rPr lang="en-US" altLang="zh-CN" sz="2000" i="1">
                                <a:latin typeface="Cambria Math"/>
                                <a:ea typeface="Cambria Math"/>
                              </a:rPr>
                            </m:ctrlPr>
                          </m:sSubPr>
                          <m:e>
                            <m:r>
                              <a:rPr lang="en-US" altLang="zh-CN" sz="2000" i="1">
                                <a:latin typeface="Cambria Math"/>
                                <a:ea typeface="Cambria Math"/>
                              </a:rPr>
                              <m:t>𝒍</m:t>
                            </m:r>
                          </m:e>
                          <m:sub>
                            <m:r>
                              <a:rPr lang="en-US" altLang="zh-CN" sz="2000" i="1">
                                <a:latin typeface="Cambria Math"/>
                                <a:ea typeface="Cambria Math"/>
                              </a:rPr>
                              <m:t>𝒎𝒊𝒏</m:t>
                            </m:r>
                          </m:sub>
                        </m:sSub>
                        <m:r>
                          <a:rPr lang="en-US" altLang="zh-CN" sz="2000" i="1">
                            <a:latin typeface="Cambria Math"/>
                            <a:ea typeface="Cambria Math"/>
                          </a:rPr>
                          <m:t>,</m:t>
                        </m:r>
                        <m:sSub>
                          <m:sSubPr>
                            <m:ctrlPr>
                              <a:rPr lang="en-US" altLang="zh-CN" sz="2000" i="1">
                                <a:latin typeface="Cambria Math"/>
                                <a:ea typeface="Cambria Math"/>
                              </a:rPr>
                            </m:ctrlPr>
                          </m:sSubPr>
                          <m:e>
                            <m:r>
                              <a:rPr lang="en-US" altLang="zh-CN" sz="2000" i="1">
                                <a:latin typeface="Cambria Math"/>
                                <a:ea typeface="Cambria Math"/>
                              </a:rPr>
                              <m:t>𝒍</m:t>
                            </m:r>
                          </m:e>
                          <m:sub>
                            <m:r>
                              <a:rPr lang="en-US" altLang="zh-CN" sz="2000" i="1">
                                <a:latin typeface="Cambria Math"/>
                                <a:ea typeface="Cambria Math"/>
                              </a:rPr>
                              <m:t>𝒎𝒂𝒙</m:t>
                            </m:r>
                          </m:sub>
                        </m:sSub>
                      </m:e>
                    </m:d>
                  </m:oMath>
                </a14:m>
                <a:endParaRPr lang="en-US" altLang="zh-CN" sz="2000" dirty="0">
                  <a:ea typeface="Cambria Math"/>
                  <a:cs typeface="ＭＳ Ｐゴシック" charset="-128"/>
                </a:endParaRPr>
              </a:p>
              <a:p>
                <a:pPr lvl="1" algn="just">
                  <a:lnSpc>
                    <a:spcPct val="95000"/>
                  </a:lnSpc>
                  <a:spcBef>
                    <a:spcPct val="25000"/>
                  </a:spcBef>
                  <a:spcAft>
                    <a:spcPct val="10000"/>
                  </a:spcAft>
                  <a:buSzPct val="60000"/>
                  <a:defRPr/>
                </a:pPr>
                <a:r>
                  <a:rPr lang="en-US" altLang="zh-CN" sz="2000" dirty="0">
                    <a:ea typeface="Cambria Math"/>
                    <a:cs typeface="ＭＳ Ｐゴシック" charset="-128"/>
                  </a:rPr>
                  <a:t>Reformulate states and actions</a:t>
                </a:r>
              </a:p>
              <a:p>
                <a:pPr lvl="2" algn="just">
                  <a:lnSpc>
                    <a:spcPct val="95000"/>
                  </a:lnSpc>
                  <a:spcBef>
                    <a:spcPct val="25000"/>
                  </a:spcBef>
                  <a:spcAft>
                    <a:spcPct val="10000"/>
                  </a:spcAft>
                  <a:buSzPct val="60000"/>
                  <a:defRPr/>
                </a:pPr>
                <a:r>
                  <a:rPr lang="en-US" altLang="zh-CN" sz="1500" b="1" dirty="0">
                    <a:cs typeface="ＭＳ Ｐゴシック" charset="-128"/>
                  </a:rPr>
                  <a:t>state </a:t>
                </a:r>
                <a14:m>
                  <m:oMath xmlns:m="http://schemas.openxmlformats.org/officeDocument/2006/math">
                    <m:r>
                      <a:rPr lang="en-US" altLang="zh-CN" sz="1500" b="1" i="1" smtClean="0">
                        <a:latin typeface="Cambria Math"/>
                        <a:cs typeface="ＭＳ Ｐゴシック" charset="-128"/>
                      </a:rPr>
                      <m:t>𝒔</m:t>
                    </m:r>
                  </m:oMath>
                </a14:m>
                <a:r>
                  <a:rPr lang="en-US" altLang="zh-CN" sz="1500" dirty="0">
                    <a:cs typeface="ＭＳ Ｐゴシック" charset="-128"/>
                  </a:rPr>
                  <a:t> </a:t>
                </a:r>
                <a14:m>
                  <m:oMath xmlns:m="http://schemas.openxmlformats.org/officeDocument/2006/math">
                    <m:r>
                      <a:rPr lang="en-US" altLang="zh-CN" sz="1500" i="1" dirty="0" smtClean="0">
                        <a:latin typeface="Cambria Math"/>
                        <a:ea typeface="Cambria Math"/>
                        <a:cs typeface="ＭＳ Ｐゴシック" charset="-128"/>
                      </a:rPr>
                      <m:t>→</m:t>
                    </m:r>
                  </m:oMath>
                </a14:m>
                <a:r>
                  <a:rPr lang="en-US" altLang="zh-CN" sz="1500" dirty="0">
                    <a:cs typeface="ＭＳ Ｐゴシック" charset="-128"/>
                  </a:rPr>
                  <a:t> </a:t>
                </a:r>
                <a14:m>
                  <m:oMath xmlns:m="http://schemas.openxmlformats.org/officeDocument/2006/math">
                    <m:r>
                      <a:rPr lang="en-US" altLang="zh-CN" sz="1500" b="1" i="1" dirty="0" smtClean="0">
                        <a:latin typeface="Cambria Math"/>
                        <a:cs typeface="ＭＳ Ｐゴシック" charset="-128"/>
                      </a:rPr>
                      <m:t>(</m:t>
                    </m:r>
                    <m:r>
                      <a:rPr lang="en-US" altLang="zh-CN" sz="1500" b="1" i="1" dirty="0" smtClean="0">
                        <a:latin typeface="Cambria Math"/>
                        <a:cs typeface="ＭＳ Ｐゴシック" charset="-128"/>
                      </a:rPr>
                      <m:t>𝒔</m:t>
                    </m:r>
                    <m:r>
                      <a:rPr lang="en-US" altLang="zh-CN" sz="1500" b="1" i="1" dirty="0" smtClean="0">
                        <a:latin typeface="Cambria Math"/>
                        <a:cs typeface="ＭＳ Ｐゴシック" charset="-128"/>
                      </a:rPr>
                      <m:t>,</m:t>
                    </m:r>
                    <m:r>
                      <a:rPr lang="en-US" altLang="zh-CN" sz="1500" b="1" i="1" dirty="0" smtClean="0">
                        <a:latin typeface="Cambria Math"/>
                        <a:cs typeface="ＭＳ Ｐゴシック" charset="-128"/>
                      </a:rPr>
                      <m:t>𝒍</m:t>
                    </m:r>
                    <m:r>
                      <a:rPr lang="en-US" altLang="zh-CN" sz="1500" b="1" i="1" dirty="0" smtClean="0">
                        <a:latin typeface="Cambria Math"/>
                        <a:cs typeface="ＭＳ Ｐゴシック" charset="-128"/>
                      </a:rPr>
                      <m:t>)</m:t>
                    </m:r>
                  </m:oMath>
                </a14:m>
                <a:r>
                  <a:rPr lang="en-US" altLang="zh-CN" sz="1500" dirty="0">
                    <a:cs typeface="ＭＳ Ｐゴシック" charset="-128"/>
                  </a:rPr>
                  <a:t> </a:t>
                </a:r>
                <a14:m>
                  <m:oMath xmlns:m="http://schemas.openxmlformats.org/officeDocument/2006/math">
                    <m:r>
                      <a:rPr lang="en-US" altLang="zh-CN" sz="1500" b="1" i="1" dirty="0" smtClean="0">
                        <a:latin typeface="Cambria Math"/>
                        <a:cs typeface="ＭＳ Ｐゴシック" charset="-128"/>
                      </a:rPr>
                      <m:t>𝒍</m:t>
                    </m:r>
                    <m:r>
                      <a:rPr lang="en-US" altLang="zh-CN" sz="1500" b="1" i="1" dirty="0" smtClean="0">
                        <a:latin typeface="Cambria Math"/>
                        <a:cs typeface="ＭＳ Ｐゴシック" charset="-128"/>
                      </a:rPr>
                      <m:t>:</m:t>
                    </m:r>
                  </m:oMath>
                </a14:m>
                <a:r>
                  <a:rPr lang="en-US" altLang="zh-CN" sz="1500" dirty="0">
                    <a:cs typeface="ＭＳ Ｐゴシック" charset="-128"/>
                  </a:rPr>
                  <a:t> how many rounds have we waited for</a:t>
                </a:r>
              </a:p>
              <a:p>
                <a:pPr lvl="2" algn="just">
                  <a:lnSpc>
                    <a:spcPct val="95000"/>
                  </a:lnSpc>
                  <a:spcBef>
                    <a:spcPct val="25000"/>
                  </a:spcBef>
                  <a:spcAft>
                    <a:spcPct val="10000"/>
                  </a:spcAft>
                  <a:buSzPct val="60000"/>
                  <a:defRPr/>
                </a:pPr>
                <a:r>
                  <a:rPr lang="en-US" altLang="zh-CN" sz="1500" dirty="0">
                    <a:cs typeface="ＭＳ Ｐゴシック" charset="-128"/>
                  </a:rPr>
                  <a:t>action </a:t>
                </a:r>
                <a14:m>
                  <m:oMath xmlns:m="http://schemas.openxmlformats.org/officeDocument/2006/math">
                    <m:r>
                      <a:rPr lang="en-US" altLang="zh-CN" sz="1500">
                        <a:latin typeface="Cambria Math" panose="02040503050406030204" pitchFamily="18" charset="0"/>
                        <a:cs typeface="ＭＳ Ｐゴシック" charset="-128"/>
                      </a:rPr>
                      <m:t>𝒂</m:t>
                    </m:r>
                    <m:r>
                      <a:rPr lang="en-US" altLang="zh-CN" sz="1500">
                        <a:latin typeface="Cambria Math" panose="02040503050406030204" pitchFamily="18" charset="0"/>
                        <a:cs typeface="ＭＳ Ｐゴシック" charset="-128"/>
                      </a:rPr>
                      <m:t>∈{</m:t>
                    </m:r>
                    <m:r>
                      <a:rPr lang="en-US" altLang="zh-CN" sz="1500">
                        <a:latin typeface="Cambria Math" panose="02040503050406030204" pitchFamily="18" charset="0"/>
                        <a:cs typeface="ＭＳ Ｐゴシック" charset="-128"/>
                      </a:rPr>
                      <m:t>𝟎</m:t>
                    </m:r>
                    <m:r>
                      <a:rPr lang="en-US" altLang="zh-CN" sz="1500">
                        <a:latin typeface="Cambria Math" panose="02040503050406030204" pitchFamily="18" charset="0"/>
                        <a:cs typeface="ＭＳ Ｐゴシック" charset="-128"/>
                      </a:rPr>
                      <m:t>,</m:t>
                    </m:r>
                    <m:r>
                      <a:rPr lang="en-US" altLang="zh-CN" sz="1500">
                        <a:latin typeface="Cambria Math" panose="02040503050406030204" pitchFamily="18" charset="0"/>
                        <a:cs typeface="ＭＳ Ｐゴシック" charset="-128"/>
                      </a:rPr>
                      <m:t>𝟏</m:t>
                    </m:r>
                    <m:r>
                      <a:rPr lang="en-US" altLang="zh-CN" sz="1500">
                        <a:latin typeface="Cambria Math" panose="02040503050406030204" pitchFamily="18" charset="0"/>
                        <a:cs typeface="ＭＳ Ｐゴシック" charset="-128"/>
                      </a:rPr>
                      <m:t>}</m:t>
                    </m:r>
                  </m:oMath>
                </a14:m>
                <a:r>
                  <a:rPr lang="en-US" altLang="zh-CN" sz="1500" dirty="0">
                    <a:cs typeface="ＭＳ Ｐゴシック" charset="-128"/>
                  </a:rPr>
                  <a:t> </a:t>
                </a:r>
                <a14:m>
                  <m:oMath xmlns:m="http://schemas.openxmlformats.org/officeDocument/2006/math">
                    <m:r>
                      <a:rPr lang="en-US" altLang="zh-CN" sz="1500" dirty="0">
                        <a:latin typeface="Cambria Math" panose="02040503050406030204" pitchFamily="18" charset="0"/>
                        <a:cs typeface="ＭＳ Ｐゴシック" charset="-128"/>
                      </a:rPr>
                      <m:t>→</m:t>
                    </m:r>
                  </m:oMath>
                </a14:m>
                <a:r>
                  <a:rPr lang="en-US" altLang="zh-CN" sz="1500" dirty="0">
                    <a:cs typeface="ＭＳ Ｐゴシック" charset="-128"/>
                  </a:rPr>
                  <a:t>  </a:t>
                </a:r>
                <a14:m>
                  <m:oMath xmlns:m="http://schemas.openxmlformats.org/officeDocument/2006/math">
                    <m:r>
                      <a:rPr lang="en-US" altLang="zh-CN" sz="1500">
                        <a:latin typeface="Cambria Math" panose="02040503050406030204" pitchFamily="18" charset="0"/>
                        <a:cs typeface="ＭＳ Ｐゴシック" charset="-128"/>
                      </a:rPr>
                      <m:t>𝒂</m:t>
                    </m:r>
                    <m:r>
                      <a:rPr lang="en-US" altLang="zh-CN" sz="1500">
                        <a:latin typeface="Cambria Math" panose="02040503050406030204" pitchFamily="18" charset="0"/>
                        <a:cs typeface="ＭＳ Ｐゴシック" charset="-128"/>
                      </a:rPr>
                      <m:t>∈</m:t>
                    </m:r>
                    <m:d>
                      <m:dPr>
                        <m:begChr m:val="["/>
                        <m:endChr m:val="]"/>
                        <m:ctrlPr>
                          <a:rPr lang="en-US" altLang="zh-CN" sz="1500" i="1">
                            <a:latin typeface="Cambria Math"/>
                            <a:cs typeface="ＭＳ Ｐゴシック" charset="-128"/>
                          </a:rPr>
                        </m:ctrlPr>
                      </m:dPr>
                      <m:e>
                        <m:sSub>
                          <m:sSubPr>
                            <m:ctrlPr>
                              <a:rPr lang="en-US" altLang="zh-CN" sz="1500" i="1">
                                <a:latin typeface="Cambria Math"/>
                                <a:cs typeface="ＭＳ Ｐゴシック" charset="-128"/>
                              </a:rPr>
                            </m:ctrlPr>
                          </m:sSubPr>
                          <m:e>
                            <m:r>
                              <a:rPr lang="en-US" altLang="zh-CN" sz="1500">
                                <a:latin typeface="Cambria Math" panose="02040503050406030204" pitchFamily="18" charset="0"/>
                                <a:cs typeface="ＭＳ Ｐゴシック" charset="-128"/>
                              </a:rPr>
                              <m:t>𝒍</m:t>
                            </m:r>
                          </m:e>
                          <m:sub>
                            <m:r>
                              <a:rPr lang="en-US" altLang="zh-CN" sz="1500">
                                <a:latin typeface="Cambria Math" panose="02040503050406030204" pitchFamily="18" charset="0"/>
                                <a:cs typeface="ＭＳ Ｐゴシック" charset="-128"/>
                              </a:rPr>
                              <m:t>𝒎𝒊𝒏</m:t>
                            </m:r>
                          </m:sub>
                        </m:sSub>
                        <m:r>
                          <a:rPr lang="en-US" altLang="zh-CN" sz="1500">
                            <a:latin typeface="Cambria Math" panose="02040503050406030204" pitchFamily="18" charset="0"/>
                            <a:cs typeface="ＭＳ Ｐゴシック" charset="-128"/>
                          </a:rPr>
                          <m:t>,</m:t>
                        </m:r>
                        <m:sSub>
                          <m:sSubPr>
                            <m:ctrlPr>
                              <a:rPr lang="en-US" altLang="zh-CN" sz="1500" i="1">
                                <a:latin typeface="Cambria Math"/>
                                <a:cs typeface="ＭＳ Ｐゴシック" charset="-128"/>
                              </a:rPr>
                            </m:ctrlPr>
                          </m:sSubPr>
                          <m:e>
                            <m:r>
                              <a:rPr lang="en-US" altLang="zh-CN" sz="1500">
                                <a:latin typeface="Cambria Math" panose="02040503050406030204" pitchFamily="18" charset="0"/>
                                <a:cs typeface="ＭＳ Ｐゴシック" charset="-128"/>
                              </a:rPr>
                              <m:t>𝒍</m:t>
                            </m:r>
                          </m:e>
                          <m:sub>
                            <m:r>
                              <a:rPr lang="en-US" altLang="zh-CN" sz="1500">
                                <a:latin typeface="Cambria Math" panose="02040503050406030204" pitchFamily="18" charset="0"/>
                                <a:cs typeface="ＭＳ Ｐゴシック" charset="-128"/>
                              </a:rPr>
                              <m:t>𝒎𝒂𝒙</m:t>
                            </m:r>
                          </m:sub>
                        </m:sSub>
                      </m:e>
                    </m:d>
                  </m:oMath>
                </a14:m>
                <a:endParaRPr lang="en-US" altLang="zh-CN" sz="1500" dirty="0">
                  <a:cs typeface="ＭＳ Ｐゴシック" charset="-128"/>
                </a:endParaRPr>
              </a:p>
              <a:p>
                <a:pPr lvl="1" algn="just">
                  <a:lnSpc>
                    <a:spcPct val="95000"/>
                  </a:lnSpc>
                  <a:spcBef>
                    <a:spcPct val="25000"/>
                  </a:spcBef>
                  <a:spcAft>
                    <a:spcPct val="10000"/>
                  </a:spcAft>
                  <a:buSzPct val="60000"/>
                  <a:defRPr/>
                </a:pPr>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33</a:t>
            </a:fld>
            <a:endParaRPr lang="en-US" altLang="ko-KR">
              <a:latin typeface="Arial Unicode MS" pitchFamily="34" charset="-122"/>
            </a:endParaRPr>
          </a:p>
        </p:txBody>
      </p:sp>
    </p:spTree>
    <p:extLst>
      <p:ext uri="{BB962C8B-B14F-4D97-AF65-F5344CB8AC3E}">
        <p14:creationId xmlns:p14="http://schemas.microsoft.com/office/powerpoint/2010/main" val="222477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34</a:t>
            </a:fld>
            <a:endParaRPr lang="en-US" altLang="ko-KR">
              <a:latin typeface="Arial Unicode MS" pitchFamily="34" charset="-122"/>
            </a:endParaRPr>
          </a:p>
        </p:txBody>
      </p:sp>
      <p:graphicFrame>
        <p:nvGraphicFramePr>
          <p:cNvPr id="34" name="表格 33"/>
          <p:cNvGraphicFramePr>
            <a:graphicFrameLocks noGrp="1"/>
          </p:cNvGraphicFramePr>
          <p:nvPr>
            <p:extLst>
              <p:ext uri="{D42A27DB-BD31-4B8C-83A1-F6EECF244321}">
                <p14:modId xmlns:p14="http://schemas.microsoft.com/office/powerpoint/2010/main" val="3295907865"/>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43" name="椭圆 42"/>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58" name="TextBox 57"/>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cxnSp>
        <p:nvCxnSpPr>
          <p:cNvPr id="64" name="直接连接符 63"/>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矩形标注 64"/>
              <p:cNvSpPr>
                <a:spLocks noChangeArrowheads="1"/>
              </p:cNvSpPr>
              <p:nvPr/>
            </p:nvSpPr>
            <p:spPr bwMode="auto">
              <a:xfrm>
                <a:off x="1915631" y="2958478"/>
                <a:ext cx="2023246" cy="576063"/>
              </a:xfrm>
              <a:prstGeom prst="wedgeRectCallout">
                <a:avLst>
                  <a:gd name="adj1" fmla="val 29525"/>
                  <a:gd name="adj2" fmla="val -11199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𝟏</m:t>
                    </m:r>
                  </m:oMath>
                </a14:m>
                <a:r>
                  <a:rPr lang="en-US" altLang="zh-CN" sz="2000" dirty="0">
                    <a:cs typeface="ＭＳ Ｐゴシック" charset="-128"/>
                  </a:rPr>
                  <a:t>,skip </a:t>
                </a:r>
              </a:p>
            </p:txBody>
          </p:sp>
        </mc:Choice>
        <mc:Fallback xmlns="">
          <p:sp>
            <p:nvSpPr>
              <p:cNvPr id="65" name="矩形标注 64"/>
              <p:cNvSpPr>
                <a:spLocks noRot="1" noChangeAspect="1" noMove="1" noResize="1" noEditPoints="1" noAdjustHandles="1" noChangeArrowheads="1" noChangeShapeType="1" noTextEdit="1"/>
              </p:cNvSpPr>
              <p:nvPr/>
            </p:nvSpPr>
            <p:spPr bwMode="auto">
              <a:xfrm>
                <a:off x="1915631" y="2958478"/>
                <a:ext cx="2023246" cy="576063"/>
              </a:xfrm>
              <a:prstGeom prst="wedgeRectCallout">
                <a:avLst>
                  <a:gd name="adj1" fmla="val 29525"/>
                  <a:gd name="adj2" fmla="val -111999"/>
                </a:avLst>
              </a:prstGeom>
              <a:blipFill rotWithShape="1">
                <a:blip r:embed="rId4"/>
                <a:stretch>
                  <a:fillRect b="-259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4949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8" grpId="0"/>
      <p:bldP spid="6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35</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18" name="椭圆 17"/>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9" name="椭圆 18"/>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7" name="TextBox 36"/>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38" name="TextBox 37"/>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cxnSp>
        <p:nvCxnSpPr>
          <p:cNvPr id="43" name="直接连接符 42"/>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矩形标注 43"/>
              <p:cNvSpPr>
                <a:spLocks noChangeArrowheads="1"/>
              </p:cNvSpPr>
              <p:nvPr/>
            </p:nvSpPr>
            <p:spPr bwMode="auto">
              <a:xfrm>
                <a:off x="1858107" y="3534541"/>
                <a:ext cx="2023246" cy="576063"/>
              </a:xfrm>
              <a:prstGeom prst="wedgeRectCallout">
                <a:avLst>
                  <a:gd name="adj1" fmla="val 29525"/>
                  <a:gd name="adj2" fmla="val -11199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𝟐</m:t>
                    </m:r>
                  </m:oMath>
                </a14:m>
                <a:r>
                  <a:rPr lang="en-US" altLang="zh-CN" sz="2000" dirty="0">
                    <a:cs typeface="ＭＳ Ｐゴシック" charset="-128"/>
                  </a:rPr>
                  <a:t>,skip </a:t>
                </a:r>
              </a:p>
            </p:txBody>
          </p:sp>
        </mc:Choice>
        <mc:Fallback xmlns="">
          <p:sp>
            <p:nvSpPr>
              <p:cNvPr id="44" name="矩形标注 43"/>
              <p:cNvSpPr>
                <a:spLocks noRot="1" noChangeAspect="1" noMove="1" noResize="1" noEditPoints="1" noAdjustHandles="1" noChangeArrowheads="1" noChangeShapeType="1" noTextEdit="1"/>
              </p:cNvSpPr>
              <p:nvPr/>
            </p:nvSpPr>
            <p:spPr bwMode="auto">
              <a:xfrm>
                <a:off x="1858107" y="3534541"/>
                <a:ext cx="2023246" cy="576063"/>
              </a:xfrm>
              <a:prstGeom prst="wedgeRectCallout">
                <a:avLst>
                  <a:gd name="adj1" fmla="val 29525"/>
                  <a:gd name="adj2" fmla="val -111999"/>
                </a:avLst>
              </a:prstGeom>
              <a:blipFill rotWithShape="1">
                <a:blip r:embed="rId4"/>
                <a:stretch>
                  <a:fillRect b="-3268"/>
                </a:stretch>
              </a:blipFill>
              <a:ln>
                <a:noFill/>
              </a:ln>
            </p:spPr>
            <p:txBody>
              <a:bodyPr/>
              <a:lstStyle/>
              <a:p>
                <a:r>
                  <a:rPr lang="zh-CN" altLang="en-US">
                    <a:noFill/>
                  </a:rPr>
                  <a:t> </a:t>
                </a:r>
              </a:p>
            </p:txBody>
          </p:sp>
        </mc:Fallback>
      </mc:AlternateContent>
      <p:graphicFrame>
        <p:nvGraphicFramePr>
          <p:cNvPr id="13" name="表格 12"/>
          <p:cNvGraphicFramePr>
            <a:graphicFrameLocks noGrp="1"/>
          </p:cNvGraphicFramePr>
          <p:nvPr>
            <p:extLst>
              <p:ext uri="{D42A27DB-BD31-4B8C-83A1-F6EECF244321}">
                <p14:modId xmlns:p14="http://schemas.microsoft.com/office/powerpoint/2010/main" val="2607269167"/>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12522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36</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24" name="椭圆 23"/>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25" name="椭圆 24"/>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26" name="椭圆 25"/>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cxnSp>
        <p:nvCxnSpPr>
          <p:cNvPr id="29" name="直接连接符 28"/>
          <p:cNvCxnSpPr>
            <a:stCxn id="25" idx="3"/>
            <a:endCxn id="24"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6" idx="3"/>
            <a:endCxn id="24"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0" name="TextBox 39"/>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4" name="TextBox 43"/>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45" name="TextBox 44"/>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46" name="TextBox 45"/>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cxnSp>
        <p:nvCxnSpPr>
          <p:cNvPr id="50" name="直接连接符 49"/>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矩形标注 50"/>
              <p:cNvSpPr>
                <a:spLocks noChangeArrowheads="1"/>
              </p:cNvSpPr>
              <p:nvPr/>
            </p:nvSpPr>
            <p:spPr bwMode="auto">
              <a:xfrm>
                <a:off x="2116140" y="3962707"/>
                <a:ext cx="2272120" cy="576063"/>
              </a:xfrm>
              <a:prstGeom prst="wedgeRectCallout">
                <a:avLst>
                  <a:gd name="adj1" fmla="val 12106"/>
                  <a:gd name="adj2" fmla="val -12357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𝟑</m:t>
                    </m:r>
                  </m:oMath>
                </a14:m>
                <a:r>
                  <a:rPr lang="en-US" altLang="zh-CN" sz="2000" dirty="0">
                    <a:cs typeface="ＭＳ Ｐゴシック" charset="-128"/>
                  </a:rPr>
                  <a:t>,check table </a:t>
                </a:r>
              </a:p>
            </p:txBody>
          </p:sp>
        </mc:Choice>
        <mc:Fallback xmlns="">
          <p:sp>
            <p:nvSpPr>
              <p:cNvPr id="51" name="矩形标注 50"/>
              <p:cNvSpPr>
                <a:spLocks noRot="1" noChangeAspect="1" noMove="1" noResize="1" noEditPoints="1" noAdjustHandles="1" noChangeArrowheads="1" noChangeShapeType="1" noTextEdit="1"/>
              </p:cNvSpPr>
              <p:nvPr/>
            </p:nvSpPr>
            <p:spPr bwMode="auto">
              <a:xfrm>
                <a:off x="2116140" y="3962707"/>
                <a:ext cx="2272120" cy="576063"/>
              </a:xfrm>
              <a:prstGeom prst="wedgeRectCallout">
                <a:avLst>
                  <a:gd name="adj1" fmla="val 12106"/>
                  <a:gd name="adj2" fmla="val -123573"/>
                </a:avLst>
              </a:prstGeom>
              <a:blipFill rotWithShape="1">
                <a:blip r:embed="rId4"/>
                <a:stretch>
                  <a:fillRect r="-4558" b="-2424"/>
                </a:stretch>
              </a:blipFill>
              <a:ln>
                <a:noFill/>
              </a:ln>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2607269167"/>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9953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37</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24" name="椭圆 23"/>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25" name="椭圆 24"/>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26" name="椭圆 25"/>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cxnSp>
        <p:nvCxnSpPr>
          <p:cNvPr id="29" name="直接连接符 28"/>
          <p:cNvCxnSpPr>
            <a:stCxn id="25" idx="3"/>
            <a:endCxn id="24"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6" idx="3"/>
            <a:endCxn id="24"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0" name="TextBox 39"/>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4" name="TextBox 43"/>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45" name="TextBox 44"/>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46" name="TextBox 45"/>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cxnSp>
        <p:nvCxnSpPr>
          <p:cNvPr id="50" name="直接连接符 49"/>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标注 18"/>
              <p:cNvSpPr>
                <a:spLocks noChangeArrowheads="1"/>
              </p:cNvSpPr>
              <p:nvPr/>
            </p:nvSpPr>
            <p:spPr bwMode="auto">
              <a:xfrm>
                <a:off x="2116140" y="3962707"/>
                <a:ext cx="2272120" cy="576063"/>
              </a:xfrm>
              <a:prstGeom prst="wedgeRectCallout">
                <a:avLst>
                  <a:gd name="adj1" fmla="val 12106"/>
                  <a:gd name="adj2" fmla="val -12357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𝟑</m:t>
                    </m:r>
                  </m:oMath>
                </a14:m>
                <a:r>
                  <a:rPr lang="en-US" altLang="zh-CN" sz="2000" dirty="0">
                    <a:cs typeface="ＭＳ Ｐゴシック" charset="-128"/>
                  </a:rPr>
                  <a:t>,check table </a:t>
                </a:r>
              </a:p>
            </p:txBody>
          </p:sp>
        </mc:Choice>
        <mc:Fallback xmlns="">
          <p:sp>
            <p:nvSpPr>
              <p:cNvPr id="19" name="矩形标注 18"/>
              <p:cNvSpPr>
                <a:spLocks noRot="1" noChangeAspect="1" noMove="1" noResize="1" noEditPoints="1" noAdjustHandles="1" noChangeArrowheads="1" noChangeShapeType="1" noTextEdit="1"/>
              </p:cNvSpPr>
              <p:nvPr/>
            </p:nvSpPr>
            <p:spPr bwMode="auto">
              <a:xfrm>
                <a:off x="2116140" y="3962707"/>
                <a:ext cx="2272120" cy="576063"/>
              </a:xfrm>
              <a:prstGeom prst="wedgeRectCallout">
                <a:avLst>
                  <a:gd name="adj1" fmla="val 12106"/>
                  <a:gd name="adj2" fmla="val -123573"/>
                </a:avLst>
              </a:prstGeom>
              <a:blipFill rotWithShape="1">
                <a:blip r:embed="rId4"/>
                <a:stretch>
                  <a:fillRect r="-4558" b="-24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标注 19"/>
              <p:cNvSpPr>
                <a:spLocks noChangeArrowheads="1"/>
              </p:cNvSpPr>
              <p:nvPr/>
            </p:nvSpPr>
            <p:spPr bwMode="auto">
              <a:xfrm>
                <a:off x="2116140" y="4797152"/>
                <a:ext cx="2639748" cy="576063"/>
              </a:xfrm>
              <a:prstGeom prst="wedgeRectCallout">
                <a:avLst>
                  <a:gd name="adj1" fmla="val 54866"/>
                  <a:gd name="adj2" fmla="val -16987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r>
                  <a:rPr lang="en-US" altLang="zh-CN" sz="2000" dirty="0">
                    <a:cs typeface="ＭＳ Ｐゴシック" charset="-128"/>
                  </a:rPr>
                  <a:t>Better split at  </a:t>
                </a: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𝟒</m:t>
                    </m:r>
                  </m:oMath>
                </a14:m>
                <a:endParaRPr lang="en-US" altLang="zh-CN" sz="2000" dirty="0">
                  <a:cs typeface="ＭＳ Ｐゴシック" charset="-128"/>
                </a:endParaRPr>
              </a:p>
            </p:txBody>
          </p:sp>
        </mc:Choice>
        <mc:Fallback xmlns="">
          <p:sp>
            <p:nvSpPr>
              <p:cNvPr id="20" name="矩形标注 19"/>
              <p:cNvSpPr>
                <a:spLocks noRot="1" noChangeAspect="1" noMove="1" noResize="1" noEditPoints="1" noAdjustHandles="1" noChangeArrowheads="1" noChangeShapeType="1" noTextEdit="1"/>
              </p:cNvSpPr>
              <p:nvPr/>
            </p:nvSpPr>
            <p:spPr bwMode="auto">
              <a:xfrm>
                <a:off x="2116140" y="4797152"/>
                <a:ext cx="2639748" cy="576063"/>
              </a:xfrm>
              <a:prstGeom prst="wedgeRectCallout">
                <a:avLst>
                  <a:gd name="adj1" fmla="val 54866"/>
                  <a:gd name="adj2" fmla="val -169870"/>
                </a:avLst>
              </a:prstGeom>
              <a:blipFill rotWithShape="1">
                <a:blip r:embed="rId5"/>
                <a:stretch>
                  <a:fillRect l="-220" b="-2415"/>
                </a:stretch>
              </a:blipFill>
              <a:ln>
                <a:noFill/>
              </a:ln>
            </p:spPr>
            <p:txBody>
              <a:bodyPr/>
              <a:lstStyle/>
              <a:p>
                <a:r>
                  <a:rPr lang="zh-CN" altLang="en-US">
                    <a:noFill/>
                  </a:rPr>
                  <a:t> </a:t>
                </a:r>
              </a:p>
            </p:txBody>
          </p:sp>
        </mc:Fallback>
      </mc:AlternateContent>
      <p:graphicFrame>
        <p:nvGraphicFramePr>
          <p:cNvPr id="21" name="表格 20"/>
          <p:cNvGraphicFramePr>
            <a:graphicFrameLocks noGrp="1"/>
          </p:cNvGraphicFramePr>
          <p:nvPr>
            <p:extLst>
              <p:ext uri="{D42A27DB-BD31-4B8C-83A1-F6EECF244321}">
                <p14:modId xmlns:p14="http://schemas.microsoft.com/office/powerpoint/2010/main" val="1372133562"/>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a=4</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rgbClr val="FF0000"/>
                          </a:solidFill>
                        </a:rPr>
                        <a:t>(1,2,3)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0.59</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0.62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00953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38</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1" name="椭圆 30"/>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2" name="椭圆 31"/>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3" name="椭圆 32"/>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7" name="椭圆 36"/>
          <p:cNvSpPr/>
          <p:nvPr/>
        </p:nvSpPr>
        <p:spPr>
          <a:xfrm>
            <a:off x="1300586" y="40220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38" name="直接连接符 37"/>
          <p:cNvCxnSpPr>
            <a:stCxn id="32" idx="3"/>
            <a:endCxn id="31"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3"/>
            <a:endCxn id="31"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3"/>
            <a:endCxn id="37" idx="6"/>
          </p:cNvCxnSpPr>
          <p:nvPr/>
        </p:nvCxnSpPr>
        <p:spPr>
          <a:xfrm flipH="1">
            <a:off x="1764201" y="2925512"/>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6" name="TextBox 45"/>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7" name="TextBox 46"/>
          <p:cNvSpPr txBox="1"/>
          <p:nvPr/>
        </p:nvSpPr>
        <p:spPr>
          <a:xfrm>
            <a:off x="2756752" y="3327752"/>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0" name="TextBox 49"/>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51" name="TextBox 50"/>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52" name="TextBox 51"/>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53" name="TextBox 52"/>
          <p:cNvSpPr txBox="1"/>
          <p:nvPr/>
        </p:nvSpPr>
        <p:spPr>
          <a:xfrm>
            <a:off x="1073567" y="4067824"/>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56" name="直接连接符 55"/>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矩形标注 57"/>
              <p:cNvSpPr>
                <a:spLocks noChangeArrowheads="1"/>
              </p:cNvSpPr>
              <p:nvPr/>
            </p:nvSpPr>
            <p:spPr bwMode="auto">
              <a:xfrm>
                <a:off x="2483768" y="3761169"/>
                <a:ext cx="2272120" cy="576063"/>
              </a:xfrm>
              <a:prstGeom prst="wedgeRectCallout">
                <a:avLst>
                  <a:gd name="adj1" fmla="val 12106"/>
                  <a:gd name="adj2" fmla="val -12357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𝟒</m:t>
                    </m:r>
                  </m:oMath>
                </a14:m>
                <a:r>
                  <a:rPr lang="en-US" altLang="zh-CN" sz="2000" dirty="0">
                    <a:cs typeface="ＭＳ Ｐゴシック" charset="-128"/>
                  </a:rPr>
                  <a:t>,check table </a:t>
                </a:r>
              </a:p>
            </p:txBody>
          </p:sp>
        </mc:Choice>
        <mc:Fallback xmlns="">
          <p:sp>
            <p:nvSpPr>
              <p:cNvPr id="58" name="矩形标注 57"/>
              <p:cNvSpPr>
                <a:spLocks noRot="1" noChangeAspect="1" noMove="1" noResize="1" noEditPoints="1" noAdjustHandles="1" noChangeArrowheads="1" noChangeShapeType="1" noTextEdit="1"/>
              </p:cNvSpPr>
              <p:nvPr/>
            </p:nvSpPr>
            <p:spPr bwMode="auto">
              <a:xfrm>
                <a:off x="2483768" y="3761169"/>
                <a:ext cx="2272120" cy="576063"/>
              </a:xfrm>
              <a:prstGeom prst="wedgeRectCallout">
                <a:avLst>
                  <a:gd name="adj1" fmla="val 12106"/>
                  <a:gd name="adj2" fmla="val -123573"/>
                </a:avLst>
              </a:prstGeom>
              <a:blipFill rotWithShape="1">
                <a:blip r:embed="rId4"/>
                <a:stretch>
                  <a:fillRect r="-4558" b="-3049"/>
                </a:stretch>
              </a:blipFill>
              <a:ln>
                <a:noFill/>
              </a:ln>
            </p:spPr>
            <p:txBody>
              <a:bodyPr/>
              <a:lstStyle/>
              <a:p>
                <a:r>
                  <a:rPr lang="zh-CN" altLang="en-US">
                    <a:noFill/>
                  </a:rPr>
                  <a:t> </a:t>
                </a:r>
              </a:p>
            </p:txBody>
          </p:sp>
        </mc:Fallback>
      </mc:AlternateContent>
      <p:graphicFrame>
        <p:nvGraphicFramePr>
          <p:cNvPr id="23" name="表格 22"/>
          <p:cNvGraphicFramePr>
            <a:graphicFrameLocks noGrp="1"/>
          </p:cNvGraphicFramePr>
          <p:nvPr>
            <p:extLst>
              <p:ext uri="{D42A27DB-BD31-4B8C-83A1-F6EECF244321}">
                <p14:modId xmlns:p14="http://schemas.microsoft.com/office/powerpoint/2010/main" val="2607269167"/>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25380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39</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1" name="椭圆 30"/>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2" name="椭圆 31"/>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3" name="椭圆 32"/>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7" name="椭圆 36"/>
          <p:cNvSpPr/>
          <p:nvPr/>
        </p:nvSpPr>
        <p:spPr>
          <a:xfrm>
            <a:off x="1300586" y="40220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38" name="直接连接符 37"/>
          <p:cNvCxnSpPr>
            <a:stCxn id="32" idx="3"/>
            <a:endCxn id="31"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3"/>
            <a:endCxn id="31"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3"/>
            <a:endCxn id="37" idx="6"/>
          </p:cNvCxnSpPr>
          <p:nvPr/>
        </p:nvCxnSpPr>
        <p:spPr>
          <a:xfrm flipH="1">
            <a:off x="1764201" y="2925512"/>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6" name="TextBox 45"/>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7" name="TextBox 46"/>
          <p:cNvSpPr txBox="1"/>
          <p:nvPr/>
        </p:nvSpPr>
        <p:spPr>
          <a:xfrm>
            <a:off x="2756752" y="3327752"/>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0" name="TextBox 49"/>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51" name="TextBox 50"/>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52" name="TextBox 51"/>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53" name="TextBox 52"/>
          <p:cNvSpPr txBox="1"/>
          <p:nvPr/>
        </p:nvSpPr>
        <p:spPr>
          <a:xfrm>
            <a:off x="1073567" y="4067824"/>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56" name="直接连接符 55"/>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矩形标注 56"/>
              <p:cNvSpPr>
                <a:spLocks noChangeArrowheads="1"/>
              </p:cNvSpPr>
              <p:nvPr/>
            </p:nvSpPr>
            <p:spPr bwMode="auto">
              <a:xfrm>
                <a:off x="2483768" y="3761169"/>
                <a:ext cx="2272120" cy="576063"/>
              </a:xfrm>
              <a:prstGeom prst="wedgeRectCallout">
                <a:avLst>
                  <a:gd name="adj1" fmla="val 12106"/>
                  <a:gd name="adj2" fmla="val -12357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𝟒</m:t>
                    </m:r>
                  </m:oMath>
                </a14:m>
                <a:r>
                  <a:rPr lang="en-US" altLang="zh-CN" sz="2000" dirty="0">
                    <a:cs typeface="ＭＳ Ｐゴシック" charset="-128"/>
                  </a:rPr>
                  <a:t>,check table </a:t>
                </a:r>
              </a:p>
            </p:txBody>
          </p:sp>
        </mc:Choice>
        <mc:Fallback xmlns="">
          <p:sp>
            <p:nvSpPr>
              <p:cNvPr id="57" name="矩形标注 56"/>
              <p:cNvSpPr>
                <a:spLocks noRot="1" noChangeAspect="1" noMove="1" noResize="1" noEditPoints="1" noAdjustHandles="1" noChangeArrowheads="1" noChangeShapeType="1" noTextEdit="1"/>
              </p:cNvSpPr>
              <p:nvPr/>
            </p:nvSpPr>
            <p:spPr bwMode="auto">
              <a:xfrm>
                <a:off x="2483768" y="3761169"/>
                <a:ext cx="2272120" cy="576063"/>
              </a:xfrm>
              <a:prstGeom prst="wedgeRectCallout">
                <a:avLst>
                  <a:gd name="adj1" fmla="val 12106"/>
                  <a:gd name="adj2" fmla="val -123573"/>
                </a:avLst>
              </a:prstGeom>
              <a:blipFill rotWithShape="1">
                <a:blip r:embed="rId4"/>
                <a:stretch>
                  <a:fillRect r="-4558" b="-3049"/>
                </a:stretch>
              </a:blipFill>
              <a:ln>
                <a:noFill/>
              </a:ln>
            </p:spPr>
            <p:txBody>
              <a:bodyPr/>
              <a:lstStyle/>
              <a:p>
                <a:r>
                  <a:rPr lang="zh-CN" altLang="en-US">
                    <a:noFill/>
                  </a:rPr>
                  <a:t> </a:t>
                </a:r>
              </a:p>
            </p:txBody>
          </p:sp>
        </mc:Fallback>
      </mc:AlternateContent>
      <p:sp>
        <p:nvSpPr>
          <p:cNvPr id="23" name="矩形标注 22"/>
          <p:cNvSpPr>
            <a:spLocks noChangeArrowheads="1"/>
          </p:cNvSpPr>
          <p:nvPr/>
        </p:nvSpPr>
        <p:spPr bwMode="auto">
          <a:xfrm>
            <a:off x="2159096" y="5394523"/>
            <a:ext cx="2272120" cy="576063"/>
          </a:xfrm>
          <a:prstGeom prst="wedgeRectCallout">
            <a:avLst>
              <a:gd name="adj1" fmla="val 68700"/>
              <a:gd name="adj2" fmla="val -14010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r>
              <a:rPr lang="en-US" altLang="zh-CN" sz="2000" dirty="0">
                <a:cs typeface="ＭＳ Ｐゴシック" charset="-128"/>
              </a:rPr>
              <a:t>Better split now!</a:t>
            </a:r>
          </a:p>
        </p:txBody>
      </p:sp>
      <p:cxnSp>
        <p:nvCxnSpPr>
          <p:cNvPr id="24" name="直接连接符 23"/>
          <p:cNvCxnSpPr/>
          <p:nvPr/>
        </p:nvCxnSpPr>
        <p:spPr>
          <a:xfrm flipH="1">
            <a:off x="918446" y="451863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783426" y="221329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70609" y="292456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a:graphicFrameLocks noGrp="1"/>
          </p:cNvGraphicFramePr>
          <p:nvPr>
            <p:extLst>
              <p:ext uri="{D42A27DB-BD31-4B8C-83A1-F6EECF244321}">
                <p14:modId xmlns:p14="http://schemas.microsoft.com/office/powerpoint/2010/main" val="3129866901"/>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a=4</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rgbClr val="FF0000"/>
                          </a:solidFill>
                        </a:rPr>
                        <a:t>(2,2,4)</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0.58</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0.55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713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8600" y="957262"/>
            <a:ext cx="8624888" cy="578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Bipartite graph matching</a:t>
            </a: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endParaRPr lang="en-US" altLang="zh-CN" sz="2800" dirty="0">
              <a:latin typeface="+mn-lt"/>
              <a:cs typeface="ＭＳ Ｐゴシック" charset="-128"/>
            </a:endParaRPr>
          </a:p>
          <a:p>
            <a:pPr algn="just">
              <a:lnSpc>
                <a:spcPct val="95000"/>
              </a:lnSpc>
              <a:spcBef>
                <a:spcPct val="25000"/>
              </a:spcBef>
              <a:spcAft>
                <a:spcPct val="10000"/>
              </a:spcAft>
              <a:buSzPct val="60000"/>
              <a:defRPr/>
            </a:pPr>
            <a:r>
              <a:rPr lang="en-US" altLang="zh-CN" sz="2800" dirty="0">
                <a:latin typeface="+mn-lt"/>
                <a:cs typeface="ＭＳ Ｐゴシック" charset="-128"/>
              </a:rPr>
              <a:t>Traditional applications</a:t>
            </a:r>
          </a:p>
          <a:p>
            <a:pPr lvl="1" algn="just">
              <a:lnSpc>
                <a:spcPct val="95000"/>
              </a:lnSpc>
              <a:spcBef>
                <a:spcPct val="25000"/>
              </a:spcBef>
              <a:spcAft>
                <a:spcPct val="10000"/>
              </a:spcAft>
              <a:buSzPct val="60000"/>
              <a:defRPr/>
            </a:pPr>
            <a:r>
              <a:rPr lang="en-US" altLang="zh-CN" sz="2000" dirty="0">
                <a:latin typeface="+mn-lt"/>
                <a:cs typeface="ＭＳ Ｐゴシック" charset="-128"/>
              </a:rPr>
              <a:t>Assignment problem, vehicle scheduling problem, etc.</a:t>
            </a:r>
          </a:p>
          <a:p>
            <a:pPr lvl="1" algn="just">
              <a:lnSpc>
                <a:spcPct val="95000"/>
              </a:lnSpc>
              <a:spcBef>
                <a:spcPct val="25000"/>
              </a:spcBef>
              <a:spcAft>
                <a:spcPct val="10000"/>
              </a:spcAft>
              <a:buSzPct val="60000"/>
              <a:defRPr/>
            </a:pPr>
            <a:r>
              <a:rPr lang="en-US" altLang="zh-CN" sz="2000" dirty="0">
                <a:latin typeface="+mn-lt"/>
                <a:cs typeface="ＭＳ Ｐゴシック" charset="-128"/>
              </a:rPr>
              <a:t>Perform well in </a:t>
            </a:r>
            <a:r>
              <a:rPr lang="en-US" altLang="zh-CN" sz="2000" dirty="0">
                <a:solidFill>
                  <a:srgbClr val="FF0000"/>
                </a:solidFill>
                <a:latin typeface="+mn-lt"/>
                <a:cs typeface="ＭＳ Ｐゴシック" charset="-128"/>
              </a:rPr>
              <a:t>offline</a:t>
            </a:r>
            <a:r>
              <a:rPr lang="en-US" altLang="zh-CN" sz="2000" dirty="0">
                <a:latin typeface="+mn-lt"/>
                <a:cs typeface="ＭＳ Ｐゴシック" charset="-128"/>
              </a:rPr>
              <a:t> scenarios</a:t>
            </a:r>
            <a:endParaRPr lang="en-US" altLang="zh-CN" sz="2000" dirty="0">
              <a:cs typeface="ＭＳ Ｐゴシック" charset="-128"/>
            </a:endParaRPr>
          </a:p>
          <a:p>
            <a:pPr lvl="1" algn="just">
              <a:lnSpc>
                <a:spcPct val="95000"/>
              </a:lnSpc>
              <a:spcBef>
                <a:spcPct val="25000"/>
              </a:spcBef>
              <a:spcAft>
                <a:spcPct val="10000"/>
              </a:spcAft>
              <a:buSzPct val="60000"/>
              <a:defRPr/>
            </a:pPr>
            <a:endParaRPr lang="en-US" altLang="zh-CN" sz="2400" dirty="0">
              <a:cs typeface="ＭＳ Ｐゴシック" charset="-128"/>
            </a:endParaRPr>
          </a:p>
        </p:txBody>
      </p:sp>
      <p:sp>
        <p:nvSpPr>
          <p:cNvPr id="21513" name="Title 1"/>
          <p:cNvSpPr>
            <a:spLocks noGrp="1"/>
          </p:cNvSpPr>
          <p:nvPr>
            <p:ph type="title"/>
          </p:nvPr>
        </p:nvSpPr>
        <p:spPr>
          <a:xfrm>
            <a:off x="0" y="-27384"/>
            <a:ext cx="9144000" cy="714375"/>
          </a:xfrm>
        </p:spPr>
        <p:txBody>
          <a:bodyPr/>
          <a:lstStyle/>
          <a:p>
            <a:pPr algn="ctr" eaLnBrk="1" hangingPunct="1"/>
            <a:r>
              <a:rPr lang="en-US" altLang="zh-CN" sz="3500" dirty="0"/>
              <a:t>Background</a:t>
            </a:r>
          </a:p>
        </p:txBody>
      </p:sp>
      <p:sp>
        <p:nvSpPr>
          <p:cNvPr id="3" name="灯片编号占位符 2"/>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4</a:t>
            </a:fld>
            <a:endParaRPr lang="en-US" altLang="ko-KR"/>
          </a:p>
        </p:txBody>
      </p:sp>
      <p:grpSp>
        <p:nvGrpSpPr>
          <p:cNvPr id="6" name="组合 5">
            <a:extLst>
              <a:ext uri="{FF2B5EF4-FFF2-40B4-BE49-F238E27FC236}">
                <a16:creationId xmlns:a16="http://schemas.microsoft.com/office/drawing/2014/main" xmlns="" id="{A9200085-80C2-4FB5-B0BC-4CF8AFE3F623}"/>
              </a:ext>
            </a:extLst>
          </p:cNvPr>
          <p:cNvGrpSpPr/>
          <p:nvPr/>
        </p:nvGrpSpPr>
        <p:grpSpPr>
          <a:xfrm>
            <a:off x="827584" y="1535776"/>
            <a:ext cx="2458185" cy="3837440"/>
            <a:chOff x="827584" y="1535776"/>
            <a:chExt cx="2458185" cy="3837440"/>
          </a:xfrm>
        </p:grpSpPr>
        <p:sp>
          <p:nvSpPr>
            <p:cNvPr id="14" name="椭圆 13"/>
            <p:cNvSpPr/>
            <p:nvPr/>
          </p:nvSpPr>
          <p:spPr>
            <a:xfrm>
              <a:off x="840401" y="3010705"/>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18" name="椭圆 17"/>
            <p:cNvSpPr/>
            <p:nvPr/>
          </p:nvSpPr>
          <p:spPr>
            <a:xfrm>
              <a:off x="2822154" y="1535776"/>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9" name="椭圆 18"/>
            <p:cNvSpPr/>
            <p:nvPr/>
          </p:nvSpPr>
          <p:spPr>
            <a:xfrm>
              <a:off x="2822154" y="224704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20" name="椭圆 19"/>
            <p:cNvSpPr/>
            <p:nvPr/>
          </p:nvSpPr>
          <p:spPr>
            <a:xfrm>
              <a:off x="827584" y="376323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21" name="直接连接符 20"/>
            <p:cNvCxnSpPr>
              <a:stCxn id="18" idx="3"/>
              <a:endCxn id="14" idx="6"/>
            </p:cNvCxnSpPr>
            <p:nvPr/>
          </p:nvCxnSpPr>
          <p:spPr>
            <a:xfrm flipH="1">
              <a:off x="1304016" y="1955420"/>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3"/>
              <a:endCxn id="14" idx="6"/>
            </p:cNvCxnSpPr>
            <p:nvPr/>
          </p:nvCxnSpPr>
          <p:spPr>
            <a:xfrm flipH="1">
              <a:off x="1304016" y="2666691"/>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9" idx="3"/>
              <a:endCxn id="20" idx="6"/>
            </p:cNvCxnSpPr>
            <p:nvPr/>
          </p:nvCxnSpPr>
          <p:spPr>
            <a:xfrm flipH="1">
              <a:off x="1291199" y="2666691"/>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822154" y="4461050"/>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25" name="直接连接符 24"/>
            <p:cNvCxnSpPr>
              <a:stCxn id="24" idx="2"/>
              <a:endCxn id="14" idx="6"/>
            </p:cNvCxnSpPr>
            <p:nvPr/>
          </p:nvCxnSpPr>
          <p:spPr>
            <a:xfrm flipH="1" flipV="1">
              <a:off x="1304015" y="3256526"/>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827584" y="4881573"/>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27" name="直接连接符 26"/>
            <p:cNvCxnSpPr>
              <a:stCxn id="24" idx="2"/>
              <a:endCxn id="26" idx="6"/>
            </p:cNvCxnSpPr>
            <p:nvPr/>
          </p:nvCxnSpPr>
          <p:spPr>
            <a:xfrm flipH="1">
              <a:off x="1291199" y="4706872"/>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887426" y="2223320"/>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34" name="TextBox 33"/>
            <p:cNvSpPr txBox="1"/>
            <p:nvPr/>
          </p:nvSpPr>
          <p:spPr>
            <a:xfrm>
              <a:off x="2283750" y="2457110"/>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35" name="TextBox 34"/>
            <p:cNvSpPr txBox="1"/>
            <p:nvPr/>
          </p:nvSpPr>
          <p:spPr>
            <a:xfrm>
              <a:off x="2283750" y="3068931"/>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36" name="TextBox 35"/>
            <p:cNvSpPr txBox="1"/>
            <p:nvPr/>
          </p:nvSpPr>
          <p:spPr>
            <a:xfrm>
              <a:off x="1943754" y="3996043"/>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37" name="TextBox 36"/>
            <p:cNvSpPr txBox="1"/>
            <p:nvPr/>
          </p:nvSpPr>
          <p:spPr>
            <a:xfrm>
              <a:off x="1906573" y="4581128"/>
              <a:ext cx="495448" cy="400110"/>
            </a:xfrm>
            <a:prstGeom prst="rect">
              <a:avLst/>
            </a:prstGeom>
            <a:noFill/>
          </p:spPr>
          <p:txBody>
            <a:bodyPr wrap="square" rtlCol="0">
              <a:spAutoFit/>
            </a:bodyPr>
            <a:lstStyle/>
            <a:p>
              <a:r>
                <a:rPr lang="en-US" altLang="zh-CN" sz="2000" dirty="0"/>
                <a:t>2</a:t>
              </a:r>
              <a:endParaRPr lang="zh-CN" altLang="en-US" sz="2000" dirty="0"/>
            </a:p>
          </p:txBody>
        </p:sp>
      </p:grpSp>
      <p:sp>
        <p:nvSpPr>
          <p:cNvPr id="40" name="矩形标注 39"/>
          <p:cNvSpPr>
            <a:spLocks noChangeArrowheads="1"/>
          </p:cNvSpPr>
          <p:nvPr/>
        </p:nvSpPr>
        <p:spPr bwMode="auto">
          <a:xfrm>
            <a:off x="2779198" y="3021374"/>
            <a:ext cx="2898958" cy="1181100"/>
          </a:xfrm>
          <a:prstGeom prst="wedgeRectCallout">
            <a:avLst>
              <a:gd name="adj1" fmla="val -69350"/>
              <a:gd name="adj2" fmla="val 216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Solved by the  Hungarian method in polynomial time </a:t>
            </a:r>
            <a:endParaRPr lang="zh-CN" altLang="en-US" sz="2400" dirty="0">
              <a:latin typeface="+mn-lt"/>
              <a:cs typeface="ＭＳ Ｐゴシック"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682" y="1460718"/>
            <a:ext cx="2451812" cy="359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67682" y="5052336"/>
            <a:ext cx="2451812" cy="307777"/>
          </a:xfrm>
          <a:prstGeom prst="rect">
            <a:avLst/>
          </a:prstGeom>
          <a:noFill/>
        </p:spPr>
        <p:txBody>
          <a:bodyPr wrap="square" rtlCol="0">
            <a:spAutoFit/>
          </a:bodyPr>
          <a:lstStyle/>
          <a:p>
            <a:pPr algn="ctr"/>
            <a:r>
              <a:rPr lang="en-US" altLang="zh-CN" dirty="0"/>
              <a:t>Harold W. Kuhn</a:t>
            </a:r>
            <a:endParaRPr lang="zh-CN" altLang="en-US" dirty="0"/>
          </a:p>
        </p:txBody>
      </p:sp>
      <p:cxnSp>
        <p:nvCxnSpPr>
          <p:cNvPr id="28" name="直接连接符 27">
            <a:extLst>
              <a:ext uri="{FF2B5EF4-FFF2-40B4-BE49-F238E27FC236}">
                <a16:creationId xmlns:a16="http://schemas.microsoft.com/office/drawing/2014/main" xmlns="" id="{32875386-1A9D-48F8-A588-047839B32DB3}"/>
              </a:ext>
            </a:extLst>
          </p:cNvPr>
          <p:cNvCxnSpPr/>
          <p:nvPr/>
        </p:nvCxnSpPr>
        <p:spPr>
          <a:xfrm flipH="1">
            <a:off x="1314831" y="1955420"/>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2EDE2219-0CFB-4665-9A67-EC3E6C157FC0}"/>
              </a:ext>
            </a:extLst>
          </p:cNvPr>
          <p:cNvCxnSpPr/>
          <p:nvPr/>
        </p:nvCxnSpPr>
        <p:spPr>
          <a:xfrm flipH="1">
            <a:off x="1302014" y="2666691"/>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F6585DBB-49A8-436E-8B07-C0E1D071C92B}"/>
              </a:ext>
            </a:extLst>
          </p:cNvPr>
          <p:cNvCxnSpPr/>
          <p:nvPr/>
        </p:nvCxnSpPr>
        <p:spPr>
          <a:xfrm flipH="1">
            <a:off x="1302014" y="4706872"/>
            <a:ext cx="1530954" cy="4205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40</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1" name="椭圆 30"/>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2" name="椭圆 31"/>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3" name="椭圆 32"/>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7" name="椭圆 36"/>
          <p:cNvSpPr/>
          <p:nvPr/>
        </p:nvSpPr>
        <p:spPr>
          <a:xfrm>
            <a:off x="1300586" y="40220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38" name="直接连接符 37"/>
          <p:cNvCxnSpPr>
            <a:stCxn id="32" idx="3"/>
            <a:endCxn id="31"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3"/>
            <a:endCxn id="31"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3"/>
            <a:endCxn id="37" idx="6"/>
          </p:cNvCxnSpPr>
          <p:nvPr/>
        </p:nvCxnSpPr>
        <p:spPr>
          <a:xfrm flipH="1">
            <a:off x="1764201" y="2925512"/>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6" name="TextBox 45"/>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7" name="TextBox 46"/>
          <p:cNvSpPr txBox="1"/>
          <p:nvPr/>
        </p:nvSpPr>
        <p:spPr>
          <a:xfrm>
            <a:off x="2756752" y="3327752"/>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0" name="TextBox 49"/>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51" name="TextBox 50"/>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52" name="TextBox 51"/>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53" name="TextBox 52"/>
          <p:cNvSpPr txBox="1"/>
          <p:nvPr/>
        </p:nvSpPr>
        <p:spPr>
          <a:xfrm>
            <a:off x="1073567" y="4067824"/>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56" name="直接连接符 55"/>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矩形标注 56"/>
              <p:cNvSpPr>
                <a:spLocks noChangeArrowheads="1"/>
              </p:cNvSpPr>
              <p:nvPr/>
            </p:nvSpPr>
            <p:spPr bwMode="auto">
              <a:xfrm>
                <a:off x="2276955" y="5805264"/>
                <a:ext cx="2272120" cy="576063"/>
              </a:xfrm>
              <a:prstGeom prst="wedgeRectCallout">
                <a:avLst>
                  <a:gd name="adj1" fmla="val 12106"/>
                  <a:gd name="adj2" fmla="val -12357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𝟏</m:t>
                    </m:r>
                  </m:oMath>
                </a14:m>
                <a:r>
                  <a:rPr lang="en-US" altLang="zh-CN" sz="2000" dirty="0">
                    <a:cs typeface="ＭＳ Ｐゴシック" charset="-128"/>
                  </a:rPr>
                  <a:t>,skip </a:t>
                </a:r>
              </a:p>
            </p:txBody>
          </p:sp>
        </mc:Choice>
        <mc:Fallback xmlns="">
          <p:sp>
            <p:nvSpPr>
              <p:cNvPr id="57" name="矩形标注 56"/>
              <p:cNvSpPr>
                <a:spLocks noRot="1" noChangeAspect="1" noMove="1" noResize="1" noEditPoints="1" noAdjustHandles="1" noChangeArrowheads="1" noChangeShapeType="1" noTextEdit="1"/>
              </p:cNvSpPr>
              <p:nvPr/>
            </p:nvSpPr>
            <p:spPr bwMode="auto">
              <a:xfrm>
                <a:off x="2276955" y="5805264"/>
                <a:ext cx="2272120" cy="576063"/>
              </a:xfrm>
              <a:prstGeom prst="wedgeRectCallout">
                <a:avLst>
                  <a:gd name="adj1" fmla="val 12106"/>
                  <a:gd name="adj2" fmla="val -123573"/>
                </a:avLst>
              </a:prstGeom>
              <a:blipFill rotWithShape="1">
                <a:blip r:embed="rId4"/>
                <a:stretch>
                  <a:fillRect b="-2424"/>
                </a:stretch>
              </a:blipFill>
              <a:ln>
                <a:noFill/>
              </a:ln>
            </p:spPr>
            <p:txBody>
              <a:bodyPr/>
              <a:lstStyle/>
              <a:p>
                <a:r>
                  <a:rPr lang="zh-CN" altLang="en-US">
                    <a:noFill/>
                  </a:rPr>
                  <a:t> </a:t>
                </a:r>
              </a:p>
            </p:txBody>
          </p:sp>
        </mc:Fallback>
      </mc:AlternateContent>
      <p:cxnSp>
        <p:nvCxnSpPr>
          <p:cNvPr id="24" name="直接连接符 23"/>
          <p:cNvCxnSpPr/>
          <p:nvPr/>
        </p:nvCxnSpPr>
        <p:spPr>
          <a:xfrm flipH="1">
            <a:off x="918446" y="451863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783426" y="221329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70609" y="292456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295156" y="471987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28" name="直接连接符 27"/>
          <p:cNvCxnSpPr>
            <a:stCxn id="27" idx="2"/>
          </p:cNvCxnSpPr>
          <p:nvPr/>
        </p:nvCxnSpPr>
        <p:spPr>
          <a:xfrm flipH="1" flipV="1">
            <a:off x="1777017" y="3515347"/>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16756" y="4254864"/>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30" name="TextBox 29"/>
          <p:cNvSpPr txBox="1"/>
          <p:nvPr/>
        </p:nvSpPr>
        <p:spPr>
          <a:xfrm>
            <a:off x="3759096" y="4774294"/>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graphicFrame>
        <p:nvGraphicFramePr>
          <p:cNvPr id="36" name="表格 35"/>
          <p:cNvGraphicFramePr>
            <a:graphicFrameLocks noGrp="1"/>
          </p:cNvGraphicFramePr>
          <p:nvPr>
            <p:extLst>
              <p:ext uri="{D42A27DB-BD31-4B8C-83A1-F6EECF244321}">
                <p14:modId xmlns:p14="http://schemas.microsoft.com/office/powerpoint/2010/main" val="2607269167"/>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19674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41</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1" name="椭圆 30"/>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2" name="椭圆 31"/>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3" name="椭圆 32"/>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7" name="椭圆 36"/>
          <p:cNvSpPr/>
          <p:nvPr/>
        </p:nvSpPr>
        <p:spPr>
          <a:xfrm>
            <a:off x="1300586" y="40220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38" name="直接连接符 37"/>
          <p:cNvCxnSpPr>
            <a:stCxn id="32" idx="3"/>
            <a:endCxn id="31"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3"/>
            <a:endCxn id="31"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3"/>
            <a:endCxn id="37" idx="6"/>
          </p:cNvCxnSpPr>
          <p:nvPr/>
        </p:nvCxnSpPr>
        <p:spPr>
          <a:xfrm flipH="1">
            <a:off x="1764201" y="2925512"/>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6" name="TextBox 45"/>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7" name="TextBox 46"/>
          <p:cNvSpPr txBox="1"/>
          <p:nvPr/>
        </p:nvSpPr>
        <p:spPr>
          <a:xfrm>
            <a:off x="2756752" y="3327752"/>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0" name="TextBox 49"/>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51" name="TextBox 50"/>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52" name="TextBox 51"/>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53" name="TextBox 52"/>
          <p:cNvSpPr txBox="1"/>
          <p:nvPr/>
        </p:nvSpPr>
        <p:spPr>
          <a:xfrm>
            <a:off x="1073567" y="4067824"/>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56" name="直接连接符 55"/>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矩形标注 56"/>
              <p:cNvSpPr>
                <a:spLocks noChangeArrowheads="1"/>
              </p:cNvSpPr>
              <p:nvPr/>
            </p:nvSpPr>
            <p:spPr bwMode="auto">
              <a:xfrm>
                <a:off x="1868416" y="5805264"/>
                <a:ext cx="2272120" cy="576063"/>
              </a:xfrm>
              <a:prstGeom prst="wedgeRectCallout">
                <a:avLst>
                  <a:gd name="adj1" fmla="val 12106"/>
                  <a:gd name="adj2" fmla="val -12357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𝟐</m:t>
                    </m:r>
                  </m:oMath>
                </a14:m>
                <a:r>
                  <a:rPr lang="en-US" altLang="zh-CN" sz="2000" dirty="0">
                    <a:cs typeface="ＭＳ Ｐゴシック" charset="-128"/>
                  </a:rPr>
                  <a:t>,skip </a:t>
                </a:r>
              </a:p>
            </p:txBody>
          </p:sp>
        </mc:Choice>
        <mc:Fallback xmlns="">
          <p:sp>
            <p:nvSpPr>
              <p:cNvPr id="57" name="矩形标注 56"/>
              <p:cNvSpPr>
                <a:spLocks noRot="1" noChangeAspect="1" noMove="1" noResize="1" noEditPoints="1" noAdjustHandles="1" noChangeArrowheads="1" noChangeShapeType="1" noTextEdit="1"/>
              </p:cNvSpPr>
              <p:nvPr/>
            </p:nvSpPr>
            <p:spPr bwMode="auto">
              <a:xfrm>
                <a:off x="1868416" y="5805264"/>
                <a:ext cx="2272120" cy="576063"/>
              </a:xfrm>
              <a:prstGeom prst="wedgeRectCallout">
                <a:avLst>
                  <a:gd name="adj1" fmla="val 12106"/>
                  <a:gd name="adj2" fmla="val -123573"/>
                </a:avLst>
              </a:prstGeom>
              <a:blipFill rotWithShape="1">
                <a:blip r:embed="rId4"/>
                <a:stretch>
                  <a:fillRect b="-2424"/>
                </a:stretch>
              </a:blipFill>
              <a:ln>
                <a:noFill/>
              </a:ln>
            </p:spPr>
            <p:txBody>
              <a:bodyPr/>
              <a:lstStyle/>
              <a:p>
                <a:r>
                  <a:rPr lang="zh-CN" altLang="en-US">
                    <a:noFill/>
                  </a:rPr>
                  <a:t> </a:t>
                </a:r>
              </a:p>
            </p:txBody>
          </p:sp>
        </mc:Fallback>
      </mc:AlternateContent>
      <p:cxnSp>
        <p:nvCxnSpPr>
          <p:cNvPr id="24" name="直接连接符 23"/>
          <p:cNvCxnSpPr/>
          <p:nvPr/>
        </p:nvCxnSpPr>
        <p:spPr>
          <a:xfrm flipH="1">
            <a:off x="918446" y="451863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783426" y="221329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70609" y="292456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295156" y="471987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28" name="直接连接符 27"/>
          <p:cNvCxnSpPr>
            <a:stCxn id="27" idx="2"/>
          </p:cNvCxnSpPr>
          <p:nvPr/>
        </p:nvCxnSpPr>
        <p:spPr>
          <a:xfrm flipH="1" flipV="1">
            <a:off x="1777017" y="3515347"/>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16756" y="4254864"/>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30" name="TextBox 29"/>
          <p:cNvSpPr txBox="1"/>
          <p:nvPr/>
        </p:nvSpPr>
        <p:spPr>
          <a:xfrm>
            <a:off x="3759096" y="4774294"/>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36" name="椭圆 35"/>
          <p:cNvSpPr/>
          <p:nvPr/>
        </p:nvSpPr>
        <p:spPr>
          <a:xfrm>
            <a:off x="1300586" y="5140394"/>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41" name="直接连接符 40"/>
          <p:cNvCxnSpPr>
            <a:endCxn id="36" idx="6"/>
          </p:cNvCxnSpPr>
          <p:nvPr/>
        </p:nvCxnSpPr>
        <p:spPr>
          <a:xfrm flipH="1">
            <a:off x="1764201" y="4965693"/>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79575" y="4839949"/>
            <a:ext cx="495448" cy="400110"/>
          </a:xfrm>
          <a:prstGeom prst="rect">
            <a:avLst/>
          </a:prstGeom>
          <a:noFill/>
        </p:spPr>
        <p:txBody>
          <a:bodyPr wrap="square" rtlCol="0">
            <a:spAutoFit/>
          </a:bodyPr>
          <a:lstStyle/>
          <a:p>
            <a:r>
              <a:rPr lang="en-US" altLang="zh-CN" sz="2000" dirty="0"/>
              <a:t>2</a:t>
            </a:r>
            <a:endParaRPr lang="zh-CN" altLang="en-US" sz="2000" dirty="0"/>
          </a:p>
        </p:txBody>
      </p:sp>
      <p:sp>
        <p:nvSpPr>
          <p:cNvPr id="43" name="TextBox 42"/>
          <p:cNvSpPr txBox="1"/>
          <p:nvPr/>
        </p:nvSpPr>
        <p:spPr>
          <a:xfrm>
            <a:off x="1057046" y="5196363"/>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graphicFrame>
        <p:nvGraphicFramePr>
          <p:cNvPr id="44" name="表格 43"/>
          <p:cNvGraphicFramePr>
            <a:graphicFrameLocks noGrp="1"/>
          </p:cNvGraphicFramePr>
          <p:nvPr>
            <p:extLst>
              <p:ext uri="{D42A27DB-BD31-4B8C-83A1-F6EECF244321}">
                <p14:modId xmlns:p14="http://schemas.microsoft.com/office/powerpoint/2010/main" val="2607269167"/>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727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42</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1" name="椭圆 30"/>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2" name="椭圆 31"/>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3" name="椭圆 32"/>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7" name="椭圆 36"/>
          <p:cNvSpPr/>
          <p:nvPr/>
        </p:nvSpPr>
        <p:spPr>
          <a:xfrm>
            <a:off x="1300586" y="40220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38" name="直接连接符 37"/>
          <p:cNvCxnSpPr>
            <a:stCxn id="32" idx="3"/>
            <a:endCxn id="31"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3"/>
            <a:endCxn id="31"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3"/>
            <a:endCxn id="37" idx="6"/>
          </p:cNvCxnSpPr>
          <p:nvPr/>
        </p:nvCxnSpPr>
        <p:spPr>
          <a:xfrm flipH="1">
            <a:off x="1764201" y="2925512"/>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6" name="TextBox 45"/>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7" name="TextBox 46"/>
          <p:cNvSpPr txBox="1"/>
          <p:nvPr/>
        </p:nvSpPr>
        <p:spPr>
          <a:xfrm>
            <a:off x="2756752" y="3327752"/>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0" name="TextBox 49"/>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51" name="TextBox 50"/>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52" name="TextBox 51"/>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53" name="TextBox 52"/>
          <p:cNvSpPr txBox="1"/>
          <p:nvPr/>
        </p:nvSpPr>
        <p:spPr>
          <a:xfrm>
            <a:off x="1073567" y="4067824"/>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56" name="直接连接符 55"/>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矩形标注 56"/>
              <p:cNvSpPr>
                <a:spLocks noChangeArrowheads="1"/>
              </p:cNvSpPr>
              <p:nvPr/>
            </p:nvSpPr>
            <p:spPr bwMode="auto">
              <a:xfrm>
                <a:off x="96265" y="6237411"/>
                <a:ext cx="2272120" cy="576063"/>
              </a:xfrm>
              <a:prstGeom prst="wedgeRectCallout">
                <a:avLst>
                  <a:gd name="adj1" fmla="val 37259"/>
                  <a:gd name="adj2" fmla="val -11034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𝟑</m:t>
                    </m:r>
                  </m:oMath>
                </a14:m>
                <a:r>
                  <a:rPr lang="en-US" altLang="zh-CN" sz="2000" dirty="0">
                    <a:cs typeface="ＭＳ Ｐゴシック" charset="-128"/>
                  </a:rPr>
                  <a:t>,check table </a:t>
                </a:r>
              </a:p>
            </p:txBody>
          </p:sp>
        </mc:Choice>
        <mc:Fallback xmlns="">
          <p:sp>
            <p:nvSpPr>
              <p:cNvPr id="57" name="矩形标注 56"/>
              <p:cNvSpPr>
                <a:spLocks noRot="1" noChangeAspect="1" noMove="1" noResize="1" noEditPoints="1" noAdjustHandles="1" noChangeArrowheads="1" noChangeShapeType="1" noTextEdit="1"/>
              </p:cNvSpPr>
              <p:nvPr/>
            </p:nvSpPr>
            <p:spPr bwMode="auto">
              <a:xfrm>
                <a:off x="96265" y="6237411"/>
                <a:ext cx="2272120" cy="576063"/>
              </a:xfrm>
              <a:prstGeom prst="wedgeRectCallout">
                <a:avLst>
                  <a:gd name="adj1" fmla="val 37259"/>
                  <a:gd name="adj2" fmla="val -110345"/>
                </a:avLst>
              </a:prstGeom>
              <a:blipFill rotWithShape="1">
                <a:blip r:embed="rId4"/>
                <a:stretch>
                  <a:fillRect r="-4290" b="-2614"/>
                </a:stretch>
              </a:blipFill>
              <a:ln>
                <a:noFill/>
              </a:ln>
            </p:spPr>
            <p:txBody>
              <a:bodyPr/>
              <a:lstStyle/>
              <a:p>
                <a:r>
                  <a:rPr lang="zh-CN" altLang="en-US">
                    <a:noFill/>
                  </a:rPr>
                  <a:t> </a:t>
                </a:r>
              </a:p>
            </p:txBody>
          </p:sp>
        </mc:Fallback>
      </mc:AlternateContent>
      <p:cxnSp>
        <p:nvCxnSpPr>
          <p:cNvPr id="24" name="直接连接符 23"/>
          <p:cNvCxnSpPr/>
          <p:nvPr/>
        </p:nvCxnSpPr>
        <p:spPr>
          <a:xfrm flipH="1">
            <a:off x="918446" y="451863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783426" y="221329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70609" y="292456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295156" y="471987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28" name="直接连接符 27"/>
          <p:cNvCxnSpPr>
            <a:stCxn id="27" idx="2"/>
          </p:cNvCxnSpPr>
          <p:nvPr/>
        </p:nvCxnSpPr>
        <p:spPr>
          <a:xfrm flipH="1" flipV="1">
            <a:off x="1777017" y="3515347"/>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16756" y="4254864"/>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30" name="TextBox 29"/>
          <p:cNvSpPr txBox="1"/>
          <p:nvPr/>
        </p:nvSpPr>
        <p:spPr>
          <a:xfrm>
            <a:off x="3759096" y="4774294"/>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36" name="椭圆 35"/>
          <p:cNvSpPr/>
          <p:nvPr/>
        </p:nvSpPr>
        <p:spPr>
          <a:xfrm>
            <a:off x="1300586" y="5140394"/>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41" name="直接连接符 40"/>
          <p:cNvCxnSpPr>
            <a:endCxn id="36" idx="6"/>
          </p:cNvCxnSpPr>
          <p:nvPr/>
        </p:nvCxnSpPr>
        <p:spPr>
          <a:xfrm flipH="1">
            <a:off x="1764201" y="4965693"/>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79575" y="4839949"/>
            <a:ext cx="495448" cy="400110"/>
          </a:xfrm>
          <a:prstGeom prst="rect">
            <a:avLst/>
          </a:prstGeom>
          <a:noFill/>
        </p:spPr>
        <p:txBody>
          <a:bodyPr wrap="square" rtlCol="0">
            <a:spAutoFit/>
          </a:bodyPr>
          <a:lstStyle/>
          <a:p>
            <a:r>
              <a:rPr lang="en-US" altLang="zh-CN" sz="2000" dirty="0"/>
              <a:t>2</a:t>
            </a:r>
            <a:endParaRPr lang="zh-CN" altLang="en-US" sz="2000" dirty="0"/>
          </a:p>
        </p:txBody>
      </p:sp>
      <p:sp>
        <p:nvSpPr>
          <p:cNvPr id="43" name="TextBox 42"/>
          <p:cNvSpPr txBox="1"/>
          <p:nvPr/>
        </p:nvSpPr>
        <p:spPr>
          <a:xfrm>
            <a:off x="1057046" y="5196363"/>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graphicFrame>
        <p:nvGraphicFramePr>
          <p:cNvPr id="55" name="表格 54"/>
          <p:cNvGraphicFramePr>
            <a:graphicFrameLocks noGrp="1"/>
          </p:cNvGraphicFramePr>
          <p:nvPr>
            <p:extLst>
              <p:ext uri="{D42A27DB-BD31-4B8C-83A1-F6EECF244321}">
                <p14:modId xmlns:p14="http://schemas.microsoft.com/office/powerpoint/2010/main" val="2607269167"/>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(2,1,3)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0.37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
        <p:nvSpPr>
          <p:cNvPr id="58" name="椭圆 57">
            <a:extLst>
              <a:ext uri="{FF2B5EF4-FFF2-40B4-BE49-F238E27FC236}">
                <a16:creationId xmlns:a16="http://schemas.microsoft.com/office/drawing/2014/main" xmlns="" id="{DF6E1F6A-DB5D-4CEB-B008-FC3798717926}"/>
              </a:ext>
            </a:extLst>
          </p:cNvPr>
          <p:cNvSpPr/>
          <p:nvPr/>
        </p:nvSpPr>
        <p:spPr>
          <a:xfrm>
            <a:off x="1306994" y="5715729"/>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7</a:t>
            </a:r>
            <a:endParaRPr lang="zh-CN" altLang="en-US" sz="2000" dirty="0"/>
          </a:p>
        </p:txBody>
      </p:sp>
      <p:sp>
        <p:nvSpPr>
          <p:cNvPr id="59" name="TextBox 47">
            <a:extLst>
              <a:ext uri="{FF2B5EF4-FFF2-40B4-BE49-F238E27FC236}">
                <a16:creationId xmlns:a16="http://schemas.microsoft.com/office/drawing/2014/main" xmlns="" id="{A1185EB6-BE96-4A38-ACA9-2B1BD4EE22B5}"/>
              </a:ext>
            </a:extLst>
          </p:cNvPr>
          <p:cNvSpPr txBox="1"/>
          <p:nvPr/>
        </p:nvSpPr>
        <p:spPr>
          <a:xfrm>
            <a:off x="1057046" y="5761496"/>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60" name="直接连接符 59">
            <a:extLst>
              <a:ext uri="{FF2B5EF4-FFF2-40B4-BE49-F238E27FC236}">
                <a16:creationId xmlns:a16="http://schemas.microsoft.com/office/drawing/2014/main" xmlns="" id="{02933BEB-1701-4F37-AC66-715F37C42DD1}"/>
              </a:ext>
            </a:extLst>
          </p:cNvPr>
          <p:cNvCxnSpPr/>
          <p:nvPr/>
        </p:nvCxnSpPr>
        <p:spPr>
          <a:xfrm flipV="1">
            <a:off x="1783426" y="4965693"/>
            <a:ext cx="1511730" cy="9958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53">
            <a:extLst>
              <a:ext uri="{FF2B5EF4-FFF2-40B4-BE49-F238E27FC236}">
                <a16:creationId xmlns:a16="http://schemas.microsoft.com/office/drawing/2014/main" xmlns="" id="{1FED9D21-756F-46A3-BC24-38AEFB669CF7}"/>
              </a:ext>
            </a:extLst>
          </p:cNvPr>
          <p:cNvSpPr txBox="1"/>
          <p:nvPr/>
        </p:nvSpPr>
        <p:spPr>
          <a:xfrm>
            <a:off x="2416756" y="5386668"/>
            <a:ext cx="495448" cy="400110"/>
          </a:xfrm>
          <a:prstGeom prst="rect">
            <a:avLst/>
          </a:prstGeom>
          <a:noFill/>
        </p:spPr>
        <p:txBody>
          <a:bodyPr wrap="square" rtlCol="0">
            <a:spAutoFit/>
          </a:bodyPr>
          <a:lstStyle/>
          <a:p>
            <a:r>
              <a:rPr lang="en-US" altLang="zh-CN" sz="2000" dirty="0"/>
              <a:t>5</a:t>
            </a:r>
            <a:endParaRPr lang="zh-CN" altLang="en-US" sz="2000" dirty="0"/>
          </a:p>
        </p:txBody>
      </p:sp>
    </p:spTree>
    <p:extLst>
      <p:ext uri="{BB962C8B-B14F-4D97-AF65-F5344CB8AC3E}">
        <p14:creationId xmlns:p14="http://schemas.microsoft.com/office/powerpoint/2010/main" val="3507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An example of RQL</a:t>
                </a:r>
              </a:p>
              <a:p>
                <a:pPr lvl="1" algn="just">
                  <a:lnSpc>
                    <a:spcPct val="95000"/>
                  </a:lnSpc>
                  <a:spcBef>
                    <a:spcPct val="25000"/>
                  </a:spcBef>
                  <a:spcAft>
                    <a:spcPct val="10000"/>
                  </a:spcAft>
                  <a:buSzPct val="60000"/>
                  <a:defRPr/>
                </a:pPr>
                <a:r>
                  <a:rPr lang="en-US" altLang="zh-CN" sz="2000" dirty="0">
                    <a:cs typeface="ＭＳ Ｐゴシック" charset="-128"/>
                  </a:rPr>
                  <a:t>Suppose </a:t>
                </a:r>
                <a14:m>
                  <m:oMath xmlns:m="http://schemas.openxmlformats.org/officeDocument/2006/math">
                    <m:sSub>
                      <m:sSubPr>
                        <m:ctrlPr>
                          <a:rPr lang="en-US" altLang="zh-CN" sz="2000" i="1" smtClean="0">
                            <a:latin typeface="Cambria Math"/>
                          </a:rPr>
                        </m:ctrlPr>
                      </m:sSubPr>
                      <m:e>
                        <m:r>
                          <a:rPr lang="en-US" altLang="zh-CN" sz="2000" b="1" i="1" smtClean="0">
                            <a:latin typeface="Cambria Math"/>
                          </a:rPr>
                          <m:t>𝒍</m:t>
                        </m:r>
                      </m:e>
                      <m:sub>
                        <m:r>
                          <a:rPr lang="en-US" altLang="zh-CN" sz="2000" b="1" i="1" smtClean="0">
                            <a:latin typeface="Cambria Math"/>
                          </a:rPr>
                          <m:t>𝒎𝒊𝒏</m:t>
                        </m:r>
                      </m:sub>
                    </m:sSub>
                    <m:r>
                      <a:rPr lang="en-US" altLang="zh-CN" sz="2000" b="1" i="1" smtClean="0">
                        <a:latin typeface="Cambria Math"/>
                      </a:rPr>
                      <m:t>=</m:t>
                    </m:r>
                    <m:r>
                      <a:rPr lang="en-US" altLang="zh-CN" sz="2000" b="1" i="1" smtClean="0">
                        <a:latin typeface="Cambria Math"/>
                      </a:rPr>
                      <m:t>𝟑</m:t>
                    </m:r>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𝒍</m:t>
                        </m:r>
                      </m:e>
                      <m:sub>
                        <m:r>
                          <a:rPr lang="en-US" altLang="zh-CN" sz="2000" b="1" i="1" smtClean="0">
                            <a:latin typeface="Cambria Math"/>
                          </a:rPr>
                          <m:t>𝒎𝒂𝒙</m:t>
                        </m:r>
                      </m:sub>
                    </m:sSub>
                    <m:r>
                      <a:rPr lang="en-US" altLang="zh-CN" sz="2000" b="1" i="1" smtClean="0">
                        <a:latin typeface="Cambria Math"/>
                      </a:rPr>
                      <m:t>=</m:t>
                    </m:r>
                    <m:r>
                      <a:rPr lang="en-US" altLang="zh-CN" sz="2000" b="1" i="1" smtClean="0">
                        <a:latin typeface="Cambria Math"/>
                      </a:rPr>
                      <m:t>𝟓</m:t>
                    </m:r>
                  </m:oMath>
                </a14:m>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807896" cy="5832747"/>
              </a:xfrm>
              <a:prstGeom prst="rect">
                <a:avLst/>
              </a:prstGeom>
              <a:blipFill rotWithShape="1">
                <a:blip r:embed="rId3"/>
                <a:stretch>
                  <a:fillRect l="-139"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43</a:t>
            </a:fld>
            <a:endParaRPr lang="en-US" altLang="ko-KR">
              <a:latin typeface="Arial Unicode MS" pitchFamily="34" charset="-122"/>
            </a:endParaRPr>
          </a:p>
        </p:txBody>
      </p:sp>
      <p:sp>
        <p:nvSpPr>
          <p:cNvPr id="35" name="TextBox 34"/>
          <p:cNvSpPr txBox="1"/>
          <p:nvPr/>
        </p:nvSpPr>
        <p:spPr>
          <a:xfrm>
            <a:off x="4896544" y="1565360"/>
            <a:ext cx="3635896" cy="400110"/>
          </a:xfrm>
          <a:prstGeom prst="rect">
            <a:avLst/>
          </a:prstGeom>
          <a:noFill/>
        </p:spPr>
        <p:txBody>
          <a:bodyPr wrap="square" rtlCol="0">
            <a:spAutoFit/>
          </a:bodyPr>
          <a:lstStyle/>
          <a:p>
            <a:pPr algn="ctr"/>
            <a:r>
              <a:rPr lang="en-US" altLang="zh-CN" sz="2000" dirty="0">
                <a:cs typeface="ＭＳ Ｐゴシック" charset="-128"/>
              </a:rPr>
              <a:t>Learned Q-table</a:t>
            </a:r>
          </a:p>
        </p:txBody>
      </p:sp>
      <p:sp>
        <p:nvSpPr>
          <p:cNvPr id="31" name="椭圆 30"/>
          <p:cNvSpPr/>
          <p:nvPr/>
        </p:nvSpPr>
        <p:spPr>
          <a:xfrm>
            <a:off x="1313403" y="3269526"/>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32" name="椭圆 31"/>
          <p:cNvSpPr/>
          <p:nvPr/>
        </p:nvSpPr>
        <p:spPr>
          <a:xfrm>
            <a:off x="3295156" y="1794597"/>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3" name="椭圆 32"/>
          <p:cNvSpPr/>
          <p:nvPr/>
        </p:nvSpPr>
        <p:spPr>
          <a:xfrm>
            <a:off x="3295156" y="250586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37" name="椭圆 36"/>
          <p:cNvSpPr/>
          <p:nvPr/>
        </p:nvSpPr>
        <p:spPr>
          <a:xfrm>
            <a:off x="1300586" y="40220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38" name="直接连接符 37"/>
          <p:cNvCxnSpPr>
            <a:stCxn id="32" idx="3"/>
            <a:endCxn id="31" idx="6"/>
          </p:cNvCxnSpPr>
          <p:nvPr/>
        </p:nvCxnSpPr>
        <p:spPr>
          <a:xfrm flipH="1">
            <a:off x="1777018" y="2214241"/>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3"/>
            <a:endCxn id="31" idx="6"/>
          </p:cNvCxnSpPr>
          <p:nvPr/>
        </p:nvCxnSpPr>
        <p:spPr>
          <a:xfrm flipH="1">
            <a:off x="1777018" y="2925512"/>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3"/>
            <a:endCxn id="37" idx="6"/>
          </p:cNvCxnSpPr>
          <p:nvPr/>
        </p:nvCxnSpPr>
        <p:spPr>
          <a:xfrm flipH="1">
            <a:off x="1764201" y="2925512"/>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60428" y="2482141"/>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46" name="TextBox 45"/>
          <p:cNvSpPr txBox="1"/>
          <p:nvPr/>
        </p:nvSpPr>
        <p:spPr>
          <a:xfrm>
            <a:off x="2756752" y="271593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47" name="TextBox 46"/>
          <p:cNvSpPr txBox="1"/>
          <p:nvPr/>
        </p:nvSpPr>
        <p:spPr>
          <a:xfrm>
            <a:off x="2756752" y="3327752"/>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50" name="TextBox 49"/>
          <p:cNvSpPr txBox="1"/>
          <p:nvPr/>
        </p:nvSpPr>
        <p:spPr>
          <a:xfrm>
            <a:off x="3759096" y="1809814"/>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51" name="TextBox 50"/>
          <p:cNvSpPr txBox="1"/>
          <p:nvPr/>
        </p:nvSpPr>
        <p:spPr>
          <a:xfrm>
            <a:off x="3759096" y="2551634"/>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52" name="TextBox 51"/>
          <p:cNvSpPr txBox="1"/>
          <p:nvPr/>
        </p:nvSpPr>
        <p:spPr>
          <a:xfrm>
            <a:off x="1060750" y="3329199"/>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53" name="TextBox 52"/>
          <p:cNvSpPr txBox="1"/>
          <p:nvPr/>
        </p:nvSpPr>
        <p:spPr>
          <a:xfrm>
            <a:off x="1073567" y="4067824"/>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56" name="直接连接符 55"/>
          <p:cNvCxnSpPr/>
          <p:nvPr/>
        </p:nvCxnSpPr>
        <p:spPr>
          <a:xfrm flipH="1">
            <a:off x="1060750" y="1714705"/>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矩形标注 56"/>
              <p:cNvSpPr>
                <a:spLocks noChangeArrowheads="1"/>
              </p:cNvSpPr>
              <p:nvPr/>
            </p:nvSpPr>
            <p:spPr bwMode="auto">
              <a:xfrm>
                <a:off x="96265" y="6237411"/>
                <a:ext cx="2272120" cy="576063"/>
              </a:xfrm>
              <a:prstGeom prst="wedgeRectCallout">
                <a:avLst>
                  <a:gd name="adj1" fmla="val 37259"/>
                  <a:gd name="adj2" fmla="val -11034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14:m>
                  <m:oMath xmlns:m="http://schemas.openxmlformats.org/officeDocument/2006/math">
                    <m:r>
                      <a:rPr lang="en-US" altLang="zh-CN" sz="2000" i="1" smtClean="0">
                        <a:latin typeface="Cambria Math"/>
                        <a:cs typeface="ＭＳ Ｐゴシック" charset="-128"/>
                      </a:rPr>
                      <m:t>𝒍</m:t>
                    </m:r>
                    <m:r>
                      <a:rPr lang="en-US" altLang="zh-CN" sz="2000" i="1" smtClean="0">
                        <a:latin typeface="Cambria Math"/>
                        <a:cs typeface="ＭＳ Ｐゴシック" charset="-128"/>
                      </a:rPr>
                      <m:t>=</m:t>
                    </m:r>
                    <m:r>
                      <a:rPr lang="en-US" altLang="zh-CN" sz="2000" b="1" i="1" smtClean="0">
                        <a:latin typeface="Cambria Math"/>
                        <a:cs typeface="ＭＳ Ｐゴシック" charset="-128"/>
                      </a:rPr>
                      <m:t>𝟑</m:t>
                    </m:r>
                  </m:oMath>
                </a14:m>
                <a:r>
                  <a:rPr lang="en-US" altLang="zh-CN" sz="2000" dirty="0">
                    <a:cs typeface="ＭＳ Ｐゴシック" charset="-128"/>
                  </a:rPr>
                  <a:t>,check table </a:t>
                </a:r>
              </a:p>
            </p:txBody>
          </p:sp>
        </mc:Choice>
        <mc:Fallback xmlns="">
          <p:sp>
            <p:nvSpPr>
              <p:cNvPr id="57" name="矩形标注 56"/>
              <p:cNvSpPr>
                <a:spLocks noRot="1" noChangeAspect="1" noMove="1" noResize="1" noEditPoints="1" noAdjustHandles="1" noChangeArrowheads="1" noChangeShapeType="1" noTextEdit="1"/>
              </p:cNvSpPr>
              <p:nvPr/>
            </p:nvSpPr>
            <p:spPr bwMode="auto">
              <a:xfrm>
                <a:off x="96265" y="6237411"/>
                <a:ext cx="2272120" cy="576063"/>
              </a:xfrm>
              <a:prstGeom prst="wedgeRectCallout">
                <a:avLst>
                  <a:gd name="adj1" fmla="val 37259"/>
                  <a:gd name="adj2" fmla="val -110345"/>
                </a:avLst>
              </a:prstGeom>
              <a:blipFill rotWithShape="1">
                <a:blip r:embed="rId4"/>
                <a:stretch>
                  <a:fillRect r="-4290" b="-2614"/>
                </a:stretch>
              </a:blipFill>
              <a:ln>
                <a:noFill/>
              </a:ln>
            </p:spPr>
            <p:txBody>
              <a:bodyPr/>
              <a:lstStyle/>
              <a:p>
                <a:r>
                  <a:rPr lang="zh-CN" altLang="en-US">
                    <a:noFill/>
                  </a:rPr>
                  <a:t> </a:t>
                </a:r>
              </a:p>
            </p:txBody>
          </p:sp>
        </mc:Fallback>
      </mc:AlternateContent>
      <p:cxnSp>
        <p:nvCxnSpPr>
          <p:cNvPr id="24" name="直接连接符 23"/>
          <p:cNvCxnSpPr/>
          <p:nvPr/>
        </p:nvCxnSpPr>
        <p:spPr>
          <a:xfrm flipH="1">
            <a:off x="918446" y="4518636"/>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783426" y="2213297"/>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70609" y="2924568"/>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295156" y="4719871"/>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28" name="直接连接符 27"/>
          <p:cNvCxnSpPr>
            <a:stCxn id="27" idx="2"/>
          </p:cNvCxnSpPr>
          <p:nvPr/>
        </p:nvCxnSpPr>
        <p:spPr>
          <a:xfrm flipH="1" flipV="1">
            <a:off x="1777017" y="3515347"/>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16756" y="4254864"/>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30" name="TextBox 29"/>
          <p:cNvSpPr txBox="1"/>
          <p:nvPr/>
        </p:nvSpPr>
        <p:spPr>
          <a:xfrm>
            <a:off x="3759096" y="4774294"/>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36" name="椭圆 35"/>
          <p:cNvSpPr/>
          <p:nvPr/>
        </p:nvSpPr>
        <p:spPr>
          <a:xfrm>
            <a:off x="1300586" y="5140394"/>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41" name="直接连接符 40"/>
          <p:cNvCxnSpPr>
            <a:endCxn id="36" idx="6"/>
          </p:cNvCxnSpPr>
          <p:nvPr/>
        </p:nvCxnSpPr>
        <p:spPr>
          <a:xfrm flipH="1">
            <a:off x="1764201" y="4965693"/>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79575" y="4839949"/>
            <a:ext cx="495448" cy="400110"/>
          </a:xfrm>
          <a:prstGeom prst="rect">
            <a:avLst/>
          </a:prstGeom>
          <a:noFill/>
        </p:spPr>
        <p:txBody>
          <a:bodyPr wrap="square" rtlCol="0">
            <a:spAutoFit/>
          </a:bodyPr>
          <a:lstStyle/>
          <a:p>
            <a:r>
              <a:rPr lang="en-US" altLang="zh-CN" sz="2000" dirty="0"/>
              <a:t>2</a:t>
            </a:r>
            <a:endParaRPr lang="zh-CN" altLang="en-US" sz="2000" dirty="0"/>
          </a:p>
        </p:txBody>
      </p:sp>
      <p:sp>
        <p:nvSpPr>
          <p:cNvPr id="43" name="TextBox 42"/>
          <p:cNvSpPr txBox="1"/>
          <p:nvPr/>
        </p:nvSpPr>
        <p:spPr>
          <a:xfrm>
            <a:off x="1057046" y="5196363"/>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sp>
        <p:nvSpPr>
          <p:cNvPr id="44" name="椭圆 43"/>
          <p:cNvSpPr/>
          <p:nvPr/>
        </p:nvSpPr>
        <p:spPr>
          <a:xfrm>
            <a:off x="1306994" y="5715729"/>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7</a:t>
            </a:r>
            <a:endParaRPr lang="zh-CN" altLang="en-US" sz="2000" dirty="0"/>
          </a:p>
        </p:txBody>
      </p:sp>
      <p:sp>
        <p:nvSpPr>
          <p:cNvPr id="48" name="TextBox 47"/>
          <p:cNvSpPr txBox="1"/>
          <p:nvPr/>
        </p:nvSpPr>
        <p:spPr>
          <a:xfrm>
            <a:off x="1057046" y="5761496"/>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cxnSp>
        <p:nvCxnSpPr>
          <p:cNvPr id="49" name="直接连接符 48"/>
          <p:cNvCxnSpPr>
            <a:endCxn id="27" idx="2"/>
          </p:cNvCxnSpPr>
          <p:nvPr/>
        </p:nvCxnSpPr>
        <p:spPr>
          <a:xfrm flipV="1">
            <a:off x="1783426" y="4965693"/>
            <a:ext cx="1511730" cy="9958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416756" y="5386668"/>
            <a:ext cx="495448" cy="400110"/>
          </a:xfrm>
          <a:prstGeom prst="rect">
            <a:avLst/>
          </a:prstGeom>
          <a:noFill/>
        </p:spPr>
        <p:txBody>
          <a:bodyPr wrap="square" rtlCol="0">
            <a:spAutoFit/>
          </a:bodyPr>
          <a:lstStyle/>
          <a:p>
            <a:r>
              <a:rPr lang="en-US" altLang="zh-CN" sz="2000" dirty="0"/>
              <a:t>5</a:t>
            </a:r>
            <a:endParaRPr lang="zh-CN" altLang="en-US" sz="2000" dirty="0"/>
          </a:p>
        </p:txBody>
      </p:sp>
      <p:sp>
        <p:nvSpPr>
          <p:cNvPr id="55" name="矩形标注 54"/>
          <p:cNvSpPr>
            <a:spLocks noChangeArrowheads="1"/>
          </p:cNvSpPr>
          <p:nvPr/>
        </p:nvSpPr>
        <p:spPr bwMode="auto">
          <a:xfrm>
            <a:off x="2547561" y="6207372"/>
            <a:ext cx="2272120" cy="576063"/>
          </a:xfrm>
          <a:prstGeom prst="wedgeRectCallout">
            <a:avLst>
              <a:gd name="adj1" fmla="val 42709"/>
              <a:gd name="adj2" fmla="val -118612"/>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None/>
              <a:defRPr/>
            </a:pPr>
            <a:r>
              <a:rPr lang="en-US" altLang="zh-CN" sz="2000" dirty="0">
                <a:cs typeface="ＭＳ Ｐゴシック" charset="-128"/>
              </a:rPr>
              <a:t>Better split now!</a:t>
            </a:r>
          </a:p>
        </p:txBody>
      </p:sp>
      <p:cxnSp>
        <p:nvCxnSpPr>
          <p:cNvPr id="58" name="直接连接符 57"/>
          <p:cNvCxnSpPr/>
          <p:nvPr/>
        </p:nvCxnSpPr>
        <p:spPr>
          <a:xfrm flipH="1">
            <a:off x="918446" y="6195058"/>
            <a:ext cx="3379412"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784475" y="4957436"/>
            <a:ext cx="1511729" cy="9872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60" name="表格 59"/>
          <p:cNvGraphicFramePr>
            <a:graphicFrameLocks noGrp="1"/>
          </p:cNvGraphicFramePr>
          <p:nvPr>
            <p:extLst>
              <p:ext uri="{D42A27DB-BD31-4B8C-83A1-F6EECF244321}">
                <p14:modId xmlns:p14="http://schemas.microsoft.com/office/powerpoint/2010/main" val="510234642"/>
              </p:ext>
            </p:extLst>
          </p:nvPr>
        </p:nvGraphicFramePr>
        <p:xfrm>
          <a:off x="5101512" y="2068596"/>
          <a:ext cx="3225960" cy="3708400"/>
        </p:xfrm>
        <a:graphic>
          <a:graphicData uri="http://schemas.openxmlformats.org/drawingml/2006/table">
            <a:tbl>
              <a:tblPr firstRow="1" bandRow="1">
                <a:tableStyleId>{5C22544A-7EE6-4342-B048-85BDC9FD1C3A}</a:tableStyleId>
              </a:tblPr>
              <a:tblGrid>
                <a:gridCol w="806490">
                  <a:extLst>
                    <a:ext uri="{9D8B030D-6E8A-4147-A177-3AD203B41FA5}">
                      <a16:colId xmlns:a16="http://schemas.microsoft.com/office/drawing/2014/main" xmlns="" val="20000"/>
                    </a:ext>
                  </a:extLst>
                </a:gridCol>
                <a:gridCol w="806490">
                  <a:extLst>
                    <a:ext uri="{9D8B030D-6E8A-4147-A177-3AD203B41FA5}">
                      <a16:colId xmlns:a16="http://schemas.microsoft.com/office/drawing/2014/main" xmlns="" val="20002"/>
                    </a:ext>
                  </a:extLst>
                </a:gridCol>
                <a:gridCol w="806490">
                  <a:extLst>
                    <a:ext uri="{9D8B030D-6E8A-4147-A177-3AD203B41FA5}">
                      <a16:colId xmlns:a16="http://schemas.microsoft.com/office/drawing/2014/main" xmlns="" val="20003"/>
                    </a:ext>
                  </a:extLst>
                </a:gridCol>
                <a:gridCol w="806490">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rgbClr val="FF0000"/>
                          </a:solidFill>
                        </a:rPr>
                        <a:t>a=3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(1,2,3)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0.62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rgbClr val="FF0000"/>
                          </a:solidFill>
                        </a:rPr>
                        <a:t>(2,1,3)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0.37</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0.29</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0000"/>
                          </a:solidFill>
                        </a:rPr>
                        <a:t>0.12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altLang="zh-CN" dirty="0">
                          <a:solidFill>
                            <a:schemeClr val="tx1"/>
                          </a:solidFill>
                        </a:rPr>
                        <a:t>(2,2,4)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altLang="zh-CN" dirty="0">
                          <a:solidFill>
                            <a:schemeClr val="tx1"/>
                          </a:solidFill>
                        </a:rPr>
                        <a:t>(2,2,5)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altLang="zh-CN" dirty="0">
                          <a:solidFill>
                            <a:schemeClr val="tx1"/>
                          </a:solidFill>
                        </a:rPr>
                        <a:t>(2,3,5)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203425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solidFill>
                  <a:srgbClr val="FF0000"/>
                </a:solidFill>
              </a:rPr>
              <a:t>Experiments</a:t>
            </a:r>
          </a:p>
          <a:p>
            <a:pPr eaLnBrk="1" hangingPunct="1">
              <a:spcBef>
                <a:spcPts val="1000"/>
              </a:spcBef>
              <a:spcAft>
                <a:spcPts val="4000"/>
              </a:spcAft>
            </a:pPr>
            <a:r>
              <a:rPr lang="en-US" altLang="zh-CN" sz="3200" dirty="0"/>
              <a:t>Conclusion</a:t>
            </a:r>
          </a:p>
        </p:txBody>
      </p:sp>
      <p:sp>
        <p:nvSpPr>
          <p:cNvPr id="2" name="灯片编号占位符 1"/>
          <p:cNvSpPr>
            <a:spLocks noGrp="1"/>
          </p:cNvSpPr>
          <p:nvPr>
            <p:ph type="sldNum" sz="quarter" idx="12"/>
          </p:nvPr>
        </p:nvSpPr>
        <p:spPr/>
        <p:txBody>
          <a:bodyPr/>
          <a:lstStyle/>
          <a:p>
            <a:pPr>
              <a:defRPr/>
            </a:pPr>
            <a:fld id="{73697CC5-BB9E-487E-AFF3-8F5506CF83B5}" type="slidenum">
              <a:rPr lang="en-US" altLang="ko-KR" smtClean="0"/>
              <a:pPr>
                <a:defRPr/>
              </a:pPr>
              <a:t>44</a:t>
            </a:fld>
            <a:endParaRPr lang="en-US" altLang="ko-KR"/>
          </a:p>
        </p:txBody>
      </p:sp>
    </p:spTree>
    <p:extLst>
      <p:ext uri="{BB962C8B-B14F-4D97-AF65-F5344CB8AC3E}">
        <p14:creationId xmlns:p14="http://schemas.microsoft.com/office/powerpoint/2010/main" val="392818342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Datasets</a:t>
            </a:r>
          </a:p>
          <a:p>
            <a:pPr lvl="1" algn="just">
              <a:lnSpc>
                <a:spcPct val="95000"/>
              </a:lnSpc>
              <a:spcBef>
                <a:spcPct val="25000"/>
              </a:spcBef>
              <a:spcAft>
                <a:spcPct val="10000"/>
              </a:spcAft>
              <a:buSzPct val="60000"/>
              <a:defRPr/>
            </a:pPr>
            <a:r>
              <a:rPr lang="en-US" altLang="zh-CN" sz="2000" dirty="0">
                <a:cs typeface="ＭＳ Ｐゴシック" charset="-128"/>
              </a:rPr>
              <a:t>Synthetic data varying</a:t>
            </a:r>
          </a:p>
          <a:p>
            <a:pPr lvl="2" algn="just">
              <a:lnSpc>
                <a:spcPct val="95000"/>
              </a:lnSpc>
              <a:spcBef>
                <a:spcPct val="25000"/>
              </a:spcBef>
              <a:spcAft>
                <a:spcPct val="10000"/>
              </a:spcAft>
              <a:buSzPct val="60000"/>
              <a:defRPr/>
            </a:pPr>
            <a:r>
              <a:rPr lang="en-US" altLang="zh-CN" sz="1700" dirty="0">
                <a:cs typeface="ＭＳ Ｐゴシック" charset="-128"/>
              </a:rPr>
              <a:t>Distribution of edge weights</a:t>
            </a:r>
          </a:p>
          <a:p>
            <a:pPr lvl="2" algn="just">
              <a:lnSpc>
                <a:spcPct val="95000"/>
              </a:lnSpc>
              <a:spcBef>
                <a:spcPct val="25000"/>
              </a:spcBef>
              <a:spcAft>
                <a:spcPct val="10000"/>
              </a:spcAft>
              <a:buSzPct val="60000"/>
              <a:defRPr/>
            </a:pPr>
            <a:r>
              <a:rPr lang="en-US" altLang="zh-CN" sz="1700" dirty="0">
                <a:cs typeface="ＭＳ Ｐゴシック" charset="-128"/>
              </a:rPr>
              <a:t>Graph </a:t>
            </a:r>
            <a:r>
              <a:rPr lang="en-US" altLang="zh-CN" sz="1700" dirty="0" err="1">
                <a:cs typeface="ＭＳ Ｐゴシック" charset="-128"/>
              </a:rPr>
              <a:t>sparsity</a:t>
            </a:r>
            <a:endParaRPr lang="en-US" altLang="zh-CN" sz="1700" dirty="0">
              <a:cs typeface="ＭＳ Ｐゴシック" charset="-128"/>
            </a:endParaRPr>
          </a:p>
          <a:p>
            <a:pPr lvl="2" algn="just">
              <a:lnSpc>
                <a:spcPct val="95000"/>
              </a:lnSpc>
              <a:spcBef>
                <a:spcPct val="25000"/>
              </a:spcBef>
              <a:spcAft>
                <a:spcPct val="10000"/>
              </a:spcAft>
              <a:buSzPct val="60000"/>
              <a:defRPr/>
            </a:pPr>
            <a:r>
              <a:rPr lang="en-US" altLang="zh-CN" sz="1700" dirty="0">
                <a:cs typeface="ＭＳ Ｐゴシック" charset="-128"/>
              </a:rPr>
              <a:t>Duration of nodes</a:t>
            </a:r>
          </a:p>
          <a:p>
            <a:pPr lvl="2" algn="just">
              <a:lnSpc>
                <a:spcPct val="95000"/>
              </a:lnSpc>
              <a:spcBef>
                <a:spcPct val="25000"/>
              </a:spcBef>
              <a:spcAft>
                <a:spcPct val="10000"/>
              </a:spcAft>
              <a:buSzPct val="60000"/>
              <a:defRPr/>
            </a:pPr>
            <a:r>
              <a:rPr lang="en-US" altLang="zh-CN" sz="1700" dirty="0">
                <a:cs typeface="ＭＳ Ｐゴシック" charset="-128"/>
              </a:rPr>
              <a:t>Arriving density of nodes</a:t>
            </a:r>
          </a:p>
          <a:p>
            <a:pPr lvl="2" algn="just">
              <a:lnSpc>
                <a:spcPct val="95000"/>
              </a:lnSpc>
              <a:spcBef>
                <a:spcPct val="25000"/>
              </a:spcBef>
              <a:spcAft>
                <a:spcPct val="10000"/>
              </a:spcAft>
              <a:buSzPct val="60000"/>
              <a:defRPr/>
            </a:pPr>
            <a:r>
              <a:rPr lang="en-US" altLang="zh-CN" sz="1700" dirty="0">
                <a:cs typeface="ＭＳ Ｐゴシック" charset="-128"/>
              </a:rPr>
              <a:t>Cardinality</a:t>
            </a:r>
          </a:p>
          <a:p>
            <a:pPr lvl="2" algn="just">
              <a:lnSpc>
                <a:spcPct val="95000"/>
              </a:lnSpc>
              <a:spcBef>
                <a:spcPct val="25000"/>
              </a:spcBef>
              <a:spcAft>
                <a:spcPct val="10000"/>
              </a:spcAft>
              <a:buSzPct val="60000"/>
              <a:defRPr/>
            </a:pPr>
            <a:r>
              <a:rPr lang="en-US" altLang="zh-CN" sz="1700" dirty="0">
                <a:cs typeface="ＭＳ Ｐゴシック" charset="-128"/>
              </a:rPr>
              <a:t>Scalability</a:t>
            </a:r>
          </a:p>
          <a:p>
            <a:pPr lvl="1" algn="just">
              <a:lnSpc>
                <a:spcPct val="95000"/>
              </a:lnSpc>
              <a:spcBef>
                <a:spcPct val="25000"/>
              </a:spcBef>
              <a:spcAft>
                <a:spcPct val="10000"/>
              </a:spcAft>
              <a:buSzPct val="60000"/>
              <a:defRPr/>
            </a:pPr>
            <a:r>
              <a:rPr lang="en-US" altLang="zh-CN" sz="2000" dirty="0">
                <a:cs typeface="ＭＳ Ｐゴシック" charset="-128"/>
              </a:rPr>
              <a:t>Real data from </a:t>
            </a:r>
            <a:r>
              <a:rPr lang="en-US" altLang="zh-CN" sz="2000" dirty="0" err="1">
                <a:cs typeface="ＭＳ Ｐゴシック" charset="-128"/>
              </a:rPr>
              <a:t>Didi</a:t>
            </a:r>
            <a:r>
              <a:rPr lang="en-US" altLang="zh-CN" sz="2000" dirty="0">
                <a:cs typeface="ＭＳ Ｐゴシック" charset="-128"/>
              </a:rPr>
              <a:t> </a:t>
            </a:r>
            <a:r>
              <a:rPr lang="en-US" altLang="zh-CN" sz="2000" dirty="0" err="1">
                <a:cs typeface="ＭＳ Ｐゴシック" charset="-128"/>
              </a:rPr>
              <a:t>chuxing</a:t>
            </a:r>
            <a:r>
              <a:rPr lang="en-US" altLang="zh-CN" sz="2000" dirty="0">
                <a:cs typeface="ＭＳ Ｐゴシック" charset="-128"/>
              </a:rPr>
              <a:t> </a:t>
            </a:r>
          </a:p>
          <a:p>
            <a:pPr lvl="2" algn="just">
              <a:lnSpc>
                <a:spcPct val="95000"/>
              </a:lnSpc>
              <a:spcBef>
                <a:spcPct val="25000"/>
              </a:spcBef>
              <a:spcAft>
                <a:spcPct val="10000"/>
              </a:spcAft>
              <a:buSzPct val="60000"/>
              <a:defRPr/>
            </a:pPr>
            <a:r>
              <a:rPr lang="en-US" altLang="zh-CN" sz="1700" dirty="0">
                <a:cs typeface="ＭＳ Ｐゴシック" charset="-128"/>
              </a:rPr>
              <a:t>about 10K nodes per hour</a:t>
            </a:r>
          </a:p>
          <a:p>
            <a:pPr lvl="2" algn="just">
              <a:lnSpc>
                <a:spcPct val="95000"/>
              </a:lnSpc>
              <a:spcBef>
                <a:spcPct val="25000"/>
              </a:spcBef>
              <a:spcAft>
                <a:spcPct val="10000"/>
              </a:spcAft>
              <a:buSzPct val="60000"/>
              <a:defRPr/>
            </a:pPr>
            <a:r>
              <a:rPr lang="en-US" altLang="zh-CN" sz="1700" dirty="0">
                <a:cs typeface="ＭＳ Ｐゴシック" charset="-128"/>
              </a:rPr>
              <a:t>400K for training and 10K for testing</a:t>
            </a:r>
          </a:p>
          <a:p>
            <a:pPr algn="just">
              <a:lnSpc>
                <a:spcPct val="95000"/>
              </a:lnSpc>
              <a:spcBef>
                <a:spcPct val="25000"/>
              </a:spcBef>
              <a:spcAft>
                <a:spcPct val="10000"/>
              </a:spcAft>
              <a:buSzPct val="60000"/>
              <a:defRPr/>
            </a:pPr>
            <a:r>
              <a:rPr lang="en-US" altLang="zh-CN" sz="2400" dirty="0">
                <a:cs typeface="ＭＳ Ｐゴシック" charset="-128"/>
              </a:rPr>
              <a:t>Compared methods</a:t>
            </a:r>
          </a:p>
          <a:p>
            <a:pPr lvl="1" algn="just">
              <a:lnSpc>
                <a:spcPct val="95000"/>
              </a:lnSpc>
              <a:spcBef>
                <a:spcPct val="25000"/>
              </a:spcBef>
              <a:spcAft>
                <a:spcPct val="10000"/>
              </a:spcAft>
              <a:buSzPct val="60000"/>
              <a:defRPr/>
            </a:pPr>
            <a:r>
              <a:rPr lang="en-US" altLang="zh-CN" sz="2000" dirty="0">
                <a:cs typeface="ＭＳ Ｐゴシック" charset="-128"/>
              </a:rPr>
              <a:t>Greedy algorithm (GR)</a:t>
            </a:r>
          </a:p>
          <a:p>
            <a:pPr lvl="1" algn="just">
              <a:lnSpc>
                <a:spcPct val="95000"/>
              </a:lnSpc>
              <a:spcBef>
                <a:spcPct val="25000"/>
              </a:spcBef>
              <a:spcAft>
                <a:spcPct val="10000"/>
              </a:spcAft>
              <a:buSzPct val="60000"/>
              <a:defRPr/>
            </a:pPr>
            <a:r>
              <a:rPr lang="en-US" altLang="zh-CN" sz="2000" dirty="0">
                <a:cs typeface="ＭＳ Ｐゴシック" charset="-128"/>
              </a:rPr>
              <a:t>TGOA from ICDE16  </a:t>
            </a:r>
          </a:p>
          <a:p>
            <a:pPr lvl="1" algn="just">
              <a:lnSpc>
                <a:spcPct val="95000"/>
              </a:lnSpc>
              <a:spcBef>
                <a:spcPct val="25000"/>
              </a:spcBef>
              <a:spcAft>
                <a:spcPct val="10000"/>
              </a:spcAft>
              <a:buSzPct val="60000"/>
              <a:defRPr/>
            </a:pPr>
            <a:r>
              <a:rPr lang="en-US" altLang="zh-CN" sz="2000" dirty="0">
                <a:cs typeface="ＭＳ Ｐゴシック" charset="-128"/>
              </a:rPr>
              <a:t>Fixed-batch algorithm (FB)</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Experiments</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45</a:t>
            </a:fld>
            <a:endParaRPr lang="en-US" altLang="ko-KR">
              <a:latin typeface="Arial Unicode MS"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6791"/>
            <a:ext cx="5483183" cy="205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25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Impact of edge distribution </a:t>
            </a:r>
            <a:endParaRPr lang="en-US" altLang="zh-CN" sz="1700"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Experiments</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46</a:t>
            </a:fld>
            <a:endParaRPr lang="en-US" altLang="ko-KR">
              <a:latin typeface="Arial Unicode MS"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59034"/>
            <a:ext cx="3368686" cy="2603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54" y="4005063"/>
            <a:ext cx="3503268" cy="259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5888" y="4005062"/>
            <a:ext cx="3334484" cy="252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标注 8"/>
          <p:cNvSpPr>
            <a:spLocks noChangeArrowheads="1"/>
          </p:cNvSpPr>
          <p:nvPr/>
        </p:nvSpPr>
        <p:spPr bwMode="auto">
          <a:xfrm>
            <a:off x="4067944" y="1412776"/>
            <a:ext cx="4896544" cy="504056"/>
          </a:xfrm>
          <a:prstGeom prst="wedgeRectCallout">
            <a:avLst>
              <a:gd name="adj1" fmla="val -58720"/>
              <a:gd name="adj2" fmla="val 53756"/>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RQL is the most effective</a:t>
            </a:r>
            <a:endParaRPr lang="zh-CN" altLang="en-US" sz="2400" dirty="0">
              <a:cs typeface="ＭＳ Ｐゴシック" charset="-128"/>
            </a:endParaRPr>
          </a:p>
        </p:txBody>
      </p:sp>
      <p:sp>
        <p:nvSpPr>
          <p:cNvPr id="10" name="矩形标注 9"/>
          <p:cNvSpPr>
            <a:spLocks noChangeArrowheads="1"/>
          </p:cNvSpPr>
          <p:nvPr/>
        </p:nvSpPr>
        <p:spPr bwMode="auto">
          <a:xfrm>
            <a:off x="4067943" y="2308803"/>
            <a:ext cx="4896545" cy="616142"/>
          </a:xfrm>
          <a:prstGeom prst="wedgeRectCallout">
            <a:avLst>
              <a:gd name="adj1" fmla="val -56694"/>
              <a:gd name="adj2" fmla="val 175448"/>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RQL is efficient in running time</a:t>
            </a:r>
            <a:endParaRPr lang="zh-CN" altLang="en-US" sz="2400" dirty="0">
              <a:cs typeface="ＭＳ Ｐゴシック" charset="-128"/>
            </a:endParaRPr>
          </a:p>
        </p:txBody>
      </p:sp>
      <p:sp>
        <p:nvSpPr>
          <p:cNvPr id="11" name="矩形标注 10"/>
          <p:cNvSpPr>
            <a:spLocks noChangeArrowheads="1"/>
          </p:cNvSpPr>
          <p:nvPr/>
        </p:nvSpPr>
        <p:spPr bwMode="auto">
          <a:xfrm>
            <a:off x="4067944" y="3037019"/>
            <a:ext cx="4896545" cy="825609"/>
          </a:xfrm>
          <a:prstGeom prst="wedgeRectCallout">
            <a:avLst>
              <a:gd name="adj1" fmla="val 11979"/>
              <a:gd name="adj2" fmla="val 73103"/>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The memory cost </a:t>
            </a:r>
          </a:p>
          <a:p>
            <a:pPr algn="ctr" eaLnBrk="1" hangingPunct="1">
              <a:spcBef>
                <a:spcPct val="0"/>
              </a:spcBef>
              <a:buClrTx/>
              <a:buSzTx/>
              <a:buFontTx/>
              <a:buNone/>
              <a:defRPr/>
            </a:pPr>
            <a:r>
              <a:rPr lang="en-US" altLang="zh-CN" sz="2400" dirty="0">
                <a:cs typeface="ＭＳ Ｐゴシック" charset="-128"/>
              </a:rPr>
              <a:t>is not high (about 23MB)</a:t>
            </a:r>
            <a:endParaRPr lang="zh-CN" altLang="en-US" sz="2400" dirty="0">
              <a:cs typeface="ＭＳ Ｐゴシック" charset="-128"/>
            </a:endParaRPr>
          </a:p>
        </p:txBody>
      </p:sp>
    </p:spTree>
    <p:extLst>
      <p:ext uri="{BB962C8B-B14F-4D97-AF65-F5344CB8AC3E}">
        <p14:creationId xmlns:p14="http://schemas.microsoft.com/office/powerpoint/2010/main" val="256525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Impact of sparsity and arriving density</a:t>
            </a:r>
            <a:endParaRPr lang="en-US" altLang="zh-CN" sz="1700"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Experiments</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47</a:t>
            </a:fld>
            <a:endParaRPr lang="en-US" altLang="ko-KR">
              <a:latin typeface="Arial Unicode MS" pitchFamily="34" charset="-122"/>
            </a:endParaRPr>
          </a:p>
        </p:txBody>
      </p:sp>
      <p:sp>
        <p:nvSpPr>
          <p:cNvPr id="17" name="矩形标注 16"/>
          <p:cNvSpPr>
            <a:spLocks noChangeArrowheads="1"/>
          </p:cNvSpPr>
          <p:nvPr/>
        </p:nvSpPr>
        <p:spPr bwMode="auto">
          <a:xfrm>
            <a:off x="1187624" y="5013176"/>
            <a:ext cx="2520280" cy="935277"/>
          </a:xfrm>
          <a:prstGeom prst="wedgeRectCallout">
            <a:avLst>
              <a:gd name="adj1" fmla="val 9595"/>
              <a:gd name="adj2" fmla="val -82616"/>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Varying the graph </a:t>
            </a:r>
            <a:r>
              <a:rPr lang="en-US" altLang="zh-CN" sz="2400" dirty="0" err="1">
                <a:cs typeface="ＭＳ Ｐゴシック" charset="-128"/>
              </a:rPr>
              <a:t>sparsity</a:t>
            </a:r>
            <a:endParaRPr lang="zh-CN" altLang="en-US" sz="2400" dirty="0">
              <a:cs typeface="ＭＳ Ｐゴシック" charset="-128"/>
            </a:endParaRPr>
          </a:p>
        </p:txBody>
      </p:sp>
      <p:pic>
        <p:nvPicPr>
          <p:cNvPr id="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01" y="1758550"/>
            <a:ext cx="3864091" cy="261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59274"/>
            <a:ext cx="3960440" cy="281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标注 25"/>
          <p:cNvSpPr>
            <a:spLocks noChangeArrowheads="1"/>
          </p:cNvSpPr>
          <p:nvPr/>
        </p:nvSpPr>
        <p:spPr bwMode="auto">
          <a:xfrm>
            <a:off x="5796136" y="4905577"/>
            <a:ext cx="2520280" cy="1355453"/>
          </a:xfrm>
          <a:prstGeom prst="wedgeRectCallout">
            <a:avLst>
              <a:gd name="adj1" fmla="val 9595"/>
              <a:gd name="adj2" fmla="val -82616"/>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Varying the arriving density</a:t>
            </a:r>
          </a:p>
          <a:p>
            <a:pPr algn="ctr" eaLnBrk="1" hangingPunct="1">
              <a:spcBef>
                <a:spcPct val="0"/>
              </a:spcBef>
              <a:buClrTx/>
              <a:buSzTx/>
              <a:buFontTx/>
              <a:buNone/>
              <a:defRPr/>
            </a:pPr>
            <a:r>
              <a:rPr lang="en-US" altLang="zh-CN" sz="2400" dirty="0">
                <a:cs typeface="ＭＳ Ｐゴシック" charset="-128"/>
              </a:rPr>
              <a:t>of the nodes </a:t>
            </a:r>
            <a:endParaRPr lang="zh-CN" altLang="en-US" sz="2400" dirty="0">
              <a:cs typeface="ＭＳ Ｐゴシック" charset="-128"/>
            </a:endParaRPr>
          </a:p>
        </p:txBody>
      </p:sp>
    </p:spTree>
    <p:extLst>
      <p:ext uri="{BB962C8B-B14F-4D97-AF65-F5344CB8AC3E}">
        <p14:creationId xmlns:p14="http://schemas.microsoft.com/office/powerpoint/2010/main" val="89622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Results on real data from </a:t>
            </a:r>
            <a:r>
              <a:rPr lang="en-US" altLang="zh-CN" sz="2400" dirty="0" err="1">
                <a:cs typeface="ＭＳ Ｐゴシック" charset="-128"/>
              </a:rPr>
              <a:t>Didi</a:t>
            </a:r>
            <a:r>
              <a:rPr lang="en-US" altLang="zh-CN" sz="2400" dirty="0">
                <a:cs typeface="ＭＳ Ｐゴシック" charset="-128"/>
              </a:rPr>
              <a:t> </a:t>
            </a:r>
            <a:r>
              <a:rPr lang="en-US" altLang="zh-CN" sz="2400" dirty="0" err="1">
                <a:cs typeface="ＭＳ Ｐゴシック" charset="-128"/>
              </a:rPr>
              <a:t>chuxing</a:t>
            </a:r>
            <a:endParaRPr lang="en-US" altLang="zh-CN" sz="1700"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Experiments</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48</a:t>
            </a:fld>
            <a:endParaRPr lang="en-US" altLang="ko-KR">
              <a:latin typeface="Arial Unicode MS"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96" y="1479122"/>
            <a:ext cx="415598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582" y="1509590"/>
            <a:ext cx="4394373" cy="307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标注 19"/>
          <p:cNvSpPr>
            <a:spLocks noChangeArrowheads="1"/>
          </p:cNvSpPr>
          <p:nvPr/>
        </p:nvSpPr>
        <p:spPr bwMode="auto">
          <a:xfrm>
            <a:off x="2374813" y="5013176"/>
            <a:ext cx="4394373" cy="936104"/>
          </a:xfrm>
          <a:prstGeom prst="wedgeRectCallout">
            <a:avLst>
              <a:gd name="adj1" fmla="val -3691"/>
              <a:gd name="adj2" fmla="val -93769"/>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Varying the maximal duration of tasks/workers</a:t>
            </a:r>
            <a:endParaRPr lang="zh-CN" altLang="en-US" sz="2400" dirty="0">
              <a:cs typeface="ＭＳ Ｐゴシック" charset="-128"/>
            </a:endParaRPr>
          </a:p>
        </p:txBody>
      </p:sp>
    </p:spTree>
    <p:extLst>
      <p:ext uri="{BB962C8B-B14F-4D97-AF65-F5344CB8AC3E}">
        <p14:creationId xmlns:p14="http://schemas.microsoft.com/office/powerpoint/2010/main" val="318898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1000"/>
              </a:spcBef>
              <a:spcAft>
                <a:spcPts val="4000"/>
              </a:spcAft>
            </a:pPr>
            <a:r>
              <a:rPr lang="en-US" altLang="zh-CN" sz="3200" dirty="0"/>
              <a:t>Background and Motivation</a:t>
            </a:r>
          </a:p>
          <a:p>
            <a:pPr eaLnBrk="1" hangingPunct="1">
              <a:spcBef>
                <a:spcPts val="1000"/>
              </a:spcBef>
              <a:spcAft>
                <a:spcPts val="4000"/>
              </a:spcAft>
            </a:pPr>
            <a:r>
              <a:rPr lang="en-US" altLang="zh-CN" sz="3200" dirty="0"/>
              <a:t>Problem Statement</a:t>
            </a:r>
          </a:p>
          <a:p>
            <a:pPr eaLnBrk="1" hangingPunct="1">
              <a:spcBef>
                <a:spcPts val="1000"/>
              </a:spcBef>
              <a:spcAft>
                <a:spcPts val="4000"/>
              </a:spcAft>
            </a:pPr>
            <a:r>
              <a:rPr lang="en-US" altLang="zh-CN" sz="3200" dirty="0"/>
              <a:t>Our Solutions</a:t>
            </a:r>
          </a:p>
          <a:p>
            <a:pPr eaLnBrk="1" hangingPunct="1">
              <a:spcBef>
                <a:spcPts val="1000"/>
              </a:spcBef>
              <a:spcAft>
                <a:spcPts val="4000"/>
              </a:spcAft>
            </a:pPr>
            <a:r>
              <a:rPr lang="en-US" altLang="zh-CN" sz="3200" dirty="0"/>
              <a:t>Experiments</a:t>
            </a:r>
          </a:p>
          <a:p>
            <a:pPr eaLnBrk="1" hangingPunct="1">
              <a:spcBef>
                <a:spcPts val="1000"/>
              </a:spcBef>
              <a:spcAft>
                <a:spcPts val="4000"/>
              </a:spcAft>
            </a:pPr>
            <a:r>
              <a:rPr lang="en-US" altLang="zh-CN" sz="3200" dirty="0">
                <a:solidFill>
                  <a:srgbClr val="FF0000"/>
                </a:solidFill>
              </a:rPr>
              <a:t>Conclusion</a:t>
            </a:r>
          </a:p>
        </p:txBody>
      </p:sp>
      <p:sp>
        <p:nvSpPr>
          <p:cNvPr id="2" name="灯片编号占位符 1"/>
          <p:cNvSpPr>
            <a:spLocks noGrp="1"/>
          </p:cNvSpPr>
          <p:nvPr>
            <p:ph type="sldNum" sz="quarter" idx="12"/>
          </p:nvPr>
        </p:nvSpPr>
        <p:spPr/>
        <p:txBody>
          <a:bodyPr/>
          <a:lstStyle/>
          <a:p>
            <a:pPr>
              <a:defRPr/>
            </a:pPr>
            <a:fld id="{73697CC5-BB9E-487E-AFF3-8F5506CF83B5}" type="slidenum">
              <a:rPr lang="en-US" altLang="ko-KR" smtClean="0"/>
              <a:pPr>
                <a:defRPr/>
              </a:pPr>
              <a:t>49</a:t>
            </a:fld>
            <a:endParaRPr lang="en-US" altLang="ko-KR"/>
          </a:p>
        </p:txBody>
      </p:sp>
    </p:spTree>
    <p:extLst>
      <p:ext uri="{BB962C8B-B14F-4D97-AF65-F5344CB8AC3E}">
        <p14:creationId xmlns:p14="http://schemas.microsoft.com/office/powerpoint/2010/main" val="234521426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8600" y="957262"/>
            <a:ext cx="8624888" cy="578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800" dirty="0">
                <a:latin typeface="+mn-lt"/>
                <a:cs typeface="ＭＳ Ｐゴシック" charset="-128"/>
              </a:rPr>
              <a:t>Emergence of </a:t>
            </a:r>
            <a:r>
              <a:rPr lang="en-US" altLang="zh-CN" sz="2800" dirty="0">
                <a:solidFill>
                  <a:srgbClr val="FF0000"/>
                </a:solidFill>
                <a:latin typeface="+mn-lt"/>
                <a:cs typeface="ＭＳ Ｐゴシック" charset="-128"/>
              </a:rPr>
              <a:t>online</a:t>
            </a:r>
            <a:r>
              <a:rPr lang="en-US" altLang="zh-CN" sz="2800" dirty="0">
                <a:latin typeface="+mn-lt"/>
                <a:cs typeface="ＭＳ Ｐゴシック" charset="-128"/>
              </a:rPr>
              <a:t> scenarios</a:t>
            </a:r>
            <a:endParaRPr lang="en-US" altLang="zh-CN" sz="2400" dirty="0">
              <a:cs typeface="ＭＳ Ｐゴシック" charset="-128"/>
            </a:endParaRPr>
          </a:p>
          <a:p>
            <a:pPr lvl="1" algn="just">
              <a:lnSpc>
                <a:spcPct val="95000"/>
              </a:lnSpc>
              <a:spcBef>
                <a:spcPct val="25000"/>
              </a:spcBef>
              <a:spcAft>
                <a:spcPct val="10000"/>
              </a:spcAft>
              <a:buSzPct val="60000"/>
              <a:defRPr/>
            </a:pPr>
            <a:endParaRPr lang="en-US" altLang="zh-CN" sz="2400" dirty="0">
              <a:cs typeface="ＭＳ Ｐゴシック" charset="-128"/>
            </a:endParaRPr>
          </a:p>
        </p:txBody>
      </p:sp>
      <p:sp>
        <p:nvSpPr>
          <p:cNvPr id="21513" name="Title 1"/>
          <p:cNvSpPr>
            <a:spLocks noGrp="1"/>
          </p:cNvSpPr>
          <p:nvPr>
            <p:ph type="title"/>
          </p:nvPr>
        </p:nvSpPr>
        <p:spPr>
          <a:xfrm>
            <a:off x="0" y="-27384"/>
            <a:ext cx="9144000" cy="714375"/>
          </a:xfrm>
        </p:spPr>
        <p:txBody>
          <a:bodyPr/>
          <a:lstStyle/>
          <a:p>
            <a:pPr algn="ctr" eaLnBrk="1" hangingPunct="1"/>
            <a:r>
              <a:rPr lang="en-US" altLang="zh-CN" sz="3500" dirty="0"/>
              <a:t>Background</a:t>
            </a:r>
          </a:p>
        </p:txBody>
      </p:sp>
      <p:sp>
        <p:nvSpPr>
          <p:cNvPr id="3" name="灯片编号占位符 2"/>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5</a:t>
            </a:fld>
            <a:endParaRPr lang="en-US" altLang="ko-K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75" y="2021266"/>
            <a:ext cx="2777778" cy="18000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2417" y="2021266"/>
            <a:ext cx="2697891" cy="18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3172" y="2021266"/>
            <a:ext cx="2396629" cy="1800000"/>
          </a:xfrm>
          <a:prstGeom prst="rect">
            <a:avLst/>
          </a:prstGeom>
        </p:spPr>
      </p:pic>
      <p:sp>
        <p:nvSpPr>
          <p:cNvPr id="12" name="TextBox 11"/>
          <p:cNvSpPr txBox="1"/>
          <p:nvPr/>
        </p:nvSpPr>
        <p:spPr>
          <a:xfrm>
            <a:off x="431775" y="1484784"/>
            <a:ext cx="2777778" cy="461665"/>
          </a:xfrm>
          <a:prstGeom prst="rect">
            <a:avLst/>
          </a:prstGeom>
          <a:noFill/>
        </p:spPr>
        <p:txBody>
          <a:bodyPr wrap="square" rtlCol="0">
            <a:spAutoFit/>
          </a:bodyPr>
          <a:lstStyle/>
          <a:p>
            <a:pPr algn="ctr"/>
            <a:r>
              <a:rPr lang="en-US" altLang="zh-CN" sz="2400" dirty="0">
                <a:latin typeface="+mn-lt"/>
                <a:cs typeface="ＭＳ Ｐゴシック" charset="-128"/>
              </a:rPr>
              <a:t>Transportation</a:t>
            </a:r>
          </a:p>
        </p:txBody>
      </p:sp>
      <p:sp>
        <p:nvSpPr>
          <p:cNvPr id="13" name="TextBox 12"/>
          <p:cNvSpPr txBox="1"/>
          <p:nvPr/>
        </p:nvSpPr>
        <p:spPr>
          <a:xfrm>
            <a:off x="3452417" y="1484784"/>
            <a:ext cx="2697891" cy="461665"/>
          </a:xfrm>
          <a:prstGeom prst="rect">
            <a:avLst/>
          </a:prstGeom>
          <a:noFill/>
        </p:spPr>
        <p:txBody>
          <a:bodyPr wrap="square" rtlCol="0">
            <a:spAutoFit/>
          </a:bodyPr>
          <a:lstStyle/>
          <a:p>
            <a:pPr algn="ctr"/>
            <a:r>
              <a:rPr lang="en-US" altLang="zh-CN" sz="2400" dirty="0">
                <a:latin typeface="+mn-lt"/>
                <a:cs typeface="ＭＳ Ｐゴシック" charset="-128"/>
              </a:rPr>
              <a:t>Medical</a:t>
            </a:r>
          </a:p>
        </p:txBody>
      </p:sp>
      <p:sp>
        <p:nvSpPr>
          <p:cNvPr id="14" name="TextBox 13"/>
          <p:cNvSpPr txBox="1"/>
          <p:nvPr/>
        </p:nvSpPr>
        <p:spPr>
          <a:xfrm>
            <a:off x="6393173" y="1484784"/>
            <a:ext cx="2460316" cy="461665"/>
          </a:xfrm>
          <a:prstGeom prst="rect">
            <a:avLst/>
          </a:prstGeom>
          <a:noFill/>
        </p:spPr>
        <p:txBody>
          <a:bodyPr wrap="square" rtlCol="0">
            <a:spAutoFit/>
          </a:bodyPr>
          <a:lstStyle/>
          <a:p>
            <a:pPr algn="ctr"/>
            <a:r>
              <a:rPr lang="en-US" altLang="zh-CN" sz="2400" dirty="0">
                <a:latin typeface="+mn-lt"/>
                <a:cs typeface="ＭＳ Ｐゴシック" charset="-128"/>
              </a:rPr>
              <a:t>Economic</a:t>
            </a:r>
          </a:p>
        </p:txBody>
      </p:sp>
      <p:sp>
        <p:nvSpPr>
          <p:cNvPr id="15" name="矩形标注 14"/>
          <p:cNvSpPr>
            <a:spLocks noChangeArrowheads="1"/>
          </p:cNvSpPr>
          <p:nvPr/>
        </p:nvSpPr>
        <p:spPr bwMode="auto">
          <a:xfrm>
            <a:off x="431775" y="4293096"/>
            <a:ext cx="2512077" cy="720080"/>
          </a:xfrm>
          <a:prstGeom prst="wedgeRectCallout">
            <a:avLst>
              <a:gd name="adj1" fmla="val -6133"/>
              <a:gd name="adj2" fmla="val -11007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Taxi-hailing,</a:t>
            </a:r>
          </a:p>
          <a:p>
            <a:pPr algn="ctr" eaLnBrk="1" hangingPunct="1">
              <a:spcBef>
                <a:spcPct val="0"/>
              </a:spcBef>
              <a:buClrTx/>
              <a:buSzTx/>
              <a:buFontTx/>
              <a:buNone/>
              <a:defRPr/>
            </a:pPr>
            <a:r>
              <a:rPr lang="en-US" altLang="zh-CN" sz="2000" dirty="0">
                <a:latin typeface="+mn-lt"/>
                <a:cs typeface="ＭＳ Ｐゴシック" charset="-128"/>
              </a:rPr>
              <a:t>Ride sharing, …</a:t>
            </a:r>
          </a:p>
        </p:txBody>
      </p:sp>
      <p:sp>
        <p:nvSpPr>
          <p:cNvPr id="16" name="矩形标注 15"/>
          <p:cNvSpPr>
            <a:spLocks noChangeArrowheads="1"/>
          </p:cNvSpPr>
          <p:nvPr/>
        </p:nvSpPr>
        <p:spPr bwMode="auto">
          <a:xfrm>
            <a:off x="3078898" y="4293096"/>
            <a:ext cx="2924292" cy="720080"/>
          </a:xfrm>
          <a:prstGeom prst="wedgeRectCallout">
            <a:avLst>
              <a:gd name="adj1" fmla="val -6133"/>
              <a:gd name="adj2" fmla="val -11007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Mutual blood donation,</a:t>
            </a:r>
          </a:p>
          <a:p>
            <a:pPr algn="ctr" eaLnBrk="1" hangingPunct="1">
              <a:spcBef>
                <a:spcPct val="0"/>
              </a:spcBef>
              <a:buClrTx/>
              <a:buSzTx/>
              <a:buFontTx/>
              <a:buNone/>
              <a:defRPr/>
            </a:pPr>
            <a:r>
              <a:rPr lang="en-US" altLang="zh-CN" sz="2000" dirty="0">
                <a:latin typeface="+mn-lt"/>
                <a:cs typeface="ＭＳ Ｐゴシック" charset="-128"/>
              </a:rPr>
              <a:t>Kidney exchange, …</a:t>
            </a:r>
          </a:p>
        </p:txBody>
      </p:sp>
      <p:sp>
        <p:nvSpPr>
          <p:cNvPr id="17" name="矩形标注 16"/>
          <p:cNvSpPr>
            <a:spLocks noChangeArrowheads="1"/>
          </p:cNvSpPr>
          <p:nvPr/>
        </p:nvSpPr>
        <p:spPr bwMode="auto">
          <a:xfrm>
            <a:off x="6161184" y="4293096"/>
            <a:ext cx="2692305" cy="720080"/>
          </a:xfrm>
          <a:prstGeom prst="wedgeRectCallout">
            <a:avLst>
              <a:gd name="adj1" fmla="val 10666"/>
              <a:gd name="adj2" fmla="val -11280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Two-sided market, </a:t>
            </a:r>
          </a:p>
          <a:p>
            <a:pPr algn="ctr" eaLnBrk="1" hangingPunct="1">
              <a:spcBef>
                <a:spcPct val="0"/>
              </a:spcBef>
              <a:buClrTx/>
              <a:buSzTx/>
              <a:buFontTx/>
              <a:buNone/>
              <a:defRPr/>
            </a:pPr>
            <a:r>
              <a:rPr lang="en-US" altLang="zh-CN" sz="2000" dirty="0">
                <a:latin typeface="+mn-lt"/>
                <a:cs typeface="ＭＳ Ｐゴシック" charset="-128"/>
              </a:rPr>
              <a:t>Crowdsourcing, …</a:t>
            </a:r>
          </a:p>
        </p:txBody>
      </p:sp>
      <p:sp>
        <p:nvSpPr>
          <p:cNvPr id="18" name="内容占位符 2"/>
          <p:cNvSpPr txBox="1">
            <a:spLocks/>
          </p:cNvSpPr>
          <p:nvPr/>
        </p:nvSpPr>
        <p:spPr>
          <a:xfrm>
            <a:off x="431774" y="5933950"/>
            <a:ext cx="8421715" cy="735410"/>
          </a:xfrm>
          <a:prstGeom prst="rect">
            <a:avLst/>
          </a:prstGeom>
          <a:solidFill>
            <a:srgbClr val="0070C0">
              <a:alpha val="89804"/>
            </a:srgbClr>
          </a:solidFill>
          <a:ln>
            <a:noFill/>
          </a:ln>
          <a:effectLst>
            <a:outerShdw blurRad="107950" dist="12700" dir="5400000" algn="ctr">
              <a:srgbClr val="000000"/>
            </a:outerShdw>
          </a:effectLst>
        </p:spPr>
        <p:txBody>
          <a:bodyPr anchor="ctr"/>
          <a:lstStyle/>
          <a:p>
            <a:pPr algn="ctr">
              <a:spcBef>
                <a:spcPts val="0"/>
              </a:spcBef>
              <a:defRPr/>
            </a:pPr>
            <a:r>
              <a:rPr lang="en-US" altLang="zh-CN" sz="2800" dirty="0">
                <a:solidFill>
                  <a:srgbClr val="FFFF66"/>
                </a:solidFill>
                <a:cs typeface="ＭＳ Ｐゴシック" charset="-128"/>
              </a:rPr>
              <a:t>Online matching is more and more important</a:t>
            </a:r>
          </a:p>
        </p:txBody>
      </p:sp>
      <p:grpSp>
        <p:nvGrpSpPr>
          <p:cNvPr id="6" name="组合 5"/>
          <p:cNvGrpSpPr/>
          <p:nvPr/>
        </p:nvGrpSpPr>
        <p:grpSpPr>
          <a:xfrm>
            <a:off x="431775" y="5107865"/>
            <a:ext cx="8421714" cy="735925"/>
            <a:chOff x="431775" y="5107865"/>
            <a:chExt cx="8421714" cy="735925"/>
          </a:xfrm>
        </p:grpSpPr>
        <p:grpSp>
          <p:nvGrpSpPr>
            <p:cNvPr id="29" name="组合 28"/>
            <p:cNvGrpSpPr/>
            <p:nvPr/>
          </p:nvGrpSpPr>
          <p:grpSpPr>
            <a:xfrm>
              <a:off x="431775" y="5151978"/>
              <a:ext cx="8421714" cy="648000"/>
              <a:chOff x="431775" y="5151978"/>
              <a:chExt cx="8421714" cy="648000"/>
            </a:xfrm>
          </p:grpSpPr>
          <p:pic>
            <p:nvPicPr>
              <p:cNvPr id="19" name="图片 18"/>
              <p:cNvPicPr>
                <a:picLocks noChangeAspect="1"/>
              </p:cNvPicPr>
              <p:nvPr/>
            </p:nvPicPr>
            <p:blipFill>
              <a:blip r:embed="rId6"/>
              <a:stretch>
                <a:fillRect/>
              </a:stretch>
            </p:blipFill>
            <p:spPr>
              <a:xfrm>
                <a:off x="431775" y="5151978"/>
                <a:ext cx="662465" cy="648000"/>
              </a:xfrm>
              <a:prstGeom prst="rect">
                <a:avLst/>
              </a:prstGeom>
            </p:spPr>
          </p:pic>
          <p:pic>
            <p:nvPicPr>
              <p:cNvPr id="20" name="图片 19" descr="New-Logo-Vertical-Dark.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7769" y="5151978"/>
                <a:ext cx="644667" cy="648000"/>
              </a:xfrm>
              <a:prstGeom prst="rect">
                <a:avLst/>
              </a:prstGeom>
              <a:solidFill>
                <a:schemeClr val="accent1"/>
              </a:solidFill>
              <a:ln w="0">
                <a:solidFill>
                  <a:schemeClr val="tx1"/>
                </a:solidFill>
                <a:miter lim="800000"/>
                <a:headEnd/>
                <a:tailEnd/>
              </a:ln>
            </p:spPr>
          </p:pic>
          <p:pic>
            <p:nvPicPr>
              <p:cNvPr id="23" name="图片 22"/>
              <p:cNvPicPr>
                <a:picLocks noChangeAspect="1"/>
              </p:cNvPicPr>
              <p:nvPr/>
            </p:nvPicPr>
            <p:blipFill rotWithShape="1">
              <a:blip r:embed="rId8"/>
              <a:srcRect r="71071"/>
              <a:stretch/>
            </p:blipFill>
            <p:spPr>
              <a:xfrm>
                <a:off x="7379142" y="5151978"/>
                <a:ext cx="1474347" cy="648000"/>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3172" y="5151978"/>
                <a:ext cx="1428750" cy="647700"/>
              </a:xfrm>
              <a:prstGeom prst="rect">
                <a:avLst/>
              </a:prstGeom>
            </p:spPr>
          </p:pic>
          <p:pic>
            <p:nvPicPr>
              <p:cNvPr id="25" name="图片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15451" y="5151978"/>
                <a:ext cx="770164" cy="648000"/>
              </a:xfrm>
              <a:prstGeom prst="rect">
                <a:avLst/>
              </a:prstGeom>
            </p:spPr>
          </p:pic>
        </p:grpSp>
        <p:pic>
          <p:nvPicPr>
            <p:cNvPr id="22" name="图片 21"/>
            <p:cNvPicPr>
              <a:picLocks noChangeAspect="1"/>
            </p:cNvPicPr>
            <p:nvPr/>
          </p:nvPicPr>
          <p:blipFill rotWithShape="1">
            <a:blip r:embed="rId11" cstate="print">
              <a:extLst>
                <a:ext uri="{28A0092B-C50C-407E-A947-70E740481C1C}">
                  <a14:useLocalDpi xmlns:a14="http://schemas.microsoft.com/office/drawing/2010/main" val="0"/>
                </a:ext>
              </a:extLst>
            </a:blip>
            <a:srcRect t="24275" b="27496"/>
            <a:stretch/>
          </p:blipFill>
          <p:spPr>
            <a:xfrm>
              <a:off x="2539706" y="5107865"/>
              <a:ext cx="1525886" cy="735925"/>
            </a:xfrm>
            <a:prstGeom prst="rect">
              <a:avLst/>
            </a:prstGeom>
          </p:spPr>
        </p:pic>
      </p:grpSp>
    </p:spTree>
    <p:extLst>
      <p:ext uri="{BB962C8B-B14F-4D97-AF65-F5344CB8AC3E}">
        <p14:creationId xmlns:p14="http://schemas.microsoft.com/office/powerpoint/2010/main" val="87845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P spid="17"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ts val="5000"/>
              </a:lnSpc>
              <a:spcBef>
                <a:spcPct val="25000"/>
              </a:spcBef>
              <a:spcAft>
                <a:spcPts val="3000"/>
              </a:spcAft>
              <a:buSzPct val="60000"/>
              <a:defRPr/>
            </a:pPr>
            <a:r>
              <a:rPr lang="en-US" altLang="zh-CN" sz="2400" dirty="0">
                <a:cs typeface="ＭＳ Ｐゴシック" charset="-128"/>
              </a:rPr>
              <a:t>Propose a novel </a:t>
            </a:r>
            <a:r>
              <a:rPr lang="en-US" altLang="zh-CN" sz="2400" dirty="0">
                <a:solidFill>
                  <a:srgbClr val="FF0000"/>
                </a:solidFill>
                <a:cs typeface="ＭＳ Ｐゴシック" charset="-128"/>
              </a:rPr>
              <a:t>adaptive</a:t>
            </a:r>
            <a:r>
              <a:rPr lang="en-US" altLang="zh-CN" sz="2400" dirty="0">
                <a:cs typeface="ＭＳ Ｐゴシック" charset="-128"/>
              </a:rPr>
              <a:t> batch-based framework that guarantees a </a:t>
            </a:r>
            <a:r>
              <a:rPr lang="en-US" altLang="zh-CN" sz="2400" dirty="0">
                <a:solidFill>
                  <a:srgbClr val="FF0000"/>
                </a:solidFill>
                <a:cs typeface="ＭＳ Ｐゴシック" charset="-128"/>
              </a:rPr>
              <a:t>constant</a:t>
            </a:r>
            <a:r>
              <a:rPr lang="en-US" altLang="zh-CN" sz="2400" dirty="0">
                <a:cs typeface="ＭＳ Ｐゴシック" charset="-128"/>
              </a:rPr>
              <a:t> competitive ratio</a:t>
            </a:r>
          </a:p>
          <a:p>
            <a:pPr algn="just">
              <a:lnSpc>
                <a:spcPts val="5000"/>
              </a:lnSpc>
              <a:spcBef>
                <a:spcPct val="25000"/>
              </a:spcBef>
              <a:spcAft>
                <a:spcPts val="3000"/>
              </a:spcAft>
              <a:buSzPct val="60000"/>
              <a:defRPr/>
            </a:pPr>
            <a:r>
              <a:rPr lang="en-US" altLang="zh-CN" sz="2400" dirty="0">
                <a:cs typeface="ＭＳ Ｐゴシック" charset="-128"/>
              </a:rPr>
              <a:t>Devise </a:t>
            </a:r>
            <a:r>
              <a:rPr lang="en-US" altLang="zh-CN" sz="2400" dirty="0">
                <a:solidFill>
                  <a:srgbClr val="FF0000"/>
                </a:solidFill>
                <a:cs typeface="ＭＳ Ｐゴシック" charset="-128"/>
              </a:rPr>
              <a:t>effective and efficient</a:t>
            </a:r>
            <a:r>
              <a:rPr lang="en-US" altLang="zh-CN" sz="2400" dirty="0">
                <a:cs typeface="ＭＳ Ｐゴシック" charset="-128"/>
              </a:rPr>
              <a:t> RL-based solutions to learn how to split the </a:t>
            </a:r>
            <a:r>
              <a:rPr lang="en-US" altLang="zh-CN" sz="2400">
                <a:cs typeface="ＭＳ Ｐゴシック" charset="-128"/>
              </a:rPr>
              <a:t>batches adaptively</a:t>
            </a:r>
            <a:endParaRPr lang="en-US" altLang="zh-CN" sz="2400" dirty="0">
              <a:cs typeface="ＭＳ Ｐゴシック" charset="-128"/>
            </a:endParaRPr>
          </a:p>
          <a:p>
            <a:pPr algn="just">
              <a:lnSpc>
                <a:spcPts val="5000"/>
              </a:lnSpc>
              <a:spcBef>
                <a:spcPct val="25000"/>
              </a:spcBef>
              <a:spcAft>
                <a:spcPts val="3000"/>
              </a:spcAft>
              <a:buSzPct val="60000"/>
              <a:defRPr/>
            </a:pPr>
            <a:r>
              <a:rPr lang="en-US" altLang="zh-CN" sz="2400" dirty="0">
                <a:cs typeface="ＭＳ Ｐゴシック" charset="-128"/>
              </a:rPr>
              <a:t>Extensive experiments on both real and synthetic datasets show that our solution </a:t>
            </a:r>
            <a:r>
              <a:rPr lang="en-US" altLang="zh-CN" sz="2400" dirty="0">
                <a:solidFill>
                  <a:srgbClr val="FF0000"/>
                </a:solidFill>
                <a:cs typeface="ＭＳ Ｐゴシック" charset="-128"/>
              </a:rPr>
              <a:t>outperforms the state-of-the-arts</a:t>
            </a:r>
            <a:r>
              <a:rPr lang="en-US" altLang="zh-CN" sz="2400" dirty="0">
                <a:cs typeface="ＭＳ Ｐゴシック" charset="-128"/>
              </a:rPr>
              <a:t>.</a:t>
            </a:r>
          </a:p>
          <a:p>
            <a:pPr algn="just">
              <a:lnSpc>
                <a:spcPct val="95000"/>
              </a:lnSpc>
              <a:spcBef>
                <a:spcPct val="25000"/>
              </a:spcBef>
              <a:spcAft>
                <a:spcPct val="10000"/>
              </a:spcAft>
              <a:buSzPct val="60000"/>
              <a:defRPr/>
            </a:pPr>
            <a:endParaRPr lang="en-US" altLang="zh-CN" sz="2400"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Conclusion</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50</a:t>
            </a:fld>
            <a:endParaRPr lang="en-US" altLang="ko-KR">
              <a:latin typeface="Arial Unicode MS" pitchFamily="34" charset="-122"/>
            </a:endParaRPr>
          </a:p>
        </p:txBody>
      </p:sp>
    </p:spTree>
    <p:extLst>
      <p:ext uri="{BB962C8B-B14F-4D97-AF65-F5344CB8AC3E}">
        <p14:creationId xmlns:p14="http://schemas.microsoft.com/office/powerpoint/2010/main" val="866672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 y="4988389"/>
            <a:ext cx="9150896" cy="990600"/>
          </a:xfrm>
        </p:spPr>
        <p:txBody>
          <a:bodyPr/>
          <a:lstStyle/>
          <a:p>
            <a:pPr algn="ctr" eaLnBrk="1" hangingPunct="1"/>
            <a:r>
              <a:rPr lang="en-US" altLang="zh-CN" dirty="0"/>
              <a:t>Thank You</a:t>
            </a:r>
          </a:p>
        </p:txBody>
      </p:sp>
      <p:sp>
        <p:nvSpPr>
          <p:cNvPr id="4" name="TextBox 3"/>
          <p:cNvSpPr txBox="1">
            <a:spLocks noChangeArrowheads="1"/>
          </p:cNvSpPr>
          <p:nvPr/>
        </p:nvSpPr>
        <p:spPr bwMode="auto">
          <a:xfrm>
            <a:off x="914400" y="1447800"/>
            <a:ext cx="312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en-US" altLang="zh-CN" sz="5400" dirty="0">
                <a:solidFill>
                  <a:srgbClr val="00B0F0"/>
                </a:solidFill>
              </a:rPr>
              <a:t>Q &amp; 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667000"/>
            <a:ext cx="32004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20ABA1A-46E0-4E1B-AC03-6AFA8A2CC55F}" type="slidenum">
              <a:rPr lang="en-US" altLang="zh-CN" sz="1200" smtClean="0">
                <a:ea typeface="Gulim" pitchFamily="34" charset="-127"/>
              </a:rPr>
              <a:pPr>
                <a:spcBef>
                  <a:spcPct val="0"/>
                </a:spcBef>
                <a:buClrTx/>
                <a:buSzTx/>
                <a:buFontTx/>
                <a:buNone/>
              </a:pPr>
              <a:t>51</a:t>
            </a:fld>
            <a:endParaRPr lang="en-US" altLang="zh-CN" sz="1200">
              <a:ea typeface="Gulim" pitchFamily="34" charset="-127"/>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735888"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theoretical analysis</a:t>
                </a:r>
              </a:p>
              <a:p>
                <a:pPr lvl="1" algn="just">
                  <a:lnSpc>
                    <a:spcPct val="95000"/>
                  </a:lnSpc>
                  <a:spcBef>
                    <a:spcPct val="25000"/>
                  </a:spcBef>
                  <a:spcAft>
                    <a:spcPct val="10000"/>
                  </a:spcAft>
                  <a:buSzPct val="60000"/>
                  <a:defRPr/>
                </a:pPr>
                <a:r>
                  <a:rPr lang="en-US" altLang="zh-CN" sz="2000" dirty="0">
                    <a:cs typeface="ＭＳ Ｐゴシック" charset="-128"/>
                  </a:rPr>
                  <a:t>Assumption: Duration has upper bound </a:t>
                </a:r>
                <a14:m>
                  <m:oMath xmlns:m="http://schemas.openxmlformats.org/officeDocument/2006/math">
                    <m:r>
                      <a:rPr lang="en-US" altLang="zh-CN" sz="2000" b="1" i="1" smtClean="0">
                        <a:latin typeface="Cambria Math"/>
                        <a:cs typeface="ＭＳ Ｐゴシック" charset="-128"/>
                      </a:rPr>
                      <m:t>𝑪</m:t>
                    </m:r>
                    <m:r>
                      <a:rPr lang="en-US" altLang="zh-CN" sz="2000" b="1" i="1" smtClean="0">
                        <a:latin typeface="Cambria Math"/>
                        <a:ea typeface="Cambria Math"/>
                        <a:cs typeface="ＭＳ Ｐゴシック" charset="-128"/>
                      </a:rPr>
                      <m:t>≥</m:t>
                    </m:r>
                    <m:r>
                      <a:rPr lang="en-US" altLang="zh-CN" sz="2000" b="1" i="1" smtClean="0">
                        <a:latin typeface="Cambria Math"/>
                        <a:ea typeface="Cambria Math"/>
                        <a:cs typeface="ＭＳ Ｐゴシック" charset="-128"/>
                      </a:rPr>
                      <m:t>𝟐</m:t>
                    </m:r>
                  </m:oMath>
                </a14:m>
                <a:endParaRPr lang="en-US" altLang="zh-CN" sz="2000" dirty="0">
                  <a:cs typeface="ＭＳ Ｐゴシック" charset="-128"/>
                </a:endParaRPr>
              </a:p>
              <a:p>
                <a:pPr lvl="1" algn="just">
                  <a:lnSpc>
                    <a:spcPct val="95000"/>
                  </a:lnSpc>
                  <a:spcBef>
                    <a:spcPct val="25000"/>
                  </a:spcBef>
                  <a:spcAft>
                    <a:spcPct val="10000"/>
                  </a:spcAft>
                  <a:buSzPct val="60000"/>
                  <a:defRPr/>
                </a:pPr>
                <a:r>
                  <a:rPr lang="en-US" altLang="zh-CN" sz="2000" dirty="0">
                    <a:cs typeface="ＭＳ Ｐゴシック" charset="-128"/>
                  </a:rPr>
                  <a:t>Theorem 1 :</a:t>
                </a:r>
              </a:p>
              <a:p>
                <a:pPr marL="349250" lvl="1" indent="0" algn="just">
                  <a:lnSpc>
                    <a:spcPct val="95000"/>
                  </a:lnSpc>
                  <a:spcBef>
                    <a:spcPct val="25000"/>
                  </a:spcBef>
                  <a:spcAft>
                    <a:spcPct val="10000"/>
                  </a:spcAft>
                  <a:buSzPct val="60000"/>
                  <a:buNone/>
                  <a:defRP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a:rPr>
                          </m:ctrlPr>
                        </m:sSubPr>
                        <m:e>
                          <m:r>
                            <a:rPr lang="en-US" altLang="zh-CN" sz="2000" b="1" i="1" smtClean="0">
                              <a:latin typeface="Cambria Math"/>
                            </a:rPr>
                            <m:t>𝑪𝑹</m:t>
                          </m:r>
                        </m:e>
                        <m:sub>
                          <m:r>
                            <a:rPr lang="en-US" altLang="zh-CN" sz="2000" b="1" i="1" smtClean="0">
                              <a:latin typeface="Cambria Math"/>
                            </a:rPr>
                            <m:t>𝒆𝒙𝒑𝒊𝒓𝒆</m:t>
                          </m:r>
                        </m:sub>
                      </m:sSub>
                      <m:r>
                        <a:rPr lang="en-US" altLang="zh-CN" sz="2000" b="1" i="1" smtClean="0">
                          <a:latin typeface="Cambria Math"/>
                        </a:rPr>
                        <m:t>=</m:t>
                      </m:r>
                      <m:f>
                        <m:fPr>
                          <m:ctrlPr>
                            <a:rPr lang="en-US" altLang="zh-CN" sz="2000" b="1" i="1" smtClean="0">
                              <a:latin typeface="Cambria Math"/>
                            </a:rPr>
                          </m:ctrlPr>
                        </m:fPr>
                        <m:num>
                          <m:r>
                            <a:rPr lang="en-US" altLang="zh-CN" sz="2000" b="1" i="1" smtClean="0">
                              <a:latin typeface="Cambria Math"/>
                            </a:rPr>
                            <m:t>𝟏</m:t>
                          </m:r>
                        </m:num>
                        <m:den>
                          <m:r>
                            <a:rPr lang="en-US" altLang="zh-CN" sz="2000" b="1" i="1" smtClean="0">
                              <a:latin typeface="Cambria Math"/>
                            </a:rPr>
                            <m:t>𝑪</m:t>
                          </m:r>
                          <m:r>
                            <a:rPr lang="en-US" altLang="zh-CN" sz="2000" b="1" i="1" smtClean="0">
                              <a:latin typeface="Cambria Math"/>
                            </a:rPr>
                            <m:t>−</m:t>
                          </m:r>
                          <m:r>
                            <a:rPr lang="en-US" altLang="zh-CN" sz="2000" b="1" i="1" smtClean="0">
                              <a:latin typeface="Cambria Math"/>
                            </a:rPr>
                            <m:t>𝟏</m:t>
                          </m:r>
                        </m:den>
                      </m:f>
                    </m:oMath>
                  </m:oMathPara>
                </a14:m>
                <a:endParaRPr lang="en-US" altLang="zh-CN" sz="2000" dirty="0">
                  <a:cs typeface="ＭＳ Ｐゴシック" charset="-128"/>
                </a:endParaRPr>
              </a:p>
              <a:p>
                <a:pPr lvl="1" algn="just">
                  <a:lnSpc>
                    <a:spcPct val="95000"/>
                  </a:lnSpc>
                  <a:spcBef>
                    <a:spcPct val="25000"/>
                  </a:spcBef>
                  <a:spcAft>
                    <a:spcPct val="10000"/>
                  </a:spcAft>
                  <a:buSzPct val="60000"/>
                  <a:defRPr/>
                </a:pPr>
                <a:r>
                  <a:rPr lang="en-US" altLang="zh-CN" sz="2000" dirty="0">
                    <a:cs typeface="ＭＳ Ｐゴシック" charset="-128"/>
                  </a:rPr>
                  <a:t>Theorem 2 :</a:t>
                </a:r>
              </a:p>
              <a:p>
                <a:pPr marL="349250" lvl="1" indent="0" algn="just">
                  <a:lnSpc>
                    <a:spcPct val="95000"/>
                  </a:lnSpc>
                  <a:spcBef>
                    <a:spcPct val="25000"/>
                  </a:spcBef>
                  <a:spcAft>
                    <a:spcPct val="10000"/>
                  </a:spcAft>
                  <a:buSzPct val="60000"/>
                  <a:buNone/>
                  <a:defRPr/>
                </a:pPr>
                <a14:m>
                  <m:oMathPara xmlns:m="http://schemas.openxmlformats.org/officeDocument/2006/math">
                    <m:oMathParaPr>
                      <m:jc m:val="centerGroup"/>
                    </m:oMathParaPr>
                    <m:oMath xmlns:m="http://schemas.openxmlformats.org/officeDocument/2006/math">
                      <m:f>
                        <m:fPr>
                          <m:ctrlPr>
                            <a:rPr lang="en-US" altLang="zh-CN" sz="2000" i="1" smtClean="0">
                              <a:latin typeface="Cambria Math"/>
                              <a:ea typeface="Cambria Math"/>
                            </a:rPr>
                          </m:ctrlPr>
                        </m:fPr>
                        <m:num>
                          <m:r>
                            <a:rPr lang="en-US" altLang="zh-CN" sz="2000" b="1" i="1" smtClean="0">
                              <a:latin typeface="Cambria Math"/>
                              <a:ea typeface="Cambria Math"/>
                            </a:rPr>
                            <m:t>𝟏</m:t>
                          </m:r>
                        </m:num>
                        <m:den>
                          <m:r>
                            <a:rPr lang="en-US" altLang="zh-CN" sz="2000" b="1" i="1" smtClean="0">
                              <a:latin typeface="Cambria Math"/>
                              <a:ea typeface="Cambria Math"/>
                            </a:rPr>
                            <m:t>𝑪</m:t>
                          </m:r>
                          <m:r>
                            <a:rPr lang="en-US" altLang="zh-CN" sz="2000" b="1" i="1" smtClean="0">
                              <a:latin typeface="Cambria Math"/>
                              <a:ea typeface="Cambria Math"/>
                            </a:rPr>
                            <m:t>−</m:t>
                          </m:r>
                          <m:r>
                            <a:rPr lang="en-US" altLang="zh-CN" sz="2000" b="1" i="1" smtClean="0">
                              <a:latin typeface="Cambria Math"/>
                              <a:ea typeface="Cambria Math"/>
                            </a:rPr>
                            <m:t>𝟏</m:t>
                          </m:r>
                        </m:den>
                      </m:f>
                      <m:r>
                        <a:rPr lang="en-US" altLang="zh-CN" sz="2000" i="1" smtClean="0">
                          <a:latin typeface="Cambria Math"/>
                          <a:ea typeface="Cambria Math"/>
                        </a:rPr>
                        <m:t>≤</m:t>
                      </m:r>
                      <m:sSub>
                        <m:sSubPr>
                          <m:ctrlPr>
                            <a:rPr lang="en-US" altLang="zh-CN" sz="2000" i="1" smtClean="0">
                              <a:latin typeface="Cambria Math"/>
                              <a:ea typeface="Cambria Math"/>
                            </a:rPr>
                          </m:ctrlPr>
                        </m:sSubPr>
                        <m:e>
                          <m:r>
                            <a:rPr lang="en-US" altLang="zh-CN" sz="2000" b="1" i="1" smtClean="0">
                              <a:latin typeface="Cambria Math"/>
                              <a:ea typeface="Cambria Math"/>
                            </a:rPr>
                            <m:t>𝑪𝑹</m:t>
                          </m:r>
                        </m:e>
                        <m:sub>
                          <m:r>
                            <a:rPr lang="en-US" altLang="zh-CN" sz="2000" b="1" i="1" smtClean="0">
                              <a:latin typeface="Cambria Math"/>
                              <a:ea typeface="Cambria Math"/>
                            </a:rPr>
                            <m:t>𝒓𝒆𝒎𝒂𝒊𝒏</m:t>
                          </m:r>
                        </m:sub>
                      </m:sSub>
                      <m:r>
                        <a:rPr lang="en-US" altLang="zh-CN" sz="2000" b="1" i="1" smtClean="0">
                          <a:latin typeface="Cambria Math"/>
                        </a:rPr>
                        <m:t>&lt;</m:t>
                      </m:r>
                      <m:f>
                        <m:fPr>
                          <m:ctrlPr>
                            <a:rPr lang="en-US" altLang="zh-CN" sz="2000" i="1">
                              <a:latin typeface="Cambria Math"/>
                            </a:rPr>
                          </m:ctrlPr>
                        </m:fPr>
                        <m:num>
                          <m:r>
                            <a:rPr lang="en-US" altLang="zh-CN" sz="2000" b="1" i="1" smtClean="0">
                              <a:latin typeface="Cambria Math"/>
                            </a:rPr>
                            <m:t>𝟐</m:t>
                          </m:r>
                        </m:num>
                        <m:den>
                          <m:r>
                            <a:rPr lang="en-US" altLang="zh-CN" sz="2000" i="1">
                              <a:latin typeface="Cambria Math"/>
                            </a:rPr>
                            <m:t>𝑪</m:t>
                          </m:r>
                          <m:r>
                            <a:rPr lang="en-US" altLang="zh-CN" sz="2000" i="1">
                              <a:latin typeface="Cambria Math"/>
                            </a:rPr>
                            <m:t>−</m:t>
                          </m:r>
                          <m:r>
                            <a:rPr lang="en-US" altLang="zh-CN" sz="2000" b="1" i="1" smtClean="0">
                              <a:latin typeface="Cambria Math"/>
                            </a:rPr>
                            <m:t>𝟐</m:t>
                          </m:r>
                        </m:den>
                      </m:f>
                      <m:r>
                        <a:rPr lang="en-US" altLang="zh-CN" sz="2000" b="1" i="1" smtClean="0">
                          <a:latin typeface="Cambria Math"/>
                        </a:rPr>
                        <m:t> (</m:t>
                      </m:r>
                      <m:r>
                        <a:rPr lang="en-US" altLang="zh-CN" sz="2000" b="1" i="1" smtClean="0">
                          <a:latin typeface="Cambria Math"/>
                        </a:rPr>
                        <m:t>𝑪</m:t>
                      </m:r>
                      <m:r>
                        <a:rPr lang="en-US" altLang="zh-CN" sz="2000" b="1" i="1" smtClean="0">
                          <a:latin typeface="Cambria Math"/>
                          <a:ea typeface="Cambria Math"/>
                        </a:rPr>
                        <m:t>≥</m:t>
                      </m:r>
                      <m:r>
                        <a:rPr lang="en-US" altLang="zh-CN" sz="2000" b="1" i="1" smtClean="0">
                          <a:latin typeface="Cambria Math"/>
                          <a:ea typeface="Cambria Math"/>
                        </a:rPr>
                        <m:t>𝟑</m:t>
                      </m:r>
                      <m:r>
                        <a:rPr lang="en-US" altLang="zh-CN" sz="2000" b="1" i="1" smtClean="0">
                          <a:latin typeface="Cambria Math"/>
                        </a:rPr>
                        <m:t>)</m:t>
                      </m:r>
                    </m:oMath>
                  </m:oMathPara>
                </a14:m>
                <a:endParaRPr lang="en-US" altLang="zh-CN" sz="2000" dirty="0">
                  <a:cs typeface="ＭＳ Ｐゴシック" charset="-128"/>
                </a:endParaRPr>
              </a:p>
              <a:p>
                <a:pPr lvl="1" algn="just">
                  <a:lnSpc>
                    <a:spcPct val="95000"/>
                  </a:lnSpc>
                  <a:spcBef>
                    <a:spcPct val="25000"/>
                  </a:spcBef>
                  <a:spcAft>
                    <a:spcPct val="10000"/>
                  </a:spcAft>
                  <a:buSzPct val="60000"/>
                  <a:defRPr/>
                </a:pPr>
                <a:endParaRPr lang="en-US" altLang="zh-CN" dirty="0">
                  <a:cs typeface="ＭＳ Ｐゴシック" charset="-128"/>
                </a:endParaRPr>
              </a:p>
              <a:p>
                <a:pPr lvl="1" algn="just">
                  <a:lnSpc>
                    <a:spcPct val="95000"/>
                  </a:lnSpc>
                  <a:spcBef>
                    <a:spcPct val="25000"/>
                  </a:spcBef>
                  <a:spcAft>
                    <a:spcPct val="10000"/>
                  </a:spcAft>
                  <a:buSzPct val="60000"/>
                  <a:defRPr/>
                </a:pPr>
                <a:endParaRPr lang="en-US" altLang="zh-CN" sz="2000" dirty="0">
                  <a:cs typeface="ＭＳ Ｐゴシック" charset="-128"/>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735888" cy="5832747"/>
              </a:xfrm>
              <a:prstGeom prst="rect">
                <a:avLst/>
              </a:prstGeom>
              <a:blipFill rotWithShape="1">
                <a:blip r:embed="rId3"/>
                <a:stretch>
                  <a:fillRect l="-140"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1st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52</a:t>
            </a:fld>
            <a:endParaRPr lang="en-US" altLang="ko-KR">
              <a:latin typeface="Arial Unicode MS" pitchFamily="34" charset="-122"/>
            </a:endParaRPr>
          </a:p>
        </p:txBody>
      </p:sp>
      <p:sp>
        <p:nvSpPr>
          <p:cNvPr id="8" name="矩形标注 7"/>
          <p:cNvSpPr>
            <a:spLocks noChangeArrowheads="1"/>
          </p:cNvSpPr>
          <p:nvPr/>
        </p:nvSpPr>
        <p:spPr bwMode="auto">
          <a:xfrm>
            <a:off x="6276754" y="1556792"/>
            <a:ext cx="2509798" cy="917469"/>
          </a:xfrm>
          <a:prstGeom prst="wedgeRectCallout">
            <a:avLst>
              <a:gd name="adj1" fmla="val -67871"/>
              <a:gd name="adj2" fmla="val -856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Unmatched nodes </a:t>
            </a:r>
            <a:r>
              <a:rPr lang="en-US" altLang="zh-CN" sz="2000" dirty="0">
                <a:solidFill>
                  <a:srgbClr val="FF0000"/>
                </a:solidFill>
                <a:latin typeface="+mn-lt"/>
                <a:cs typeface="ＭＳ Ｐゴシック" charset="-128"/>
              </a:rPr>
              <a:t>remain</a:t>
            </a:r>
            <a:r>
              <a:rPr lang="en-US" altLang="zh-CN" sz="2000" dirty="0">
                <a:latin typeface="+mn-lt"/>
                <a:cs typeface="ＭＳ Ｐゴシック" charset="-128"/>
              </a:rPr>
              <a:t> in the batch</a:t>
            </a:r>
            <a:endParaRPr lang="en-US" altLang="zh-CN" sz="2000" dirty="0">
              <a:solidFill>
                <a:schemeClr val="tx1"/>
              </a:solidFill>
              <a:latin typeface="+mn-lt"/>
              <a:cs typeface="ＭＳ Ｐゴシック" charset="-128"/>
            </a:endParaRPr>
          </a:p>
        </p:txBody>
      </p:sp>
      <p:sp>
        <p:nvSpPr>
          <p:cNvPr id="9" name="矩形标注 8"/>
          <p:cNvSpPr>
            <a:spLocks noChangeArrowheads="1"/>
          </p:cNvSpPr>
          <p:nvPr/>
        </p:nvSpPr>
        <p:spPr bwMode="auto">
          <a:xfrm>
            <a:off x="6868927" y="2924944"/>
            <a:ext cx="2077119" cy="629437"/>
          </a:xfrm>
          <a:prstGeom prst="wedgeRectCallout">
            <a:avLst>
              <a:gd name="adj1" fmla="val -70613"/>
              <a:gd name="adj2" fmla="val -20353"/>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Unmatched nodes </a:t>
            </a:r>
            <a:r>
              <a:rPr lang="en-US" altLang="zh-CN" sz="2000" dirty="0">
                <a:solidFill>
                  <a:srgbClr val="FF0000"/>
                </a:solidFill>
                <a:latin typeface="+mn-lt"/>
                <a:cs typeface="ＭＳ Ｐゴシック" charset="-128"/>
              </a:rPr>
              <a:t>expire</a:t>
            </a:r>
          </a:p>
        </p:txBody>
      </p:sp>
    </p:spTree>
    <p:extLst>
      <p:ext uri="{BB962C8B-B14F-4D97-AF65-F5344CB8AC3E}">
        <p14:creationId xmlns:p14="http://schemas.microsoft.com/office/powerpoint/2010/main" val="819951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28600" y="692696"/>
                <a:ext cx="8915400" cy="58327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Main idea of proof</a:t>
                </a:r>
              </a:p>
              <a:p>
                <a:pPr lvl="1" algn="just">
                  <a:lnSpc>
                    <a:spcPct val="95000"/>
                  </a:lnSpc>
                  <a:spcBef>
                    <a:spcPct val="25000"/>
                  </a:spcBef>
                  <a:spcAft>
                    <a:spcPct val="10000"/>
                  </a:spcAft>
                  <a:buSzPct val="60000"/>
                  <a:defRPr/>
                </a:pPr>
                <a:r>
                  <a:rPr lang="en-US" altLang="zh-CN" sz="2000" dirty="0">
                    <a:cs typeface="ＭＳ Ｐゴシック" charset="-128"/>
                  </a:rPr>
                  <a:t>Construct a </a:t>
                </a:r>
                <a:r>
                  <a:rPr lang="en-US" altLang="zh-CN" sz="2000" dirty="0">
                    <a:solidFill>
                      <a:srgbClr val="FF0000"/>
                    </a:solidFill>
                    <a:cs typeface="ＭＳ Ｐゴシック" charset="-128"/>
                  </a:rPr>
                  <a:t>good enough</a:t>
                </a:r>
                <a:r>
                  <a:rPr lang="en-US" altLang="zh-CN" sz="2000" dirty="0">
                    <a:cs typeface="ＭＳ Ｐゴシック" charset="-128"/>
                  </a:rPr>
                  <a:t> strategy using offline guide </a:t>
                </a:r>
                <a14:m>
                  <m:oMath xmlns:m="http://schemas.openxmlformats.org/officeDocument/2006/math">
                    <m:sSup>
                      <m:sSupPr>
                        <m:ctrlPr>
                          <a:rPr lang="en-US" altLang="zh-CN" sz="2000" i="1" smtClean="0">
                            <a:latin typeface="Cambria Math"/>
                          </a:rPr>
                        </m:ctrlPr>
                      </m:sSupPr>
                      <m:e>
                        <m:r>
                          <a:rPr lang="en-US" altLang="zh-CN" sz="2000" b="1" i="1" smtClean="0">
                            <a:latin typeface="Cambria Math"/>
                          </a:rPr>
                          <m:t>𝑴</m:t>
                        </m:r>
                      </m:e>
                      <m:sup>
                        <m:r>
                          <a:rPr lang="en-US" altLang="zh-CN" sz="2000" b="1" i="1" smtClean="0">
                            <a:latin typeface="Cambria Math"/>
                          </a:rPr>
                          <m:t>∗</m:t>
                        </m:r>
                      </m:sup>
                    </m:sSup>
                  </m:oMath>
                </a14:m>
                <a:r>
                  <a:rPr lang="en-US" altLang="zh-CN" sz="2000" dirty="0">
                    <a:cs typeface="ＭＳ Ｐゴシック" charset="-128"/>
                  </a:rPr>
                  <a:t>:</a:t>
                </a:r>
              </a:p>
              <a:p>
                <a:pPr lvl="2" algn="just">
                  <a:lnSpc>
                    <a:spcPct val="95000"/>
                  </a:lnSpc>
                  <a:spcBef>
                    <a:spcPct val="25000"/>
                  </a:spcBef>
                  <a:spcAft>
                    <a:spcPct val="10000"/>
                  </a:spcAft>
                  <a:buSzPct val="60000"/>
                  <a:defRPr/>
                </a:pPr>
                <a:r>
                  <a:rPr lang="en-US" altLang="zh-CN" sz="1700" dirty="0">
                    <a:cs typeface="ＭＳ Ｐゴシック" charset="-128"/>
                  </a:rPr>
                  <a:t>Pick the edge with the largest weight in </a:t>
                </a:r>
                <a14:m>
                  <m:oMath xmlns:m="http://schemas.openxmlformats.org/officeDocument/2006/math">
                    <m:sSup>
                      <m:sSupPr>
                        <m:ctrlPr>
                          <a:rPr lang="en-US" altLang="zh-CN" sz="1700" i="1" smtClean="0">
                            <a:latin typeface="Cambria Math"/>
                          </a:rPr>
                        </m:ctrlPr>
                      </m:sSupPr>
                      <m:e>
                        <m:r>
                          <a:rPr lang="en-US" altLang="zh-CN" sz="1700" b="1" i="1" smtClean="0">
                            <a:latin typeface="Cambria Math"/>
                          </a:rPr>
                          <m:t>𝑴</m:t>
                        </m:r>
                      </m:e>
                      <m:sup>
                        <m:r>
                          <a:rPr lang="en-US" altLang="zh-CN" sz="1700" b="1" i="1" smtClean="0">
                            <a:latin typeface="Cambria Math"/>
                          </a:rPr>
                          <m:t>∗</m:t>
                        </m:r>
                      </m:sup>
                    </m:sSup>
                  </m:oMath>
                </a14:m>
                <a:r>
                  <a:rPr lang="en-US" altLang="zh-CN" sz="1700" dirty="0">
                    <a:cs typeface="ＭＳ Ｐゴシック" charset="-128"/>
                  </a:rPr>
                  <a:t> and put it in a batch</a:t>
                </a:r>
              </a:p>
              <a:p>
                <a:pPr lvl="2" algn="just">
                  <a:lnSpc>
                    <a:spcPct val="95000"/>
                  </a:lnSpc>
                  <a:spcBef>
                    <a:spcPct val="25000"/>
                  </a:spcBef>
                  <a:spcAft>
                    <a:spcPct val="10000"/>
                  </a:spcAft>
                  <a:buSzPct val="60000"/>
                  <a:defRPr/>
                </a:pPr>
                <a:r>
                  <a:rPr lang="en-US" altLang="zh-CN" sz="1700" dirty="0">
                    <a:cs typeface="ＭＳ Ｐゴシック" charset="-128"/>
                  </a:rPr>
                  <a:t>Delete edges in </a:t>
                </a:r>
                <a14:m>
                  <m:oMath xmlns:m="http://schemas.openxmlformats.org/officeDocument/2006/math">
                    <m:sSup>
                      <m:sSupPr>
                        <m:ctrlPr>
                          <a:rPr lang="en-US" altLang="zh-CN" sz="1700" i="1">
                            <a:latin typeface="Cambria Math"/>
                          </a:rPr>
                        </m:ctrlPr>
                      </m:sSupPr>
                      <m:e>
                        <m:r>
                          <a:rPr lang="en-US" altLang="zh-CN" sz="1700" i="1">
                            <a:latin typeface="Cambria Math"/>
                          </a:rPr>
                          <m:t>𝑴</m:t>
                        </m:r>
                      </m:e>
                      <m:sup>
                        <m:r>
                          <a:rPr lang="en-US" altLang="zh-CN" sz="1700" i="1">
                            <a:latin typeface="Cambria Math"/>
                          </a:rPr>
                          <m:t>∗</m:t>
                        </m:r>
                      </m:sup>
                    </m:sSup>
                  </m:oMath>
                </a14:m>
                <a:r>
                  <a:rPr lang="en-US" altLang="zh-CN" sz="1700" dirty="0">
                    <a:cs typeface="ＭＳ Ｐゴシック" charset="-128"/>
                  </a:rPr>
                  <a:t> that could not be matched in that batch</a:t>
                </a:r>
              </a:p>
              <a:p>
                <a:pPr lvl="2" algn="just">
                  <a:lnSpc>
                    <a:spcPct val="95000"/>
                  </a:lnSpc>
                  <a:spcBef>
                    <a:spcPct val="25000"/>
                  </a:spcBef>
                  <a:spcAft>
                    <a:spcPct val="10000"/>
                  </a:spcAft>
                  <a:buSzPct val="60000"/>
                  <a:defRPr/>
                </a:pPr>
                <a:r>
                  <a:rPr lang="en-US" altLang="zh-CN" sz="1700" dirty="0">
                    <a:cs typeface="ＭＳ Ｐゴシック" charset="-128"/>
                  </a:rPr>
                  <a:t>Pick and delete edges repeatedly until </a:t>
                </a:r>
                <a14:m>
                  <m:oMath xmlns:m="http://schemas.openxmlformats.org/officeDocument/2006/math">
                    <m:sSup>
                      <m:sSupPr>
                        <m:ctrlPr>
                          <a:rPr lang="en-US" altLang="zh-CN" sz="1800" i="1">
                            <a:latin typeface="Cambria Math"/>
                          </a:rPr>
                        </m:ctrlPr>
                      </m:sSupPr>
                      <m:e>
                        <m:r>
                          <a:rPr lang="en-US" altLang="zh-CN" sz="1800" i="1">
                            <a:latin typeface="Cambria Math"/>
                          </a:rPr>
                          <m:t>𝑴</m:t>
                        </m:r>
                      </m:e>
                      <m:sup>
                        <m:r>
                          <a:rPr lang="en-US" altLang="zh-CN" sz="1800" i="1">
                            <a:latin typeface="Cambria Math"/>
                          </a:rPr>
                          <m:t>∗</m:t>
                        </m:r>
                      </m:sup>
                    </m:sSup>
                    <m:r>
                      <a:rPr lang="en-US" altLang="zh-CN" sz="1800" b="1" i="1" smtClean="0">
                        <a:latin typeface="Cambria Math"/>
                      </a:rPr>
                      <m:t>=</m:t>
                    </m:r>
                    <m:r>
                      <a:rPr lang="en-US" altLang="zh-CN" sz="1800" b="1" i="1" smtClean="0">
                        <a:latin typeface="Cambria Math"/>
                        <a:ea typeface="Cambria Math"/>
                      </a:rPr>
                      <m:t>∅</m:t>
                    </m:r>
                  </m:oMath>
                </a14:m>
                <a:endParaRPr lang="en-US" altLang="zh-CN" sz="1700" dirty="0">
                  <a:cs typeface="ＭＳ Ｐゴシック" charset="-128"/>
                </a:endParaRPr>
              </a:p>
              <a:p>
                <a:pPr lvl="1" algn="just">
                  <a:lnSpc>
                    <a:spcPct val="95000"/>
                  </a:lnSpc>
                  <a:spcBef>
                    <a:spcPct val="25000"/>
                  </a:spcBef>
                  <a:spcAft>
                    <a:spcPct val="10000"/>
                  </a:spcAft>
                  <a:buSzPct val="60000"/>
                  <a:defRPr/>
                </a:pPr>
                <a:r>
                  <a:rPr lang="en-US" altLang="zh-CN" sz="2000" dirty="0">
                    <a:cs typeface="ＭＳ Ｐゴシック" charset="-128"/>
                  </a:rPr>
                  <a:t>We have to bound </a:t>
                </a:r>
                <a:r>
                  <a:rPr lang="en-US" altLang="zh-CN" sz="2000" dirty="0">
                    <a:solidFill>
                      <a:srgbClr val="FF0000"/>
                    </a:solidFill>
                    <a:cs typeface="ＭＳ Ｐゴシック" charset="-128"/>
                  </a:rPr>
                  <a:t>number of deleted edges</a:t>
                </a:r>
                <a:r>
                  <a:rPr lang="en-US" altLang="zh-CN" sz="2000" dirty="0">
                    <a:cs typeface="ＭＳ Ｐゴシック" charset="-128"/>
                  </a:rPr>
                  <a:t> in each round </a:t>
                </a:r>
              </a:p>
              <a:p>
                <a:pPr lvl="1" algn="just">
                  <a:lnSpc>
                    <a:spcPct val="95000"/>
                  </a:lnSpc>
                  <a:spcBef>
                    <a:spcPct val="25000"/>
                  </a:spcBef>
                  <a:spcAft>
                    <a:spcPct val="10000"/>
                  </a:spcAft>
                  <a:buSzPct val="60000"/>
                  <a:defRPr/>
                </a:pPr>
                <a:r>
                  <a:rPr lang="en-US" altLang="zh-CN" sz="2000" dirty="0">
                    <a:cs typeface="ＭＳ Ｐゴシック" charset="-128"/>
                  </a:rPr>
                  <a:t>Two cases of deleted edges:</a:t>
                </a: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28600" y="692696"/>
                <a:ext cx="8915400" cy="5832747"/>
              </a:xfrm>
              <a:prstGeom prst="rect">
                <a:avLst/>
              </a:prstGeom>
              <a:blipFill rotWithShape="1">
                <a:blip r:embed="rId3"/>
                <a:stretch>
                  <a:fillRect l="-137" t="-10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framework</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53</a:t>
            </a:fld>
            <a:endParaRPr lang="en-US" altLang="ko-KR">
              <a:latin typeface="Arial Unicode MS" pitchFamily="34"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5" y="3525567"/>
            <a:ext cx="2697097" cy="179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917" y="3562904"/>
            <a:ext cx="2360924" cy="172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TextBox 6"/>
              <p:cNvSpPr txBox="1"/>
              <p:nvPr/>
            </p:nvSpPr>
            <p:spPr>
              <a:xfrm>
                <a:off x="1204023" y="5568811"/>
                <a:ext cx="3240360" cy="400110"/>
              </a:xfrm>
              <a:prstGeom prst="rect">
                <a:avLst/>
              </a:prstGeom>
              <a:noFill/>
            </p:spPr>
            <p:txBody>
              <a:bodyPr wrap="square" rtlCol="0">
                <a:spAutoFit/>
              </a:bodyPr>
              <a:lstStyle/>
              <a:p>
                <a14:m>
                  <m:oMath xmlns:m="http://schemas.openxmlformats.org/officeDocument/2006/math">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𝒋</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𝒊</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𝟏</m:t>
                    </m:r>
                    <m:r>
                      <a:rPr lang="en-US" altLang="zh-CN" sz="2000">
                        <a:latin typeface="Cambria Math" panose="02040503050406030204" pitchFamily="18" charset="0"/>
                        <a:cs typeface="ＭＳ Ｐゴシック" charset="-128"/>
                      </a:rPr>
                      <m:t>)</m:t>
                    </m:r>
                  </m:oMath>
                </a14:m>
                <a:r>
                  <a:rPr lang="en-US" altLang="zh-CN" sz="2000" dirty="0">
                    <a:cs typeface="ＭＳ Ｐゴシック" charset="-128"/>
                  </a:rPr>
                  <a:t> edges at most</a:t>
                </a:r>
              </a:p>
            </p:txBody>
          </p:sp>
        </mc:Choice>
        <mc:Fallback xmlns="">
          <p:sp>
            <p:nvSpPr>
              <p:cNvPr id="7" name="TextBox 6"/>
              <p:cNvSpPr txBox="1">
                <a:spLocks noRot="1" noChangeAspect="1" noMove="1" noResize="1" noEditPoints="1" noAdjustHandles="1" noChangeArrowheads="1" noChangeShapeType="1" noTextEdit="1"/>
              </p:cNvSpPr>
              <p:nvPr/>
            </p:nvSpPr>
            <p:spPr>
              <a:xfrm>
                <a:off x="1204023" y="5568811"/>
                <a:ext cx="3240360" cy="400110"/>
              </a:xfrm>
              <a:prstGeom prst="rect">
                <a:avLst/>
              </a:prstGeom>
              <a:blipFill rotWithShape="1">
                <a:blip r:embed="rId6"/>
                <a:stretch>
                  <a:fillRect l="-942" t="-6154"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895198" y="5568811"/>
                <a:ext cx="4069290" cy="400110"/>
              </a:xfrm>
              <a:prstGeom prst="rect">
                <a:avLst/>
              </a:prstGeom>
              <a:noFill/>
            </p:spPr>
            <p:txBody>
              <a:bodyPr wrap="square" rtlCol="0">
                <a:spAutoFit/>
              </a:bodyPr>
              <a:lstStyle/>
              <a:p>
                <a14:m>
                  <m:oMath xmlns:m="http://schemas.openxmlformats.org/officeDocument/2006/math">
                    <m:r>
                      <a:rPr lang="en-US" altLang="zh-CN" sz="2000" b="1" i="0" smtClean="0">
                        <a:latin typeface="Cambria Math"/>
                        <a:cs typeface="ＭＳ Ｐゴシック" charset="-128"/>
                      </a:rPr>
                      <m:t>𝐂</m:t>
                    </m:r>
                    <m:r>
                      <a:rPr lang="en-US" altLang="zh-CN" sz="2000" b="1" i="0" smtClean="0">
                        <a:latin typeface="Cambria Math"/>
                        <a:cs typeface="ＭＳ Ｐゴシック" charset="-128"/>
                      </a:rPr>
                      <m:t>−</m:t>
                    </m:r>
                    <m:r>
                      <a:rPr lang="en-US" altLang="zh-CN" sz="2000" b="1" i="0" smtClean="0">
                        <a:latin typeface="Cambria Math"/>
                        <a:cs typeface="ＭＳ Ｐゴシック" charset="-128"/>
                      </a:rPr>
                      <m:t>𝟏</m:t>
                    </m:r>
                    <m:r>
                      <a:rPr lang="en-US" altLang="zh-CN" sz="2000" b="1" i="0" smtClean="0">
                        <a:latin typeface="Cambria Math"/>
                        <a:cs typeface="ＭＳ Ｐゴシック" charset="-128"/>
                      </a:rPr>
                      <m:t>−</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𝒋</m:t>
                    </m:r>
                    <m:r>
                      <a:rPr lang="en-US" altLang="zh-CN" sz="2000">
                        <a:latin typeface="Cambria Math" panose="02040503050406030204" pitchFamily="18" charset="0"/>
                        <a:cs typeface="ＭＳ Ｐゴシック" charset="-128"/>
                      </a:rPr>
                      <m:t>−</m:t>
                    </m:r>
                    <m:r>
                      <a:rPr lang="en-US" altLang="zh-CN" sz="2000">
                        <a:latin typeface="Cambria Math" panose="02040503050406030204" pitchFamily="18" charset="0"/>
                        <a:cs typeface="ＭＳ Ｐゴシック" charset="-128"/>
                      </a:rPr>
                      <m:t>𝒊</m:t>
                    </m:r>
                    <m:r>
                      <a:rPr lang="en-US" altLang="zh-CN" sz="2000" b="1" i="0" smtClean="0">
                        <a:latin typeface="Cambria Math"/>
                        <a:cs typeface="ＭＳ Ｐゴシック" charset="-128"/>
                      </a:rPr>
                      <m:t>+</m:t>
                    </m:r>
                    <m:r>
                      <a:rPr lang="en-US" altLang="zh-CN" sz="2000">
                        <a:latin typeface="Cambria Math" panose="02040503050406030204" pitchFamily="18" charset="0"/>
                        <a:cs typeface="ＭＳ Ｐゴシック" charset="-128"/>
                      </a:rPr>
                      <m:t>𝟏</m:t>
                    </m:r>
                    <m:r>
                      <a:rPr lang="en-US" altLang="zh-CN" sz="2000">
                        <a:latin typeface="Cambria Math" panose="02040503050406030204" pitchFamily="18" charset="0"/>
                        <a:cs typeface="ＭＳ Ｐゴシック" charset="-128"/>
                      </a:rPr>
                      <m:t>)</m:t>
                    </m:r>
                  </m:oMath>
                </a14:m>
                <a:r>
                  <a:rPr lang="en-US" altLang="zh-CN" sz="2000" dirty="0">
                    <a:cs typeface="ＭＳ Ｐゴシック" charset="-128"/>
                  </a:rPr>
                  <a:t> edges at most</a:t>
                </a:r>
              </a:p>
            </p:txBody>
          </p:sp>
        </mc:Choice>
        <mc:Fallback xmlns="">
          <p:sp>
            <p:nvSpPr>
              <p:cNvPr id="8" name="TextBox 7"/>
              <p:cNvSpPr txBox="1">
                <a:spLocks noRot="1" noChangeAspect="1" noMove="1" noResize="1" noEditPoints="1" noAdjustHandles="1" noChangeArrowheads="1" noChangeShapeType="1" noTextEdit="1"/>
              </p:cNvSpPr>
              <p:nvPr/>
            </p:nvSpPr>
            <p:spPr>
              <a:xfrm>
                <a:off x="4895198" y="5568811"/>
                <a:ext cx="4069290" cy="400110"/>
              </a:xfrm>
              <a:prstGeom prst="rect">
                <a:avLst/>
              </a:prstGeom>
              <a:blipFill rotWithShape="1">
                <a:blip r:embed="rId7"/>
                <a:stretch>
                  <a:fillRect t="-6154" r="-599"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44383" y="5568811"/>
                <a:ext cx="340435"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000" b="1" i="1" smtClean="0">
                          <a:latin typeface="Cambria Math"/>
                          <a:cs typeface="ＭＳ Ｐゴシック" charset="-128"/>
                        </a:rPr>
                        <m:t>+</m:t>
                      </m:r>
                    </m:oMath>
                  </m:oMathPara>
                </a14:m>
                <a:endParaRPr lang="en-US" altLang="zh-CN" sz="2000" dirty="0">
                  <a:cs typeface="ＭＳ Ｐゴシック" charset="-128"/>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444383" y="5568811"/>
                <a:ext cx="340435" cy="400110"/>
              </a:xfrm>
              <a:prstGeom prst="rect">
                <a:avLst/>
              </a:prstGeom>
              <a:blipFill rotWithShape="1">
                <a:blip r:embed="rId8"/>
                <a:stretch>
                  <a:fillRect r="-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16270" y="6125333"/>
                <a:ext cx="3140060" cy="400110"/>
              </a:xfrm>
              <a:prstGeom prst="rect">
                <a:avLst/>
              </a:prstGeom>
              <a:noFill/>
            </p:spPr>
            <p:txBody>
              <a:bodyPr wrap="square" rtlCol="0">
                <a:spAutoFit/>
              </a:bodyPr>
              <a:lstStyle/>
              <a:p>
                <a14:m>
                  <m:oMath xmlns:m="http://schemas.openxmlformats.org/officeDocument/2006/math">
                    <m:r>
                      <a:rPr lang="en-US" altLang="zh-CN" sz="2000" b="1" i="1" smtClean="0">
                        <a:latin typeface="Cambria Math"/>
                        <a:cs typeface="ＭＳ Ｐゴシック" charset="-128"/>
                      </a:rPr>
                      <m:t>=</m:t>
                    </m:r>
                    <m:d>
                      <m:dPr>
                        <m:ctrlPr>
                          <a:rPr lang="en-US" altLang="zh-CN" sz="2000" b="1" i="1" smtClean="0">
                            <a:latin typeface="Cambria Math"/>
                            <a:cs typeface="ＭＳ Ｐゴシック" charset="-128"/>
                          </a:rPr>
                        </m:ctrlPr>
                      </m:dPr>
                      <m:e>
                        <m:r>
                          <a:rPr lang="en-US" altLang="zh-CN" sz="2000" b="1" i="1" smtClean="0">
                            <a:latin typeface="Cambria Math"/>
                            <a:cs typeface="ＭＳ Ｐゴシック" charset="-128"/>
                          </a:rPr>
                          <m:t>𝑪</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𝟐</m:t>
                        </m:r>
                      </m:e>
                    </m:d>
                  </m:oMath>
                </a14:m>
                <a:r>
                  <a:rPr lang="en-US" altLang="zh-CN" sz="2000" dirty="0">
                    <a:cs typeface="ＭＳ Ｐゴシック" charset="-128"/>
                  </a:rPr>
                  <a:t> edges at most</a:t>
                </a:r>
              </a:p>
            </p:txBody>
          </p:sp>
        </mc:Choice>
        <mc:Fallback xmlns="">
          <p:sp>
            <p:nvSpPr>
              <p:cNvPr id="11" name="TextBox 10"/>
              <p:cNvSpPr txBox="1">
                <a:spLocks noRot="1" noChangeAspect="1" noMove="1" noResize="1" noEditPoints="1" noAdjustHandles="1" noChangeArrowheads="1" noChangeShapeType="1" noTextEdit="1"/>
              </p:cNvSpPr>
              <p:nvPr/>
            </p:nvSpPr>
            <p:spPr>
              <a:xfrm>
                <a:off x="3116270" y="6125333"/>
                <a:ext cx="3140060" cy="400110"/>
              </a:xfrm>
              <a:prstGeom prst="rect">
                <a:avLst/>
              </a:prstGeom>
              <a:blipFill rotWithShape="1">
                <a:blip r:embed="rId9"/>
                <a:stretch>
                  <a:fillRect t="-6154" b="-2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9801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Problem: it is memory consuming</a:t>
            </a:r>
          </a:p>
          <a:p>
            <a:pPr algn="just">
              <a:lnSpc>
                <a:spcPct val="95000"/>
              </a:lnSpc>
              <a:spcBef>
                <a:spcPct val="25000"/>
              </a:spcBef>
              <a:spcAft>
                <a:spcPct val="10000"/>
              </a:spcAft>
              <a:buSzPct val="60000"/>
              <a:defRPr/>
            </a:pPr>
            <a:r>
              <a:rPr lang="en-US" altLang="zh-CN" sz="2400" dirty="0">
                <a:cs typeface="ＭＳ Ｐゴシック" charset="-128"/>
              </a:rPr>
              <a:t>Optimization: quantization techniques</a:t>
            </a:r>
          </a:p>
          <a:p>
            <a:pPr algn="just">
              <a:lnSpc>
                <a:spcPct val="95000"/>
              </a:lnSpc>
              <a:spcBef>
                <a:spcPct val="25000"/>
              </a:spcBef>
              <a:spcAft>
                <a:spcPct val="10000"/>
              </a:spcAft>
              <a:buSzPct val="60000"/>
              <a:defRPr/>
            </a:pPr>
            <a:endParaRPr lang="en-US" altLang="zh-CN" sz="2400" dirty="0">
              <a:cs typeface="ＭＳ Ｐゴシック" charset="-128"/>
            </a:endParaRPr>
          </a:p>
          <a:p>
            <a:pPr algn="just">
              <a:lnSpc>
                <a:spcPct val="95000"/>
              </a:lnSpc>
              <a:spcBef>
                <a:spcPct val="25000"/>
              </a:spcBef>
              <a:spcAft>
                <a:spcPct val="10000"/>
              </a:spcAft>
              <a:buSzPct val="60000"/>
              <a:defRPr/>
            </a:pPr>
            <a:endParaRPr lang="en-US" altLang="zh-CN" sz="2000" dirty="0">
              <a:cs typeface="ＭＳ Ｐゴシック" charset="-128"/>
            </a:endParaRPr>
          </a:p>
          <a:p>
            <a:pPr algn="just">
              <a:lnSpc>
                <a:spcPct val="95000"/>
              </a:lnSpc>
              <a:spcBef>
                <a:spcPct val="25000"/>
              </a:spcBef>
              <a:spcAft>
                <a:spcPct val="10000"/>
              </a:spcAft>
              <a:buSzPct val="60000"/>
              <a:defRPr/>
            </a:pPr>
            <a:endParaRPr lang="en-US" altLang="zh-CN" sz="2400" dirty="0">
              <a:cs typeface="ＭＳ Ｐゴシック" charset="-128"/>
            </a:endParaRPr>
          </a:p>
          <a:p>
            <a:pPr lvl="1" algn="just">
              <a:lnSpc>
                <a:spcPct val="95000"/>
              </a:lnSpc>
              <a:spcBef>
                <a:spcPct val="25000"/>
              </a:spcBef>
              <a:spcAft>
                <a:spcPct val="10000"/>
              </a:spcAft>
              <a:buSzPct val="60000"/>
              <a:defRPr/>
            </a:pPr>
            <a:endParaRPr lang="en-US" altLang="zh-CN" sz="2000"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Solution to the 2nd Challenge</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54</a:t>
            </a:fld>
            <a:endParaRPr lang="en-US" altLang="ko-KR">
              <a:latin typeface="Arial Unicode MS"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130937098"/>
              </p:ext>
            </p:extLst>
          </p:nvPr>
        </p:nvGraphicFramePr>
        <p:xfrm>
          <a:off x="899592" y="1916832"/>
          <a:ext cx="5372080" cy="2225040"/>
        </p:xfrm>
        <a:graphic>
          <a:graphicData uri="http://schemas.openxmlformats.org/drawingml/2006/table">
            <a:tbl>
              <a:tblPr firstRow="1" bandRow="1">
                <a:tableStyleId>{5C22544A-7EE6-4342-B048-85BDC9FD1C3A}</a:tableStyleId>
              </a:tblPr>
              <a:tblGrid>
                <a:gridCol w="1074416">
                  <a:extLst>
                    <a:ext uri="{9D8B030D-6E8A-4147-A177-3AD203B41FA5}">
                      <a16:colId xmlns:a16="http://schemas.microsoft.com/office/drawing/2014/main" xmlns="" val="20000"/>
                    </a:ext>
                  </a:extLst>
                </a:gridCol>
                <a:gridCol w="1074416">
                  <a:extLst>
                    <a:ext uri="{9D8B030D-6E8A-4147-A177-3AD203B41FA5}">
                      <a16:colId xmlns:a16="http://schemas.microsoft.com/office/drawing/2014/main" xmlns="" val="20001"/>
                    </a:ext>
                  </a:extLst>
                </a:gridCol>
                <a:gridCol w="1074416">
                  <a:extLst>
                    <a:ext uri="{9D8B030D-6E8A-4147-A177-3AD203B41FA5}">
                      <a16:colId xmlns:a16="http://schemas.microsoft.com/office/drawing/2014/main" xmlns="" val="20002"/>
                    </a:ext>
                  </a:extLst>
                </a:gridCol>
                <a:gridCol w="1074416">
                  <a:extLst>
                    <a:ext uri="{9D8B030D-6E8A-4147-A177-3AD203B41FA5}">
                      <a16:colId xmlns:a16="http://schemas.microsoft.com/office/drawing/2014/main" xmlns="" val="20003"/>
                    </a:ext>
                  </a:extLst>
                </a:gridCol>
                <a:gridCol w="1074416">
                  <a:extLst>
                    <a:ext uri="{9D8B030D-6E8A-4147-A177-3AD203B41FA5}">
                      <a16:colId xmlns:a16="http://schemas.microsoft.com/office/drawing/2014/main" xmlns="" val="20004"/>
                    </a:ext>
                  </a:extLst>
                </a:gridCol>
              </a:tblGrid>
              <a:tr h="370840">
                <a:tc>
                  <a:txBody>
                    <a:bodyPr/>
                    <a:lstStyle/>
                    <a:p>
                      <a:pPr algn="ctr"/>
                      <a:r>
                        <a:rPr lang="en-US" altLang="zh-CN" dirty="0">
                          <a:solidFill>
                            <a:schemeClr val="tx1"/>
                          </a:solidFill>
                        </a:rPr>
                        <a:t>State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tx1"/>
                          </a:solidFill>
                        </a:rPr>
                        <a:t>a=2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a:solidFill>
                            <a:schemeClr val="tx1"/>
                          </a:solidFill>
                        </a:rPr>
                        <a:t>(10,10,2)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altLang="zh-CN" dirty="0">
                          <a:solidFill>
                            <a:schemeClr val="tx1"/>
                          </a:solidFill>
                        </a:rPr>
                        <a:t>(10,11,2)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0.50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altLang="zh-CN" dirty="0">
                          <a:solidFill>
                            <a:schemeClr val="tx1"/>
                          </a:solidFill>
                        </a:rPr>
                        <a:t>(11,10,2)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altLang="zh-CN" dirty="0">
                          <a:solidFill>
                            <a:schemeClr val="tx1"/>
                          </a:solidFill>
                        </a:rPr>
                        <a:t>(11,11,2)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solidFill>
                            <a:schemeClr val="tx1"/>
                          </a:solidFill>
                        </a:rPr>
                        <a:t>0.48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3" name="矩形 2"/>
          <p:cNvSpPr/>
          <p:nvPr/>
        </p:nvSpPr>
        <p:spPr bwMode="auto">
          <a:xfrm>
            <a:off x="1967554" y="2636912"/>
            <a:ext cx="2172397" cy="1512168"/>
          </a:xfrm>
          <a:prstGeom prst="rect">
            <a:avLst/>
          </a:prstGeom>
          <a:solidFill>
            <a:srgbClr val="C0C0C0">
              <a:alpha val="0"/>
            </a:srgbClr>
          </a:solid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mc:AlternateContent xmlns:mc="http://schemas.openxmlformats.org/markup-compatibility/2006" xmlns:a14="http://schemas.microsoft.com/office/drawing/2010/main">
        <mc:Choice Requires="a14">
          <p:sp>
            <p:nvSpPr>
              <p:cNvPr id="8" name="矩形标注 7"/>
              <p:cNvSpPr>
                <a:spLocks noChangeArrowheads="1"/>
              </p:cNvSpPr>
              <p:nvPr/>
            </p:nvSpPr>
            <p:spPr bwMode="auto">
              <a:xfrm>
                <a:off x="395536" y="4581128"/>
                <a:ext cx="4032448" cy="576063"/>
              </a:xfrm>
              <a:prstGeom prst="wedgeRectCallout">
                <a:avLst>
                  <a:gd name="adj1" fmla="val 10635"/>
                  <a:gd name="adj2" fmla="val -9215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buNone/>
                </a:pPr>
                <a:r>
                  <a:rPr lang="en-US" altLang="zh-CN" sz="2000" dirty="0">
                    <a:cs typeface="ＭＳ Ｐゴシック" charset="-128"/>
                  </a:rPr>
                  <a:t>1 slot:</a:t>
                </a:r>
                <a14:m>
                  <m:oMath xmlns:m="http://schemas.openxmlformats.org/officeDocument/2006/math">
                    <m:r>
                      <a:rPr lang="en-US" altLang="zh-CN" sz="2000" i="1">
                        <a:latin typeface="Cambria Math"/>
                        <a:cs typeface="ＭＳ Ｐゴシック" charset="-128"/>
                      </a:rPr>
                      <m:t>𝑸</m:t>
                    </m:r>
                    <m:r>
                      <a:rPr lang="en-US" altLang="zh-CN" sz="2000" i="1">
                        <a:latin typeface="Cambria Math"/>
                        <a:cs typeface="ＭＳ Ｐゴシック" charset="-128"/>
                      </a:rPr>
                      <m:t>(</m:t>
                    </m:r>
                    <m:d>
                      <m:dPr>
                        <m:ctrlPr>
                          <a:rPr lang="en-US" altLang="zh-CN" sz="2000" i="1">
                            <a:latin typeface="Cambria Math"/>
                            <a:cs typeface="ＭＳ Ｐゴシック" charset="-128"/>
                          </a:rPr>
                        </m:ctrlPr>
                      </m:dPr>
                      <m:e>
                        <m:r>
                          <a:rPr lang="en-US" altLang="zh-CN" sz="2000" i="1">
                            <a:latin typeface="Cambria Math"/>
                            <a:cs typeface="ＭＳ Ｐゴシック" charset="-128"/>
                          </a:rPr>
                          <m:t>𝟏𝟎</m:t>
                        </m:r>
                        <m:r>
                          <a:rPr lang="en-US" altLang="zh-CN" sz="2000" i="1">
                            <a:latin typeface="Cambria Math"/>
                            <a:cs typeface="ＭＳ Ｐゴシック" charset="-128"/>
                          </a:rPr>
                          <m:t>~</m:t>
                        </m:r>
                        <m:r>
                          <a:rPr lang="en-US" altLang="zh-CN" sz="2000" i="1">
                            <a:latin typeface="Cambria Math"/>
                            <a:cs typeface="ＭＳ Ｐゴシック" charset="-128"/>
                          </a:rPr>
                          <m:t>𝟏𝟏</m:t>
                        </m:r>
                        <m:r>
                          <a:rPr lang="en-US" altLang="zh-CN" sz="2000" i="1">
                            <a:latin typeface="Cambria Math"/>
                            <a:cs typeface="ＭＳ Ｐゴシック" charset="-128"/>
                          </a:rPr>
                          <m:t>,</m:t>
                        </m:r>
                        <m:r>
                          <a:rPr lang="en-US" altLang="zh-CN" sz="2000" i="1">
                            <a:latin typeface="Cambria Math"/>
                            <a:cs typeface="ＭＳ Ｐゴシック" charset="-128"/>
                          </a:rPr>
                          <m:t>𝟏𝟎</m:t>
                        </m:r>
                        <m:r>
                          <a:rPr lang="en-US" altLang="zh-CN" sz="2000" i="1">
                            <a:latin typeface="Cambria Math"/>
                            <a:cs typeface="ＭＳ Ｐゴシック" charset="-128"/>
                          </a:rPr>
                          <m:t>~</m:t>
                        </m:r>
                        <m:r>
                          <a:rPr lang="en-US" altLang="zh-CN" sz="2000" i="1">
                            <a:latin typeface="Cambria Math"/>
                            <a:cs typeface="ＭＳ Ｐゴシック" charset="-128"/>
                          </a:rPr>
                          <m:t>𝟏𝟏</m:t>
                        </m:r>
                      </m:e>
                    </m:d>
                    <m:r>
                      <a:rPr lang="en-US" altLang="zh-CN" sz="2000" i="1">
                        <a:latin typeface="Cambria Math"/>
                        <a:cs typeface="ＭＳ Ｐゴシック" charset="-128"/>
                      </a:rPr>
                      <m:t>,</m:t>
                    </m:r>
                    <m:r>
                      <a:rPr lang="en-US" altLang="zh-CN" sz="2000" i="1">
                        <a:latin typeface="Cambria Math"/>
                        <a:cs typeface="ＭＳ Ｐゴシック" charset="-128"/>
                      </a:rPr>
                      <m:t>𝟐</m:t>
                    </m:r>
                    <m:r>
                      <a:rPr lang="en-US" altLang="zh-CN" sz="2000" i="1">
                        <a:latin typeface="Cambria Math"/>
                        <a:cs typeface="ＭＳ Ｐゴシック" charset="-128"/>
                      </a:rPr>
                      <m:t>~</m:t>
                    </m:r>
                    <m:r>
                      <a:rPr lang="en-US" altLang="zh-CN" sz="2000" i="1">
                        <a:latin typeface="Cambria Math"/>
                        <a:cs typeface="ＭＳ Ｐゴシック" charset="-128"/>
                      </a:rPr>
                      <m:t>𝟑</m:t>
                    </m:r>
                    <m:r>
                      <a:rPr lang="en-US" altLang="zh-CN" sz="2000" i="1">
                        <a:latin typeface="Cambria Math"/>
                        <a:cs typeface="ＭＳ Ｐゴシック" charset="-128"/>
                      </a:rPr>
                      <m:t>)</m:t>
                    </m:r>
                  </m:oMath>
                </a14:m>
                <a:endParaRPr lang="en-US" altLang="zh-CN" sz="2000" dirty="0">
                  <a:cs typeface="ＭＳ Ｐゴシック" charset="-128"/>
                </a:endParaRPr>
              </a:p>
            </p:txBody>
          </p:sp>
        </mc:Choice>
        <mc:Fallback xmlns="">
          <p:sp>
            <p:nvSpPr>
              <p:cNvPr id="8" name="矩形标注 7"/>
              <p:cNvSpPr>
                <a:spLocks noRot="1" noChangeAspect="1" noMove="1" noResize="1" noEditPoints="1" noAdjustHandles="1" noChangeArrowheads="1" noChangeShapeType="1" noTextEdit="1"/>
              </p:cNvSpPr>
              <p:nvPr/>
            </p:nvSpPr>
            <p:spPr bwMode="auto">
              <a:xfrm>
                <a:off x="395536" y="4581128"/>
                <a:ext cx="4032448" cy="576063"/>
              </a:xfrm>
              <a:prstGeom prst="wedgeRectCallout">
                <a:avLst>
                  <a:gd name="adj1" fmla="val 10635"/>
                  <a:gd name="adj2" fmla="val -92157"/>
                </a:avLst>
              </a:prstGeom>
              <a:blipFill rotWithShape="1">
                <a:blip r:embed="rId3"/>
                <a:stretch>
                  <a:fillRect l="-1664" b="-2941"/>
                </a:stretch>
              </a:blipFill>
              <a:ln>
                <a:noFill/>
              </a:ln>
            </p:spPr>
            <p:txBody>
              <a:bodyPr/>
              <a:lstStyle/>
              <a:p>
                <a:r>
                  <a:rPr lang="zh-CN" altLang="en-US">
                    <a:noFill/>
                  </a:rPr>
                  <a:t> </a:t>
                </a:r>
              </a:p>
            </p:txBody>
          </p:sp>
        </mc:Fallback>
      </mc:AlternateContent>
      <p:sp>
        <p:nvSpPr>
          <p:cNvPr id="9" name="矩形 8"/>
          <p:cNvSpPr/>
          <p:nvPr/>
        </p:nvSpPr>
        <p:spPr bwMode="auto">
          <a:xfrm>
            <a:off x="4133872" y="2636912"/>
            <a:ext cx="2166319" cy="1512168"/>
          </a:xfrm>
          <a:prstGeom prst="rect">
            <a:avLst/>
          </a:prstGeom>
          <a:solidFill>
            <a:srgbClr val="C0C0C0">
              <a:alpha val="0"/>
            </a:srgbClr>
          </a:solid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mc:AlternateContent xmlns:mc="http://schemas.openxmlformats.org/markup-compatibility/2006" xmlns:a14="http://schemas.microsoft.com/office/drawing/2010/main">
        <mc:Choice Requires="a14">
          <p:sp>
            <p:nvSpPr>
              <p:cNvPr id="10" name="矩形标注 9"/>
              <p:cNvSpPr>
                <a:spLocks noChangeArrowheads="1"/>
              </p:cNvSpPr>
              <p:nvPr/>
            </p:nvSpPr>
            <p:spPr bwMode="auto">
              <a:xfrm>
                <a:off x="4614589" y="4569296"/>
                <a:ext cx="3960440" cy="576063"/>
              </a:xfrm>
              <a:prstGeom prst="wedgeRectCallout">
                <a:avLst>
                  <a:gd name="adj1" fmla="val -9327"/>
                  <a:gd name="adj2" fmla="val -108692"/>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buNone/>
                </a:pPr>
                <a:r>
                  <a:rPr lang="en-US" altLang="zh-CN" sz="2000" dirty="0">
                    <a:cs typeface="ＭＳ Ｐゴシック" charset="-128"/>
                  </a:rPr>
                  <a:t>1 slot:</a:t>
                </a:r>
                <a14:m>
                  <m:oMath xmlns:m="http://schemas.openxmlformats.org/officeDocument/2006/math">
                    <m:r>
                      <a:rPr lang="en-US" altLang="zh-CN" sz="2000" i="1">
                        <a:latin typeface="Cambria Math"/>
                        <a:cs typeface="ＭＳ Ｐゴシック" charset="-128"/>
                      </a:rPr>
                      <m:t>𝑸</m:t>
                    </m:r>
                    <m:r>
                      <a:rPr lang="en-US" altLang="zh-CN" sz="2000" i="1">
                        <a:latin typeface="Cambria Math"/>
                        <a:cs typeface="ＭＳ Ｐゴシック" charset="-128"/>
                      </a:rPr>
                      <m:t>(</m:t>
                    </m:r>
                    <m:d>
                      <m:dPr>
                        <m:ctrlPr>
                          <a:rPr lang="en-US" altLang="zh-CN" sz="2000" i="1">
                            <a:latin typeface="Cambria Math"/>
                            <a:cs typeface="ＭＳ Ｐゴシック" charset="-128"/>
                          </a:rPr>
                        </m:ctrlPr>
                      </m:dPr>
                      <m:e>
                        <m:r>
                          <a:rPr lang="en-US" altLang="zh-CN" sz="2000" i="1">
                            <a:latin typeface="Cambria Math"/>
                            <a:cs typeface="ＭＳ Ｐゴシック" charset="-128"/>
                          </a:rPr>
                          <m:t>𝟏𝟎</m:t>
                        </m:r>
                        <m:r>
                          <a:rPr lang="en-US" altLang="zh-CN" sz="2000" i="1">
                            <a:latin typeface="Cambria Math"/>
                            <a:cs typeface="ＭＳ Ｐゴシック" charset="-128"/>
                          </a:rPr>
                          <m:t>~</m:t>
                        </m:r>
                        <m:r>
                          <a:rPr lang="en-US" altLang="zh-CN" sz="2000" i="1">
                            <a:latin typeface="Cambria Math"/>
                            <a:cs typeface="ＭＳ Ｐゴシック" charset="-128"/>
                          </a:rPr>
                          <m:t>𝟏𝟏</m:t>
                        </m:r>
                        <m:r>
                          <a:rPr lang="en-US" altLang="zh-CN" sz="2000" i="1">
                            <a:latin typeface="Cambria Math"/>
                            <a:cs typeface="ＭＳ Ｐゴシック" charset="-128"/>
                          </a:rPr>
                          <m:t>,</m:t>
                        </m:r>
                        <m:r>
                          <a:rPr lang="en-US" altLang="zh-CN" sz="2000" i="1">
                            <a:latin typeface="Cambria Math"/>
                            <a:cs typeface="ＭＳ Ｐゴシック" charset="-128"/>
                          </a:rPr>
                          <m:t>𝟏𝟎</m:t>
                        </m:r>
                        <m:r>
                          <a:rPr lang="en-US" altLang="zh-CN" sz="2000" i="1">
                            <a:latin typeface="Cambria Math"/>
                            <a:cs typeface="ＭＳ Ｐゴシック" charset="-128"/>
                          </a:rPr>
                          <m:t>~</m:t>
                        </m:r>
                        <m:r>
                          <a:rPr lang="en-US" altLang="zh-CN" sz="2000" i="1">
                            <a:latin typeface="Cambria Math"/>
                            <a:cs typeface="ＭＳ Ｐゴシック" charset="-128"/>
                          </a:rPr>
                          <m:t>𝟏𝟏</m:t>
                        </m:r>
                      </m:e>
                    </m:d>
                    <m:r>
                      <a:rPr lang="en-US" altLang="zh-CN" sz="2000" i="1">
                        <a:latin typeface="Cambria Math"/>
                        <a:cs typeface="ＭＳ Ｐゴシック" charset="-128"/>
                      </a:rPr>
                      <m:t>,</m:t>
                    </m:r>
                    <m:r>
                      <a:rPr lang="en-US" altLang="zh-CN" sz="2000" b="1" i="1" smtClean="0">
                        <a:latin typeface="Cambria Math"/>
                        <a:cs typeface="ＭＳ Ｐゴシック" charset="-128"/>
                      </a:rPr>
                      <m:t>𝟒</m:t>
                    </m:r>
                    <m:r>
                      <a:rPr lang="en-US" altLang="zh-CN" sz="2000" i="1">
                        <a:latin typeface="Cambria Math"/>
                        <a:cs typeface="ＭＳ Ｐゴシック" charset="-128"/>
                      </a:rPr>
                      <m:t>~</m:t>
                    </m:r>
                    <m:r>
                      <a:rPr lang="en-US" altLang="zh-CN" sz="2000" b="1" i="1" smtClean="0">
                        <a:latin typeface="Cambria Math"/>
                        <a:cs typeface="ＭＳ Ｐゴシック" charset="-128"/>
                      </a:rPr>
                      <m:t>𝟓</m:t>
                    </m:r>
                    <m:r>
                      <a:rPr lang="en-US" altLang="zh-CN" sz="2000" i="1">
                        <a:latin typeface="Cambria Math"/>
                        <a:cs typeface="ＭＳ Ｐゴシック" charset="-128"/>
                      </a:rPr>
                      <m:t>)</m:t>
                    </m:r>
                  </m:oMath>
                </a14:m>
                <a:endParaRPr lang="en-US" altLang="zh-CN" sz="2000" dirty="0">
                  <a:cs typeface="ＭＳ Ｐゴシック" charset="-128"/>
                </a:endParaRPr>
              </a:p>
            </p:txBody>
          </p:sp>
        </mc:Choice>
        <mc:Fallback xmlns="">
          <p:sp>
            <p:nvSpPr>
              <p:cNvPr id="10" name="矩形标注 9"/>
              <p:cNvSpPr>
                <a:spLocks noRot="1" noChangeAspect="1" noMove="1" noResize="1" noEditPoints="1" noAdjustHandles="1" noChangeArrowheads="1" noChangeShapeType="1" noTextEdit="1"/>
              </p:cNvSpPr>
              <p:nvPr/>
            </p:nvSpPr>
            <p:spPr bwMode="auto">
              <a:xfrm>
                <a:off x="4614589" y="4569296"/>
                <a:ext cx="3960440" cy="576063"/>
              </a:xfrm>
              <a:prstGeom prst="wedgeRectCallout">
                <a:avLst>
                  <a:gd name="adj1" fmla="val -9327"/>
                  <a:gd name="adj2" fmla="val -108692"/>
                </a:avLst>
              </a:prstGeom>
              <a:blipFill rotWithShape="1">
                <a:blip r:embed="rId4"/>
                <a:stretch>
                  <a:fillRect l="-1692" b="-266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80586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807896"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Impact of quantization</a:t>
            </a:r>
            <a:endParaRPr lang="en-US" altLang="zh-CN" sz="1700" dirty="0">
              <a:cs typeface="ＭＳ Ｐゴシック" charset="-128"/>
            </a:endParaRP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Experiments</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55</a:t>
            </a:fld>
            <a:endParaRPr lang="en-US" altLang="ko-KR">
              <a:latin typeface="Arial Unicode MS"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03" y="1484784"/>
            <a:ext cx="404113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548" y="1482146"/>
            <a:ext cx="3921017" cy="302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标注 6"/>
          <p:cNvSpPr>
            <a:spLocks noChangeArrowheads="1"/>
          </p:cNvSpPr>
          <p:nvPr/>
        </p:nvSpPr>
        <p:spPr bwMode="auto">
          <a:xfrm>
            <a:off x="254303" y="5013176"/>
            <a:ext cx="4378245" cy="900100"/>
          </a:xfrm>
          <a:prstGeom prst="wedgeRectCallout">
            <a:avLst>
              <a:gd name="adj1" fmla="val -3027"/>
              <a:gd name="adj2" fmla="val -87235"/>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Utility score is not damaged </a:t>
            </a:r>
          </a:p>
          <a:p>
            <a:pPr algn="ctr" eaLnBrk="1" hangingPunct="1">
              <a:spcBef>
                <a:spcPct val="0"/>
              </a:spcBef>
              <a:buClrTx/>
              <a:buSzTx/>
              <a:buFontTx/>
              <a:buNone/>
              <a:defRPr/>
            </a:pPr>
            <a:r>
              <a:rPr lang="en-US" altLang="zh-CN" sz="2400" dirty="0">
                <a:cs typeface="ＭＳ Ｐゴシック" charset="-128"/>
              </a:rPr>
              <a:t>Even better in some cases</a:t>
            </a:r>
            <a:endParaRPr lang="zh-CN" altLang="en-US" sz="2400" dirty="0">
              <a:cs typeface="ＭＳ Ｐゴシック" charset="-128"/>
            </a:endParaRPr>
          </a:p>
        </p:txBody>
      </p:sp>
      <p:sp>
        <p:nvSpPr>
          <p:cNvPr id="9" name="矩形标注 8"/>
          <p:cNvSpPr>
            <a:spLocks noChangeArrowheads="1"/>
          </p:cNvSpPr>
          <p:nvPr/>
        </p:nvSpPr>
        <p:spPr bwMode="auto">
          <a:xfrm>
            <a:off x="5292080" y="5013177"/>
            <a:ext cx="3261485" cy="1296144"/>
          </a:xfrm>
          <a:prstGeom prst="wedgeRectCallout">
            <a:avLst>
              <a:gd name="adj1" fmla="val -23863"/>
              <a:gd name="adj2" fmla="val -82684"/>
            </a:avLst>
          </a:prstGeom>
          <a:solidFill>
            <a:srgbClr val="FFC000"/>
          </a:solidFill>
          <a:ln>
            <a:noFill/>
          </a:ln>
        </p:spPr>
        <p:txBody>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Memory cost is </a:t>
            </a:r>
          </a:p>
          <a:p>
            <a:pPr algn="ctr" eaLnBrk="1" hangingPunct="1">
              <a:spcBef>
                <a:spcPct val="0"/>
              </a:spcBef>
              <a:buClrTx/>
              <a:buSzTx/>
              <a:buFontTx/>
              <a:buNone/>
              <a:defRPr/>
            </a:pPr>
            <a:r>
              <a:rPr lang="en-US" altLang="zh-CN" sz="2400" dirty="0">
                <a:cs typeface="ＭＳ Ｐゴシック" charset="-128"/>
              </a:rPr>
              <a:t>largely decreased</a:t>
            </a:r>
          </a:p>
          <a:p>
            <a:pPr algn="ctr" eaLnBrk="1" hangingPunct="1">
              <a:spcBef>
                <a:spcPct val="0"/>
              </a:spcBef>
              <a:buClrTx/>
              <a:buSzTx/>
              <a:buFontTx/>
              <a:buNone/>
              <a:defRPr/>
            </a:pPr>
            <a:r>
              <a:rPr lang="en-US" altLang="zh-CN" sz="2400" dirty="0">
                <a:cs typeface="ＭＳ Ｐゴシック" charset="-128"/>
              </a:rPr>
              <a:t>and remains stable</a:t>
            </a:r>
            <a:endParaRPr lang="zh-CN" altLang="en-US" sz="2400" dirty="0">
              <a:cs typeface="ＭＳ Ｐゴシック" charset="-128"/>
            </a:endParaRPr>
          </a:p>
        </p:txBody>
      </p:sp>
    </p:spTree>
    <p:extLst>
      <p:ext uri="{BB962C8B-B14F-4D97-AF65-F5344CB8AC3E}">
        <p14:creationId xmlns:p14="http://schemas.microsoft.com/office/powerpoint/2010/main" val="1303827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标题 1"/>
          <p:cNvSpPr>
            <a:spLocks noGrp="1"/>
          </p:cNvSpPr>
          <p:nvPr>
            <p:ph type="title"/>
          </p:nvPr>
        </p:nvSpPr>
        <p:spPr>
          <a:xfrm>
            <a:off x="0" y="-27384"/>
            <a:ext cx="9144000" cy="738188"/>
          </a:xfrm>
        </p:spPr>
        <p:txBody>
          <a:bodyPr/>
          <a:lstStyle/>
          <a:p>
            <a:pPr algn="ctr" eaLnBrk="1" hangingPunct="1"/>
            <a:r>
              <a:rPr lang="en-US" altLang="zh-CN" sz="3600" dirty="0"/>
              <a:t>Spontaneous </a:t>
            </a:r>
            <a:r>
              <a:rPr lang="en-US" altLang="zh-CN" sz="3600" dirty="0" err="1"/>
              <a:t>v.s</a:t>
            </a:r>
            <a:r>
              <a:rPr lang="en-US" altLang="zh-CN" sz="3600" dirty="0"/>
              <a:t>. Batch-based</a:t>
            </a:r>
            <a:endParaRPr lang="zh-CN" altLang="en-US" sz="3600" dirty="0"/>
          </a:p>
        </p:txBody>
      </p:sp>
      <p:sp>
        <p:nvSpPr>
          <p:cNvPr id="2" name="灯片编号占位符 1"/>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56</a:t>
            </a:fld>
            <a:endParaRPr lang="en-US" altLang="ko-KR"/>
          </a:p>
        </p:txBody>
      </p:sp>
      <p:sp>
        <p:nvSpPr>
          <p:cNvPr id="77" name="椭圆 76"/>
          <p:cNvSpPr/>
          <p:nvPr/>
        </p:nvSpPr>
        <p:spPr>
          <a:xfrm>
            <a:off x="605716" y="2701705"/>
            <a:ext cx="552979" cy="537897"/>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82" name="椭圆 81"/>
          <p:cNvSpPr/>
          <p:nvPr/>
        </p:nvSpPr>
        <p:spPr>
          <a:xfrm>
            <a:off x="2969463" y="1088013"/>
            <a:ext cx="552979" cy="53789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83" name="椭圆 82"/>
          <p:cNvSpPr/>
          <p:nvPr/>
        </p:nvSpPr>
        <p:spPr>
          <a:xfrm>
            <a:off x="2969463" y="1866201"/>
            <a:ext cx="552979" cy="53789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4" name="椭圆 83"/>
          <p:cNvSpPr/>
          <p:nvPr/>
        </p:nvSpPr>
        <p:spPr>
          <a:xfrm>
            <a:off x="590429" y="3525036"/>
            <a:ext cx="552979" cy="537897"/>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85" name="直接连接符 84"/>
          <p:cNvCxnSpPr>
            <a:stCxn id="82" idx="3"/>
            <a:endCxn id="77" idx="6"/>
          </p:cNvCxnSpPr>
          <p:nvPr/>
        </p:nvCxnSpPr>
        <p:spPr>
          <a:xfrm flipH="1">
            <a:off x="1158696" y="1547137"/>
            <a:ext cx="1891749" cy="1423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3" idx="3"/>
            <a:endCxn id="77" idx="6"/>
          </p:cNvCxnSpPr>
          <p:nvPr/>
        </p:nvCxnSpPr>
        <p:spPr>
          <a:xfrm flipH="1">
            <a:off x="1158696" y="2325325"/>
            <a:ext cx="1891749" cy="6453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3" idx="3"/>
            <a:endCxn id="84" idx="6"/>
          </p:cNvCxnSpPr>
          <p:nvPr/>
        </p:nvCxnSpPr>
        <p:spPr>
          <a:xfrm flipH="1">
            <a:off x="1143408" y="2325325"/>
            <a:ext cx="1907036" cy="1468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2969463" y="4288503"/>
            <a:ext cx="552979" cy="53789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89" name="直接连接符 88"/>
          <p:cNvCxnSpPr>
            <a:stCxn id="88" idx="2"/>
            <a:endCxn id="77" idx="6"/>
          </p:cNvCxnSpPr>
          <p:nvPr/>
        </p:nvCxnSpPr>
        <p:spPr>
          <a:xfrm flipH="1" flipV="1">
            <a:off x="1158696" y="2970654"/>
            <a:ext cx="1810767" cy="1586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816354" y="1976764"/>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91" name="TextBox 90"/>
          <p:cNvSpPr txBox="1"/>
          <p:nvPr/>
        </p:nvSpPr>
        <p:spPr>
          <a:xfrm>
            <a:off x="2212678" y="2137441"/>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92" name="TextBox 91"/>
          <p:cNvSpPr txBox="1"/>
          <p:nvPr/>
        </p:nvSpPr>
        <p:spPr>
          <a:xfrm>
            <a:off x="2212678" y="2822375"/>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93" name="TextBox 92"/>
          <p:cNvSpPr txBox="1"/>
          <p:nvPr/>
        </p:nvSpPr>
        <p:spPr>
          <a:xfrm>
            <a:off x="1872682" y="3749487"/>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94" name="椭圆 93"/>
          <p:cNvSpPr/>
          <p:nvPr/>
        </p:nvSpPr>
        <p:spPr>
          <a:xfrm>
            <a:off x="576727" y="4824826"/>
            <a:ext cx="552979" cy="537897"/>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95" name="直接连接符 94"/>
          <p:cNvCxnSpPr>
            <a:endCxn id="94" idx="6"/>
          </p:cNvCxnSpPr>
          <p:nvPr/>
        </p:nvCxnSpPr>
        <p:spPr>
          <a:xfrm flipH="1">
            <a:off x="1129706" y="4555878"/>
            <a:ext cx="1826056" cy="5378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835501" y="4415861"/>
            <a:ext cx="495448" cy="400110"/>
          </a:xfrm>
          <a:prstGeom prst="rect">
            <a:avLst/>
          </a:prstGeom>
          <a:noFill/>
        </p:spPr>
        <p:txBody>
          <a:bodyPr wrap="square" rtlCol="0">
            <a:spAutoFit/>
          </a:bodyPr>
          <a:lstStyle/>
          <a:p>
            <a:r>
              <a:rPr lang="en-US" altLang="zh-CN" sz="2000" dirty="0"/>
              <a:t>2</a:t>
            </a:r>
            <a:endParaRPr lang="zh-CN" altLang="en-US" sz="2000" dirty="0"/>
          </a:p>
        </p:txBody>
      </p:sp>
      <p:cxnSp>
        <p:nvCxnSpPr>
          <p:cNvPr id="97" name="直接连接符 96"/>
          <p:cNvCxnSpPr/>
          <p:nvPr/>
        </p:nvCxnSpPr>
        <p:spPr>
          <a:xfrm flipH="1">
            <a:off x="1174531" y="2312149"/>
            <a:ext cx="1891749" cy="6453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605717" y="2701705"/>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99" name="椭圆 98"/>
          <p:cNvSpPr/>
          <p:nvPr/>
        </p:nvSpPr>
        <p:spPr>
          <a:xfrm>
            <a:off x="2955762" y="1866417"/>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cxnSp>
        <p:nvCxnSpPr>
          <p:cNvPr id="100" name="直接连接符 99"/>
          <p:cNvCxnSpPr/>
          <p:nvPr/>
        </p:nvCxnSpPr>
        <p:spPr>
          <a:xfrm flipH="1">
            <a:off x="1129706" y="4568410"/>
            <a:ext cx="1826056" cy="5378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2955761" y="4288503"/>
            <a:ext cx="552979" cy="537897"/>
          </a:xfrm>
          <a:prstGeom prst="ellipse">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sp>
        <p:nvSpPr>
          <p:cNvPr id="102" name="椭圆 101"/>
          <p:cNvSpPr/>
          <p:nvPr/>
        </p:nvSpPr>
        <p:spPr>
          <a:xfrm>
            <a:off x="576032" y="4824825"/>
            <a:ext cx="552979" cy="537897"/>
          </a:xfrm>
          <a:prstGeom prst="ellipse">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103" name="矩形标注 24"/>
          <p:cNvSpPr>
            <a:spLocks noChangeArrowheads="1"/>
          </p:cNvSpPr>
          <p:nvPr/>
        </p:nvSpPr>
        <p:spPr bwMode="auto">
          <a:xfrm>
            <a:off x="252961" y="5733256"/>
            <a:ext cx="3734887" cy="544251"/>
          </a:xfrm>
          <a:prstGeom prst="wedgeRectCallout">
            <a:avLst>
              <a:gd name="adj1" fmla="val 19410"/>
              <a:gd name="adj2" fmla="val -6071"/>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total utility is 3 + 2 = 5</a:t>
            </a:r>
            <a:endParaRPr lang="zh-CN" altLang="en-US" sz="2000" dirty="0">
              <a:latin typeface="+mn-lt"/>
              <a:cs typeface="ＭＳ Ｐゴシック" charset="-128"/>
            </a:endParaRPr>
          </a:p>
        </p:txBody>
      </p:sp>
      <p:sp>
        <p:nvSpPr>
          <p:cNvPr id="133" name="椭圆 132"/>
          <p:cNvSpPr/>
          <p:nvPr/>
        </p:nvSpPr>
        <p:spPr>
          <a:xfrm>
            <a:off x="5089602" y="2734420"/>
            <a:ext cx="552568" cy="577916"/>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134" name="椭圆 133"/>
          <p:cNvSpPr/>
          <p:nvPr/>
        </p:nvSpPr>
        <p:spPr>
          <a:xfrm>
            <a:off x="7451589" y="1000673"/>
            <a:ext cx="552568" cy="57791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35" name="椭圆 134"/>
          <p:cNvSpPr/>
          <p:nvPr/>
        </p:nvSpPr>
        <p:spPr>
          <a:xfrm>
            <a:off x="7451589" y="1836757"/>
            <a:ext cx="552568" cy="57791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136" name="椭圆 135"/>
          <p:cNvSpPr/>
          <p:nvPr/>
        </p:nvSpPr>
        <p:spPr>
          <a:xfrm>
            <a:off x="5074326" y="3619004"/>
            <a:ext cx="552568" cy="577916"/>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137" name="直接连接符 136"/>
          <p:cNvCxnSpPr>
            <a:stCxn id="134" idx="3"/>
            <a:endCxn id="133" idx="6"/>
          </p:cNvCxnSpPr>
          <p:nvPr/>
        </p:nvCxnSpPr>
        <p:spPr>
          <a:xfrm flipH="1">
            <a:off x="5642170" y="1493955"/>
            <a:ext cx="1890341" cy="15294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35" idx="3"/>
            <a:endCxn id="133" idx="6"/>
          </p:cNvCxnSpPr>
          <p:nvPr/>
        </p:nvCxnSpPr>
        <p:spPr>
          <a:xfrm flipH="1">
            <a:off x="5642170" y="2330039"/>
            <a:ext cx="1890341" cy="693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35" idx="3"/>
            <a:endCxn id="136" idx="6"/>
          </p:cNvCxnSpPr>
          <p:nvPr/>
        </p:nvCxnSpPr>
        <p:spPr>
          <a:xfrm flipH="1">
            <a:off x="5626894" y="2330039"/>
            <a:ext cx="1905617" cy="1577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椭圆 128"/>
          <p:cNvSpPr/>
          <p:nvPr/>
        </p:nvSpPr>
        <p:spPr>
          <a:xfrm>
            <a:off x="7451589" y="4439270"/>
            <a:ext cx="552568" cy="57791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0" name="直接连接符 129"/>
          <p:cNvCxnSpPr>
            <a:stCxn id="129" idx="2"/>
            <a:endCxn id="133" idx="6"/>
          </p:cNvCxnSpPr>
          <p:nvPr/>
        </p:nvCxnSpPr>
        <p:spPr>
          <a:xfrm flipH="1" flipV="1">
            <a:off x="5642170" y="3023377"/>
            <a:ext cx="1809420" cy="17048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5074326" y="4933585"/>
            <a:ext cx="552568" cy="577916"/>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11" name="直接连接符 110"/>
          <p:cNvCxnSpPr>
            <a:stCxn id="129" idx="2"/>
            <a:endCxn id="110" idx="6"/>
          </p:cNvCxnSpPr>
          <p:nvPr/>
        </p:nvCxnSpPr>
        <p:spPr>
          <a:xfrm flipH="1">
            <a:off x="5626894" y="4728228"/>
            <a:ext cx="1824695" cy="4943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229780" y="2006775"/>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141" name="TextBox 140"/>
          <p:cNvSpPr txBox="1"/>
          <p:nvPr/>
        </p:nvSpPr>
        <p:spPr>
          <a:xfrm>
            <a:off x="6626104" y="2216664"/>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142" name="TextBox 141"/>
          <p:cNvSpPr txBox="1"/>
          <p:nvPr/>
        </p:nvSpPr>
        <p:spPr>
          <a:xfrm>
            <a:off x="6626104" y="2936744"/>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143" name="TextBox 142"/>
          <p:cNvSpPr txBox="1"/>
          <p:nvPr/>
        </p:nvSpPr>
        <p:spPr>
          <a:xfrm>
            <a:off x="6286108" y="3779498"/>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144" name="TextBox 143"/>
          <p:cNvSpPr txBox="1"/>
          <p:nvPr/>
        </p:nvSpPr>
        <p:spPr>
          <a:xfrm>
            <a:off x="6248927" y="4613066"/>
            <a:ext cx="495448" cy="400110"/>
          </a:xfrm>
          <a:prstGeom prst="rect">
            <a:avLst/>
          </a:prstGeom>
          <a:noFill/>
        </p:spPr>
        <p:txBody>
          <a:bodyPr wrap="square" rtlCol="0">
            <a:spAutoFit/>
          </a:bodyPr>
          <a:lstStyle/>
          <a:p>
            <a:r>
              <a:rPr lang="en-US" altLang="zh-CN" sz="2000" dirty="0"/>
              <a:t>2</a:t>
            </a:r>
            <a:endParaRPr lang="zh-CN" altLang="en-US" sz="2000" dirty="0"/>
          </a:p>
        </p:txBody>
      </p:sp>
      <p:cxnSp>
        <p:nvCxnSpPr>
          <p:cNvPr id="147" name="直接连接符 146"/>
          <p:cNvCxnSpPr>
            <a:stCxn id="134" idx="3"/>
          </p:cNvCxnSpPr>
          <p:nvPr/>
        </p:nvCxnSpPr>
        <p:spPr>
          <a:xfrm flipH="1">
            <a:off x="5633852" y="1493955"/>
            <a:ext cx="1898659" cy="15094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35" idx="3"/>
            <a:endCxn id="136" idx="6"/>
          </p:cNvCxnSpPr>
          <p:nvPr/>
        </p:nvCxnSpPr>
        <p:spPr>
          <a:xfrm flipH="1">
            <a:off x="5626894" y="2330039"/>
            <a:ext cx="1905617" cy="15779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7451177" y="1020682"/>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50" name="椭圆 149"/>
          <p:cNvSpPr/>
          <p:nvPr/>
        </p:nvSpPr>
        <p:spPr>
          <a:xfrm>
            <a:off x="7451176" y="1856766"/>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151" name="椭圆 150"/>
          <p:cNvSpPr/>
          <p:nvPr/>
        </p:nvSpPr>
        <p:spPr>
          <a:xfrm>
            <a:off x="5073913" y="2754428"/>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152" name="椭圆 151"/>
          <p:cNvSpPr/>
          <p:nvPr/>
        </p:nvSpPr>
        <p:spPr>
          <a:xfrm>
            <a:off x="5073912" y="3639013"/>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154" name="直接连接符 153"/>
          <p:cNvCxnSpPr>
            <a:stCxn id="129" idx="2"/>
            <a:endCxn id="110" idx="6"/>
          </p:cNvCxnSpPr>
          <p:nvPr/>
        </p:nvCxnSpPr>
        <p:spPr>
          <a:xfrm flipH="1">
            <a:off x="5626894" y="4728228"/>
            <a:ext cx="1824695" cy="4943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5" name="椭圆 154"/>
          <p:cNvSpPr/>
          <p:nvPr/>
        </p:nvSpPr>
        <p:spPr>
          <a:xfrm>
            <a:off x="7451175" y="4459279"/>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sp>
        <p:nvSpPr>
          <p:cNvPr id="156" name="椭圆 155"/>
          <p:cNvSpPr/>
          <p:nvPr/>
        </p:nvSpPr>
        <p:spPr>
          <a:xfrm>
            <a:off x="5073911" y="4953594"/>
            <a:ext cx="552979" cy="537897"/>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sp>
        <p:nvSpPr>
          <p:cNvPr id="157" name="矩形标注 24"/>
          <p:cNvSpPr>
            <a:spLocks noChangeArrowheads="1"/>
          </p:cNvSpPr>
          <p:nvPr/>
        </p:nvSpPr>
        <p:spPr bwMode="auto">
          <a:xfrm>
            <a:off x="4719896" y="5733256"/>
            <a:ext cx="3884552" cy="544251"/>
          </a:xfrm>
          <a:prstGeom prst="wedgeRectCallout">
            <a:avLst>
              <a:gd name="adj1" fmla="val 19410"/>
              <a:gd name="adj2" fmla="val -6071"/>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The total utility is 2 + 4 + 2 = 8</a:t>
            </a:r>
            <a:endParaRPr lang="zh-CN" altLang="en-US" sz="2000" dirty="0">
              <a:latin typeface="+mn-lt"/>
              <a:cs typeface="ＭＳ Ｐゴシック" charset="-128"/>
            </a:endParaRPr>
          </a:p>
        </p:txBody>
      </p:sp>
    </p:spTree>
    <p:extLst>
      <p:ext uri="{BB962C8B-B14F-4D97-AF65-F5344CB8AC3E}">
        <p14:creationId xmlns:p14="http://schemas.microsoft.com/office/powerpoint/2010/main" val="24127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3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4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1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5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5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2" grpId="0" animBg="1"/>
      <p:bldP spid="83" grpId="0" animBg="1"/>
      <p:bldP spid="84" grpId="0" animBg="1"/>
      <p:bldP spid="88" grpId="0" animBg="1"/>
      <p:bldP spid="90" grpId="0"/>
      <p:bldP spid="91" grpId="0"/>
      <p:bldP spid="92" grpId="0"/>
      <p:bldP spid="93" grpId="0"/>
      <p:bldP spid="94" grpId="0" animBg="1"/>
      <p:bldP spid="96" grpId="0"/>
      <p:bldP spid="98" grpId="0" animBg="1"/>
      <p:bldP spid="99" grpId="0" animBg="1"/>
      <p:bldP spid="101" grpId="0" animBg="1"/>
      <p:bldP spid="102" grpId="0" animBg="1"/>
      <p:bldP spid="103" grpId="0" animBg="1"/>
      <p:bldP spid="133" grpId="0" animBg="1"/>
      <p:bldP spid="134" grpId="0" animBg="1"/>
      <p:bldP spid="135" grpId="0" animBg="1"/>
      <p:bldP spid="136" grpId="0" animBg="1"/>
      <p:bldP spid="129" grpId="0" animBg="1"/>
      <p:bldP spid="110" grpId="0" animBg="1"/>
      <p:bldP spid="140" grpId="0"/>
      <p:bldP spid="141" grpId="0"/>
      <p:bldP spid="142" grpId="0"/>
      <p:bldP spid="143" grpId="0"/>
      <p:bldP spid="144" grpId="0"/>
      <p:bldP spid="149" grpId="0" animBg="1"/>
      <p:bldP spid="150" grpId="0" animBg="1"/>
      <p:bldP spid="151" grpId="0" animBg="1"/>
      <p:bldP spid="152" grpId="0" animBg="1"/>
      <p:bldP spid="155" grpId="0" animBg="1"/>
      <p:bldP spid="156" grpId="0" animBg="1"/>
      <p:bldP spid="1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692696"/>
            <a:ext cx="8591550" cy="5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400" dirty="0">
                <a:cs typeface="ＭＳ Ｐゴシック" charset="-128"/>
              </a:rPr>
              <a:t>Dynamic bipartite graph</a:t>
            </a:r>
          </a:p>
          <a:p>
            <a:pPr lvl="1" algn="just">
              <a:lnSpc>
                <a:spcPct val="95000"/>
              </a:lnSpc>
              <a:spcBef>
                <a:spcPct val="25000"/>
              </a:spcBef>
              <a:spcAft>
                <a:spcPct val="10000"/>
              </a:spcAft>
              <a:buSzPct val="60000"/>
              <a:defRPr/>
            </a:pPr>
            <a:r>
              <a:rPr lang="en-US" altLang="zh-CN" sz="2400" dirty="0">
                <a:cs typeface="ＭＳ Ｐゴシック" charset="-128"/>
              </a:rPr>
              <a:t>Online scenario</a:t>
            </a:r>
          </a:p>
        </p:txBody>
      </p:sp>
      <p:sp>
        <p:nvSpPr>
          <p:cNvPr id="34819" name="Title 1"/>
          <p:cNvSpPr>
            <a:spLocks noGrp="1"/>
          </p:cNvSpPr>
          <p:nvPr>
            <p:ph type="title"/>
          </p:nvPr>
        </p:nvSpPr>
        <p:spPr>
          <a:xfrm>
            <a:off x="0" y="-27384"/>
            <a:ext cx="9144000" cy="714375"/>
          </a:xfrm>
        </p:spPr>
        <p:txBody>
          <a:bodyPr/>
          <a:lstStyle/>
          <a:p>
            <a:pPr algn="ctr" eaLnBrk="1" hangingPunct="1"/>
            <a:r>
              <a:rPr lang="en-US" altLang="zh-CN" sz="3500" dirty="0">
                <a:latin typeface="Arial" pitchFamily="34" charset="0"/>
              </a:rPr>
              <a:t>Problem Statement</a:t>
            </a:r>
          </a:p>
        </p:txBody>
      </p:sp>
      <p:sp>
        <p:nvSpPr>
          <p:cNvPr id="2" name="灯片编号占位符 1"/>
          <p:cNvSpPr>
            <a:spLocks noGrp="1"/>
          </p:cNvSpPr>
          <p:nvPr>
            <p:ph type="sldNum" sz="quarter" idx="12"/>
          </p:nvPr>
        </p:nvSpPr>
        <p:spPr/>
        <p:txBody>
          <a:bodyPr/>
          <a:lstStyle/>
          <a:p>
            <a:pPr>
              <a:defRPr/>
            </a:pPr>
            <a:endParaRPr lang="en-US" altLang="ko-KR">
              <a:latin typeface="Arial Unicode MS" pitchFamily="34" charset="-122"/>
            </a:endParaRPr>
          </a:p>
          <a:p>
            <a:pPr>
              <a:defRPr/>
            </a:pPr>
            <a:fld id="{B2D9E1CE-3C7F-4ACF-8753-53AB71A600F5}" type="slidenum">
              <a:rPr lang="en-US" altLang="ko-KR" smtClean="0">
                <a:latin typeface="Arial Unicode MS" pitchFamily="34" charset="-122"/>
              </a:rPr>
              <a:pPr>
                <a:defRPr/>
              </a:pPr>
              <a:t>57</a:t>
            </a:fld>
            <a:endParaRPr lang="en-US" altLang="ko-KR">
              <a:latin typeface="Arial Unicode MS" pitchFamily="34" charset="-122"/>
            </a:endParaRPr>
          </a:p>
        </p:txBody>
      </p:sp>
      <p:sp>
        <p:nvSpPr>
          <p:cNvPr id="5" name="椭圆 4"/>
          <p:cNvSpPr/>
          <p:nvPr/>
        </p:nvSpPr>
        <p:spPr>
          <a:xfrm>
            <a:off x="3139633" y="3058557"/>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 name="椭圆 5"/>
          <p:cNvSpPr/>
          <p:nvPr/>
        </p:nvSpPr>
        <p:spPr>
          <a:xfrm>
            <a:off x="5121386" y="1583628"/>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7" name="椭圆 6"/>
          <p:cNvSpPr/>
          <p:nvPr/>
        </p:nvSpPr>
        <p:spPr>
          <a:xfrm>
            <a:off x="5121386" y="2294899"/>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 name="椭圆 7"/>
          <p:cNvSpPr/>
          <p:nvPr/>
        </p:nvSpPr>
        <p:spPr>
          <a:xfrm>
            <a:off x="3126816" y="3811088"/>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9" name="直接连接符 8"/>
          <p:cNvCxnSpPr>
            <a:stCxn id="6" idx="3"/>
            <a:endCxn id="5" idx="6"/>
          </p:cNvCxnSpPr>
          <p:nvPr/>
        </p:nvCxnSpPr>
        <p:spPr>
          <a:xfrm flipH="1">
            <a:off x="3603248" y="2003272"/>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3"/>
            <a:endCxn id="5" idx="6"/>
          </p:cNvCxnSpPr>
          <p:nvPr/>
        </p:nvCxnSpPr>
        <p:spPr>
          <a:xfrm flipH="1">
            <a:off x="3603248" y="2714543"/>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3"/>
            <a:endCxn id="8" idx="6"/>
          </p:cNvCxnSpPr>
          <p:nvPr/>
        </p:nvCxnSpPr>
        <p:spPr>
          <a:xfrm flipH="1">
            <a:off x="3590431" y="2714543"/>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121386" y="450890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 name="直接连接符 12"/>
          <p:cNvCxnSpPr>
            <a:stCxn id="12" idx="2"/>
            <a:endCxn id="5" idx="6"/>
          </p:cNvCxnSpPr>
          <p:nvPr/>
        </p:nvCxnSpPr>
        <p:spPr>
          <a:xfrm flipH="1" flipV="1">
            <a:off x="3603247" y="3304378"/>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6816" y="4929425"/>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5" name="直接连接符 14"/>
          <p:cNvCxnSpPr>
            <a:stCxn id="12" idx="2"/>
            <a:endCxn id="14" idx="6"/>
          </p:cNvCxnSpPr>
          <p:nvPr/>
        </p:nvCxnSpPr>
        <p:spPr>
          <a:xfrm flipH="1">
            <a:off x="3590431" y="4754724"/>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86658" y="2271172"/>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22" name="TextBox 21"/>
          <p:cNvSpPr txBox="1"/>
          <p:nvPr/>
        </p:nvSpPr>
        <p:spPr>
          <a:xfrm>
            <a:off x="4582982" y="2504962"/>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23" name="TextBox 22"/>
          <p:cNvSpPr txBox="1"/>
          <p:nvPr/>
        </p:nvSpPr>
        <p:spPr>
          <a:xfrm>
            <a:off x="4582982" y="3116783"/>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4" name="TextBox 23"/>
          <p:cNvSpPr txBox="1"/>
          <p:nvPr/>
        </p:nvSpPr>
        <p:spPr>
          <a:xfrm>
            <a:off x="4242986" y="4043895"/>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5" name="TextBox 24"/>
          <p:cNvSpPr txBox="1"/>
          <p:nvPr/>
        </p:nvSpPr>
        <p:spPr>
          <a:xfrm>
            <a:off x="4205805" y="4628980"/>
            <a:ext cx="495448" cy="400110"/>
          </a:xfrm>
          <a:prstGeom prst="rect">
            <a:avLst/>
          </a:prstGeom>
          <a:noFill/>
        </p:spPr>
        <p:txBody>
          <a:bodyPr wrap="square" rtlCol="0">
            <a:spAutoFit/>
          </a:bodyPr>
          <a:lstStyle/>
          <a:p>
            <a:r>
              <a:rPr lang="en-US" altLang="zh-CN" sz="2000" dirty="0"/>
              <a:t>2</a:t>
            </a:r>
            <a:endParaRPr lang="zh-CN" altLang="en-US" sz="2000" dirty="0"/>
          </a:p>
        </p:txBody>
      </p:sp>
      <p:grpSp>
        <p:nvGrpSpPr>
          <p:cNvPr id="31" name="组合 30"/>
          <p:cNvGrpSpPr/>
          <p:nvPr/>
        </p:nvGrpSpPr>
        <p:grpSpPr>
          <a:xfrm>
            <a:off x="5976156" y="1503736"/>
            <a:ext cx="1876000" cy="4157512"/>
            <a:chOff x="5976156" y="1503736"/>
            <a:chExt cx="1876000" cy="4157512"/>
          </a:xfrm>
        </p:grpSpPr>
        <p:cxnSp>
          <p:nvCxnSpPr>
            <p:cNvPr id="32" name="直接箭头连接符 31"/>
            <p:cNvCxnSpPr/>
            <p:nvPr/>
          </p:nvCxnSpPr>
          <p:spPr bwMode="auto">
            <a:xfrm>
              <a:off x="6084168" y="1503736"/>
              <a:ext cx="0" cy="3917332"/>
            </a:xfrm>
            <a:prstGeom prst="straightConnector1">
              <a:avLst/>
            </a:prstGeom>
            <a:solidFill>
              <a:srgbClr val="C0C0C0">
                <a:alpha val="0"/>
              </a:srgbClr>
            </a:solidFill>
            <a:ln w="31750" cap="flat" cmpd="sng" algn="ctr">
              <a:solidFill>
                <a:schemeClr val="tx1"/>
              </a:solidFill>
              <a:prstDash val="solid"/>
              <a:round/>
              <a:headEnd type="none" w="med" len="med"/>
              <a:tailEnd type="arrow"/>
            </a:ln>
            <a:effectLst/>
          </p:spPr>
        </p:cxnSp>
        <p:cxnSp>
          <p:nvCxnSpPr>
            <p:cNvPr id="34" name="直接连接符 33"/>
            <p:cNvCxnSpPr/>
            <p:nvPr/>
          </p:nvCxnSpPr>
          <p:spPr bwMode="auto">
            <a:xfrm>
              <a:off x="5976156" y="177281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5976156" y="242088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5976156" y="3107395"/>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5976156" y="3861048"/>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976156" y="465313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5976156" y="5175246"/>
              <a:ext cx="216024" cy="0"/>
            </a:xfrm>
            <a:prstGeom prst="line">
              <a:avLst/>
            </a:prstGeom>
            <a:solidFill>
              <a:srgbClr val="C0C0C0">
                <a:alpha val="0"/>
              </a:srgbClr>
            </a:solidFill>
            <a:ln w="31750" cap="flat" cmpd="sng" algn="ctr">
              <a:solidFill>
                <a:schemeClr val="tx1"/>
              </a:solidFill>
              <a:prstDash val="solid"/>
              <a:round/>
              <a:headEnd type="none" w="med" len="med"/>
              <a:tailEnd type="none" w="med" len="med"/>
            </a:ln>
            <a:effectLst/>
          </p:spPr>
        </p:cxnSp>
        <p:sp>
          <p:nvSpPr>
            <p:cNvPr id="40" name="TextBox 39"/>
            <p:cNvSpPr txBox="1"/>
            <p:nvPr/>
          </p:nvSpPr>
          <p:spPr>
            <a:xfrm>
              <a:off x="6195972" y="5322694"/>
              <a:ext cx="1656184" cy="338554"/>
            </a:xfrm>
            <a:prstGeom prst="rect">
              <a:avLst/>
            </a:prstGeom>
            <a:noFill/>
          </p:spPr>
          <p:txBody>
            <a:bodyPr wrap="square" rtlCol="0">
              <a:spAutoFit/>
            </a:bodyPr>
            <a:lstStyle/>
            <a:p>
              <a:r>
                <a:rPr lang="en-US" altLang="zh-CN" sz="1600" dirty="0"/>
                <a:t>Arrival time</a:t>
              </a:r>
              <a:endParaRPr lang="zh-CN" altLang="en-US" sz="1600" dirty="0"/>
            </a:p>
          </p:txBody>
        </p:sp>
      </p:grpSp>
      <p:sp>
        <p:nvSpPr>
          <p:cNvPr id="45" name="TextBox 44"/>
          <p:cNvSpPr txBox="1"/>
          <p:nvPr/>
        </p:nvSpPr>
        <p:spPr>
          <a:xfrm>
            <a:off x="5585326" y="1598845"/>
            <a:ext cx="239836" cy="400110"/>
          </a:xfrm>
          <a:prstGeom prst="rect">
            <a:avLst/>
          </a:prstGeom>
          <a:noFill/>
        </p:spPr>
        <p:txBody>
          <a:bodyPr wrap="square" rtlCol="0">
            <a:spAutoFit/>
          </a:bodyPr>
          <a:lstStyle/>
          <a:p>
            <a:pPr algn="ctr"/>
            <a:r>
              <a:rPr lang="en-US" altLang="zh-CN" sz="2000" dirty="0">
                <a:latin typeface="+mn-lt"/>
                <a:ea typeface="+mn-ea"/>
              </a:rPr>
              <a:t>6</a:t>
            </a:r>
            <a:endParaRPr lang="zh-CN" altLang="en-US" sz="2000" dirty="0">
              <a:latin typeface="+mn-lt"/>
              <a:ea typeface="+mn-ea"/>
            </a:endParaRPr>
          </a:p>
        </p:txBody>
      </p:sp>
      <p:sp>
        <p:nvSpPr>
          <p:cNvPr id="46" name="TextBox 45"/>
          <p:cNvSpPr txBox="1"/>
          <p:nvPr/>
        </p:nvSpPr>
        <p:spPr>
          <a:xfrm>
            <a:off x="5585326" y="2340665"/>
            <a:ext cx="239836" cy="400110"/>
          </a:xfrm>
          <a:prstGeom prst="rect">
            <a:avLst/>
          </a:prstGeom>
          <a:noFill/>
        </p:spPr>
        <p:txBody>
          <a:bodyPr wrap="square" rtlCol="0">
            <a:spAutoFit/>
          </a:bodyPr>
          <a:lstStyle/>
          <a:p>
            <a:pPr algn="ctr"/>
            <a:r>
              <a:rPr lang="en-US" altLang="zh-CN" sz="2000" dirty="0">
                <a:latin typeface="+mn-lt"/>
                <a:ea typeface="+mn-ea"/>
              </a:rPr>
              <a:t>5</a:t>
            </a:r>
            <a:endParaRPr lang="zh-CN" altLang="en-US" sz="2000" dirty="0">
              <a:latin typeface="+mn-lt"/>
              <a:ea typeface="+mn-ea"/>
            </a:endParaRPr>
          </a:p>
        </p:txBody>
      </p:sp>
      <p:sp>
        <p:nvSpPr>
          <p:cNvPr id="47" name="TextBox 46"/>
          <p:cNvSpPr txBox="1"/>
          <p:nvPr/>
        </p:nvSpPr>
        <p:spPr>
          <a:xfrm>
            <a:off x="2886980" y="3118230"/>
            <a:ext cx="239836" cy="400110"/>
          </a:xfrm>
          <a:prstGeom prst="rect">
            <a:avLst/>
          </a:prstGeom>
          <a:noFill/>
        </p:spPr>
        <p:txBody>
          <a:bodyPr wrap="square" rtlCol="0">
            <a:spAutoFit/>
          </a:bodyPr>
          <a:lstStyle/>
          <a:p>
            <a:pPr algn="ctr"/>
            <a:r>
              <a:rPr lang="en-US" altLang="zh-CN" sz="2000" dirty="0">
                <a:latin typeface="+mn-lt"/>
                <a:ea typeface="+mn-ea"/>
              </a:rPr>
              <a:t>3</a:t>
            </a:r>
            <a:endParaRPr lang="zh-CN" altLang="en-US" sz="2000" dirty="0">
              <a:latin typeface="+mn-lt"/>
              <a:ea typeface="+mn-ea"/>
            </a:endParaRPr>
          </a:p>
        </p:txBody>
      </p:sp>
      <p:sp>
        <p:nvSpPr>
          <p:cNvPr id="48" name="TextBox 47"/>
          <p:cNvSpPr txBox="1"/>
          <p:nvPr/>
        </p:nvSpPr>
        <p:spPr>
          <a:xfrm>
            <a:off x="2899797" y="3856855"/>
            <a:ext cx="239836" cy="400110"/>
          </a:xfrm>
          <a:prstGeom prst="rect">
            <a:avLst/>
          </a:prstGeom>
          <a:noFill/>
        </p:spPr>
        <p:txBody>
          <a:bodyPr wrap="square" rtlCol="0">
            <a:spAutoFit/>
          </a:bodyPr>
          <a:lstStyle/>
          <a:p>
            <a:pPr algn="ctr"/>
            <a:r>
              <a:rPr lang="en-US" altLang="zh-CN" sz="2000" dirty="0">
                <a:latin typeface="+mn-lt"/>
                <a:ea typeface="+mn-ea"/>
              </a:rPr>
              <a:t>1</a:t>
            </a:r>
            <a:endParaRPr lang="zh-CN" altLang="en-US" sz="2000" dirty="0">
              <a:latin typeface="+mn-lt"/>
              <a:ea typeface="+mn-ea"/>
            </a:endParaRPr>
          </a:p>
        </p:txBody>
      </p:sp>
      <p:sp>
        <p:nvSpPr>
          <p:cNvPr id="49" name="TextBox 48"/>
          <p:cNvSpPr txBox="1"/>
          <p:nvPr/>
        </p:nvSpPr>
        <p:spPr>
          <a:xfrm>
            <a:off x="5585326" y="4563325"/>
            <a:ext cx="239836" cy="400110"/>
          </a:xfrm>
          <a:prstGeom prst="rect">
            <a:avLst/>
          </a:prstGeom>
          <a:noFill/>
        </p:spPr>
        <p:txBody>
          <a:bodyPr wrap="square" rtlCol="0">
            <a:spAutoFit/>
          </a:bodyPr>
          <a:lstStyle/>
          <a:p>
            <a:pPr algn="ctr"/>
            <a:r>
              <a:rPr lang="en-US" altLang="zh-CN" sz="2000" dirty="0">
                <a:latin typeface="+mn-lt"/>
                <a:ea typeface="+mn-ea"/>
              </a:rPr>
              <a:t>2</a:t>
            </a:r>
            <a:endParaRPr lang="zh-CN" altLang="en-US" sz="2000" dirty="0">
              <a:latin typeface="+mn-lt"/>
              <a:ea typeface="+mn-ea"/>
            </a:endParaRPr>
          </a:p>
        </p:txBody>
      </p:sp>
      <p:sp>
        <p:nvSpPr>
          <p:cNvPr id="50" name="TextBox 49"/>
          <p:cNvSpPr txBox="1"/>
          <p:nvPr/>
        </p:nvSpPr>
        <p:spPr>
          <a:xfrm>
            <a:off x="2883276" y="4985394"/>
            <a:ext cx="239836" cy="400110"/>
          </a:xfrm>
          <a:prstGeom prst="rect">
            <a:avLst/>
          </a:prstGeom>
          <a:noFill/>
        </p:spPr>
        <p:txBody>
          <a:bodyPr wrap="square" rtlCol="0">
            <a:spAutoFit/>
          </a:bodyPr>
          <a:lstStyle/>
          <a:p>
            <a:pPr algn="ctr"/>
            <a:r>
              <a:rPr lang="en-US" altLang="zh-CN" sz="2000" dirty="0">
                <a:latin typeface="+mn-lt"/>
                <a:ea typeface="+mn-ea"/>
              </a:rPr>
              <a:t>4</a:t>
            </a:r>
            <a:endParaRPr lang="zh-CN" altLang="en-US" sz="2000" dirty="0">
              <a:latin typeface="+mn-lt"/>
              <a:ea typeface="+mn-ea"/>
            </a:endParaRPr>
          </a:p>
        </p:txBody>
      </p:sp>
      <p:cxnSp>
        <p:nvCxnSpPr>
          <p:cNvPr id="43" name="直接连接符 42"/>
          <p:cNvCxnSpPr>
            <a:stCxn id="6" idx="3"/>
          </p:cNvCxnSpPr>
          <p:nvPr/>
        </p:nvCxnSpPr>
        <p:spPr>
          <a:xfrm flipH="1">
            <a:off x="3616994" y="2003272"/>
            <a:ext cx="1572287" cy="12762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979948" y="1603539"/>
            <a:ext cx="1008112" cy="338554"/>
            <a:chOff x="6588224" y="2035587"/>
            <a:chExt cx="1008112" cy="338554"/>
          </a:xfrm>
        </p:grpSpPr>
        <p:cxnSp>
          <p:nvCxnSpPr>
            <p:cNvPr id="51" name="直接连接符 50"/>
            <p:cNvCxnSpPr/>
            <p:nvPr/>
          </p:nvCxnSpPr>
          <p:spPr bwMode="auto">
            <a:xfrm>
              <a:off x="6588224" y="2204864"/>
              <a:ext cx="216024" cy="0"/>
            </a:xfrm>
            <a:prstGeom prst="line">
              <a:avLst/>
            </a:prstGeom>
            <a:solidFill>
              <a:srgbClr val="C0C0C0">
                <a:alpha val="0"/>
              </a:srgbClr>
            </a:solidFill>
            <a:ln w="31750" cap="flat" cmpd="sng" algn="ctr">
              <a:solidFill>
                <a:srgbClr val="FF0000"/>
              </a:solidFill>
              <a:prstDash val="solid"/>
              <a:round/>
              <a:headEnd type="none" w="med" len="med"/>
              <a:tailEnd type="none" w="med" len="med"/>
            </a:ln>
            <a:effectLst/>
          </p:spPr>
        </p:cxnSp>
        <p:sp>
          <p:nvSpPr>
            <p:cNvPr id="16" name="TextBox 15"/>
            <p:cNvSpPr txBox="1"/>
            <p:nvPr/>
          </p:nvSpPr>
          <p:spPr>
            <a:xfrm>
              <a:off x="6876256" y="2035587"/>
              <a:ext cx="720080" cy="338554"/>
            </a:xfrm>
            <a:prstGeom prst="rect">
              <a:avLst/>
            </a:prstGeom>
            <a:noFill/>
          </p:spPr>
          <p:txBody>
            <a:bodyPr wrap="square" rtlCol="0">
              <a:spAutoFit/>
            </a:bodyPr>
            <a:lstStyle/>
            <a:p>
              <a:r>
                <a:rPr lang="en-US" altLang="zh-CN" sz="1600" dirty="0"/>
                <a:t>t = 1</a:t>
              </a:r>
              <a:endParaRPr lang="zh-CN" altLang="en-US" sz="1600" dirty="0"/>
            </a:p>
          </p:txBody>
        </p:sp>
      </p:grpSp>
      <p:grpSp>
        <p:nvGrpSpPr>
          <p:cNvPr id="52" name="组合 51"/>
          <p:cNvGrpSpPr/>
          <p:nvPr/>
        </p:nvGrpSpPr>
        <p:grpSpPr>
          <a:xfrm>
            <a:off x="5976156" y="2246685"/>
            <a:ext cx="1008112" cy="338554"/>
            <a:chOff x="6588224" y="2035587"/>
            <a:chExt cx="1008112" cy="338554"/>
          </a:xfrm>
        </p:grpSpPr>
        <p:cxnSp>
          <p:nvCxnSpPr>
            <p:cNvPr id="53" name="直接连接符 52"/>
            <p:cNvCxnSpPr/>
            <p:nvPr/>
          </p:nvCxnSpPr>
          <p:spPr bwMode="auto">
            <a:xfrm>
              <a:off x="6588224" y="2204864"/>
              <a:ext cx="216024" cy="0"/>
            </a:xfrm>
            <a:prstGeom prst="line">
              <a:avLst/>
            </a:prstGeom>
            <a:solidFill>
              <a:srgbClr val="C0C0C0">
                <a:alpha val="0"/>
              </a:srgbClr>
            </a:solidFill>
            <a:ln w="31750" cap="flat" cmpd="sng" algn="ctr">
              <a:solidFill>
                <a:srgbClr val="FF0000"/>
              </a:solidFill>
              <a:prstDash val="solid"/>
              <a:round/>
              <a:headEnd type="none" w="med" len="med"/>
              <a:tailEnd type="none" w="med" len="med"/>
            </a:ln>
            <a:effectLst/>
          </p:spPr>
        </p:cxnSp>
        <p:sp>
          <p:nvSpPr>
            <p:cNvPr id="54" name="TextBox 53"/>
            <p:cNvSpPr txBox="1"/>
            <p:nvPr/>
          </p:nvSpPr>
          <p:spPr>
            <a:xfrm>
              <a:off x="6876256" y="2035587"/>
              <a:ext cx="720080" cy="338554"/>
            </a:xfrm>
            <a:prstGeom prst="rect">
              <a:avLst/>
            </a:prstGeom>
            <a:noFill/>
          </p:spPr>
          <p:txBody>
            <a:bodyPr wrap="square" rtlCol="0">
              <a:spAutoFit/>
            </a:bodyPr>
            <a:lstStyle/>
            <a:p>
              <a:r>
                <a:rPr lang="en-US" altLang="zh-CN" sz="1600" dirty="0"/>
                <a:t>t = 2</a:t>
              </a:r>
              <a:endParaRPr lang="zh-CN" altLang="en-US" sz="1600" dirty="0"/>
            </a:p>
          </p:txBody>
        </p:sp>
      </p:grpSp>
      <p:grpSp>
        <p:nvGrpSpPr>
          <p:cNvPr id="55" name="组合 54"/>
          <p:cNvGrpSpPr/>
          <p:nvPr/>
        </p:nvGrpSpPr>
        <p:grpSpPr>
          <a:xfrm>
            <a:off x="5976156" y="2935728"/>
            <a:ext cx="1008112" cy="338554"/>
            <a:chOff x="6588224" y="2035587"/>
            <a:chExt cx="1008112" cy="338554"/>
          </a:xfrm>
        </p:grpSpPr>
        <p:cxnSp>
          <p:nvCxnSpPr>
            <p:cNvPr id="56" name="直接连接符 55"/>
            <p:cNvCxnSpPr/>
            <p:nvPr/>
          </p:nvCxnSpPr>
          <p:spPr bwMode="auto">
            <a:xfrm>
              <a:off x="6588224" y="2204864"/>
              <a:ext cx="216024" cy="0"/>
            </a:xfrm>
            <a:prstGeom prst="line">
              <a:avLst/>
            </a:prstGeom>
            <a:solidFill>
              <a:srgbClr val="C0C0C0">
                <a:alpha val="0"/>
              </a:srgbClr>
            </a:solidFill>
            <a:ln w="31750" cap="flat" cmpd="sng" algn="ctr">
              <a:solidFill>
                <a:srgbClr val="FF0000"/>
              </a:solidFill>
              <a:prstDash val="solid"/>
              <a:round/>
              <a:headEnd type="none" w="med" len="med"/>
              <a:tailEnd type="none" w="med" len="med"/>
            </a:ln>
            <a:effectLst/>
          </p:spPr>
        </p:cxnSp>
        <p:sp>
          <p:nvSpPr>
            <p:cNvPr id="57" name="TextBox 56"/>
            <p:cNvSpPr txBox="1"/>
            <p:nvPr/>
          </p:nvSpPr>
          <p:spPr>
            <a:xfrm>
              <a:off x="6876256" y="2035587"/>
              <a:ext cx="720080" cy="338554"/>
            </a:xfrm>
            <a:prstGeom prst="rect">
              <a:avLst/>
            </a:prstGeom>
            <a:noFill/>
          </p:spPr>
          <p:txBody>
            <a:bodyPr wrap="square" rtlCol="0">
              <a:spAutoFit/>
            </a:bodyPr>
            <a:lstStyle/>
            <a:p>
              <a:r>
                <a:rPr lang="en-US" altLang="zh-CN" sz="1600" dirty="0"/>
                <a:t>t = 3</a:t>
              </a:r>
              <a:endParaRPr lang="zh-CN" altLang="en-US" sz="1600" dirty="0"/>
            </a:p>
          </p:txBody>
        </p:sp>
      </p:grpSp>
      <p:grpSp>
        <p:nvGrpSpPr>
          <p:cNvPr id="58" name="组合 57"/>
          <p:cNvGrpSpPr/>
          <p:nvPr/>
        </p:nvGrpSpPr>
        <p:grpSpPr>
          <a:xfrm>
            <a:off x="5979948" y="3700579"/>
            <a:ext cx="1008112" cy="338554"/>
            <a:chOff x="6588224" y="2035587"/>
            <a:chExt cx="1008112" cy="338554"/>
          </a:xfrm>
        </p:grpSpPr>
        <p:cxnSp>
          <p:nvCxnSpPr>
            <p:cNvPr id="59" name="直接连接符 58"/>
            <p:cNvCxnSpPr/>
            <p:nvPr/>
          </p:nvCxnSpPr>
          <p:spPr bwMode="auto">
            <a:xfrm>
              <a:off x="6588224" y="2204864"/>
              <a:ext cx="216024" cy="0"/>
            </a:xfrm>
            <a:prstGeom prst="line">
              <a:avLst/>
            </a:prstGeom>
            <a:solidFill>
              <a:srgbClr val="C0C0C0">
                <a:alpha val="0"/>
              </a:srgbClr>
            </a:solidFill>
            <a:ln w="31750" cap="flat" cmpd="sng" algn="ctr">
              <a:solidFill>
                <a:srgbClr val="FF0000"/>
              </a:solidFill>
              <a:prstDash val="solid"/>
              <a:round/>
              <a:headEnd type="none" w="med" len="med"/>
              <a:tailEnd type="none" w="med" len="med"/>
            </a:ln>
            <a:effectLst/>
          </p:spPr>
        </p:cxnSp>
        <p:sp>
          <p:nvSpPr>
            <p:cNvPr id="60" name="TextBox 59"/>
            <p:cNvSpPr txBox="1"/>
            <p:nvPr/>
          </p:nvSpPr>
          <p:spPr>
            <a:xfrm>
              <a:off x="6876256" y="2035587"/>
              <a:ext cx="720080" cy="338554"/>
            </a:xfrm>
            <a:prstGeom prst="rect">
              <a:avLst/>
            </a:prstGeom>
            <a:noFill/>
          </p:spPr>
          <p:txBody>
            <a:bodyPr wrap="square" rtlCol="0">
              <a:spAutoFit/>
            </a:bodyPr>
            <a:lstStyle/>
            <a:p>
              <a:r>
                <a:rPr lang="en-US" altLang="zh-CN" sz="1600" dirty="0"/>
                <a:t>t = 4</a:t>
              </a:r>
              <a:endParaRPr lang="zh-CN" altLang="en-US" sz="1600" dirty="0"/>
            </a:p>
          </p:txBody>
        </p:sp>
      </p:grpSp>
      <p:cxnSp>
        <p:nvCxnSpPr>
          <p:cNvPr id="61" name="直接连接符 60"/>
          <p:cNvCxnSpPr>
            <a:stCxn id="7" idx="3"/>
          </p:cNvCxnSpPr>
          <p:nvPr/>
        </p:nvCxnSpPr>
        <p:spPr>
          <a:xfrm flipH="1">
            <a:off x="3616995" y="2714543"/>
            <a:ext cx="1572286" cy="13157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139632" y="3058557"/>
            <a:ext cx="463615" cy="491643"/>
          </a:xfrm>
          <a:prstGeom prst="ellipse">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3" name="椭圆 62"/>
          <p:cNvSpPr/>
          <p:nvPr/>
        </p:nvSpPr>
        <p:spPr>
          <a:xfrm>
            <a:off x="5121385" y="1583628"/>
            <a:ext cx="463615" cy="491643"/>
          </a:xfrm>
          <a:prstGeom prst="ellipse">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64" name="椭圆 63"/>
          <p:cNvSpPr/>
          <p:nvPr/>
        </p:nvSpPr>
        <p:spPr>
          <a:xfrm>
            <a:off x="5121385" y="2294899"/>
            <a:ext cx="463615" cy="491643"/>
          </a:xfrm>
          <a:prstGeom prst="ellipse">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65" name="椭圆 64"/>
          <p:cNvSpPr/>
          <p:nvPr/>
        </p:nvSpPr>
        <p:spPr>
          <a:xfrm>
            <a:off x="3126815" y="3811088"/>
            <a:ext cx="463615" cy="491643"/>
          </a:xfrm>
          <a:prstGeom prst="ellipse">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grpSp>
        <p:nvGrpSpPr>
          <p:cNvPr id="66" name="组合 65"/>
          <p:cNvGrpSpPr/>
          <p:nvPr/>
        </p:nvGrpSpPr>
        <p:grpSpPr>
          <a:xfrm>
            <a:off x="5976156" y="4483859"/>
            <a:ext cx="1008112" cy="338554"/>
            <a:chOff x="6588224" y="2035587"/>
            <a:chExt cx="1008112" cy="338554"/>
          </a:xfrm>
        </p:grpSpPr>
        <p:cxnSp>
          <p:nvCxnSpPr>
            <p:cNvPr id="67" name="直接连接符 66"/>
            <p:cNvCxnSpPr/>
            <p:nvPr/>
          </p:nvCxnSpPr>
          <p:spPr bwMode="auto">
            <a:xfrm>
              <a:off x="6588224" y="2204864"/>
              <a:ext cx="216024" cy="0"/>
            </a:xfrm>
            <a:prstGeom prst="line">
              <a:avLst/>
            </a:prstGeom>
            <a:solidFill>
              <a:srgbClr val="C0C0C0">
                <a:alpha val="0"/>
              </a:srgbClr>
            </a:solidFill>
            <a:ln w="31750" cap="flat" cmpd="sng" algn="ctr">
              <a:solidFill>
                <a:srgbClr val="FF0000"/>
              </a:solidFill>
              <a:prstDash val="solid"/>
              <a:round/>
              <a:headEnd type="none" w="med" len="med"/>
              <a:tailEnd type="none" w="med" len="med"/>
            </a:ln>
            <a:effectLst/>
          </p:spPr>
        </p:cxnSp>
        <p:sp>
          <p:nvSpPr>
            <p:cNvPr id="68" name="TextBox 67"/>
            <p:cNvSpPr txBox="1"/>
            <p:nvPr/>
          </p:nvSpPr>
          <p:spPr>
            <a:xfrm>
              <a:off x="6876256" y="2035587"/>
              <a:ext cx="720080" cy="338554"/>
            </a:xfrm>
            <a:prstGeom prst="rect">
              <a:avLst/>
            </a:prstGeom>
            <a:noFill/>
          </p:spPr>
          <p:txBody>
            <a:bodyPr wrap="square" rtlCol="0">
              <a:spAutoFit/>
            </a:bodyPr>
            <a:lstStyle/>
            <a:p>
              <a:r>
                <a:rPr lang="en-US" altLang="zh-CN" sz="1600" dirty="0"/>
                <a:t>t = 5</a:t>
              </a:r>
              <a:endParaRPr lang="zh-CN" altLang="en-US" sz="1600" dirty="0"/>
            </a:p>
          </p:txBody>
        </p:sp>
      </p:grpSp>
      <p:grpSp>
        <p:nvGrpSpPr>
          <p:cNvPr id="69" name="组合 68"/>
          <p:cNvGrpSpPr/>
          <p:nvPr/>
        </p:nvGrpSpPr>
        <p:grpSpPr>
          <a:xfrm>
            <a:off x="5976156" y="5000240"/>
            <a:ext cx="1008112" cy="338554"/>
            <a:chOff x="6588224" y="2035587"/>
            <a:chExt cx="1008112" cy="338554"/>
          </a:xfrm>
        </p:grpSpPr>
        <p:cxnSp>
          <p:nvCxnSpPr>
            <p:cNvPr id="70" name="直接连接符 69"/>
            <p:cNvCxnSpPr/>
            <p:nvPr/>
          </p:nvCxnSpPr>
          <p:spPr bwMode="auto">
            <a:xfrm>
              <a:off x="6588224" y="2204864"/>
              <a:ext cx="216024" cy="0"/>
            </a:xfrm>
            <a:prstGeom prst="line">
              <a:avLst/>
            </a:prstGeom>
            <a:solidFill>
              <a:srgbClr val="C0C0C0">
                <a:alpha val="0"/>
              </a:srgbClr>
            </a:solidFill>
            <a:ln w="31750" cap="flat" cmpd="sng" algn="ctr">
              <a:solidFill>
                <a:srgbClr val="FF0000"/>
              </a:solidFill>
              <a:prstDash val="solid"/>
              <a:round/>
              <a:headEnd type="none" w="med" len="med"/>
              <a:tailEnd type="none" w="med" len="med"/>
            </a:ln>
            <a:effectLst/>
          </p:spPr>
        </p:cxnSp>
        <p:sp>
          <p:nvSpPr>
            <p:cNvPr id="71" name="TextBox 70"/>
            <p:cNvSpPr txBox="1"/>
            <p:nvPr/>
          </p:nvSpPr>
          <p:spPr>
            <a:xfrm>
              <a:off x="6876256" y="2035587"/>
              <a:ext cx="720080" cy="338554"/>
            </a:xfrm>
            <a:prstGeom prst="rect">
              <a:avLst/>
            </a:prstGeom>
            <a:noFill/>
          </p:spPr>
          <p:txBody>
            <a:bodyPr wrap="square" rtlCol="0">
              <a:spAutoFit/>
            </a:bodyPr>
            <a:lstStyle/>
            <a:p>
              <a:r>
                <a:rPr lang="en-US" altLang="zh-CN" sz="1600" dirty="0"/>
                <a:t>t = 6</a:t>
              </a:r>
              <a:endParaRPr lang="zh-CN" altLang="en-US" sz="1600" dirty="0"/>
            </a:p>
          </p:txBody>
        </p:sp>
      </p:grpSp>
      <p:cxnSp>
        <p:nvCxnSpPr>
          <p:cNvPr id="72" name="直接连接符 71"/>
          <p:cNvCxnSpPr>
            <a:stCxn id="12" idx="2"/>
            <a:endCxn id="14" idx="6"/>
          </p:cNvCxnSpPr>
          <p:nvPr/>
        </p:nvCxnSpPr>
        <p:spPr>
          <a:xfrm flipH="1">
            <a:off x="3590431" y="4754724"/>
            <a:ext cx="1530955" cy="4205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矩形标注 75"/>
              <p:cNvSpPr>
                <a:spLocks noChangeArrowheads="1"/>
              </p:cNvSpPr>
              <p:nvPr/>
            </p:nvSpPr>
            <p:spPr bwMode="auto">
              <a:xfrm>
                <a:off x="72343" y="1937829"/>
                <a:ext cx="3050769" cy="921334"/>
              </a:xfrm>
              <a:prstGeom prst="wedgeRectCallout">
                <a:avLst>
                  <a:gd name="adj1" fmla="val 38692"/>
                  <a:gd name="adj2" fmla="val 76519"/>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Matching result:</a:t>
                </a:r>
              </a:p>
              <a:p>
                <a:pPr algn="ctr" eaLnBrk="1" hangingPunct="1">
                  <a:spcBef>
                    <a:spcPct val="0"/>
                  </a:spcBef>
                  <a:buClrTx/>
                  <a:buSzTx/>
                  <a:buFontTx/>
                  <a:buNone/>
                  <a:defRPr/>
                </a:pPr>
                <a14:m>
                  <m:oMathPara xmlns:m="http://schemas.openxmlformats.org/officeDocument/2006/math">
                    <m:oMathParaPr>
                      <m:jc m:val="centerGroup"/>
                    </m:oMathParaPr>
                    <m:oMath xmlns:m="http://schemas.openxmlformats.org/officeDocument/2006/math">
                      <m:r>
                        <a:rPr lang="en-US" altLang="zh-CN" sz="2000" b="1" i="1" smtClean="0">
                          <a:latin typeface="Cambria Math"/>
                          <a:cs typeface="ＭＳ Ｐゴシック" charset="-128"/>
                        </a:rPr>
                        <m:t>𝑴</m:t>
                      </m:r>
                      <m:r>
                        <a:rPr lang="en-US" altLang="zh-CN" sz="2000" b="1" i="1" smtClean="0">
                          <a:latin typeface="Cambria Math"/>
                          <a:cs typeface="ＭＳ Ｐゴシック" charset="-128"/>
                        </a:rPr>
                        <m:t>={</m:t>
                      </m:r>
                      <m:d>
                        <m:dPr>
                          <m:ctrlPr>
                            <a:rPr lang="en-US" altLang="zh-CN" sz="2000" b="1" i="1" smtClean="0">
                              <a:latin typeface="Cambria Math"/>
                              <a:cs typeface="ＭＳ Ｐゴシック" charset="-128"/>
                            </a:rPr>
                          </m:ctrlPr>
                        </m:dPr>
                        <m:e>
                          <m:r>
                            <a:rPr lang="en-US" altLang="zh-CN" sz="2000" b="1" i="1" smtClean="0">
                              <a:latin typeface="Cambria Math"/>
                              <a:cs typeface="ＭＳ Ｐゴシック" charset="-128"/>
                            </a:rPr>
                            <m:t>𝟑</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𝟏</m:t>
                          </m:r>
                        </m:e>
                      </m:d>
                      <m:r>
                        <a:rPr lang="en-US" altLang="zh-CN" sz="2000" b="1" i="1" smtClean="0">
                          <a:latin typeface="Cambria Math"/>
                          <a:cs typeface="ＭＳ Ｐゴシック" charset="-128"/>
                        </a:rPr>
                        <m:t>,</m:t>
                      </m:r>
                      <m:d>
                        <m:dPr>
                          <m:ctrlPr>
                            <a:rPr lang="en-US" altLang="zh-CN" sz="2000" b="1" i="1" smtClean="0">
                              <a:latin typeface="Cambria Math"/>
                              <a:cs typeface="ＭＳ Ｐゴシック" charset="-128"/>
                            </a:rPr>
                          </m:ctrlPr>
                        </m:dPr>
                        <m:e>
                          <m:r>
                            <a:rPr lang="en-US" altLang="zh-CN" sz="2000" b="1" i="1" smtClean="0">
                              <a:latin typeface="Cambria Math"/>
                              <a:cs typeface="ＭＳ Ｐゴシック" charset="-128"/>
                            </a:rPr>
                            <m:t>𝟒</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𝟐</m:t>
                          </m:r>
                        </m:e>
                      </m:d>
                      <m:r>
                        <a:rPr lang="en-US" altLang="zh-CN" sz="2000" b="1" i="1" smtClean="0">
                          <a:latin typeface="Cambria Math"/>
                          <a:cs typeface="ＭＳ Ｐゴシック" charset="-128"/>
                        </a:rPr>
                        <m:t>,(</m:t>
                      </m:r>
                      <m:r>
                        <a:rPr lang="en-US" altLang="zh-CN" sz="2000" b="1" i="1" smtClean="0">
                          <a:latin typeface="Cambria Math"/>
                          <a:cs typeface="ＭＳ Ｐゴシック" charset="-128"/>
                        </a:rPr>
                        <m:t>𝟔</m:t>
                      </m:r>
                      <m:r>
                        <a:rPr lang="en-US" altLang="zh-CN" sz="2000" b="1" i="1" smtClean="0">
                          <a:latin typeface="Cambria Math"/>
                          <a:cs typeface="ＭＳ Ｐゴシック" charset="-128"/>
                        </a:rPr>
                        <m:t>,</m:t>
                      </m:r>
                      <m:r>
                        <a:rPr lang="en-US" altLang="zh-CN" sz="2000" b="1" i="1" smtClean="0">
                          <a:latin typeface="Cambria Math"/>
                          <a:cs typeface="ＭＳ Ｐゴシック" charset="-128"/>
                        </a:rPr>
                        <m:t>𝟓</m:t>
                      </m:r>
                      <m:r>
                        <a:rPr lang="en-US" altLang="zh-CN" sz="2000" b="1" i="1" smtClean="0">
                          <a:latin typeface="Cambria Math"/>
                          <a:cs typeface="ＭＳ Ｐゴシック" charset="-128"/>
                        </a:rPr>
                        <m:t>)}</m:t>
                      </m:r>
                    </m:oMath>
                  </m:oMathPara>
                </a14:m>
                <a:endParaRPr lang="zh-CN" altLang="en-US" sz="2000" dirty="0">
                  <a:latin typeface="+mn-lt"/>
                  <a:cs typeface="ＭＳ Ｐゴシック" charset="-128"/>
                </a:endParaRPr>
              </a:p>
            </p:txBody>
          </p:sp>
        </mc:Choice>
        <mc:Fallback xmlns="">
          <p:sp>
            <p:nvSpPr>
              <p:cNvPr id="76" name="矩形标注 75"/>
              <p:cNvSpPr>
                <a:spLocks noRot="1" noChangeAspect="1" noMove="1" noResize="1" noEditPoints="1" noAdjustHandles="1" noChangeArrowheads="1" noChangeShapeType="1" noTextEdit="1"/>
              </p:cNvSpPr>
              <p:nvPr/>
            </p:nvSpPr>
            <p:spPr bwMode="auto">
              <a:xfrm>
                <a:off x="72343" y="1937829"/>
                <a:ext cx="3050769" cy="921334"/>
              </a:xfrm>
              <a:prstGeom prst="wedgeRectCallout">
                <a:avLst>
                  <a:gd name="adj1" fmla="val 38692"/>
                  <a:gd name="adj2" fmla="val 76519"/>
                </a:avLst>
              </a:prstGeom>
              <a:blipFill rotWithShape="1">
                <a:blip r:embed="rId3"/>
                <a:stretch>
                  <a:fillRect/>
                </a:stretch>
              </a:blipFill>
              <a:ln>
                <a:noFill/>
              </a:ln>
            </p:spPr>
            <p:txBody>
              <a:bodyPr/>
              <a:lstStyle/>
              <a:p>
                <a:r>
                  <a:rPr lang="zh-CN" altLang="en-US">
                    <a:noFill/>
                  </a:rPr>
                  <a:t> </a:t>
                </a:r>
              </a:p>
            </p:txBody>
          </p:sp>
        </mc:Fallback>
      </mc:AlternateContent>
      <p:sp>
        <p:nvSpPr>
          <p:cNvPr id="77" name="椭圆 76"/>
          <p:cNvSpPr/>
          <p:nvPr/>
        </p:nvSpPr>
        <p:spPr>
          <a:xfrm>
            <a:off x="5121384" y="4508597"/>
            <a:ext cx="463615" cy="491643"/>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sp>
        <p:nvSpPr>
          <p:cNvPr id="78" name="椭圆 77"/>
          <p:cNvSpPr/>
          <p:nvPr/>
        </p:nvSpPr>
        <p:spPr>
          <a:xfrm>
            <a:off x="3126814" y="4929120"/>
            <a:ext cx="463615" cy="491643"/>
          </a:xfrm>
          <a:prstGeom prst="ellipse">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mc:AlternateContent xmlns:mc="http://schemas.openxmlformats.org/markup-compatibility/2006" xmlns:a14="http://schemas.microsoft.com/office/drawing/2010/main">
        <mc:Choice Requires="a14">
          <p:sp>
            <p:nvSpPr>
              <p:cNvPr id="79" name="矩形标注 78"/>
              <p:cNvSpPr>
                <a:spLocks noChangeArrowheads="1"/>
              </p:cNvSpPr>
              <p:nvPr/>
            </p:nvSpPr>
            <p:spPr bwMode="auto">
              <a:xfrm>
                <a:off x="3923928" y="5795380"/>
                <a:ext cx="3744417" cy="921334"/>
              </a:xfrm>
              <a:prstGeom prst="wedgeRectCallout">
                <a:avLst>
                  <a:gd name="adj1" fmla="val -23638"/>
                  <a:gd name="adj2" fmla="val -85692"/>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cs typeface="ＭＳ Ｐゴシック" charset="-128"/>
                  </a:rPr>
                  <a:t>Utility score:</a:t>
                </a:r>
              </a:p>
              <a:p>
                <a:pPr algn="ctr" eaLnBrk="1" hangingPunct="1">
                  <a:spcBef>
                    <a:spcPct val="0"/>
                  </a:spcBef>
                  <a:buClrTx/>
                  <a:buSzTx/>
                  <a:buFontTx/>
                  <a:buNone/>
                  <a:defRPr/>
                </a:pPr>
                <a14:m>
                  <m:oMathPara xmlns:m="http://schemas.openxmlformats.org/officeDocument/2006/math">
                    <m:oMathParaPr>
                      <m:jc m:val="center"/>
                    </m:oMathParaPr>
                    <m:oMath xmlns:m="http://schemas.openxmlformats.org/officeDocument/2006/math">
                      <m:r>
                        <a:rPr lang="en-US" altLang="zh-CN" sz="2400" i="1">
                          <a:latin typeface="Cambria Math"/>
                          <a:cs typeface="ＭＳ Ｐゴシック" charset="-128"/>
                        </a:rPr>
                        <m:t>𝑼</m:t>
                      </m:r>
                      <m:d>
                        <m:dPr>
                          <m:ctrlPr>
                            <a:rPr lang="en-US" altLang="zh-CN" sz="2400" i="1">
                              <a:latin typeface="Cambria Math"/>
                              <a:cs typeface="ＭＳ Ｐゴシック" charset="-128"/>
                            </a:rPr>
                          </m:ctrlPr>
                        </m:dPr>
                        <m:e>
                          <m:r>
                            <a:rPr lang="en-US" altLang="zh-CN" sz="2400" i="1">
                              <a:latin typeface="Cambria Math"/>
                              <a:cs typeface="ＭＳ Ｐゴシック" charset="-128"/>
                            </a:rPr>
                            <m:t>𝑩</m:t>
                          </m:r>
                          <m:r>
                            <a:rPr lang="en-US" altLang="zh-CN" sz="2400" i="1">
                              <a:latin typeface="Cambria Math"/>
                              <a:cs typeface="ＭＳ Ｐゴシック" charset="-128"/>
                            </a:rPr>
                            <m:t>,</m:t>
                          </m:r>
                          <m:r>
                            <a:rPr lang="en-US" altLang="zh-CN" sz="2400" i="1">
                              <a:latin typeface="Cambria Math"/>
                              <a:cs typeface="ＭＳ Ｐゴシック" charset="-128"/>
                            </a:rPr>
                            <m:t>𝑴</m:t>
                          </m:r>
                        </m:e>
                      </m:d>
                      <m:r>
                        <a:rPr lang="en-US" altLang="zh-CN" sz="2400" i="1">
                          <a:latin typeface="Cambria Math"/>
                          <a:cs typeface="ＭＳ Ｐゴシック" charset="-128"/>
                        </a:rPr>
                        <m:t>=</m:t>
                      </m:r>
                      <m:r>
                        <a:rPr lang="en-US" altLang="zh-CN" sz="2400" b="1" i="1" smtClean="0">
                          <a:latin typeface="Cambria Math"/>
                          <a:cs typeface="ＭＳ Ｐゴシック" charset="-128"/>
                        </a:rPr>
                        <m:t>𝟐</m:t>
                      </m:r>
                      <m:r>
                        <a:rPr lang="en-US" altLang="zh-CN" sz="2400" b="1" i="1" smtClean="0">
                          <a:latin typeface="Cambria Math"/>
                          <a:cs typeface="ＭＳ Ｐゴシック" charset="-128"/>
                        </a:rPr>
                        <m:t>+</m:t>
                      </m:r>
                      <m:r>
                        <a:rPr lang="en-US" altLang="zh-CN" sz="2400" b="1" i="1" smtClean="0">
                          <a:latin typeface="Cambria Math"/>
                          <a:cs typeface="ＭＳ Ｐゴシック" charset="-128"/>
                        </a:rPr>
                        <m:t>𝟑</m:t>
                      </m:r>
                      <m:r>
                        <a:rPr lang="en-US" altLang="zh-CN" sz="2400" b="1" i="1" smtClean="0">
                          <a:latin typeface="Cambria Math"/>
                          <a:cs typeface="ＭＳ Ｐゴシック" charset="-128"/>
                        </a:rPr>
                        <m:t>+</m:t>
                      </m:r>
                      <m:r>
                        <a:rPr lang="en-US" altLang="zh-CN" sz="2400" b="1" i="1" smtClean="0">
                          <a:latin typeface="Cambria Math"/>
                          <a:cs typeface="ＭＳ Ｐゴシック" charset="-128"/>
                        </a:rPr>
                        <m:t>𝟐</m:t>
                      </m:r>
                      <m:r>
                        <a:rPr lang="en-US" altLang="zh-CN" sz="2400" b="1" i="1" smtClean="0">
                          <a:latin typeface="Cambria Math"/>
                          <a:cs typeface="ＭＳ Ｐゴシック" charset="-128"/>
                        </a:rPr>
                        <m:t>=</m:t>
                      </m:r>
                      <m:r>
                        <a:rPr lang="en-US" altLang="zh-CN" sz="2400" i="1">
                          <a:latin typeface="Cambria Math"/>
                          <a:cs typeface="ＭＳ Ｐゴシック" charset="-128"/>
                        </a:rPr>
                        <m:t>𝟖</m:t>
                      </m:r>
                    </m:oMath>
                  </m:oMathPara>
                </a14:m>
                <a:endParaRPr lang="en-US" altLang="zh-CN" sz="2400" dirty="0">
                  <a:cs typeface="ＭＳ Ｐゴシック" charset="-128"/>
                </a:endParaRPr>
              </a:p>
            </p:txBody>
          </p:sp>
        </mc:Choice>
        <mc:Fallback xmlns="">
          <p:sp>
            <p:nvSpPr>
              <p:cNvPr id="79" name="矩形标注 78"/>
              <p:cNvSpPr>
                <a:spLocks noRot="1" noChangeAspect="1" noMove="1" noResize="1" noEditPoints="1" noAdjustHandles="1" noChangeArrowheads="1" noChangeShapeType="1" noTextEdit="1"/>
              </p:cNvSpPr>
              <p:nvPr/>
            </p:nvSpPr>
            <p:spPr bwMode="auto">
              <a:xfrm>
                <a:off x="3923928" y="5795380"/>
                <a:ext cx="3744417" cy="921334"/>
              </a:xfrm>
              <a:prstGeom prst="wedgeRectCallout">
                <a:avLst>
                  <a:gd name="adj1" fmla="val -23638"/>
                  <a:gd name="adj2" fmla="val -85692"/>
                </a:avLst>
              </a:prstGeom>
              <a:blipFill rotWithShape="1">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20034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5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5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66"/>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4" grpId="0" animBg="1"/>
      <p:bldP spid="21" grpId="0"/>
      <p:bldP spid="22" grpId="0"/>
      <p:bldP spid="23" grpId="0"/>
      <p:bldP spid="24" grpId="0"/>
      <p:bldP spid="25" grpId="0"/>
      <p:bldP spid="45" grpId="0"/>
      <p:bldP spid="46" grpId="0"/>
      <p:bldP spid="47" grpId="0"/>
      <p:bldP spid="48" grpId="0"/>
      <p:bldP spid="49" grpId="0"/>
      <p:bldP spid="50" grpId="0"/>
      <p:bldP spid="62" grpId="0" animBg="1"/>
      <p:bldP spid="63" grpId="0" animBg="1"/>
      <p:bldP spid="64" grpId="0" animBg="1"/>
      <p:bldP spid="65" grpId="0" animBg="1"/>
      <p:bldP spid="76" grpId="0" animBg="1"/>
      <p:bldP spid="77" grpId="0" animBg="1"/>
      <p:bldP spid="78" grpId="0" animBg="1"/>
      <p:bldP spid="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600" y="957264"/>
            <a:ext cx="8591550" cy="571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700" dirty="0">
                <a:latin typeface="+mn-lt"/>
                <a:cs typeface="ＭＳ Ｐゴシック" charset="-128"/>
              </a:rPr>
              <a:t>Problem model: online bipartite matching</a:t>
            </a:r>
          </a:p>
          <a:p>
            <a:pPr algn="just">
              <a:lnSpc>
                <a:spcPct val="95000"/>
              </a:lnSpc>
              <a:spcBef>
                <a:spcPct val="25000"/>
              </a:spcBef>
              <a:spcAft>
                <a:spcPct val="10000"/>
              </a:spcAft>
              <a:buSzPct val="60000"/>
              <a:defRPr/>
            </a:pPr>
            <a:endParaRPr lang="en-US" altLang="zh-CN" sz="2700" dirty="0">
              <a:latin typeface="+mn-lt"/>
              <a:cs typeface="ＭＳ Ｐゴシック" charset="-128"/>
            </a:endParaRPr>
          </a:p>
          <a:p>
            <a:pPr algn="just">
              <a:lnSpc>
                <a:spcPct val="95000"/>
              </a:lnSpc>
              <a:spcBef>
                <a:spcPct val="25000"/>
              </a:spcBef>
              <a:spcAft>
                <a:spcPct val="10000"/>
              </a:spcAft>
              <a:buSzPct val="60000"/>
              <a:defRPr/>
            </a:pPr>
            <a:endParaRPr lang="en-US" altLang="zh-CN" sz="2700" dirty="0">
              <a:latin typeface="+mn-lt"/>
              <a:cs typeface="ＭＳ Ｐゴシック" charset="-128"/>
            </a:endParaRPr>
          </a:p>
          <a:p>
            <a:pPr algn="just">
              <a:lnSpc>
                <a:spcPct val="95000"/>
              </a:lnSpc>
              <a:spcBef>
                <a:spcPct val="25000"/>
              </a:spcBef>
              <a:spcAft>
                <a:spcPct val="10000"/>
              </a:spcAft>
              <a:buSzPct val="60000"/>
              <a:defRPr/>
            </a:pPr>
            <a:endParaRPr lang="en-US" altLang="zh-CN" sz="2700" dirty="0">
              <a:latin typeface="+mn-lt"/>
              <a:cs typeface="ＭＳ Ｐゴシック" charset="-128"/>
            </a:endParaRPr>
          </a:p>
          <a:p>
            <a:pPr algn="just">
              <a:lnSpc>
                <a:spcPct val="95000"/>
              </a:lnSpc>
              <a:spcBef>
                <a:spcPct val="25000"/>
              </a:spcBef>
              <a:spcAft>
                <a:spcPct val="10000"/>
              </a:spcAft>
              <a:buSzPct val="60000"/>
              <a:defRPr/>
            </a:pPr>
            <a:endParaRPr lang="en-US" altLang="zh-CN" sz="2700" dirty="0">
              <a:latin typeface="+mn-lt"/>
              <a:cs typeface="ＭＳ Ｐゴシック" charset="-128"/>
            </a:endParaRPr>
          </a:p>
          <a:p>
            <a:pPr algn="just">
              <a:lnSpc>
                <a:spcPct val="95000"/>
              </a:lnSpc>
              <a:spcBef>
                <a:spcPct val="25000"/>
              </a:spcBef>
              <a:spcAft>
                <a:spcPct val="10000"/>
              </a:spcAft>
              <a:buSzPct val="60000"/>
              <a:defRPr/>
            </a:pPr>
            <a:endParaRPr lang="en-US" altLang="zh-CN" sz="2700" dirty="0">
              <a:latin typeface="+mn-lt"/>
              <a:cs typeface="ＭＳ Ｐゴシック" charset="-128"/>
            </a:endParaRPr>
          </a:p>
          <a:p>
            <a:pPr algn="just">
              <a:lnSpc>
                <a:spcPct val="95000"/>
              </a:lnSpc>
              <a:spcBef>
                <a:spcPct val="25000"/>
              </a:spcBef>
              <a:spcAft>
                <a:spcPct val="10000"/>
              </a:spcAft>
              <a:buSzPct val="60000"/>
              <a:defRPr/>
            </a:pPr>
            <a:endParaRPr lang="en-US" altLang="zh-CN" sz="2700" dirty="0">
              <a:latin typeface="+mn-lt"/>
              <a:cs typeface="ＭＳ Ｐゴシック" charset="-128"/>
            </a:endParaRPr>
          </a:p>
          <a:p>
            <a:pPr algn="just">
              <a:lnSpc>
                <a:spcPct val="95000"/>
              </a:lnSpc>
              <a:spcBef>
                <a:spcPct val="25000"/>
              </a:spcBef>
              <a:spcAft>
                <a:spcPct val="10000"/>
              </a:spcAft>
              <a:buSzPct val="60000"/>
              <a:defRPr/>
            </a:pPr>
            <a:endParaRPr lang="en-US" altLang="zh-CN" sz="2700" dirty="0">
              <a:latin typeface="+mn-lt"/>
              <a:cs typeface="ＭＳ Ｐゴシック" charset="-128"/>
            </a:endParaRPr>
          </a:p>
          <a:p>
            <a:pPr algn="just">
              <a:lnSpc>
                <a:spcPct val="95000"/>
              </a:lnSpc>
              <a:spcBef>
                <a:spcPct val="25000"/>
              </a:spcBef>
              <a:spcAft>
                <a:spcPct val="10000"/>
              </a:spcAft>
              <a:buSzPct val="60000"/>
              <a:defRPr/>
            </a:pPr>
            <a:r>
              <a:rPr lang="en-US" altLang="zh-CN" sz="2700" dirty="0">
                <a:cs typeface="ＭＳ Ｐゴシック" charset="-128"/>
              </a:rPr>
              <a:t>Solution: online algorithms under </a:t>
            </a:r>
            <a:r>
              <a:rPr lang="en-US" altLang="zh-CN" sz="2800" dirty="0">
                <a:solidFill>
                  <a:srgbClr val="FF0000"/>
                </a:solidFill>
                <a:cs typeface="ＭＳ Ｐゴシック" charset="-128"/>
              </a:rPr>
              <a:t>instantaneous</a:t>
            </a:r>
            <a:r>
              <a:rPr lang="en-US" altLang="zh-CN" sz="2800" dirty="0">
                <a:cs typeface="ＭＳ Ｐゴシック" charset="-128"/>
              </a:rPr>
              <a:t> </a:t>
            </a:r>
            <a:r>
              <a:rPr lang="en-US" altLang="zh-CN" sz="2800" dirty="0">
                <a:solidFill>
                  <a:srgbClr val="FF0000"/>
                </a:solidFill>
                <a:cs typeface="ＭＳ Ｐゴシック" charset="-128"/>
              </a:rPr>
              <a:t>constraint</a:t>
            </a:r>
            <a:endParaRPr lang="en-US" altLang="zh-CN" sz="2700" dirty="0">
              <a:latin typeface="+mn-lt"/>
              <a:cs typeface="ＭＳ Ｐゴシック" charset="-128"/>
            </a:endParaRPr>
          </a:p>
        </p:txBody>
      </p:sp>
      <p:sp>
        <p:nvSpPr>
          <p:cNvPr id="29699" name="Title 1"/>
          <p:cNvSpPr>
            <a:spLocks noGrp="1"/>
          </p:cNvSpPr>
          <p:nvPr>
            <p:ph type="title"/>
          </p:nvPr>
        </p:nvSpPr>
        <p:spPr>
          <a:xfrm>
            <a:off x="0" y="-27384"/>
            <a:ext cx="9144000" cy="714375"/>
          </a:xfrm>
        </p:spPr>
        <p:txBody>
          <a:bodyPr/>
          <a:lstStyle/>
          <a:p>
            <a:pPr algn="ctr" eaLnBrk="1" hangingPunct="1"/>
            <a:r>
              <a:rPr lang="en-US" altLang="zh-CN" sz="3600" dirty="0"/>
              <a:t>Existing Research</a:t>
            </a:r>
            <a:endParaRPr lang="en-US" altLang="zh-CN" sz="3500" dirty="0"/>
          </a:p>
        </p:txBody>
      </p:sp>
      <p:sp>
        <p:nvSpPr>
          <p:cNvPr id="3" name="灯片编号占位符 2"/>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6</a:t>
            </a:fld>
            <a:endParaRPr lang="en-US" altLang="ko-KR"/>
          </a:p>
        </p:txBody>
      </p:sp>
      <p:sp>
        <p:nvSpPr>
          <p:cNvPr id="5" name="椭圆 4">
            <a:extLst>
              <a:ext uri="{FF2B5EF4-FFF2-40B4-BE49-F238E27FC236}">
                <a16:creationId xmlns:a16="http://schemas.microsoft.com/office/drawing/2014/main" xmlns="" id="{E8D22772-05DA-42A2-9BCE-E9F0E706AA1C}"/>
              </a:ext>
            </a:extLst>
          </p:cNvPr>
          <p:cNvSpPr/>
          <p:nvPr/>
        </p:nvSpPr>
        <p:spPr>
          <a:xfrm>
            <a:off x="2928633" y="2843941"/>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6" name="椭圆 5">
            <a:extLst>
              <a:ext uri="{FF2B5EF4-FFF2-40B4-BE49-F238E27FC236}">
                <a16:creationId xmlns:a16="http://schemas.microsoft.com/office/drawing/2014/main" xmlns="" id="{8F730735-8170-4A53-B6D7-D7FEB61995D6}"/>
              </a:ext>
            </a:extLst>
          </p:cNvPr>
          <p:cNvSpPr/>
          <p:nvPr/>
        </p:nvSpPr>
        <p:spPr>
          <a:xfrm>
            <a:off x="4910386" y="1369012"/>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7" name="椭圆 6">
            <a:extLst>
              <a:ext uri="{FF2B5EF4-FFF2-40B4-BE49-F238E27FC236}">
                <a16:creationId xmlns:a16="http://schemas.microsoft.com/office/drawing/2014/main" xmlns="" id="{1E94F3A5-5A39-4F61-9FA7-F704362D0316}"/>
              </a:ext>
            </a:extLst>
          </p:cNvPr>
          <p:cNvSpPr/>
          <p:nvPr/>
        </p:nvSpPr>
        <p:spPr>
          <a:xfrm>
            <a:off x="4910386" y="2080283"/>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8" name="椭圆 7">
            <a:extLst>
              <a:ext uri="{FF2B5EF4-FFF2-40B4-BE49-F238E27FC236}">
                <a16:creationId xmlns:a16="http://schemas.microsoft.com/office/drawing/2014/main" xmlns="" id="{D4CA8B6D-B501-417F-8221-A5F0BB464448}"/>
              </a:ext>
            </a:extLst>
          </p:cNvPr>
          <p:cNvSpPr/>
          <p:nvPr/>
        </p:nvSpPr>
        <p:spPr>
          <a:xfrm>
            <a:off x="2915816" y="3596472"/>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cxnSp>
        <p:nvCxnSpPr>
          <p:cNvPr id="9" name="直接连接符 8">
            <a:extLst>
              <a:ext uri="{FF2B5EF4-FFF2-40B4-BE49-F238E27FC236}">
                <a16:creationId xmlns:a16="http://schemas.microsoft.com/office/drawing/2014/main" xmlns="" id="{B48EFED0-B883-4409-89AF-C261E6503655}"/>
              </a:ext>
            </a:extLst>
          </p:cNvPr>
          <p:cNvCxnSpPr>
            <a:stCxn id="6" idx="3"/>
            <a:endCxn id="5" idx="6"/>
          </p:cNvCxnSpPr>
          <p:nvPr/>
        </p:nvCxnSpPr>
        <p:spPr>
          <a:xfrm flipH="1">
            <a:off x="3392248" y="1788656"/>
            <a:ext cx="1586033" cy="1301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F430512F-2DF6-46EE-B6E9-B0B3CC449E02}"/>
              </a:ext>
            </a:extLst>
          </p:cNvPr>
          <p:cNvCxnSpPr>
            <a:stCxn id="7" idx="3"/>
            <a:endCxn id="5" idx="6"/>
          </p:cNvCxnSpPr>
          <p:nvPr/>
        </p:nvCxnSpPr>
        <p:spPr>
          <a:xfrm flipH="1">
            <a:off x="3392248" y="2499927"/>
            <a:ext cx="1586033" cy="589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54814AD7-4664-4F48-B846-8740CE9DE8CF}"/>
              </a:ext>
            </a:extLst>
          </p:cNvPr>
          <p:cNvCxnSpPr>
            <a:stCxn id="7" idx="3"/>
            <a:endCxn id="8" idx="6"/>
          </p:cNvCxnSpPr>
          <p:nvPr/>
        </p:nvCxnSpPr>
        <p:spPr>
          <a:xfrm flipH="1">
            <a:off x="3379431" y="2499927"/>
            <a:ext cx="1598850" cy="1342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xmlns="" id="{002A8B13-3FA0-42CF-8166-493F035085F9}"/>
              </a:ext>
            </a:extLst>
          </p:cNvPr>
          <p:cNvSpPr/>
          <p:nvPr/>
        </p:nvSpPr>
        <p:spPr>
          <a:xfrm>
            <a:off x="4910386" y="4294286"/>
            <a:ext cx="463615" cy="49164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endParaRPr lang="zh-CN" altLang="en-US" sz="2000" dirty="0"/>
          </a:p>
        </p:txBody>
      </p:sp>
      <p:cxnSp>
        <p:nvCxnSpPr>
          <p:cNvPr id="13" name="直接连接符 12">
            <a:extLst>
              <a:ext uri="{FF2B5EF4-FFF2-40B4-BE49-F238E27FC236}">
                <a16:creationId xmlns:a16="http://schemas.microsoft.com/office/drawing/2014/main" xmlns="" id="{7A6A95C4-A01F-449B-8E9D-03829496FB20}"/>
              </a:ext>
            </a:extLst>
          </p:cNvPr>
          <p:cNvCxnSpPr>
            <a:stCxn id="12" idx="2"/>
            <a:endCxn id="5" idx="6"/>
          </p:cNvCxnSpPr>
          <p:nvPr/>
        </p:nvCxnSpPr>
        <p:spPr>
          <a:xfrm flipH="1" flipV="1">
            <a:off x="3392247" y="3089762"/>
            <a:ext cx="1518138" cy="14503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689A1956-1E69-45CA-AB44-2271C134C378}"/>
              </a:ext>
            </a:extLst>
          </p:cNvPr>
          <p:cNvSpPr/>
          <p:nvPr/>
        </p:nvSpPr>
        <p:spPr>
          <a:xfrm>
            <a:off x="2915816" y="4714809"/>
            <a:ext cx="463615" cy="49164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6</a:t>
            </a:r>
            <a:endParaRPr lang="zh-CN" altLang="en-US" sz="2000" dirty="0"/>
          </a:p>
        </p:txBody>
      </p:sp>
      <p:cxnSp>
        <p:nvCxnSpPr>
          <p:cNvPr id="15" name="直接连接符 14">
            <a:extLst>
              <a:ext uri="{FF2B5EF4-FFF2-40B4-BE49-F238E27FC236}">
                <a16:creationId xmlns:a16="http://schemas.microsoft.com/office/drawing/2014/main" xmlns="" id="{3144FA3C-32D3-496F-AF6A-B671E22D3517}"/>
              </a:ext>
            </a:extLst>
          </p:cNvPr>
          <p:cNvCxnSpPr>
            <a:stCxn id="12" idx="2"/>
            <a:endCxn id="14" idx="6"/>
          </p:cNvCxnSpPr>
          <p:nvPr/>
        </p:nvCxnSpPr>
        <p:spPr>
          <a:xfrm flipH="1">
            <a:off x="3379431" y="4540108"/>
            <a:ext cx="1530954" cy="4205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标注 31">
            <a:extLst>
              <a:ext uri="{FF2B5EF4-FFF2-40B4-BE49-F238E27FC236}">
                <a16:creationId xmlns:a16="http://schemas.microsoft.com/office/drawing/2014/main" xmlns="" id="{C83882FA-F051-4C4A-87BE-DBB95139A1E6}"/>
              </a:ext>
            </a:extLst>
          </p:cNvPr>
          <p:cNvSpPr>
            <a:spLocks noChangeArrowheads="1"/>
          </p:cNvSpPr>
          <p:nvPr/>
        </p:nvSpPr>
        <p:spPr bwMode="auto">
          <a:xfrm>
            <a:off x="5724128" y="1612933"/>
            <a:ext cx="2933174" cy="1317694"/>
          </a:xfrm>
          <a:prstGeom prst="wedgeRectCallout">
            <a:avLst>
              <a:gd name="adj1" fmla="val -71531"/>
              <a:gd name="adj2" fmla="val 5087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Nodes arrive and leave dynamically</a:t>
            </a:r>
            <a:endParaRPr lang="zh-CN" altLang="en-US" sz="2400" dirty="0">
              <a:latin typeface="+mn-lt"/>
              <a:cs typeface="ＭＳ Ｐゴシック" charset="-128"/>
            </a:endParaRPr>
          </a:p>
        </p:txBody>
      </p:sp>
      <p:sp>
        <p:nvSpPr>
          <p:cNvPr id="20" name="TextBox 32">
            <a:extLst>
              <a:ext uri="{FF2B5EF4-FFF2-40B4-BE49-F238E27FC236}">
                <a16:creationId xmlns:a16="http://schemas.microsoft.com/office/drawing/2014/main" xmlns="" id="{22D55C81-FED8-48C9-8446-695011F1335F}"/>
              </a:ext>
            </a:extLst>
          </p:cNvPr>
          <p:cNvSpPr txBox="1"/>
          <p:nvPr/>
        </p:nvSpPr>
        <p:spPr>
          <a:xfrm>
            <a:off x="3975658" y="2056556"/>
            <a:ext cx="495448" cy="564264"/>
          </a:xfrm>
          <a:prstGeom prst="rect">
            <a:avLst/>
          </a:prstGeom>
          <a:noFill/>
        </p:spPr>
        <p:txBody>
          <a:bodyPr wrap="square" rtlCol="0">
            <a:spAutoFit/>
          </a:bodyPr>
          <a:lstStyle/>
          <a:p>
            <a:r>
              <a:rPr lang="en-US" altLang="zh-CN" sz="2000" dirty="0"/>
              <a:t>2</a:t>
            </a:r>
            <a:endParaRPr lang="zh-CN" altLang="en-US" sz="2000" dirty="0"/>
          </a:p>
        </p:txBody>
      </p:sp>
      <p:sp>
        <p:nvSpPr>
          <p:cNvPr id="21" name="TextBox 33">
            <a:extLst>
              <a:ext uri="{FF2B5EF4-FFF2-40B4-BE49-F238E27FC236}">
                <a16:creationId xmlns:a16="http://schemas.microsoft.com/office/drawing/2014/main" xmlns="" id="{C5CAE06E-8D6E-47AC-AAED-4E57F8657E9B}"/>
              </a:ext>
            </a:extLst>
          </p:cNvPr>
          <p:cNvSpPr txBox="1"/>
          <p:nvPr/>
        </p:nvSpPr>
        <p:spPr>
          <a:xfrm>
            <a:off x="4371982" y="2290346"/>
            <a:ext cx="495448" cy="564264"/>
          </a:xfrm>
          <a:prstGeom prst="rect">
            <a:avLst/>
          </a:prstGeom>
          <a:noFill/>
        </p:spPr>
        <p:txBody>
          <a:bodyPr wrap="square" rtlCol="0">
            <a:spAutoFit/>
          </a:bodyPr>
          <a:lstStyle/>
          <a:p>
            <a:r>
              <a:rPr lang="en-US" altLang="zh-CN" sz="2000" dirty="0"/>
              <a:t>3</a:t>
            </a:r>
            <a:endParaRPr lang="zh-CN" altLang="en-US" sz="2000" dirty="0"/>
          </a:p>
        </p:txBody>
      </p:sp>
      <p:sp>
        <p:nvSpPr>
          <p:cNvPr id="22" name="TextBox 34">
            <a:extLst>
              <a:ext uri="{FF2B5EF4-FFF2-40B4-BE49-F238E27FC236}">
                <a16:creationId xmlns:a16="http://schemas.microsoft.com/office/drawing/2014/main" xmlns="" id="{FAB19689-46E7-4083-85F8-A68F2BB832C1}"/>
              </a:ext>
            </a:extLst>
          </p:cNvPr>
          <p:cNvSpPr txBox="1"/>
          <p:nvPr/>
        </p:nvSpPr>
        <p:spPr>
          <a:xfrm>
            <a:off x="4371982" y="2902167"/>
            <a:ext cx="495448" cy="564264"/>
          </a:xfrm>
          <a:prstGeom prst="rect">
            <a:avLst/>
          </a:prstGeom>
          <a:noFill/>
        </p:spPr>
        <p:txBody>
          <a:bodyPr wrap="square" rtlCol="0">
            <a:spAutoFit/>
          </a:bodyPr>
          <a:lstStyle/>
          <a:p>
            <a:r>
              <a:rPr lang="en-US" altLang="zh-CN" sz="2000" dirty="0"/>
              <a:t>4</a:t>
            </a:r>
            <a:endParaRPr lang="zh-CN" altLang="en-US" sz="2000" dirty="0"/>
          </a:p>
        </p:txBody>
      </p:sp>
      <p:sp>
        <p:nvSpPr>
          <p:cNvPr id="23" name="TextBox 35">
            <a:extLst>
              <a:ext uri="{FF2B5EF4-FFF2-40B4-BE49-F238E27FC236}">
                <a16:creationId xmlns:a16="http://schemas.microsoft.com/office/drawing/2014/main" xmlns="" id="{454114EE-A1FF-4043-B30F-370C7EB21663}"/>
              </a:ext>
            </a:extLst>
          </p:cNvPr>
          <p:cNvSpPr txBox="1"/>
          <p:nvPr/>
        </p:nvSpPr>
        <p:spPr>
          <a:xfrm>
            <a:off x="4031986" y="3829279"/>
            <a:ext cx="495448" cy="564264"/>
          </a:xfrm>
          <a:prstGeom prst="rect">
            <a:avLst/>
          </a:prstGeom>
          <a:noFill/>
        </p:spPr>
        <p:txBody>
          <a:bodyPr wrap="square" rtlCol="0">
            <a:spAutoFit/>
          </a:bodyPr>
          <a:lstStyle/>
          <a:p>
            <a:r>
              <a:rPr lang="en-US" altLang="zh-CN" sz="2000" dirty="0"/>
              <a:t>1</a:t>
            </a:r>
            <a:endParaRPr lang="zh-CN" altLang="en-US" sz="2000" dirty="0"/>
          </a:p>
        </p:txBody>
      </p:sp>
      <p:sp>
        <p:nvSpPr>
          <p:cNvPr id="24" name="TextBox 36">
            <a:extLst>
              <a:ext uri="{FF2B5EF4-FFF2-40B4-BE49-F238E27FC236}">
                <a16:creationId xmlns:a16="http://schemas.microsoft.com/office/drawing/2014/main" xmlns="" id="{1B970982-C635-49FD-B088-1408B466627C}"/>
              </a:ext>
            </a:extLst>
          </p:cNvPr>
          <p:cNvSpPr txBox="1"/>
          <p:nvPr/>
        </p:nvSpPr>
        <p:spPr>
          <a:xfrm>
            <a:off x="3994805" y="4414364"/>
            <a:ext cx="495448" cy="400110"/>
          </a:xfrm>
          <a:prstGeom prst="rect">
            <a:avLst/>
          </a:prstGeom>
          <a:noFill/>
        </p:spPr>
        <p:txBody>
          <a:bodyPr wrap="square" rtlCol="0">
            <a:spAutoFit/>
          </a:bodyPr>
          <a:lstStyle/>
          <a:p>
            <a:r>
              <a:rPr lang="en-US" altLang="zh-CN" sz="2000" dirty="0"/>
              <a:t>2</a:t>
            </a:r>
            <a:endParaRPr lang="zh-CN" altLang="en-US" sz="2000" dirty="0"/>
          </a:p>
        </p:txBody>
      </p:sp>
      <p:sp>
        <p:nvSpPr>
          <p:cNvPr id="25" name="矩形标注 31">
            <a:extLst>
              <a:ext uri="{FF2B5EF4-FFF2-40B4-BE49-F238E27FC236}">
                <a16:creationId xmlns:a16="http://schemas.microsoft.com/office/drawing/2014/main" xmlns="" id="{8EE47AE0-ADFD-4E12-8A85-DE64E08CA8E8}"/>
              </a:ext>
            </a:extLst>
          </p:cNvPr>
          <p:cNvSpPr>
            <a:spLocks noChangeArrowheads="1"/>
          </p:cNvSpPr>
          <p:nvPr/>
        </p:nvSpPr>
        <p:spPr bwMode="auto">
          <a:xfrm>
            <a:off x="228599" y="1667257"/>
            <a:ext cx="2499887" cy="1317694"/>
          </a:xfrm>
          <a:prstGeom prst="wedgeRectCallout">
            <a:avLst>
              <a:gd name="adj1" fmla="val 63558"/>
              <a:gd name="adj2" fmla="val 3013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Objective: maximize the sum of weights </a:t>
            </a:r>
            <a:endParaRPr lang="zh-CN" altLang="en-US" sz="2400" dirty="0">
              <a:latin typeface="+mn-lt"/>
              <a:cs typeface="ＭＳ Ｐゴシック" charset="-128"/>
            </a:endParaRPr>
          </a:p>
        </p:txBody>
      </p:sp>
      <p:sp>
        <p:nvSpPr>
          <p:cNvPr id="26" name="矩形标注 31">
            <a:extLst>
              <a:ext uri="{FF2B5EF4-FFF2-40B4-BE49-F238E27FC236}">
                <a16:creationId xmlns:a16="http://schemas.microsoft.com/office/drawing/2014/main" xmlns="" id="{59A48C2C-8E03-4D35-A5F1-04865B4387D7}"/>
              </a:ext>
            </a:extLst>
          </p:cNvPr>
          <p:cNvSpPr>
            <a:spLocks noChangeArrowheads="1"/>
          </p:cNvSpPr>
          <p:nvPr/>
        </p:nvSpPr>
        <p:spPr bwMode="auto">
          <a:xfrm>
            <a:off x="4978281" y="3031978"/>
            <a:ext cx="4042016" cy="1145694"/>
          </a:xfrm>
          <a:prstGeom prst="wedgeRectCallout">
            <a:avLst>
              <a:gd name="adj1" fmla="val -59629"/>
              <a:gd name="adj2" fmla="val 43121"/>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400" dirty="0">
                <a:latin typeface="+mn-lt"/>
                <a:cs typeface="ＭＳ Ｐゴシック" charset="-128"/>
              </a:rPr>
              <a:t>Match as soon as the node arrives</a:t>
            </a:r>
          </a:p>
          <a:p>
            <a:pPr algn="ctr" eaLnBrk="1" hangingPunct="1">
              <a:spcBef>
                <a:spcPct val="0"/>
              </a:spcBef>
              <a:buClrTx/>
              <a:buSzTx/>
              <a:buFontTx/>
              <a:buNone/>
              <a:defRPr/>
            </a:pPr>
            <a:r>
              <a:rPr lang="en-US" altLang="zh-CN" sz="2400" dirty="0">
                <a:latin typeface="+mn-lt"/>
                <a:cs typeface="ＭＳ Ｐゴシック" charset="-128"/>
              </a:rPr>
              <a:t>(</a:t>
            </a:r>
            <a:r>
              <a:rPr lang="en-US" altLang="zh-CN" sz="2400" dirty="0">
                <a:solidFill>
                  <a:srgbClr val="FF0000"/>
                </a:solidFill>
                <a:latin typeface="+mn-lt"/>
                <a:cs typeface="ＭＳ Ｐゴシック" charset="-128"/>
              </a:rPr>
              <a:t>instantaneous</a:t>
            </a:r>
            <a:r>
              <a:rPr lang="en-US" altLang="zh-CN" sz="2400" dirty="0">
                <a:latin typeface="+mn-lt"/>
                <a:cs typeface="ＭＳ Ｐゴシック" charset="-128"/>
              </a:rPr>
              <a:t> </a:t>
            </a:r>
            <a:r>
              <a:rPr lang="en-US" altLang="zh-CN" sz="2400" dirty="0">
                <a:solidFill>
                  <a:srgbClr val="FF0000"/>
                </a:solidFill>
                <a:latin typeface="+mn-lt"/>
                <a:cs typeface="ＭＳ Ｐゴシック" charset="-128"/>
              </a:rPr>
              <a:t>constraint</a:t>
            </a:r>
            <a:r>
              <a:rPr lang="en-US" altLang="zh-CN" sz="2400" dirty="0">
                <a:latin typeface="+mn-lt"/>
                <a:cs typeface="ＭＳ Ｐゴシック" charset="-128"/>
              </a:rPr>
              <a:t>)</a:t>
            </a:r>
            <a:endParaRPr lang="zh-CN" altLang="en-US" sz="2400" dirty="0">
              <a:latin typeface="+mn-lt"/>
              <a:cs typeface="ＭＳ Ｐゴシック" charset="-128"/>
            </a:endParaRPr>
          </a:p>
        </p:txBody>
      </p:sp>
      <p:sp>
        <p:nvSpPr>
          <p:cNvPr id="27" name="TextBox 9"/>
          <p:cNvSpPr txBox="1">
            <a:spLocks noChangeArrowheads="1"/>
          </p:cNvSpPr>
          <p:nvPr/>
        </p:nvSpPr>
        <p:spPr bwMode="auto">
          <a:xfrm>
            <a:off x="224475" y="6310418"/>
            <a:ext cx="8664575" cy="360612"/>
          </a:xfrm>
          <a:prstGeom prst="rect">
            <a:avLst/>
          </a:prstGeom>
          <a:solidFill>
            <a:srgbClr val="FFC000"/>
          </a:solidFill>
          <a:ln w="50800">
            <a:solidFill>
              <a:schemeClr val="tx1"/>
            </a:solidFill>
            <a:miter lim="800000"/>
            <a:headEnd/>
            <a:tailEnd/>
          </a:ln>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None/>
            </a:pPr>
            <a:r>
              <a:rPr lang="en-US" altLang="zh-CN" sz="1600" dirty="0"/>
              <a:t>Y. Tong et al, Online mobile </a:t>
            </a:r>
            <a:r>
              <a:rPr lang="en-US" altLang="zh-CN" sz="1600" dirty="0" err="1"/>
              <a:t>microtask</a:t>
            </a:r>
            <a:r>
              <a:rPr lang="en-US" altLang="zh-CN" sz="1600" dirty="0"/>
              <a:t> allocation in spatial crowdsourcing. In ICDE 2016. </a:t>
            </a:r>
          </a:p>
        </p:txBody>
      </p:sp>
      <p:cxnSp>
        <p:nvCxnSpPr>
          <p:cNvPr id="28" name="直接连接符 27">
            <a:extLst>
              <a:ext uri="{FF2B5EF4-FFF2-40B4-BE49-F238E27FC236}">
                <a16:creationId xmlns:a16="http://schemas.microsoft.com/office/drawing/2014/main" xmlns="" id="{B48EFED0-B883-4409-89AF-C261E6503655}"/>
              </a:ext>
            </a:extLst>
          </p:cNvPr>
          <p:cNvCxnSpPr/>
          <p:nvPr/>
        </p:nvCxnSpPr>
        <p:spPr>
          <a:xfrm flipH="1">
            <a:off x="3426069" y="1781306"/>
            <a:ext cx="1586033" cy="1301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54814AD7-4664-4F48-B846-8740CE9DE8CF}"/>
              </a:ext>
            </a:extLst>
          </p:cNvPr>
          <p:cNvCxnSpPr/>
          <p:nvPr/>
        </p:nvCxnSpPr>
        <p:spPr>
          <a:xfrm flipH="1">
            <a:off x="3419705" y="2473466"/>
            <a:ext cx="1598850" cy="13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3144FA3C-32D3-496F-AF6A-B671E22D3517}"/>
              </a:ext>
            </a:extLst>
          </p:cNvPr>
          <p:cNvCxnSpPr/>
          <p:nvPr/>
        </p:nvCxnSpPr>
        <p:spPr>
          <a:xfrm flipH="1">
            <a:off x="3392247" y="4540108"/>
            <a:ext cx="1530954" cy="4205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7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par>
                                <p:cTn id="83" presetID="1" presetClass="entr" presetSubtype="0" fill="hold" grpId="2"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2"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2" nodeType="withEffect">
                                  <p:stCondLst>
                                    <p:cond delay="0"/>
                                  </p:stCondLst>
                                  <p:childTnLst>
                                    <p:set>
                                      <p:cBhvr>
                                        <p:cTn id="88" dur="1" fill="hold">
                                          <p:stCondLst>
                                            <p:cond delay="0"/>
                                          </p:stCondLst>
                                        </p:cTn>
                                        <p:tgtEl>
                                          <p:spTgt spid="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2" nodeType="with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ntr" presetSubtype="0" fill="hold" grpId="2" nodeType="withEffect">
                                  <p:stCondLst>
                                    <p:cond delay="0"/>
                                  </p:stCondLst>
                                  <p:childTnLst>
                                    <p:set>
                                      <p:cBhvr>
                                        <p:cTn id="94" dur="1" fill="hold">
                                          <p:stCondLst>
                                            <p:cond delay="0"/>
                                          </p:stCondLst>
                                        </p:cTn>
                                        <p:tgtEl>
                                          <p:spTgt spid="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par>
                                <p:cTn id="97" presetID="1" presetClass="entr" presetSubtype="0" fill="hold" grpId="2" nodeType="with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12" grpId="0" animBg="1"/>
      <p:bldP spid="14" grpId="0" animBg="1"/>
      <p:bldP spid="19" grpId="0" animBg="1"/>
      <p:bldP spid="20" grpId="0"/>
      <p:bldP spid="20" grpId="1"/>
      <p:bldP spid="20" grpId="2"/>
      <p:bldP spid="21" grpId="0"/>
      <p:bldP spid="21" grpId="1"/>
      <p:bldP spid="21" grpId="2"/>
      <p:bldP spid="22" grpId="0"/>
      <p:bldP spid="22" grpId="1"/>
      <p:bldP spid="22" grpId="2"/>
      <p:bldP spid="23" grpId="0"/>
      <p:bldP spid="23" grpId="1"/>
      <p:bldP spid="23" grpId="2"/>
      <p:bldP spid="24" grpId="0"/>
      <p:bldP spid="25"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228599" y="957264"/>
            <a:ext cx="8760983" cy="556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ct val="95000"/>
              </a:lnSpc>
              <a:spcBef>
                <a:spcPct val="25000"/>
              </a:spcBef>
              <a:spcAft>
                <a:spcPct val="10000"/>
              </a:spcAft>
              <a:buSzPct val="60000"/>
              <a:defRPr/>
            </a:pPr>
            <a:r>
              <a:rPr lang="en-US" altLang="zh-CN" sz="2700" dirty="0">
                <a:latin typeface="+mn-lt"/>
              </a:rPr>
              <a:t>Instantaneous constraint is </a:t>
            </a:r>
            <a:r>
              <a:rPr lang="en-US" altLang="zh-CN" sz="2700" dirty="0">
                <a:solidFill>
                  <a:srgbClr val="FF0000"/>
                </a:solidFill>
                <a:latin typeface="+mn-lt"/>
              </a:rPr>
              <a:t>too strong </a:t>
            </a:r>
            <a:r>
              <a:rPr lang="en-US" altLang="zh-CN" sz="2700" dirty="0">
                <a:latin typeface="+mn-lt"/>
              </a:rPr>
              <a:t>sometimes</a:t>
            </a:r>
          </a:p>
          <a:p>
            <a:pPr algn="just">
              <a:lnSpc>
                <a:spcPct val="95000"/>
              </a:lnSpc>
              <a:spcBef>
                <a:spcPct val="25000"/>
              </a:spcBef>
              <a:spcAft>
                <a:spcPct val="10000"/>
              </a:spcAft>
              <a:buSzPct val="60000"/>
              <a:defRPr/>
            </a:pPr>
            <a:endParaRPr lang="en-US" altLang="zh-CN" sz="2700" dirty="0">
              <a:solidFill>
                <a:srgbClr val="FF0000"/>
              </a:solidFill>
              <a:latin typeface="+mn-lt"/>
              <a:cs typeface="ＭＳ Ｐゴシック" charset="-128"/>
            </a:endParaRPr>
          </a:p>
          <a:p>
            <a:pPr algn="just">
              <a:lnSpc>
                <a:spcPct val="95000"/>
              </a:lnSpc>
              <a:spcBef>
                <a:spcPct val="25000"/>
              </a:spcBef>
              <a:spcAft>
                <a:spcPct val="10000"/>
              </a:spcAft>
              <a:buSzPct val="60000"/>
              <a:defRPr/>
            </a:pPr>
            <a:endParaRPr lang="en-US" altLang="zh-CN" sz="2700" dirty="0">
              <a:solidFill>
                <a:srgbClr val="FF0000"/>
              </a:solidFill>
              <a:latin typeface="+mn-lt"/>
              <a:cs typeface="ＭＳ Ｐゴシック" charset="-128"/>
            </a:endParaRPr>
          </a:p>
          <a:p>
            <a:pPr algn="just">
              <a:lnSpc>
                <a:spcPct val="95000"/>
              </a:lnSpc>
              <a:spcBef>
                <a:spcPct val="25000"/>
              </a:spcBef>
              <a:spcAft>
                <a:spcPct val="10000"/>
              </a:spcAft>
              <a:buSzPct val="60000"/>
              <a:defRPr/>
            </a:pPr>
            <a:endParaRPr lang="en-US" altLang="zh-CN" sz="2700" dirty="0">
              <a:solidFill>
                <a:srgbClr val="FF0000"/>
              </a:solidFill>
              <a:latin typeface="+mn-lt"/>
              <a:cs typeface="ＭＳ Ｐゴシック" charset="-128"/>
            </a:endParaRPr>
          </a:p>
          <a:p>
            <a:pPr algn="just">
              <a:lnSpc>
                <a:spcPct val="95000"/>
              </a:lnSpc>
              <a:spcBef>
                <a:spcPct val="25000"/>
              </a:spcBef>
              <a:spcAft>
                <a:spcPct val="10000"/>
              </a:spcAft>
              <a:buSzPct val="60000"/>
              <a:defRPr/>
            </a:pPr>
            <a:endParaRPr lang="en-US" altLang="zh-CN" sz="2700" dirty="0">
              <a:solidFill>
                <a:srgbClr val="FF0000"/>
              </a:solidFill>
              <a:latin typeface="+mn-lt"/>
              <a:cs typeface="ＭＳ Ｐゴシック" charset="-128"/>
            </a:endParaRPr>
          </a:p>
          <a:p>
            <a:pPr algn="just">
              <a:lnSpc>
                <a:spcPct val="95000"/>
              </a:lnSpc>
              <a:spcBef>
                <a:spcPct val="25000"/>
              </a:spcBef>
              <a:spcAft>
                <a:spcPct val="10000"/>
              </a:spcAft>
              <a:buSzPct val="60000"/>
              <a:defRPr/>
            </a:pPr>
            <a:endParaRPr lang="en-US" altLang="zh-CN" sz="2700" dirty="0">
              <a:solidFill>
                <a:srgbClr val="FF0000"/>
              </a:solidFill>
              <a:latin typeface="+mn-lt"/>
              <a:cs typeface="ＭＳ Ｐゴシック" charset="-128"/>
            </a:endParaRPr>
          </a:p>
          <a:p>
            <a:pPr algn="just">
              <a:lnSpc>
                <a:spcPct val="95000"/>
              </a:lnSpc>
              <a:spcBef>
                <a:spcPct val="25000"/>
              </a:spcBef>
              <a:spcAft>
                <a:spcPct val="10000"/>
              </a:spcAft>
              <a:buSzPct val="60000"/>
              <a:defRPr/>
            </a:pPr>
            <a:endParaRPr lang="en-US" altLang="zh-CN" sz="2700" dirty="0">
              <a:solidFill>
                <a:srgbClr val="FF0000"/>
              </a:solidFill>
              <a:latin typeface="+mn-lt"/>
              <a:cs typeface="ＭＳ Ｐゴシック" charset="-128"/>
            </a:endParaRPr>
          </a:p>
          <a:p>
            <a:pPr algn="just">
              <a:lnSpc>
                <a:spcPct val="95000"/>
              </a:lnSpc>
              <a:spcBef>
                <a:spcPct val="25000"/>
              </a:spcBef>
              <a:spcAft>
                <a:spcPct val="10000"/>
              </a:spcAft>
              <a:buSzPct val="60000"/>
              <a:defRPr/>
            </a:pPr>
            <a:r>
              <a:rPr lang="en-US" altLang="zh-CN" sz="2700" dirty="0">
                <a:cs typeface="ＭＳ Ｐゴシック" charset="-128"/>
              </a:rPr>
              <a:t>If nodes can </a:t>
            </a:r>
            <a:r>
              <a:rPr lang="en-US" altLang="zh-CN" sz="2700" dirty="0">
                <a:solidFill>
                  <a:srgbClr val="FF0000"/>
                </a:solidFill>
                <a:cs typeface="ＭＳ Ｐゴシック" charset="-128"/>
              </a:rPr>
              <a:t>wait</a:t>
            </a:r>
            <a:r>
              <a:rPr lang="en-US" altLang="zh-CN" sz="2700" dirty="0">
                <a:cs typeface="ＭＳ Ｐゴシック" charset="-128"/>
              </a:rPr>
              <a:t> (match in a </a:t>
            </a:r>
            <a:r>
              <a:rPr lang="en-US" altLang="zh-CN" sz="2700" dirty="0">
                <a:solidFill>
                  <a:srgbClr val="FF0000"/>
                </a:solidFill>
                <a:cs typeface="ＭＳ Ｐゴシック" charset="-128"/>
              </a:rPr>
              <a:t>batch</a:t>
            </a:r>
            <a:r>
              <a:rPr lang="en-US" altLang="zh-CN" sz="2700" dirty="0">
                <a:cs typeface="ＭＳ Ｐゴシック" charset="-128"/>
              </a:rPr>
              <a:t> manner) </a:t>
            </a:r>
          </a:p>
          <a:p>
            <a:pPr lvl="1" algn="just">
              <a:lnSpc>
                <a:spcPct val="95000"/>
              </a:lnSpc>
              <a:spcBef>
                <a:spcPct val="25000"/>
              </a:spcBef>
              <a:spcAft>
                <a:spcPct val="10000"/>
              </a:spcAft>
              <a:buSzPct val="60000"/>
              <a:defRPr/>
            </a:pPr>
            <a:r>
              <a:rPr lang="en-US" altLang="zh-CN" sz="2300" dirty="0">
                <a:cs typeface="ＭＳ Ｐゴシック" charset="-128"/>
              </a:rPr>
              <a:t>More information can be gathered</a:t>
            </a:r>
          </a:p>
          <a:p>
            <a:pPr lvl="1" algn="just">
              <a:lnSpc>
                <a:spcPct val="95000"/>
              </a:lnSpc>
              <a:spcBef>
                <a:spcPct val="25000"/>
              </a:spcBef>
              <a:spcAft>
                <a:spcPct val="10000"/>
              </a:spcAft>
              <a:buSzPct val="60000"/>
              <a:defRPr/>
            </a:pPr>
            <a:r>
              <a:rPr lang="en-US" altLang="zh-CN" sz="2300" dirty="0">
                <a:cs typeface="ＭＳ Ｐゴシック" charset="-128"/>
              </a:rPr>
              <a:t>Likely to meet better candidates in the future</a:t>
            </a:r>
          </a:p>
          <a:p>
            <a:pPr marL="349250" lvl="1" indent="0" algn="just">
              <a:lnSpc>
                <a:spcPct val="95000"/>
              </a:lnSpc>
              <a:spcBef>
                <a:spcPct val="25000"/>
              </a:spcBef>
              <a:spcAft>
                <a:spcPct val="10000"/>
              </a:spcAft>
              <a:buSzPct val="60000"/>
              <a:buNone/>
              <a:defRPr/>
            </a:pPr>
            <a:endParaRPr lang="en-US" altLang="zh-CN" sz="2300" dirty="0">
              <a:latin typeface="+mn-lt"/>
              <a:cs typeface="ＭＳ Ｐゴシック" charset="-128"/>
            </a:endParaRPr>
          </a:p>
          <a:p>
            <a:pPr lvl="1" algn="just">
              <a:lnSpc>
                <a:spcPct val="95000"/>
              </a:lnSpc>
              <a:spcBef>
                <a:spcPct val="25000"/>
              </a:spcBef>
              <a:spcAft>
                <a:spcPct val="10000"/>
              </a:spcAft>
              <a:buSzPct val="60000"/>
              <a:defRPr/>
            </a:pPr>
            <a:endParaRPr lang="en-US" altLang="zh-CN" sz="2300" dirty="0">
              <a:latin typeface="+mn-lt"/>
              <a:cs typeface="ＭＳ Ｐゴシック" charset="-128"/>
            </a:endParaRPr>
          </a:p>
          <a:p>
            <a:pPr algn="just">
              <a:lnSpc>
                <a:spcPct val="95000"/>
              </a:lnSpc>
              <a:spcBef>
                <a:spcPct val="25000"/>
              </a:spcBef>
              <a:spcAft>
                <a:spcPct val="10000"/>
              </a:spcAft>
              <a:buSzPct val="60000"/>
              <a:defRPr/>
            </a:pPr>
            <a:endParaRPr lang="en-US" altLang="zh-CN" sz="2300" dirty="0">
              <a:solidFill>
                <a:srgbClr val="FF0000"/>
              </a:solidFill>
              <a:latin typeface="+mn-lt"/>
              <a:cs typeface="ＭＳ Ｐゴシック" charset="-128"/>
            </a:endParaRPr>
          </a:p>
        </p:txBody>
      </p:sp>
      <p:sp>
        <p:nvSpPr>
          <p:cNvPr id="29699" name="Title 1"/>
          <p:cNvSpPr>
            <a:spLocks noGrp="1"/>
          </p:cNvSpPr>
          <p:nvPr>
            <p:ph type="title"/>
          </p:nvPr>
        </p:nvSpPr>
        <p:spPr>
          <a:xfrm>
            <a:off x="0" y="-27384"/>
            <a:ext cx="9144000" cy="714375"/>
          </a:xfrm>
        </p:spPr>
        <p:txBody>
          <a:bodyPr/>
          <a:lstStyle/>
          <a:p>
            <a:pPr algn="ctr" eaLnBrk="1" hangingPunct="1"/>
            <a:r>
              <a:rPr lang="en-US" altLang="zh-CN" sz="3600" dirty="0"/>
              <a:t>Motivation</a:t>
            </a:r>
            <a:endParaRPr lang="en-US" altLang="zh-CN" sz="3500" dirty="0"/>
          </a:p>
        </p:txBody>
      </p:sp>
      <p:sp>
        <p:nvSpPr>
          <p:cNvPr id="3" name="灯片编号占位符 2"/>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7</a:t>
            </a:fld>
            <a:endParaRPr lang="en-US" altLang="ko-KR"/>
          </a:p>
        </p:txBody>
      </p:sp>
      <p:grpSp>
        <p:nvGrpSpPr>
          <p:cNvPr id="5" name="组合 4"/>
          <p:cNvGrpSpPr/>
          <p:nvPr/>
        </p:nvGrpSpPr>
        <p:grpSpPr>
          <a:xfrm>
            <a:off x="467544" y="1530345"/>
            <a:ext cx="2448272" cy="3194799"/>
            <a:chOff x="683568" y="1628800"/>
            <a:chExt cx="2292508" cy="3024336"/>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5941" b="15158"/>
            <a:stretch/>
          </p:blipFill>
          <p:spPr>
            <a:xfrm>
              <a:off x="683568" y="1628800"/>
              <a:ext cx="2292508" cy="3024336"/>
            </a:xfrm>
            <a:prstGeom prst="rect">
              <a:avLst/>
            </a:prstGeom>
          </p:spPr>
        </p:pic>
        <p:sp>
          <p:nvSpPr>
            <p:cNvPr id="4" name="TextBox 3"/>
            <p:cNvSpPr txBox="1"/>
            <p:nvPr/>
          </p:nvSpPr>
          <p:spPr>
            <a:xfrm>
              <a:off x="683568" y="1628800"/>
              <a:ext cx="2292507" cy="307777"/>
            </a:xfrm>
            <a:prstGeom prst="rect">
              <a:avLst/>
            </a:prstGeom>
            <a:solidFill>
              <a:schemeClr val="tx1"/>
            </a:solidFill>
          </p:spPr>
          <p:txBody>
            <a:bodyPr wrap="square" rtlCol="0">
              <a:spAutoFit/>
            </a:bodyPr>
            <a:lstStyle/>
            <a:p>
              <a:pPr algn="ctr"/>
              <a:r>
                <a:rPr lang="en-US" altLang="zh-CN" dirty="0">
                  <a:solidFill>
                    <a:schemeClr val="bg1"/>
                  </a:solidFill>
                </a:rPr>
                <a:t>Waiting for response</a:t>
              </a:r>
              <a:endParaRPr lang="zh-CN" altLang="en-US" dirty="0">
                <a:solidFill>
                  <a:schemeClr val="bg1"/>
                </a:solidFill>
              </a:endParaRPr>
            </a:p>
          </p:txBody>
        </p:sp>
        <p:sp>
          <p:nvSpPr>
            <p:cNvPr id="7" name="TextBox 6"/>
            <p:cNvSpPr txBox="1"/>
            <p:nvPr/>
          </p:nvSpPr>
          <p:spPr>
            <a:xfrm>
              <a:off x="704622" y="2708920"/>
              <a:ext cx="2271453" cy="523220"/>
            </a:xfrm>
            <a:prstGeom prst="rect">
              <a:avLst/>
            </a:prstGeom>
            <a:solidFill>
              <a:schemeClr val="accent1">
                <a:lumMod val="85000"/>
              </a:schemeClr>
            </a:solidFill>
          </p:spPr>
          <p:txBody>
            <a:bodyPr wrap="square" rtlCol="0">
              <a:spAutoFit/>
            </a:bodyPr>
            <a:lstStyle/>
            <a:p>
              <a:pPr algn="ctr"/>
              <a:r>
                <a:rPr lang="en-US" altLang="zh-CN" dirty="0">
                  <a:solidFill>
                    <a:srgbClr val="FFC305"/>
                  </a:solidFill>
                </a:rPr>
                <a:t>2</a:t>
              </a:r>
              <a:r>
                <a:rPr lang="en-US" altLang="zh-CN" dirty="0"/>
                <a:t> drivers nearby have </a:t>
              </a:r>
            </a:p>
            <a:p>
              <a:pPr algn="ctr"/>
              <a:r>
                <a:rPr lang="en-US" altLang="zh-CN" dirty="0"/>
                <a:t>received your order </a:t>
              </a:r>
              <a:endParaRPr lang="zh-CN" altLang="en-US" dirty="0"/>
            </a:p>
          </p:txBody>
        </p:sp>
      </p:grpSp>
      <p:sp>
        <p:nvSpPr>
          <p:cNvPr id="8" name="矩形标注 7"/>
          <p:cNvSpPr>
            <a:spLocks noChangeArrowheads="1"/>
          </p:cNvSpPr>
          <p:nvPr/>
        </p:nvSpPr>
        <p:spPr bwMode="auto">
          <a:xfrm>
            <a:off x="3275856" y="1862447"/>
            <a:ext cx="2736304" cy="1199600"/>
          </a:xfrm>
          <a:prstGeom prst="wedgeRectCallout">
            <a:avLst>
              <a:gd name="adj1" fmla="val -68256"/>
              <a:gd name="adj2" fmla="val -8486"/>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a:latin typeface="+mn-lt"/>
                <a:cs typeface="ＭＳ Ｐゴシック" charset="-128"/>
              </a:rPr>
              <a:t>Passengers can </a:t>
            </a:r>
            <a:r>
              <a:rPr lang="en-US" altLang="zh-CN" sz="2000" dirty="0">
                <a:solidFill>
                  <a:srgbClr val="FF0000"/>
                </a:solidFill>
                <a:latin typeface="+mn-lt"/>
                <a:cs typeface="ＭＳ Ｐゴシック" charset="-128"/>
              </a:rPr>
              <a:t>wait</a:t>
            </a:r>
            <a:r>
              <a:rPr lang="en-US" altLang="zh-CN" sz="2000" dirty="0">
                <a:latin typeface="+mn-lt"/>
                <a:cs typeface="ＭＳ Ｐゴシック" charset="-128"/>
              </a:rPr>
              <a:t> for a short time before being served</a:t>
            </a:r>
            <a:endParaRPr lang="zh-CN" altLang="en-US" sz="2000" dirty="0">
              <a:latin typeface="+mn-lt"/>
              <a:cs typeface="ＭＳ Ｐゴシック" charset="-128"/>
            </a:endParaRPr>
          </a:p>
        </p:txBody>
      </p:sp>
      <p:sp>
        <p:nvSpPr>
          <p:cNvPr id="10" name="矩形标注 9"/>
          <p:cNvSpPr>
            <a:spLocks noChangeArrowheads="1"/>
          </p:cNvSpPr>
          <p:nvPr/>
        </p:nvSpPr>
        <p:spPr bwMode="auto">
          <a:xfrm>
            <a:off x="2987824" y="3413768"/>
            <a:ext cx="3024336" cy="1199600"/>
          </a:xfrm>
          <a:prstGeom prst="wedgeRectCallout">
            <a:avLst>
              <a:gd name="adj1" fmla="val 58945"/>
              <a:gd name="adj2" fmla="val 10366"/>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defRPr/>
            </a:pPr>
            <a:r>
              <a:rPr lang="en-US" altLang="zh-CN" sz="2000" dirty="0" err="1">
                <a:latin typeface="+mn-lt"/>
                <a:cs typeface="ＭＳ Ｐゴシック" charset="-128"/>
              </a:rPr>
              <a:t>Requseters</a:t>
            </a:r>
            <a:r>
              <a:rPr lang="en-US" altLang="zh-CN" sz="2000" dirty="0">
                <a:latin typeface="+mn-lt"/>
                <a:cs typeface="ＭＳ Ｐゴシック" charset="-128"/>
              </a:rPr>
              <a:t> are willing to </a:t>
            </a:r>
            <a:r>
              <a:rPr lang="en-US" altLang="zh-CN" sz="2000" dirty="0">
                <a:solidFill>
                  <a:srgbClr val="FF0000"/>
                </a:solidFill>
                <a:latin typeface="+mn-lt"/>
                <a:cs typeface="ＭＳ Ｐゴシック" charset="-128"/>
              </a:rPr>
              <a:t>wait</a:t>
            </a:r>
            <a:r>
              <a:rPr lang="en-US" altLang="zh-CN" sz="2000" dirty="0">
                <a:latin typeface="+mn-lt"/>
                <a:cs typeface="ＭＳ Ｐゴシック" charset="-128"/>
              </a:rPr>
              <a:t> for more reliable workers</a:t>
            </a:r>
            <a:endParaRPr lang="zh-CN" altLang="en-US" sz="2000" dirty="0">
              <a:latin typeface="+mn-lt"/>
              <a:cs typeface="ＭＳ Ｐゴシック" charset="-128"/>
            </a:endParaRPr>
          </a:p>
        </p:txBody>
      </p:sp>
      <p:grpSp>
        <p:nvGrpSpPr>
          <p:cNvPr id="6" name="组合 5"/>
          <p:cNvGrpSpPr/>
          <p:nvPr/>
        </p:nvGrpSpPr>
        <p:grpSpPr>
          <a:xfrm>
            <a:off x="5846590" y="1397643"/>
            <a:ext cx="3226668" cy="3208126"/>
            <a:chOff x="5846590" y="1397643"/>
            <a:chExt cx="3226668" cy="3208126"/>
          </a:xfrm>
        </p:grpSpPr>
        <p:cxnSp>
          <p:nvCxnSpPr>
            <p:cNvPr id="17" name="直接箭头连接符 16"/>
            <p:cNvCxnSpPr/>
            <p:nvPr/>
          </p:nvCxnSpPr>
          <p:spPr bwMode="auto">
            <a:xfrm>
              <a:off x="6412116" y="3025776"/>
              <a:ext cx="2376264" cy="0"/>
            </a:xfrm>
            <a:prstGeom prst="straightConnector1">
              <a:avLst/>
            </a:prstGeom>
            <a:solidFill>
              <a:srgbClr val="C0C0C0">
                <a:alpha val="0"/>
              </a:srgbClr>
            </a:solidFill>
            <a:ln w="19050" cap="flat" cmpd="sng" algn="ctr">
              <a:solidFill>
                <a:schemeClr val="tx1"/>
              </a:solidFill>
              <a:prstDash val="solid"/>
              <a:round/>
              <a:headEnd type="none" w="med" len="med"/>
              <a:tailEnd type="arrow"/>
            </a:ln>
            <a:effectLst/>
          </p:spPr>
        </p:cxnSp>
        <p:cxnSp>
          <p:nvCxnSpPr>
            <p:cNvPr id="19" name="直接连接符 18"/>
            <p:cNvCxnSpPr/>
            <p:nvPr/>
          </p:nvCxnSpPr>
          <p:spPr bwMode="auto">
            <a:xfrm>
              <a:off x="6878212" y="2940545"/>
              <a:ext cx="0" cy="181543"/>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8274423" y="2940545"/>
              <a:ext cx="0" cy="181543"/>
            </a:xfrm>
            <a:prstGeom prst="line">
              <a:avLst/>
            </a:prstGeom>
            <a:solidFill>
              <a:srgbClr val="C0C0C0">
                <a:alpha val="0"/>
              </a:srgbClr>
            </a:solidFill>
            <a:ln w="19050" cap="flat" cmpd="sng" algn="ctr">
              <a:solidFill>
                <a:schemeClr val="tx1"/>
              </a:solidFill>
              <a:prstDash val="solid"/>
              <a:round/>
              <a:headEnd type="none" w="med" len="med"/>
              <a:tailEnd type="none" w="med" len="med"/>
            </a:ln>
            <a:effectLst/>
          </p:spPr>
        </p:cxnSp>
        <p:sp>
          <p:nvSpPr>
            <p:cNvPr id="21" name="TextBox 20"/>
            <p:cNvSpPr txBox="1"/>
            <p:nvPr/>
          </p:nvSpPr>
          <p:spPr>
            <a:xfrm>
              <a:off x="6548945" y="3122088"/>
              <a:ext cx="658533" cy="307777"/>
            </a:xfrm>
            <a:prstGeom prst="rect">
              <a:avLst/>
            </a:prstGeom>
            <a:noFill/>
          </p:spPr>
          <p:txBody>
            <a:bodyPr wrap="square" rtlCol="0">
              <a:spAutoFit/>
            </a:bodyPr>
            <a:lstStyle/>
            <a:p>
              <a:r>
                <a:rPr lang="en-US" altLang="zh-CN" dirty="0"/>
                <a:t>17:00</a:t>
              </a:r>
              <a:endParaRPr lang="zh-CN" altLang="en-US" dirty="0"/>
            </a:p>
          </p:txBody>
        </p:sp>
        <p:sp>
          <p:nvSpPr>
            <p:cNvPr id="25" name="TextBox 24"/>
            <p:cNvSpPr txBox="1"/>
            <p:nvPr/>
          </p:nvSpPr>
          <p:spPr>
            <a:xfrm>
              <a:off x="7945156" y="3122088"/>
              <a:ext cx="658533" cy="307777"/>
            </a:xfrm>
            <a:prstGeom prst="rect">
              <a:avLst/>
            </a:prstGeom>
            <a:noFill/>
          </p:spPr>
          <p:txBody>
            <a:bodyPr wrap="square" rtlCol="0">
              <a:spAutoFit/>
            </a:bodyPr>
            <a:lstStyle/>
            <a:p>
              <a:r>
                <a:rPr lang="en-US" altLang="zh-CN" dirty="0"/>
                <a:t>17:30</a:t>
              </a:r>
              <a:endParaRPr lang="zh-CN" alt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5098" y="3648343"/>
              <a:ext cx="984207" cy="95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6080" y="1926466"/>
              <a:ext cx="1024262" cy="98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712" y="1965116"/>
              <a:ext cx="1012581" cy="958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椭圆形标注 26"/>
            <p:cNvSpPr/>
            <p:nvPr/>
          </p:nvSpPr>
          <p:spPr bwMode="auto">
            <a:xfrm>
              <a:off x="7319600" y="3648343"/>
              <a:ext cx="1753658" cy="929605"/>
            </a:xfrm>
            <a:prstGeom prst="wedgeEllipseCallout">
              <a:avLst>
                <a:gd name="adj1" fmla="val -57479"/>
                <a:gd name="adj2" fmla="val -34660"/>
              </a:avLst>
            </a:prstGeom>
            <a:solidFill>
              <a:srgbClr val="C0C0C0">
                <a:alpha val="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Arial" charset="0"/>
                  <a:ea typeface="Arial Unicode MS" pitchFamily="50" charset="-127"/>
                  <a:cs typeface="Arial Unicode MS" pitchFamily="50" charset="-127"/>
                </a:rPr>
                <a:t>I have a task of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Arial" charset="0"/>
                  <a:ea typeface="Arial Unicode MS" pitchFamily="50" charset="-127"/>
                  <a:cs typeface="Arial Unicode MS" pitchFamily="50" charset="-127"/>
                </a:rPr>
                <a:t>labeling 500</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Arial Unicode MS" pitchFamily="50" charset="-127"/>
                  <a:cs typeface="Arial Unicode MS" pitchFamily="50" charset="-127"/>
                </a:rPr>
                <a:t>pictures</a:t>
              </a:r>
              <a:endParaRPr kumimoji="0" lang="zh-CN" altLang="en-US" sz="14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31" name="椭圆形标注 30"/>
            <p:cNvSpPr/>
            <p:nvPr/>
          </p:nvSpPr>
          <p:spPr bwMode="auto">
            <a:xfrm>
              <a:off x="5846590" y="1397644"/>
              <a:ext cx="1543752" cy="464803"/>
            </a:xfrm>
            <a:prstGeom prst="wedgeEllipseCallout">
              <a:avLst>
                <a:gd name="adj1" fmla="val 20476"/>
                <a:gd name="adj2" fmla="val 66947"/>
              </a:avLst>
            </a:prstGeom>
            <a:solidFill>
              <a:srgbClr val="C0C0C0">
                <a:alpha val="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Arial" charset="0"/>
                  <a:ea typeface="Arial Unicode MS" pitchFamily="50" charset="-127"/>
                  <a:cs typeface="Arial Unicode MS" pitchFamily="50" charset="-127"/>
                </a:rPr>
                <a:t>Accuracy:70%</a:t>
              </a:r>
              <a:endParaRPr kumimoji="0" lang="zh-CN" altLang="en-US" sz="14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32" name="椭圆形标注 31"/>
            <p:cNvSpPr/>
            <p:nvPr/>
          </p:nvSpPr>
          <p:spPr bwMode="auto">
            <a:xfrm>
              <a:off x="7490875" y="1397643"/>
              <a:ext cx="1543752" cy="464803"/>
            </a:xfrm>
            <a:prstGeom prst="wedgeEllipseCallout">
              <a:avLst>
                <a:gd name="adj1" fmla="val -353"/>
                <a:gd name="adj2" fmla="val 73433"/>
              </a:avLst>
            </a:prstGeom>
            <a:solidFill>
              <a:srgbClr val="C0C0C0">
                <a:alpha val="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Arial" charset="0"/>
                  <a:ea typeface="Arial Unicode MS" pitchFamily="50" charset="-127"/>
                  <a:cs typeface="Arial Unicode MS" pitchFamily="50" charset="-127"/>
                </a:rPr>
                <a:t>Accuracy:95%</a:t>
              </a:r>
              <a:endParaRPr kumimoji="0" lang="zh-CN" altLang="en-US" sz="14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cxnSp>
          <p:nvCxnSpPr>
            <p:cNvPr id="26" name="直接连接符 25">
              <a:extLst>
                <a:ext uri="{FF2B5EF4-FFF2-40B4-BE49-F238E27FC236}">
                  <a16:creationId xmlns:a16="http://schemas.microsoft.com/office/drawing/2014/main" xmlns="" id="{79049205-1D8E-4B55-8C8F-5F13109CF911}"/>
                </a:ext>
              </a:extLst>
            </p:cNvPr>
            <p:cNvCxnSpPr>
              <a:cxnSpLocks/>
              <a:stCxn id="1029" idx="2"/>
              <a:endCxn id="1027" idx="0"/>
            </p:cNvCxnSpPr>
            <p:nvPr/>
          </p:nvCxnSpPr>
          <p:spPr>
            <a:xfrm flipH="1">
              <a:off x="6817202" y="2924050"/>
              <a:ext cx="1451801" cy="7242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8" name="TextBox 9"/>
          <p:cNvSpPr txBox="1">
            <a:spLocks noChangeArrowheads="1"/>
          </p:cNvSpPr>
          <p:nvPr/>
        </p:nvSpPr>
        <p:spPr bwMode="auto">
          <a:xfrm>
            <a:off x="224475" y="6310418"/>
            <a:ext cx="8664575" cy="327077"/>
          </a:xfrm>
          <a:prstGeom prst="rect">
            <a:avLst/>
          </a:prstGeom>
          <a:solidFill>
            <a:srgbClr val="FFC000"/>
          </a:solidFill>
          <a:ln w="50800">
            <a:solidFill>
              <a:schemeClr val="tx1"/>
            </a:solidFill>
            <a:miter lim="800000"/>
            <a:headEnd/>
            <a:tailEnd/>
          </a:ln>
        </p:spPr>
        <p:txBody>
          <a:bodyPr>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None/>
            </a:pPr>
            <a:r>
              <a:rPr lang="en-US" altLang="zh-CN" sz="1400" dirty="0"/>
              <a:t>L. </a:t>
            </a:r>
            <a:r>
              <a:rPr lang="en-US" altLang="zh-CN" sz="1400" dirty="0" err="1"/>
              <a:t>Kazemi</a:t>
            </a:r>
            <a:r>
              <a:rPr lang="en-US" altLang="zh-CN" sz="1400" dirty="0"/>
              <a:t> et al. </a:t>
            </a:r>
            <a:r>
              <a:rPr lang="en-US" altLang="zh-CN" sz="1400" dirty="0" err="1"/>
              <a:t>Geocrowd</a:t>
            </a:r>
            <a:r>
              <a:rPr lang="en-US" altLang="zh-CN" sz="1400" dirty="0"/>
              <a:t>: enabling query answering with spatial crowdsourcing. In GIS 2012.</a:t>
            </a:r>
          </a:p>
        </p:txBody>
      </p:sp>
    </p:spTree>
    <p:extLst>
      <p:ext uri="{BB962C8B-B14F-4D97-AF65-F5344CB8AC3E}">
        <p14:creationId xmlns:p14="http://schemas.microsoft.com/office/powerpoint/2010/main" val="29560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AF614A-80F0-4A60-A2FC-C8D527DD9297}"/>
              </a:ext>
            </a:extLst>
          </p:cNvPr>
          <p:cNvSpPr>
            <a:spLocks noGrp="1"/>
          </p:cNvSpPr>
          <p:nvPr>
            <p:ph type="title"/>
          </p:nvPr>
        </p:nvSpPr>
        <p:spPr/>
        <p:txBody>
          <a:bodyPr/>
          <a:lstStyle/>
          <a:p>
            <a:pPr algn="ctr"/>
            <a:r>
              <a:rPr lang="en-US" altLang="zh-CN" dirty="0"/>
              <a:t>Limitation of existing work </a:t>
            </a:r>
          </a:p>
        </p:txBody>
      </p:sp>
      <p:sp>
        <p:nvSpPr>
          <p:cNvPr id="3" name="灯片编号占位符 2">
            <a:extLst>
              <a:ext uri="{FF2B5EF4-FFF2-40B4-BE49-F238E27FC236}">
                <a16:creationId xmlns:a16="http://schemas.microsoft.com/office/drawing/2014/main" xmlns="" id="{FA66DBA0-EC58-4DDC-8084-7253606DFF11}"/>
              </a:ext>
            </a:extLst>
          </p:cNvPr>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8</a:t>
            </a:fld>
            <a:endParaRPr lang="en-US" altLang="ko-KR"/>
          </a:p>
        </p:txBody>
      </p:sp>
      <p:sp>
        <p:nvSpPr>
          <p:cNvPr id="4" name="Rectangle 3">
            <a:extLst>
              <a:ext uri="{FF2B5EF4-FFF2-40B4-BE49-F238E27FC236}">
                <a16:creationId xmlns:a16="http://schemas.microsoft.com/office/drawing/2014/main" xmlns="" id="{B4B30A01-4220-49DB-82BB-085EC7F94856}"/>
              </a:ext>
            </a:extLst>
          </p:cNvPr>
          <p:cNvSpPr txBox="1">
            <a:spLocks noChangeArrowheads="1"/>
          </p:cNvSpPr>
          <p:nvPr/>
        </p:nvSpPr>
        <p:spPr bwMode="auto">
          <a:xfrm>
            <a:off x="228600" y="957264"/>
            <a:ext cx="8591550" cy="571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ts val="4400"/>
              </a:lnSpc>
              <a:spcBef>
                <a:spcPct val="25000"/>
              </a:spcBef>
              <a:spcAft>
                <a:spcPct val="10000"/>
              </a:spcAft>
              <a:buSzPct val="60000"/>
              <a:defRPr/>
            </a:pPr>
            <a:r>
              <a:rPr lang="en-US" altLang="zh-CN" sz="2700" dirty="0">
                <a:cs typeface="ＭＳ Ｐゴシック" charset="-128"/>
              </a:rPr>
              <a:t>Strong assumptions: instantaneous constraint</a:t>
            </a:r>
          </a:p>
          <a:p>
            <a:pPr algn="just">
              <a:lnSpc>
                <a:spcPts val="4400"/>
              </a:lnSpc>
              <a:spcBef>
                <a:spcPct val="25000"/>
              </a:spcBef>
              <a:spcAft>
                <a:spcPct val="10000"/>
              </a:spcAft>
              <a:buSzPct val="60000"/>
              <a:defRPr/>
            </a:pPr>
            <a:r>
              <a:rPr lang="en-US" altLang="zh-CN" sz="2700" dirty="0">
                <a:latin typeface="+mn-lt"/>
                <a:cs typeface="ＭＳ Ｐゴシック" charset="-128"/>
              </a:rPr>
              <a:t>Batch manner: fixed batch and lacking in global theoretical guarantee</a:t>
            </a:r>
          </a:p>
        </p:txBody>
      </p:sp>
      <p:sp>
        <p:nvSpPr>
          <p:cNvPr id="5" name="TextBox 9">
            <a:extLst>
              <a:ext uri="{FF2B5EF4-FFF2-40B4-BE49-F238E27FC236}">
                <a16:creationId xmlns:a16="http://schemas.microsoft.com/office/drawing/2014/main" xmlns="" id="{FEFB8ABD-CD02-4942-AD98-89A1AADAEBA3}"/>
              </a:ext>
            </a:extLst>
          </p:cNvPr>
          <p:cNvSpPr txBox="1">
            <a:spLocks noChangeArrowheads="1"/>
          </p:cNvSpPr>
          <p:nvPr/>
        </p:nvSpPr>
        <p:spPr bwMode="auto">
          <a:xfrm>
            <a:off x="168052" y="4859614"/>
            <a:ext cx="8807896" cy="585610"/>
          </a:xfrm>
          <a:prstGeom prst="rect">
            <a:avLst/>
          </a:prstGeom>
          <a:solidFill>
            <a:srgbClr val="FFC000"/>
          </a:solidFill>
          <a:ln w="50800">
            <a:solidFill>
              <a:schemeClr val="tx1"/>
            </a:solidFill>
            <a:miter lim="800000"/>
            <a:headEnd/>
            <a:tailEnd/>
          </a:ln>
        </p:spPr>
        <p:txBody>
          <a:bodyPr wrap="square">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None/>
            </a:pPr>
            <a:r>
              <a:rPr lang="en-US" altLang="zh-CN" sz="1400" dirty="0"/>
              <a:t>Y. Tong et al, Online mobile </a:t>
            </a:r>
            <a:r>
              <a:rPr lang="en-US" altLang="zh-CN" sz="1400" dirty="0" err="1"/>
              <a:t>microtask</a:t>
            </a:r>
            <a:r>
              <a:rPr lang="en-US" altLang="zh-CN" sz="1400" dirty="0"/>
              <a:t> allocation in spatial crowdsourcing. In ICDE 2016.</a:t>
            </a:r>
          </a:p>
          <a:p>
            <a:pPr algn="ctr" eaLnBrk="1" hangingPunct="1">
              <a:lnSpc>
                <a:spcPct val="120000"/>
              </a:lnSpc>
              <a:spcBef>
                <a:spcPct val="0"/>
              </a:spcBef>
              <a:buClrTx/>
              <a:buSzTx/>
              <a:buNone/>
            </a:pPr>
            <a:r>
              <a:rPr lang="en-US" altLang="zh-CN" sz="1400" dirty="0"/>
              <a:t>Y. Tong et al, Flexible dynamic task assignment in real-time spatial data. In VLDB 2017.</a:t>
            </a:r>
          </a:p>
        </p:txBody>
      </p:sp>
      <p:sp>
        <p:nvSpPr>
          <p:cNvPr id="7" name="TextBox 9">
            <a:extLst>
              <a:ext uri="{FF2B5EF4-FFF2-40B4-BE49-F238E27FC236}">
                <a16:creationId xmlns:a16="http://schemas.microsoft.com/office/drawing/2014/main" xmlns="" id="{7D10CCDB-5714-4EE8-8797-2E60893706DC}"/>
              </a:ext>
            </a:extLst>
          </p:cNvPr>
          <p:cNvSpPr txBox="1">
            <a:spLocks noChangeArrowheads="1"/>
          </p:cNvSpPr>
          <p:nvPr/>
        </p:nvSpPr>
        <p:spPr bwMode="auto">
          <a:xfrm>
            <a:off x="159740" y="5960125"/>
            <a:ext cx="8807895" cy="585610"/>
          </a:xfrm>
          <a:prstGeom prst="rect">
            <a:avLst/>
          </a:prstGeom>
          <a:solidFill>
            <a:srgbClr val="FFC000"/>
          </a:solidFill>
          <a:ln w="50800">
            <a:solidFill>
              <a:schemeClr val="tx1"/>
            </a:solidFill>
            <a:miter lim="800000"/>
            <a:headEnd/>
            <a:tailEnd/>
          </a:ln>
        </p:spPr>
        <p:txBody>
          <a:bodyPr wrap="square">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None/>
            </a:pPr>
            <a:r>
              <a:rPr lang="en-US" altLang="zh-CN" sz="1400" dirty="0"/>
              <a:t>L. </a:t>
            </a:r>
            <a:r>
              <a:rPr lang="en-US" altLang="zh-CN" sz="1400" dirty="0" err="1"/>
              <a:t>Kazemi</a:t>
            </a:r>
            <a:r>
              <a:rPr lang="en-US" altLang="zh-CN" sz="1400" dirty="0"/>
              <a:t> et al. </a:t>
            </a:r>
            <a:r>
              <a:rPr lang="en-US" altLang="zh-CN" sz="1400" dirty="0" err="1"/>
              <a:t>Geocrowd</a:t>
            </a:r>
            <a:r>
              <a:rPr lang="en-US" altLang="zh-CN" sz="1400" dirty="0"/>
              <a:t>: enabling query answering with spatial crowdsourcing. In GIS 2012.</a:t>
            </a:r>
          </a:p>
          <a:p>
            <a:pPr algn="ctr" eaLnBrk="1" hangingPunct="1">
              <a:lnSpc>
                <a:spcPct val="120000"/>
              </a:lnSpc>
              <a:spcBef>
                <a:spcPct val="0"/>
              </a:spcBef>
              <a:buClrTx/>
              <a:buSzTx/>
              <a:buNone/>
            </a:pPr>
            <a:r>
              <a:rPr lang="en-US" altLang="zh-CN" sz="1400" dirty="0"/>
              <a:t>L. </a:t>
            </a:r>
            <a:r>
              <a:rPr lang="en-US" altLang="zh-CN" sz="1400" dirty="0" err="1"/>
              <a:t>Kazemi</a:t>
            </a:r>
            <a:r>
              <a:rPr lang="en-US" altLang="zh-CN" sz="1400" dirty="0"/>
              <a:t> et al. </a:t>
            </a:r>
            <a:r>
              <a:rPr lang="en-US" altLang="zh-CN" sz="1400" dirty="0" err="1"/>
              <a:t>GeoTruCrowd</a:t>
            </a:r>
            <a:r>
              <a:rPr lang="en-US" altLang="zh-CN" sz="1400" dirty="0"/>
              <a:t>: trustworthy query answering with spatial crowdsourcing. In GIS 2013.</a:t>
            </a:r>
          </a:p>
        </p:txBody>
      </p:sp>
      <p:sp>
        <p:nvSpPr>
          <p:cNvPr id="8" name="TextBox 9">
            <a:extLst>
              <a:ext uri="{FF2B5EF4-FFF2-40B4-BE49-F238E27FC236}">
                <a16:creationId xmlns:a16="http://schemas.microsoft.com/office/drawing/2014/main" xmlns="" id="{157AD803-40E2-42A1-9CAB-DBDE447A4E43}"/>
              </a:ext>
            </a:extLst>
          </p:cNvPr>
          <p:cNvSpPr txBox="1">
            <a:spLocks noChangeArrowheads="1"/>
          </p:cNvSpPr>
          <p:nvPr/>
        </p:nvSpPr>
        <p:spPr bwMode="auto">
          <a:xfrm>
            <a:off x="168052" y="5539259"/>
            <a:ext cx="8807895" cy="327077"/>
          </a:xfrm>
          <a:prstGeom prst="rect">
            <a:avLst/>
          </a:prstGeom>
          <a:solidFill>
            <a:srgbClr val="FFC000"/>
          </a:solidFill>
          <a:ln w="50800">
            <a:solidFill>
              <a:schemeClr val="tx1"/>
            </a:solidFill>
            <a:miter lim="800000"/>
            <a:headEnd/>
            <a:tailEnd/>
          </a:ln>
        </p:spPr>
        <p:txBody>
          <a:bodyPr wrap="square">
            <a:spAutoFit/>
          </a:bodyP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lnSpc>
                <a:spcPct val="120000"/>
              </a:lnSpc>
              <a:spcBef>
                <a:spcPct val="0"/>
              </a:spcBef>
              <a:buClrTx/>
              <a:buSzTx/>
              <a:buNone/>
            </a:pPr>
            <a:r>
              <a:rPr lang="en-US" altLang="zh-CN" sz="1400" dirty="0"/>
              <a:t>P. Cheng et al, An experimental evaluation of task assignment in spatial crowdsourcing. In VLDB 2018</a:t>
            </a:r>
          </a:p>
        </p:txBody>
      </p:sp>
    </p:spTree>
    <p:extLst>
      <p:ext uri="{BB962C8B-B14F-4D97-AF65-F5344CB8AC3E}">
        <p14:creationId xmlns:p14="http://schemas.microsoft.com/office/powerpoint/2010/main" val="293209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AF614A-80F0-4A60-A2FC-C8D527DD9297}"/>
              </a:ext>
            </a:extLst>
          </p:cNvPr>
          <p:cNvSpPr>
            <a:spLocks noGrp="1"/>
          </p:cNvSpPr>
          <p:nvPr>
            <p:ph type="title"/>
          </p:nvPr>
        </p:nvSpPr>
        <p:spPr/>
        <p:txBody>
          <a:bodyPr/>
          <a:lstStyle/>
          <a:p>
            <a:pPr algn="ctr"/>
            <a:r>
              <a:rPr lang="en-US" altLang="zh-CN" dirty="0"/>
              <a:t>Contribution</a:t>
            </a:r>
            <a:endParaRPr lang="zh-CN" altLang="en-US" dirty="0"/>
          </a:p>
        </p:txBody>
      </p:sp>
      <p:sp>
        <p:nvSpPr>
          <p:cNvPr id="3" name="灯片编号占位符 2">
            <a:extLst>
              <a:ext uri="{FF2B5EF4-FFF2-40B4-BE49-F238E27FC236}">
                <a16:creationId xmlns:a16="http://schemas.microsoft.com/office/drawing/2014/main" xmlns="" id="{FA66DBA0-EC58-4DDC-8084-7253606DFF11}"/>
              </a:ext>
            </a:extLst>
          </p:cNvPr>
          <p:cNvSpPr>
            <a:spLocks noGrp="1"/>
          </p:cNvSpPr>
          <p:nvPr>
            <p:ph type="sldNum" sz="quarter" idx="12"/>
          </p:nvPr>
        </p:nvSpPr>
        <p:spPr/>
        <p:txBody>
          <a:bodyPr/>
          <a:lstStyle/>
          <a:p>
            <a:pPr>
              <a:defRPr/>
            </a:pPr>
            <a:endParaRPr lang="en-US" altLang="ko-KR"/>
          </a:p>
          <a:p>
            <a:pPr>
              <a:defRPr/>
            </a:pPr>
            <a:fld id="{B2D9E1CE-3C7F-4ACF-8753-53AB71A600F5}" type="slidenum">
              <a:rPr lang="en-US" altLang="ko-KR" smtClean="0"/>
              <a:pPr>
                <a:defRPr/>
              </a:pPr>
              <a:t>9</a:t>
            </a:fld>
            <a:endParaRPr lang="en-US" altLang="ko-KR"/>
          </a:p>
        </p:txBody>
      </p:sp>
      <p:sp>
        <p:nvSpPr>
          <p:cNvPr id="4" name="Rectangle 3">
            <a:extLst>
              <a:ext uri="{FF2B5EF4-FFF2-40B4-BE49-F238E27FC236}">
                <a16:creationId xmlns:a16="http://schemas.microsoft.com/office/drawing/2014/main" xmlns="" id="{B4B30A01-4220-49DB-82BB-085EC7F94856}"/>
              </a:ext>
            </a:extLst>
          </p:cNvPr>
          <p:cNvSpPr txBox="1">
            <a:spLocks noChangeArrowheads="1"/>
          </p:cNvSpPr>
          <p:nvPr/>
        </p:nvSpPr>
        <p:spPr bwMode="auto">
          <a:xfrm>
            <a:off x="228600" y="957264"/>
            <a:ext cx="8591550" cy="571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lstStyle>
            <a:lvl1pPr marL="385763" indent="-385763" defTabSz="1030288">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35013" indent="-385763" defTabSz="1030288">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92213" indent="-385763" defTabSz="1030288">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defTabSz="1030288">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defTabSz="1030288">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defTabSz="1030288"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lnSpc>
                <a:spcPts val="8100"/>
              </a:lnSpc>
              <a:spcBef>
                <a:spcPct val="25000"/>
              </a:spcBef>
              <a:spcAft>
                <a:spcPct val="10000"/>
              </a:spcAft>
              <a:buSzPct val="60000"/>
              <a:defRPr/>
            </a:pPr>
            <a:r>
              <a:rPr lang="en-US" altLang="zh-CN" sz="2700" dirty="0">
                <a:latin typeface="+mn-lt"/>
                <a:cs typeface="ＭＳ Ｐゴシック" charset="-128"/>
              </a:rPr>
              <a:t>Devise a novel </a:t>
            </a:r>
            <a:r>
              <a:rPr lang="en-US" altLang="zh-CN" sz="2700" dirty="0">
                <a:solidFill>
                  <a:srgbClr val="FF0000"/>
                </a:solidFill>
                <a:latin typeface="+mn-lt"/>
                <a:cs typeface="ＭＳ Ｐゴシック" charset="-128"/>
              </a:rPr>
              <a:t>adaptive</a:t>
            </a:r>
            <a:r>
              <a:rPr lang="en-US" altLang="zh-CN" sz="2700" dirty="0">
                <a:latin typeface="+mn-lt"/>
                <a:cs typeface="ＭＳ Ｐゴシック" charset="-128"/>
              </a:rPr>
              <a:t> batch-based framework</a:t>
            </a:r>
          </a:p>
          <a:p>
            <a:pPr algn="just">
              <a:lnSpc>
                <a:spcPts val="8100"/>
              </a:lnSpc>
              <a:spcBef>
                <a:spcPct val="25000"/>
              </a:spcBef>
              <a:spcAft>
                <a:spcPct val="10000"/>
              </a:spcAft>
              <a:buSzPct val="60000"/>
              <a:defRPr/>
            </a:pPr>
            <a:r>
              <a:rPr lang="en-US" altLang="zh-CN" sz="2700" dirty="0">
                <a:latin typeface="+mn-lt"/>
                <a:cs typeface="ＭＳ Ｐゴシック" charset="-128"/>
              </a:rPr>
              <a:t>Analyze the global </a:t>
            </a:r>
            <a:r>
              <a:rPr lang="en-US" altLang="zh-CN" sz="2700" dirty="0">
                <a:solidFill>
                  <a:srgbClr val="FF0000"/>
                </a:solidFill>
                <a:latin typeface="+mn-lt"/>
                <a:cs typeface="ＭＳ Ｐゴシック" charset="-128"/>
              </a:rPr>
              <a:t>theoretical guarantee</a:t>
            </a:r>
          </a:p>
          <a:p>
            <a:pPr algn="just">
              <a:lnSpc>
                <a:spcPts val="8100"/>
              </a:lnSpc>
              <a:spcBef>
                <a:spcPct val="25000"/>
              </a:spcBef>
              <a:spcAft>
                <a:spcPct val="10000"/>
              </a:spcAft>
              <a:buSzPct val="60000"/>
              <a:defRPr/>
            </a:pPr>
            <a:r>
              <a:rPr lang="en-US" altLang="zh-CN" sz="2700" dirty="0">
                <a:latin typeface="+mn-lt"/>
                <a:cs typeface="ＭＳ Ｐゴシック" charset="-128"/>
              </a:rPr>
              <a:t>Propose an </a:t>
            </a:r>
            <a:r>
              <a:rPr lang="en-US" altLang="zh-CN" sz="2700" dirty="0">
                <a:solidFill>
                  <a:srgbClr val="FF0000"/>
                </a:solidFill>
                <a:latin typeface="+mn-lt"/>
                <a:cs typeface="ＭＳ Ｐゴシック" charset="-128"/>
              </a:rPr>
              <a:t>effective and efficient </a:t>
            </a:r>
            <a:r>
              <a:rPr lang="en-US" altLang="zh-CN" sz="2700" dirty="0">
                <a:latin typeface="+mn-lt"/>
                <a:cs typeface="ＭＳ Ｐゴシック" charset="-128"/>
              </a:rPr>
              <a:t>reinforcement learning based solution </a:t>
            </a:r>
          </a:p>
        </p:txBody>
      </p:sp>
    </p:spTree>
    <p:extLst>
      <p:ext uri="{BB962C8B-B14F-4D97-AF65-F5344CB8AC3E}">
        <p14:creationId xmlns:p14="http://schemas.microsoft.com/office/powerpoint/2010/main" val="317396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theme1.xml><?xml version="1.0" encoding="utf-8"?>
<a:theme xmlns:a="http://schemas.openxmlformats.org/drawingml/2006/main" name="UCLA">
  <a:themeElements>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fontScheme name="UC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spDef>
    <a:ln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lnDef>
  </a:objectDefaults>
  <a:extraClrSchemeLst>
    <a:extraClrScheme>
      <a:clrScheme name="UCLA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LA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LA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LA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LA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LA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LA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LA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LA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LA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UCLA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173683"/>
        </a:hlink>
        <a:folHlink>
          <a:srgbClr val="354BB9"/>
        </a:folHlink>
      </a:clrScheme>
      <a:clrMap bg1="lt1" tx1="dk1" bg2="lt2" tx2="dk2" accent1="accent1" accent2="accent2" accent3="accent3" accent4="accent4" accent5="accent5" accent6="accent6" hlink="hlink" folHlink="folHlink"/>
    </a:extraClrScheme>
    <a:extraClrScheme>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bsn05</Template>
  <TotalTime>91983</TotalTime>
  <Words>4239</Words>
  <Application>Microsoft Office PowerPoint</Application>
  <PresentationFormat>全屏显示(4:3)</PresentationFormat>
  <Paragraphs>1678</Paragraphs>
  <Slides>57</Slides>
  <Notes>57</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UCLA</vt:lpstr>
      <vt:lpstr>Adaptive Dynamic Bipartite Graph Matching: A Reinforcement Learning Approach</vt:lpstr>
      <vt:lpstr>Outline</vt:lpstr>
      <vt:lpstr>Outline</vt:lpstr>
      <vt:lpstr>Background</vt:lpstr>
      <vt:lpstr>Background</vt:lpstr>
      <vt:lpstr>Existing Research</vt:lpstr>
      <vt:lpstr>Motivation</vt:lpstr>
      <vt:lpstr>Limitation of existing work </vt:lpstr>
      <vt:lpstr>Contribution</vt:lpstr>
      <vt:lpstr>Outline</vt:lpstr>
      <vt:lpstr>Problem Statement</vt:lpstr>
      <vt:lpstr>Problem Statement</vt:lpstr>
      <vt:lpstr>Problem Statement</vt:lpstr>
      <vt:lpstr>Problem Statement</vt:lpstr>
      <vt:lpstr>Problem Statement</vt:lpstr>
      <vt:lpstr>Problem Statement</vt:lpstr>
      <vt:lpstr>Outline</vt:lpstr>
      <vt:lpstr>Our framework</vt:lpstr>
      <vt:lpstr>Our framework</vt:lpstr>
      <vt:lpstr>Solution to the 1st Challenge</vt:lpstr>
      <vt:lpstr>Solution to the 1st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Solution to the 2nd Challenge</vt:lpstr>
      <vt:lpstr>Outline</vt:lpstr>
      <vt:lpstr>Experiments</vt:lpstr>
      <vt:lpstr>Experiments</vt:lpstr>
      <vt:lpstr>Experiments</vt:lpstr>
      <vt:lpstr>Experiments</vt:lpstr>
      <vt:lpstr>Outline</vt:lpstr>
      <vt:lpstr>Conclusion</vt:lpstr>
      <vt:lpstr>Thank You</vt:lpstr>
      <vt:lpstr>Solution to the 1st Challenge</vt:lpstr>
      <vt:lpstr>Solution framework</vt:lpstr>
      <vt:lpstr>Solution to the 2nd Challenge</vt:lpstr>
      <vt:lpstr>Experiments</vt:lpstr>
      <vt:lpstr>Spontaneous v.s. Batch-based</vt:lpstr>
      <vt:lpstr>Problem Statement</vt:lpstr>
    </vt:vector>
  </TitlesOfParts>
  <Company>Penn State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c:title>
  <dc:creator>Dongwon Lee</dc:creator>
  <cp:lastModifiedBy>Arthur</cp:lastModifiedBy>
  <cp:revision>4084</cp:revision>
  <cp:lastPrinted>2014-10-07T03:42:34Z</cp:lastPrinted>
  <dcterms:created xsi:type="dcterms:W3CDTF">2010-05-27T13:38:31Z</dcterms:created>
  <dcterms:modified xsi:type="dcterms:W3CDTF">2019-05-31T02:57:06Z</dcterms:modified>
</cp:coreProperties>
</file>