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63" r:id="rId17"/>
    <p:sldId id="274" r:id="rId18"/>
  </p:sldIdLst>
  <p:sldSz cx="12192000" cy="6858000"/>
  <p:notesSz cx="6858000" cy="9144000"/>
  <p:embeddedFontLst>
    <p:embeddedFont>
      <p:font typeface="Inter"/>
      <p:regular r:id="rId20"/>
      <p:bold r:id="rId21"/>
      <p:italic r:id="rId22"/>
      <p:boldItalic r:id="rId23"/>
    </p:embeddedFont>
    <p:embeddedFont>
      <p:font typeface="Inter Black"/>
      <p:bold r:id="rId24"/>
      <p:boldItalic r:id="rId25"/>
    </p:embeddedFont>
    <p:embeddedFont>
      <p:font typeface="Inter ExtraBold"/>
      <p:bold r:id="rId26"/>
      <p:boldItalic r:id="rId27"/>
    </p:embeddedFont>
    <p:embeddedFont>
      <p:font typeface="Inter SemiBold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COH0sT8lBEkTxWjZr0zMOQwo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46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50983b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0f50983b46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f50983b46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4C761D0-4867-9FD8-00EC-B3151312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>
            <a:extLst>
              <a:ext uri="{FF2B5EF4-FFF2-40B4-BE49-F238E27FC236}">
                <a16:creationId xmlns:a16="http://schemas.microsoft.com/office/drawing/2014/main" id="{FF70C5F8-4D94-9019-A2EE-81E05DFC4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f50983b46_0_194:notes">
            <a:extLst>
              <a:ext uri="{FF2B5EF4-FFF2-40B4-BE49-F238E27FC236}">
                <a16:creationId xmlns:a16="http://schemas.microsoft.com/office/drawing/2014/main" id="{ECACB8B5-04C4-B30E-AD3B-42EA02BCC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4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BE94D65-6873-1DB6-071E-C34913964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>
            <a:extLst>
              <a:ext uri="{FF2B5EF4-FFF2-40B4-BE49-F238E27FC236}">
                <a16:creationId xmlns:a16="http://schemas.microsoft.com/office/drawing/2014/main" id="{28EB5385-FBC9-CCA8-0A0A-F3721C726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итоговый топик попадают только те сообщения, которые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отсылаются объектами, присутствующими в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т.е., происходит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полю </a:t>
            </a:r>
            <a:r>
              <a:rPr lang="en-US" sz="1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imei</a:t>
            </a:r>
            <a:r>
              <a:rPr lang="en-US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фильтрации конечных сообщений</a:t>
            </a:r>
            <a:endParaRPr dirty="0"/>
          </a:p>
        </p:txBody>
      </p:sp>
      <p:sp>
        <p:nvSpPr>
          <p:cNvPr id="145" name="Google Shape;145;g30f50983b46_0_194:notes">
            <a:extLst>
              <a:ext uri="{FF2B5EF4-FFF2-40B4-BE49-F238E27FC236}">
                <a16:creationId xmlns:a16="http://schemas.microsoft.com/office/drawing/2014/main" id="{B029BBF4-B5D6-0C13-9A33-6B0E74A0D7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74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1750A1D-DFB0-A896-67A8-EC299EAF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>
            <a:extLst>
              <a:ext uri="{FF2B5EF4-FFF2-40B4-BE49-F238E27FC236}">
                <a16:creationId xmlns:a16="http://schemas.microsoft.com/office/drawing/2014/main" id="{3A459ECE-143A-AE28-D4D9-DCCE57213F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f50983b46_0_194:notes">
            <a:extLst>
              <a:ext uri="{FF2B5EF4-FFF2-40B4-BE49-F238E27FC236}">
                <a16:creationId xmlns:a16="http://schemas.microsoft.com/office/drawing/2014/main" id="{E74940B8-5FD1-8C59-5E18-39F1C3F21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7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F8330D45-36B3-6467-7340-0DE23FEB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>
            <a:extLst>
              <a:ext uri="{FF2B5EF4-FFF2-40B4-BE49-F238E27FC236}">
                <a16:creationId xmlns:a16="http://schemas.microsoft.com/office/drawing/2014/main" id="{08513DC1-9795-2585-BD04-D230C4DFC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>
            <a:extLst>
              <a:ext uri="{FF2B5EF4-FFF2-40B4-BE49-F238E27FC236}">
                <a16:creationId xmlns:a16="http://schemas.microsoft.com/office/drawing/2014/main" id="{969E380B-5F3E-E208-A145-3254BAF6C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77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8DF0084A-7602-B2F3-6279-0EC29BEF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>
            <a:extLst>
              <a:ext uri="{FF2B5EF4-FFF2-40B4-BE49-F238E27FC236}">
                <a16:creationId xmlns:a16="http://schemas.microsoft.com/office/drawing/2014/main" id="{C43CCAA3-DF35-E5B1-F67E-FBBAECAF4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>
            <a:extLst>
              <a:ext uri="{FF2B5EF4-FFF2-40B4-BE49-F238E27FC236}">
                <a16:creationId xmlns:a16="http://schemas.microsoft.com/office/drawing/2014/main" id="{064069E3-6533-75B7-093E-0260B3761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92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50983b46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f50983b4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50983b46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0f50983b4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1FD54FB8-9216-B5BF-2189-E1610A7B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>
            <a:extLst>
              <a:ext uri="{FF2B5EF4-FFF2-40B4-BE49-F238E27FC236}">
                <a16:creationId xmlns:a16="http://schemas.microsoft.com/office/drawing/2014/main" id="{D4BF5D31-D8EF-5D34-926D-12DD8B885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>
            <a:extLst>
              <a:ext uri="{FF2B5EF4-FFF2-40B4-BE49-F238E27FC236}">
                <a16:creationId xmlns:a16="http://schemas.microsoft.com/office/drawing/2014/main" id="{5A94C37F-4C6E-74BA-6611-41A49D657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84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50983b46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0f50983b4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50983b46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представляет собой редуцированную копию подсистемы ведения объектной модели геоинформационной системы у реального клиента. На текущий момент в реальности для описанных в схеме задач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Kafka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используется, но переход вполне возможен.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выполняет следующие задачи: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продюсера эмулируется поведение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передаются данные о создании и изменении объектов мониторинга автотранспорта, а также данные об учётных листах (предстоящих рейсах).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с помощью продюсера эмулируется поведение общего ретранслятора сообщений трекеров объектов мониторинга автотранспорта.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kSQL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выделяются значимые сообщения трекеров (только те, которые отсылаются объектами, присутствующими в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kafkactl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нас есть возможность передать информацию о группировке объектов в группы мониторинга (это необходимо, чтобы учитывать объекты, находящиеся в рейсе).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об объектах и группах аккумулируются в базе данных подсистемы ведения объектной модели.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Консьюмер эмулирует поведение системы мониторинга. Он информирует о начале рейса объекта, если по нему передаётся информация от ретранслятора, и он на текущий момент присутствует в группе рейса. Членство в группах объектов определяется при помощи алгоритмов, переданных в описаниях групп. Поскольку это всего лишь упрощённая копия реальных процессов, здесь и алгоритмы редуцируются только до принадлежности производственному участку.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30f50983b4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4950996D-C054-16D0-F6E6-08629183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>
            <a:extLst>
              <a:ext uri="{FF2B5EF4-FFF2-40B4-BE49-F238E27FC236}">
                <a16:creationId xmlns:a16="http://schemas.microsoft.com/office/drawing/2014/main" id="{E800F82B-3322-4589-C1B9-4042C8CB02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>
            <a:extLst>
              <a:ext uri="{FF2B5EF4-FFF2-40B4-BE49-F238E27FC236}">
                <a16:creationId xmlns:a16="http://schemas.microsoft.com/office/drawing/2014/main" id="{DB9D8ABC-C22C-A243-2DB6-1C3EF966D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67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30f50983b4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73639A0-A3C4-55EE-E318-B909ECE6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>
            <a:extLst>
              <a:ext uri="{FF2B5EF4-FFF2-40B4-BE49-F238E27FC236}">
                <a16:creationId xmlns:a16="http://schemas.microsoft.com/office/drawing/2014/main" id="{798AD4C7-87CD-501A-FE39-AA9C62FF4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 в данном случае эмулируют реальную базу ПОВМ (подсистемы ведения объектной модели). И имеет </a:t>
            </a:r>
            <a:r>
              <a:rPr lang="ru-RU" dirty="0" err="1"/>
              <a:t>презентативную</a:t>
            </a:r>
            <a:r>
              <a:rPr lang="ru-RU" dirty="0"/>
              <a:t> функцию, т.е., позволяет видеть состав объектной модели и в некоторых случаях (не в этом, а в продуктивном), редактировать её, но для академической задачи я для этого её не использовал, чтобы не усложнять проект.</a:t>
            </a:r>
            <a:endParaRPr dirty="0"/>
          </a:p>
        </p:txBody>
      </p:sp>
      <p:sp>
        <p:nvSpPr>
          <p:cNvPr id="145" name="Google Shape;145;g30f50983b46_0_194:notes">
            <a:extLst>
              <a:ext uri="{FF2B5EF4-FFF2-40B4-BE49-F238E27FC236}">
                <a16:creationId xmlns:a16="http://schemas.microsoft.com/office/drawing/2014/main" id="{F35F1309-9EAB-E626-6653-AAF3CD843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16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">
    <p:bg>
      <p:bgPr>
        <a:solidFill>
          <a:srgbClr val="2623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50983b46_0_271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1" name="Google Shape;61;g30f50983b46_0_271"/>
          <p:cNvSpPr txBox="1">
            <a:spLocks noGrp="1"/>
          </p:cNvSpPr>
          <p:nvPr>
            <p:ph type="title"/>
          </p:nvPr>
        </p:nvSpPr>
        <p:spPr>
          <a:xfrm>
            <a:off x="435946" y="2942195"/>
            <a:ext cx="86709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8000" b="1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2" name="Google Shape;62;g30f50983b46_0_271"/>
          <p:cNvSpPr/>
          <p:nvPr/>
        </p:nvSpPr>
        <p:spPr>
          <a:xfrm>
            <a:off x="435946" y="323850"/>
            <a:ext cx="4553400" cy="426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63" name="Google Shape;63;g30f50983b46_0_271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0f50983b46_0_276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0f50983b46_0_276"/>
          <p:cNvSpPr/>
          <p:nvPr/>
        </p:nvSpPr>
        <p:spPr>
          <a:xfrm>
            <a:off x="0" y="0"/>
            <a:ext cx="42303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f50983b46_0_276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8" name="Google Shape;68;g30f50983b46_0_27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Основной без логотипа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50983b46_0_281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Char char="●"/>
              <a:defRPr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" name="Google Shape;71;g30f50983b46_0_28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72" name="Google Shape;72;g30f50983b46_0_281"/>
          <p:cNvSpPr/>
          <p:nvPr/>
        </p:nvSpPr>
        <p:spPr>
          <a:xfrm>
            <a:off x="435946" y="327661"/>
            <a:ext cx="3177300" cy="301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73" name="Google Shape;73;g30f50983b46_0_281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3">
    <p:bg>
      <p:bgPr>
        <a:solidFill>
          <a:srgbClr val="2623C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50983b46_0_286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6600" b="1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76" name="Google Shape;76;g30f50983b46_0_286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0f50983b46_0_28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4">
    <p:bg>
      <p:bgPr>
        <a:solidFill>
          <a:srgbClr val="5C7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50983b46_0_290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0" name="Google Shape;80;g30f50983b46_0_290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81" name="Google Shape;81;g30f50983b46_0_290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0f50983b46_0_290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6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50983b46_0_307"/>
          <p:cNvSpPr/>
          <p:nvPr/>
        </p:nvSpPr>
        <p:spPr>
          <a:xfrm>
            <a:off x="0" y="0"/>
            <a:ext cx="45414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0f50983b46_0_307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98" name="Google Shape;98;g30f50983b46_0_307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0f50983b46_0_307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50983b46_0_266"/>
          <p:cNvSpPr txBox="1">
            <a:spLocks noGrp="1"/>
          </p:cNvSpPr>
          <p:nvPr>
            <p:ph type="title"/>
          </p:nvPr>
        </p:nvSpPr>
        <p:spPr>
          <a:xfrm>
            <a:off x="435946" y="420919"/>
            <a:ext cx="8670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R="0"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57" name="Google Shape;57;g30f50983b46_0_266"/>
          <p:cNvSpPr txBox="1">
            <a:spLocks noGrp="1"/>
          </p:cNvSpPr>
          <p:nvPr>
            <p:ph type="body" idx="1"/>
          </p:nvPr>
        </p:nvSpPr>
        <p:spPr>
          <a:xfrm>
            <a:off x="435946" y="1560000"/>
            <a:ext cx="114000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g30f50983b46_0_2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46962"/>
          </p15:clr>
        </p15:guide>
        <p15:guide id="2" orient="horz" pos="227">
          <p15:clr>
            <a:srgbClr val="E46962"/>
          </p15:clr>
        </p15:guide>
        <p15:guide id="3" orient="horz" pos="3061">
          <p15:clr>
            <a:srgbClr val="E46962"/>
          </p15:clr>
        </p15:guide>
        <p15:guide id="4" pos="5613">
          <p15:clr>
            <a:srgbClr val="E46962"/>
          </p15:clr>
        </p15:guide>
        <p15:guide id="5" orient="horz" pos="73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50983b46_0_156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r>
              <a:rPr lang="ru-RU" dirty="0"/>
              <a:t>Автор проекта</a:t>
            </a:r>
            <a:r>
              <a:rPr lang="ru-RU" sz="24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ru-RU" dirty="0"/>
              <a:t>Роман Гонтарь</a:t>
            </a:r>
            <a:endParaRPr sz="2400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g30f50983b46_0_156"/>
          <p:cNvSpPr txBox="1">
            <a:spLocks noGrp="1"/>
          </p:cNvSpPr>
          <p:nvPr>
            <p:ph type="title"/>
          </p:nvPr>
        </p:nvSpPr>
        <p:spPr>
          <a:xfrm>
            <a:off x="435946" y="2942360"/>
            <a:ext cx="86709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Итоговый проект</a:t>
            </a:r>
            <a:endParaRPr dirty="0"/>
          </a:p>
        </p:txBody>
      </p:sp>
      <p:pic>
        <p:nvPicPr>
          <p:cNvPr id="107" name="Google Shape;107;g30f50983b46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506" y="4328068"/>
            <a:ext cx="2662640" cy="295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BCEC1942-602A-34F9-FCAD-A322AA892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CF21B8DE-F00D-F961-F91D-B293EC4C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2484503"/>
            <a:ext cx="11400000" cy="1698927"/>
          </a:xfrm>
        </p:spPr>
        <p:txBody>
          <a:bodyPr/>
          <a:lstStyle/>
          <a:p>
            <a:r>
              <a:rPr lang="ru-RU" dirty="0"/>
              <a:t>Эмуляция создания и изменения объектов автотранспорта (</a:t>
            </a:r>
            <a:r>
              <a:rPr lang="en-US" dirty="0"/>
              <a:t>units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Эмуляция создания учётных листов (</a:t>
            </a:r>
            <a:r>
              <a:rPr lang="en-US" dirty="0"/>
              <a:t>orders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Эмуляция отправки сообщений трекеров из ретранслятора (</a:t>
            </a:r>
            <a:r>
              <a:rPr lang="en-US" dirty="0" err="1"/>
              <a:t>raw_messages</a:t>
            </a:r>
            <a:r>
              <a:rPr lang="ru-RU" dirty="0"/>
              <a:t>)</a:t>
            </a:r>
          </a:p>
          <a:p>
            <a:r>
              <a:rPr lang="en-US" dirty="0"/>
              <a:t>Avro </a:t>
            </a:r>
            <a:r>
              <a:rPr lang="ru-RU" dirty="0"/>
              <a:t>схемы в продюсерах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CEE650-306D-1548-1208-0D7DDCD3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46" y="1009556"/>
            <a:ext cx="8670900" cy="1132618"/>
          </a:xfrm>
        </p:spPr>
        <p:txBody>
          <a:bodyPr/>
          <a:lstStyle/>
          <a:p>
            <a:r>
              <a:rPr lang="ru-RU" dirty="0"/>
              <a:t>Продюсеры </a:t>
            </a:r>
            <a:r>
              <a:rPr lang="en-US" dirty="0" err="1"/>
              <a:t>ErpProducer.Net</a:t>
            </a:r>
            <a:r>
              <a:rPr lang="ru-RU" dirty="0"/>
              <a:t> и </a:t>
            </a:r>
            <a:r>
              <a:rPr lang="en-US" dirty="0" err="1"/>
              <a:t>RepeaterProducer.Net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2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D7536B0B-48BD-7DF2-97DC-3E23CDA5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D806F90-45C3-1AB2-EB01-5F305EB6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3"/>
            <a:ext cx="11400000" cy="3539046"/>
          </a:xfrm>
        </p:spPr>
        <p:txBody>
          <a:bodyPr/>
          <a:lstStyle/>
          <a:p>
            <a:r>
              <a:rPr lang="ru-RU" dirty="0"/>
              <a:t>Стримы </a:t>
            </a:r>
            <a:r>
              <a:rPr lang="en-US" dirty="0" err="1"/>
              <a:t>kSQL</a:t>
            </a:r>
            <a:endParaRPr lang="ru-RU" dirty="0"/>
          </a:p>
          <a:p>
            <a:pPr lvl="1"/>
            <a:r>
              <a:rPr lang="en-US" dirty="0" err="1"/>
              <a:t>incoming_units</a:t>
            </a:r>
            <a:endParaRPr lang="ru-RU" dirty="0"/>
          </a:p>
          <a:p>
            <a:pPr lvl="1"/>
            <a:r>
              <a:rPr lang="en-US" dirty="0" err="1"/>
              <a:t>incoming_raw_messages</a:t>
            </a:r>
            <a:endParaRPr lang="en-US" dirty="0"/>
          </a:p>
          <a:p>
            <a:pPr lvl="1"/>
            <a:r>
              <a:rPr lang="en-US" dirty="0"/>
              <a:t>messages</a:t>
            </a:r>
            <a:r>
              <a:rPr lang="ru-RU" dirty="0"/>
              <a:t> (итоговый топик сообщений)</a:t>
            </a:r>
            <a:endParaRPr lang="en-US" dirty="0"/>
          </a:p>
          <a:p>
            <a:r>
              <a:rPr lang="ru-RU" dirty="0"/>
              <a:t>Коннекторы к СУБД </a:t>
            </a:r>
            <a:r>
              <a:rPr lang="en-US" dirty="0"/>
              <a:t>PostgreSQL</a:t>
            </a:r>
          </a:p>
          <a:p>
            <a:pPr lvl="1"/>
            <a:r>
              <a:rPr lang="en-US" dirty="0"/>
              <a:t>2-public-units</a:t>
            </a:r>
          </a:p>
          <a:p>
            <a:pPr lvl="1"/>
            <a:r>
              <a:rPr lang="en-US" dirty="0"/>
              <a:t>2-public-units_groups</a:t>
            </a:r>
          </a:p>
          <a:p>
            <a:pPr lvl="1"/>
            <a:r>
              <a:rPr lang="en-US" dirty="0"/>
              <a:t>2-public-orders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E38A33-B3C0-C7F8-E514-A3D85258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45" y="1009556"/>
            <a:ext cx="10414307" cy="1132618"/>
          </a:xfrm>
        </p:spPr>
        <p:txBody>
          <a:bodyPr/>
          <a:lstStyle/>
          <a:p>
            <a:r>
              <a:rPr lang="ru-RU" dirty="0"/>
              <a:t>Стримы </a:t>
            </a:r>
            <a:r>
              <a:rPr lang="en-US" dirty="0" err="1"/>
              <a:t>kSQL</a:t>
            </a:r>
            <a:r>
              <a:rPr lang="ru-RU" dirty="0"/>
              <a:t> и настройка </a:t>
            </a:r>
            <a:r>
              <a:rPr lang="en-US" dirty="0"/>
              <a:t>Kafka Connect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53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50711FB4-FD5E-4C72-24EA-1EE5AB9D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39E7F65-3548-E53D-BDC4-31F04395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3"/>
            <a:ext cx="11400000" cy="2689582"/>
          </a:xfrm>
        </p:spPr>
        <p:txBody>
          <a:bodyPr/>
          <a:lstStyle/>
          <a:p>
            <a:r>
              <a:rPr lang="ru-RU" dirty="0"/>
              <a:t>Выполняет следующую логическую задачу:</a:t>
            </a:r>
          </a:p>
          <a:p>
            <a:pPr lvl="1"/>
            <a:r>
              <a:rPr lang="ru-RU" dirty="0"/>
              <a:t>В трёх отдельных потоках собирает информацию об объектах автотранспорта, группах объектов и учётных листах из соответствующих топиков</a:t>
            </a:r>
          </a:p>
          <a:p>
            <a:pPr lvl="1"/>
            <a:r>
              <a:rPr lang="ru-RU" dirty="0"/>
              <a:t>В основном потоке вычитывает обработанный в </a:t>
            </a:r>
            <a:r>
              <a:rPr lang="en-US" dirty="0" err="1"/>
              <a:t>kSQL</a:t>
            </a:r>
            <a:r>
              <a:rPr lang="en-US" dirty="0"/>
              <a:t> </a:t>
            </a:r>
            <a:r>
              <a:rPr lang="ru-RU" dirty="0"/>
              <a:t>топик </a:t>
            </a:r>
            <a:r>
              <a:rPr lang="en-US" dirty="0"/>
              <a:t>messages</a:t>
            </a:r>
            <a:r>
              <a:rPr lang="ru-RU" dirty="0"/>
              <a:t>, и отбирает только те сообщения, которые принадлежат автотранспорту, вышедшему в рейс</a:t>
            </a:r>
          </a:p>
          <a:p>
            <a:pPr lvl="1"/>
            <a:r>
              <a:rPr lang="ru-RU" dirty="0"/>
              <a:t>Отображает эту информацию в виде текстового лога, заодно сообщая, когда транспорт выходит в рейс или сходит с него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3ECE64-F5AC-2AD4-49DF-95A33346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Консьюмер </a:t>
            </a:r>
            <a:r>
              <a:rPr lang="en-US" dirty="0" err="1"/>
              <a:t>GisConsumer.Net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83DBF6A3-6857-6656-3B5A-65CCDCF4B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>
            <a:extLst>
              <a:ext uri="{FF2B5EF4-FFF2-40B4-BE49-F238E27FC236}">
                <a16:creationId xmlns:a16="http://schemas.microsoft.com/office/drawing/2014/main" id="{BAD6881B-6591-AA71-AF0C-CF1CF2905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Сложности</a:t>
            </a:r>
            <a:endParaRPr dirty="0"/>
          </a:p>
        </p:txBody>
      </p:sp>
      <p:sp>
        <p:nvSpPr>
          <p:cNvPr id="136" name="Google Shape;136;g30f50983b46_0_184">
            <a:extLst>
              <a:ext uri="{FF2B5EF4-FFF2-40B4-BE49-F238E27FC236}">
                <a16:creationId xmlns:a16="http://schemas.microsoft.com/office/drawing/2014/main" id="{7BFE8784-37A4-A815-E6ED-751D743FA86C}"/>
              </a:ext>
            </a:extLst>
          </p:cNvPr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en-US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32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FD530582-0BE2-ED7B-46F4-90849E7C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2"/>
            <a:ext cx="11400000" cy="3208827"/>
          </a:xfrm>
        </p:spPr>
        <p:txBody>
          <a:bodyPr/>
          <a:lstStyle/>
          <a:p>
            <a:r>
              <a:rPr lang="en-US" dirty="0"/>
              <a:t>Avro </a:t>
            </a:r>
            <a:r>
              <a:rPr lang="ru-RU" dirty="0"/>
              <a:t>в .</a:t>
            </a:r>
            <a:r>
              <a:rPr lang="en-US" dirty="0"/>
              <a:t>Net</a:t>
            </a:r>
          </a:p>
          <a:p>
            <a:r>
              <a:rPr lang="ru-RU" dirty="0"/>
              <a:t>Запуск </a:t>
            </a:r>
            <a:r>
              <a:rPr lang="en-US" dirty="0" err="1"/>
              <a:t>kafkactl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Docker Desktop</a:t>
            </a:r>
          </a:p>
          <a:p>
            <a:r>
              <a:rPr lang="ru-RU" dirty="0"/>
              <a:t>Конфигурирование кластера (проблемы с хостами)</a:t>
            </a:r>
          </a:p>
          <a:p>
            <a:r>
              <a:rPr lang="en-US" dirty="0" err="1"/>
              <a:t>kSQL</a:t>
            </a:r>
            <a:r>
              <a:rPr lang="en-US" dirty="0"/>
              <a:t> – </a:t>
            </a:r>
            <a:r>
              <a:rPr lang="ru-RU" dirty="0"/>
              <a:t>одна сплошная проблема:</a:t>
            </a:r>
          </a:p>
          <a:p>
            <a:pPr lvl="1"/>
            <a:r>
              <a:rPr lang="ru-RU" dirty="0"/>
              <a:t>нелогичное поведение и общая </a:t>
            </a:r>
            <a:r>
              <a:rPr lang="ru-RU" dirty="0" err="1"/>
              <a:t>глюкавость</a:t>
            </a:r>
            <a:endParaRPr lang="ru-RU" dirty="0"/>
          </a:p>
          <a:p>
            <a:pPr lvl="1"/>
            <a:r>
              <a:rPr lang="ru-RU" dirty="0"/>
              <a:t>невозможность </a:t>
            </a:r>
            <a:r>
              <a:rPr lang="en-US" dirty="0"/>
              <a:t>join-</a:t>
            </a:r>
            <a:r>
              <a:rPr lang="ru-RU" dirty="0" err="1"/>
              <a:t>ов</a:t>
            </a:r>
            <a:r>
              <a:rPr lang="ru-RU" dirty="0"/>
              <a:t> неключевых полей</a:t>
            </a:r>
          </a:p>
          <a:p>
            <a:pPr lvl="1"/>
            <a:r>
              <a:rPr lang="ru-RU" dirty="0"/>
              <a:t>очень ограниченная функциональность (это был не </a:t>
            </a:r>
            <a:r>
              <a:rPr lang="en-US" dirty="0"/>
              <a:t>SQL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невозможность работать с кластером с авторизацией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3438314-18ED-329E-27C6-BF56A432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пришлось столкнуться</a:t>
            </a:r>
          </a:p>
        </p:txBody>
      </p:sp>
    </p:spTree>
    <p:extLst>
      <p:ext uri="{BB962C8B-B14F-4D97-AF65-F5344CB8AC3E}">
        <p14:creationId xmlns:p14="http://schemas.microsoft.com/office/powerpoint/2010/main" val="20757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3C1FE863-EF66-7685-FBE3-6B30A095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>
            <a:extLst>
              <a:ext uri="{FF2B5EF4-FFF2-40B4-BE49-F238E27FC236}">
                <a16:creationId xmlns:a16="http://schemas.microsoft.com/office/drawing/2014/main" id="{3529CCB1-DC36-ED6D-DA29-78C003EB8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Итоги</a:t>
            </a:r>
            <a:endParaRPr dirty="0"/>
          </a:p>
        </p:txBody>
      </p:sp>
      <p:sp>
        <p:nvSpPr>
          <p:cNvPr id="136" name="Google Shape;136;g30f50983b46_0_184">
            <a:extLst>
              <a:ext uri="{FF2B5EF4-FFF2-40B4-BE49-F238E27FC236}">
                <a16:creationId xmlns:a16="http://schemas.microsoft.com/office/drawing/2014/main" id="{6F45CECA-5343-B4FA-B569-85592571A31B}"/>
              </a:ext>
            </a:extLst>
          </p:cNvPr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ru-RU" sz="6600" b="1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6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CF687C0-2A64-67AD-F2AD-738743C2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3"/>
            <a:ext cx="11400000" cy="2973122"/>
          </a:xfrm>
        </p:spPr>
        <p:txBody>
          <a:bodyPr/>
          <a:lstStyle/>
          <a:p>
            <a:r>
              <a:rPr lang="ru-RU" dirty="0"/>
              <a:t>Получилось практически всё, что планировал, только достигнуто не совсем теми инструментами (консьюмер вместо </a:t>
            </a:r>
            <a:r>
              <a:rPr lang="en-US" dirty="0" err="1"/>
              <a:t>kSQL</a:t>
            </a:r>
            <a:r>
              <a:rPr lang="ru-RU" dirty="0"/>
              <a:t> для выборок сообщений)</a:t>
            </a:r>
          </a:p>
          <a:p>
            <a:r>
              <a:rPr lang="ru-RU" dirty="0"/>
              <a:t>На практике я вижу несколько иное использование </a:t>
            </a:r>
            <a:r>
              <a:rPr lang="en-US" dirty="0"/>
              <a:t>Apache Kafka </a:t>
            </a:r>
            <a:r>
              <a:rPr lang="ru-RU" dirty="0"/>
              <a:t>для этой задачи, а именно</a:t>
            </a:r>
            <a:r>
              <a:rPr lang="en-US" dirty="0"/>
              <a:t> </a:t>
            </a:r>
            <a:r>
              <a:rPr lang="ru-RU" dirty="0"/>
              <a:t>только сбор и обработка на лету информации из </a:t>
            </a:r>
            <a:r>
              <a:rPr lang="en-US" dirty="0"/>
              <a:t>ERP</a:t>
            </a:r>
            <a:r>
              <a:rPr lang="ru-RU" dirty="0"/>
              <a:t>, а в </a:t>
            </a:r>
            <a:r>
              <a:rPr lang="en-US" dirty="0"/>
              <a:t>GIS</a:t>
            </a:r>
            <a:r>
              <a:rPr lang="ru-RU" dirty="0"/>
              <a:t> передача только номенклатурной информации</a:t>
            </a:r>
            <a:r>
              <a:rPr lang="en-US" dirty="0"/>
              <a:t>, </a:t>
            </a:r>
            <a:r>
              <a:rPr lang="ru-RU" dirty="0"/>
              <a:t>всю же логику делать на другом уровне. Но надо было выполнить академический минимум</a:t>
            </a:r>
          </a:p>
          <a:p>
            <a:r>
              <a:rPr lang="ru-RU" dirty="0"/>
              <a:t>Тяжело в учении, легко на производстве))</a:t>
            </a:r>
          </a:p>
        </p:txBody>
      </p:sp>
      <p:sp>
        <p:nvSpPr>
          <p:cNvPr id="159" name="Google Shape;159;g30f50983b46_0_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В завершении проекта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989DBC-C7BC-2D4E-1895-DE91DC8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2FE7236E-DFD1-BE45-40ED-9A51706B26C9}"/>
              </a:ext>
            </a:extLst>
          </p:cNvPr>
          <p:cNvSpPr txBox="1">
            <a:spLocks/>
          </p:cNvSpPr>
          <p:nvPr/>
        </p:nvSpPr>
        <p:spPr>
          <a:xfrm>
            <a:off x="8676541" y="5941920"/>
            <a:ext cx="3154096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46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3333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r>
              <a:rPr lang="ru-RU" dirty="0"/>
              <a:t>Вопросы???</a:t>
            </a:r>
          </a:p>
        </p:txBody>
      </p:sp>
      <p:pic>
        <p:nvPicPr>
          <p:cNvPr id="8" name="Google Shape;107;g30f50983b46_0_156">
            <a:extLst>
              <a:ext uri="{FF2B5EF4-FFF2-40B4-BE49-F238E27FC236}">
                <a16:creationId xmlns:a16="http://schemas.microsoft.com/office/drawing/2014/main" id="{05D96D8C-9719-0160-7A91-919536496B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V="1">
            <a:off x="3908981" y="1905495"/>
            <a:ext cx="4374038" cy="416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82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50983b46_0_163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План проекта</a:t>
            </a:r>
            <a:endParaRPr dirty="0"/>
          </a:p>
        </p:txBody>
      </p:sp>
      <p:grpSp>
        <p:nvGrpSpPr>
          <p:cNvPr id="113" name="Google Shape;113;g30f50983b46_0_163"/>
          <p:cNvGrpSpPr/>
          <p:nvPr/>
        </p:nvGrpSpPr>
        <p:grpSpPr>
          <a:xfrm>
            <a:off x="4617714" y="1776282"/>
            <a:ext cx="7138230" cy="523200"/>
            <a:chOff x="1242533" y="1818557"/>
            <a:chExt cx="8503967" cy="523200"/>
          </a:xfrm>
        </p:grpSpPr>
        <p:sp>
          <p:nvSpPr>
            <p:cNvPr id="114" name="Google Shape;114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</a:t>
              </a:r>
              <a:endParaRPr/>
            </a:p>
          </p:txBody>
        </p:sp>
        <p:sp>
          <p:nvSpPr>
            <p:cNvPr id="115" name="Google Shape;115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Немного обо мне</a:t>
              </a:r>
              <a:endParaRPr dirty="0"/>
            </a:p>
          </p:txBody>
        </p:sp>
      </p:grpSp>
      <p:grpSp>
        <p:nvGrpSpPr>
          <p:cNvPr id="116" name="Google Shape;116;g30f50983b46_0_163"/>
          <p:cNvGrpSpPr/>
          <p:nvPr/>
        </p:nvGrpSpPr>
        <p:grpSpPr>
          <a:xfrm>
            <a:off x="4617714" y="2638417"/>
            <a:ext cx="7138336" cy="523200"/>
            <a:chOff x="1242533" y="1818557"/>
            <a:chExt cx="8504094" cy="523200"/>
          </a:xfrm>
        </p:grpSpPr>
        <p:sp>
          <p:nvSpPr>
            <p:cNvPr id="117" name="Google Shape;117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</a:t>
              </a:r>
              <a:endParaRPr/>
            </a:p>
          </p:txBody>
        </p:sp>
        <p:sp>
          <p:nvSpPr>
            <p:cNvPr id="118" name="Google Shape;118;g30f50983b46_0_163"/>
            <p:cNvSpPr txBox="1"/>
            <p:nvPr/>
          </p:nvSpPr>
          <p:spPr>
            <a:xfrm>
              <a:off x="2052827" y="1895490"/>
              <a:ext cx="769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Архитектурная схема проекта</a:t>
              </a:r>
              <a:endParaRPr sz="1800" dirty="0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g30f50983b46_0_163"/>
          <p:cNvGrpSpPr/>
          <p:nvPr/>
        </p:nvGrpSpPr>
        <p:grpSpPr>
          <a:xfrm>
            <a:off x="4617714" y="3500552"/>
            <a:ext cx="7138230" cy="523200"/>
            <a:chOff x="1242533" y="1818557"/>
            <a:chExt cx="8503967" cy="523200"/>
          </a:xfrm>
        </p:grpSpPr>
        <p:sp>
          <p:nvSpPr>
            <p:cNvPr id="120" name="Google Shape;120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03</a:t>
              </a:r>
              <a:endParaRPr/>
            </a:p>
          </p:txBody>
        </p:sp>
        <p:sp>
          <p:nvSpPr>
            <p:cNvPr id="121" name="Google Shape;121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Этапы работы над проектом</a:t>
              </a:r>
              <a:endParaRPr dirty="0"/>
            </a:p>
          </p:txBody>
        </p:sp>
      </p:grpSp>
      <p:grpSp>
        <p:nvGrpSpPr>
          <p:cNvPr id="122" name="Google Shape;122;g30f50983b46_0_163"/>
          <p:cNvGrpSpPr/>
          <p:nvPr/>
        </p:nvGrpSpPr>
        <p:grpSpPr>
          <a:xfrm>
            <a:off x="4617714" y="4362687"/>
            <a:ext cx="7138230" cy="523200"/>
            <a:chOff x="1242533" y="1818557"/>
            <a:chExt cx="8503967" cy="523200"/>
          </a:xfrm>
        </p:grpSpPr>
        <p:sp>
          <p:nvSpPr>
            <p:cNvPr id="123" name="Google Shape;123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 dirty="0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04</a:t>
              </a:r>
              <a:endParaRPr dirty="0"/>
            </a:p>
          </p:txBody>
        </p:sp>
        <p:sp>
          <p:nvSpPr>
            <p:cNvPr id="124" name="Google Shape;124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Сложности</a:t>
              </a:r>
              <a:endParaRPr dirty="0"/>
            </a:p>
          </p:txBody>
        </p:sp>
      </p:grpSp>
      <p:grpSp>
        <p:nvGrpSpPr>
          <p:cNvPr id="3" name="Google Shape;122;g30f50983b46_0_163">
            <a:extLst>
              <a:ext uri="{FF2B5EF4-FFF2-40B4-BE49-F238E27FC236}">
                <a16:creationId xmlns:a16="http://schemas.microsoft.com/office/drawing/2014/main" id="{3EB930CF-96B7-9739-55F4-D7CC74A76025}"/>
              </a:ext>
            </a:extLst>
          </p:cNvPr>
          <p:cNvGrpSpPr/>
          <p:nvPr/>
        </p:nvGrpSpPr>
        <p:grpSpPr>
          <a:xfrm>
            <a:off x="4617714" y="5224810"/>
            <a:ext cx="7138230" cy="523200"/>
            <a:chOff x="1242533" y="1818557"/>
            <a:chExt cx="8503967" cy="523200"/>
          </a:xfrm>
        </p:grpSpPr>
        <p:sp>
          <p:nvSpPr>
            <p:cNvPr id="4" name="Google Shape;123;g30f50983b46_0_163">
              <a:extLst>
                <a:ext uri="{FF2B5EF4-FFF2-40B4-BE49-F238E27FC236}">
                  <a16:creationId xmlns:a16="http://schemas.microsoft.com/office/drawing/2014/main" id="{C967E35B-905C-5F88-862E-BD781B4351DE}"/>
                </a:ext>
              </a:extLst>
            </p:cNvPr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 dirty="0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05</a:t>
              </a:r>
              <a:endParaRPr dirty="0"/>
            </a:p>
          </p:txBody>
        </p:sp>
        <p:sp>
          <p:nvSpPr>
            <p:cNvPr id="5" name="Google Shape;124;g30f50983b46_0_163">
              <a:extLst>
                <a:ext uri="{FF2B5EF4-FFF2-40B4-BE49-F238E27FC236}">
                  <a16:creationId xmlns:a16="http://schemas.microsoft.com/office/drawing/2014/main" id="{816AF16F-49E7-0485-E0AA-723A12A24CC0}"/>
                </a:ext>
              </a:extLst>
            </p:cNvPr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Итоги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9CBC4553-C9EA-ECAB-4F5C-96B11ECF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>
            <a:extLst>
              <a:ext uri="{FF2B5EF4-FFF2-40B4-BE49-F238E27FC236}">
                <a16:creationId xmlns:a16="http://schemas.microsoft.com/office/drawing/2014/main" id="{EA20014F-8F00-23FE-B343-1630B656A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Немного обо мне</a:t>
            </a:r>
            <a:endParaRPr dirty="0"/>
          </a:p>
        </p:txBody>
      </p:sp>
      <p:sp>
        <p:nvSpPr>
          <p:cNvPr id="136" name="Google Shape;136;g30f50983b46_0_184">
            <a:extLst>
              <a:ext uri="{FF2B5EF4-FFF2-40B4-BE49-F238E27FC236}">
                <a16:creationId xmlns:a16="http://schemas.microsoft.com/office/drawing/2014/main" id="{3A6226D0-C682-76F4-E1D4-83E930A54AF5}"/>
              </a:ext>
            </a:extLst>
          </p:cNvPr>
          <p:cNvSpPr txBox="1"/>
          <p:nvPr/>
        </p:nvSpPr>
        <p:spPr>
          <a:xfrm>
            <a:off x="435946" y="1436883"/>
            <a:ext cx="36483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en-US" sz="6600" b="1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13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50983b46_0_179"/>
          <p:cNvSpPr txBox="1"/>
          <p:nvPr/>
        </p:nvSpPr>
        <p:spPr>
          <a:xfrm>
            <a:off x="5697698" y="1349040"/>
            <a:ext cx="6060900" cy="49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lang="ru-RU" sz="1733" dirty="0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Автор проекта</a:t>
            </a:r>
            <a:endParaRPr sz="1733" b="0" i="0" u="none" strike="noStrike" cap="none" dirty="0">
              <a:solidFill>
                <a:srgbClr val="16151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dirty="0">
                <a:solidFill>
                  <a:srgbClr val="5C76FF"/>
                </a:solidFill>
                <a:latin typeface="Inter Black"/>
                <a:ea typeface="Inter Black"/>
                <a:cs typeface="Inter Black"/>
                <a:sym typeface="Inter Black"/>
              </a:rPr>
              <a:t>Роман Гонтарь</a:t>
            </a:r>
            <a:endParaRPr sz="4000" b="0" i="0" u="none" strike="noStrike" cap="none" dirty="0">
              <a:solidFill>
                <a:srgbClr val="5C76FF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  <a:t>Технический директор</a:t>
            </a:r>
            <a:br>
              <a:rPr lang="ru-RU" sz="2400" b="0" i="0" u="none" strike="noStrike" cap="none" dirty="0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</a:br>
            <a:endParaRPr sz="2400" b="0" i="0" u="none" strike="noStrike" cap="none" dirty="0">
              <a:solidFill>
                <a:srgbClr val="170F6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ОАО «Белгородэнерго», ОАО «</a:t>
            </a:r>
            <a:r>
              <a:rPr lang="ru-RU" sz="2000" dirty="0" err="1">
                <a:solidFill>
                  <a:srgbClr val="161518"/>
                </a:solidFill>
                <a:latin typeface="Inter"/>
                <a:ea typeface="Inter"/>
                <a:sym typeface="Inter"/>
              </a:rPr>
              <a:t>КорССис</a:t>
            </a: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»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ГК «</a:t>
            </a:r>
            <a:r>
              <a:rPr lang="ru-RU" sz="2000" dirty="0" err="1">
                <a:solidFill>
                  <a:srgbClr val="161518"/>
                </a:solidFill>
                <a:latin typeface="Inter"/>
                <a:ea typeface="Inter"/>
                <a:sym typeface="Inter"/>
              </a:rPr>
              <a:t>Денекси</a:t>
            </a:r>
            <a:r>
              <a:rPr lang="ru-RU" sz="2000" dirty="0">
                <a:solidFill>
                  <a:srgbClr val="161518"/>
                </a:solidFill>
                <a:latin typeface="Inter"/>
                <a:ea typeface="Inter"/>
                <a:sym typeface="Inter"/>
              </a:rPr>
              <a:t>»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dirty="0"/>
              <a:t>Работа в разных областях индустрии, начиная от веб-приложений и заканчивая профессиональными устройствами на микроконтроллерах.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dirty="0"/>
              <a:t>Сейчас в основном работа в агропромышленном секторе экономики, связанная с ГИС-системами. Чем, собственно, и обусловлена тема итогового проекта.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8B61D2-2DBE-F8C5-D2FA-07BF1210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2" y="1349040"/>
            <a:ext cx="4402548" cy="4402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C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/>
          <p:cNvSpPr txBox="1">
            <a:spLocks noGrp="1"/>
          </p:cNvSpPr>
          <p:nvPr>
            <p:ph type="title"/>
          </p:nvPr>
        </p:nvSpPr>
        <p:spPr>
          <a:xfrm>
            <a:off x="435946" y="3829004"/>
            <a:ext cx="86709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Архитектурная схема проекта</a:t>
            </a:r>
            <a:endParaRPr dirty="0"/>
          </a:p>
        </p:txBody>
      </p:sp>
      <p:sp>
        <p:nvSpPr>
          <p:cNvPr id="136" name="Google Shape;136;g30f50983b46_0_184"/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ru-RU" sz="6600" b="1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7CFA9C7-3140-019B-A341-1591C63B39B8}"/>
              </a:ext>
            </a:extLst>
          </p:cNvPr>
          <p:cNvGrpSpPr/>
          <p:nvPr/>
        </p:nvGrpSpPr>
        <p:grpSpPr>
          <a:xfrm>
            <a:off x="1148862" y="914399"/>
            <a:ext cx="10027138" cy="5494215"/>
            <a:chOff x="0" y="0"/>
            <a:chExt cx="6848475" cy="33528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1A80E47-A179-5A7B-D775-A4A3C7E638CD}"/>
                </a:ext>
              </a:extLst>
            </p:cNvPr>
            <p:cNvSpPr/>
            <p:nvPr/>
          </p:nvSpPr>
          <p:spPr>
            <a:xfrm>
              <a:off x="2486025" y="1876425"/>
              <a:ext cx="1962150" cy="1476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Кластер </a:t>
              </a: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Apache Kafka</a:t>
              </a:r>
              <a:endParaRPr lang="ru-RU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Блок-схема: магнитный диск 3">
              <a:extLst>
                <a:ext uri="{FF2B5EF4-FFF2-40B4-BE49-F238E27FC236}">
                  <a16:creationId xmlns:a16="http://schemas.microsoft.com/office/drawing/2014/main" id="{CA9650A5-6110-DCCA-9EC5-B79B3804A18A}"/>
                </a:ext>
              </a:extLst>
            </p:cNvPr>
            <p:cNvSpPr/>
            <p:nvPr/>
          </p:nvSpPr>
          <p:spPr>
            <a:xfrm>
              <a:off x="4714875" y="1876425"/>
              <a:ext cx="1943100" cy="1476375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БД объектной модели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(обновляется при помощи </a:t>
              </a: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Connect</a:t>
              </a: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Стрелка: пятиугольник 4">
              <a:extLst>
                <a:ext uri="{FF2B5EF4-FFF2-40B4-BE49-F238E27FC236}">
                  <a16:creationId xmlns:a16="http://schemas.microsoft.com/office/drawing/2014/main" id="{542BC39B-C0A6-0D58-2630-9231240CFE49}"/>
                </a:ext>
              </a:extLst>
            </p:cNvPr>
            <p:cNvSpPr/>
            <p:nvPr/>
          </p:nvSpPr>
          <p:spPr>
            <a:xfrm>
              <a:off x="0" y="0"/>
              <a:ext cx="2268000" cy="1162050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ERP</a:t>
              </a:r>
              <a:endParaRPr lang="ru-RU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(эмулируется продюсером)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[Объекты автотранспорта,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Учётные листы]</a:t>
              </a:r>
            </a:p>
          </p:txBody>
        </p:sp>
        <p:sp>
          <p:nvSpPr>
            <p:cNvPr id="6" name="Стрелка: пятиугольник 5">
              <a:extLst>
                <a:ext uri="{FF2B5EF4-FFF2-40B4-BE49-F238E27FC236}">
                  <a16:creationId xmlns:a16="http://schemas.microsoft.com/office/drawing/2014/main" id="{267EC23E-FFEF-1530-91F9-5F235E7F7DDB}"/>
                </a:ext>
              </a:extLst>
            </p:cNvPr>
            <p:cNvSpPr/>
            <p:nvPr/>
          </p:nvSpPr>
          <p:spPr>
            <a:xfrm>
              <a:off x="0" y="2581275"/>
              <a:ext cx="2267585" cy="771525"/>
            </a:xfrm>
            <a:prstGeom prst="homePlate">
              <a:avLst>
                <a:gd name="adj" fmla="val 7469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kafkactl</a:t>
              </a:r>
              <a:endParaRPr lang="ru-RU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Группы объектов</a:t>
              </a: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ru-RU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Стрелка: шеврон 6">
              <a:extLst>
                <a:ext uri="{FF2B5EF4-FFF2-40B4-BE49-F238E27FC236}">
                  <a16:creationId xmlns:a16="http://schemas.microsoft.com/office/drawing/2014/main" id="{5089E91E-B644-AD32-80A7-F3D470C2C1AF}"/>
                </a:ext>
              </a:extLst>
            </p:cNvPr>
            <p:cNvSpPr/>
            <p:nvPr/>
          </p:nvSpPr>
          <p:spPr>
            <a:xfrm>
              <a:off x="4714875" y="0"/>
              <a:ext cx="2133600" cy="1533525"/>
            </a:xfrm>
            <a:prstGeom prst="chevron">
              <a:avLst>
                <a:gd name="adj" fmla="val 2031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GIS</a:t>
              </a:r>
              <a:endParaRPr lang="ru-RU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(эмулируется консьюмером, вывод объектов в рейс согласно группам и учётным листам)</a:t>
              </a:r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id="{650C3F74-404C-ADDF-5488-968991E31FC2}"/>
                </a:ext>
              </a:extLst>
            </p:cNvPr>
            <p:cNvSpPr/>
            <p:nvPr/>
          </p:nvSpPr>
          <p:spPr>
            <a:xfrm>
              <a:off x="0" y="1323975"/>
              <a:ext cx="2267585" cy="1114425"/>
            </a:xfrm>
            <a:prstGeom prst="homePlate">
              <a:avLst>
                <a:gd name="adj" fmla="val 517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Ретранслятор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(эмулируется продюсером)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[Сообщения трекеров]</a:t>
              </a:r>
            </a:p>
          </p:txBody>
        </p:sp>
        <p:sp>
          <p:nvSpPr>
            <p:cNvPr id="9" name="Блок-схема: типовой процесс 8">
              <a:extLst>
                <a:ext uri="{FF2B5EF4-FFF2-40B4-BE49-F238E27FC236}">
                  <a16:creationId xmlns:a16="http://schemas.microsoft.com/office/drawing/2014/main" id="{6083AEBF-5BE8-438A-C09D-18B7FD0DF503}"/>
                </a:ext>
              </a:extLst>
            </p:cNvPr>
            <p:cNvSpPr/>
            <p:nvPr/>
          </p:nvSpPr>
          <p:spPr>
            <a:xfrm>
              <a:off x="2495550" y="0"/>
              <a:ext cx="1952625" cy="1533525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Выделение значимых сообщений трекеров из сырых данных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(выполняется при помощи </a:t>
              </a:r>
              <a:r>
                <a: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kSQL</a:t>
              </a:r>
              <a:r>
                <a:rPr lang="ru-RU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DAD869A-8A1E-02DF-DC47-0B16321C4259}"/>
                </a:ext>
              </a:extLst>
            </p:cNvPr>
            <p:cNvCxnSpPr/>
            <p:nvPr/>
          </p:nvCxnSpPr>
          <p:spPr>
            <a:xfrm flipV="1">
              <a:off x="3133725" y="1533525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C1F390D-7D72-EC4D-A6ED-0D4660A8DB16}"/>
                </a:ext>
              </a:extLst>
            </p:cNvPr>
            <p:cNvCxnSpPr/>
            <p:nvPr/>
          </p:nvCxnSpPr>
          <p:spPr>
            <a:xfrm>
              <a:off x="3752850" y="1533525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4DEEC6E-EF9A-3736-B697-8E174C20B909}"/>
                </a:ext>
              </a:extLst>
            </p:cNvPr>
            <p:cNvCxnSpPr/>
            <p:nvPr/>
          </p:nvCxnSpPr>
          <p:spPr>
            <a:xfrm flipV="1">
              <a:off x="4448175" y="1533525"/>
              <a:ext cx="26670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2143379C-515B-4E5A-1645-5210FC7C7575}"/>
                </a:ext>
              </a:extLst>
            </p:cNvPr>
            <p:cNvCxnSpPr/>
            <p:nvPr/>
          </p:nvCxnSpPr>
          <p:spPr>
            <a:xfrm>
              <a:off x="2266950" y="609600"/>
              <a:ext cx="218440" cy="1266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A177BCC-FEE8-AFA2-9CC9-A185CD95862E}"/>
                </a:ext>
              </a:extLst>
            </p:cNvPr>
            <p:cNvCxnSpPr/>
            <p:nvPr/>
          </p:nvCxnSpPr>
          <p:spPr>
            <a:xfrm>
              <a:off x="2266950" y="1876425"/>
              <a:ext cx="219075" cy="704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6775D2A-AE65-B3EE-4459-B1A2D403AD15}"/>
                </a:ext>
              </a:extLst>
            </p:cNvPr>
            <p:cNvCxnSpPr/>
            <p:nvPr/>
          </p:nvCxnSpPr>
          <p:spPr>
            <a:xfrm>
              <a:off x="2266950" y="2971800"/>
              <a:ext cx="218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1BBC3441-BD77-64A2-B20F-AC49A8332D0B}"/>
                </a:ext>
              </a:extLst>
            </p:cNvPr>
            <p:cNvCxnSpPr/>
            <p:nvPr/>
          </p:nvCxnSpPr>
          <p:spPr>
            <a:xfrm>
              <a:off x="4448175" y="2686050"/>
              <a:ext cx="2667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3F45D038-D1BD-8374-D184-B65BAB2B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>
            <a:extLst>
              <a:ext uri="{FF2B5EF4-FFF2-40B4-BE49-F238E27FC236}">
                <a16:creationId xmlns:a16="http://schemas.microsoft.com/office/drawing/2014/main" id="{ED6A62FB-6664-0AAD-8455-54EE626D4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946" y="3828854"/>
            <a:ext cx="86709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 dirty="0"/>
              <a:t>Этапы работы над проектом</a:t>
            </a:r>
            <a:endParaRPr dirty="0"/>
          </a:p>
        </p:txBody>
      </p:sp>
      <p:sp>
        <p:nvSpPr>
          <p:cNvPr id="136" name="Google Shape;136;g30f50983b46_0_184">
            <a:extLst>
              <a:ext uri="{FF2B5EF4-FFF2-40B4-BE49-F238E27FC236}">
                <a16:creationId xmlns:a16="http://schemas.microsoft.com/office/drawing/2014/main" id="{23863AA7-C56B-8899-FD8E-E9135F9C3B6C}"/>
              </a:ext>
            </a:extLst>
          </p:cNvPr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 dirty="0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26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7C8A50C-F924-C1B4-EA17-0D890B66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3"/>
            <a:ext cx="11400000" cy="4011034"/>
          </a:xfrm>
        </p:spPr>
        <p:txBody>
          <a:bodyPr/>
          <a:lstStyle/>
          <a:p>
            <a:r>
              <a:rPr lang="ru-RU" dirty="0"/>
              <a:t>Кластер из трёх </a:t>
            </a:r>
            <a:r>
              <a:rPr lang="ru-RU" dirty="0" err="1"/>
              <a:t>нод</a:t>
            </a:r>
            <a:r>
              <a:rPr lang="ru-RU" dirty="0"/>
              <a:t>, без авторизации</a:t>
            </a:r>
          </a:p>
          <a:p>
            <a:r>
              <a:rPr lang="ru-RU" dirty="0"/>
              <a:t>Здесь же </a:t>
            </a:r>
            <a:r>
              <a:rPr lang="en-US" dirty="0"/>
              <a:t>Schema Registry, AKHQ, Kafka Connect, </a:t>
            </a:r>
            <a:r>
              <a:rPr lang="en-US" dirty="0" err="1"/>
              <a:t>kSQL</a:t>
            </a:r>
            <a:endParaRPr lang="en-US" dirty="0"/>
          </a:p>
          <a:p>
            <a:r>
              <a:rPr lang="ru-RU" dirty="0"/>
              <a:t>Создание необходимых топиков:</a:t>
            </a:r>
          </a:p>
          <a:p>
            <a:pPr lvl="1"/>
            <a:r>
              <a:rPr lang="en-US" dirty="0"/>
              <a:t>m</a:t>
            </a:r>
            <a:r>
              <a:rPr lang="fr-FR" dirty="0"/>
              <a:t>essages</a:t>
            </a:r>
            <a:endParaRPr lang="ru-RU" dirty="0"/>
          </a:p>
          <a:p>
            <a:pPr lvl="1"/>
            <a:r>
              <a:rPr lang="fr-FR" dirty="0"/>
              <a:t>orders</a:t>
            </a:r>
          </a:p>
          <a:p>
            <a:pPr lvl="1"/>
            <a:r>
              <a:rPr lang="fr-FR" dirty="0"/>
              <a:t>raw_messages</a:t>
            </a:r>
          </a:p>
          <a:p>
            <a:pPr lvl="1"/>
            <a:r>
              <a:rPr lang="fr-FR" dirty="0"/>
              <a:t>units</a:t>
            </a:r>
          </a:p>
          <a:p>
            <a:pPr lvl="1"/>
            <a:r>
              <a:rPr lang="fr-FR" dirty="0"/>
              <a:t>units_groups</a:t>
            </a:r>
            <a:r>
              <a:rPr lang="en-US" dirty="0"/>
              <a:t> </a:t>
            </a:r>
          </a:p>
          <a:p>
            <a:r>
              <a:rPr lang="ru-RU" dirty="0"/>
              <a:t>Создание </a:t>
            </a:r>
            <a:r>
              <a:rPr lang="en-US" dirty="0" err="1"/>
              <a:t>avro</a:t>
            </a:r>
            <a:r>
              <a:rPr lang="en-US" dirty="0"/>
              <a:t> </a:t>
            </a:r>
            <a:r>
              <a:rPr lang="ru-RU" dirty="0"/>
              <a:t>схемы для топика </a:t>
            </a:r>
            <a:r>
              <a:rPr lang="en-US" dirty="0" err="1"/>
              <a:t>units_groups</a:t>
            </a:r>
            <a:endParaRPr lang="en-US" dirty="0"/>
          </a:p>
          <a:p>
            <a:r>
              <a:rPr lang="ru-RU" dirty="0"/>
              <a:t>Заполнение топика </a:t>
            </a:r>
            <a:r>
              <a:rPr lang="en-US" dirty="0" err="1"/>
              <a:t>units_groups</a:t>
            </a:r>
            <a:r>
              <a:rPr lang="en-US" dirty="0"/>
              <a:t> </a:t>
            </a:r>
            <a:r>
              <a:rPr lang="ru-RU" dirty="0"/>
              <a:t>с использованием</a:t>
            </a:r>
            <a:r>
              <a:rPr lang="en-US" dirty="0"/>
              <a:t> </a:t>
            </a:r>
            <a:r>
              <a:rPr lang="en-US" dirty="0" err="1"/>
              <a:t>kafkactl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8635BB-02BB-D003-8463-478DDC6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 Кафки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13476DE4-2B7B-510A-2330-04A7CEED0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9BCAFAD-74B2-FFDA-32F0-C40D04BE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6" y="1956603"/>
            <a:ext cx="11400000" cy="1981889"/>
          </a:xfrm>
        </p:spPr>
        <p:txBody>
          <a:bodyPr/>
          <a:lstStyle/>
          <a:p>
            <a:r>
              <a:rPr lang="ru-RU" dirty="0"/>
              <a:t>Кластер из СУБД и </a:t>
            </a:r>
            <a:r>
              <a:rPr lang="en-US" dirty="0" err="1"/>
              <a:t>pgAdmin</a:t>
            </a:r>
            <a:endParaRPr lang="ru-RU" dirty="0"/>
          </a:p>
          <a:p>
            <a:r>
              <a:rPr lang="ru-RU" dirty="0"/>
              <a:t>Автоматическое создание таблиц из инициализирующего скрипта: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 err="1"/>
              <a:t>units_groups</a:t>
            </a:r>
            <a:endParaRPr lang="en-US" dirty="0"/>
          </a:p>
          <a:p>
            <a:pPr lvl="1"/>
            <a:r>
              <a:rPr lang="en-US" dirty="0"/>
              <a:t>orders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B468CF-8A02-816A-D3E9-DDC9B093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 </a:t>
            </a:r>
            <a:r>
              <a:rPr lang="en-US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978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Другая 4">
      <a:dk1>
        <a:srgbClr val="000000"/>
      </a:dk1>
      <a:lt1>
        <a:srgbClr val="FFFFFF"/>
      </a:lt1>
      <a:dk2>
        <a:srgbClr val="170F63"/>
      </a:dk2>
      <a:lt2>
        <a:srgbClr val="2623CF"/>
      </a:lt2>
      <a:accent1>
        <a:srgbClr val="5C76FF"/>
      </a:accent1>
      <a:accent2>
        <a:srgbClr val="0052D1"/>
      </a:accent2>
      <a:accent3>
        <a:srgbClr val="00C980"/>
      </a:accent3>
      <a:accent4>
        <a:srgbClr val="D0D6DD"/>
      </a:accent4>
      <a:accent5>
        <a:srgbClr val="FFF4CB"/>
      </a:accent5>
      <a:accent6>
        <a:srgbClr val="5800C9"/>
      </a:accent6>
      <a:hlink>
        <a:srgbClr val="0097A7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811</Words>
  <Application>Microsoft Office PowerPoint</Application>
  <PresentationFormat>Широкоэкранный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Inter SemiBold</vt:lpstr>
      <vt:lpstr>Inter ExtraBold</vt:lpstr>
      <vt:lpstr>Inter Black</vt:lpstr>
      <vt:lpstr>Arial</vt:lpstr>
      <vt:lpstr>Calibri</vt:lpstr>
      <vt:lpstr>Inter</vt:lpstr>
      <vt:lpstr>Simple Light</vt:lpstr>
      <vt:lpstr>Итоговый проект</vt:lpstr>
      <vt:lpstr>План проекта</vt:lpstr>
      <vt:lpstr>Немного обо мне</vt:lpstr>
      <vt:lpstr>Презентация PowerPoint</vt:lpstr>
      <vt:lpstr>Архитектурная схема проекта</vt:lpstr>
      <vt:lpstr>Презентация PowerPoint</vt:lpstr>
      <vt:lpstr>Этапы работы над проектом</vt:lpstr>
      <vt:lpstr>Кластер Кафки</vt:lpstr>
      <vt:lpstr>Кластер PostgreSQL</vt:lpstr>
      <vt:lpstr>Продюсеры ErpProducer.Net и RepeaterProducer.Net</vt:lpstr>
      <vt:lpstr>Стримы kSQL и настройка Kafka Connect</vt:lpstr>
      <vt:lpstr>Консьюмер GisConsumer.Net</vt:lpstr>
      <vt:lpstr>Сложности</vt:lpstr>
      <vt:lpstr>С чем пришлось столкнуться</vt:lpstr>
      <vt:lpstr>Итоги</vt:lpstr>
      <vt:lpstr>В завершении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</dc:creator>
  <cp:lastModifiedBy>Роман Гонтарь</cp:lastModifiedBy>
  <cp:revision>17</cp:revision>
  <dcterms:created xsi:type="dcterms:W3CDTF">2023-12-27T13:12:36Z</dcterms:created>
  <dcterms:modified xsi:type="dcterms:W3CDTF">2024-11-10T20:37:39Z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2023-12-27T14:56:48Z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eedf84fa-bbac-4a4e-a10d-aa550d955e5d</vt:lpwstr>
  </property>
  <property fmtid="{D5CDD505-2E9C-101B-9397-08002B2CF9AE}" pid="7" name="MSIP_Label_defa4170-0d19-0005-0004-bc88714345d2_ActionId">
    <vt:lpwstr>f9605948-42b7-4c6e-8958-3f2ed7a637fe</vt:lpwstr>
  </property>
  <property fmtid="{D5CDD505-2E9C-101B-9397-08002B2CF9AE}" pid="8" name="MSIP_Label_defa4170-0d19-0005-0004-bc88714345d2_ContentBits">
    <vt:lpwstr>0</vt:lpwstr>
  </property>
</Properties>
</file>