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81" r:id="rId8"/>
    <p:sldId id="282" r:id="rId9"/>
    <p:sldId id="284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55" autoAdjust="0"/>
  </p:normalViewPr>
  <p:slideViewPr>
    <p:cSldViewPr snapToGrid="0">
      <p:cViewPr varScale="1">
        <p:scale>
          <a:sx n="61" d="100"/>
          <a:sy n="61" d="100"/>
        </p:scale>
        <p:origin x="372" y="6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B03A2-D6EF-4450-8B05-89BA9BE8954D}" type="doc">
      <dgm:prSet loTypeId="urn:microsoft.com/office/officeart/2005/8/layout/pyramid4" loCatId="pyramid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7758D02-7FD8-40CD-873C-B6965A72D573}">
      <dgm:prSet phldrT="[Text]"/>
      <dgm:spPr/>
      <dgm:t>
        <a:bodyPr/>
        <a:lstStyle/>
        <a:p>
          <a:r>
            <a:rPr lang="en-US" dirty="0"/>
            <a:t>Analytics setup</a:t>
          </a:r>
        </a:p>
      </dgm:t>
    </dgm:pt>
    <dgm:pt modelId="{C8D9BAA0-F72D-43EF-96C6-318CDF0F17EA}" type="parTrans" cxnId="{243FA2DB-12AC-42BC-9892-E5A411B9B33C}">
      <dgm:prSet/>
      <dgm:spPr/>
      <dgm:t>
        <a:bodyPr/>
        <a:lstStyle/>
        <a:p>
          <a:endParaRPr lang="en-US"/>
        </a:p>
      </dgm:t>
    </dgm:pt>
    <dgm:pt modelId="{5FF618C0-1CC8-4AAF-A3F5-8372833A405A}" type="sibTrans" cxnId="{243FA2DB-12AC-42BC-9892-E5A411B9B33C}">
      <dgm:prSet/>
      <dgm:spPr/>
      <dgm:t>
        <a:bodyPr/>
        <a:lstStyle/>
        <a:p>
          <a:endParaRPr lang="en-US"/>
        </a:p>
      </dgm:t>
    </dgm:pt>
    <dgm:pt modelId="{389EC7E8-1E11-4F9D-B9F6-3E26085BC502}">
      <dgm:prSet phldrT="[Text]"/>
      <dgm:spPr/>
      <dgm:t>
        <a:bodyPr/>
        <a:lstStyle/>
        <a:p>
          <a:r>
            <a:rPr lang="en-US" dirty="0"/>
            <a:t>Insight</a:t>
          </a:r>
        </a:p>
      </dgm:t>
    </dgm:pt>
    <dgm:pt modelId="{07E0E8BB-8E8F-4DB5-A3B8-E92B49AAB873}" type="parTrans" cxnId="{33556690-0242-4334-B12E-0CC7652B89C1}">
      <dgm:prSet/>
      <dgm:spPr/>
      <dgm:t>
        <a:bodyPr/>
        <a:lstStyle/>
        <a:p>
          <a:endParaRPr lang="en-US"/>
        </a:p>
      </dgm:t>
    </dgm:pt>
    <dgm:pt modelId="{0EDB83A3-9B7E-478C-B805-9E2FFAA1A16E}" type="sibTrans" cxnId="{33556690-0242-4334-B12E-0CC7652B89C1}">
      <dgm:prSet/>
      <dgm:spPr/>
      <dgm:t>
        <a:bodyPr/>
        <a:lstStyle/>
        <a:p>
          <a:endParaRPr lang="en-US"/>
        </a:p>
      </dgm:t>
    </dgm:pt>
    <dgm:pt modelId="{2AB05FFA-3E2A-4B15-A014-BC476CB96E9D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CCE5B002-4C1F-4B86-B38E-8DCAE224EE96}" type="parTrans" cxnId="{B62661CA-37D0-4B64-97E6-2B8AC3DB5677}">
      <dgm:prSet/>
      <dgm:spPr/>
      <dgm:t>
        <a:bodyPr/>
        <a:lstStyle/>
        <a:p>
          <a:endParaRPr lang="en-US"/>
        </a:p>
      </dgm:t>
    </dgm:pt>
    <dgm:pt modelId="{E0AE73A2-479B-4657-B58F-D84C62F784E5}" type="sibTrans" cxnId="{B62661CA-37D0-4B64-97E6-2B8AC3DB5677}">
      <dgm:prSet/>
      <dgm:spPr/>
      <dgm:t>
        <a:bodyPr/>
        <a:lstStyle/>
        <a:p>
          <a:endParaRPr lang="en-US"/>
        </a:p>
      </dgm:t>
    </dgm:pt>
    <dgm:pt modelId="{8994B2CA-FC25-4FD2-BF88-613C91A79DE9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E9B0179-A16D-4CF1-9CE5-B6C94595DA11}" type="parTrans" cxnId="{33EAF8D1-2C25-4F17-873D-2B59239CA5A9}">
      <dgm:prSet/>
      <dgm:spPr/>
      <dgm:t>
        <a:bodyPr/>
        <a:lstStyle/>
        <a:p>
          <a:endParaRPr lang="en-US"/>
        </a:p>
      </dgm:t>
    </dgm:pt>
    <dgm:pt modelId="{4111B386-FB30-47F7-9A2A-A544F0D06D53}" type="sibTrans" cxnId="{33EAF8D1-2C25-4F17-873D-2B59239CA5A9}">
      <dgm:prSet/>
      <dgm:spPr/>
      <dgm:t>
        <a:bodyPr/>
        <a:lstStyle/>
        <a:p>
          <a:endParaRPr lang="en-US"/>
        </a:p>
      </dgm:t>
    </dgm:pt>
    <dgm:pt modelId="{F1B5CFA7-3E79-4EF2-80BA-587CB1BAE667}" type="pres">
      <dgm:prSet presAssocID="{AE9B03A2-D6EF-4450-8B05-89BA9BE8954D}" presName="compositeShape" presStyleCnt="0">
        <dgm:presLayoutVars>
          <dgm:chMax val="9"/>
          <dgm:dir/>
          <dgm:resizeHandles val="exact"/>
        </dgm:presLayoutVars>
      </dgm:prSet>
      <dgm:spPr/>
    </dgm:pt>
    <dgm:pt modelId="{E7C715F1-1ABC-4B6A-AF1B-EDFB1D68FC3E}" type="pres">
      <dgm:prSet presAssocID="{AE9B03A2-D6EF-4450-8B05-89BA9BE8954D}" presName="triangle1" presStyleLbl="node1" presStyleIdx="0" presStyleCnt="4">
        <dgm:presLayoutVars>
          <dgm:bulletEnabled val="1"/>
        </dgm:presLayoutVars>
      </dgm:prSet>
      <dgm:spPr/>
    </dgm:pt>
    <dgm:pt modelId="{A862EA72-EE12-42EB-89D5-1DA1C0E00169}" type="pres">
      <dgm:prSet presAssocID="{AE9B03A2-D6EF-4450-8B05-89BA9BE8954D}" presName="triangle2" presStyleLbl="node1" presStyleIdx="1" presStyleCnt="4">
        <dgm:presLayoutVars>
          <dgm:bulletEnabled val="1"/>
        </dgm:presLayoutVars>
      </dgm:prSet>
      <dgm:spPr/>
    </dgm:pt>
    <dgm:pt modelId="{F0E43322-83AF-47DB-B25C-45271F86EAD4}" type="pres">
      <dgm:prSet presAssocID="{AE9B03A2-D6EF-4450-8B05-89BA9BE8954D}" presName="triangle3" presStyleLbl="node1" presStyleIdx="2" presStyleCnt="4">
        <dgm:presLayoutVars>
          <dgm:bulletEnabled val="1"/>
        </dgm:presLayoutVars>
      </dgm:prSet>
      <dgm:spPr/>
    </dgm:pt>
    <dgm:pt modelId="{589EADC6-5A19-4E62-94FF-AA3CDFD7CF73}" type="pres">
      <dgm:prSet presAssocID="{AE9B03A2-D6EF-4450-8B05-89BA9BE8954D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DE246E2E-9B19-4350-A39B-F52D9691774A}" type="presOf" srcId="{97758D02-7FD8-40CD-873C-B6965A72D573}" destId="{E7C715F1-1ABC-4B6A-AF1B-EDFB1D68FC3E}" srcOrd="0" destOrd="0" presId="urn:microsoft.com/office/officeart/2005/8/layout/pyramid4"/>
    <dgm:cxn modelId="{33556690-0242-4334-B12E-0CC7652B89C1}" srcId="{AE9B03A2-D6EF-4450-8B05-89BA9BE8954D}" destId="{389EC7E8-1E11-4F9D-B9F6-3E26085BC502}" srcOrd="1" destOrd="0" parTransId="{07E0E8BB-8E8F-4DB5-A3B8-E92B49AAB873}" sibTransId="{0EDB83A3-9B7E-478C-B805-9E2FFAA1A16E}"/>
    <dgm:cxn modelId="{20BBD590-C88C-4654-9602-44E6A56E2F6D}" type="presOf" srcId="{389EC7E8-1E11-4F9D-B9F6-3E26085BC502}" destId="{A862EA72-EE12-42EB-89D5-1DA1C0E00169}" srcOrd="0" destOrd="0" presId="urn:microsoft.com/office/officeart/2005/8/layout/pyramid4"/>
    <dgm:cxn modelId="{947F4EC1-FD02-45D1-A10C-2D0995A18526}" type="presOf" srcId="{2AB05FFA-3E2A-4B15-A014-BC476CB96E9D}" destId="{F0E43322-83AF-47DB-B25C-45271F86EAD4}" srcOrd="0" destOrd="0" presId="urn:microsoft.com/office/officeart/2005/8/layout/pyramid4"/>
    <dgm:cxn modelId="{B62661CA-37D0-4B64-97E6-2B8AC3DB5677}" srcId="{AE9B03A2-D6EF-4450-8B05-89BA9BE8954D}" destId="{2AB05FFA-3E2A-4B15-A014-BC476CB96E9D}" srcOrd="2" destOrd="0" parTransId="{CCE5B002-4C1F-4B86-B38E-8DCAE224EE96}" sibTransId="{E0AE73A2-479B-4657-B58F-D84C62F784E5}"/>
    <dgm:cxn modelId="{33EAF8D1-2C25-4F17-873D-2B59239CA5A9}" srcId="{AE9B03A2-D6EF-4450-8B05-89BA9BE8954D}" destId="{8994B2CA-FC25-4FD2-BF88-613C91A79DE9}" srcOrd="3" destOrd="0" parTransId="{5E9B0179-A16D-4CF1-9CE5-B6C94595DA11}" sibTransId="{4111B386-FB30-47F7-9A2A-A544F0D06D53}"/>
    <dgm:cxn modelId="{243FA2DB-12AC-42BC-9892-E5A411B9B33C}" srcId="{AE9B03A2-D6EF-4450-8B05-89BA9BE8954D}" destId="{97758D02-7FD8-40CD-873C-B6965A72D573}" srcOrd="0" destOrd="0" parTransId="{C8D9BAA0-F72D-43EF-96C6-318CDF0F17EA}" sibTransId="{5FF618C0-1CC8-4AAF-A3F5-8372833A405A}"/>
    <dgm:cxn modelId="{D55BD6EA-6456-4833-889A-DDFB070F5E9C}" type="presOf" srcId="{AE9B03A2-D6EF-4450-8B05-89BA9BE8954D}" destId="{F1B5CFA7-3E79-4EF2-80BA-587CB1BAE667}" srcOrd="0" destOrd="0" presId="urn:microsoft.com/office/officeart/2005/8/layout/pyramid4"/>
    <dgm:cxn modelId="{ACA2EBEB-7E03-4877-9DAA-02E728E12DCA}" type="presOf" srcId="{8994B2CA-FC25-4FD2-BF88-613C91A79DE9}" destId="{589EADC6-5A19-4E62-94FF-AA3CDFD7CF73}" srcOrd="0" destOrd="0" presId="urn:microsoft.com/office/officeart/2005/8/layout/pyramid4"/>
    <dgm:cxn modelId="{93DAADAC-D4BC-4247-8D5E-E0F5CE5EA9D5}" type="presParOf" srcId="{F1B5CFA7-3E79-4EF2-80BA-587CB1BAE667}" destId="{E7C715F1-1ABC-4B6A-AF1B-EDFB1D68FC3E}" srcOrd="0" destOrd="0" presId="urn:microsoft.com/office/officeart/2005/8/layout/pyramid4"/>
    <dgm:cxn modelId="{3ACB6976-A681-4584-BE39-0AA053DF31BE}" type="presParOf" srcId="{F1B5CFA7-3E79-4EF2-80BA-587CB1BAE667}" destId="{A862EA72-EE12-42EB-89D5-1DA1C0E00169}" srcOrd="1" destOrd="0" presId="urn:microsoft.com/office/officeart/2005/8/layout/pyramid4"/>
    <dgm:cxn modelId="{AA63428F-4149-4A33-9D7A-A80FE9AD20F8}" type="presParOf" srcId="{F1B5CFA7-3E79-4EF2-80BA-587CB1BAE667}" destId="{F0E43322-83AF-47DB-B25C-45271F86EAD4}" srcOrd="2" destOrd="0" presId="urn:microsoft.com/office/officeart/2005/8/layout/pyramid4"/>
    <dgm:cxn modelId="{CA65C6BB-2623-4B2B-9E3B-8BA7D9B7A1B7}" type="presParOf" srcId="{F1B5CFA7-3E79-4EF2-80BA-587CB1BAE667}" destId="{589EADC6-5A19-4E62-94FF-AA3CDFD7CF73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715F1-1ABC-4B6A-AF1B-EDFB1D68FC3E}">
      <dsp:nvSpPr>
        <dsp:cNvPr id="0" name=""/>
        <dsp:cNvSpPr/>
      </dsp:nvSpPr>
      <dsp:spPr>
        <a:xfrm>
          <a:off x="2345587" y="0"/>
          <a:ext cx="2709333" cy="2709333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Analytics setup</a:t>
          </a:r>
        </a:p>
      </dsp:txBody>
      <dsp:txXfrm>
        <a:off x="3022920" y="1354667"/>
        <a:ext cx="1354667" cy="1354666"/>
      </dsp:txXfrm>
    </dsp:sp>
    <dsp:sp modelId="{A862EA72-EE12-42EB-89D5-1DA1C0E00169}">
      <dsp:nvSpPr>
        <dsp:cNvPr id="0" name=""/>
        <dsp:cNvSpPr/>
      </dsp:nvSpPr>
      <dsp:spPr>
        <a:xfrm>
          <a:off x="990920" y="2709333"/>
          <a:ext cx="2709333" cy="2709333"/>
        </a:xfrm>
        <a:prstGeom prst="triangl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Insight</a:t>
          </a:r>
        </a:p>
      </dsp:txBody>
      <dsp:txXfrm>
        <a:off x="1668253" y="4064000"/>
        <a:ext cx="1354667" cy="1354666"/>
      </dsp:txXfrm>
    </dsp:sp>
    <dsp:sp modelId="{F0E43322-83AF-47DB-B25C-45271F86EAD4}">
      <dsp:nvSpPr>
        <dsp:cNvPr id="0" name=""/>
        <dsp:cNvSpPr/>
      </dsp:nvSpPr>
      <dsp:spPr>
        <a:xfrm rot="10800000">
          <a:off x="2345587" y="2709333"/>
          <a:ext cx="2709333" cy="2709333"/>
        </a:xfrm>
        <a:prstGeom prst="triangl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Reporting</a:t>
          </a:r>
        </a:p>
      </dsp:txBody>
      <dsp:txXfrm rot="10800000">
        <a:off x="3022920" y="2709333"/>
        <a:ext cx="1354667" cy="1354666"/>
      </dsp:txXfrm>
    </dsp:sp>
    <dsp:sp modelId="{589EADC6-5A19-4E62-94FF-AA3CDFD7CF73}">
      <dsp:nvSpPr>
        <dsp:cNvPr id="0" name=""/>
        <dsp:cNvSpPr/>
      </dsp:nvSpPr>
      <dsp:spPr>
        <a:xfrm>
          <a:off x="3700254" y="2709333"/>
          <a:ext cx="2709333" cy="2709333"/>
        </a:xfrm>
        <a:prstGeom prst="triangl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Collection</a:t>
          </a:r>
        </a:p>
      </dsp:txBody>
      <dsp:txXfrm>
        <a:off x="4377587" y="4064000"/>
        <a:ext cx="1354667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Web Analytics &amp; Social Media Analytics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4"/>
            <a:ext cx="8724900" cy="3163542"/>
          </a:xfrm>
        </p:spPr>
        <p:txBody>
          <a:bodyPr>
            <a:normAutofit/>
          </a:bodyPr>
          <a:lstStyle/>
          <a:p>
            <a:r>
              <a:rPr lang="en-US" sz="2400" dirty="0"/>
              <a:t>What is Web Analytics?</a:t>
            </a:r>
          </a:p>
          <a:p>
            <a:r>
              <a:rPr lang="en-US" sz="2400" dirty="0"/>
              <a:t>What is Social Media Analytics ?</a:t>
            </a:r>
          </a:p>
          <a:p>
            <a:r>
              <a:rPr lang="en-US" sz="2400" dirty="0"/>
              <a:t>How These Analytics Benefit the Project ?</a:t>
            </a:r>
          </a:p>
          <a:p>
            <a:r>
              <a:rPr lang="en-US" sz="2400" dirty="0"/>
              <a:t>My Role </a:t>
            </a:r>
          </a:p>
          <a:p>
            <a:r>
              <a:rPr lang="en-US" sz="2400" dirty="0"/>
              <a:t>How I Can Help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62" y="268361"/>
            <a:ext cx="8494018" cy="1164200"/>
          </a:xfrm>
        </p:spPr>
        <p:txBody>
          <a:bodyPr/>
          <a:lstStyle/>
          <a:p>
            <a:r>
              <a:rPr lang="en-US" dirty="0"/>
              <a:t> What is Web Analytics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828801"/>
            <a:ext cx="9376092" cy="1706879"/>
          </a:xfrm>
        </p:spPr>
        <p:txBody>
          <a:bodyPr>
            <a:normAutofit fontScale="47500" lnSpcReduction="20000"/>
          </a:bodyPr>
          <a:lstStyle/>
          <a:p>
            <a:r>
              <a:rPr lang="en-US" sz="3600" b="0" i="1" dirty="0">
                <a:solidFill>
                  <a:srgbClr val="C00000"/>
                </a:solidFill>
                <a:latin typeface="Abadi" panose="020F0502020204030204" pitchFamily="34" charset="0"/>
              </a:rPr>
              <a:t>In short Web analytics is the process of collecting, measuring, and analyzing data from your website to understand how visitors interact with it.</a:t>
            </a:r>
            <a:br>
              <a:rPr lang="en-US" sz="3600" b="0" i="1" dirty="0">
                <a:solidFill>
                  <a:srgbClr val="C00000"/>
                </a:solidFill>
                <a:latin typeface="Abadi" panose="020F0502020204030204" pitchFamily="34" charset="0"/>
              </a:rPr>
            </a:br>
            <a:endParaRPr lang="en-US" sz="3600" b="0" i="1" dirty="0">
              <a:solidFill>
                <a:srgbClr val="C00000"/>
              </a:solidFill>
              <a:latin typeface="Abadi" panose="020F0502020204030204" pitchFamily="34" charset="0"/>
            </a:endParaRPr>
          </a:p>
          <a:p>
            <a:br>
              <a:rPr lang="en-US" sz="3600" b="0" i="1" dirty="0">
                <a:latin typeface="Abadi" panose="020F0502020204030204" pitchFamily="34" charset="0"/>
              </a:rPr>
            </a:br>
            <a:r>
              <a:rPr lang="en-US" sz="3600" b="0" i="1" dirty="0">
                <a:solidFill>
                  <a:schemeClr val="accent6">
                    <a:lumMod val="75000"/>
                  </a:schemeClr>
                </a:solidFill>
                <a:latin typeface="Abadi" panose="020F0502020204030204" pitchFamily="34" charset="0"/>
              </a:rPr>
              <a:t>Is like counting how many people enter your Website, which page they look at, and how long they stay in the page.</a:t>
            </a:r>
            <a:br>
              <a:rPr lang="en-US" sz="1000" i="1" dirty="0"/>
            </a:br>
            <a:br>
              <a:rPr lang="en-US" sz="1000" i="1" dirty="0"/>
            </a:br>
            <a:br>
              <a:rPr lang="en-US" sz="1000" i="1" dirty="0"/>
            </a:br>
            <a:endParaRPr lang="en-US" sz="1000" i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F5CE9-B90D-5FA6-7ABC-67FC4C27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62" y="3963223"/>
            <a:ext cx="10338058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D284238D-A8B3-A1E9-26E5-D7EF8DD10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76874" y="1671639"/>
            <a:ext cx="5884027" cy="12049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What is Social Media Analytics?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46E4DC-403F-C8C7-F39A-6F58DD9F80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882" r="15528" b="-2"/>
          <a:stretch/>
        </p:blipFill>
        <p:spPr>
          <a:xfrm>
            <a:off x="-28230" y="-9144"/>
            <a:ext cx="5758470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rmAutofit/>
          </a:bodyPr>
          <a:lstStyle/>
          <a:p>
            <a:r>
              <a:rPr lang="en-US" dirty="0"/>
              <a:t>Social media analytics involves tracking and analyzing data from social media platforms like Facebook, Instagram, and Twitter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It's like listening to what customers are saying about your brand online—whether they love your products, enjoy your content, or think the service needs improvement.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9F42CA-5B9F-DE44-8218-A874FF333BD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10515"/>
            <a:ext cx="12192000" cy="2520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202691"/>
            <a:ext cx="11186160" cy="12395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 Black" panose="020B0A04020102020204" pitchFamily="34" charset="0"/>
              </a:rPr>
              <a:t>How These Analytics Benefit the Project ?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499360"/>
            <a:ext cx="9448800" cy="37998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Importance of web analytics</a:t>
            </a:r>
            <a:r>
              <a:rPr lang="en-US" dirty="0"/>
              <a:t>: It will improve the website's performance, user experience, and conversion rates.</a:t>
            </a:r>
          </a:p>
          <a:p>
            <a:r>
              <a:rPr lang="en-US" b="1" dirty="0">
                <a:solidFill>
                  <a:srgbClr val="C00000"/>
                </a:solidFill>
              </a:rPr>
              <a:t>Social media</a:t>
            </a:r>
            <a:r>
              <a:rPr lang="en-US" dirty="0"/>
              <a:t>: It will help to understand audience engagement, sentiment, and the effectiveness of social media campaigns.</a:t>
            </a:r>
          </a:p>
          <a:p>
            <a:r>
              <a:rPr lang="en-US" b="1" dirty="0">
                <a:solidFill>
                  <a:srgbClr val="C00000"/>
                </a:solidFill>
              </a:rPr>
              <a:t>Improve Decision-Making</a:t>
            </a:r>
            <a:r>
              <a:rPr lang="en-US" b="1" dirty="0"/>
              <a:t>:</a:t>
            </a:r>
            <a:r>
              <a:rPr lang="en-US" dirty="0"/>
              <a:t> Data-driven insights help you make informed decisions, like which products to promote or where to allocate your marketing budget.</a:t>
            </a:r>
          </a:p>
          <a:p>
            <a:r>
              <a:rPr lang="en-US" b="1" dirty="0">
                <a:solidFill>
                  <a:srgbClr val="C00000"/>
                </a:solidFill>
              </a:rPr>
              <a:t>Enhance User Experience:</a:t>
            </a:r>
            <a:r>
              <a:rPr lang="en-US" dirty="0"/>
              <a:t> Understanding how users interact with your website or social media can help you tailor content to meet their needs.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3"/>
            <a:ext cx="5655197" cy="1049648"/>
          </a:xfrm>
        </p:spPr>
        <p:txBody>
          <a:bodyPr anchor="b"/>
          <a:lstStyle/>
          <a:p>
            <a:r>
              <a:rPr lang="en-US" dirty="0"/>
              <a:t>My Role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9EB1061-A3F4-54F4-1367-1F1FB5333F7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18159" y="2355461"/>
            <a:ext cx="565519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Setup:</a:t>
            </a:r>
            <a:r>
              <a:rPr kumimoji="0" lang="en-US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dirty="0"/>
              <a:t> Google Analytics, Facebook Insights, and Instagram Analytics, ensuring they are properly integrated with your website and social media profiles.</a:t>
            </a:r>
            <a:endParaRPr kumimoji="0" lang="en-US" alt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Monitoring: </a:t>
            </a:r>
            <a:r>
              <a:rPr lang="en-US" altLang="en-US" spc="0" dirty="0">
                <a:latin typeface="Arial" panose="020B0604020202020204" pitchFamily="34" charset="0"/>
              </a:rPr>
              <a:t>M</a:t>
            </a:r>
            <a:r>
              <a:rPr lang="en-US" dirty="0"/>
              <a:t>onitor these tools to collect valuable data on user behavior, website traffic, social media engagement, and campaign performance.</a:t>
            </a:r>
            <a:endParaRPr kumimoji="0" lang="en-US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 Generation: </a:t>
            </a:r>
            <a:r>
              <a:rPr lang="en-US" dirty="0"/>
              <a:t>This includes understanding what content resonates with your audience, what drives traffic to your site, and where users drop off in their journey.</a:t>
            </a:r>
            <a:endParaRPr kumimoji="0" lang="en-US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</a:t>
            </a:r>
            <a:r>
              <a:rPr lang="en-US" altLang="en-US" b="1" spc="0" dirty="0">
                <a:latin typeface="Arial" panose="020B0604020202020204" pitchFamily="34" charset="0"/>
              </a:rPr>
              <a:t>: </a:t>
            </a:r>
            <a:r>
              <a:rPr lang="en-US" altLang="en-US" spc="0" dirty="0">
                <a:latin typeface="Arial" panose="020B0604020202020204" pitchFamily="34" charset="0"/>
              </a:rPr>
              <a:t>W</a:t>
            </a:r>
            <a:r>
              <a:rPr lang="en-US" dirty="0"/>
              <a:t>ill provide you with easy-to-understand reports that summarize key findings and offer actionable insights</a:t>
            </a:r>
            <a:endParaRPr kumimoji="0" lang="en-US" alt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9CAFB09-4990-743B-14E5-504314B99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024719"/>
              </p:ext>
            </p:extLst>
          </p:nvPr>
        </p:nvGraphicFramePr>
        <p:xfrm>
          <a:off x="5369560" y="862017"/>
          <a:ext cx="740050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5633545" cy="73480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 will help by doing all these with no extra cost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{3B46FA15-F7EE-4A00-AF31-0112E1DCDEE4}tf67328976_win32</Template>
  <TotalTime>949</TotalTime>
  <Words>377</Words>
  <Application>Microsoft Office PowerPoint</Application>
  <PresentationFormat>Widescreen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Arial</vt:lpstr>
      <vt:lpstr>Arial Black</vt:lpstr>
      <vt:lpstr>Calibri</vt:lpstr>
      <vt:lpstr>Tenorite</vt:lpstr>
      <vt:lpstr>Wingdings</vt:lpstr>
      <vt:lpstr>Custom</vt:lpstr>
      <vt:lpstr>Web Analytics &amp; Social Media Analytics</vt:lpstr>
      <vt:lpstr>AGENDA</vt:lpstr>
      <vt:lpstr> What is Web Analytics </vt:lpstr>
      <vt:lpstr> What is Social Media Analytics? </vt:lpstr>
      <vt:lpstr>How These Analytics Benefit the Project ?</vt:lpstr>
      <vt:lpstr>My Role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NIVETHA SADHANANTHAM</dc:creator>
  <cp:lastModifiedBy>NIVETHA SADHANANTHAM</cp:lastModifiedBy>
  <cp:revision>3</cp:revision>
  <dcterms:created xsi:type="dcterms:W3CDTF">2024-08-29T19:58:56Z</dcterms:created>
  <dcterms:modified xsi:type="dcterms:W3CDTF">2024-08-30T11:48:44Z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