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615" autoAdjust="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author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398-460F-B0B2-6F4B3C5691FB}"/>
              </c:ext>
            </c:extLst>
          </c:dPt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60F-B0B2-6F4B3C569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Plagiarized parts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98-460F-B0B2-6F4B3C569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8-460F-B0B2-6F4B3C569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98-460F-B0B2-6F4B3C569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8-460F-B0B2-6F4B3C569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98-460F-B0B2-6F4B3C569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594320"/>
        <c:axId val="633598256"/>
      </c:barChart>
      <c:catAx>
        <c:axId val="63359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8256"/>
        <c:crosses val="autoZero"/>
        <c:auto val="1"/>
        <c:lblAlgn val="ctr"/>
        <c:lblOffset val="100"/>
        <c:noMultiLvlLbl val="0"/>
      </c:catAx>
      <c:valAx>
        <c:axId val="633598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rgbClr val="FFC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rgbClr val="70AD47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/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/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/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/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 custLinFactNeighborY="844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C5A4-0CCA-4BBB-B598-370495444CF2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96210-A9A4-43FB-8065-D052134610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5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0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612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18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11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23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16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Model B in the table uses 2 groups for k-means and the problems with the </a:t>
            </a:r>
            <a:r>
              <a:rPr lang="en-US" dirty="0" err="1"/>
              <a:t>Bcubed</a:t>
            </a:r>
            <a:r>
              <a:rPr lang="en-US" dirty="0"/>
              <a:t> score.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1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cap="none" dirty="0" err="1"/>
              <a:t>Token-level</a:t>
            </a:r>
            <a:r>
              <a:rPr lang="hr-HR" sz="4800" cap="none" dirty="0"/>
              <a:t> </a:t>
            </a:r>
            <a:r>
              <a:rPr lang="hr-HR" sz="4800" cap="none" dirty="0" err="1"/>
              <a:t>author</a:t>
            </a:r>
            <a:r>
              <a:rPr lang="hr-HR" sz="4800" cap="none" dirty="0"/>
              <a:t> </a:t>
            </a:r>
            <a:r>
              <a:rPr lang="hr-HR" sz="4800" cap="none" dirty="0" err="1"/>
              <a:t>diarization</a:t>
            </a:r>
            <a:r>
              <a:rPr lang="hr-HR" sz="4800" cap="none" dirty="0"/>
              <a:t> </a:t>
            </a:r>
            <a:r>
              <a:rPr lang="hr-HR" sz="4800" cap="none" dirty="0" err="1"/>
              <a:t>using</a:t>
            </a:r>
            <a:r>
              <a:rPr lang="hr-HR" sz="4800" cap="none" dirty="0"/>
              <a:t> </a:t>
            </a:r>
            <a:r>
              <a:rPr lang="hr-HR" sz="4800" cap="none" dirty="0" err="1"/>
              <a:t>clustering</a:t>
            </a:r>
            <a:r>
              <a:rPr lang="hr-HR" sz="4800" cap="none" dirty="0"/>
              <a:t> </a:t>
            </a:r>
            <a:r>
              <a:rPr lang="hr-HR" sz="4800" cap="none" dirty="0" err="1"/>
              <a:t>of</a:t>
            </a:r>
            <a:r>
              <a:rPr lang="hr-HR" sz="4800" cap="none" dirty="0"/>
              <a:t> </a:t>
            </a:r>
            <a:r>
              <a:rPr lang="hr-HR" sz="4800" cap="none" dirty="0" err="1"/>
              <a:t>styl</a:t>
            </a:r>
            <a:r>
              <a:rPr lang="en-US" sz="4800" cap="none" dirty="0" err="1"/>
              <a:t>istic</a:t>
            </a:r>
            <a:r>
              <a:rPr lang="en-US" sz="4800" cap="none" dirty="0"/>
              <a:t> contexts</a:t>
            </a:r>
            <a:endParaRPr lang="hr-HR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1225"/>
          </a:xfrm>
        </p:spPr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Grubišić</a:t>
            </a:r>
            <a:r>
              <a:rPr lang="en-US" dirty="0"/>
              <a:t>, Milan Pavlović, Mate </a:t>
            </a:r>
            <a:r>
              <a:rPr lang="en-US" dirty="0" err="1"/>
              <a:t>Šimović</a:t>
            </a:r>
            <a:endParaRPr lang="en-US" dirty="0"/>
          </a:p>
          <a:p>
            <a:r>
              <a:rPr lang="en-US" dirty="0"/>
              <a:t>Text analysis and retrieval course</a:t>
            </a:r>
          </a:p>
          <a:p>
            <a:r>
              <a:rPr lang="en-US" dirty="0"/>
              <a:t>academic year 2016./2017.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4547704" y="749989"/>
            <a:ext cx="690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University of Zagreb, Faculty of Electrical Engineering and Computing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2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90" y="2704779"/>
            <a:ext cx="4912782" cy="368458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7403" y="2704779"/>
            <a:ext cx="4912782" cy="368458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B: </a:t>
            </a:r>
            <a:r>
              <a:rPr lang="hr-HR" dirty="0" err="1"/>
              <a:t>initialized</a:t>
            </a:r>
            <a:r>
              <a:rPr lang="hr-HR" dirty="0"/>
              <a:t> </a:t>
            </a:r>
            <a:r>
              <a:rPr lang="hr-HR" dirty="0" err="1"/>
              <a:t>weights</a:t>
            </a:r>
            <a:r>
              <a:rPr lang="en-US" dirty="0"/>
              <a:t>*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 learned weights*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Arrow: Right 11"/>
          <p:cNvSpPr/>
          <p:nvPr/>
        </p:nvSpPr>
        <p:spPr>
          <a:xfrm>
            <a:off x="5556343" y="4257213"/>
            <a:ext cx="1069789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586441" y="6334150"/>
            <a:ext cx="1101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*Linear transformation trained specifically on one document to show </a:t>
            </a:r>
            <a:r>
              <a:rPr lang="en-US" dirty="0" err="1"/>
              <a:t>separability</a:t>
            </a:r>
            <a:r>
              <a:rPr lang="en-US" dirty="0"/>
              <a:t> of authors by character trigrams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6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88696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/>
          <a:lstStyle/>
          <a:p>
            <a:r>
              <a:rPr lang="en-US" dirty="0"/>
              <a:t>A training and a test set</a:t>
            </a:r>
          </a:p>
          <a:p>
            <a:r>
              <a:rPr lang="en-US" dirty="0"/>
              <a:t>Grid search on the training set over several algorithms on all tasks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Development set (70% of the data) split into a training set and a validation set for the feature transformation</a:t>
            </a:r>
          </a:p>
          <a:p>
            <a:r>
              <a:rPr lang="en-US" dirty="0"/>
              <a:t>30% of data left for the test set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i="1" dirty="0"/>
              <a:t>a</a:t>
            </a:r>
            <a:r>
              <a:rPr lang="en-US" dirty="0"/>
              <a:t>: Agglomerative clustering with cosine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Agglomerative clustering with Euclidean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c</a:t>
            </a:r>
            <a:r>
              <a:rPr lang="en-US" dirty="0"/>
              <a:t>: DBSCAN (eps=0.23, </a:t>
            </a:r>
            <a:r>
              <a:rPr lang="en-US" dirty="0" err="1"/>
              <a:t>min_samples</a:t>
            </a:r>
            <a:r>
              <a:rPr lang="en-US" dirty="0"/>
              <a:t>=64, metric=cosine)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All tasks: k-means</a:t>
            </a:r>
          </a:p>
          <a:p>
            <a:r>
              <a:rPr lang="en-US" dirty="0"/>
              <a:t>Tried automatic cluster number prediction using the elbow rule for Task </a:t>
            </a:r>
            <a:r>
              <a:rPr lang="en-US" i="1" dirty="0"/>
              <a:t>c </a:t>
            </a:r>
            <a:r>
              <a:rPr lang="en-US" dirty="0"/>
              <a:t>and outlier elimination for Task </a:t>
            </a:r>
            <a:r>
              <a:rPr lang="en-US" i="1" dirty="0"/>
              <a:t>a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9297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 </a:t>
            </a:r>
            <a:r>
              <a:rPr lang="en-US" i="1" dirty="0"/>
              <a:t>a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0735" t="22434" r="3971" b="39642"/>
          <a:stretch/>
        </p:blipFill>
        <p:spPr>
          <a:xfrm>
            <a:off x="1047527" y="1690688"/>
            <a:ext cx="10096945" cy="3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tasks </a:t>
            </a:r>
            <a:r>
              <a:rPr lang="en-US" i="1" dirty="0"/>
              <a:t>b </a:t>
            </a:r>
            <a:r>
              <a:rPr lang="en-US" dirty="0"/>
              <a:t>and</a:t>
            </a:r>
            <a:r>
              <a:rPr lang="en-US" i="1" dirty="0"/>
              <a:t> c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629" t="13140" r="4039" b="44881"/>
          <a:stretch/>
        </p:blipFill>
        <p:spPr>
          <a:xfrm>
            <a:off x="838200" y="1690688"/>
            <a:ext cx="9920377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4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tasks</a:t>
            </a:r>
            <a:endParaRPr lang="hr-HR" sz="3200" dirty="0"/>
          </a:p>
          <a:p>
            <a:r>
              <a:rPr lang="en-US" sz="3200" dirty="0"/>
              <a:t>The proposed approach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87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6909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5999" y="3160892"/>
            <a:ext cx="5468471" cy="3016071"/>
          </a:xfrm>
        </p:spPr>
        <p:txBody>
          <a:bodyPr>
            <a:normAutofit/>
          </a:bodyPr>
          <a:lstStyle/>
          <a:p>
            <a:r>
              <a:rPr lang="en-US" sz="2400" dirty="0"/>
              <a:t>Find plagiarized parts of a document in which at least 70% of text is written by main author</a:t>
            </a:r>
          </a:p>
          <a:p>
            <a:r>
              <a:rPr lang="en-US" sz="2400" dirty="0"/>
              <a:t>Only a number of authors is known (2</a:t>
            </a:r>
            <a:r>
              <a:rPr lang="hr-HR" sz="2400" dirty="0"/>
              <a:t>*</a:t>
            </a:r>
            <a:r>
              <a:rPr lang="en-US" sz="2400" dirty="0"/>
              <a:t>)</a:t>
            </a:r>
          </a:p>
          <a:p>
            <a:r>
              <a:rPr lang="en-US" sz="2400" i="1" dirty="0"/>
              <a:t>Intrinsic</a:t>
            </a:r>
            <a:r>
              <a:rPr lang="en-US" sz="2400" dirty="0"/>
              <a:t>: without any comparisons with external sources</a:t>
            </a:r>
            <a:endParaRPr lang="hr-HR" sz="2400" dirty="0"/>
          </a:p>
          <a:p>
            <a:r>
              <a:rPr lang="hr-HR" sz="2400" dirty="0"/>
              <a:t>71 </a:t>
            </a:r>
            <a:r>
              <a:rPr lang="hr-HR" sz="2400" dirty="0" err="1"/>
              <a:t>document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</a:t>
            </a:r>
            <a:r>
              <a:rPr lang="en-US" sz="2400" dirty="0"/>
              <a:t>the</a:t>
            </a:r>
            <a:r>
              <a:rPr lang="hr-HR" sz="2400" dirty="0"/>
              <a:t> </a:t>
            </a:r>
            <a:r>
              <a:rPr lang="hr-HR" sz="2400" dirty="0" err="1"/>
              <a:t>training</a:t>
            </a:r>
            <a:r>
              <a:rPr lang="hr-HR" sz="2400" dirty="0"/>
              <a:t> set</a:t>
            </a:r>
          </a:p>
          <a:p>
            <a:endParaRPr lang="en-US" sz="2400" dirty="0"/>
          </a:p>
          <a:p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en-US" b="0" i="1" dirty="0">
                <a:solidFill>
                  <a:srgbClr val="4169E1"/>
                </a:solidFill>
                <a:effectLst/>
                <a:latin typeface="Helvetica Neue"/>
              </a:rPr>
              <a:t>She is also a successful businesswoman and an American icon,</a:t>
            </a:r>
            <a:r>
              <a:rPr lang="en-US" b="0" i="1" dirty="0">
                <a:solidFill>
                  <a:srgbClr val="FF0000"/>
                </a:solidFill>
                <a:effectLst/>
                <a:latin typeface="Helvetica Neue"/>
              </a:rPr>
              <a:t> was born in Jersey City to middle-class Polish-American parents and she earned a partial scholarship to …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3173"/>
            <a:ext cx="10515600" cy="1325563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hr-HR" i="1" dirty="0"/>
              <a:t>a</a:t>
            </a:r>
            <a:r>
              <a:rPr lang="en-US" dirty="0"/>
              <a:t>: </a:t>
            </a:r>
            <a:r>
              <a:rPr lang="hr-HR" dirty="0" err="1"/>
              <a:t>Intrinsic</a:t>
            </a:r>
            <a:r>
              <a:rPr lang="hr-HR" dirty="0"/>
              <a:t> </a:t>
            </a:r>
            <a:r>
              <a:rPr lang="hr-HR" dirty="0" err="1"/>
              <a:t>plagiarism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br>
              <a:rPr lang="hr-HR" dirty="0"/>
            </a:br>
            <a:r>
              <a:rPr lang="en-US" sz="3200" dirty="0"/>
              <a:t>(from PAN 2016 @ CLEF)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3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459798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r>
              <a:rPr lang="hr-HR" dirty="0"/>
              <a:t>General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diarizaton</a:t>
            </a:r>
            <a:r>
              <a:rPr lang="hr-HR" dirty="0"/>
              <a:t> problem</a:t>
            </a:r>
          </a:p>
          <a:p>
            <a:r>
              <a:rPr lang="hr-HR" dirty="0" err="1"/>
              <a:t>Decompose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</a:t>
            </a:r>
            <a:r>
              <a:rPr lang="hr-HR" dirty="0" err="1"/>
              <a:t>authorial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assign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label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known</a:t>
            </a:r>
            <a:r>
              <a:rPr lang="hr-HR" dirty="0"/>
              <a:t> (</a:t>
            </a:r>
            <a:r>
              <a:rPr lang="hr-HR" dirty="0" err="1"/>
              <a:t>between</a:t>
            </a:r>
            <a:r>
              <a:rPr lang="hr-HR" dirty="0"/>
              <a:t> 2 </a:t>
            </a:r>
            <a:r>
              <a:rPr lang="hr-HR" dirty="0" err="1"/>
              <a:t>and</a:t>
            </a:r>
            <a:r>
              <a:rPr lang="hr-HR" dirty="0"/>
              <a:t> 10)</a:t>
            </a:r>
          </a:p>
          <a:p>
            <a:endParaRPr lang="hr-HR" dirty="0"/>
          </a:p>
          <a:p>
            <a:r>
              <a:rPr lang="hr-HR" dirty="0"/>
              <a:t>55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en-US" dirty="0"/>
              <a:t> 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13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hr-HR" i="1" dirty="0"/>
              <a:t>c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</a:t>
            </a:r>
            <a:r>
              <a:rPr lang="hr-HR" dirty="0" err="1"/>
              <a:t>un</a:t>
            </a:r>
            <a:r>
              <a:rPr lang="en-US" dirty="0"/>
              <a:t>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43722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b="1" dirty="0" err="1"/>
              <a:t>unknown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54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982259" y="1825625"/>
            <a:ext cx="1290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093"/>
          </a:xfrm>
        </p:spPr>
        <p:txBody>
          <a:bodyPr/>
          <a:lstStyle/>
          <a:p>
            <a:r>
              <a:rPr lang="hr-HR" dirty="0" err="1"/>
              <a:t>Brooke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(2013): </a:t>
            </a:r>
            <a:r>
              <a:rPr lang="en-US" dirty="0"/>
              <a:t>a more radical approach would not separate the described tasks in segmentation and clustering steps, but rather build authorial segments that would also form good clusters</a:t>
            </a:r>
            <a:endParaRPr lang="hr-HR" dirty="0"/>
          </a:p>
          <a:p>
            <a:endParaRPr lang="hr-HR" dirty="0"/>
          </a:p>
          <a:p>
            <a:r>
              <a:rPr lang="hr-HR" sz="3600" dirty="0" err="1"/>
              <a:t>Clustering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stylistic</a:t>
            </a:r>
            <a:r>
              <a:rPr lang="hr-HR" sz="3600" dirty="0"/>
              <a:t> </a:t>
            </a:r>
            <a:r>
              <a:rPr lang="hr-HR" sz="3600" dirty="0" err="1"/>
              <a:t>contexts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all</a:t>
            </a:r>
            <a:r>
              <a:rPr lang="hr-HR" sz="3600" dirty="0"/>
              <a:t> </a:t>
            </a:r>
            <a:r>
              <a:rPr lang="hr-HR" sz="3600" dirty="0" err="1"/>
              <a:t>tokens</a:t>
            </a:r>
            <a:endParaRPr lang="hr-HR" sz="3600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15" y="3142410"/>
            <a:ext cx="1532173" cy="1539721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8751"/>
              </p:ext>
            </p:extLst>
          </p:nvPr>
        </p:nvGraphicFramePr>
        <p:xfrm>
          <a:off x="718670" y="4912662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601"/>
            <a:ext cx="10515600" cy="499222"/>
          </a:xfrm>
        </p:spPr>
        <p:txBody>
          <a:bodyPr>
            <a:noAutofit/>
          </a:bodyPr>
          <a:lstStyle/>
          <a:p>
            <a:r>
              <a:rPr lang="hr-HR" sz="2200" dirty="0" err="1"/>
              <a:t>Basic</a:t>
            </a:r>
            <a:r>
              <a:rPr lang="hr-HR" sz="2200" dirty="0"/>
              <a:t> </a:t>
            </a:r>
            <a:r>
              <a:rPr lang="hr-HR" sz="2200" dirty="0" err="1"/>
              <a:t>features</a:t>
            </a:r>
            <a:r>
              <a:rPr lang="hr-HR" sz="2200" dirty="0"/>
              <a:t> are </a:t>
            </a:r>
            <a:r>
              <a:rPr lang="en-US" sz="2200" dirty="0"/>
              <a:t>extracted from a sliding window which moves from token to token and includes the context of each token</a:t>
            </a:r>
            <a:endParaRPr lang="hr-HR" sz="2200" dirty="0"/>
          </a:p>
        </p:txBody>
      </p:sp>
      <p:sp>
        <p:nvSpPr>
          <p:cNvPr id="4" name="Rectangle 3"/>
          <p:cNvSpPr/>
          <p:nvPr/>
        </p:nvSpPr>
        <p:spPr>
          <a:xfrm>
            <a:off x="1267010" y="3152232"/>
            <a:ext cx="10729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„</a:t>
            </a:r>
            <a:r>
              <a:rPr lang="hr-HR" sz="2400" i="1" dirty="0">
                <a:solidFill>
                  <a:srgbClr val="333333"/>
                </a:solidFill>
                <a:latin typeface="Helvetica Neue"/>
              </a:rPr>
              <a:t>…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She is also a successful </a:t>
            </a:r>
            <a:r>
              <a:rPr lang="en-US" sz="2400" i="1" dirty="0">
                <a:solidFill>
                  <a:schemeClr val="bg1"/>
                </a:solidFill>
                <a:highlight>
                  <a:srgbClr val="4472C4"/>
                </a:highlight>
                <a:latin typeface="Helvetica Neue"/>
              </a:rPr>
              <a:t>businesswoman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 and an American icon,</a:t>
            </a:r>
            <a:r>
              <a:rPr lang="en-US" sz="2400" i="1" dirty="0">
                <a:latin typeface="Helvetica Neue"/>
              </a:rPr>
              <a:t> was </a:t>
            </a:r>
            <a:r>
              <a:rPr lang="hr-HR" sz="2400" i="1" dirty="0">
                <a:latin typeface="Helvetica Neue"/>
              </a:rPr>
              <a:t>…</a:t>
            </a:r>
            <a:r>
              <a:rPr lang="en-US" sz="2400" i="1" dirty="0">
                <a:latin typeface="Helvetica Neue"/>
              </a:rPr>
              <a:t>"</a:t>
            </a:r>
            <a:endParaRPr lang="hr-HR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1054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83328" y="3998253"/>
            <a:ext cx="3608294" cy="264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Stop </a:t>
            </a:r>
            <a:r>
              <a:rPr lang="hr-HR" dirty="0" err="1"/>
              <a:t>words</a:t>
            </a:r>
            <a:r>
              <a:rPr lang="hr-HR" dirty="0"/>
              <a:t> (156)</a:t>
            </a:r>
          </a:p>
          <a:p>
            <a:r>
              <a:rPr lang="hr-HR" dirty="0" err="1"/>
              <a:t>Character</a:t>
            </a:r>
            <a:r>
              <a:rPr lang="hr-HR" dirty="0"/>
              <a:t> tri-</a:t>
            </a:r>
            <a:r>
              <a:rPr lang="hr-HR" dirty="0" err="1"/>
              <a:t>grams</a:t>
            </a:r>
            <a:r>
              <a:rPr lang="hr-HR" dirty="0"/>
              <a:t> (200)</a:t>
            </a:r>
          </a:p>
          <a:p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(*)</a:t>
            </a:r>
          </a:p>
          <a:p>
            <a:r>
              <a:rPr lang="hr-HR" dirty="0"/>
              <a:t>POS </a:t>
            </a:r>
            <a:r>
              <a:rPr lang="hr-HR" dirty="0" err="1"/>
              <a:t>tag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(12)</a:t>
            </a:r>
          </a:p>
          <a:p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(1)</a:t>
            </a:r>
          </a:p>
          <a:p>
            <a:r>
              <a:rPr lang="hr-HR" dirty="0" err="1"/>
              <a:t>Bag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Words</a:t>
            </a:r>
            <a:r>
              <a:rPr lang="hr-HR" dirty="0"/>
              <a:t> (100)</a:t>
            </a:r>
          </a:p>
          <a:p>
            <a:r>
              <a:rPr lang="hr-HR" dirty="0" err="1"/>
              <a:t>Type-token</a:t>
            </a:r>
            <a:r>
              <a:rPr lang="hr-HR" dirty="0"/>
              <a:t> </a:t>
            </a:r>
            <a:r>
              <a:rPr lang="hr-HR" dirty="0" err="1"/>
              <a:t>ratio</a:t>
            </a:r>
            <a:r>
              <a:rPr lang="hr-HR" dirty="0"/>
              <a:t>* (1)</a:t>
            </a:r>
          </a:p>
          <a:p>
            <a:endParaRPr lang="hr-HR" dirty="0"/>
          </a:p>
        </p:txBody>
      </p:sp>
      <p:sp>
        <p:nvSpPr>
          <p:cNvPr id="22" name="Arrow: Bent-Up 21"/>
          <p:cNvSpPr/>
          <p:nvPr/>
        </p:nvSpPr>
        <p:spPr>
          <a:xfrm rot="5400000">
            <a:off x="2849748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Arrow: Bent-Up 22"/>
          <p:cNvSpPr/>
          <p:nvPr/>
        </p:nvSpPr>
        <p:spPr>
          <a:xfrm rot="5400000" flipV="1">
            <a:off x="8289455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0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8F7ECA-1938-47B8-B111-592C18071F28}"/>
              </a:ext>
            </a:extLst>
          </p:cNvPr>
          <p:cNvSpPr txBox="1">
            <a:spLocks/>
          </p:cNvSpPr>
          <p:nvPr/>
        </p:nvSpPr>
        <p:spPr>
          <a:xfrm>
            <a:off x="839788" y="2935380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features</a:t>
            </a:r>
          </a:p>
          <a:p>
            <a:r>
              <a:rPr lang="en-US" dirty="0"/>
              <a:t>Context sizes: </a:t>
            </a:r>
          </a:p>
          <a:p>
            <a:pPr lvl="1"/>
            <a:r>
              <a:rPr lang="en-US" dirty="0"/>
              <a:t>16 tokens for Task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140 tokens for tasks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8264808-502C-4821-8F4D-B69A325D1E7D}"/>
              </a:ext>
            </a:extLst>
          </p:cNvPr>
          <p:cNvSpPr txBox="1">
            <a:spLocks/>
          </p:cNvSpPr>
          <p:nvPr/>
        </p:nvSpPr>
        <p:spPr>
          <a:xfrm>
            <a:off x="6172200" y="2935380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trigrams, </a:t>
            </a:r>
            <a:r>
              <a:rPr lang="en-US" dirty="0" err="1"/>
              <a:t>BoW</a:t>
            </a:r>
            <a:r>
              <a:rPr lang="en-US" dirty="0"/>
              <a:t>, stop words, average token length</a:t>
            </a:r>
          </a:p>
          <a:p>
            <a:r>
              <a:rPr lang="en-US" dirty="0"/>
              <a:t>Context size: 120 tokens</a:t>
            </a:r>
          </a:p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68D2C-08C3-4C23-B269-AE7FFF82D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72" y="2357249"/>
            <a:ext cx="10614056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5BAE4-F847-456C-95CD-08B13C44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50" y="5047756"/>
            <a:ext cx="4722921" cy="18102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887566"/>
            <a:ext cx="3391553" cy="3684588"/>
          </a:xfrm>
        </p:spPr>
        <p:txBody>
          <a:bodyPr/>
          <a:lstStyle/>
          <a:p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to zero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variance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18635" y="2374530"/>
            <a:ext cx="6436753" cy="513036"/>
          </a:xfrm>
        </p:spPr>
        <p:txBody>
          <a:bodyPr/>
          <a:lstStyle/>
          <a:p>
            <a:r>
              <a:rPr lang="hr-HR" dirty="0"/>
              <a:t>Model B: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8635" y="2887566"/>
            <a:ext cx="6436753" cy="3684588"/>
          </a:xfrm>
        </p:spPr>
        <p:txBody>
          <a:bodyPr>
            <a:normAutofit/>
          </a:bodyPr>
          <a:lstStyle/>
          <a:p>
            <a:r>
              <a:rPr lang="en-US" dirty="0"/>
              <a:t>A trainable transformation to adapt the feature space for clustering</a:t>
            </a:r>
          </a:p>
          <a:p>
            <a:r>
              <a:rPr lang="en-US" dirty="0"/>
              <a:t>Linear (output dimension 40) or elementwise linear transformation </a:t>
            </a:r>
            <a:r>
              <a:rPr lang="en-US" i="1" dirty="0"/>
              <a:t>T</a:t>
            </a:r>
          </a:p>
          <a:p>
            <a:r>
              <a:rPr lang="en-US" i="1" dirty="0"/>
              <a:t>Compactness loss </a:t>
            </a:r>
            <a:r>
              <a:rPr lang="en-US" dirty="0"/>
              <a:t>and </a:t>
            </a:r>
            <a:r>
              <a:rPr lang="en-US" i="1" dirty="0"/>
              <a:t>segregation loss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96090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75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654</Words>
  <Application>Microsoft Office PowerPoint</Application>
  <PresentationFormat>Widescreen</PresentationFormat>
  <Paragraphs>122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Token-level author diarization using clustering of stylistic contexts</vt:lpstr>
      <vt:lpstr>Outline</vt:lpstr>
      <vt:lpstr>Task a: Intrinsic plagiarism detection  (from PAN 2016 @ CLEF)</vt:lpstr>
      <vt:lpstr>Task b: Author diarization with known number of authors (from PAN 2016 @ CLEF)</vt:lpstr>
      <vt:lpstr>Task c: Author diarization with unknown number of authors (from PAN 2016 @ CLEF)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Results – Task a</vt:lpstr>
      <vt:lpstr>Results – tasks b and c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Token-level author diarization using clustering of stylistic context</dc:title>
  <dc:creator>Milan Pavlović</dc:creator>
  <cp:lastModifiedBy>Milan Pavlović</cp:lastModifiedBy>
  <cp:revision>90</cp:revision>
  <dcterms:created xsi:type="dcterms:W3CDTF">2017-06-03T23:06:38Z</dcterms:created>
  <dcterms:modified xsi:type="dcterms:W3CDTF">2017-06-06T18:59:15Z</dcterms:modified>
</cp:coreProperties>
</file>