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6" r:id="rId12"/>
    <p:sldId id="26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70AD47"/>
    <a:srgbClr val="FF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1369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Main author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398-460F-B0B2-6F4B3C5691FB}"/>
              </c:ext>
            </c:extLst>
          </c:dPt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98-460F-B0B2-6F4B3C5691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Plagiarized parts</c:v>
                </c:pt>
              </c:strCache>
            </c:strRef>
          </c:tx>
          <c:spPr>
            <a:solidFill>
              <a:srgbClr val="FF00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398-460F-B0B2-6F4B3C5691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98-460F-B0B2-6F4B3C5691F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rgbClr val="FF00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398-460F-B0B2-6F4B3C5691F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Column4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398-460F-B0B2-6F4B3C5691F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Column5</c:v>
                </c:pt>
              </c:strCache>
            </c:strRef>
          </c:tx>
          <c:spPr>
            <a:solidFill>
              <a:srgbClr val="FF00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398-460F-B0B2-6F4B3C5691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3594320"/>
        <c:axId val="633598256"/>
      </c:barChart>
      <c:catAx>
        <c:axId val="633594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633598256"/>
        <c:crosses val="autoZero"/>
        <c:auto val="1"/>
        <c:lblAlgn val="ctr"/>
        <c:lblOffset val="100"/>
        <c:noMultiLvlLbl val="0"/>
      </c:catAx>
      <c:valAx>
        <c:axId val="63359825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633594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Author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EF-407F-8E18-2F55121495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Author 2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EF-407F-8E18-2F55121495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Author 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EF-407F-8E18-2F551214957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Author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8EF-407F-8E18-2F551214957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Author 22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EF-407F-8E18-2F551214957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Author 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8EF-407F-8E18-2F5512149573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Author3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8EF-407F-8E18-2F55121495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750144"/>
        <c:axId val="45756376"/>
      </c:barChart>
      <c:catAx>
        <c:axId val="45750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5756376"/>
        <c:crosses val="autoZero"/>
        <c:auto val="1"/>
        <c:lblAlgn val="ctr"/>
        <c:lblOffset val="100"/>
        <c:noMultiLvlLbl val="0"/>
      </c:catAx>
      <c:valAx>
        <c:axId val="45756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575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4"/>
        <c:delete val="1"/>
      </c:legendEntry>
      <c:legendEntry>
        <c:idx val="6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Author 1</c:v>
                </c:pt>
              </c:strCache>
            </c:strRef>
          </c:tx>
          <c:spPr>
            <a:solidFill>
              <a:srgbClr val="4472C4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EF-407F-8E18-2F55121495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Author 2</c:v>
                </c:pt>
              </c:strCache>
            </c:strRef>
          </c:tx>
          <c:spPr>
            <a:solidFill>
              <a:srgbClr val="FF0000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EF-407F-8E18-2F55121495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Author  1</c:v>
                </c:pt>
              </c:strCache>
            </c:strRef>
          </c:tx>
          <c:spPr>
            <a:solidFill>
              <a:srgbClr val="4472C4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EF-407F-8E18-2F551214957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Author 3</c:v>
                </c:pt>
              </c:strCache>
            </c:strRef>
          </c:tx>
          <c:spPr>
            <a:solidFill>
              <a:srgbClr val="FFC000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8EF-407F-8E18-2F551214957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Author 12</c:v>
                </c:pt>
              </c:strCache>
            </c:strRef>
          </c:tx>
          <c:spPr>
            <a:solidFill>
              <a:srgbClr val="4472C4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EF-407F-8E18-2F551214957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Author 4</c:v>
                </c:pt>
              </c:strCache>
            </c:strRef>
          </c:tx>
          <c:spPr>
            <a:solidFill>
              <a:srgbClr val="70AD47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8EF-407F-8E18-2F5512149573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Author3</c:v>
                </c:pt>
              </c:strCache>
            </c:strRef>
          </c:tx>
          <c:spPr>
            <a:solidFill>
              <a:srgbClr val="4472C4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8EF-407F-8E18-2F55121495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750144"/>
        <c:axId val="45756376"/>
      </c:barChart>
      <c:catAx>
        <c:axId val="45750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5756376"/>
        <c:crosses val="autoZero"/>
        <c:auto val="1"/>
        <c:lblAlgn val="ctr"/>
        <c:lblOffset val="100"/>
        <c:noMultiLvlLbl val="0"/>
      </c:catAx>
      <c:valAx>
        <c:axId val="45756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575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4"/>
        <c:delete val="1"/>
      </c:legendEntry>
      <c:legendEntry>
        <c:idx val="6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/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/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/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/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/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 custLinFactNeighborY="844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/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/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3C5A4-0CCA-4BBB-B598-370495444CF2}" type="datetimeFigureOut">
              <a:rPr lang="hr-HR" smtClean="0"/>
              <a:t>2017-06-04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96210-A9A4-43FB-8065-D0521346107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3753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48083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36126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57180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93114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0163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8235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Model B in the table uses 2 groups for k-means and the problems with the </a:t>
            </a:r>
            <a:r>
              <a:rPr lang="en-US" dirty="0" err="1"/>
              <a:t>Bcubed</a:t>
            </a:r>
            <a:r>
              <a:rPr lang="en-US" dirty="0"/>
              <a:t> score.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4815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7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9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9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8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5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2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5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5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1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40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79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5.png"/><Relationship Id="rId9" Type="http://schemas.microsoft.com/office/2007/relationships/diagramDrawing" Target="../diagrams/drawin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z="4800" cap="none" dirty="0" err="1"/>
              <a:t>Token-level</a:t>
            </a:r>
            <a:r>
              <a:rPr lang="hr-HR" sz="4800" cap="none" dirty="0"/>
              <a:t> </a:t>
            </a:r>
            <a:r>
              <a:rPr lang="hr-HR" sz="4800" cap="none" dirty="0" err="1"/>
              <a:t>author</a:t>
            </a:r>
            <a:r>
              <a:rPr lang="hr-HR" sz="4800" cap="none" dirty="0"/>
              <a:t> </a:t>
            </a:r>
            <a:r>
              <a:rPr lang="hr-HR" sz="4800" cap="none" dirty="0" err="1"/>
              <a:t>diarization</a:t>
            </a:r>
            <a:r>
              <a:rPr lang="hr-HR" sz="4800" cap="none" dirty="0"/>
              <a:t> </a:t>
            </a:r>
            <a:r>
              <a:rPr lang="hr-HR" sz="4800" cap="none" dirty="0" err="1"/>
              <a:t>using</a:t>
            </a:r>
            <a:r>
              <a:rPr lang="hr-HR" sz="4800" cap="none" dirty="0"/>
              <a:t> </a:t>
            </a:r>
            <a:r>
              <a:rPr lang="hr-HR" sz="4800" cap="none" dirty="0" err="1"/>
              <a:t>clustering</a:t>
            </a:r>
            <a:r>
              <a:rPr lang="hr-HR" sz="4800" cap="none" dirty="0"/>
              <a:t> </a:t>
            </a:r>
            <a:r>
              <a:rPr lang="hr-HR" sz="4800" cap="none" dirty="0" err="1"/>
              <a:t>of</a:t>
            </a:r>
            <a:r>
              <a:rPr lang="hr-HR" sz="4800" cap="none" dirty="0"/>
              <a:t> </a:t>
            </a:r>
            <a:r>
              <a:rPr lang="hr-HR" sz="4800" cap="none" dirty="0" err="1"/>
              <a:t>styl</a:t>
            </a:r>
            <a:r>
              <a:rPr lang="en-US" sz="4800" cap="none" dirty="0" err="1"/>
              <a:t>istic</a:t>
            </a:r>
            <a:r>
              <a:rPr lang="en-US" sz="4800" cap="none" dirty="0"/>
              <a:t> context</a:t>
            </a:r>
            <a:endParaRPr lang="hr-HR" sz="48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391225"/>
          </a:xfrm>
        </p:spPr>
        <p:txBody>
          <a:bodyPr/>
          <a:lstStyle/>
          <a:p>
            <a:r>
              <a:rPr lang="en-US" dirty="0"/>
              <a:t>Ivan </a:t>
            </a:r>
            <a:r>
              <a:rPr lang="en-US" dirty="0" err="1"/>
              <a:t>Grubišić</a:t>
            </a:r>
            <a:r>
              <a:rPr lang="en-US" dirty="0"/>
              <a:t>, Milan Pavlović, Mate </a:t>
            </a:r>
            <a:r>
              <a:rPr lang="en-US" dirty="0" err="1"/>
              <a:t>Šimović</a:t>
            </a:r>
            <a:endParaRPr lang="en-US" dirty="0"/>
          </a:p>
          <a:p>
            <a:r>
              <a:rPr lang="en-US" dirty="0"/>
              <a:t>Text analysis and retrieval course</a:t>
            </a:r>
          </a:p>
          <a:p>
            <a:r>
              <a:rPr lang="en-US" dirty="0"/>
              <a:t>academic year 2016./2017.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4547704" y="749989"/>
            <a:ext cx="6902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University of Zagreb, Faculty of Electrical Engineering and Computing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65290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62290" y="2704779"/>
            <a:ext cx="4912782" cy="3684587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307403" y="2704779"/>
            <a:ext cx="4912782" cy="368458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2374530"/>
            <a:ext cx="5157787" cy="513036"/>
          </a:xfrm>
        </p:spPr>
        <p:txBody>
          <a:bodyPr/>
          <a:lstStyle/>
          <a:p>
            <a:r>
              <a:rPr lang="hr-HR" dirty="0"/>
              <a:t>Model B: </a:t>
            </a:r>
            <a:r>
              <a:rPr lang="hr-HR" dirty="0" err="1"/>
              <a:t>initialized</a:t>
            </a:r>
            <a:r>
              <a:rPr lang="hr-HR" dirty="0"/>
              <a:t> </a:t>
            </a:r>
            <a:r>
              <a:rPr lang="hr-HR" dirty="0" err="1"/>
              <a:t>weights</a:t>
            </a:r>
            <a:r>
              <a:rPr lang="en-US" dirty="0"/>
              <a:t>*</a:t>
            </a:r>
            <a:endParaRPr lang="hr-H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2374530"/>
            <a:ext cx="5183188" cy="513036"/>
          </a:xfrm>
        </p:spPr>
        <p:txBody>
          <a:bodyPr/>
          <a:lstStyle/>
          <a:p>
            <a:r>
              <a:rPr lang="en-US" dirty="0"/>
              <a:t>Model B: learned weights*</a:t>
            </a:r>
            <a:endParaRPr lang="hr-HR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2" name="Arrow: Right 11"/>
          <p:cNvSpPr/>
          <p:nvPr/>
        </p:nvSpPr>
        <p:spPr>
          <a:xfrm>
            <a:off x="5556343" y="4257213"/>
            <a:ext cx="1069789" cy="579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xtBox 12"/>
          <p:cNvSpPr txBox="1"/>
          <p:nvPr/>
        </p:nvSpPr>
        <p:spPr>
          <a:xfrm>
            <a:off x="586441" y="6334150"/>
            <a:ext cx="1101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*Linear transformation trained specifically on one document to show </a:t>
            </a:r>
            <a:r>
              <a:rPr lang="en-US" dirty="0" err="1"/>
              <a:t>separability</a:t>
            </a:r>
            <a:r>
              <a:rPr lang="en-US" dirty="0"/>
              <a:t> of authors by character trigrams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6289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2374530"/>
            <a:ext cx="5157787" cy="513036"/>
          </a:xfrm>
        </p:spPr>
        <p:txBody>
          <a:bodyPr/>
          <a:lstStyle/>
          <a:p>
            <a:r>
              <a:rPr lang="hr-HR" dirty="0"/>
              <a:t>Model </a:t>
            </a:r>
            <a:r>
              <a:rPr lang="en-US" dirty="0"/>
              <a:t>A</a:t>
            </a:r>
            <a:r>
              <a:rPr lang="hr-HR" dirty="0"/>
              <a:t>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2374530"/>
            <a:ext cx="5183188" cy="513036"/>
          </a:xfrm>
        </p:spPr>
        <p:txBody>
          <a:bodyPr/>
          <a:lstStyle/>
          <a:p>
            <a:r>
              <a:rPr lang="en-US" dirty="0"/>
              <a:t>Model B:</a:t>
            </a:r>
            <a:endParaRPr lang="hr-HR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935380"/>
            <a:ext cx="5157787" cy="36845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Task </a:t>
            </a:r>
            <a:r>
              <a:rPr lang="en-US" i="1" dirty="0"/>
              <a:t>a</a:t>
            </a:r>
            <a:r>
              <a:rPr lang="en-US" dirty="0"/>
              <a:t>: Agglomerative clustering with cosine affinity and average linkage</a:t>
            </a:r>
          </a:p>
          <a:p>
            <a:r>
              <a:rPr lang="en-US" dirty="0"/>
              <a:t>Task </a:t>
            </a:r>
            <a:r>
              <a:rPr lang="en-US" i="1" dirty="0"/>
              <a:t>b</a:t>
            </a:r>
            <a:r>
              <a:rPr lang="en-US" dirty="0"/>
              <a:t>: Agglomerative clustering with Euclidean affinity and average linkage</a:t>
            </a:r>
          </a:p>
          <a:p>
            <a:r>
              <a:rPr lang="en-US" dirty="0"/>
              <a:t>Task </a:t>
            </a:r>
            <a:r>
              <a:rPr lang="en-US" i="1" dirty="0"/>
              <a:t>c</a:t>
            </a:r>
            <a:r>
              <a:rPr lang="en-US" dirty="0"/>
              <a:t>: DBSCAN (eps=0.23, </a:t>
            </a:r>
            <a:r>
              <a:rPr lang="en-US" dirty="0" err="1"/>
              <a:t>min_samples</a:t>
            </a:r>
            <a:r>
              <a:rPr lang="en-US" dirty="0"/>
              <a:t>=64, metric=cosine)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172200" y="2935380"/>
            <a:ext cx="5183188" cy="3684588"/>
          </a:xfrm>
        </p:spPr>
        <p:txBody>
          <a:bodyPr/>
          <a:lstStyle/>
          <a:p>
            <a:r>
              <a:rPr lang="en-US" dirty="0"/>
              <a:t>All tasks: k-means</a:t>
            </a:r>
          </a:p>
          <a:p>
            <a:r>
              <a:rPr lang="en-US" dirty="0"/>
              <a:t>Tried automatic cluster number prediction using the elbow rule for Task </a:t>
            </a:r>
            <a:r>
              <a:rPr lang="en-US" i="1" dirty="0"/>
              <a:t>c </a:t>
            </a:r>
            <a:r>
              <a:rPr lang="en-US" dirty="0"/>
              <a:t>and outlier elimination for Task </a:t>
            </a:r>
            <a:r>
              <a:rPr lang="en-US" i="1" dirty="0"/>
              <a:t>a</a:t>
            </a:r>
            <a:endParaRPr lang="hr-HR" i="1" dirty="0"/>
          </a:p>
        </p:txBody>
      </p:sp>
    </p:spTree>
    <p:extLst>
      <p:ext uri="{BB962C8B-B14F-4D97-AF65-F5344CB8AC3E}">
        <p14:creationId xmlns:p14="http://schemas.microsoft.com/office/powerpoint/2010/main" val="392976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2374530"/>
            <a:ext cx="5157787" cy="513036"/>
          </a:xfrm>
        </p:spPr>
        <p:txBody>
          <a:bodyPr/>
          <a:lstStyle/>
          <a:p>
            <a:r>
              <a:rPr lang="hr-HR" dirty="0"/>
              <a:t>Model </a:t>
            </a:r>
            <a:r>
              <a:rPr lang="en-US" dirty="0"/>
              <a:t>A</a:t>
            </a:r>
            <a:r>
              <a:rPr lang="hr-HR" dirty="0"/>
              <a:t>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2374530"/>
            <a:ext cx="5183188" cy="513036"/>
          </a:xfrm>
        </p:spPr>
        <p:txBody>
          <a:bodyPr/>
          <a:lstStyle/>
          <a:p>
            <a:r>
              <a:rPr lang="en-US" dirty="0"/>
              <a:t>Model B:</a:t>
            </a:r>
            <a:endParaRPr lang="hr-HR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2888696"/>
              </p:ext>
            </p:extLst>
          </p:nvPr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935380"/>
            <a:ext cx="5157787" cy="3684588"/>
          </a:xfrm>
        </p:spPr>
        <p:txBody>
          <a:bodyPr/>
          <a:lstStyle/>
          <a:p>
            <a:r>
              <a:rPr lang="en-US" dirty="0"/>
              <a:t>A training and a test set</a:t>
            </a:r>
          </a:p>
          <a:p>
            <a:r>
              <a:rPr lang="en-US" dirty="0"/>
              <a:t>Grid search on the training set over several algorithms on all tasks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172200" y="2935380"/>
            <a:ext cx="5183188" cy="3684588"/>
          </a:xfrm>
        </p:spPr>
        <p:txBody>
          <a:bodyPr/>
          <a:lstStyle/>
          <a:p>
            <a:r>
              <a:rPr lang="en-US" dirty="0"/>
              <a:t>Development set (70% of the data) split into a training set and a validation set for the feature transformation</a:t>
            </a:r>
          </a:p>
          <a:p>
            <a:r>
              <a:rPr lang="en-US" dirty="0"/>
              <a:t>30% of data left for the test set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55150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Task </a:t>
            </a:r>
            <a:r>
              <a:rPr lang="en-US" i="1" dirty="0"/>
              <a:t>a</a:t>
            </a:r>
            <a:endParaRPr lang="hr-HR" i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40735" t="22434" r="3971" b="39642"/>
          <a:stretch/>
        </p:blipFill>
        <p:spPr>
          <a:xfrm>
            <a:off x="1047527" y="1690688"/>
            <a:ext cx="10096945" cy="3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08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tasks </a:t>
            </a:r>
            <a:r>
              <a:rPr lang="en-US" i="1" dirty="0"/>
              <a:t>b </a:t>
            </a:r>
            <a:r>
              <a:rPr lang="en-US" dirty="0"/>
              <a:t>and</a:t>
            </a:r>
            <a:r>
              <a:rPr lang="en-US" i="1" dirty="0"/>
              <a:t> c</a:t>
            </a:r>
            <a:endParaRPr lang="hr-HR" i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0629" t="13140" r="4039" b="44881"/>
          <a:stretch/>
        </p:blipFill>
        <p:spPr>
          <a:xfrm>
            <a:off x="1303205" y="1825625"/>
            <a:ext cx="9585589" cy="38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16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hr-HR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429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Our tasks</a:t>
            </a:r>
            <a:endParaRPr lang="hr-HR" sz="3200" dirty="0"/>
          </a:p>
          <a:p>
            <a:r>
              <a:rPr lang="en-US" sz="3200" dirty="0"/>
              <a:t>The proposed approach</a:t>
            </a:r>
          </a:p>
          <a:p>
            <a:r>
              <a:rPr lang="en-US" sz="3200" dirty="0"/>
              <a:t>Results</a:t>
            </a:r>
          </a:p>
          <a:p>
            <a:r>
              <a:rPr lang="en-US" sz="3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1875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02869239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095999" y="3160892"/>
            <a:ext cx="5468471" cy="3016071"/>
          </a:xfrm>
        </p:spPr>
        <p:txBody>
          <a:bodyPr>
            <a:normAutofit/>
          </a:bodyPr>
          <a:lstStyle/>
          <a:p>
            <a:r>
              <a:rPr lang="en-US" sz="2400" dirty="0"/>
              <a:t>Find plagiarized parts of a document in which at least 70% of text is written by main author</a:t>
            </a:r>
          </a:p>
          <a:p>
            <a:r>
              <a:rPr lang="en-US" sz="2400" dirty="0"/>
              <a:t>Only a number of authors is known (2</a:t>
            </a:r>
            <a:r>
              <a:rPr lang="hr-HR" sz="2400" dirty="0"/>
              <a:t>*</a:t>
            </a:r>
            <a:r>
              <a:rPr lang="en-US" sz="2400" dirty="0"/>
              <a:t>)</a:t>
            </a:r>
          </a:p>
          <a:p>
            <a:r>
              <a:rPr lang="en-US" sz="2400" i="1" dirty="0"/>
              <a:t>Intrinsic</a:t>
            </a:r>
            <a:r>
              <a:rPr lang="en-US" sz="2400" dirty="0"/>
              <a:t>: without any comparisons with external sources</a:t>
            </a:r>
            <a:endParaRPr lang="hr-HR" sz="2400" dirty="0"/>
          </a:p>
          <a:p>
            <a:r>
              <a:rPr lang="hr-HR" sz="2400" dirty="0"/>
              <a:t>71 </a:t>
            </a:r>
            <a:r>
              <a:rPr lang="hr-HR" sz="2400" dirty="0" err="1"/>
              <a:t>document</a:t>
            </a:r>
            <a:r>
              <a:rPr lang="hr-HR" sz="2400" dirty="0"/>
              <a:t> </a:t>
            </a:r>
            <a:r>
              <a:rPr lang="hr-HR" sz="2400" dirty="0" err="1"/>
              <a:t>in</a:t>
            </a:r>
            <a:r>
              <a:rPr lang="hr-HR" sz="2400" dirty="0"/>
              <a:t> </a:t>
            </a:r>
            <a:r>
              <a:rPr lang="en-US" sz="2400" dirty="0"/>
              <a:t>the</a:t>
            </a:r>
            <a:r>
              <a:rPr lang="hr-HR" sz="2400" dirty="0"/>
              <a:t> </a:t>
            </a:r>
            <a:r>
              <a:rPr lang="hr-HR" sz="2400" dirty="0" err="1"/>
              <a:t>training</a:t>
            </a:r>
            <a:r>
              <a:rPr lang="hr-HR" sz="2400" dirty="0"/>
              <a:t> set</a:t>
            </a:r>
          </a:p>
          <a:p>
            <a:endParaRPr lang="en-US" sz="2400" dirty="0"/>
          </a:p>
          <a:p>
            <a:endParaRPr lang="hr-HR" dirty="0"/>
          </a:p>
        </p:txBody>
      </p:sp>
      <p:sp>
        <p:nvSpPr>
          <p:cNvPr id="16" name="Rectangle 15"/>
          <p:cNvSpPr/>
          <p:nvPr/>
        </p:nvSpPr>
        <p:spPr>
          <a:xfrm>
            <a:off x="6019800" y="18256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Helvetica Neue"/>
              </a:rPr>
              <a:t>"</a:t>
            </a:r>
            <a:r>
              <a:rPr lang="en-US" b="0" i="1" dirty="0">
                <a:solidFill>
                  <a:srgbClr val="4169E1"/>
                </a:solidFill>
                <a:effectLst/>
                <a:latin typeface="Helvetica Neue"/>
              </a:rPr>
              <a:t>She is also a successful businesswoman and an American icon,</a:t>
            </a:r>
            <a:r>
              <a:rPr lang="en-US" b="0" i="1" dirty="0">
                <a:solidFill>
                  <a:srgbClr val="FF0000"/>
                </a:solidFill>
                <a:effectLst/>
                <a:latin typeface="Helvetica Neue"/>
              </a:rPr>
              <a:t> was born in Jersey City to middle-class Polish-American parents and she earned a partial scholarship to …</a:t>
            </a:r>
            <a:r>
              <a:rPr lang="en-US" b="0" i="1" dirty="0">
                <a:solidFill>
                  <a:srgbClr val="333333"/>
                </a:solidFill>
                <a:effectLst/>
                <a:latin typeface="Helvetica Neue"/>
              </a:rPr>
              <a:t>"</a:t>
            </a:r>
            <a:endParaRPr lang="hr-H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53173"/>
            <a:ext cx="10515600" cy="1325563"/>
          </a:xfrm>
        </p:spPr>
        <p:txBody>
          <a:bodyPr/>
          <a:lstStyle/>
          <a:p>
            <a:r>
              <a:rPr lang="en-US" dirty="0"/>
              <a:t>Task </a:t>
            </a:r>
            <a:r>
              <a:rPr lang="hr-HR" i="1" dirty="0"/>
              <a:t>a</a:t>
            </a:r>
            <a:r>
              <a:rPr lang="en-US" dirty="0"/>
              <a:t>: </a:t>
            </a:r>
            <a:r>
              <a:rPr lang="hr-HR" dirty="0" err="1"/>
              <a:t>Intrinsic</a:t>
            </a:r>
            <a:r>
              <a:rPr lang="hr-HR" dirty="0"/>
              <a:t> </a:t>
            </a:r>
            <a:r>
              <a:rPr lang="hr-HR" dirty="0" err="1"/>
              <a:t>plagiarism</a:t>
            </a:r>
            <a:r>
              <a:rPr lang="hr-HR" dirty="0"/>
              <a:t> </a:t>
            </a:r>
            <a:r>
              <a:rPr lang="hr-HR" dirty="0" err="1"/>
              <a:t>detection</a:t>
            </a:r>
            <a:r>
              <a:rPr lang="hr-HR" dirty="0"/>
              <a:t> </a:t>
            </a:r>
            <a:br>
              <a:rPr lang="hr-HR" dirty="0"/>
            </a:br>
            <a:r>
              <a:rPr lang="en-US" sz="3200" dirty="0"/>
              <a:t>(from PAN 2016 @ CLEF)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9831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Task </a:t>
            </a:r>
            <a:r>
              <a:rPr lang="en-US" i="1" dirty="0"/>
              <a:t>b</a:t>
            </a:r>
            <a:r>
              <a:rPr lang="en-US" dirty="0"/>
              <a:t>: Author </a:t>
            </a:r>
            <a:r>
              <a:rPr lang="en-US" dirty="0" err="1"/>
              <a:t>diarization</a:t>
            </a:r>
            <a:r>
              <a:rPr lang="en-US" dirty="0"/>
              <a:t> with known number of authors</a:t>
            </a:r>
            <a:r>
              <a:rPr lang="hr-HR" dirty="0"/>
              <a:t> </a:t>
            </a:r>
            <a:r>
              <a:rPr lang="en-US" sz="3200" dirty="0"/>
              <a:t>(from PAN 2016 @ CLEF)</a:t>
            </a:r>
            <a:endParaRPr lang="hr-HR" sz="3200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6245000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199" y="2071867"/>
            <a:ext cx="5709213" cy="4105095"/>
          </a:xfrm>
        </p:spPr>
        <p:txBody>
          <a:bodyPr/>
          <a:lstStyle/>
          <a:p>
            <a:r>
              <a:rPr lang="hr-HR" dirty="0"/>
              <a:t>General </a:t>
            </a:r>
            <a:r>
              <a:rPr lang="hr-HR" dirty="0" err="1"/>
              <a:t>author</a:t>
            </a:r>
            <a:r>
              <a:rPr lang="hr-HR" dirty="0"/>
              <a:t> </a:t>
            </a:r>
            <a:r>
              <a:rPr lang="hr-HR" dirty="0" err="1"/>
              <a:t>diarizaton</a:t>
            </a:r>
            <a:r>
              <a:rPr lang="hr-HR" dirty="0"/>
              <a:t> problem</a:t>
            </a:r>
          </a:p>
          <a:p>
            <a:r>
              <a:rPr lang="hr-HR" dirty="0" err="1"/>
              <a:t>Decompose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text</a:t>
            </a:r>
            <a:r>
              <a:rPr lang="hr-HR" dirty="0"/>
              <a:t> </a:t>
            </a:r>
            <a:r>
              <a:rPr lang="hr-HR" dirty="0" err="1"/>
              <a:t>into</a:t>
            </a:r>
            <a:r>
              <a:rPr lang="hr-HR" dirty="0"/>
              <a:t> </a:t>
            </a:r>
            <a:r>
              <a:rPr lang="hr-HR" dirty="0" err="1"/>
              <a:t>authorial</a:t>
            </a:r>
            <a:r>
              <a:rPr lang="hr-HR" dirty="0"/>
              <a:t> </a:t>
            </a:r>
            <a:r>
              <a:rPr lang="hr-HR" dirty="0" err="1"/>
              <a:t>components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assign</a:t>
            </a:r>
            <a:r>
              <a:rPr lang="hr-HR" dirty="0"/>
              <a:t> </a:t>
            </a:r>
            <a:r>
              <a:rPr lang="hr-HR" dirty="0" err="1"/>
              <a:t>an</a:t>
            </a:r>
            <a:r>
              <a:rPr lang="hr-HR" dirty="0"/>
              <a:t> </a:t>
            </a:r>
            <a:r>
              <a:rPr lang="hr-HR" dirty="0" err="1"/>
              <a:t>author</a:t>
            </a:r>
            <a:r>
              <a:rPr lang="hr-HR" dirty="0"/>
              <a:t> </a:t>
            </a:r>
            <a:r>
              <a:rPr lang="hr-HR" dirty="0" err="1"/>
              <a:t>label</a:t>
            </a:r>
            <a:r>
              <a:rPr lang="hr-HR" dirty="0"/>
              <a:t> to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each</a:t>
            </a:r>
            <a:r>
              <a:rPr lang="hr-HR" dirty="0"/>
              <a:t> </a:t>
            </a:r>
            <a:r>
              <a:rPr lang="hr-HR" dirty="0" err="1"/>
              <a:t>component</a:t>
            </a:r>
            <a:endParaRPr lang="hr-HR" dirty="0"/>
          </a:p>
          <a:p>
            <a:r>
              <a:rPr lang="hr-HR" dirty="0" err="1"/>
              <a:t>Number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authors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known</a:t>
            </a:r>
            <a:r>
              <a:rPr lang="hr-HR" dirty="0"/>
              <a:t> (</a:t>
            </a:r>
            <a:r>
              <a:rPr lang="hr-HR" dirty="0" err="1"/>
              <a:t>between</a:t>
            </a:r>
            <a:r>
              <a:rPr lang="hr-HR" dirty="0"/>
              <a:t> 2 </a:t>
            </a:r>
            <a:r>
              <a:rPr lang="hr-HR" dirty="0" err="1"/>
              <a:t>and</a:t>
            </a:r>
            <a:r>
              <a:rPr lang="hr-HR" dirty="0"/>
              <a:t> 10)</a:t>
            </a:r>
          </a:p>
          <a:p>
            <a:endParaRPr lang="hr-HR" dirty="0"/>
          </a:p>
          <a:p>
            <a:r>
              <a:rPr lang="hr-HR" dirty="0"/>
              <a:t>55 </a:t>
            </a:r>
            <a:r>
              <a:rPr lang="hr-HR" dirty="0" err="1"/>
              <a:t>documents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en-US" dirty="0"/>
              <a:t> the</a:t>
            </a:r>
            <a:r>
              <a:rPr lang="hr-HR" dirty="0"/>
              <a:t> </a:t>
            </a:r>
            <a:r>
              <a:rPr lang="hr-HR" dirty="0" err="1"/>
              <a:t>training</a:t>
            </a:r>
            <a:r>
              <a:rPr lang="hr-HR" dirty="0"/>
              <a:t> set</a:t>
            </a:r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0130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</a:t>
            </a:r>
            <a:r>
              <a:rPr lang="hr-HR" i="1" dirty="0"/>
              <a:t>c</a:t>
            </a:r>
            <a:r>
              <a:rPr lang="en-US" dirty="0"/>
              <a:t>: Author </a:t>
            </a:r>
            <a:r>
              <a:rPr lang="en-US" dirty="0" err="1"/>
              <a:t>diarization</a:t>
            </a:r>
            <a:r>
              <a:rPr lang="en-US" dirty="0"/>
              <a:t> with </a:t>
            </a:r>
            <a:r>
              <a:rPr lang="hr-HR" dirty="0" err="1"/>
              <a:t>un</a:t>
            </a:r>
            <a:r>
              <a:rPr lang="en-US" dirty="0"/>
              <a:t>known number of authors</a:t>
            </a:r>
            <a:r>
              <a:rPr lang="hr-HR" dirty="0"/>
              <a:t> </a:t>
            </a:r>
            <a:r>
              <a:rPr lang="en-US" sz="3200" dirty="0"/>
              <a:t>(from PAN 2016 @ CLEF)</a:t>
            </a:r>
            <a:endParaRPr lang="hr-HR" sz="3200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84372234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199" y="2071867"/>
            <a:ext cx="5709213" cy="4105095"/>
          </a:xfrm>
        </p:spPr>
        <p:txBody>
          <a:bodyPr/>
          <a:lstStyle/>
          <a:p>
            <a:pPr marL="0" indent="0">
              <a:buNone/>
            </a:pPr>
            <a:endParaRPr lang="hr-HR" dirty="0"/>
          </a:p>
          <a:p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number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authors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b="1" dirty="0" err="1"/>
              <a:t>unknown</a:t>
            </a:r>
            <a:endParaRPr lang="hr-HR" b="1" dirty="0"/>
          </a:p>
          <a:p>
            <a:endParaRPr lang="hr-HR" b="1" dirty="0"/>
          </a:p>
          <a:p>
            <a:r>
              <a:rPr lang="hr-HR" dirty="0"/>
              <a:t>54 </a:t>
            </a:r>
            <a:r>
              <a:rPr lang="hr-HR" dirty="0" err="1"/>
              <a:t>documents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a </a:t>
            </a:r>
            <a:r>
              <a:rPr lang="hr-HR" dirty="0" err="1"/>
              <a:t>training</a:t>
            </a:r>
            <a:r>
              <a:rPr lang="hr-HR" dirty="0"/>
              <a:t> set</a:t>
            </a:r>
          </a:p>
          <a:p>
            <a:endParaRPr lang="hr-HR" dirty="0"/>
          </a:p>
        </p:txBody>
      </p:sp>
      <p:sp>
        <p:nvSpPr>
          <p:cNvPr id="4" name="TextBox 3"/>
          <p:cNvSpPr txBox="1"/>
          <p:nvPr/>
        </p:nvSpPr>
        <p:spPr>
          <a:xfrm>
            <a:off x="2982259" y="1825625"/>
            <a:ext cx="12909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327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9093"/>
          </a:xfrm>
        </p:spPr>
        <p:txBody>
          <a:bodyPr/>
          <a:lstStyle/>
          <a:p>
            <a:r>
              <a:rPr lang="hr-HR" dirty="0" err="1"/>
              <a:t>Brooke</a:t>
            </a:r>
            <a:r>
              <a:rPr lang="hr-HR" dirty="0"/>
              <a:t> </a:t>
            </a:r>
            <a:r>
              <a:rPr lang="hr-HR" dirty="0" err="1"/>
              <a:t>et</a:t>
            </a:r>
            <a:r>
              <a:rPr lang="hr-HR" dirty="0"/>
              <a:t> </a:t>
            </a:r>
            <a:r>
              <a:rPr lang="hr-HR" dirty="0" err="1"/>
              <a:t>al</a:t>
            </a:r>
            <a:r>
              <a:rPr lang="hr-HR" dirty="0"/>
              <a:t>. (2013): </a:t>
            </a:r>
            <a:r>
              <a:rPr lang="en-US" dirty="0"/>
              <a:t>a more radical approach would not separate the described tasks in segmentation and clustering steps, but rather build authorial segments that would also form good clusters</a:t>
            </a:r>
            <a:endParaRPr lang="hr-HR" dirty="0"/>
          </a:p>
          <a:p>
            <a:endParaRPr lang="hr-HR" dirty="0"/>
          </a:p>
          <a:p>
            <a:r>
              <a:rPr lang="hr-HR" sz="3600" dirty="0" err="1"/>
              <a:t>Clustering</a:t>
            </a:r>
            <a:r>
              <a:rPr lang="hr-HR" sz="3600" dirty="0"/>
              <a:t> </a:t>
            </a:r>
            <a:r>
              <a:rPr lang="hr-HR" sz="3600" dirty="0" err="1"/>
              <a:t>of</a:t>
            </a:r>
            <a:r>
              <a:rPr lang="hr-HR" sz="3600" dirty="0"/>
              <a:t> </a:t>
            </a:r>
            <a:r>
              <a:rPr lang="hr-HR" sz="3600" dirty="0" err="1"/>
              <a:t>stylistic</a:t>
            </a:r>
            <a:r>
              <a:rPr lang="hr-HR" sz="3600" dirty="0"/>
              <a:t> </a:t>
            </a:r>
            <a:r>
              <a:rPr lang="hr-HR" sz="3600" dirty="0" err="1"/>
              <a:t>contexts</a:t>
            </a:r>
            <a:r>
              <a:rPr lang="hr-HR" sz="3600" dirty="0"/>
              <a:t> </a:t>
            </a:r>
            <a:r>
              <a:rPr lang="hr-HR" sz="3600" dirty="0" err="1"/>
              <a:t>of</a:t>
            </a:r>
            <a:r>
              <a:rPr lang="hr-HR" sz="3600" dirty="0"/>
              <a:t> </a:t>
            </a:r>
            <a:r>
              <a:rPr lang="hr-HR" sz="3600" dirty="0" err="1"/>
              <a:t>all</a:t>
            </a:r>
            <a:r>
              <a:rPr lang="hr-HR" sz="3600" dirty="0"/>
              <a:t> </a:t>
            </a:r>
            <a:r>
              <a:rPr lang="hr-HR" sz="3600" dirty="0" err="1"/>
              <a:t>tokens</a:t>
            </a:r>
            <a:endParaRPr lang="hr-HR" sz="3600" dirty="0"/>
          </a:p>
          <a:p>
            <a:endParaRPr lang="hr-HR" dirty="0"/>
          </a:p>
          <a:p>
            <a:endParaRPr lang="hr-H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815" y="3142410"/>
            <a:ext cx="1532173" cy="1539721"/>
          </a:xfrm>
          <a:prstGeom prst="rect">
            <a:avLst/>
          </a:prstGeom>
        </p:spPr>
      </p:pic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828751"/>
              </p:ext>
            </p:extLst>
          </p:nvPr>
        </p:nvGraphicFramePr>
        <p:xfrm>
          <a:off x="718670" y="4912662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490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2601"/>
            <a:ext cx="10515600" cy="499222"/>
          </a:xfrm>
        </p:spPr>
        <p:txBody>
          <a:bodyPr>
            <a:noAutofit/>
          </a:bodyPr>
          <a:lstStyle/>
          <a:p>
            <a:r>
              <a:rPr lang="hr-HR" sz="2200" dirty="0" err="1"/>
              <a:t>Basic</a:t>
            </a:r>
            <a:r>
              <a:rPr lang="hr-HR" sz="2200" dirty="0"/>
              <a:t> </a:t>
            </a:r>
            <a:r>
              <a:rPr lang="hr-HR" sz="2200" dirty="0" err="1"/>
              <a:t>features</a:t>
            </a:r>
            <a:r>
              <a:rPr lang="hr-HR" sz="2200" dirty="0"/>
              <a:t> are </a:t>
            </a:r>
            <a:r>
              <a:rPr lang="en-US" sz="2200" dirty="0"/>
              <a:t>extracted from a sliding window which moves from token to token and includes the context of each token</a:t>
            </a:r>
            <a:endParaRPr lang="hr-HR" sz="2200" dirty="0"/>
          </a:p>
        </p:txBody>
      </p:sp>
      <p:sp>
        <p:nvSpPr>
          <p:cNvPr id="4" name="Rectangle 3"/>
          <p:cNvSpPr/>
          <p:nvPr/>
        </p:nvSpPr>
        <p:spPr>
          <a:xfrm>
            <a:off x="1267010" y="3152232"/>
            <a:ext cx="10729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333333"/>
                </a:solidFill>
                <a:latin typeface="Helvetica Neue"/>
              </a:rPr>
              <a:t>„</a:t>
            </a:r>
            <a:r>
              <a:rPr lang="hr-HR" sz="2400" i="1" dirty="0">
                <a:solidFill>
                  <a:srgbClr val="333333"/>
                </a:solidFill>
                <a:latin typeface="Helvetica Neue"/>
              </a:rPr>
              <a:t>…</a:t>
            </a:r>
            <a:r>
              <a:rPr lang="en-US" sz="2400" i="1" dirty="0">
                <a:highlight>
                  <a:srgbClr val="FFFF00"/>
                </a:highlight>
                <a:latin typeface="Helvetica Neue"/>
              </a:rPr>
              <a:t>She is also a successful </a:t>
            </a:r>
            <a:r>
              <a:rPr lang="en-US" sz="2400" i="1" dirty="0">
                <a:solidFill>
                  <a:schemeClr val="bg1"/>
                </a:solidFill>
                <a:highlight>
                  <a:srgbClr val="4472C4"/>
                </a:highlight>
                <a:latin typeface="Helvetica Neue"/>
              </a:rPr>
              <a:t>businesswoman</a:t>
            </a:r>
            <a:r>
              <a:rPr lang="en-US" sz="2400" i="1" dirty="0">
                <a:highlight>
                  <a:srgbClr val="FFFF00"/>
                </a:highlight>
                <a:latin typeface="Helvetica Neue"/>
              </a:rPr>
              <a:t> and an American icon,</a:t>
            </a:r>
            <a:r>
              <a:rPr lang="en-US" sz="2400" i="1" dirty="0">
                <a:latin typeface="Helvetica Neue"/>
              </a:rPr>
              <a:t> was </a:t>
            </a:r>
            <a:r>
              <a:rPr lang="hr-HR" sz="2400" i="1" dirty="0">
                <a:latin typeface="Helvetica Neue"/>
              </a:rPr>
              <a:t>…</a:t>
            </a:r>
            <a:r>
              <a:rPr lang="en-US" sz="2400" i="1" dirty="0">
                <a:latin typeface="Helvetica Neue"/>
              </a:rPr>
              <a:t>"</a:t>
            </a:r>
            <a:endParaRPr lang="hr-HR" sz="2400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761054"/>
              </p:ext>
            </p:extLst>
          </p:nvPr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683328" y="3998253"/>
            <a:ext cx="3608294" cy="26475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Stop </a:t>
            </a:r>
            <a:r>
              <a:rPr lang="hr-HR" dirty="0" err="1"/>
              <a:t>words</a:t>
            </a:r>
            <a:r>
              <a:rPr lang="hr-HR" dirty="0"/>
              <a:t> (156)</a:t>
            </a:r>
          </a:p>
          <a:p>
            <a:r>
              <a:rPr lang="hr-HR" dirty="0" err="1"/>
              <a:t>Character</a:t>
            </a:r>
            <a:r>
              <a:rPr lang="hr-HR" dirty="0"/>
              <a:t> tri-</a:t>
            </a:r>
            <a:r>
              <a:rPr lang="hr-HR" dirty="0" err="1"/>
              <a:t>grams</a:t>
            </a:r>
            <a:r>
              <a:rPr lang="hr-HR" dirty="0"/>
              <a:t> (200)</a:t>
            </a:r>
          </a:p>
          <a:p>
            <a:r>
              <a:rPr lang="hr-HR" dirty="0" err="1"/>
              <a:t>Special</a:t>
            </a:r>
            <a:r>
              <a:rPr lang="hr-HR" dirty="0"/>
              <a:t> </a:t>
            </a:r>
            <a:r>
              <a:rPr lang="hr-HR" dirty="0" err="1"/>
              <a:t>characters</a:t>
            </a:r>
            <a:r>
              <a:rPr lang="hr-HR" dirty="0"/>
              <a:t> (*)</a:t>
            </a:r>
          </a:p>
          <a:p>
            <a:r>
              <a:rPr lang="hr-HR" dirty="0"/>
              <a:t>POS </a:t>
            </a:r>
            <a:r>
              <a:rPr lang="hr-HR" dirty="0" err="1"/>
              <a:t>tag</a:t>
            </a:r>
            <a:r>
              <a:rPr lang="hr-HR" dirty="0"/>
              <a:t> </a:t>
            </a:r>
            <a:r>
              <a:rPr lang="hr-HR" dirty="0" err="1"/>
              <a:t>counts</a:t>
            </a:r>
            <a:r>
              <a:rPr lang="hr-HR" dirty="0"/>
              <a:t> (12)</a:t>
            </a:r>
          </a:p>
          <a:p>
            <a:r>
              <a:rPr lang="hr-HR" dirty="0" err="1"/>
              <a:t>Average</a:t>
            </a:r>
            <a:r>
              <a:rPr lang="hr-HR" dirty="0"/>
              <a:t> </a:t>
            </a:r>
            <a:r>
              <a:rPr lang="hr-HR" dirty="0" err="1"/>
              <a:t>token</a:t>
            </a:r>
            <a:r>
              <a:rPr lang="hr-HR" dirty="0"/>
              <a:t> </a:t>
            </a:r>
            <a:r>
              <a:rPr lang="hr-HR" dirty="0" err="1"/>
              <a:t>length</a:t>
            </a:r>
            <a:r>
              <a:rPr lang="hr-HR" dirty="0"/>
              <a:t> (1)</a:t>
            </a:r>
          </a:p>
          <a:p>
            <a:r>
              <a:rPr lang="hr-HR" dirty="0" err="1"/>
              <a:t>Bag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Words</a:t>
            </a:r>
            <a:r>
              <a:rPr lang="hr-HR" dirty="0"/>
              <a:t> (100)</a:t>
            </a:r>
          </a:p>
          <a:p>
            <a:r>
              <a:rPr lang="hr-HR" dirty="0" err="1"/>
              <a:t>Type-token</a:t>
            </a:r>
            <a:r>
              <a:rPr lang="hr-HR" dirty="0"/>
              <a:t> </a:t>
            </a:r>
            <a:r>
              <a:rPr lang="hr-HR" dirty="0" err="1"/>
              <a:t>ratio</a:t>
            </a:r>
            <a:r>
              <a:rPr lang="hr-HR" dirty="0"/>
              <a:t>* (1)</a:t>
            </a:r>
          </a:p>
          <a:p>
            <a:endParaRPr lang="hr-HR" dirty="0"/>
          </a:p>
        </p:txBody>
      </p:sp>
      <p:sp>
        <p:nvSpPr>
          <p:cNvPr id="22" name="Arrow: Bent-Up 21"/>
          <p:cNvSpPr/>
          <p:nvPr/>
        </p:nvSpPr>
        <p:spPr>
          <a:xfrm rot="5400000">
            <a:off x="2849748" y="3923754"/>
            <a:ext cx="1529976" cy="1404470"/>
          </a:xfrm>
          <a:prstGeom prst="bentUpArrow">
            <a:avLst/>
          </a:prstGeom>
          <a:solidFill>
            <a:srgbClr val="FFFF00"/>
          </a:solidFill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Arrow: Bent-Up 22"/>
          <p:cNvSpPr/>
          <p:nvPr/>
        </p:nvSpPr>
        <p:spPr>
          <a:xfrm rot="5400000" flipV="1">
            <a:off x="8289455" y="3923754"/>
            <a:ext cx="1529976" cy="1404470"/>
          </a:xfrm>
          <a:prstGeom prst="bentUpArrow">
            <a:avLst/>
          </a:prstGeom>
          <a:solidFill>
            <a:srgbClr val="FFFF00"/>
          </a:solidFill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0204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/>
          </p:nvPr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18F7ECA-1938-47B8-B111-592C18071F28}"/>
              </a:ext>
            </a:extLst>
          </p:cNvPr>
          <p:cNvSpPr txBox="1">
            <a:spLocks/>
          </p:cNvSpPr>
          <p:nvPr/>
        </p:nvSpPr>
        <p:spPr>
          <a:xfrm>
            <a:off x="839788" y="2935380"/>
            <a:ext cx="5157787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features</a:t>
            </a:r>
          </a:p>
          <a:p>
            <a:r>
              <a:rPr lang="en-US" dirty="0"/>
              <a:t>Context sizes: </a:t>
            </a:r>
          </a:p>
          <a:p>
            <a:pPr lvl="1"/>
            <a:r>
              <a:rPr lang="en-US" dirty="0"/>
              <a:t>16 tokens for Task </a:t>
            </a:r>
            <a:r>
              <a:rPr lang="en-US" i="1" dirty="0"/>
              <a:t>a</a:t>
            </a:r>
          </a:p>
          <a:p>
            <a:pPr lvl="1"/>
            <a:r>
              <a:rPr lang="en-US" dirty="0"/>
              <a:t>140 tokens for tasks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D8264808-502C-4821-8F4D-B69A325D1E7D}"/>
              </a:ext>
            </a:extLst>
          </p:cNvPr>
          <p:cNvSpPr txBox="1">
            <a:spLocks/>
          </p:cNvSpPr>
          <p:nvPr/>
        </p:nvSpPr>
        <p:spPr>
          <a:xfrm>
            <a:off x="6172200" y="2935380"/>
            <a:ext cx="5183188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Character trigrams, </a:t>
            </a:r>
            <a:r>
              <a:rPr lang="en-US" dirty="0" err="1"/>
              <a:t>BoW</a:t>
            </a:r>
            <a:r>
              <a:rPr lang="en-US" dirty="0"/>
              <a:t>, stop words, average token length</a:t>
            </a:r>
          </a:p>
          <a:p>
            <a:r>
              <a:rPr lang="en-US" dirty="0"/>
              <a:t>Context size: 120 tokens</a:t>
            </a:r>
          </a:p>
          <a:p>
            <a:endParaRPr lang="hr-H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068D2C-08C3-4C23-B269-AE7FFF82DD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972" y="2357249"/>
            <a:ext cx="10614056" cy="6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7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C5BAE4-F847-456C-95CD-08B13C446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550" y="5047756"/>
            <a:ext cx="4722921" cy="181024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2374530"/>
            <a:ext cx="5157787" cy="513036"/>
          </a:xfrm>
        </p:spPr>
        <p:txBody>
          <a:bodyPr/>
          <a:lstStyle/>
          <a:p>
            <a:r>
              <a:rPr lang="hr-HR" dirty="0"/>
              <a:t>Model A: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887566"/>
            <a:ext cx="3391553" cy="3684588"/>
          </a:xfrm>
        </p:spPr>
        <p:txBody>
          <a:bodyPr/>
          <a:lstStyle/>
          <a:p>
            <a:r>
              <a:rPr lang="hr-HR" dirty="0" err="1"/>
              <a:t>Feature</a:t>
            </a:r>
            <a:r>
              <a:rPr lang="hr-HR" dirty="0"/>
              <a:t> </a:t>
            </a:r>
            <a:r>
              <a:rPr lang="hr-HR" dirty="0" err="1"/>
              <a:t>scaling</a:t>
            </a:r>
            <a:r>
              <a:rPr lang="hr-HR" dirty="0"/>
              <a:t> to zero </a:t>
            </a:r>
            <a:r>
              <a:rPr lang="hr-HR" dirty="0" err="1"/>
              <a:t>mean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unit</a:t>
            </a:r>
            <a:r>
              <a:rPr lang="hr-HR" dirty="0"/>
              <a:t> </a:t>
            </a:r>
            <a:r>
              <a:rPr lang="hr-HR" dirty="0" err="1"/>
              <a:t>variance</a:t>
            </a:r>
            <a:endParaRPr lang="hr-H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918635" y="2374530"/>
            <a:ext cx="6436753" cy="513036"/>
          </a:xfrm>
        </p:spPr>
        <p:txBody>
          <a:bodyPr/>
          <a:lstStyle/>
          <a:p>
            <a:r>
              <a:rPr lang="hr-HR" dirty="0"/>
              <a:t>Model B: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918635" y="2887566"/>
            <a:ext cx="6436753" cy="3684588"/>
          </a:xfrm>
        </p:spPr>
        <p:txBody>
          <a:bodyPr>
            <a:normAutofit/>
          </a:bodyPr>
          <a:lstStyle/>
          <a:p>
            <a:r>
              <a:rPr lang="en-US" dirty="0"/>
              <a:t>A trainable transformation to adapt the feature space for clustering</a:t>
            </a:r>
          </a:p>
          <a:p>
            <a:r>
              <a:rPr lang="en-US" dirty="0"/>
              <a:t>Linear (output dimension 40) or elementwise linear transformation </a:t>
            </a:r>
            <a:r>
              <a:rPr lang="en-US" i="1" dirty="0"/>
              <a:t>T</a:t>
            </a:r>
          </a:p>
          <a:p>
            <a:r>
              <a:rPr lang="en-US" i="1" dirty="0"/>
              <a:t>Compactness loss </a:t>
            </a:r>
            <a:r>
              <a:rPr lang="en-US" dirty="0"/>
              <a:t>and </a:t>
            </a:r>
            <a:r>
              <a:rPr lang="en-US" i="1" dirty="0"/>
              <a:t>segregation loss</a:t>
            </a:r>
          </a:p>
          <a:p>
            <a:pPr marL="0" indent="0">
              <a:buNone/>
            </a:pPr>
            <a:endParaRPr lang="hr-HR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696090"/>
              </p:ext>
            </p:extLst>
          </p:nvPr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27581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</TotalTime>
  <Words>654</Words>
  <Application>Microsoft Office PowerPoint</Application>
  <PresentationFormat>Widescreen</PresentationFormat>
  <Paragraphs>122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Office Theme</vt:lpstr>
      <vt:lpstr>Token-level author diarization using clustering of stylistic context</vt:lpstr>
      <vt:lpstr>Outline</vt:lpstr>
      <vt:lpstr>Task a: Intrinsic plagiarism detection  (from PAN 2016 @ CLEF)</vt:lpstr>
      <vt:lpstr>Task b: Author diarization with known number of authors (from PAN 2016 @ CLEF)</vt:lpstr>
      <vt:lpstr>Task c: Author diarization with unknown number of authors (from PAN 2016 @ CLEF)</vt:lpstr>
      <vt:lpstr>The proposed approach</vt:lpstr>
      <vt:lpstr>The proposed approach</vt:lpstr>
      <vt:lpstr>The proposed approach</vt:lpstr>
      <vt:lpstr>The proposed approach</vt:lpstr>
      <vt:lpstr>The proposed approach</vt:lpstr>
      <vt:lpstr>The proposed approach</vt:lpstr>
      <vt:lpstr>The proposed approach</vt:lpstr>
      <vt:lpstr>Results – Task a</vt:lpstr>
      <vt:lpstr>Results – tasks b and c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Token-level author diarization using clustering of stylistic context</dc:title>
  <dc:creator>Milan Pavlović</dc:creator>
  <cp:lastModifiedBy>Ivan Grubišić</cp:lastModifiedBy>
  <cp:revision>85</cp:revision>
  <dcterms:created xsi:type="dcterms:W3CDTF">2017-06-03T23:06:38Z</dcterms:created>
  <dcterms:modified xsi:type="dcterms:W3CDTF">2017-06-04T19:23:47Z</dcterms:modified>
</cp:coreProperties>
</file>