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70AD47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Main author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398-460F-B0B2-6F4B3C5691FB}"/>
              </c:ext>
            </c:extLst>
          </c:dPt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98-460F-B0B2-6F4B3C5691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Plagiarized parts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98-460F-B0B2-6F4B3C5691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98-460F-B0B2-6F4B3C5691F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398-460F-B0B2-6F4B3C5691F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Column4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98-460F-B0B2-6F4B3C5691F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Column5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Document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398-460F-B0B2-6F4B3C569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3594320"/>
        <c:axId val="633598256"/>
      </c:barChart>
      <c:catAx>
        <c:axId val="633594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3598256"/>
        <c:crosses val="autoZero"/>
        <c:auto val="1"/>
        <c:lblAlgn val="ctr"/>
        <c:lblOffset val="100"/>
        <c:noMultiLvlLbl val="0"/>
      </c:catAx>
      <c:valAx>
        <c:axId val="6335982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633594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07F-8E18-2F55121495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Author 2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F-407F-8E18-2F55121495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Author 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F-407F-8E18-2F55121495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F-407F-8E18-2F55121495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 12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F-407F-8E18-2F55121495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Author 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F-407F-8E18-2F55121495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Author3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EF-407F-8E18-2F5512149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50144"/>
        <c:axId val="45756376"/>
      </c:barChart>
      <c:catAx>
        <c:axId val="4575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6376"/>
        <c:crosses val="autoZero"/>
        <c:auto val="1"/>
        <c:lblAlgn val="ctr"/>
        <c:lblOffset val="100"/>
        <c:noMultiLvlLbl val="0"/>
      </c:catAx>
      <c:valAx>
        <c:axId val="4575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Author 1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F-407F-8E18-2F55121495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Author 2</c:v>
                </c:pt>
              </c:strCache>
            </c:strRef>
          </c:tx>
          <c:spPr>
            <a:solidFill>
              <a:srgbClr val="FF0000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EF-407F-8E18-2F551214957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Author  1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EF-407F-8E18-2F551214957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Author 3</c:v>
                </c:pt>
              </c:strCache>
            </c:strRef>
          </c:tx>
          <c:spPr>
            <a:solidFill>
              <a:srgbClr val="FFC000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F-407F-8E18-2F551214957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Author 12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EF-407F-8E18-2F551214957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Author 4</c:v>
                </c:pt>
              </c:strCache>
            </c:strRef>
          </c:tx>
          <c:spPr>
            <a:solidFill>
              <a:srgbClr val="70AD47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F-407F-8E18-2F5512149573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Author3</c:v>
                </c:pt>
              </c:strCache>
            </c:strRef>
          </c:tx>
          <c:spPr>
            <a:solidFill>
              <a:srgbClr val="4472C4">
                <a:alpha val="25098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Documet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EF-407F-8E18-2F5512149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750144"/>
        <c:axId val="45756376"/>
      </c:barChart>
      <c:catAx>
        <c:axId val="4575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6376"/>
        <c:crosses val="autoZero"/>
        <c:auto val="1"/>
        <c:lblAlgn val="ctr"/>
        <c:lblOffset val="100"/>
        <c:noMultiLvlLbl val="0"/>
      </c:catAx>
      <c:valAx>
        <c:axId val="45756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4575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4"/>
        <c:delete val="1"/>
      </c:legendEntry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/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/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/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/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 custLinFactNeighborY="844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/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9ECA02-B557-4C2A-B111-F44633C4F0B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245C2-2105-407A-90C3-6ED31D13F606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/>
            <a:t>Input </a:t>
          </a:r>
          <a:r>
            <a:rPr lang="hr-HR" sz="2000" dirty="0" err="1"/>
            <a:t>document</a:t>
          </a:r>
          <a:endParaRPr lang="en-US" sz="2000" dirty="0"/>
        </a:p>
      </dgm:t>
    </dgm:pt>
    <dgm:pt modelId="{4DD73DBE-CF6C-4DAC-9ADC-D3B3B712A0A3}" type="parTrans" cxnId="{889EBDFA-9620-4EF5-A259-3B51A03A8D28}">
      <dgm:prSet/>
      <dgm:spPr/>
      <dgm:t>
        <a:bodyPr/>
        <a:lstStyle/>
        <a:p>
          <a:endParaRPr lang="en-US"/>
        </a:p>
      </dgm:t>
    </dgm:pt>
    <dgm:pt modelId="{90F8CA31-9A54-421E-A576-DFBD300CE1C5}" type="sibTrans" cxnId="{889EBDFA-9620-4EF5-A259-3B51A03A8D28}">
      <dgm:prSet/>
      <dgm:spPr/>
      <dgm:t>
        <a:bodyPr/>
        <a:lstStyle/>
        <a:p>
          <a:endParaRPr lang="en-US"/>
        </a:p>
      </dgm:t>
    </dgm:pt>
    <dgm:pt modelId="{0CA5A0BA-8073-4073-B963-B31E9CED19C7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Tokenization</a:t>
          </a:r>
          <a:endParaRPr lang="en-US" sz="2000" dirty="0"/>
        </a:p>
      </dgm:t>
    </dgm:pt>
    <dgm:pt modelId="{F211F473-CCD6-4411-BD55-897517B34856}" type="parTrans" cxnId="{3762DB4F-1E84-4AFE-A716-58FBAA9270E7}">
      <dgm:prSet/>
      <dgm:spPr/>
      <dgm:t>
        <a:bodyPr/>
        <a:lstStyle/>
        <a:p>
          <a:endParaRPr lang="en-US"/>
        </a:p>
      </dgm:t>
    </dgm:pt>
    <dgm:pt modelId="{65D1D598-FE66-4712-AFC7-AE425C04FE01}" type="sibTrans" cxnId="{3762DB4F-1E84-4AFE-A716-58FBAA9270E7}">
      <dgm:prSet/>
      <dgm:spPr/>
      <dgm:t>
        <a:bodyPr/>
        <a:lstStyle/>
        <a:p>
          <a:endParaRPr lang="en-US"/>
        </a:p>
      </dgm:t>
    </dgm:pt>
    <dgm:pt modelId="{8FB0FF10-2EFE-4FBA-ABBF-CCE7E7B874D5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Basic</a:t>
          </a:r>
          <a:r>
            <a:rPr lang="hr-HR" sz="2000" dirty="0"/>
            <a:t> </a:t>
          </a:r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extraction</a:t>
          </a:r>
          <a:endParaRPr lang="en-US" sz="2000" dirty="0"/>
        </a:p>
      </dgm:t>
    </dgm:pt>
    <dgm:pt modelId="{887D4AB5-0F30-4F92-9366-7ABF9C22B035}" type="parTrans" cxnId="{9EE2CFDA-1EF3-4055-969A-D6B5F4F0C992}">
      <dgm:prSet/>
      <dgm:spPr/>
      <dgm:t>
        <a:bodyPr/>
        <a:lstStyle/>
        <a:p>
          <a:endParaRPr lang="en-US"/>
        </a:p>
      </dgm:t>
    </dgm:pt>
    <dgm:pt modelId="{38EBCF2E-3CD0-4C4B-A618-434744589AD5}" type="sibTrans" cxnId="{9EE2CFDA-1EF3-4055-969A-D6B5F4F0C992}">
      <dgm:prSet/>
      <dgm:spPr/>
      <dgm:t>
        <a:bodyPr/>
        <a:lstStyle/>
        <a:p>
          <a:endParaRPr lang="en-US"/>
        </a:p>
      </dgm:t>
    </dgm:pt>
    <dgm:pt modelId="{0BF682E6-2470-4A11-9086-53F51A82D7A3}">
      <dgm:prSet phldrT="[Text]" custT="1"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hr-HR" sz="2000" dirty="0" err="1"/>
            <a:t>Feature</a:t>
          </a:r>
          <a:r>
            <a:rPr lang="hr-HR" sz="2000" dirty="0"/>
            <a:t> </a:t>
          </a:r>
          <a:r>
            <a:rPr lang="hr-HR" sz="2000" dirty="0" err="1"/>
            <a:t>transformation</a:t>
          </a:r>
          <a:endParaRPr lang="en-US" sz="2000" dirty="0"/>
        </a:p>
      </dgm:t>
    </dgm:pt>
    <dgm:pt modelId="{183D7A46-3B3B-468C-A50B-70CBA4F2CEF9}" type="parTrans" cxnId="{946A4DEC-E217-4790-B77F-1AFDA39248FD}">
      <dgm:prSet/>
      <dgm:spPr/>
      <dgm:t>
        <a:bodyPr/>
        <a:lstStyle/>
        <a:p>
          <a:endParaRPr lang="en-US"/>
        </a:p>
      </dgm:t>
    </dgm:pt>
    <dgm:pt modelId="{A2241D98-0CB5-42EB-A18C-A9B6B9C53E87}" type="sibTrans" cxnId="{946A4DEC-E217-4790-B77F-1AFDA39248FD}">
      <dgm:prSet/>
      <dgm:spPr/>
      <dgm:t>
        <a:bodyPr/>
        <a:lstStyle/>
        <a:p>
          <a:endParaRPr lang="en-US"/>
        </a:p>
      </dgm:t>
    </dgm:pt>
    <dgm:pt modelId="{B21B6DFB-AFC3-4973-9C4F-51B4EA12D3E7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hr-HR" dirty="0" err="1"/>
            <a:t>Clustering</a:t>
          </a:r>
          <a:endParaRPr lang="en-US" dirty="0"/>
        </a:p>
      </dgm:t>
    </dgm:pt>
    <dgm:pt modelId="{8357AD4B-38CA-4E38-B0FF-A2FBB4A9D65F}" type="parTrans" cxnId="{279DB333-59F7-48FF-A859-D55790EB12F0}">
      <dgm:prSet/>
      <dgm:spPr/>
      <dgm:t>
        <a:bodyPr/>
        <a:lstStyle/>
        <a:p>
          <a:endParaRPr lang="en-US"/>
        </a:p>
      </dgm:t>
    </dgm:pt>
    <dgm:pt modelId="{873D84AD-73C3-4BD7-A01B-E29B2753BBC8}" type="sibTrans" cxnId="{279DB333-59F7-48FF-A859-D55790EB12F0}">
      <dgm:prSet/>
      <dgm:spPr/>
      <dgm:t>
        <a:bodyPr/>
        <a:lstStyle/>
        <a:p>
          <a:endParaRPr lang="en-US"/>
        </a:p>
      </dgm:t>
    </dgm:pt>
    <dgm:pt modelId="{6C313407-3338-4689-B2F4-45436F7386CA}" type="pres">
      <dgm:prSet presAssocID="{799ECA02-B557-4C2A-B111-F44633C4F0B1}" presName="Name0" presStyleCnt="0">
        <dgm:presLayoutVars>
          <dgm:dir/>
          <dgm:animLvl val="lvl"/>
          <dgm:resizeHandles val="exact"/>
        </dgm:presLayoutVars>
      </dgm:prSet>
      <dgm:spPr/>
    </dgm:pt>
    <dgm:pt modelId="{6DD0A5BE-065D-4DC1-806D-AAFA173DC15A}" type="pres">
      <dgm:prSet presAssocID="{7E3245C2-2105-407A-90C3-6ED31D13F60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3A6A441-A937-4DD4-8690-C842937E059C}" type="pres">
      <dgm:prSet presAssocID="{90F8CA31-9A54-421E-A576-DFBD300CE1C5}" presName="parTxOnlySpace" presStyleCnt="0"/>
      <dgm:spPr/>
    </dgm:pt>
    <dgm:pt modelId="{67D566AB-9CE3-49F5-9402-BB36AD6ABAF5}" type="pres">
      <dgm:prSet presAssocID="{0CA5A0BA-8073-4073-B963-B31E9CED19C7}" presName="parTxOnly" presStyleLbl="node1" presStyleIdx="1" presStyleCnt="5" custScaleX="110160">
        <dgm:presLayoutVars>
          <dgm:chMax val="0"/>
          <dgm:chPref val="0"/>
          <dgm:bulletEnabled val="1"/>
        </dgm:presLayoutVars>
      </dgm:prSet>
      <dgm:spPr/>
    </dgm:pt>
    <dgm:pt modelId="{0D4EB2CE-CFCE-4D9C-BDF9-016E2AC16717}" type="pres">
      <dgm:prSet presAssocID="{65D1D598-FE66-4712-AFC7-AE425C04FE01}" presName="parTxOnlySpace" presStyleCnt="0"/>
      <dgm:spPr/>
    </dgm:pt>
    <dgm:pt modelId="{3800F4D9-22BA-41C1-936C-3CBBC033D950}" type="pres">
      <dgm:prSet presAssocID="{8FB0FF10-2EFE-4FBA-ABBF-CCE7E7B874D5}" presName="parTxOnly" presStyleLbl="node1" presStyleIdx="2" presStyleCnt="5" custScaleX="119035" custLinFactNeighborY="-844">
        <dgm:presLayoutVars>
          <dgm:chMax val="0"/>
          <dgm:chPref val="0"/>
          <dgm:bulletEnabled val="1"/>
        </dgm:presLayoutVars>
      </dgm:prSet>
      <dgm:spPr/>
    </dgm:pt>
    <dgm:pt modelId="{2A12369E-E159-45F3-A124-04483CC1C52F}" type="pres">
      <dgm:prSet presAssocID="{38EBCF2E-3CD0-4C4B-A618-434744589AD5}" presName="parTxOnlySpace" presStyleCnt="0"/>
      <dgm:spPr/>
    </dgm:pt>
    <dgm:pt modelId="{41DA60EF-6F20-4F23-A0AB-4E27ADE6D8A0}" type="pres">
      <dgm:prSet presAssocID="{0BF682E6-2470-4A11-9086-53F51A82D7A3}" presName="parTxOnly" presStyleLbl="node1" presStyleIdx="3" presStyleCnt="5" custScaleX="127521">
        <dgm:presLayoutVars>
          <dgm:chMax val="0"/>
          <dgm:chPref val="0"/>
          <dgm:bulletEnabled val="1"/>
        </dgm:presLayoutVars>
      </dgm:prSet>
      <dgm:spPr/>
    </dgm:pt>
    <dgm:pt modelId="{FC152B25-7EE9-49C2-8F88-4D769F5C452B}" type="pres">
      <dgm:prSet presAssocID="{A2241D98-0CB5-42EB-A18C-A9B6B9C53E87}" presName="parTxOnlySpace" presStyleCnt="0"/>
      <dgm:spPr/>
    </dgm:pt>
    <dgm:pt modelId="{2F56FC5B-D57E-4ABA-9D00-D88203AF76B9}" type="pres">
      <dgm:prSet presAssocID="{B21B6DFB-AFC3-4973-9C4F-51B4EA12D3E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D5C307-2CB4-41F1-B197-5C2590F50BD0}" type="presOf" srcId="{B21B6DFB-AFC3-4973-9C4F-51B4EA12D3E7}" destId="{2F56FC5B-D57E-4ABA-9D00-D88203AF76B9}" srcOrd="0" destOrd="0" presId="urn:microsoft.com/office/officeart/2005/8/layout/chevron1"/>
    <dgm:cxn modelId="{279DB333-59F7-48FF-A859-D55790EB12F0}" srcId="{799ECA02-B557-4C2A-B111-F44633C4F0B1}" destId="{B21B6DFB-AFC3-4973-9C4F-51B4EA12D3E7}" srcOrd="4" destOrd="0" parTransId="{8357AD4B-38CA-4E38-B0FF-A2FBB4A9D65F}" sibTransId="{873D84AD-73C3-4BD7-A01B-E29B2753BBC8}"/>
    <dgm:cxn modelId="{9E92285E-60C9-4CF9-8578-C59A80A740EF}" type="presOf" srcId="{0CA5A0BA-8073-4073-B963-B31E9CED19C7}" destId="{67D566AB-9CE3-49F5-9402-BB36AD6ABAF5}" srcOrd="0" destOrd="0" presId="urn:microsoft.com/office/officeart/2005/8/layout/chevron1"/>
    <dgm:cxn modelId="{3762DB4F-1E84-4AFE-A716-58FBAA9270E7}" srcId="{799ECA02-B557-4C2A-B111-F44633C4F0B1}" destId="{0CA5A0BA-8073-4073-B963-B31E9CED19C7}" srcOrd="1" destOrd="0" parTransId="{F211F473-CCD6-4411-BD55-897517B34856}" sibTransId="{65D1D598-FE66-4712-AFC7-AE425C04FE01}"/>
    <dgm:cxn modelId="{BF28C974-A2EA-402E-8FA2-586A4564A04D}" type="presOf" srcId="{7E3245C2-2105-407A-90C3-6ED31D13F606}" destId="{6DD0A5BE-065D-4DC1-806D-AAFA173DC15A}" srcOrd="0" destOrd="0" presId="urn:microsoft.com/office/officeart/2005/8/layout/chevron1"/>
    <dgm:cxn modelId="{C693F3A4-D1EB-414E-A91B-202C47D75B02}" type="presOf" srcId="{0BF682E6-2470-4A11-9086-53F51A82D7A3}" destId="{41DA60EF-6F20-4F23-A0AB-4E27ADE6D8A0}" srcOrd="0" destOrd="0" presId="urn:microsoft.com/office/officeart/2005/8/layout/chevron1"/>
    <dgm:cxn modelId="{2F7F2BAD-3078-4E70-8567-0BD12D28119E}" type="presOf" srcId="{799ECA02-B557-4C2A-B111-F44633C4F0B1}" destId="{6C313407-3338-4689-B2F4-45436F7386CA}" srcOrd="0" destOrd="0" presId="urn:microsoft.com/office/officeart/2005/8/layout/chevron1"/>
    <dgm:cxn modelId="{9EE2CFDA-1EF3-4055-969A-D6B5F4F0C992}" srcId="{799ECA02-B557-4C2A-B111-F44633C4F0B1}" destId="{8FB0FF10-2EFE-4FBA-ABBF-CCE7E7B874D5}" srcOrd="2" destOrd="0" parTransId="{887D4AB5-0F30-4F92-9366-7ABF9C22B035}" sibTransId="{38EBCF2E-3CD0-4C4B-A618-434744589AD5}"/>
    <dgm:cxn modelId="{946A4DEC-E217-4790-B77F-1AFDA39248FD}" srcId="{799ECA02-B557-4C2A-B111-F44633C4F0B1}" destId="{0BF682E6-2470-4A11-9086-53F51A82D7A3}" srcOrd="3" destOrd="0" parTransId="{183D7A46-3B3B-468C-A50B-70CBA4F2CEF9}" sibTransId="{A2241D98-0CB5-42EB-A18C-A9B6B9C53E87}"/>
    <dgm:cxn modelId="{889EBDFA-9620-4EF5-A259-3B51A03A8D28}" srcId="{799ECA02-B557-4C2A-B111-F44633C4F0B1}" destId="{7E3245C2-2105-407A-90C3-6ED31D13F606}" srcOrd="0" destOrd="0" parTransId="{4DD73DBE-CF6C-4DAC-9ADC-D3B3B712A0A3}" sibTransId="{90F8CA31-9A54-421E-A576-DFBD300CE1C5}"/>
    <dgm:cxn modelId="{C4FF6BFC-06E8-4A7C-901F-4143D96703A7}" type="presOf" srcId="{8FB0FF10-2EFE-4FBA-ABBF-CCE7E7B874D5}" destId="{3800F4D9-22BA-41C1-936C-3CBBC033D950}" srcOrd="0" destOrd="0" presId="urn:microsoft.com/office/officeart/2005/8/layout/chevron1"/>
    <dgm:cxn modelId="{00D8FE77-1A3D-4F06-AEFB-CA50FAD138D7}" type="presParOf" srcId="{6C313407-3338-4689-B2F4-45436F7386CA}" destId="{6DD0A5BE-065D-4DC1-806D-AAFA173DC15A}" srcOrd="0" destOrd="0" presId="urn:microsoft.com/office/officeart/2005/8/layout/chevron1"/>
    <dgm:cxn modelId="{3087DC4B-F0A5-4EE4-B42B-24455AFFFAB3}" type="presParOf" srcId="{6C313407-3338-4689-B2F4-45436F7386CA}" destId="{03A6A441-A937-4DD4-8690-C842937E059C}" srcOrd="1" destOrd="0" presId="urn:microsoft.com/office/officeart/2005/8/layout/chevron1"/>
    <dgm:cxn modelId="{65824072-F9A0-4566-A7E6-76AF4A6CC1EE}" type="presParOf" srcId="{6C313407-3338-4689-B2F4-45436F7386CA}" destId="{67D566AB-9CE3-49F5-9402-BB36AD6ABAF5}" srcOrd="2" destOrd="0" presId="urn:microsoft.com/office/officeart/2005/8/layout/chevron1"/>
    <dgm:cxn modelId="{CA391824-2798-4CCB-8A66-EB211A2FB6A0}" type="presParOf" srcId="{6C313407-3338-4689-B2F4-45436F7386CA}" destId="{0D4EB2CE-CFCE-4D9C-BDF9-016E2AC16717}" srcOrd="3" destOrd="0" presId="urn:microsoft.com/office/officeart/2005/8/layout/chevron1"/>
    <dgm:cxn modelId="{DA82964B-5B75-4708-99A4-A09088DC70A6}" type="presParOf" srcId="{6C313407-3338-4689-B2F4-45436F7386CA}" destId="{3800F4D9-22BA-41C1-936C-3CBBC033D950}" srcOrd="4" destOrd="0" presId="urn:microsoft.com/office/officeart/2005/8/layout/chevron1"/>
    <dgm:cxn modelId="{C5193CA1-01C5-4676-B9D0-55A1418F5ABC}" type="presParOf" srcId="{6C313407-3338-4689-B2F4-45436F7386CA}" destId="{2A12369E-E159-45F3-A124-04483CC1C52F}" srcOrd="5" destOrd="0" presId="urn:microsoft.com/office/officeart/2005/8/layout/chevron1"/>
    <dgm:cxn modelId="{AD9A6603-01EE-4A52-A8FC-858F03FB2E27}" type="presParOf" srcId="{6C313407-3338-4689-B2F4-45436F7386CA}" destId="{41DA60EF-6F20-4F23-A0AB-4E27ADE6D8A0}" srcOrd="6" destOrd="0" presId="urn:microsoft.com/office/officeart/2005/8/layout/chevron1"/>
    <dgm:cxn modelId="{1B3B7A42-4711-4D98-8108-F04EB19B2896}" type="presParOf" srcId="{6C313407-3338-4689-B2F4-45436F7386CA}" destId="{FC152B25-7EE9-49C2-8F88-4D769F5C452B}" srcOrd="7" destOrd="0" presId="urn:microsoft.com/office/officeart/2005/8/layout/chevron1"/>
    <dgm:cxn modelId="{D3D5BE18-409E-4ABE-AE71-964B19598A89}" type="presParOf" srcId="{6C313407-3338-4689-B2F4-45436F7386CA}" destId="{2F56FC5B-D57E-4ABA-9D00-D88203AF76B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0A5BE-065D-4DC1-806D-AAFA173DC15A}">
      <dsp:nvSpPr>
        <dsp:cNvPr id="0" name=""/>
        <dsp:cNvSpPr/>
      </dsp:nvSpPr>
      <dsp:spPr>
        <a:xfrm>
          <a:off x="4854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Input </a:t>
          </a:r>
          <a:r>
            <a:rPr lang="hr-HR" sz="2000" kern="1200" dirty="0" err="1"/>
            <a:t>document</a:t>
          </a:r>
          <a:endParaRPr lang="en-US" sz="2000" kern="1200" dirty="0"/>
        </a:p>
      </dsp:txBody>
      <dsp:txXfrm>
        <a:off x="358742" y="0"/>
        <a:ext cx="1422873" cy="707776"/>
      </dsp:txXfrm>
    </dsp:sp>
    <dsp:sp modelId="{67D566AB-9CE3-49F5-9402-BB36AD6ABAF5}">
      <dsp:nvSpPr>
        <dsp:cNvPr id="0" name=""/>
        <dsp:cNvSpPr/>
      </dsp:nvSpPr>
      <dsp:spPr>
        <a:xfrm>
          <a:off x="1922439" y="0"/>
          <a:ext cx="2347123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Tokenization</a:t>
          </a:r>
          <a:endParaRPr lang="en-US" sz="2000" kern="1200" dirty="0"/>
        </a:p>
      </dsp:txBody>
      <dsp:txXfrm>
        <a:off x="2276327" y="0"/>
        <a:ext cx="1639347" cy="707776"/>
      </dsp:txXfrm>
    </dsp:sp>
    <dsp:sp modelId="{3800F4D9-22BA-41C1-936C-3CBBC033D950}">
      <dsp:nvSpPr>
        <dsp:cNvPr id="0" name=""/>
        <dsp:cNvSpPr/>
      </dsp:nvSpPr>
      <dsp:spPr>
        <a:xfrm>
          <a:off x="4056498" y="0"/>
          <a:ext cx="2536218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Basic</a:t>
          </a:r>
          <a:r>
            <a:rPr lang="hr-HR" sz="2000" kern="1200" dirty="0"/>
            <a:t> </a:t>
          </a: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extraction</a:t>
          </a:r>
          <a:endParaRPr lang="en-US" sz="2000" kern="1200" dirty="0"/>
        </a:p>
      </dsp:txBody>
      <dsp:txXfrm>
        <a:off x="4410386" y="0"/>
        <a:ext cx="1828442" cy="707776"/>
      </dsp:txXfrm>
    </dsp:sp>
    <dsp:sp modelId="{41DA60EF-6F20-4F23-A0AB-4E27ADE6D8A0}">
      <dsp:nvSpPr>
        <dsp:cNvPr id="0" name=""/>
        <dsp:cNvSpPr/>
      </dsp:nvSpPr>
      <dsp:spPr>
        <a:xfrm>
          <a:off x="6379652" y="0"/>
          <a:ext cx="2717025" cy="707776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 err="1"/>
            <a:t>Feature</a:t>
          </a:r>
          <a:r>
            <a:rPr lang="hr-HR" sz="2000" kern="1200" dirty="0"/>
            <a:t> </a:t>
          </a:r>
          <a:r>
            <a:rPr lang="hr-HR" sz="2000" kern="1200" dirty="0" err="1"/>
            <a:t>transformation</a:t>
          </a:r>
          <a:endParaRPr lang="en-US" sz="2000" kern="1200" dirty="0"/>
        </a:p>
      </dsp:txBody>
      <dsp:txXfrm>
        <a:off x="6733540" y="0"/>
        <a:ext cx="2009249" cy="707776"/>
      </dsp:txXfrm>
    </dsp:sp>
    <dsp:sp modelId="{2F56FC5B-D57E-4ABA-9D00-D88203AF76B9}">
      <dsp:nvSpPr>
        <dsp:cNvPr id="0" name=""/>
        <dsp:cNvSpPr/>
      </dsp:nvSpPr>
      <dsp:spPr>
        <a:xfrm>
          <a:off x="8883613" y="0"/>
          <a:ext cx="2130649" cy="707776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 dirty="0" err="1"/>
            <a:t>Clustering</a:t>
          </a:r>
          <a:endParaRPr lang="en-US" sz="2400" kern="1200" dirty="0"/>
        </a:p>
      </dsp:txBody>
      <dsp:txXfrm>
        <a:off x="9237501" y="0"/>
        <a:ext cx="1422873" cy="70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27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9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9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8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5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2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5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1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03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0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79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sz="4800" cap="none" dirty="0" err="1"/>
              <a:t>Token-level</a:t>
            </a:r>
            <a:r>
              <a:rPr lang="hr-HR" sz="4800" cap="none" dirty="0"/>
              <a:t> </a:t>
            </a:r>
            <a:r>
              <a:rPr lang="hr-HR" sz="4800" cap="none" dirty="0" err="1"/>
              <a:t>author</a:t>
            </a:r>
            <a:r>
              <a:rPr lang="hr-HR" sz="4800" cap="none" dirty="0"/>
              <a:t> </a:t>
            </a:r>
            <a:r>
              <a:rPr lang="hr-HR" sz="4800" cap="none" dirty="0" err="1"/>
              <a:t>diarization</a:t>
            </a:r>
            <a:r>
              <a:rPr lang="hr-HR" sz="4800" cap="none" dirty="0"/>
              <a:t> </a:t>
            </a:r>
            <a:r>
              <a:rPr lang="hr-HR" sz="4800" cap="none" dirty="0" err="1"/>
              <a:t>using</a:t>
            </a:r>
            <a:r>
              <a:rPr lang="hr-HR" sz="4800" cap="none" dirty="0"/>
              <a:t> </a:t>
            </a:r>
            <a:r>
              <a:rPr lang="hr-HR" sz="4800" cap="none" dirty="0" err="1"/>
              <a:t>clustering</a:t>
            </a:r>
            <a:r>
              <a:rPr lang="hr-HR" sz="4800" cap="none" dirty="0"/>
              <a:t> </a:t>
            </a:r>
            <a:r>
              <a:rPr lang="hr-HR" sz="4800" cap="none" dirty="0" err="1"/>
              <a:t>of</a:t>
            </a:r>
            <a:r>
              <a:rPr lang="hr-HR" sz="4800" cap="none" dirty="0"/>
              <a:t> </a:t>
            </a:r>
            <a:r>
              <a:rPr lang="hr-HR" sz="4800" cap="none" dirty="0" err="1"/>
              <a:t>styl</a:t>
            </a:r>
            <a:r>
              <a:rPr lang="en-US" sz="4800" cap="none" dirty="0" err="1"/>
              <a:t>istic</a:t>
            </a:r>
            <a:r>
              <a:rPr lang="en-US" sz="4800" cap="none" dirty="0"/>
              <a:t> context</a:t>
            </a:r>
            <a:endParaRPr lang="hr-HR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391225"/>
          </a:xfrm>
        </p:spPr>
        <p:txBody>
          <a:bodyPr/>
          <a:lstStyle/>
          <a:p>
            <a:r>
              <a:rPr lang="en-US" dirty="0"/>
              <a:t>Ivan </a:t>
            </a:r>
            <a:r>
              <a:rPr lang="en-US" dirty="0" err="1"/>
              <a:t>Grubišić</a:t>
            </a:r>
            <a:r>
              <a:rPr lang="en-US" dirty="0"/>
              <a:t>, Milan Pavlović, Mate </a:t>
            </a:r>
            <a:r>
              <a:rPr lang="en-US" dirty="0" err="1"/>
              <a:t>Šimović</a:t>
            </a:r>
            <a:endParaRPr lang="en-US" dirty="0"/>
          </a:p>
          <a:p>
            <a:r>
              <a:rPr lang="en-US" dirty="0"/>
              <a:t>Text analysis and retrieval course</a:t>
            </a:r>
          </a:p>
          <a:p>
            <a:r>
              <a:rPr lang="en-US" dirty="0"/>
              <a:t>academic year 2016./2017.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4547704" y="749989"/>
            <a:ext cx="690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University of Zagreb, Faculty of Electrical Engineering and Computing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65290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en-US" dirty="0"/>
              <a:t>A</a:t>
            </a:r>
            <a:r>
              <a:rPr lang="hr-HR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888696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935380"/>
            <a:ext cx="5157787" cy="3684588"/>
          </a:xfrm>
        </p:spPr>
        <p:txBody>
          <a:bodyPr/>
          <a:lstStyle/>
          <a:p>
            <a:r>
              <a:rPr lang="en-US" dirty="0"/>
              <a:t>All features</a:t>
            </a:r>
          </a:p>
          <a:p>
            <a:r>
              <a:rPr lang="en-US" dirty="0"/>
              <a:t>Context sizes: </a:t>
            </a:r>
          </a:p>
          <a:p>
            <a:pPr lvl="1"/>
            <a:r>
              <a:rPr lang="en-US" dirty="0"/>
              <a:t>16 tokens for Task </a:t>
            </a:r>
            <a:r>
              <a:rPr lang="en-US" i="1" dirty="0"/>
              <a:t>a</a:t>
            </a:r>
          </a:p>
          <a:p>
            <a:pPr lvl="1"/>
            <a:r>
              <a:rPr lang="en-US" dirty="0"/>
              <a:t>140 tokens for tasks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</a:p>
          <a:p>
            <a:r>
              <a:rPr lang="en-US" dirty="0"/>
              <a:t>A training and a test set</a:t>
            </a:r>
          </a:p>
          <a:p>
            <a:r>
              <a:rPr lang="en-US" dirty="0"/>
              <a:t>Grid search on the training set over several algorithms on all tasks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935380"/>
            <a:ext cx="5183188" cy="3684588"/>
          </a:xfrm>
        </p:spPr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5515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</a:t>
            </a:r>
            <a:r>
              <a:rPr lang="en-US" dirty="0"/>
              <a:t>A</a:t>
            </a:r>
            <a:r>
              <a:rPr lang="hr-HR" dirty="0"/>
              <a:t>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</a:t>
            </a:r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935380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 </a:t>
            </a:r>
            <a:r>
              <a:rPr lang="en-US" i="1" dirty="0"/>
              <a:t>a</a:t>
            </a:r>
            <a:r>
              <a:rPr lang="en-US" dirty="0"/>
              <a:t>: Agglomerative clustering with cosine affinity and average linkage</a:t>
            </a:r>
          </a:p>
          <a:p>
            <a:r>
              <a:rPr lang="en-US" dirty="0"/>
              <a:t>Task </a:t>
            </a:r>
            <a:r>
              <a:rPr lang="en-US" i="1" dirty="0"/>
              <a:t>b</a:t>
            </a:r>
            <a:r>
              <a:rPr lang="en-US" dirty="0"/>
              <a:t>: Agglomerative clustering with Euclidean affinity and average linkage</a:t>
            </a:r>
          </a:p>
          <a:p>
            <a:r>
              <a:rPr lang="en-US" dirty="0"/>
              <a:t>Task </a:t>
            </a:r>
            <a:r>
              <a:rPr lang="en-US" i="1" dirty="0"/>
              <a:t>c</a:t>
            </a:r>
            <a:r>
              <a:rPr lang="en-US" dirty="0"/>
              <a:t>: DBSCAN (eps=0.23, </a:t>
            </a:r>
            <a:r>
              <a:rPr lang="en-US" dirty="0" err="1"/>
              <a:t>min_samples</a:t>
            </a:r>
            <a:r>
              <a:rPr lang="en-US" dirty="0"/>
              <a:t>=64, metric=cosine)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72200" y="2935380"/>
            <a:ext cx="5183188" cy="3684588"/>
          </a:xfrm>
        </p:spPr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297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Task </a:t>
            </a:r>
            <a:r>
              <a:rPr lang="en-US" i="1" dirty="0"/>
              <a:t>a</a:t>
            </a:r>
            <a:endParaRPr lang="hr-HR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0735" t="22434" r="3971" b="39642"/>
          <a:stretch/>
        </p:blipFill>
        <p:spPr>
          <a:xfrm>
            <a:off x="1047527" y="1690688"/>
            <a:ext cx="10096945" cy="36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0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tasks </a:t>
            </a:r>
            <a:r>
              <a:rPr lang="en-US" i="1" dirty="0"/>
              <a:t>b </a:t>
            </a:r>
            <a:r>
              <a:rPr lang="en-US" dirty="0"/>
              <a:t>and</a:t>
            </a:r>
            <a:r>
              <a:rPr lang="en-US" i="1" dirty="0"/>
              <a:t> c</a:t>
            </a:r>
            <a:endParaRPr lang="hr-HR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0629" t="13140" r="4039" b="44881"/>
          <a:stretch/>
        </p:blipFill>
        <p:spPr>
          <a:xfrm>
            <a:off x="1303205" y="1825625"/>
            <a:ext cx="9585589" cy="38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hr-HR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429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tasks</a:t>
            </a:r>
            <a:endParaRPr lang="hr-HR" sz="3200" dirty="0"/>
          </a:p>
          <a:p>
            <a:r>
              <a:rPr lang="en-US" sz="3200" dirty="0"/>
              <a:t>The proposed approach</a:t>
            </a:r>
          </a:p>
          <a:p>
            <a:r>
              <a:rPr lang="en-US" sz="3200" dirty="0"/>
              <a:t>Results</a:t>
            </a:r>
          </a:p>
          <a:p>
            <a:r>
              <a:rPr lang="en-US" sz="32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875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286923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095999" y="3160892"/>
            <a:ext cx="5468471" cy="3016071"/>
          </a:xfrm>
        </p:spPr>
        <p:txBody>
          <a:bodyPr>
            <a:normAutofit/>
          </a:bodyPr>
          <a:lstStyle/>
          <a:p>
            <a:r>
              <a:rPr lang="en-US" sz="2400" dirty="0"/>
              <a:t>Find plagiarized parts of a document in which at least 70% of text is written by main author</a:t>
            </a:r>
          </a:p>
          <a:p>
            <a:r>
              <a:rPr lang="en-US" sz="2400" dirty="0"/>
              <a:t>Only a number of authors is known (2</a:t>
            </a:r>
            <a:r>
              <a:rPr lang="hr-HR" sz="2400" dirty="0"/>
              <a:t>*</a:t>
            </a:r>
            <a:r>
              <a:rPr lang="en-US" sz="2400" dirty="0"/>
              <a:t>)</a:t>
            </a:r>
          </a:p>
          <a:p>
            <a:r>
              <a:rPr lang="en-US" sz="2400" i="1" dirty="0"/>
              <a:t>Intrinsic</a:t>
            </a:r>
            <a:r>
              <a:rPr lang="en-US" sz="2400" dirty="0"/>
              <a:t>: without any comparisons with external sources</a:t>
            </a:r>
            <a:endParaRPr lang="hr-HR" sz="2400" dirty="0"/>
          </a:p>
          <a:p>
            <a:r>
              <a:rPr lang="hr-HR" sz="2400" dirty="0"/>
              <a:t>71 </a:t>
            </a:r>
            <a:r>
              <a:rPr lang="hr-HR" sz="2400" dirty="0" err="1"/>
              <a:t>document</a:t>
            </a:r>
            <a:r>
              <a:rPr lang="hr-HR" sz="2400" dirty="0"/>
              <a:t> </a:t>
            </a:r>
            <a:r>
              <a:rPr lang="hr-HR" sz="2400" dirty="0" err="1"/>
              <a:t>in</a:t>
            </a:r>
            <a:r>
              <a:rPr lang="hr-HR" sz="2400" dirty="0"/>
              <a:t> a </a:t>
            </a:r>
            <a:r>
              <a:rPr lang="hr-HR" sz="2400" dirty="0" err="1"/>
              <a:t>training</a:t>
            </a:r>
            <a:r>
              <a:rPr lang="hr-HR" sz="2400" dirty="0"/>
              <a:t> set</a:t>
            </a:r>
          </a:p>
          <a:p>
            <a:endParaRPr lang="en-US" sz="2400" dirty="0"/>
          </a:p>
          <a:p>
            <a:endParaRPr lang="hr-HR" dirty="0"/>
          </a:p>
        </p:txBody>
      </p:sp>
      <p:sp>
        <p:nvSpPr>
          <p:cNvPr id="16" name="Rectangle 15"/>
          <p:cNvSpPr/>
          <p:nvPr/>
        </p:nvSpPr>
        <p:spPr>
          <a:xfrm>
            <a:off x="6019800" y="18256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en-US" b="0" i="1" dirty="0">
                <a:solidFill>
                  <a:srgbClr val="4169E1"/>
                </a:solidFill>
                <a:effectLst/>
                <a:latin typeface="Helvetica Neue"/>
              </a:rPr>
              <a:t>She is also a successful businesswoman and an American icon,</a:t>
            </a:r>
            <a:r>
              <a:rPr lang="en-US" b="0" i="1" dirty="0">
                <a:solidFill>
                  <a:srgbClr val="FF0000"/>
                </a:solidFill>
                <a:effectLst/>
                <a:latin typeface="Helvetica Neue"/>
              </a:rPr>
              <a:t> was born in Jersey City to middle-class Polish-American parents and she earned a partial scholarship to …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endParaRPr lang="hr-H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53173"/>
            <a:ext cx="10515600" cy="1325563"/>
          </a:xfrm>
        </p:spPr>
        <p:txBody>
          <a:bodyPr/>
          <a:lstStyle/>
          <a:p>
            <a:r>
              <a:rPr lang="en-US" dirty="0"/>
              <a:t>Task </a:t>
            </a:r>
            <a:r>
              <a:rPr lang="hr-HR" i="1" dirty="0"/>
              <a:t>a</a:t>
            </a:r>
            <a:r>
              <a:rPr lang="en-US" dirty="0"/>
              <a:t>: </a:t>
            </a:r>
            <a:r>
              <a:rPr lang="hr-HR" dirty="0" err="1"/>
              <a:t>Intrinsic</a:t>
            </a:r>
            <a:r>
              <a:rPr lang="hr-HR" dirty="0"/>
              <a:t> </a:t>
            </a:r>
            <a:r>
              <a:rPr lang="hr-HR" dirty="0" err="1"/>
              <a:t>plagiarism</a:t>
            </a:r>
            <a:r>
              <a:rPr lang="hr-HR" dirty="0"/>
              <a:t> </a:t>
            </a:r>
            <a:r>
              <a:rPr lang="hr-HR" dirty="0" err="1"/>
              <a:t>detection</a:t>
            </a:r>
            <a:r>
              <a:rPr lang="hr-HR" dirty="0"/>
              <a:t> </a:t>
            </a:r>
            <a:br>
              <a:rPr lang="hr-HR" dirty="0"/>
            </a:br>
            <a:r>
              <a:rPr lang="en-US" sz="3200" dirty="0"/>
              <a:t>(from PAN 2016 @ CLEF)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831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en-US" i="1" dirty="0"/>
              <a:t>b</a:t>
            </a:r>
            <a:r>
              <a:rPr lang="en-US" dirty="0"/>
              <a:t>: Author </a:t>
            </a:r>
            <a:r>
              <a:rPr lang="en-US" dirty="0" err="1"/>
              <a:t>diarization</a:t>
            </a:r>
            <a:r>
              <a:rPr lang="en-US" dirty="0"/>
              <a:t> with known number of authors</a:t>
            </a:r>
            <a:r>
              <a:rPr lang="hr-HR" dirty="0"/>
              <a:t> </a:t>
            </a:r>
            <a:r>
              <a:rPr lang="en-US" sz="3200" dirty="0"/>
              <a:t>(from PAN 2016 @ CLEF)</a:t>
            </a:r>
            <a:endParaRPr lang="hr-HR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106513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2071867"/>
            <a:ext cx="5709213" cy="4105095"/>
          </a:xfrm>
        </p:spPr>
        <p:txBody>
          <a:bodyPr/>
          <a:lstStyle/>
          <a:p>
            <a:r>
              <a:rPr lang="hr-HR" dirty="0"/>
              <a:t>General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diarizaton</a:t>
            </a:r>
            <a:r>
              <a:rPr lang="hr-HR" dirty="0"/>
              <a:t> problem</a:t>
            </a:r>
          </a:p>
          <a:p>
            <a:r>
              <a:rPr lang="hr-HR" dirty="0" err="1"/>
              <a:t>Decompose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text</a:t>
            </a:r>
            <a:r>
              <a:rPr lang="hr-HR" dirty="0"/>
              <a:t> </a:t>
            </a:r>
            <a:r>
              <a:rPr lang="hr-HR" dirty="0" err="1"/>
              <a:t>into</a:t>
            </a:r>
            <a:r>
              <a:rPr lang="hr-HR" dirty="0"/>
              <a:t> </a:t>
            </a:r>
            <a:r>
              <a:rPr lang="hr-HR" dirty="0" err="1"/>
              <a:t>authorial</a:t>
            </a:r>
            <a:r>
              <a:rPr lang="hr-HR" dirty="0"/>
              <a:t> </a:t>
            </a:r>
            <a:r>
              <a:rPr lang="hr-HR" dirty="0" err="1"/>
              <a:t>components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assign</a:t>
            </a:r>
            <a:r>
              <a:rPr lang="hr-HR" dirty="0"/>
              <a:t> </a:t>
            </a:r>
            <a:r>
              <a:rPr lang="hr-HR" dirty="0" err="1"/>
              <a:t>an</a:t>
            </a:r>
            <a:r>
              <a:rPr lang="hr-HR" dirty="0"/>
              <a:t> </a:t>
            </a:r>
            <a:r>
              <a:rPr lang="hr-HR" dirty="0" err="1"/>
              <a:t>author</a:t>
            </a:r>
            <a:r>
              <a:rPr lang="hr-HR" dirty="0"/>
              <a:t> </a:t>
            </a:r>
            <a:r>
              <a:rPr lang="hr-HR" dirty="0" err="1"/>
              <a:t>label</a:t>
            </a:r>
            <a:r>
              <a:rPr lang="hr-HR" dirty="0"/>
              <a:t> to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each</a:t>
            </a:r>
            <a:r>
              <a:rPr lang="hr-HR" dirty="0"/>
              <a:t> </a:t>
            </a:r>
            <a:r>
              <a:rPr lang="hr-HR" dirty="0" err="1"/>
              <a:t>component</a:t>
            </a:r>
            <a:endParaRPr lang="hr-HR" dirty="0"/>
          </a:p>
          <a:p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authors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known</a:t>
            </a:r>
            <a:r>
              <a:rPr lang="hr-HR" dirty="0"/>
              <a:t> (</a:t>
            </a:r>
            <a:r>
              <a:rPr lang="hr-HR" dirty="0" err="1"/>
              <a:t>between</a:t>
            </a:r>
            <a:r>
              <a:rPr lang="hr-HR" dirty="0"/>
              <a:t> 2 </a:t>
            </a:r>
            <a:r>
              <a:rPr lang="hr-HR" dirty="0" err="1"/>
              <a:t>and</a:t>
            </a:r>
            <a:r>
              <a:rPr lang="hr-HR" dirty="0"/>
              <a:t> 10)</a:t>
            </a:r>
          </a:p>
          <a:p>
            <a:endParaRPr lang="hr-HR" dirty="0"/>
          </a:p>
          <a:p>
            <a:r>
              <a:rPr lang="hr-HR" dirty="0"/>
              <a:t>55 </a:t>
            </a:r>
            <a:r>
              <a:rPr lang="hr-HR" dirty="0" err="1"/>
              <a:t>documents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a </a:t>
            </a:r>
            <a:r>
              <a:rPr lang="hr-HR" dirty="0" err="1"/>
              <a:t>training</a:t>
            </a:r>
            <a:r>
              <a:rPr lang="hr-HR" dirty="0"/>
              <a:t> set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013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</a:t>
            </a:r>
            <a:r>
              <a:rPr lang="hr-HR" i="1" dirty="0"/>
              <a:t>c</a:t>
            </a:r>
            <a:r>
              <a:rPr lang="en-US" dirty="0"/>
              <a:t>: Author </a:t>
            </a:r>
            <a:r>
              <a:rPr lang="en-US" dirty="0" err="1"/>
              <a:t>diarization</a:t>
            </a:r>
            <a:r>
              <a:rPr lang="en-US" dirty="0"/>
              <a:t> with </a:t>
            </a:r>
            <a:r>
              <a:rPr lang="hr-HR" dirty="0" err="1"/>
              <a:t>un</a:t>
            </a:r>
            <a:r>
              <a:rPr lang="en-US" dirty="0"/>
              <a:t>known number of authors</a:t>
            </a:r>
            <a:r>
              <a:rPr lang="hr-HR" dirty="0"/>
              <a:t> </a:t>
            </a:r>
            <a:r>
              <a:rPr lang="en-US" sz="3200" dirty="0"/>
              <a:t>(from PAN 2016 @ CLEF)</a:t>
            </a:r>
            <a:endParaRPr lang="hr-HR" sz="32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437223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199" y="2071867"/>
            <a:ext cx="5709213" cy="4105095"/>
          </a:xfrm>
        </p:spPr>
        <p:txBody>
          <a:bodyPr/>
          <a:lstStyle/>
          <a:p>
            <a:pPr marL="0" indent="0">
              <a:buNone/>
            </a:pPr>
            <a:endParaRPr lang="hr-HR" dirty="0"/>
          </a:p>
          <a:p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authors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b="1" dirty="0" err="1"/>
              <a:t>unknown</a:t>
            </a:r>
            <a:endParaRPr lang="hr-HR" b="1" dirty="0"/>
          </a:p>
          <a:p>
            <a:endParaRPr lang="hr-HR" b="1" dirty="0"/>
          </a:p>
          <a:p>
            <a:r>
              <a:rPr lang="hr-HR" dirty="0"/>
              <a:t>54 </a:t>
            </a:r>
            <a:r>
              <a:rPr lang="hr-HR" dirty="0" err="1"/>
              <a:t>documents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a </a:t>
            </a:r>
            <a:r>
              <a:rPr lang="hr-HR" dirty="0" err="1"/>
              <a:t>training</a:t>
            </a:r>
            <a:r>
              <a:rPr lang="hr-HR" dirty="0"/>
              <a:t> set</a:t>
            </a:r>
          </a:p>
          <a:p>
            <a:endParaRPr lang="hr-HR" dirty="0"/>
          </a:p>
        </p:txBody>
      </p:sp>
      <p:sp>
        <p:nvSpPr>
          <p:cNvPr id="4" name="TextBox 3"/>
          <p:cNvSpPr txBox="1"/>
          <p:nvPr/>
        </p:nvSpPr>
        <p:spPr>
          <a:xfrm>
            <a:off x="2982259" y="1825625"/>
            <a:ext cx="12909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27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093"/>
          </a:xfrm>
        </p:spPr>
        <p:txBody>
          <a:bodyPr/>
          <a:lstStyle/>
          <a:p>
            <a:r>
              <a:rPr lang="hr-HR" dirty="0" err="1"/>
              <a:t>Brooke</a:t>
            </a:r>
            <a:r>
              <a:rPr lang="hr-HR" dirty="0"/>
              <a:t> </a:t>
            </a:r>
            <a:r>
              <a:rPr lang="hr-HR" dirty="0" err="1"/>
              <a:t>et</a:t>
            </a:r>
            <a:r>
              <a:rPr lang="hr-HR" dirty="0"/>
              <a:t> </a:t>
            </a:r>
            <a:r>
              <a:rPr lang="hr-HR" dirty="0" err="1"/>
              <a:t>al</a:t>
            </a:r>
            <a:r>
              <a:rPr lang="hr-HR" dirty="0"/>
              <a:t>. (2013): </a:t>
            </a:r>
            <a:r>
              <a:rPr lang="en-US" dirty="0"/>
              <a:t>a more radical approach would not separate the described tasks in segmentation and clustering steps, but rather build authorial segments that would also form good clusters</a:t>
            </a:r>
            <a:endParaRPr lang="hr-HR" dirty="0"/>
          </a:p>
          <a:p>
            <a:endParaRPr lang="hr-HR" dirty="0"/>
          </a:p>
          <a:p>
            <a:r>
              <a:rPr lang="hr-HR" sz="3600" dirty="0" err="1"/>
              <a:t>Clustering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stylistic</a:t>
            </a:r>
            <a:r>
              <a:rPr lang="hr-HR" sz="3600" dirty="0"/>
              <a:t> </a:t>
            </a:r>
            <a:r>
              <a:rPr lang="hr-HR" sz="3600" dirty="0" err="1"/>
              <a:t>contexts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all</a:t>
            </a:r>
            <a:r>
              <a:rPr lang="hr-HR" sz="3600" dirty="0"/>
              <a:t> </a:t>
            </a:r>
            <a:r>
              <a:rPr lang="hr-HR" sz="3600" dirty="0" err="1"/>
              <a:t>tokens</a:t>
            </a:r>
            <a:endParaRPr lang="hr-HR" sz="3600" dirty="0"/>
          </a:p>
          <a:p>
            <a:endParaRPr lang="hr-HR" dirty="0"/>
          </a:p>
          <a:p>
            <a:endParaRPr lang="hr-HR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815" y="3142410"/>
            <a:ext cx="1532173" cy="1539721"/>
          </a:xfrm>
          <a:prstGeom prst="rect">
            <a:avLst/>
          </a:prstGeom>
        </p:spPr>
      </p:pic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828751"/>
              </p:ext>
            </p:extLst>
          </p:nvPr>
        </p:nvGraphicFramePr>
        <p:xfrm>
          <a:off x="718670" y="4912662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4909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52601"/>
            <a:ext cx="10515600" cy="499222"/>
          </a:xfrm>
        </p:spPr>
        <p:txBody>
          <a:bodyPr>
            <a:noAutofit/>
          </a:bodyPr>
          <a:lstStyle/>
          <a:p>
            <a:r>
              <a:rPr lang="hr-HR" sz="2200" dirty="0" err="1"/>
              <a:t>Basic</a:t>
            </a:r>
            <a:r>
              <a:rPr lang="hr-HR" sz="2200" dirty="0"/>
              <a:t> </a:t>
            </a:r>
            <a:r>
              <a:rPr lang="hr-HR" sz="2200" dirty="0" err="1"/>
              <a:t>features</a:t>
            </a:r>
            <a:r>
              <a:rPr lang="hr-HR" sz="2200" dirty="0"/>
              <a:t> are </a:t>
            </a:r>
            <a:r>
              <a:rPr lang="en-US" sz="2200" dirty="0"/>
              <a:t>extracted from a sliding window which moves from token to token and includes the context of each token</a:t>
            </a:r>
            <a:endParaRPr lang="hr-HR" sz="2200" dirty="0"/>
          </a:p>
        </p:txBody>
      </p:sp>
      <p:sp>
        <p:nvSpPr>
          <p:cNvPr id="4" name="Rectangle 3"/>
          <p:cNvSpPr/>
          <p:nvPr/>
        </p:nvSpPr>
        <p:spPr>
          <a:xfrm>
            <a:off x="1267010" y="3152232"/>
            <a:ext cx="10729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333333"/>
                </a:solidFill>
                <a:latin typeface="Helvetica Neue"/>
              </a:rPr>
              <a:t>„</a:t>
            </a:r>
            <a:r>
              <a:rPr lang="hr-HR" sz="2400" i="1" dirty="0">
                <a:solidFill>
                  <a:srgbClr val="333333"/>
                </a:solidFill>
                <a:latin typeface="Helvetica Neue"/>
              </a:rPr>
              <a:t>…</a:t>
            </a:r>
            <a:r>
              <a:rPr lang="en-US" sz="2400" i="1" dirty="0">
                <a:highlight>
                  <a:srgbClr val="FFFF00"/>
                </a:highlight>
                <a:latin typeface="Helvetica Neue"/>
              </a:rPr>
              <a:t>She is also a successful </a:t>
            </a:r>
            <a:r>
              <a:rPr lang="en-US" sz="2400" i="1" dirty="0">
                <a:solidFill>
                  <a:schemeClr val="bg1"/>
                </a:solidFill>
                <a:highlight>
                  <a:srgbClr val="4472C4"/>
                </a:highlight>
                <a:latin typeface="Helvetica Neue"/>
              </a:rPr>
              <a:t>businesswoman</a:t>
            </a:r>
            <a:r>
              <a:rPr lang="en-US" sz="2400" i="1" dirty="0">
                <a:highlight>
                  <a:srgbClr val="FFFF00"/>
                </a:highlight>
                <a:latin typeface="Helvetica Neue"/>
              </a:rPr>
              <a:t> and an American icon,</a:t>
            </a:r>
            <a:r>
              <a:rPr lang="en-US" sz="2400" i="1" dirty="0">
                <a:latin typeface="Helvetica Neue"/>
              </a:rPr>
              <a:t> was </a:t>
            </a:r>
            <a:r>
              <a:rPr lang="hr-HR" sz="2400" i="1" dirty="0">
                <a:latin typeface="Helvetica Neue"/>
              </a:rPr>
              <a:t>…</a:t>
            </a:r>
            <a:r>
              <a:rPr lang="en-US" sz="2400" i="1" dirty="0">
                <a:latin typeface="Helvetica Neue"/>
              </a:rPr>
              <a:t>"</a:t>
            </a:r>
            <a:endParaRPr lang="hr-HR" sz="2400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761054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683328" y="3998253"/>
            <a:ext cx="3608294" cy="2647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Stop </a:t>
            </a:r>
            <a:r>
              <a:rPr lang="hr-HR" dirty="0" err="1"/>
              <a:t>words</a:t>
            </a:r>
            <a:r>
              <a:rPr lang="hr-HR" dirty="0"/>
              <a:t> (156)</a:t>
            </a:r>
          </a:p>
          <a:p>
            <a:r>
              <a:rPr lang="hr-HR" dirty="0" err="1"/>
              <a:t>Character</a:t>
            </a:r>
            <a:r>
              <a:rPr lang="hr-HR" dirty="0"/>
              <a:t> tri-</a:t>
            </a:r>
            <a:r>
              <a:rPr lang="hr-HR" dirty="0" err="1"/>
              <a:t>grams</a:t>
            </a:r>
            <a:r>
              <a:rPr lang="hr-HR" dirty="0"/>
              <a:t> (200)</a:t>
            </a:r>
          </a:p>
          <a:p>
            <a:r>
              <a:rPr lang="hr-HR" dirty="0" err="1"/>
              <a:t>Special</a:t>
            </a:r>
            <a:r>
              <a:rPr lang="hr-HR" dirty="0"/>
              <a:t> </a:t>
            </a:r>
            <a:r>
              <a:rPr lang="hr-HR" dirty="0" err="1"/>
              <a:t>characters</a:t>
            </a:r>
            <a:r>
              <a:rPr lang="hr-HR" dirty="0"/>
              <a:t> (*)</a:t>
            </a:r>
          </a:p>
          <a:p>
            <a:r>
              <a:rPr lang="hr-HR" dirty="0"/>
              <a:t>POS </a:t>
            </a:r>
            <a:r>
              <a:rPr lang="hr-HR" dirty="0" err="1"/>
              <a:t>tag</a:t>
            </a:r>
            <a:r>
              <a:rPr lang="hr-HR" dirty="0"/>
              <a:t> </a:t>
            </a:r>
            <a:r>
              <a:rPr lang="hr-HR" dirty="0" err="1"/>
              <a:t>counts</a:t>
            </a:r>
            <a:r>
              <a:rPr lang="hr-HR" dirty="0"/>
              <a:t> (12)</a:t>
            </a:r>
          </a:p>
          <a:p>
            <a:r>
              <a:rPr lang="hr-HR" dirty="0" err="1"/>
              <a:t>Average</a:t>
            </a:r>
            <a:r>
              <a:rPr lang="hr-HR" dirty="0"/>
              <a:t> </a:t>
            </a:r>
            <a:r>
              <a:rPr lang="hr-HR" dirty="0" err="1"/>
              <a:t>token</a:t>
            </a:r>
            <a:r>
              <a:rPr lang="hr-HR" dirty="0"/>
              <a:t> </a:t>
            </a:r>
            <a:r>
              <a:rPr lang="hr-HR" dirty="0" err="1"/>
              <a:t>length</a:t>
            </a:r>
            <a:r>
              <a:rPr lang="hr-HR" dirty="0"/>
              <a:t> (1)</a:t>
            </a:r>
          </a:p>
          <a:p>
            <a:r>
              <a:rPr lang="hr-HR" dirty="0" err="1"/>
              <a:t>Bag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Words</a:t>
            </a:r>
            <a:r>
              <a:rPr lang="hr-HR" dirty="0"/>
              <a:t> (100)</a:t>
            </a:r>
          </a:p>
          <a:p>
            <a:r>
              <a:rPr lang="hr-HR" dirty="0" err="1"/>
              <a:t>Type-token</a:t>
            </a:r>
            <a:r>
              <a:rPr lang="hr-HR" dirty="0"/>
              <a:t> </a:t>
            </a:r>
            <a:r>
              <a:rPr lang="hr-HR" dirty="0" err="1"/>
              <a:t>ratio</a:t>
            </a:r>
            <a:r>
              <a:rPr lang="hr-HR" dirty="0"/>
              <a:t>* (1)</a:t>
            </a:r>
          </a:p>
          <a:p>
            <a:endParaRPr lang="hr-HR" dirty="0"/>
          </a:p>
        </p:txBody>
      </p:sp>
      <p:sp>
        <p:nvSpPr>
          <p:cNvPr id="22" name="Arrow: Bent-Up 21"/>
          <p:cNvSpPr/>
          <p:nvPr/>
        </p:nvSpPr>
        <p:spPr>
          <a:xfrm rot="5400000">
            <a:off x="2849748" y="3923754"/>
            <a:ext cx="1529976" cy="1404470"/>
          </a:xfrm>
          <a:prstGeom prst="bentUpArrow">
            <a:avLst/>
          </a:prstGeom>
          <a:solidFill>
            <a:srgbClr val="FFFF00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Arrow: Bent-Up 22"/>
          <p:cNvSpPr/>
          <p:nvPr/>
        </p:nvSpPr>
        <p:spPr>
          <a:xfrm rot="5400000" flipV="1">
            <a:off x="8289455" y="3923754"/>
            <a:ext cx="1529976" cy="1404470"/>
          </a:xfrm>
          <a:prstGeom prst="bentUpArrow">
            <a:avLst/>
          </a:prstGeom>
          <a:solidFill>
            <a:srgbClr val="FFFF00"/>
          </a:solidFill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20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A: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887566"/>
            <a:ext cx="3391553" cy="3684588"/>
          </a:xfrm>
        </p:spPr>
        <p:txBody>
          <a:bodyPr/>
          <a:lstStyle/>
          <a:p>
            <a:r>
              <a:rPr lang="hr-HR" dirty="0" err="1"/>
              <a:t>Feature</a:t>
            </a:r>
            <a:r>
              <a:rPr lang="hr-HR" dirty="0"/>
              <a:t> </a:t>
            </a:r>
            <a:r>
              <a:rPr lang="hr-HR" dirty="0" err="1"/>
              <a:t>scaling</a:t>
            </a:r>
            <a:r>
              <a:rPr lang="hr-HR" dirty="0"/>
              <a:t> to zero </a:t>
            </a:r>
            <a:r>
              <a:rPr lang="hr-HR" dirty="0" err="1"/>
              <a:t>mean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unit</a:t>
            </a:r>
            <a:r>
              <a:rPr lang="hr-HR" dirty="0"/>
              <a:t> </a:t>
            </a:r>
            <a:r>
              <a:rPr lang="hr-HR" dirty="0" err="1"/>
              <a:t>variance</a:t>
            </a:r>
            <a:endParaRPr lang="hr-H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918635" y="2374530"/>
            <a:ext cx="6436753" cy="513036"/>
          </a:xfrm>
        </p:spPr>
        <p:txBody>
          <a:bodyPr/>
          <a:lstStyle/>
          <a:p>
            <a:r>
              <a:rPr lang="hr-HR" dirty="0"/>
              <a:t>Model B: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918635" y="2887566"/>
            <a:ext cx="6436753" cy="3684588"/>
          </a:xfrm>
        </p:spPr>
        <p:txBody>
          <a:bodyPr/>
          <a:lstStyle/>
          <a:p>
            <a:r>
              <a:rPr lang="hr-HR" dirty="0" err="1"/>
              <a:t>Uses</a:t>
            </a:r>
            <a:r>
              <a:rPr lang="hr-HR" dirty="0"/>
              <a:t> </a:t>
            </a:r>
            <a:r>
              <a:rPr lang="en-US" dirty="0"/>
              <a:t>a trainable transformation which requires a fixed basic feature space </a:t>
            </a:r>
          </a:p>
          <a:p>
            <a:r>
              <a:rPr lang="hr-HR" dirty="0"/>
              <a:t>Model – </a:t>
            </a:r>
            <a:r>
              <a:rPr lang="hr-HR" dirty="0" err="1"/>
              <a:t>linear</a:t>
            </a:r>
            <a:endParaRPr lang="hr-HR" dirty="0"/>
          </a:p>
          <a:p>
            <a:r>
              <a:rPr lang="hr-HR" dirty="0"/>
              <a:t>Model – </a:t>
            </a:r>
            <a:r>
              <a:rPr lang="hr-HR" dirty="0" err="1"/>
              <a:t>elementwise</a:t>
            </a:r>
            <a:endParaRPr lang="hr-HR" dirty="0"/>
          </a:p>
          <a:p>
            <a:r>
              <a:rPr lang="hr-HR" dirty="0" err="1"/>
              <a:t>Loss</a:t>
            </a:r>
            <a:r>
              <a:rPr lang="hr-HR" dirty="0"/>
              <a:t> </a:t>
            </a:r>
            <a:r>
              <a:rPr lang="hr-HR" dirty="0" err="1"/>
              <a:t>function</a:t>
            </a:r>
            <a:endParaRPr lang="hr-HR" dirty="0"/>
          </a:p>
          <a:p>
            <a:r>
              <a:rPr lang="hr-HR" dirty="0" err="1"/>
              <a:t>RMSProp</a:t>
            </a:r>
            <a:endParaRPr lang="hr-HR" dirty="0"/>
          </a:p>
          <a:p>
            <a:endParaRPr lang="hr-HR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2696090"/>
              </p:ext>
            </p:extLst>
          </p:nvPr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58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approach</a:t>
            </a:r>
            <a:endParaRPr lang="hr-H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2374530"/>
            <a:ext cx="5157787" cy="513036"/>
          </a:xfrm>
        </p:spPr>
        <p:txBody>
          <a:bodyPr/>
          <a:lstStyle/>
          <a:p>
            <a:r>
              <a:rPr lang="hr-HR" dirty="0"/>
              <a:t>Model B: </a:t>
            </a:r>
            <a:r>
              <a:rPr lang="hr-HR" dirty="0" err="1"/>
              <a:t>initialized</a:t>
            </a:r>
            <a:r>
              <a:rPr lang="hr-HR" dirty="0"/>
              <a:t> </a:t>
            </a:r>
            <a:r>
              <a:rPr lang="hr-HR" dirty="0" err="1"/>
              <a:t>weights</a:t>
            </a:r>
            <a:r>
              <a:rPr lang="en-US" dirty="0"/>
              <a:t>*</a:t>
            </a:r>
            <a:endParaRPr lang="hr-HR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62290" y="2887663"/>
            <a:ext cx="4912782" cy="3684587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72200" y="2374530"/>
            <a:ext cx="5183188" cy="513036"/>
          </a:xfrm>
        </p:spPr>
        <p:txBody>
          <a:bodyPr/>
          <a:lstStyle/>
          <a:p>
            <a:r>
              <a:rPr lang="en-US" dirty="0"/>
              <a:t>Model B: learned weights*</a:t>
            </a:r>
            <a:endParaRPr lang="hr-HR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7403" y="2887663"/>
            <a:ext cx="4912782" cy="3684587"/>
          </a:xfrm>
        </p:spPr>
      </p:pic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586441" y="1535278"/>
          <a:ext cx="11019118" cy="70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Arrow: Right 11"/>
          <p:cNvSpPr/>
          <p:nvPr/>
        </p:nvSpPr>
        <p:spPr>
          <a:xfrm>
            <a:off x="5556343" y="4440097"/>
            <a:ext cx="1069789" cy="579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xtBox 12"/>
          <p:cNvSpPr txBox="1"/>
          <p:nvPr/>
        </p:nvSpPr>
        <p:spPr>
          <a:xfrm>
            <a:off x="9207658" y="2972243"/>
            <a:ext cx="23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On a single document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628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1107</TotalTime>
  <Words>526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Office Theme</vt:lpstr>
      <vt:lpstr>Token-level author diarization using clustering of stylistic context</vt:lpstr>
      <vt:lpstr>Outline</vt:lpstr>
      <vt:lpstr>Task a: Intrinsic plagiarism detection  (from PAN 2016 @ CLEF)</vt:lpstr>
      <vt:lpstr>Task b: Author diarization with known number of authors (from PAN 2016 @ CLEF)</vt:lpstr>
      <vt:lpstr>Task c: Author diarization with unknown number of authors (from PAN 2016 @ CLEF)</vt:lpstr>
      <vt:lpstr>The proposed approach</vt:lpstr>
      <vt:lpstr>The proposed approach</vt:lpstr>
      <vt:lpstr>The proposed approach</vt:lpstr>
      <vt:lpstr>The proposed approach</vt:lpstr>
      <vt:lpstr>The proposed approach</vt:lpstr>
      <vt:lpstr>The proposed approach</vt:lpstr>
      <vt:lpstr>Results – Task a</vt:lpstr>
      <vt:lpstr>Results – tasks b and c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Token-level author diarization using clustering of stylistic context</dc:title>
  <dc:creator>Milan Pavlović</dc:creator>
  <cp:lastModifiedBy>Milan Pavlović</cp:lastModifiedBy>
  <cp:revision>78</cp:revision>
  <dcterms:created xsi:type="dcterms:W3CDTF">2017-06-03T23:06:38Z</dcterms:created>
  <dcterms:modified xsi:type="dcterms:W3CDTF">2017-06-04T17:34:58Z</dcterms:modified>
</cp:coreProperties>
</file>