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0" r:id="rId6"/>
    <p:sldMasterId id="2147483757" r:id="rId7"/>
    <p:sldMasterId id="2147483729" r:id="rId8"/>
  </p:sldMasterIdLst>
  <p:notesMasterIdLst>
    <p:notesMasterId r:id="rId27"/>
  </p:notesMasterIdLst>
  <p:handoutMasterIdLst>
    <p:handoutMasterId r:id="rId28"/>
  </p:handoutMasterIdLst>
  <p:sldIdLst>
    <p:sldId id="25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43A"/>
    <a:srgbClr val="22465E"/>
    <a:srgbClr val="22475C"/>
    <a:srgbClr val="3B2259"/>
    <a:srgbClr val="6D0404"/>
    <a:srgbClr val="53BBD4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5" autoAdjust="0"/>
    <p:restoredTop sz="90942" autoAdjust="0"/>
  </p:normalViewPr>
  <p:slideViewPr>
    <p:cSldViewPr snapToGrid="0">
      <p:cViewPr varScale="1">
        <p:scale>
          <a:sx n="134" d="100"/>
          <a:sy n="134" d="100"/>
        </p:scale>
        <p:origin x="-1480" y="-104"/>
      </p:cViewPr>
      <p:guideLst>
        <p:guide orient="horz" pos="808"/>
        <p:guide orient="horz" pos="3267"/>
        <p:guide orient="horz" pos="3112"/>
        <p:guide pos="2880"/>
        <p:guide pos="2332"/>
        <p:guide pos="5432"/>
        <p:guide pos="343"/>
        <p:guide pos="7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6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565C2-D25B-4665-A3AB-AE0884BAD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1"/>
            <a:ext cx="8229600" cy="109135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335571"/>
            <a:ext cx="8170124" cy="4366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1"/>
            <a:ext cx="82296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307290"/>
            <a:ext cx="8170124" cy="4366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7" y="685797"/>
            <a:ext cx="8178803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1674"/>
            <a:ext cx="4038600" cy="4367289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1674"/>
            <a:ext cx="4038600" cy="4367289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7"/>
            <a:ext cx="8229600" cy="109135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146304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Gray">
          <a:xfrm>
            <a:off x="6288832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lIns="182880" tIns="182880" bIns="18288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Title - Title Case, Calibri 28 pt bold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 Line Max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605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146304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0311"/>
            <a:ext cx="8229600" cy="2084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859536"/>
            <a:ext cx="6456114" cy="147002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872230"/>
            <a:ext cx="6456116" cy="761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10130"/>
            <a:ext cx="6456116" cy="6510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4879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859536"/>
            <a:ext cx="6456114" cy="147002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872230"/>
            <a:ext cx="6456116" cy="761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10130"/>
            <a:ext cx="6456116" cy="3402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4879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2"/>
            <a:ext cx="8229600" cy="9326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- Title Case, Calibri 27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 1, Calibri regular 24 pt</a:t>
            </a:r>
            <a:endParaRPr lang="en-US" dirty="0" smtClean="0"/>
          </a:p>
          <a:p>
            <a:pPr lvl="1"/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Sub-bullet, Calibri regular 20 pt</a:t>
            </a:r>
            <a:endParaRPr lang="en-US" dirty="0" smtClean="0"/>
          </a:p>
          <a:p>
            <a:pPr lvl="2"/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Sub-sub-Bullet, Calibri regular 18 pt</a:t>
            </a:r>
            <a:endParaRPr lang="en-US" dirty="0" smtClean="0"/>
          </a:p>
          <a:p>
            <a:pPr lvl="3"/>
            <a:r>
              <a:rPr lang="en-US" dirty="0" smtClean="0"/>
              <a:t>Sub-sub-sub Bullet, Calibri regular 16 pt</a:t>
            </a:r>
          </a:p>
          <a:p>
            <a:pPr lvl="4"/>
            <a:r>
              <a:rPr lang="en-US" dirty="0" smtClean="0"/>
              <a:t>Sub-sub-sub-sub Bullet, Calibri regular 16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5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4595986" y="2598108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rgbClr val="FFFFFF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595986" y="2849815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rgbClr val="FFFFFF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893258" y="3223498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rgbClr val="FFFFFF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4893258" y="3557983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rgbClr val="FFFFFF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4893258" y="3918906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rgbClr val="FFFFFF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4584972" y="4600496"/>
            <a:ext cx="1224057" cy="27543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4595558" y="2322212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rgbClr val="FFFFFF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5" name="Picture Placeholder 2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1495" y="3233738"/>
            <a:ext cx="232950" cy="2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86259" y="3580205"/>
            <a:ext cx="248781" cy="26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581495" y="3885769"/>
            <a:ext cx="270571" cy="286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/>
          <p:cNvCxnSpPr/>
          <p:nvPr userDrawn="1"/>
        </p:nvCxnSpPr>
        <p:spPr bwMode="gray">
          <a:xfrm flipV="1">
            <a:off x="3961772" y="1885744"/>
            <a:ext cx="37963" cy="323686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79506" y="2275647"/>
            <a:ext cx="1922544" cy="1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1"/>
            <a:ext cx="82296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335571"/>
            <a:ext cx="8170124" cy="4366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7" y="685797"/>
            <a:ext cx="8178803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4595986" y="2598108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595986" y="2849815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893258" y="3223498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4893258" y="3567314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4893258" y="3918906"/>
            <a:ext cx="3182112" cy="243192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4584972" y="4600496"/>
            <a:ext cx="1224057" cy="27543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4595558" y="2322212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5" name="Picture Placeholder 2"/>
          <p:cNvPicPr>
            <a:picLocks/>
          </p:cNvPicPr>
          <p:nvPr userDrawn="1"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81495" y="3233738"/>
            <a:ext cx="232950" cy="2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86259" y="3580205"/>
            <a:ext cx="248781" cy="26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81495" y="3885769"/>
            <a:ext cx="270571" cy="286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/>
          <p:cNvCxnSpPr/>
          <p:nvPr userDrawn="1"/>
        </p:nvCxnSpPr>
        <p:spPr bwMode="gray">
          <a:xfrm flipV="1">
            <a:off x="3961772" y="1885744"/>
            <a:ext cx="37963" cy="323686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pic>
        <p:nvPicPr>
          <p:cNvPr id="21" name="Picture 20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1067" y="2629845"/>
            <a:ext cx="1227954" cy="10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1674"/>
            <a:ext cx="4038600" cy="4367289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1674"/>
            <a:ext cx="4038600" cy="4367289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bIns="1463040" anchor="ctr" anchorCtr="0"/>
          <a:lstStyle>
            <a:lvl1pPr algn="ctr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8832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lIns="182880" tIns="182880" bIns="18288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 userDrawn="1"/>
        </p:nvSpPr>
        <p:spPr bwMode="gray">
          <a:xfrm>
            <a:off x="9360764" y="0"/>
            <a:ext cx="2167128" cy="3675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605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1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>
            <a:spLocks noGrp="1"/>
          </p:cNvSpPr>
          <p:nvPr>
            <p:ph type="ctrTitle"/>
          </p:nvPr>
        </p:nvSpPr>
        <p:spPr bwMode="gray">
          <a:xfrm>
            <a:off x="911584" y="657900"/>
            <a:ext cx="7686316" cy="1457340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None/>
              <a:defRPr lang="en-US" sz="3600" b="0" kern="1200" baseline="0" dirty="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b="11751"/>
          <a:stretch/>
        </p:blipFill>
        <p:spPr bwMode="gray">
          <a:xfrm>
            <a:off x="0" y="2659441"/>
            <a:ext cx="4428394" cy="41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_Pictogram_2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1" r="4000"/>
          <a:stretch/>
        </p:blipFill>
        <p:spPr bwMode="gray">
          <a:xfrm>
            <a:off x="0" y="2590800"/>
            <a:ext cx="4715933" cy="38772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11584" y="657900"/>
            <a:ext cx="7686316" cy="145734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None/>
              <a:defRPr lang="en-US" sz="3600" b="0" kern="1200" baseline="0" dirty="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1"/>
            <a:ext cx="8229600" cy="109135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1306891"/>
            <a:ext cx="8229600" cy="44695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3.xml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5.xml"/><Relationship Id="rId3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10311"/>
            <a:ext cx="8229600" cy="1091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black">
          <a:xfrm>
            <a:off x="393808" y="6612655"/>
            <a:ext cx="527125" cy="33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6612655"/>
            <a:ext cx="6649154" cy="33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336461"/>
            <a:ext cx="8229600" cy="452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6632" y="6343269"/>
            <a:ext cx="509655" cy="4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8" r:id="rId2"/>
    <p:sldLayoutId id="2147483652" r:id="rId3"/>
    <p:sldLayoutId id="2147483777" r:id="rId4"/>
    <p:sldLayoutId id="2147483779" r:id="rId5"/>
    <p:sldLayoutId id="2147483778" r:id="rId6"/>
    <p:sldLayoutId id="2147483784" r:id="rId7"/>
    <p:sldLayoutId id="2147483785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blackGray">
          <a:xfrm>
            <a:off x="457200" y="1312008"/>
            <a:ext cx="8229600" cy="452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457200" y="210311"/>
            <a:ext cx="8229600" cy="1091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black">
          <a:xfrm>
            <a:off x="393808" y="6601897"/>
            <a:ext cx="527125" cy="33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 bwMode="black">
          <a:xfrm>
            <a:off x="1251787" y="6601897"/>
            <a:ext cx="6649154" cy="33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black">
          <a:xfrm>
            <a:off x="8186738" y="6322398"/>
            <a:ext cx="509587" cy="423863"/>
            <a:chOff x="5157" y="3850"/>
            <a:chExt cx="321" cy="267"/>
          </a:xfrm>
          <a:solidFill>
            <a:schemeClr val="bg1"/>
          </a:solidFill>
        </p:grpSpPr>
        <p:sp>
          <p:nvSpPr>
            <p:cNvPr id="1029" name="Freeform 5"/>
            <p:cNvSpPr>
              <a:spLocks noEditPoints="1"/>
            </p:cNvSpPr>
            <p:nvPr userDrawn="1"/>
          </p:nvSpPr>
          <p:spPr bwMode="black">
            <a:xfrm>
              <a:off x="5450" y="4012"/>
              <a:ext cx="19" cy="19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black">
            <a:xfrm>
              <a:off x="5157" y="4064"/>
              <a:ext cx="18" cy="42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black">
            <a:xfrm>
              <a:off x="5178" y="4074"/>
              <a:ext cx="26" cy="32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black">
            <a:xfrm>
              <a:off x="5209" y="4074"/>
              <a:ext cx="25" cy="32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black">
            <a:xfrm>
              <a:off x="5240" y="4062"/>
              <a:ext cx="25" cy="44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black">
            <a:xfrm>
              <a:off x="5273" y="4074"/>
              <a:ext cx="25" cy="32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black">
            <a:xfrm>
              <a:off x="5303" y="4074"/>
              <a:ext cx="27" cy="32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black">
            <a:xfrm>
              <a:off x="5336" y="4062"/>
              <a:ext cx="8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black">
            <a:xfrm>
              <a:off x="5350" y="4074"/>
              <a:ext cx="26" cy="32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black">
            <a:xfrm>
              <a:off x="5379" y="4074"/>
              <a:ext cx="28" cy="4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black">
            <a:xfrm>
              <a:off x="5412" y="4062"/>
              <a:ext cx="7" cy="44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black">
            <a:xfrm>
              <a:off x="5425" y="4074"/>
              <a:ext cx="26" cy="32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black">
            <a:xfrm>
              <a:off x="5455" y="4074"/>
              <a:ext cx="23" cy="32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black">
            <a:xfrm>
              <a:off x="5279" y="3850"/>
              <a:ext cx="162" cy="185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black">
            <a:xfrm>
              <a:off x="5165" y="3850"/>
              <a:ext cx="166" cy="185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9" r:id="rId2"/>
    <p:sldLayoutId id="2147483712" r:id="rId3"/>
    <p:sldLayoutId id="2147483713" r:id="rId4"/>
    <p:sldLayoutId id="2147483780" r:id="rId5"/>
    <p:sldLayoutId id="2147483782" r:id="rId6"/>
    <p:sldLayoutId id="2147483714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a_r_1c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6063191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7" r:id="rId2"/>
    <p:sldLayoutId id="214748378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8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1164002"/>
            <a:ext cx="8229600" cy="1091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36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33627" y="859536"/>
            <a:ext cx="8185071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Why Does the CA SaaS Operating Platform Use OpenShift by Red Hat?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June 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2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Container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/>
              <a:t>What if we could keep the flexibility of virtualization but remove the OS overhead? Especially for mostly-uniform workloads that don’t need total isolation?</a:t>
            </a:r>
          </a:p>
          <a:p>
            <a:pPr marL="0" indent="0">
              <a:buNone/>
            </a:pPr>
            <a:r>
              <a:rPr lang="en-US" sz="1800"/>
              <a:t>This observation led to the development of “lightweight virtualization” where the “VMs” are </a:t>
            </a:r>
            <a:r>
              <a:rPr lang="en-US" sz="1800" b="1"/>
              <a:t>partially isolated</a:t>
            </a:r>
            <a:r>
              <a:rPr lang="en-US" sz="1800"/>
              <a:t> partitions of the </a:t>
            </a:r>
            <a:r>
              <a:rPr lang="en-US" sz="1800" b="1"/>
              <a:t>same underlying OS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/>
              <a:t>In full virtualization, one partition could be Windows, another Linux. With OS containers, both partitions expose the same OS instance. </a:t>
            </a:r>
          </a:p>
          <a:p>
            <a:pPr marL="0" indent="0">
              <a:buNone/>
            </a:pPr>
            <a:r>
              <a:rPr lang="en-US" sz="1800"/>
              <a:t>Virtualization is </a:t>
            </a:r>
            <a:r>
              <a:rPr lang="en-US" sz="1800" b="1"/>
              <a:t>external</a:t>
            </a:r>
            <a:r>
              <a:rPr lang="en-US" sz="1800"/>
              <a:t> to the guest OS. Containers are features provided </a:t>
            </a:r>
            <a:r>
              <a:rPr lang="en-US" sz="1800" b="1"/>
              <a:t>by</a:t>
            </a:r>
            <a:r>
              <a:rPr lang="en-US" sz="1800"/>
              <a:t> an OS.</a:t>
            </a:r>
          </a:p>
          <a:p>
            <a:pPr marL="0" indent="0">
              <a:buNone/>
            </a:pPr>
            <a:r>
              <a:rPr lang="en-US" sz="1800"/>
              <a:t>There is a diverse spectrum of technologies for containerization, including Solaris Zones, Parallels Virtuozzo, Linux LXC containers, and BSD jails, ranging from low overhead/low isolation to high overhead/high isolation.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545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Container Analogy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/>
              <a:t>floor is built out completely differently. The cubicles in the insurance agency are partially isolated — different office chairs, same carpet.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/>
              <a:t>VM has a completely different OS. The containers in the Solaris instance are partially isolated — different process tables, same kernel.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021" y="1281452"/>
            <a:ext cx="3467942" cy="295980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Office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205" y="1640220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Floor 3: Insurance Agency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9944" y="1951380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Cubicle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545" y="2467363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Floor 2: Dentist’s Office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6205" y="3294506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Floor 1: Restaurant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5307" y="1945017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Cubicle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0670" y="1938654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Cubicle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6033" y="1932291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Cubicle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331" y="1286428"/>
            <a:ext cx="3467942" cy="295980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Physical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5515" y="1645196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VM 3: Solaris 10 OS instance 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9254" y="1956356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Zone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66855" y="2472339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VM 2: Windows 2008 OS instance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55515" y="3299482"/>
            <a:ext cx="3000606" cy="741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VM 1: Linux OS instance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04617" y="1949993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Zone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9980" y="1943630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Zone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343" y="1937267"/>
            <a:ext cx="602958" cy="373378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Zone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49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 to the Main Story</a:t>
            </a:r>
          </a:p>
        </p:txBody>
      </p:sp>
    </p:spTree>
    <p:extLst>
      <p:ext uri="{BB962C8B-B14F-4D97-AF65-F5344CB8AC3E}">
        <p14:creationId xmlns:p14="http://schemas.microsoft.com/office/powerpoint/2010/main" val="361545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911" y="1356521"/>
            <a:ext cx="6588328" cy="167835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8-core server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7614" y="1709743"/>
            <a:ext cx="6158512" cy="115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OS with 8 containers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Approach: OS Containers</a:t>
            </a:r>
            <a:br>
              <a:rPr lang="en-US"/>
            </a:br>
            <a:r>
              <a:rPr lang="en-US"/>
              <a:t>(E.g., Joyent)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455874" y="2032814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2515" y="2145816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6595" y="2037791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3236" y="2150793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7316" y="2042768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3957" y="2155770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8037" y="2047745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4678" y="2160747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8758" y="2052722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399" y="2165724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9479" y="2057699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6120" y="2170701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0200" y="2062676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6841" y="2175678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0921" y="2067653"/>
            <a:ext cx="619282" cy="616497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7562" y="2180655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2977" y="2026453"/>
            <a:ext cx="87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× 125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13165"/>
              </p:ext>
            </p:extLst>
          </p:nvPr>
        </p:nvGraphicFramePr>
        <p:xfrm>
          <a:off x="646360" y="3358859"/>
          <a:ext cx="7971765" cy="28397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983"/>
                <a:gridCol w="6803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0000"/>
                          </a:solidFill>
                        </a:rPr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. Cost-optimal hardware. OS (and virtualization) overhead is at a minimum.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0000"/>
                          </a:solidFill>
                        </a:rPr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OK. Reasonable number of OS instances to manage, </a:t>
                      </a:r>
                      <a:r>
                        <a:rPr lang="en-US" b="1" baseline="0">
                          <a:solidFill>
                            <a:srgbClr val="000000"/>
                          </a:solidFill>
                        </a:rPr>
                        <a:t>but we haven’t addressed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how to manage thousands of services or how to route application traffic. Typically that’s a ton of custom automation.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0000"/>
                          </a:solidFill>
                        </a:rP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enough for web services.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OK. Containers are easier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to manage than full VMs, but they are still individually-configurable objects that must be externally automated or manually maintained.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6377215" y="750891"/>
            <a:ext cx="1061357" cy="290284"/>
          </a:xfrm>
          <a:prstGeom prst="wedgeRectCallout">
            <a:avLst>
              <a:gd name="adj1" fmla="val -7158"/>
              <a:gd name="adj2" fmla="val 418751"/>
            </a:avLst>
          </a:prstGeom>
          <a:solidFill>
            <a:srgbClr val="FFFF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182880" tIns="182880" rIns="182880" bIns="182880" rtlCol="0" anchor="ctr"/>
          <a:lstStyle/>
          <a:p>
            <a:pPr algn="ctr"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Container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7327900" y="1130077"/>
            <a:ext cx="1061357" cy="290284"/>
          </a:xfrm>
          <a:prstGeom prst="wedgeRectCallout">
            <a:avLst>
              <a:gd name="adj1" fmla="val -89209"/>
              <a:gd name="adj2" fmla="val 353126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182880" tIns="182880" rIns="182880" bIns="182880" rtlCol="0" anchor="ctr"/>
          <a:lstStyle/>
          <a:p>
            <a:pPr algn="ctr"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4464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With OS containers, capex and isolation are </a:t>
            </a:r>
            <a:r>
              <a:rPr lang="en-US">
                <a:solidFill>
                  <a:srgbClr val="008000"/>
                </a:solidFill>
              </a:rPr>
              <a:t>good.</a:t>
            </a:r>
          </a:p>
          <a:p>
            <a:r>
              <a:rPr lang="en-US"/>
              <a:t>How can we extend that solution to fully-automated container management with sufficient flexibility for complex large-scale SaaS applications?</a:t>
            </a:r>
          </a:p>
        </p:txBody>
      </p:sp>
    </p:spTree>
    <p:extLst>
      <p:ext uri="{BB962C8B-B14F-4D97-AF65-F5344CB8AC3E}">
        <p14:creationId xmlns:p14="http://schemas.microsoft.com/office/powerpoint/2010/main" val="990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OpenShift by Red 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OpenShift is an open-source technology stack from Red Hat with several major features. For this discussion, we care about two big aspects of OpenShift:</a:t>
            </a:r>
          </a:p>
          <a:p>
            <a:r>
              <a:rPr lang="en-US" sz="1800" b="1" dirty="0"/>
              <a:t>Ultra-lightweight containers </a:t>
            </a:r>
            <a:r>
              <a:rPr lang="en-US" sz="1800" dirty="0"/>
              <a:t>— OpenShift combines two standard Linux features (</a:t>
            </a:r>
            <a:r>
              <a:rPr lang="en-US" sz="1800" dirty="0" err="1"/>
              <a:t>cgroups</a:t>
            </a:r>
            <a:r>
              <a:rPr lang="en-US" sz="1800" dirty="0"/>
              <a:t> and </a:t>
            </a:r>
            <a:r>
              <a:rPr lang="en-US" sz="1800" dirty="0" err="1"/>
              <a:t>SELinux</a:t>
            </a:r>
            <a:r>
              <a:rPr lang="en-US" sz="1800" dirty="0"/>
              <a:t>) to define lightly-isolated containers, called </a:t>
            </a:r>
            <a:r>
              <a:rPr lang="en-US" sz="1800" b="1" dirty="0"/>
              <a:t>gears,</a:t>
            </a:r>
            <a:r>
              <a:rPr lang="en-US" sz="1800" dirty="0"/>
              <a:t> that impose essentially zero overhead versus running on the bare OS. Gears provide just enough isolation for web services.</a:t>
            </a:r>
          </a:p>
          <a:p>
            <a:r>
              <a:rPr lang="en-US" sz="1800" b="1" dirty="0"/>
              <a:t>Distributed application model </a:t>
            </a:r>
            <a:r>
              <a:rPr lang="en-US" sz="1800" dirty="0"/>
              <a:t>— OpenShift allocates gears to applications from a pool of gears (running on a pool of OS instances). The number of gears assigned to an application can change dynamically in response to manual commands or automatic load-driven scaling decisions. And OpenShift automates a network of HTTP proxies so apps don’t have to worry about which gears are running which services.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599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OpenShift-Based Approach to the Core Problem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8410"/>
              </p:ext>
            </p:extLst>
          </p:nvPr>
        </p:nvGraphicFramePr>
        <p:xfrm>
          <a:off x="798285" y="1306284"/>
          <a:ext cx="7329714" cy="3220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912"/>
                <a:gridCol w="6255802"/>
              </a:tblGrid>
              <a:tr h="710583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sz="1800" b="0" baseline="0">
                          <a:solidFill>
                            <a:srgbClr val="000000"/>
                          </a:solidFill>
                        </a:rPr>
                        <a:t>. Cost-optimal hardware. OS (and virtualization) overhead is at a minimum.</a:t>
                      </a:r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015120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sz="1800" b="0" baseline="0">
                          <a:solidFill>
                            <a:srgbClr val="000000"/>
                          </a:solidFill>
                        </a:rPr>
                        <a:t>. Reasonable number of uniform OS instances to manage, and OpenShift fully automates the containers, service deployment, and service traffic routing.</a:t>
                      </a:r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10583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sz="1800" b="0" baseline="0">
                          <a:solidFill>
                            <a:srgbClr val="000000"/>
                          </a:solidFill>
                        </a:rPr>
                        <a:t> enough for web services.</a:t>
                      </a:r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840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sz="1800" b="0" baseline="0">
                          <a:solidFill>
                            <a:srgbClr val="000000"/>
                          </a:solidFill>
                        </a:rPr>
                        <a:t>. All the dynamic large-scale complexity is software-defined and fully automated.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Content Placeholder 2"/>
          <p:cNvSpPr txBox="1">
            <a:spLocks/>
          </p:cNvSpPr>
          <p:nvPr/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Char char="§"/>
              <a:defRPr sz="24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79450" indent="-2857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Arial"/>
              <a:buChar char="–"/>
              <a:defRPr sz="20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77900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Char char="§"/>
              <a:defRPr sz="18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20800" marR="0" indent="-2286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Arial"/>
              <a:buChar char="–"/>
              <a:tabLst/>
              <a:defRPr sz="16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Font typeface="Wingdings" charset="2"/>
              <a:buChar char="§"/>
              <a:tabLst/>
              <a:defRPr sz="16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endParaRPr lang="en-US" sz="2000" dirty="0"/>
          </a:p>
          <a:p>
            <a:pPr marL="0" indent="0">
              <a:buFont typeface="Wingdings" charset="2"/>
              <a:buNone/>
            </a:pPr>
            <a:r>
              <a:rPr lang="en-US" sz="2000" dirty="0"/>
              <a:t>Why does </a:t>
            </a:r>
            <a:r>
              <a:rPr lang="en-US" sz="2000" dirty="0" smtClean="0"/>
              <a:t> the CA SaaS Operating Platform use OpenShift by RedHat? </a:t>
            </a:r>
            <a:r>
              <a:rPr lang="en-US" sz="2000" b="1" dirty="0"/>
              <a:t>Because it is the only scalable application framework that fully delivers on all 4 key criteria.</a:t>
            </a:r>
          </a:p>
        </p:txBody>
      </p:sp>
    </p:spTree>
    <p:extLst>
      <p:ext uri="{BB962C8B-B14F-4D97-AF65-F5344CB8AC3E}">
        <p14:creationId xmlns:p14="http://schemas.microsoft.com/office/powerpoint/2010/main" val="309901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1806" y="313049"/>
            <a:ext cx="3556907" cy="1256633"/>
          </a:xfrm>
          <a:prstGeom prst="rect">
            <a:avLst/>
          </a:prstGeom>
        </p:spPr>
      </p:pic>
      <p:sp>
        <p:nvSpPr>
          <p:cNvPr id="251" name="Rectangle 250"/>
          <p:cNvSpPr/>
          <p:nvPr/>
        </p:nvSpPr>
        <p:spPr>
          <a:xfrm>
            <a:off x="4030548" y="2336079"/>
            <a:ext cx="4610723" cy="12795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b="1" dirty="0" smtClean="0">
                <a:solidFill>
                  <a:schemeClr val="tx1"/>
                </a:solidFill>
                <a:cs typeface="Arial Unicode MS" pitchFamily="34" charset="-128"/>
              </a:rPr>
              <a:t>Platform Application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CA SaaS Operating Platform Uses </a:t>
            </a:r>
            <a:r>
              <a:rPr lang="en-US" dirty="0"/>
              <a:t>OpenShift</a:t>
            </a:r>
            <a:br>
              <a:rPr lang="en-US" dirty="0"/>
            </a:b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963790" y="804105"/>
            <a:ext cx="1005313" cy="555257"/>
            <a:chOff x="0" y="1207056"/>
            <a:chExt cx="1005313" cy="55525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0199" y="1207056"/>
              <a:ext cx="512791" cy="35967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0" y="1516092"/>
              <a:ext cx="1005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n-lt"/>
                </a:rPr>
                <a:t>Browser</a:t>
              </a:r>
              <a:endParaRPr lang="en-US" sz="1000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44416" y="736229"/>
            <a:ext cx="1005313" cy="628142"/>
            <a:chOff x="18014" y="1863075"/>
            <a:chExt cx="1005313" cy="62814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40" y="1863075"/>
              <a:ext cx="393956" cy="42865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18014" y="2244996"/>
              <a:ext cx="1005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n-lt"/>
                </a:rPr>
                <a:t>Mobile</a:t>
              </a:r>
              <a:endParaRPr lang="en-US" sz="1000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41599" y="853931"/>
            <a:ext cx="1005313" cy="510896"/>
            <a:chOff x="36025" y="2601131"/>
            <a:chExt cx="1005313" cy="510896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141" y="2601131"/>
              <a:ext cx="450426" cy="32022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025" y="2865806"/>
              <a:ext cx="1005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n-lt"/>
                </a:rPr>
                <a:t>API Client</a:t>
              </a:r>
              <a:endParaRPr lang="en-US" sz="1000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12242" y="5434117"/>
            <a:ext cx="4628554" cy="689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b="1" dirty="0" smtClean="0">
                <a:solidFill>
                  <a:schemeClr val="tx1"/>
                </a:solidFill>
                <a:cs typeface="Arial Unicode MS" pitchFamily="34" charset="-128"/>
              </a:rPr>
              <a:t>Platform</a:t>
            </a:r>
          </a:p>
          <a:p>
            <a:pPr>
              <a:buClr>
                <a:srgbClr val="FFFFFF"/>
              </a:buClr>
            </a:pPr>
            <a:r>
              <a:rPr lang="en-US" sz="1200" b="1" dirty="0" smtClean="0">
                <a:solidFill>
                  <a:schemeClr val="tx1"/>
                </a:solidFill>
                <a:cs typeface="Arial Unicode MS" pitchFamily="34" charset="-128"/>
              </a:rPr>
              <a:t>Database-as-a-Service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25563" y="3708874"/>
            <a:ext cx="4610723" cy="16141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b="1" dirty="0" smtClean="0">
                <a:solidFill>
                  <a:schemeClr val="tx1"/>
                </a:solidFill>
                <a:cs typeface="Arial Unicode MS" pitchFamily="34" charset="-128"/>
              </a:rPr>
              <a:t>OpenShift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18942" y="1696734"/>
            <a:ext cx="4621862" cy="532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b="1" dirty="0" smtClean="0">
                <a:solidFill>
                  <a:schemeClr val="tx1"/>
                </a:solidFill>
                <a:cs typeface="Arial Unicode MS" pitchFamily="34" charset="-128"/>
              </a:rPr>
              <a:t>Platform Security &amp; Multitenancy</a:t>
            </a:r>
          </a:p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(Authentication/SSO, tenancy model, firewall, reverse proxy)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28239" y="2704690"/>
            <a:ext cx="2632236" cy="78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000" dirty="0">
                <a:solidFill>
                  <a:schemeClr val="tx1"/>
                </a:solidFill>
                <a:cs typeface="Arial Unicode MS" pitchFamily="34" charset="-128"/>
              </a:rPr>
              <a:t>Platform app 1 (CA SaaS product)</a:t>
            </a: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46621" y="2961422"/>
            <a:ext cx="1142155" cy="432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000" dirty="0">
                <a:solidFill>
                  <a:schemeClr val="tx1"/>
                </a:solidFill>
                <a:cs typeface="Arial Unicode MS" pitchFamily="34" charset="-128"/>
              </a:rPr>
              <a:t>Engine 1 (Java OData API)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585327" y="2957340"/>
            <a:ext cx="1142155" cy="43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000" dirty="0">
                <a:solidFill>
                  <a:schemeClr val="bg1"/>
                </a:solidFill>
                <a:cs typeface="Arial Unicode MS" pitchFamily="34" charset="-128"/>
              </a:rPr>
              <a:t>Engine 2 (Node.js REST API)</a:t>
            </a:r>
            <a:endParaRPr lang="en-US" sz="1000" dirty="0" smtClean="0">
              <a:solidFill>
                <a:schemeClr val="bg1"/>
              </a:solidFill>
              <a:cs typeface="Arial Unicode MS" pitchFamily="34" charset="-12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8700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049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419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9419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9419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9419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9419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2383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2732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3102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3102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102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3102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3102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6066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415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6785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6785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6785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6785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6785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749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0098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0468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468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0468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0468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0468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3432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3781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4151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4151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4151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4151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4151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7115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7464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7834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834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7834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7834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7834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0798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1147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1517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1517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1517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1517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1517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4481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4830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5200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5200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5200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5200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5200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8164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8513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8883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8883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8883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8883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8883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1847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2196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82566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2566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82566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2566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2566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5017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5366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5736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5736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5736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5736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5736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133499" y="4006979"/>
            <a:ext cx="330946" cy="11949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168316" y="4044558"/>
            <a:ext cx="258029" cy="1123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205391" y="40899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205391" y="43058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205391" y="45217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205391" y="47376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205391" y="4953591"/>
            <a:ext cx="182854" cy="178195"/>
          </a:xfrm>
          <a:prstGeom prst="rect">
            <a:avLst/>
          </a:prstGeom>
          <a:solidFill>
            <a:srgbClr val="FFFF00"/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000" dirty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7034114" y="2709667"/>
            <a:ext cx="1402570" cy="78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000" dirty="0">
                <a:solidFill>
                  <a:schemeClr val="tx1"/>
                </a:solidFill>
                <a:cs typeface="Arial Unicode MS" pitchFamily="34" charset="-128"/>
              </a:rPr>
              <a:t>Platform app 2</a:t>
            </a:r>
            <a:endParaRPr lang="en-US" sz="10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7152496" y="2966399"/>
            <a:ext cx="1142155" cy="432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000" dirty="0">
                <a:solidFill>
                  <a:schemeClr val="tx1"/>
                </a:solidFill>
                <a:cs typeface="Arial Unicode MS" pitchFamily="34" charset="-128"/>
              </a:rPr>
              <a:t>Engine 1 (Java OData API)</a:t>
            </a:r>
          </a:p>
        </p:txBody>
      </p:sp>
      <p:sp>
        <p:nvSpPr>
          <p:cNvPr id="6" name="Can 5"/>
          <p:cNvSpPr/>
          <p:nvPr/>
        </p:nvSpPr>
        <p:spPr>
          <a:xfrm>
            <a:off x="5804575" y="5574592"/>
            <a:ext cx="1128406" cy="419586"/>
          </a:xfrm>
          <a:prstGeom prst="can">
            <a:avLst/>
          </a:prstGeom>
          <a:solidFill>
            <a:srgbClr val="FCB792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182880" rIns="182880" bIns="182880" rtlCol="0" anchor="ctr"/>
          <a:lstStyle/>
          <a:p>
            <a:pPr algn="ctr">
              <a:lnSpc>
                <a:spcPts val="1720"/>
              </a:lnSpc>
              <a:buClr>
                <a:srgbClr val="FFFFFF"/>
              </a:buClr>
            </a:pPr>
            <a:r>
              <a:rPr lang="en-US" sz="1400" dirty="0" smtClean="0">
                <a:solidFill>
                  <a:srgbClr val="000000"/>
                </a:solidFill>
                <a:cs typeface="Arial Unicode MS" pitchFamily="34" charset="-128"/>
              </a:rPr>
              <a:t>MySQL</a:t>
            </a:r>
          </a:p>
        </p:txBody>
      </p:sp>
      <p:sp>
        <p:nvSpPr>
          <p:cNvPr id="255" name="Can 254"/>
          <p:cNvSpPr/>
          <p:nvPr/>
        </p:nvSpPr>
        <p:spPr>
          <a:xfrm>
            <a:off x="7060434" y="5579568"/>
            <a:ext cx="1128406" cy="419586"/>
          </a:xfrm>
          <a:prstGeom prst="can">
            <a:avLst/>
          </a:prstGeom>
          <a:solidFill>
            <a:srgbClr val="FCB792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182880" rIns="182880" bIns="182880" rtlCol="0" anchor="ctr"/>
          <a:lstStyle/>
          <a:p>
            <a:pPr algn="ctr">
              <a:lnSpc>
                <a:spcPts val="1720"/>
              </a:lnSpc>
              <a:buClr>
                <a:srgbClr val="FFFFFF"/>
              </a:buClr>
            </a:pPr>
            <a:r>
              <a:rPr lang="en-US" sz="1400" dirty="0" smtClean="0">
                <a:solidFill>
                  <a:srgbClr val="000000"/>
                </a:solidFill>
                <a:cs typeface="Arial Unicode MS" pitchFamily="34" charset="-128"/>
              </a:rPr>
              <a:t>Cassandra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4590353" y="4321520"/>
            <a:ext cx="148334" cy="1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590353" y="4537420"/>
            <a:ext cx="148334" cy="1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958653" y="4105620"/>
            <a:ext cx="148334" cy="1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326953" y="4753320"/>
            <a:ext cx="148334" cy="1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695253" y="4321520"/>
            <a:ext cx="148334" cy="1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695253" y="45374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695253" y="47533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695253" y="49692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063553" y="41056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6063553" y="47533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431853" y="43215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431853" y="45374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6431853" y="47533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6431853" y="49692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800153" y="43215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800153" y="4537420"/>
            <a:ext cx="148334" cy="14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800153" y="4753320"/>
            <a:ext cx="148334" cy="14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800153" y="4969220"/>
            <a:ext cx="148334" cy="14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7536753" y="4105620"/>
            <a:ext cx="148334" cy="14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536753" y="4969220"/>
            <a:ext cx="148334" cy="14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8273353" y="4753320"/>
            <a:ext cx="148334" cy="14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cxnSp>
        <p:nvCxnSpPr>
          <p:cNvPr id="10" name="Straight Connector 9"/>
          <p:cNvCxnSpPr>
            <a:stCxn id="269" idx="2"/>
            <a:endCxn id="264" idx="3"/>
          </p:cNvCxnSpPr>
          <p:nvPr/>
        </p:nvCxnSpPr>
        <p:spPr>
          <a:xfrm flipH="1">
            <a:off x="4738687" y="4254500"/>
            <a:ext cx="294133" cy="1414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269" idx="2"/>
            <a:endCxn id="265" idx="3"/>
          </p:cNvCxnSpPr>
          <p:nvPr/>
        </p:nvCxnSpPr>
        <p:spPr>
          <a:xfrm flipH="1">
            <a:off x="4738687" y="4254500"/>
            <a:ext cx="294133" cy="3573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69" idx="2"/>
            <a:endCxn id="282" idx="1"/>
          </p:cNvCxnSpPr>
          <p:nvPr/>
        </p:nvCxnSpPr>
        <p:spPr>
          <a:xfrm>
            <a:off x="5032820" y="4254500"/>
            <a:ext cx="662433" cy="1414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69" idx="2"/>
            <a:endCxn id="278" idx="1"/>
          </p:cNvCxnSpPr>
          <p:nvPr/>
        </p:nvCxnSpPr>
        <p:spPr>
          <a:xfrm>
            <a:off x="5032820" y="4254500"/>
            <a:ext cx="294133" cy="5732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87" idx="2"/>
            <a:endCxn id="283" idx="3"/>
          </p:cNvCxnSpPr>
          <p:nvPr/>
        </p:nvCxnSpPr>
        <p:spPr>
          <a:xfrm flipH="1">
            <a:off x="5843587" y="4254500"/>
            <a:ext cx="294133" cy="3573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87" idx="2"/>
            <a:endCxn id="284" idx="3"/>
          </p:cNvCxnSpPr>
          <p:nvPr/>
        </p:nvCxnSpPr>
        <p:spPr>
          <a:xfrm flipH="1">
            <a:off x="5843587" y="4254500"/>
            <a:ext cx="294133" cy="5732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87" idx="2"/>
            <a:endCxn id="285" idx="3"/>
          </p:cNvCxnSpPr>
          <p:nvPr/>
        </p:nvCxnSpPr>
        <p:spPr>
          <a:xfrm flipH="1">
            <a:off x="5843587" y="4254500"/>
            <a:ext cx="294133" cy="7891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87" idx="2"/>
            <a:endCxn id="290" idx="0"/>
          </p:cNvCxnSpPr>
          <p:nvPr/>
        </p:nvCxnSpPr>
        <p:spPr>
          <a:xfrm>
            <a:off x="6137720" y="4254500"/>
            <a:ext cx="0" cy="49882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287" idx="2"/>
            <a:endCxn id="294" idx="1"/>
          </p:cNvCxnSpPr>
          <p:nvPr/>
        </p:nvCxnSpPr>
        <p:spPr>
          <a:xfrm>
            <a:off x="6137720" y="4254500"/>
            <a:ext cx="294133" cy="1414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87" idx="2"/>
            <a:endCxn id="300" idx="1"/>
          </p:cNvCxnSpPr>
          <p:nvPr/>
        </p:nvCxnSpPr>
        <p:spPr>
          <a:xfrm>
            <a:off x="6137720" y="4254500"/>
            <a:ext cx="662433" cy="1414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87" idx="2"/>
            <a:endCxn id="295" idx="1"/>
          </p:cNvCxnSpPr>
          <p:nvPr/>
        </p:nvCxnSpPr>
        <p:spPr>
          <a:xfrm>
            <a:off x="6137720" y="4254500"/>
            <a:ext cx="294133" cy="3573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287" idx="2"/>
            <a:endCxn id="296" idx="1"/>
          </p:cNvCxnSpPr>
          <p:nvPr/>
        </p:nvCxnSpPr>
        <p:spPr>
          <a:xfrm>
            <a:off x="6137720" y="4254500"/>
            <a:ext cx="294133" cy="5732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87" idx="2"/>
            <a:endCxn id="297" idx="1"/>
          </p:cNvCxnSpPr>
          <p:nvPr/>
        </p:nvCxnSpPr>
        <p:spPr>
          <a:xfrm>
            <a:off x="6137720" y="4254500"/>
            <a:ext cx="294133" cy="7891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302" idx="1"/>
            <a:endCxn id="287" idx="2"/>
          </p:cNvCxnSpPr>
          <p:nvPr/>
        </p:nvCxnSpPr>
        <p:spPr>
          <a:xfrm flipH="1" flipV="1">
            <a:off x="6137720" y="4254500"/>
            <a:ext cx="662433" cy="5732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311" idx="2"/>
            <a:endCxn id="301" idx="3"/>
          </p:cNvCxnSpPr>
          <p:nvPr/>
        </p:nvCxnSpPr>
        <p:spPr>
          <a:xfrm flipH="1">
            <a:off x="6948487" y="4254500"/>
            <a:ext cx="662433" cy="3573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11" idx="2"/>
            <a:endCxn id="303" idx="3"/>
          </p:cNvCxnSpPr>
          <p:nvPr/>
        </p:nvCxnSpPr>
        <p:spPr>
          <a:xfrm flipH="1">
            <a:off x="6948487" y="4254500"/>
            <a:ext cx="662433" cy="7891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11" idx="2"/>
            <a:endCxn id="326" idx="1"/>
          </p:cNvCxnSpPr>
          <p:nvPr/>
        </p:nvCxnSpPr>
        <p:spPr>
          <a:xfrm>
            <a:off x="7610920" y="4254500"/>
            <a:ext cx="662433" cy="57326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11" idx="2"/>
            <a:endCxn id="315" idx="0"/>
          </p:cNvCxnSpPr>
          <p:nvPr/>
        </p:nvCxnSpPr>
        <p:spPr>
          <a:xfrm>
            <a:off x="7610920" y="4254500"/>
            <a:ext cx="0" cy="71472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269" idx="0"/>
          </p:cNvCxnSpPr>
          <p:nvPr/>
        </p:nvCxnSpPr>
        <p:spPr>
          <a:xfrm flipV="1">
            <a:off x="5032820" y="3387725"/>
            <a:ext cx="2730" cy="717895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140895" y="3384550"/>
            <a:ext cx="2730" cy="717895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7614095" y="3390900"/>
            <a:ext cx="2730" cy="717895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9" name="Pentagon 378"/>
          <p:cNvSpPr/>
          <p:nvPr/>
        </p:nvSpPr>
        <p:spPr>
          <a:xfrm>
            <a:off x="268703" y="2458359"/>
            <a:ext cx="3806657" cy="1051918"/>
          </a:xfrm>
          <a:prstGeom prst="homePlate">
            <a:avLst>
              <a:gd name="adj" fmla="val 18310"/>
            </a:avLst>
          </a:prstGeom>
          <a:solidFill>
            <a:schemeClr val="bg1">
              <a:lumMod val="8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/>
          <a:lstStyle/>
          <a:p>
            <a:pPr>
              <a:buClr>
                <a:srgbClr val="FFFFFF"/>
              </a:buClr>
            </a:pPr>
            <a:r>
              <a:rPr lang="en-US" sz="1050" dirty="0" smtClean="0">
                <a:solidFill>
                  <a:schemeClr val="tx1"/>
                </a:solidFill>
                <a:cs typeface="Arial Unicode MS" pitchFamily="34" charset="-128"/>
              </a:rPr>
              <a:t>The CA SaaS Operating Platform </a:t>
            </a: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provides a highly standardized model for its applications (CA SaaS products). Applications model business logic as platform </a:t>
            </a:r>
            <a:r>
              <a:rPr lang="en-US" sz="1050" b="1" dirty="0">
                <a:solidFill>
                  <a:schemeClr val="tx1"/>
                </a:solidFill>
                <a:cs typeface="Arial Unicode MS" pitchFamily="34" charset="-128"/>
              </a:rPr>
              <a:t>engines</a:t>
            </a: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 (separately-scalable tiers) built on a small number of platform-provided application frameworks. </a:t>
            </a:r>
            <a:r>
              <a:rPr lang="en-US" sz="1050" dirty="0" smtClean="0">
                <a:solidFill>
                  <a:schemeClr val="tx1"/>
                </a:solidFill>
                <a:cs typeface="Arial Unicode MS" pitchFamily="34" charset="-128"/>
              </a:rPr>
              <a:t>The </a:t>
            </a:r>
            <a:r>
              <a:rPr lang="en-US" sz="1050" b="1" dirty="0" smtClean="0">
                <a:solidFill>
                  <a:schemeClr val="tx1"/>
                </a:solidFill>
                <a:cs typeface="Arial Unicode MS" pitchFamily="34" charset="-128"/>
              </a:rPr>
              <a:t>CA SaaS Operating Platform </a:t>
            </a:r>
            <a:r>
              <a:rPr lang="en-US" sz="1050" b="1" dirty="0">
                <a:solidFill>
                  <a:schemeClr val="tx1"/>
                </a:solidFill>
                <a:cs typeface="Arial Unicode MS" pitchFamily="34" charset="-128"/>
              </a:rPr>
              <a:t>is a PaaS that leverages OpenShift internally.</a:t>
            </a:r>
          </a:p>
        </p:txBody>
      </p:sp>
      <p:sp>
        <p:nvSpPr>
          <p:cNvPr id="380" name="Oval 379"/>
          <p:cNvSpPr/>
          <p:nvPr/>
        </p:nvSpPr>
        <p:spPr>
          <a:xfrm>
            <a:off x="4458928" y="4193601"/>
            <a:ext cx="411171" cy="411138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182880" rIns="182880" bIns="182880" rtlCol="0" anchor="ctr"/>
          <a:lstStyle/>
          <a:p>
            <a:pPr algn="ctr">
              <a:lnSpc>
                <a:spcPts val="1720"/>
              </a:lnSpc>
              <a:buClr>
                <a:srgbClr val="FFFFFF"/>
              </a:buClr>
            </a:pPr>
            <a:endParaRPr lang="en-US" sz="1600" dirty="0" smtClean="0">
              <a:solidFill>
                <a:srgbClr val="FFFFFF"/>
              </a:solidFill>
              <a:cs typeface="Arial Unicode MS" pitchFamily="34" charset="-128"/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204809" y="5118640"/>
            <a:ext cx="1642531" cy="1566337"/>
            <a:chOff x="2188632" y="2971795"/>
            <a:chExt cx="1642531" cy="1566337"/>
          </a:xfrm>
        </p:grpSpPr>
        <p:sp>
          <p:nvSpPr>
            <p:cNvPr id="399" name="Rectangle 398"/>
            <p:cNvSpPr/>
            <p:nvPr/>
          </p:nvSpPr>
          <p:spPr>
            <a:xfrm>
              <a:off x="2421920" y="3163513"/>
              <a:ext cx="1178115" cy="11854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0" bIns="0" rtlCol="0" anchor="t"/>
            <a:lstStyle/>
            <a:p>
              <a:pPr>
                <a:buClr>
                  <a:srgbClr val="FFFFFF"/>
                </a:buClr>
              </a:pPr>
              <a:endParaRPr lang="en-US" sz="1200" dirty="0" smtClean="0">
                <a:solidFill>
                  <a:schemeClr val="tx1"/>
                </a:solidFill>
                <a:cs typeface="Arial Unicode MS" pitchFamily="34" charset="-128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557247" y="3310728"/>
              <a:ext cx="905732" cy="892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0" bIns="0" rtlCol="0" anchor="t"/>
            <a:lstStyle/>
            <a:p>
              <a:pPr>
                <a:buClr>
                  <a:srgbClr val="FFFFFF"/>
                </a:buClr>
              </a:pPr>
              <a:endParaRPr lang="en-US" sz="1000" dirty="0" smtClean="0">
                <a:solidFill>
                  <a:schemeClr val="tx1"/>
                </a:solidFill>
                <a:cs typeface="Arial Unicode MS" pitchFamily="34" charset="-128"/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2436686" y="3185678"/>
              <a:ext cx="1126785" cy="1126695"/>
            </a:xfrm>
            <a:prstGeom prst="ellipse">
              <a:avLst/>
            </a:prstGeom>
            <a:noFill/>
            <a:ln w="57150" cmpd="sng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642820" y="3407873"/>
              <a:ext cx="726347" cy="707840"/>
            </a:xfrm>
            <a:prstGeom prst="rect">
              <a:avLst/>
            </a:prstGeom>
            <a:solidFill>
              <a:srgbClr val="FFFF00"/>
            </a:solid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0" bIns="0" rtlCol="0" anchor="t"/>
            <a:lstStyle/>
            <a:p>
              <a:pPr>
                <a:buClr>
                  <a:srgbClr val="FFFFFF"/>
                </a:buClr>
              </a:pPr>
              <a:endParaRPr lang="en-US" sz="1000" dirty="0">
                <a:solidFill>
                  <a:schemeClr val="tx1"/>
                </a:solidFill>
                <a:cs typeface="Arial Unicode MS" pitchFamily="34" charset="-128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2381656" y="3130643"/>
              <a:ext cx="1238255" cy="1238156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324100" y="3060700"/>
              <a:ext cx="1363133" cy="1367367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2281767" y="3018368"/>
              <a:ext cx="1452033" cy="1460500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2256366" y="3009900"/>
              <a:ext cx="1511299" cy="1519764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2247897" y="2980265"/>
              <a:ext cx="1583266" cy="1557867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2188632" y="2971795"/>
              <a:ext cx="1583266" cy="1557867"/>
            </a:xfrm>
            <a:prstGeom prst="ellipse">
              <a:avLst/>
            </a:prstGeom>
            <a:noFill/>
            <a:ln w="762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rIns="182880" bIns="182880" rtlCol="0" anchor="ctr"/>
            <a:lstStyle/>
            <a:p>
              <a:pPr algn="ctr">
                <a:lnSpc>
                  <a:spcPts val="1720"/>
                </a:lnSpc>
                <a:buClr>
                  <a:srgbClr val="FFFFFF"/>
                </a:buClr>
              </a:pPr>
              <a:endParaRPr lang="en-US" sz="1600" dirty="0" smtClean="0">
                <a:solidFill>
                  <a:srgbClr val="FFFFFF"/>
                </a:solidFill>
                <a:cs typeface="Arial Unicode MS" pitchFamily="34" charset="-128"/>
              </a:endParaRPr>
            </a:p>
          </p:txBody>
        </p:sp>
      </p:grpSp>
      <p:sp>
        <p:nvSpPr>
          <p:cNvPr id="391" name="Rectangle 390"/>
          <p:cNvSpPr/>
          <p:nvPr/>
        </p:nvSpPr>
        <p:spPr>
          <a:xfrm>
            <a:off x="725183" y="5616802"/>
            <a:ext cx="589224" cy="4550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725183" y="6106818"/>
            <a:ext cx="589224" cy="10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23" name="Pentagon 422"/>
          <p:cNvSpPr/>
          <p:nvPr/>
        </p:nvSpPr>
        <p:spPr>
          <a:xfrm>
            <a:off x="276100" y="4474045"/>
            <a:ext cx="3806657" cy="706255"/>
          </a:xfrm>
          <a:prstGeom prst="homePlate">
            <a:avLst>
              <a:gd name="adj" fmla="val 32144"/>
            </a:avLst>
          </a:prstGeom>
          <a:solidFill>
            <a:schemeClr val="bg1">
              <a:lumMod val="8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/>
          <a:lstStyle/>
          <a:p>
            <a:pPr>
              <a:buClr>
                <a:srgbClr val="FFFFFF"/>
              </a:buClr>
            </a:pP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OpenShift maintains a pool of gears on standardized RHEL OS instances (running on cost-efficient underlying IaaS or virtualized hardware — making </a:t>
            </a:r>
            <a:r>
              <a:rPr lang="en-US" sz="1050" dirty="0" smtClean="0">
                <a:solidFill>
                  <a:schemeClr val="tx1"/>
                </a:solidFill>
                <a:cs typeface="Arial Unicode MS" pitchFamily="34" charset="-128"/>
              </a:rPr>
              <a:t>CA’s SaaS platform </a:t>
            </a: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highly portable).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1831752" y="5325866"/>
            <a:ext cx="1889348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/>
              <a:t>RHEL OS</a:t>
            </a:r>
          </a:p>
          <a:p>
            <a:pPr>
              <a:lnSpc>
                <a:spcPct val="150000"/>
              </a:lnSpc>
            </a:pPr>
            <a:r>
              <a:rPr lang="en-US" sz="1100"/>
              <a:t>OpenShift gear</a:t>
            </a:r>
          </a:p>
          <a:p>
            <a:pPr>
              <a:lnSpc>
                <a:spcPct val="150000"/>
              </a:lnSpc>
            </a:pPr>
            <a:r>
              <a:rPr lang="en-US" sz="1100"/>
              <a:t>Application business logic</a:t>
            </a:r>
          </a:p>
          <a:p>
            <a:pPr>
              <a:lnSpc>
                <a:spcPct val="150000"/>
              </a:lnSpc>
            </a:pPr>
            <a:r>
              <a:rPr lang="en-US" sz="1100"/>
              <a:t>Platform-standard framework</a:t>
            </a:r>
          </a:p>
          <a:p>
            <a:pPr>
              <a:lnSpc>
                <a:spcPct val="150000"/>
              </a:lnSpc>
            </a:pPr>
            <a:r>
              <a:rPr lang="en-US" sz="1100"/>
              <a:t>VM</a:t>
            </a:r>
          </a:p>
        </p:txBody>
      </p:sp>
      <p:cxnSp>
        <p:nvCxnSpPr>
          <p:cNvPr id="429" name="Straight Connector 428"/>
          <p:cNvCxnSpPr/>
          <p:nvPr/>
        </p:nvCxnSpPr>
        <p:spPr>
          <a:xfrm flipH="1" flipV="1">
            <a:off x="1035050" y="5513093"/>
            <a:ext cx="857027" cy="32394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H="1" flipV="1">
            <a:off x="1346200" y="5713118"/>
            <a:ext cx="542703" cy="70494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 flipV="1">
            <a:off x="1003300" y="5855993"/>
            <a:ext cx="882427" cy="181619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H="1" flipV="1">
            <a:off x="1016000" y="6157618"/>
            <a:ext cx="866552" cy="133994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2" name="Pentagon 441"/>
          <p:cNvSpPr/>
          <p:nvPr/>
        </p:nvSpPr>
        <p:spPr>
          <a:xfrm>
            <a:off x="282306" y="3639034"/>
            <a:ext cx="3806657" cy="706255"/>
          </a:xfrm>
          <a:prstGeom prst="homePlate">
            <a:avLst>
              <a:gd name="adj" fmla="val 32144"/>
            </a:avLst>
          </a:prstGeom>
          <a:solidFill>
            <a:schemeClr val="bg1">
              <a:lumMod val="8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/>
          <a:lstStyle/>
          <a:p>
            <a:pPr>
              <a:buClr>
                <a:srgbClr val="FFFFFF"/>
              </a:buClr>
            </a:pPr>
            <a:r>
              <a:rPr lang="en-US" sz="1050" dirty="0" smtClean="0">
                <a:solidFill>
                  <a:schemeClr val="tx1"/>
                </a:solidFill>
                <a:cs typeface="Arial Unicode MS" pitchFamily="34" charset="-128"/>
              </a:rPr>
              <a:t>The CA SaaS Operating Platform’s automation </a:t>
            </a: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uses the OpenShift API to run an OpenShift application for each engine. OpenShift allocates gears and dynamically manages a network of HTTP proxies.</a:t>
            </a:r>
          </a:p>
        </p:txBody>
      </p:sp>
      <p:sp>
        <p:nvSpPr>
          <p:cNvPr id="443" name="Pentagon 442"/>
          <p:cNvSpPr/>
          <p:nvPr/>
        </p:nvSpPr>
        <p:spPr>
          <a:xfrm>
            <a:off x="270430" y="1623347"/>
            <a:ext cx="3806657" cy="706255"/>
          </a:xfrm>
          <a:prstGeom prst="homePlate">
            <a:avLst>
              <a:gd name="adj" fmla="val 32144"/>
            </a:avLst>
          </a:prstGeom>
          <a:solidFill>
            <a:schemeClr val="bg1">
              <a:lumMod val="8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/>
          <a:lstStyle/>
          <a:p>
            <a:pPr>
              <a:buClr>
                <a:srgbClr val="FFFFFF"/>
              </a:buClr>
            </a:pPr>
            <a:r>
              <a:rPr lang="en-US" sz="1050" dirty="0" smtClean="0">
                <a:solidFill>
                  <a:schemeClr val="tx1"/>
                </a:solidFill>
                <a:cs typeface="Arial Unicode MS" pitchFamily="34" charset="-128"/>
              </a:rPr>
              <a:t>The CA SaaS Operating Platform </a:t>
            </a:r>
            <a:r>
              <a:rPr lang="en-US" sz="1050" dirty="0">
                <a:solidFill>
                  <a:schemeClr val="tx1"/>
                </a:solidFill>
                <a:cs typeface="Arial Unicode MS" pitchFamily="34" charset="-128"/>
              </a:rPr>
              <a:t>leverages market-leading CA security products, such as Layer 7 and CloudMinder, for enterprise-grade authentication, security, and multitenancy. </a:t>
            </a:r>
          </a:p>
        </p:txBody>
      </p:sp>
      <p:cxnSp>
        <p:nvCxnSpPr>
          <p:cNvPr id="254" name="Straight Connector 253"/>
          <p:cNvCxnSpPr/>
          <p:nvPr/>
        </p:nvCxnSpPr>
        <p:spPr>
          <a:xfrm flipH="1" flipV="1">
            <a:off x="1018211" y="6388437"/>
            <a:ext cx="868948" cy="149806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  <a:alpha val="8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9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56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Let’s consider an application with a back-end web service.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service could be Tomcat serving HTML, Jetty serving </a:t>
            </a:r>
            <a:r>
              <a:rPr lang="en-US" sz="1800" dirty="0" err="1"/>
              <a:t>OData</a:t>
            </a:r>
            <a:r>
              <a:rPr lang="en-US" sz="1800" dirty="0"/>
              <a:t>, Node.js serving plain REST APIs, an instance of Ruby on Rails — doesn’t matter for this argument.</a:t>
            </a:r>
          </a:p>
          <a:p>
            <a:pPr marL="0" indent="0">
              <a:buNone/>
            </a:pPr>
            <a:r>
              <a:rPr lang="en-US" sz="1800" dirty="0"/>
              <a:t>How can we deploy this service?</a:t>
            </a:r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3172557" y="3121872"/>
            <a:ext cx="2891155" cy="14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057" y="2355146"/>
            <a:ext cx="1944528" cy="1233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3165" y="2841060"/>
            <a:ext cx="56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912" y="333581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3712" y="2935504"/>
            <a:ext cx="397340" cy="401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51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/>
              <a:t>Let’s say 1 instance of that service can handle </a:t>
            </a:r>
            <a:r>
              <a:rPr lang="en-US" sz="1800" b="1"/>
              <a:t>100 users</a:t>
            </a:r>
            <a:r>
              <a:rPr lang="en-US" sz="1800"/>
              <a:t> and requires </a:t>
            </a:r>
            <a:r>
              <a:rPr lang="en-US" sz="1800" b="1"/>
              <a:t>1 CPU core</a:t>
            </a:r>
            <a:r>
              <a:rPr lang="en-US" sz="1800"/>
              <a:t>.</a:t>
            </a:r>
            <a:endParaRPr lang="en-US" sz="1800" b="1"/>
          </a:p>
          <a:p>
            <a:pPr marL="0" indent="0">
              <a:buNone/>
            </a:pPr>
            <a:r>
              <a:rPr lang="en-US" sz="1800"/>
              <a:t>And let’s say we have 100 users. We could simply run 1 service on 1 physical server (or VM) with 1 core. No problem.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But what if we have </a:t>
            </a:r>
            <a:r>
              <a:rPr lang="en-US" sz="1800" b="1"/>
              <a:t>100,000</a:t>
            </a:r>
            <a:r>
              <a:rPr lang="en-US" sz="1800"/>
              <a:t> users?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4109442" y="3132595"/>
            <a:ext cx="56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5540" y="2568617"/>
            <a:ext cx="1438147" cy="14344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Server (1 core)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9385" y="2887632"/>
            <a:ext cx="959471" cy="945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OS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12668" y="3215698"/>
            <a:ext cx="397340" cy="401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96488" y="3432899"/>
            <a:ext cx="3014209" cy="8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334" y="2646681"/>
            <a:ext cx="1944528" cy="12334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15513" y="3240926"/>
            <a:ext cx="884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100 users</a:t>
            </a:r>
          </a:p>
        </p:txBody>
      </p:sp>
    </p:spTree>
    <p:extLst>
      <p:ext uri="{BB962C8B-B14F-4D97-AF65-F5344CB8AC3E}">
        <p14:creationId xmlns:p14="http://schemas.microsoft.com/office/powerpoint/2010/main" val="120618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With 100,000 users, we need 1,000 service instances, which need at least 1,000 cores.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 can we deploy an application with </a:t>
            </a:r>
            <a:r>
              <a:rPr lang="en-US" sz="1800" b="1" dirty="0"/>
              <a:t>1,000 Tomcats </a:t>
            </a:r>
            <a:r>
              <a:rPr lang="en-US" sz="1800" dirty="0"/>
              <a:t>or </a:t>
            </a:r>
            <a:r>
              <a:rPr lang="en-US" sz="1800" b="1" dirty="0"/>
              <a:t>1,000 </a:t>
            </a:r>
            <a:r>
              <a:rPr lang="en-US" sz="1800" b="1" dirty="0" err="1"/>
              <a:t>RoR</a:t>
            </a:r>
            <a:r>
              <a:rPr lang="en-US" sz="1800" b="1" dirty="0"/>
              <a:t> instances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That’s a complex problem, and good solutions must meet many criteria. But here are 4 key criteria for </a:t>
            </a:r>
            <a:r>
              <a:rPr lang="en-US" sz="1800" dirty="0" smtClean="0"/>
              <a:t>the CA SaaS Operating Platform.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081" y="2374512"/>
            <a:ext cx="1944528" cy="1233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0369" y="2968757"/>
            <a:ext cx="1202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100,000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8675" y="2090375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8675" y="23867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8675" y="26830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8675" y="29793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8675" y="32757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1942" y="2090375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942" y="23867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21942" y="26830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21942" y="29793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1942" y="32757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5209" y="2090375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35209" y="23867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5209" y="26830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35209" y="29793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5209" y="32757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76" y="2090375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76" y="23867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48476" y="26830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76" y="29793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76" y="32757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61743" y="2090375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1743" y="23867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1743" y="26830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61743" y="29793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61743" y="32757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7808" y="22343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08" y="25306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47808" y="28269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7808" y="31233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7808" y="34196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61075" y="22343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1075" y="25306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1075" y="28269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61075" y="31233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61075" y="34196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4342" y="22343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4342" y="25306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4342" y="28269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4342" y="31233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74342" y="34196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87609" y="22343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87609" y="25306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87609" y="28269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87609" y="31233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7609" y="34196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0876" y="2234308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00876" y="25306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0876" y="28269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00876" y="31233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00876" y="34196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86941" y="23782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86941" y="26745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86941" y="29709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86941" y="32672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86941" y="356357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00208" y="23782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00208" y="26745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00208" y="29709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00208" y="32672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00208" y="356357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13475" y="23782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13475" y="26745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13475" y="29709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13475" y="32672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13475" y="356357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26742" y="23782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26742" y="26745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26742" y="29709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26742" y="32672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26742" y="356357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40009" y="2378241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40009" y="267457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40009" y="297090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40009" y="326724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40009" y="356357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1027" y="2844972"/>
            <a:ext cx="88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1,000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696547" y="1865519"/>
            <a:ext cx="2433566" cy="223963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0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Key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So what are some approaches to this problem?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62547"/>
              </p:ext>
            </p:extLst>
          </p:nvPr>
        </p:nvGraphicFramePr>
        <p:xfrm>
          <a:off x="1020567" y="1397000"/>
          <a:ext cx="7223349" cy="3291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0946"/>
                <a:gridCol w="5522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Capex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We’re going large-scale</a:t>
                      </a:r>
                      <a:r>
                        <a:rPr lang="en-US" baseline="0"/>
                        <a:t> in the first place </a:t>
                      </a:r>
                      <a:r>
                        <a:rPr lang="en-US"/>
                        <a:t>because</a:t>
                      </a:r>
                      <a:r>
                        <a:rPr lang="en-US" baseline="0"/>
                        <a:t> we are delivering SaaS, and SaaS profitability calls for the most cost-efficient </a:t>
                      </a:r>
                      <a:r>
                        <a:rPr lang="en-US" b="1" baseline="0"/>
                        <a:t>hardware, software, </a:t>
                      </a:r>
                      <a:r>
                        <a:rPr lang="en-US" baseline="0"/>
                        <a:t>and </a:t>
                      </a:r>
                      <a:r>
                        <a:rPr lang="en-US" b="1" baseline="0"/>
                        <a:t>operations labor </a:t>
                      </a:r>
                      <a:r>
                        <a:rPr lang="en-US" baseline="0"/>
                        <a:t>that can do the job.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Opex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/>
                        <a:t>Isolation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</a:t>
                      </a:r>
                      <a:r>
                        <a:rPr lang="en-US" baseline="0"/>
                        <a:t> achieve sufficient reliability, we need </a:t>
                      </a:r>
                      <a:r>
                        <a:rPr lang="en-US" b="1" baseline="0"/>
                        <a:t>resource isolation </a:t>
                      </a:r>
                      <a:r>
                        <a:rPr lang="en-US" baseline="0"/>
                        <a:t>between service instances — we can’t let one misbehaving instance take down hundreds of others.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</a:t>
                      </a:r>
                      <a:r>
                        <a:rPr lang="en-US" baseline="0"/>
                        <a:t> need to efficiently </a:t>
                      </a:r>
                      <a:r>
                        <a:rPr lang="en-US" b="1" baseline="0"/>
                        <a:t>add, remove, grow</a:t>
                      </a:r>
                      <a:r>
                        <a:rPr lang="en-US" baseline="0"/>
                        <a:t>, and </a:t>
                      </a:r>
                      <a:r>
                        <a:rPr lang="en-US" b="1" baseline="0"/>
                        <a:t>shrink</a:t>
                      </a:r>
                      <a:r>
                        <a:rPr lang="en-US" baseline="0"/>
                        <a:t> services. In real life, that hypothetical set of 1,000 service instances isn’t static, isn’t uniform, and isn’t the only set of services.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4399327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/>
              <a:t>Putting all 1,000 services on a small number of very large servers is a non-starter. Biggest problem in general: Large servers are </a:t>
            </a:r>
            <a:r>
              <a:rPr lang="en-US" sz="1800" b="1"/>
              <a:t>dramatically less cost-effective </a:t>
            </a:r>
            <a:r>
              <a:rPr lang="en-US" sz="1800"/>
              <a:t>than small servers. Large servers only make sense for specialized workloads that can’t run on small servers.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9342" y="1032085"/>
            <a:ext cx="2975624" cy="262520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1000-core server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775241" y="1328420"/>
            <a:ext cx="2444796" cy="2181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>
                <a:solidFill>
                  <a:schemeClr val="tx1"/>
                </a:solidFill>
                <a:cs typeface="Arial Unicode MS" pitchFamily="34" charset="-128"/>
              </a:rPr>
              <a:t>OS</a:t>
            </a: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Approach: Humongous Servers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407638" y="160848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407638" y="19048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07638" y="22011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07638" y="24974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407638" y="27938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720905" y="160848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720905" y="19048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720905" y="22011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720905" y="24974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20905" y="27938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034172" y="160848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034172" y="19048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034172" y="22011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34172" y="24974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034172" y="27938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347439" y="160848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347439" y="19048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347439" y="22011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47439" y="24974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347439" y="27938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660706" y="1608484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660706" y="19048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660706" y="22011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660706" y="24974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660706" y="27938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246771" y="17524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246771" y="20487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246771" y="23450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46771" y="26414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46771" y="29377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560038" y="17524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560038" y="20487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560038" y="23450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560038" y="26414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560038" y="29377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73305" y="17524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73305" y="20487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73305" y="23450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73305" y="26414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73305" y="29377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186572" y="17524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86572" y="20487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186572" y="23450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186572" y="26414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186572" y="29377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499839" y="1752417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499839" y="20487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499839" y="23450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99839" y="26414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499839" y="29377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085904" y="18963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085904" y="21926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085904" y="24890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085904" y="27853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085904" y="3081682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399171" y="18963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399171" y="21926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399171" y="24890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399171" y="27853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399171" y="3081682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438" y="18963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712438" y="21926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712438" y="24890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712438" y="27853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712438" y="3081682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025705" y="18963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025705" y="21926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025705" y="24890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025705" y="27853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025705" y="3081682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338972" y="1896350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338972" y="2192683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38972" y="2489016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338972" y="2785349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338972" y="3081682"/>
            <a:ext cx="271048" cy="25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/>
          <a:lstStyle/>
          <a:p>
            <a:pPr algn="ctr">
              <a:buClr>
                <a:srgbClr val="FFFFFF"/>
              </a:buClr>
            </a:pPr>
            <a:endParaRPr lang="en-US" sz="14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462557" y="2308654"/>
            <a:ext cx="88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1,000</a:t>
            </a:r>
          </a:p>
        </p:txBody>
      </p:sp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78077"/>
              </p:ext>
            </p:extLst>
          </p:nvPr>
        </p:nvGraphicFramePr>
        <p:xfrm>
          <a:off x="2370128" y="4143578"/>
          <a:ext cx="4193291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7594"/>
                <a:gridCol w="30756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Awful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OK</a:t>
                      </a:r>
                      <a:r>
                        <a:rPr lang="en-US" b="0" baseline="0"/>
                        <a:t> but doesn’t matter</a:t>
                      </a:r>
                      <a:endParaRPr 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Awful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Awful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8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Approach: Horde of Tiny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Putting each service on its own just-big-enough server doesn’t work either. Even if that server size happens to be cost-efficient in cores-per-dollar, opex and flexibility are unacceptable.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789103" y="1236938"/>
            <a:ext cx="184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... 1,000 total</a:t>
            </a:r>
          </a:p>
        </p:txBody>
      </p:sp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11680"/>
              </p:ext>
            </p:extLst>
          </p:nvPr>
        </p:nvGraphicFramePr>
        <p:xfrm>
          <a:off x="1091001" y="3264459"/>
          <a:ext cx="7091525" cy="25704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4059"/>
                <a:gridCol w="57874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Bad.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Cost-optimal server size is usually bigger than 1 service, and some of our cost (such as OS licensing) scales with the number of servers.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Awful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because we have 1,000 independent OS instances to manage. (The data center automation business from 10 years ago would love to help you try to fix this.)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(actually, total overkill for web apps).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rgbClr val="000000"/>
                          </a:solidFill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Awful</a:t>
                      </a:r>
                      <a:r>
                        <a:rPr lang="en-US" b="1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especially if our service outgrows our server!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162002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0242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0318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9947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8187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8263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7892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6132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6208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65837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4077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4153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33782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2022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52098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017275" y="1182390"/>
            <a:ext cx="608826" cy="6083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673" y="1265698"/>
            <a:ext cx="444031" cy="44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00439" y="1366231"/>
            <a:ext cx="242498" cy="240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948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Approach: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/>
              <a:t>Let’s say the cost-optimal server has 8 cores — enough raw capacity for 8 services (ignoring overhead). To isolate those 8 services from each other, we need some way to subdivide our physical servers. </a:t>
            </a:r>
            <a:r>
              <a:rPr lang="en-US" sz="1800" b="1"/>
              <a:t>Enter virtualization.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1181309" y="2319136"/>
            <a:ext cx="6064719" cy="11169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r>
              <a:rPr lang="en-US" sz="1200" dirty="0" smtClean="0">
                <a:solidFill>
                  <a:schemeClr val="tx1"/>
                </a:solidFill>
                <a:cs typeface="Arial Unicode MS" pitchFamily="34" charset="-128"/>
              </a:rPr>
              <a:t>8-core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5154" y="2638150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1795" y="2751152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875" y="2643127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2516" y="2756129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6596" y="2648104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3237" y="2761106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7317" y="2653081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73958" y="2766083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8038" y="2658058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04679" y="2771060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18759" y="2663035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5400" y="2776037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49480" y="2668012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6121" y="2781014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80201" y="2672989"/>
            <a:ext cx="619282" cy="61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6842" y="2785991"/>
            <a:ext cx="386001" cy="390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0" bIns="0" rtlCol="0" anchor="t"/>
          <a:lstStyle/>
          <a:p>
            <a:pPr>
              <a:buClr>
                <a:srgbClr val="FFFFFF"/>
              </a:buClr>
            </a:pPr>
            <a:endParaRPr lang="en-US" sz="1200" dirty="0" smtClean="0">
              <a:solidFill>
                <a:schemeClr val="tx1"/>
              </a:solidFill>
              <a:cs typeface="Arial Unicode MS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7556" y="2654469"/>
            <a:ext cx="132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× 125 ...?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25651"/>
              </p:ext>
            </p:extLst>
          </p:nvPr>
        </p:nvGraphicFramePr>
        <p:xfrm>
          <a:off x="657699" y="3778447"/>
          <a:ext cx="7971765" cy="25653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983"/>
                <a:gridCol w="6803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Just OK, because those 1,000 OS instances impose significant additional overhead — we actually need </a:t>
                      </a:r>
                      <a:r>
                        <a:rPr lang="en-US" b="1" baseline="0">
                          <a:solidFill>
                            <a:srgbClr val="000000"/>
                          </a:solidFill>
                        </a:rPr>
                        <a:t>way more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than 125 servers.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Still awful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because we still have </a:t>
                      </a:r>
                      <a:r>
                        <a:rPr lang="en-US" b="1" baseline="0">
                          <a:solidFill>
                            <a:srgbClr val="000000"/>
                          </a:solidFill>
                        </a:rPr>
                        <a:t>1,000 independent OS instances 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to manage. (Plus an additional ton of virtualization software to buy and operate — which is why VMware loves this approach.)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8000"/>
                          </a:solidFill>
                        </a:rPr>
                        <a:t>Good</a:t>
                      </a:r>
                      <a:r>
                        <a:rPr lang="en-US" b="0" baseline="0">
                          <a:solidFill>
                            <a:srgbClr val="000000"/>
                          </a:solidFill>
                        </a:rPr>
                        <a:t> (still overkill).</a:t>
                      </a:r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OK.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We can change deployment sizing virtually, though not dynamically.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Aside: Intro to OS Container Technology</a:t>
            </a:r>
          </a:p>
        </p:txBody>
      </p:sp>
    </p:spTree>
    <p:extLst>
      <p:ext uri="{BB962C8B-B14F-4D97-AF65-F5344CB8AC3E}">
        <p14:creationId xmlns:p14="http://schemas.microsoft.com/office/powerpoint/2010/main" val="3817246919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and_Event_Template_4x3_April_2014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spAutoFit/>
      </a:bodyPr>
      <a:lstStyle>
        <a:defPPr algn="ctr"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  <a:effectLst/>
      </a:spPr>
      <a:bodyPr wrap="none" tIns="91440" bIns="91440" rtlCol="0" anchor="ctr" anchorCtr="0">
        <a:spAutoFit/>
      </a:bodyPr>
      <a:lstStyle>
        <a:defPPr algn="ctr">
          <a:defRPr sz="1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F571A372-C2F1-48DB-A18B-887EDD21F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3F35B-A339-490D-8AEE-2936DDBC0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D30CA32-1061-44BB-A067-A9F2F822BF76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dc8eff60-28dd-4404-9dba-e6ba6c545568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CA_Corp_and_Event_Template_4x3_April_2014</Template>
  <TotalTime>29</TotalTime>
  <Words>1482</Words>
  <Application>Microsoft Macintosh PowerPoint</Application>
  <PresentationFormat>On-screen Show (4:3)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CA_Corp_and_Event_Template_4x3_April_2014</vt:lpstr>
      <vt:lpstr>CA Event Template</vt:lpstr>
      <vt:lpstr>Corp and Event Title</vt:lpstr>
      <vt:lpstr>Corp and Event Closing</vt:lpstr>
      <vt:lpstr>Corp and Event Divider</vt:lpstr>
      <vt:lpstr>Why Does the CA SaaS Operating Platform Use OpenShift by Red Hat?</vt:lpstr>
      <vt:lpstr>The Problem</vt:lpstr>
      <vt:lpstr>The Problem</vt:lpstr>
      <vt:lpstr>The Problem</vt:lpstr>
      <vt:lpstr>Four Key Criteria</vt:lpstr>
      <vt:lpstr>Bad Approach: Humongous Servers</vt:lpstr>
      <vt:lpstr>Bad Approach: Horde of Tiny Servers</vt:lpstr>
      <vt:lpstr>Common Approach: Virtualization</vt:lpstr>
      <vt:lpstr>Aside: Intro to OS Container Technology</vt:lpstr>
      <vt:lpstr>OS Container Technology</vt:lpstr>
      <vt:lpstr>OS Container Analogy</vt:lpstr>
      <vt:lpstr>Back to the Main Story</vt:lpstr>
      <vt:lpstr>Common Approach: OS Containers (E.g., Joyent)</vt:lpstr>
      <vt:lpstr>Toward a Solution</vt:lpstr>
      <vt:lpstr>Introducing OpenShift by Red Hat</vt:lpstr>
      <vt:lpstr>OpenShift-Based Approach to the Core Problem</vt:lpstr>
      <vt:lpstr>How the CA SaaS Operating Platform Uses OpenShift </vt:lpstr>
      <vt:lpstr>Q&amp;A</vt:lpstr>
    </vt:vector>
  </TitlesOfParts>
  <Company>CA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Steve Barriero</dc:creator>
  <cp:lastModifiedBy>Shawn Edmondson</cp:lastModifiedBy>
  <cp:revision>6</cp:revision>
  <dcterms:created xsi:type="dcterms:W3CDTF">2014-06-02T17:48:21Z</dcterms:created>
  <dcterms:modified xsi:type="dcterms:W3CDTF">2014-06-04T16:18:56Z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