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OBA Mini Market 17552830644961</a:t>
            </a:r>
          </a:p>
        </p:txBody>
      </p:sp>
      <p:sp>
        <p:nvSpPr>
          <p:cNvPr id="3" name="Subtitle 2"/>
          <p:cNvSpPr>
            <a:spLocks noGrp="1"/>
          </p:cNvSpPr>
          <p:nvPr>
            <p:ph type="subTitle" idx="1"/>
          </p:nvPr>
        </p:nvSpPr>
        <p:spPr/>
        <p:txBody>
          <a:bodyPr/>
          <a:lstStyle/>
          <a:p>
            <a:r>
              <a:t>Orange Bank Afrique</a:t>
            </a:r>
          </a:p>
          <a:p>
            <a:r>
              <a:t>2025-08-15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9</a:t>
            </a:r>
          </a:p>
        </p:txBody>
      </p:sp>
      <p:sp>
        <p:nvSpPr>
          <p:cNvPr id="3" name="Content Placeholder 2"/>
          <p:cNvSpPr>
            <a:spLocks noGrp="1"/>
          </p:cNvSpPr>
          <p:nvPr>
            <p:ph idx="1"/>
          </p:nvPr>
        </p:nvSpPr>
        <p:spPr/>
        <p:txBody>
          <a:bodyPr/>
          <a:lstStyle/>
          <a:p>
            <a:r>
              <a:t>### Activité Principale du Projet</a:t>
            </a:r>
          </a:p>
          <a:p/>
          <a:p>
            <a:r>
              <a:t>#### Description des Produits/Services</a:t>
            </a:r>
          </a:p>
          <a:p>
            <a:r>
              <a:t>Le projet consiste en l'ouverture d'une boutique de mode haut de gamme à Abidjan, spécialisée dans la vente de vêtements, accessoires et chaussures pour hommes et femmes. Nous proposerons des collections soigneusement sélectionnées de marques locales et internationales, mettant l'accent sur la qualité, le design contemporain et les tendances actuelles. En plus des produits physiques, nous offrirons également un service de stylisme personnalisé, permettant à nos clients de bénéficier de conseils de mode adaptés à leur morphologie et à leur style de vie.</a:t>
            </a:r>
          </a:p>
          <a:p/>
          <a:p>
            <a:r>
              <a:t>#### Positionnement Local</a:t>
            </a:r>
          </a:p>
          <a:p>
            <a:r>
              <a:t>Nous nous positionnons comme un acteur clé dans le secteur du retail de mode à Abidjan, ciblant une clientèle aisée et soucieuse de son apparence. Notre boutique sera située dans un quartier dynamique et fréquenté de la ville, facilement accessible et à proximité d'autres commerces haut de gamme. En nous intégrant dans le tissu économique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10</a:t>
            </a:r>
          </a:p>
        </p:txBody>
      </p:sp>
      <p:sp>
        <p:nvSpPr>
          <p:cNvPr id="3" name="Content Placeholder 2"/>
          <p:cNvSpPr>
            <a:spLocks noGrp="1"/>
          </p:cNvSpPr>
          <p:nvPr>
            <p:ph idx="1"/>
          </p:nvPr>
        </p:nvSpPr>
        <p:spPr/>
        <p:txBody>
          <a:bodyPr/>
          <a:lstStyle/>
          <a:p>
            <a:r>
              <a:t># Étude de Marché Locale : Secteur Retail à Abidjan</a:t>
            </a:r>
          </a:p>
          <a:p/>
          <a:p>
            <a:r>
              <a:t>## Introduction</a:t>
            </a:r>
          </a:p>
          <a:p>
            <a:r>
              <a:t>Abidjan, la principale ville économique de la Côte d'Ivoire, connaît un développement rapide de son secteur retail. Cette étude vise à analyser les tendances, la concurrence, et les besoins non satisfaits dans ce marché.</a:t>
            </a:r>
          </a:p>
          <a:p/>
          <a:p>
            <a:r>
              <a:t>## 1. Données Chiffrées</a:t>
            </a:r>
          </a:p>
          <a:p/>
          <a:p>
            <a:r>
              <a:t>### 1.1. Taille du marché</a:t>
            </a:r>
          </a:p>
          <a:p>
            <a:r>
              <a:t>Le marché du retail à Abidjan est estimé à environ 2,5 milliards USD en 2023, avec une croissance annuelle projetée de 7% sur les cinq prochaines années. Ce secteur représente une part significative de l'économie ivoirienne, contribuant à environ 10% du PIB national.</a:t>
            </a:r>
          </a:p>
          <a:p/>
          <a:p>
            <a:r>
              <a:t>### 1.2. Comportement des consommateurs</a:t>
            </a:r>
          </a:p>
          <a:p>
            <a:r>
              <a:t>Selon une étude de l'Institut National de la Statistique, environ 70% des consommateurs à Abidjan préfèrent les achats en magasin, tandis que 30% se tournent vers les plateformes en ligne. La classe moyenne, estimée à 1,5 million de personnes, représente un segment clé pour le retail.</a:t>
            </a:r>
          </a:p>
          <a:p/>
          <a:p>
            <a:r>
              <a:t>## 2. Tendances Locales</a:t>
            </a:r>
          </a:p>
          <a:p/>
          <a:p>
            <a:r>
              <a:t>### 2.1. Digitalisation</a:t>
            </a:r>
          </a:p>
          <a:p>
            <a:r>
              <a:t>La digitalisa</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11</a:t>
            </a:r>
          </a:p>
        </p:txBody>
      </p:sp>
      <p:sp>
        <p:nvSpPr>
          <p:cNvPr id="3" name="Content Placeholder 2"/>
          <p:cNvSpPr>
            <a:spLocks noGrp="1"/>
          </p:cNvSpPr>
          <p:nvPr>
            <p:ph idx="1"/>
          </p:nvPr>
        </p:nvSpPr>
        <p:spPr/>
        <p:txBody>
          <a:bodyPr/>
          <a:lstStyle/>
          <a:p>
            <a:r>
              <a:t>Bien sûr ! Voici un plan marketing simple et efficace pour un projet fictif de lancement d'une nouvelle application mobile dédiée à la gestion du bien-être personnel.</a:t>
            </a:r>
          </a:p>
          <a:p/>
          <a:p>
            <a:r>
              <a:t>### Plan Marketing pour l'Application de Gestion du Bien-Être</a:t>
            </a:r>
          </a:p>
          <a:p/>
          <a:p>
            <a:r>
              <a:t>#### 1. Cibles Clients</a:t>
            </a:r>
          </a:p>
          <a:p>
            <a:r>
              <a:t>- **Cibles Principales :**</a:t>
            </a:r>
          </a:p>
          <a:p>
            <a:r>
              <a:t>  - **Jeunes adultes (18-30 ans)** : Soucieux de leur bien-être, souvent en quête d'applications qui les aident à gérer leur stress et leur santé mentale.</a:t>
            </a:r>
          </a:p>
          <a:p>
            <a:r>
              <a:t>  - **Professionnels (30-45 ans)** : Cherchant des moyens de mieux gérer leur équilibre vie professionnelle/vie personnelle.</a:t>
            </a:r>
          </a:p>
          <a:p>
            <a:r>
              <a:t>  </a:t>
            </a:r>
          </a:p>
          <a:p>
            <a:r>
              <a:t>- **Cibles Secondaires :**</a:t>
            </a:r>
          </a:p>
          <a:p>
            <a:r>
              <a:t>  - **Étudiants** : Intéressés par des outils pour mieux gérer leur temps et leur bien-être.</a:t>
            </a:r>
          </a:p>
          <a:p>
            <a:r>
              <a:t>  - **Parents** : Soucieux de trouver des solutions pour gérer le stress et le bien-être familial.</a:t>
            </a:r>
          </a:p>
          <a:p/>
          <a:p>
            <a:r>
              <a:t>#### 2. Canaux de Communication</a:t>
            </a:r>
          </a:p>
          <a:p>
            <a:r>
              <a:t>- **Digital :**</a:t>
            </a:r>
          </a:p>
          <a:p>
            <a:r>
              <a:t>  - **Réseaux Sociaux :** Campagnes publicitaires ciblées sur Instagram et Facebook, où se trouve une grande partie de notre audience.</a:t>
            </a:r>
          </a:p>
          <a:p>
            <a:r>
              <a:t>  - **Influenceurs :** Collaborat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12</a:t>
            </a:r>
          </a:p>
        </p:txBody>
      </p:sp>
      <p:sp>
        <p:nvSpPr>
          <p:cNvPr id="3" name="Content Placeholder 2"/>
          <p:cNvSpPr>
            <a:spLocks noGrp="1"/>
          </p:cNvSpPr>
          <p:nvPr>
            <p:ph idx="1"/>
          </p:nvPr>
        </p:nvSpPr>
        <p:spPr/>
        <p:txBody>
          <a:bodyPr/>
          <a:lstStyle/>
          <a:p>
            <a:r>
              <a:t>Voici une description détaillée du plan opérationnel pour un projet, en tenant compte des différents aspects que vous avez mentionnés :</a:t>
            </a:r>
          </a:p>
          <a:p/>
          <a:p>
            <a:r>
              <a:t>### Plan Opérationnel du Projet</a:t>
            </a:r>
          </a:p>
          <a:p/>
          <a:p>
            <a:r>
              <a:t>#### 1. Local / Emplacement</a:t>
            </a:r>
          </a:p>
          <a:p>
            <a:r>
              <a:t>- **Analyse de l'emplacement** : Choisir un emplacement stratégique qui maximise la visibilité et l'accessibilité pour la clientèle cible. Cela peut inclure des zones à fort passage, près de transports en commun ou dans des quartiers d'affaires.</a:t>
            </a:r>
          </a:p>
          <a:p>
            <a:r>
              <a:t>- **Superficie et aménagement** : Déterminer la taille nécessaire du local en fonction des activités prévues, en tenant compte des espaces pour le service, le stockage, et éventuellement un espace de loisirs ou d'attente pour les clients.</a:t>
            </a:r>
          </a:p>
          <a:p>
            <a:r>
              <a:t>- **Contrat de location** : Négocier un bail avec des conditions favorables, en tenant compte de la durée souhaitée et des options de renouvellement.</a:t>
            </a:r>
          </a:p>
          <a:p/>
          <a:p>
            <a:r>
              <a:t>#### 2. Fournisseurs / Logistique</a:t>
            </a:r>
          </a:p>
          <a:p>
            <a:r>
              <a:t>- **Sélection des fournisseurs** : Identifier et établir des partenariats avec des fournisseurs fiables pour les matières premières,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13</a:t>
            </a:r>
          </a:p>
        </p:txBody>
      </p:sp>
      <p:sp>
        <p:nvSpPr>
          <p:cNvPr id="3" name="Content Placeholder 2"/>
          <p:cNvSpPr>
            <a:spLocks noGrp="1"/>
          </p:cNvSpPr>
          <p:nvPr>
            <p:ph idx="1"/>
          </p:nvPr>
        </p:nvSpPr>
        <p:spPr/>
        <p:txBody>
          <a:bodyPr/>
          <a:lstStyle/>
          <a:p>
            <a:r>
              <a:t>**Plan RH pour le Micro-Projet Local : "Jardin Partagé et Éducatif"**</a:t>
            </a:r>
          </a:p>
          <a:p/>
          <a:p>
            <a:r>
              <a:t>**1. Nombre de personnes prévues :**</a:t>
            </a:r>
          </a:p>
          <a:p>
            <a:r>
              <a:t>   - Total : 5 personnes</a:t>
            </a:r>
          </a:p>
          <a:p>
            <a:r>
              <a:t>     - 1 Coordinateur de projet</a:t>
            </a:r>
          </a:p>
          <a:p>
            <a:r>
              <a:t>     - 2 Éducateurs/environnementalistes</a:t>
            </a:r>
          </a:p>
          <a:p>
            <a:r>
              <a:t>     - 1 Jardinier</a:t>
            </a:r>
          </a:p>
          <a:p>
            <a:r>
              <a:t>     - 1 Responsable de la communication et des partenariats</a:t>
            </a:r>
          </a:p>
          <a:p/>
          <a:p>
            <a:r>
              <a:t>**2. Rôles principaux :**</a:t>
            </a:r>
          </a:p>
          <a:p>
            <a:r>
              <a:t>   - **Coordinateur de projet :**</a:t>
            </a:r>
          </a:p>
          <a:p>
            <a:r>
              <a:t>     - Gestion globale du projet, suivi des objectifs et des budgets, animation des réunions.</a:t>
            </a:r>
          </a:p>
          <a:p>
            <a:r>
              <a:t>   - **Éducateurs/environnementalistes :**</a:t>
            </a:r>
          </a:p>
          <a:p>
            <a:r>
              <a:t>     - Animation d'ateliers éducatifs, sensibilisation à l'environnement, accompagnement des groupes scolaires et des bénévoles.</a:t>
            </a:r>
          </a:p>
          <a:p>
            <a:r>
              <a:t>   - **Jardinier :**</a:t>
            </a:r>
          </a:p>
          <a:p>
            <a:r>
              <a:t>     - Entretien du jardin, mise en place des cultures, gestion des ressources et des outils de jardinage.</a:t>
            </a:r>
          </a:p>
          <a:p>
            <a:r>
              <a:t>   - **Responsable de la communication et des partenariats :**</a:t>
            </a:r>
          </a:p>
          <a:p>
            <a:r>
              <a:t>     - Promotion du projet, gestion des réseaux sociaux, recherche de financements et de partenariats locaux.</a:t>
            </a:r>
          </a:p>
          <a:p/>
          <a:p>
            <a:r>
              <a:t>**3. Planning de recrutement :**</a:t>
            </a:r>
          </a:p>
          <a:p>
            <a:r>
              <a:t>   - **Semaine 1-2 :** Élaboration des fiches de pos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14</a:t>
            </a:r>
          </a:p>
        </p:txBody>
      </p:sp>
      <p:sp>
        <p:nvSpPr>
          <p:cNvPr id="3" name="Content Placeholder 2"/>
          <p:cNvSpPr>
            <a:spLocks noGrp="1"/>
          </p:cNvSpPr>
          <p:nvPr>
            <p:ph idx="1"/>
          </p:nvPr>
        </p:nvSpPr>
        <p:spPr/>
        <p:txBody>
          <a:bodyPr/>
          <a:lstStyle/>
          <a:p>
            <a:r>
              <a:t>Le plan financier prévisionnel est un outil essentiel pour toute entreprise, car il permet d'estimer les performances financières futures et d'évaluer la viabilité du projet. Voici une présentation structurée de ce plan :</a:t>
            </a:r>
          </a:p>
          <a:p/>
          <a:p>
            <a:r>
              <a:t>### 1. Revenus Projetés</a:t>
            </a:r>
          </a:p>
          <a:p>
            <a:r>
              <a:t>Les revenus projetés représentent les ventes anticipées sur une période donnée, généralement sur trois à cinq ans. </a:t>
            </a:r>
          </a:p>
          <a:p/>
          <a:p>
            <a:r>
              <a:t>- **Année 1 :** 100 000 €</a:t>
            </a:r>
          </a:p>
          <a:p>
            <a:r>
              <a:t>- **Année 2 :** 150 000 €</a:t>
            </a:r>
          </a:p>
          <a:p>
            <a:r>
              <a:t>- **Année 3 :** 200 000 €</a:t>
            </a:r>
          </a:p>
          <a:p>
            <a:r>
              <a:t>- **Année 4 :** 250 000 €</a:t>
            </a:r>
          </a:p>
          <a:p>
            <a:r>
              <a:t>- **Année 5 :** 300 000 €</a:t>
            </a:r>
          </a:p>
          <a:p/>
          <a:p>
            <a:r>
              <a:t>Ces revenus peuvent provenir de différentes sources (ventes de produits, services, abonnements, etc.) et doivent être basés sur une analyse de marché réaliste et des prévisions de croissance.</a:t>
            </a:r>
          </a:p>
          <a:p/>
          <a:p>
            <a:r>
              <a:t>### 2. Charges Principales</a:t>
            </a:r>
          </a:p>
          <a:p>
            <a:r>
              <a:t>Les charges sont les coûts nécessaires au fonctionnement de l'entreprise. Elles peuvent être classées en plusieurs catégories :</a:t>
            </a:r>
          </a:p>
          <a:p/>
          <a:p>
            <a:r>
              <a:t>- **Coûts fixes :**</a:t>
            </a:r>
          </a:p>
          <a:p>
            <a:r>
              <a:t>  - Loyer : 12 000 € par an</a:t>
            </a:r>
          </a:p>
          <a:p>
            <a:r>
              <a:t>  - Salaires (pour 2 employés) : 60 000 € par an</a:t>
            </a:r>
          </a:p>
          <a:p>
            <a:r>
              <a:t>  - Services publics et assurances : 5 000 € par an</a:t>
            </a:r>
          </a:p>
          <a:p>
            <a:r>
              <a:t>  - Mar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15</a:t>
            </a:r>
          </a:p>
        </p:txBody>
      </p:sp>
      <p:sp>
        <p:nvSpPr>
          <p:cNvPr id="3" name="Content Placeholder 2"/>
          <p:cNvSpPr>
            <a:spLocks noGrp="1"/>
          </p:cNvSpPr>
          <p:nvPr>
            <p:ph idx="1"/>
          </p:nvPr>
        </p:nvSpPr>
        <p:spPr/>
        <p:txBody>
          <a:bodyPr/>
          <a:lstStyle/>
          <a:p>
            <a:r>
              <a:t>**Résumé Exécutif Professionnel**</a:t>
            </a:r>
          </a:p>
          <a:p/>
          <a:p>
            <a:r>
              <a:t>Ce business plan présente un projet novateur dans le secteur du retail à Abidjan, visant à ouvrir une chaîne de magasins de proximité axés sur la vente de produits alimentaires et de consommation courante. L'objectif est de répondre à la demande croissante des consommateurs urbains pour des produits de qualité, accessibles et à tarif compétitif.</a:t>
            </a:r>
          </a:p>
          <a:p/>
          <a:p>
            <a:r>
              <a:t>Le marché ciblé est en pleine expansion, soutenu par une population jeune et dynamique qui privilégie la commodité et la rapidité d'achat. La croissance démographique et l'urbanisation rapide d'Abidjan offrent des opportunités significatives pour un modèle de distribution moderne et agile.</a:t>
            </a:r>
          </a:p>
          <a:p/>
          <a:p>
            <a:r>
              <a:t>Pour réaliser ce projet, un financement de 7 500 000 FCFA est requis. Ce montant permettra d'acquérir le stock initial, d'aménager les locaux et de mettre en place des actions marketing efficaces pour attirer et fidéliser la clientèle.</a:t>
            </a:r>
          </a:p>
          <a:p/>
          <a:p>
            <a:r>
              <a:t>Le potentiel de rentabilité est prometteur, avec une prévision de marge brute de 30 % 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16</a:t>
            </a:r>
          </a:p>
        </p:txBody>
      </p:sp>
      <p:sp>
        <p:nvSpPr>
          <p:cNvPr id="3" name="Content Placeholder 2"/>
          <p:cNvSpPr>
            <a:spLocks noGrp="1"/>
          </p:cNvSpPr>
          <p:nvPr>
            <p:ph idx="1"/>
          </p:nvPr>
        </p:nvSpPr>
        <p:spPr/>
        <p:txBody>
          <a:bodyPr/>
          <a:lstStyle/>
          <a:p>
            <a:r>
              <a:t>### Activité principale du projet</a:t>
            </a:r>
          </a:p>
          <a:p/>
          <a:p>
            <a:r>
              <a:t>**Description des produits/services :**</a:t>
            </a:r>
          </a:p>
          <a:p>
            <a:r>
              <a:t>Le projet consiste en l'ouverture d'une chaîne de magasins de détail spécialisée dans la vente de produits alimentaires locaux et bio à Abidjan. Nous proposerons une large gamme de fruits et légumes frais, produits laitiers, viandes, et autres denrées alimentaires, tous sourcés auprès de producteurs locaux et respectant des normes de qualité strictes. En plus des produits alimentaires, nous offrirons également des articles ménagers écologiques et des produits cosmétiques naturels, afin de répondre à une demande croissante pour des choix de consommation durables.</a:t>
            </a:r>
          </a:p>
          <a:p/>
          <a:p>
            <a:r>
              <a:t>**Positionnement local :**</a:t>
            </a:r>
          </a:p>
          <a:p>
            <a:r>
              <a:t>Notre magasin sera stratégiquement situé dans des quartiers à forte densité de population et à proximité de zones commerciales, facilitant l'accès à une clientèle variée. Nous visons principalement les familles soucieuses de leur santé, les jeunes professionnels et les consommateurs engagés dans une démarche de développement 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17</a:t>
            </a:r>
          </a:p>
        </p:txBody>
      </p:sp>
      <p:sp>
        <p:nvSpPr>
          <p:cNvPr id="3" name="Content Placeholder 2"/>
          <p:cNvSpPr>
            <a:spLocks noGrp="1"/>
          </p:cNvSpPr>
          <p:nvPr>
            <p:ph idx="1"/>
          </p:nvPr>
        </p:nvSpPr>
        <p:spPr/>
        <p:txBody>
          <a:bodyPr/>
          <a:lstStyle/>
          <a:p>
            <a:r>
              <a:t>### Étude de Marché Locale : Secteur Retail à Abidjan</a:t>
            </a:r>
          </a:p>
          <a:p/>
          <a:p>
            <a:r>
              <a:t>#### 1. Introduction</a:t>
            </a:r>
          </a:p>
          <a:p>
            <a:r>
              <a:t>Abidjan, capitale économique de la Côte d'Ivoire, est un centre urbain dynamique qui connaît une forte croissance démographique et économique. Cette étude de marché vise à analyser le secteur retail dans cette ville, en mettant en lumière les données chiffrées, les tendances locales, le niveau de concurrence ainsi que les besoins non satisfaits des consommateurs.</a:t>
            </a:r>
          </a:p>
          <a:p/>
          <a:p>
            <a:r>
              <a:t>#### 2. Données Chiffrées</a:t>
            </a:r>
          </a:p>
          <a:p/>
          <a:p>
            <a:r>
              <a:t>- **Population** : Abidjan compte environ 5 millions d'habitants, ce qui en fait la plus grande ville de Côte d'Ivoire.</a:t>
            </a:r>
          </a:p>
          <a:p>
            <a:r>
              <a:t>- **Croissance économique** : Selon le rapport de la Banque Mondiale, la Côte d'Ivoire affiche une croissance du PIB d'environ 6-8% par an, soutenue par le secteur des services, dont le retail fait partie.</a:t>
            </a:r>
          </a:p>
          <a:p>
            <a:r>
              <a:t>- **Dépenses des ménages** : En 2022, la consommation des ménages a été estimée à environ 12 milliards de dollars, avec une part significative dédiée aux biens de consommation et à l’alimentation.</a:t>
            </a:r>
          </a:p>
          <a:p/>
          <a:p>
            <a:r>
              <a:t>#### 3</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18</a:t>
            </a:r>
          </a:p>
        </p:txBody>
      </p:sp>
      <p:sp>
        <p:nvSpPr>
          <p:cNvPr id="3" name="Content Placeholder 2"/>
          <p:cNvSpPr>
            <a:spLocks noGrp="1"/>
          </p:cNvSpPr>
          <p:nvPr>
            <p:ph idx="1"/>
          </p:nvPr>
        </p:nvSpPr>
        <p:spPr/>
        <p:txBody>
          <a:bodyPr/>
          <a:lstStyle/>
          <a:p>
            <a:r>
              <a:t>Bien sûr ! Voici un plan marketing simple et efficace pour un projet fictif, par exemple, une boutique de vêtements éthiques.</a:t>
            </a:r>
          </a:p>
          <a:p/>
          <a:p>
            <a:r>
              <a:t>### Plan Marketing pour une Boutique de Vêtements Éthiques</a:t>
            </a:r>
          </a:p>
          <a:p/>
          <a:p>
            <a:r>
              <a:t>#### 1. Cibles Clients</a:t>
            </a:r>
          </a:p>
          <a:p>
            <a:r>
              <a:t>- **Jeunes adultes (18-30 ans)** : Soucieux de l'environnement, intéressés par la mode durable et éthique.</a:t>
            </a:r>
          </a:p>
          <a:p>
            <a:r>
              <a:t>- **Parents (30-45 ans)** : Cherchant des vêtements durables pour leurs enfants.</a:t>
            </a:r>
          </a:p>
          <a:p>
            <a:r>
              <a:t>- **Consommateurs engagés** : Personnes de tous âges, intéressées par des marques ayant une responsabilité sociale et environnementale.</a:t>
            </a:r>
          </a:p>
          <a:p/>
          <a:p>
            <a:r>
              <a:t>#### 2. Canaux de Communication</a:t>
            </a:r>
          </a:p>
          <a:p>
            <a:r>
              <a:t>- **Digital** :</a:t>
            </a:r>
          </a:p>
          <a:p>
            <a:r>
              <a:t>  - **Réseaux sociaux** : Instagram et Facebook pour partager des visuels attractifs, des histoires de marque, et des contenus sur la durabilité.</a:t>
            </a:r>
          </a:p>
          <a:p>
            <a:r>
              <a:t>  - **Site web** : E-commerce avec un blog sur la mode éthique, des conseils de style, et des informations sur les matériaux utilisés.</a:t>
            </a:r>
          </a:p>
          <a:p>
            <a:r>
              <a:t>  - **Email marketing** : Newsletters mensuelles avec des articles sur la mode durable, des nouveaux produits, et des promotions.</a:t>
            </a:r>
          </a:p>
          <a:p>
            <a:r>
              <a:t>  </a:t>
            </a:r>
          </a:p>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**Résumé Exécutif Professionnel**</a:t>
            </a:r>
          </a:p>
          <a:p/>
          <a:p>
            <a:r>
              <a:t>Nous proposons un projet ambitieux d'implantation d'une chaîne de magasins de détail à Abidjan, visant à répondre à la demande croissante de produits alimentaires et non alimentaires de qualité. Notre objectif est d’offrir une expérience d'achat unique, alliant diversité, qualité et accessibilité, pour capter une clientèle urbaine en pleine expansion.</a:t>
            </a:r>
          </a:p>
          <a:p/>
          <a:p>
            <a:r>
              <a:t>Le marché ciblé est constitué des habitants d'Abidjan, notamment des jeunes professionnels et des familles, dont le pouvoir d'achat augmente. Avec une population en croissance et une urbanisation rapide, nous identifions un potentiel significatif pour un point de vente innovant et convivial.</a:t>
            </a:r>
          </a:p>
          <a:p/>
          <a:p>
            <a:r>
              <a:t>Pour réaliser ce projet, nous sollicitons un financement de 7 500 000 FCFA. Ce montant servira à l'aménagement des locaux, à l'acquisition de stocks et à la mise en place d'outils marketing adaptés.</a:t>
            </a:r>
          </a:p>
          <a:p/>
          <a:p>
            <a:r>
              <a:t>Nous anticipons un potentiel de rentabilité élevé grâce à une stratégie de pricing compétitive et à une gestion rigo</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19</a:t>
            </a:r>
          </a:p>
        </p:txBody>
      </p:sp>
      <p:sp>
        <p:nvSpPr>
          <p:cNvPr id="3" name="Content Placeholder 2"/>
          <p:cNvSpPr>
            <a:spLocks noGrp="1"/>
          </p:cNvSpPr>
          <p:nvPr>
            <p:ph idx="1"/>
          </p:nvPr>
        </p:nvSpPr>
        <p:spPr/>
        <p:txBody>
          <a:bodyPr/>
          <a:lstStyle/>
          <a:p>
            <a:r>
              <a:t>Voici un exemple de plan opérationnel pour un projet, tel qu'un nouveau restaurant, incluant les aspects que vous avez mentionnés :</a:t>
            </a:r>
          </a:p>
          <a:p/>
          <a:p>
            <a:r>
              <a:t>### Plan Opérationnel du Projet</a:t>
            </a:r>
          </a:p>
          <a:p/>
          <a:p>
            <a:r>
              <a:t>#### 1. Local / Emplacement</a:t>
            </a:r>
          </a:p>
          <a:p>
            <a:r>
              <a:t>- **Adresse :** Choix d'un emplacement stratégique au cœur d'une zone animée, à proximité d'attractions touristiques et de bureaux pour attirer à la fois les clients locaux et les visiteurs.</a:t>
            </a:r>
          </a:p>
          <a:p>
            <a:r>
              <a:t>- **Superficie :** Environ 150 à 200 m², avec une salle à manger pouvant accueillir 50 à 70 personnes, une cuisine adéquate et des espaces de stockage.</a:t>
            </a:r>
          </a:p>
          <a:p>
            <a:r>
              <a:t>- **Aménagement :** Conception d’un espace accueillant et fonctionnel, avec un design intérieur attrayant, respectant les normes de sécurité et d'hygiène.</a:t>
            </a:r>
          </a:p>
          <a:p>
            <a:r>
              <a:t>- **Accessibilité :** Assurer un accès facile pour les clients, y compris des places de stationnement à proximité et des accès pour les personnes à mobilité réduite.</a:t>
            </a:r>
          </a:p>
          <a:p/>
          <a:p>
            <a:r>
              <a:t>#### 2. Fournisseurs / Logistique</a:t>
            </a:r>
          </a:p>
          <a:p>
            <a:r>
              <a:t>- **Fournisseurs :** Sélection de fournisseurs locaux pour les produits frais (fruits, légumes, viandes) af</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20</a:t>
            </a:r>
          </a:p>
        </p:txBody>
      </p:sp>
      <p:sp>
        <p:nvSpPr>
          <p:cNvPr id="3" name="Content Placeholder 2"/>
          <p:cNvSpPr>
            <a:spLocks noGrp="1"/>
          </p:cNvSpPr>
          <p:nvPr>
            <p:ph idx="1"/>
          </p:nvPr>
        </p:nvSpPr>
        <p:spPr/>
        <p:txBody>
          <a:bodyPr/>
          <a:lstStyle/>
          <a:p>
            <a:r>
              <a:t>### Plan RH pour un Micro-Projet Local</a:t>
            </a:r>
          </a:p>
          <a:p/>
          <a:p>
            <a:r>
              <a:t>#### 1. Introduction</a:t>
            </a:r>
          </a:p>
          <a:p>
            <a:r>
              <a:t>Ce plan RH est conçu pour accompagner le développement d’un micro-projet local visant à promouvoir l’artisanat dans la région. Il décrit le nombre de personnes prévues, les rôles principaux, le planning de recrutement et le salaire moyen estimé.</a:t>
            </a:r>
          </a:p>
          <a:p/>
          <a:p>
            <a:r>
              <a:t>#### 2. Nombre de personnes prévues</a:t>
            </a:r>
          </a:p>
          <a:p>
            <a:r>
              <a:t>Pour le bon fonctionnement du micro-projet, nous prévoyons de recruter un total de **5 personnes** :</a:t>
            </a:r>
          </a:p>
          <a:p/>
          <a:p>
            <a:r>
              <a:t>- 1 Responsable de projet</a:t>
            </a:r>
          </a:p>
          <a:p>
            <a:r>
              <a:t>- 2 Artisans formateurs</a:t>
            </a:r>
          </a:p>
          <a:p>
            <a:r>
              <a:t>- 1 Chargé de communication</a:t>
            </a:r>
          </a:p>
          <a:p>
            <a:r>
              <a:t>- 1 Comptable</a:t>
            </a:r>
          </a:p>
          <a:p/>
          <a:p>
            <a:r>
              <a:t>#### 3. Rôles principaux</a:t>
            </a:r>
          </a:p>
          <a:p/>
          <a:p>
            <a:r>
              <a:t>- **Responsable de projet :**</a:t>
            </a:r>
          </a:p>
          <a:p>
            <a:r>
              <a:t>  - Coordination générale du projet</a:t>
            </a:r>
          </a:p>
          <a:p>
            <a:r>
              <a:t>  - Gestion des relations avec les partenaires locaux</a:t>
            </a:r>
          </a:p>
          <a:p>
            <a:r>
              <a:t>  - Suivi du budget et des délais</a:t>
            </a:r>
          </a:p>
          <a:p/>
          <a:p>
            <a:r>
              <a:t>- **Artisans formateurs :**</a:t>
            </a:r>
          </a:p>
          <a:p>
            <a:r>
              <a:t>  - Transmission des savoir-faire aux participants</a:t>
            </a:r>
          </a:p>
          <a:p>
            <a:r>
              <a:t>  - Organisation des ateliers pratiques</a:t>
            </a:r>
          </a:p>
          <a:p>
            <a:r>
              <a:t>  - Évaluation des compétences acquises par les participants</a:t>
            </a:r>
          </a:p>
          <a:p/>
          <a:p>
            <a:r>
              <a:t>- **Chargé de communication :**</a:t>
            </a:r>
          </a:p>
          <a:p>
            <a:r>
              <a:t>  - Développement et mise en œuvre de la stratégie de communication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21</a:t>
            </a:r>
          </a:p>
        </p:txBody>
      </p:sp>
      <p:sp>
        <p:nvSpPr>
          <p:cNvPr id="3" name="Content Placeholder 2"/>
          <p:cNvSpPr>
            <a:spLocks noGrp="1"/>
          </p:cNvSpPr>
          <p:nvPr>
            <p:ph idx="1"/>
          </p:nvPr>
        </p:nvSpPr>
        <p:spPr/>
        <p:txBody>
          <a:bodyPr/>
          <a:lstStyle/>
          <a:p>
            <a:r>
              <a:t>Le plan financier prévisionnel est un outil essentiel pour toute entreprise, car il permet d'anticiper les performances financières futures et d'orienter les décisions stratégiques. Voici une présentation structurée d'un plan financier prévisionnel avec des ordres de grandeur réalistes :</a:t>
            </a:r>
          </a:p>
          <a:p/>
          <a:p>
            <a:r>
              <a:t>### 1. Revenus projetés</a:t>
            </a:r>
          </a:p>
          <a:p>
            <a:r>
              <a:t>Les revenus projetés doivent être basés sur une estimation réaliste des ventes, en tenant compte de la capacité de production, du marché cible et des prix. Par exemple :</a:t>
            </a:r>
          </a:p>
          <a:p/>
          <a:p>
            <a:r>
              <a:t>- **Ventes de produits/services** : 200 000 € par an</a:t>
            </a:r>
          </a:p>
          <a:p>
            <a:r>
              <a:t>- **Autres sources de revenus** (publicité, partenariats, etc.) : 20 000 € par an</a:t>
            </a:r>
          </a:p>
          <a:p/>
          <a:p>
            <a:r>
              <a:t>**Total des revenus projetés : 220 000 € par an**</a:t>
            </a:r>
          </a:p>
          <a:p/>
          <a:p>
            <a:r>
              <a:t>### 2. Charges principales</a:t>
            </a:r>
          </a:p>
          <a:p>
            <a:r>
              <a:t>Les charges doivent être classées en charges fixes et variables. Voici un exemple :</a:t>
            </a:r>
          </a:p>
          <a:p/>
          <a:p>
            <a:r>
              <a:t>- **Charges fixes** (loyer, salaires, assurances) : </a:t>
            </a:r>
          </a:p>
          <a:p>
            <a:r>
              <a:t>  - Loyer : 24 000 € par an</a:t>
            </a:r>
          </a:p>
          <a:p>
            <a:r>
              <a:t>  - Salaires (pour 2 employés) : 60 000 € par an</a:t>
            </a:r>
          </a:p>
          <a:p>
            <a:r>
              <a:t>  - Assurances : 3 000 € par an</a:t>
            </a:r>
          </a:p>
          <a:p>
            <a:r>
              <a:t>  - Autres (électricité, internet) : 5 000 € par an</a:t>
            </a:r>
          </a:p>
          <a:p/>
          <a:p>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a:t>
            </a:r>
          </a:p>
        </p:txBody>
      </p:sp>
      <p:sp>
        <p:nvSpPr>
          <p:cNvPr id="3" name="Content Placeholder 2"/>
          <p:cNvSpPr>
            <a:spLocks noGrp="1"/>
          </p:cNvSpPr>
          <p:nvPr>
            <p:ph idx="1"/>
          </p:nvPr>
        </p:nvSpPr>
        <p:spPr/>
        <p:txBody>
          <a:bodyPr/>
          <a:lstStyle/>
          <a:p>
            <a:r>
              <a:t>### Activité Principale du Projet</a:t>
            </a:r>
          </a:p>
          <a:p/>
          <a:p>
            <a:r>
              <a:t>#### Description des Produits/Services</a:t>
            </a:r>
          </a:p>
          <a:p>
            <a:r>
              <a:t>Notre projet consiste en l'ouverture d'une boutique de mode à Abidjan, spécialisée dans la vente de vêtements et d'accessoires haut de gamme pour hommes et femmes. Nous proposerons une gamme diversifiée de produits incluant des vêtements casual, des tenues de soirée, des accessoires de mode (sacs, bijoux, chaussures) et des articles de créateurs locaux. En parallèle, nous offrirons un service de personnalisation vestimentaire, permettant à nos clients de concevoir des pièces uniques, adaptées à leurs goûts et à leur style.</a:t>
            </a:r>
          </a:p>
          <a:p/>
          <a:p>
            <a:r>
              <a:t>#### Positionnement Local</a:t>
            </a:r>
          </a:p>
          <a:p>
            <a:r>
              <a:t>Située au cœur d’Abidjan, notre boutique se positionnera dans un quartier dynamique et fréquenté, attirant à la fois les résidents locaux et les touristes. Notre emplacement stratégique nous permettra de nous adresser à une clientèle variée, allant des jeunes professionnels aux familles à la recherche de produits de qualité. En intégrant une expérience client soignée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3</a:t>
            </a:r>
          </a:p>
        </p:txBody>
      </p:sp>
      <p:sp>
        <p:nvSpPr>
          <p:cNvPr id="3" name="Content Placeholder 2"/>
          <p:cNvSpPr>
            <a:spLocks noGrp="1"/>
          </p:cNvSpPr>
          <p:nvPr>
            <p:ph idx="1"/>
          </p:nvPr>
        </p:nvSpPr>
        <p:spPr/>
        <p:txBody>
          <a:bodyPr/>
          <a:lstStyle/>
          <a:p>
            <a:r>
              <a:t>## Étude de marché locale : Secteur Retail à Abidjan</a:t>
            </a:r>
          </a:p>
          <a:p/>
          <a:p>
            <a:r>
              <a:t>### 1. Introduction</a:t>
            </a:r>
          </a:p>
          <a:p/>
          <a:p>
            <a:r>
              <a:t>Abidjan, la plus grande ville de la Côte d'Ivoire, est un centre économique dynamique d'Afrique de l'Ouest. Le secteur du retail (vente au détail) y joue un rôle clé dans l'économie locale. Cette étude vise à analyser le marché du retail à Abidjan en se basant sur des données chiffrées, des tendances locales, le niveau de concurrence et les besoins non satisfaits.</a:t>
            </a:r>
          </a:p>
          <a:p/>
          <a:p>
            <a:r>
              <a:t>### 2. Données chiffrées</a:t>
            </a:r>
          </a:p>
          <a:p/>
          <a:p>
            <a:r>
              <a:t>#### 2.1. Taille du marché</a:t>
            </a:r>
          </a:p>
          <a:p/>
          <a:p>
            <a:r>
              <a:t>Le marché du retail à Abidjan est en pleine croissance. Selon les estimations de la Banque mondiale, le PIB de la Côte d'Ivoire a connu une croissance moyenne de 7% par an au cours de la dernière décennie, propulsant la consommation des ménages. En 2022, la valeur totale du marché du retail en Côte d'Ivoire était estimée à environ 5 milliards de dollars, avec Abidjan représentant une part significative de cette valeur.</a:t>
            </a:r>
          </a:p>
          <a:p/>
          <a:p>
            <a:r>
              <a:t>#### 2.2. Démographie</a:t>
            </a:r>
          </a:p>
          <a:p/>
          <a:p>
            <a:r>
              <a:t>La population d'Abidjan est d'environ 5 millions d'habit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4</a:t>
            </a:r>
          </a:p>
        </p:txBody>
      </p:sp>
      <p:sp>
        <p:nvSpPr>
          <p:cNvPr id="3" name="Content Placeholder 2"/>
          <p:cNvSpPr>
            <a:spLocks noGrp="1"/>
          </p:cNvSpPr>
          <p:nvPr>
            <p:ph idx="1"/>
          </p:nvPr>
        </p:nvSpPr>
        <p:spPr/>
        <p:txBody>
          <a:bodyPr/>
          <a:lstStyle/>
          <a:p>
            <a:r>
              <a:t>### Plan Marketing Simple et Efficace</a:t>
            </a:r>
          </a:p>
          <a:p/>
          <a:p>
            <a:r>
              <a:t>#### 1. Cibles Clients</a:t>
            </a:r>
          </a:p>
          <a:p>
            <a:r>
              <a:t>- **Démographie** : </a:t>
            </a:r>
          </a:p>
          <a:p>
            <a:r>
              <a:t>  - Jeunes adultes (18-30 ans) </a:t>
            </a:r>
          </a:p>
          <a:p>
            <a:r>
              <a:t>  - Familles avec enfants</a:t>
            </a:r>
          </a:p>
          <a:p>
            <a:r>
              <a:t>  - Professionnels en milieu urbain</a:t>
            </a:r>
          </a:p>
          <a:p>
            <a:r>
              <a:t>- **Psychographie** : </a:t>
            </a:r>
          </a:p>
          <a:p>
            <a:r>
              <a:t>  - Chercheurs de qualité et d’authenticité</a:t>
            </a:r>
          </a:p>
          <a:p>
            <a:r>
              <a:t>  - Intéressés par des produits écologiques ou locaux</a:t>
            </a:r>
          </a:p>
          <a:p>
            <a:r>
              <a:t>  - Passionnés par les nouvelles tendances</a:t>
            </a:r>
          </a:p>
          <a:p/>
          <a:p>
            <a:r>
              <a:t>#### 2. Canaux de Communication</a:t>
            </a:r>
          </a:p>
          <a:p>
            <a:r>
              <a:t>- **Digital** :</a:t>
            </a:r>
          </a:p>
          <a:p>
            <a:r>
              <a:t>  - Réseaux sociaux (Instagram, Facebook, TikTok) : Création de contenus engageants et visuels pour attirer l’attention des jeunes adultes et familles.</a:t>
            </a:r>
          </a:p>
          <a:p>
            <a:r>
              <a:t>  - Site web : Mise en place d’un site optimisé pour le SEO, avec un blog pour partager des conseils et des informations sur les produits.</a:t>
            </a:r>
          </a:p>
          <a:p>
            <a:r>
              <a:t>  - Email marketing : Newsletters mensuelles pour tenir les clients informés des nouveautés et des promotions.</a:t>
            </a:r>
          </a:p>
          <a:p>
            <a:r>
              <a:t>  - Publicité en ligne : Campagnes ciblées sur Google Ads et Facebook Ads pour atteindre des audiences spécifiques.</a:t>
            </a:r>
          </a:p>
          <a:p/>
          <a:p>
            <a:r>
              <a:t>- **Local** :</a:t>
            </a:r>
          </a:p>
          <a:p>
            <a:r>
              <a:t>  - Partenariats avec des commerces locaux : Collaboration avec des boutiques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5</a:t>
            </a:r>
          </a:p>
        </p:txBody>
      </p:sp>
      <p:sp>
        <p:nvSpPr>
          <p:cNvPr id="3" name="Content Placeholder 2"/>
          <p:cNvSpPr>
            <a:spLocks noGrp="1"/>
          </p:cNvSpPr>
          <p:nvPr>
            <p:ph idx="1"/>
          </p:nvPr>
        </p:nvSpPr>
        <p:spPr/>
        <p:txBody>
          <a:bodyPr/>
          <a:lstStyle/>
          <a:p>
            <a:r>
              <a:t>Bien sûr ! Voici un aperçu d'un plan opérationnel pour un projet, qui peut être adapté en fonction des spécificités de votre entreprise ou projet :</a:t>
            </a:r>
          </a:p>
          <a:p/>
          <a:p>
            <a:r>
              <a:t>### Plan Opérationnel du Projet</a:t>
            </a:r>
          </a:p>
          <a:p/>
          <a:p>
            <a:r>
              <a:t>#### 1. Local / Emplacement</a:t>
            </a:r>
          </a:p>
          <a:p>
            <a:r>
              <a:t>- **Choix de l'emplacement** : Identifier un emplacement stratégique qui attire la clientèle cible. Par exemple, un magasin de détail pourrait être situé dans une zone commerçante avec un bon flux de piétons.</a:t>
            </a:r>
          </a:p>
          <a:p>
            <a:r>
              <a:t>- **Caractéristiques du local** : Tenir compte de la taille, de la configuration et de l’accessibilité du local. Assurer que l'espace respecte les normes de sécurité et d’accessibilité.</a:t>
            </a:r>
          </a:p>
          <a:p>
            <a:r>
              <a:t>- **Bail ou achat** : Déterminer si le local sera loué ou acheté, en tenant compte des coûts et de la flexibilité à long terme.</a:t>
            </a:r>
          </a:p>
          <a:p/>
          <a:p>
            <a:r>
              <a:t>#### 2. Fournisseurs / Logistique</a:t>
            </a:r>
          </a:p>
          <a:p>
            <a:r>
              <a:t>- **Sélection des fournisseurs** : Identifier et établir des relations avec des fournisseurs fiables qui peuvent fournir les produits nécessaires à des prix compétitifs. Assurer un bon rapport qualité-prix et une bonne fiabilité en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6</a:t>
            </a:r>
          </a:p>
        </p:txBody>
      </p:sp>
      <p:sp>
        <p:nvSpPr>
          <p:cNvPr id="3" name="Content Placeholder 2"/>
          <p:cNvSpPr>
            <a:spLocks noGrp="1"/>
          </p:cNvSpPr>
          <p:nvPr>
            <p:ph idx="1"/>
          </p:nvPr>
        </p:nvSpPr>
        <p:spPr/>
        <p:txBody>
          <a:bodyPr/>
          <a:lstStyle/>
          <a:p>
            <a:r>
              <a:t>**Plan RH pour un Micro-Projet Local**</a:t>
            </a:r>
          </a:p>
          <a:p/>
          <a:p>
            <a:r>
              <a:t>**1. Nombre de personnes prévues :**  </a:t>
            </a:r>
          </a:p>
          <a:p>
            <a:r>
              <a:t>Pour ce micro-projet, nous prévoyons de recruter un total de **5 personnes**. Ce nombre peut être ajusté selon l'évolution des besoins du projet.</a:t>
            </a:r>
          </a:p>
          <a:p/>
          <a:p>
            <a:r>
              <a:t>**2. Rôles principaux :**  </a:t>
            </a:r>
          </a:p>
          <a:p>
            <a:r>
              <a:t>Les rôles suivants seront essentiels pour la réussite du micro-projet :</a:t>
            </a:r>
          </a:p>
          <a:p/>
          <a:p>
            <a:r>
              <a:t>- **Chef de projet (1 personne)** : Responsable de la coordination globale, de la planification et de la gestion des ressources.</a:t>
            </a:r>
          </a:p>
          <a:p>
            <a:r>
              <a:t>- **Chargé de communication (1 personne)** : En charge de la communication interne et externe, de la promotion du projet et des relations avec les partenaires.</a:t>
            </a:r>
          </a:p>
          <a:p>
            <a:r>
              <a:t>- **Technicien/Spécialiste (2 personnes)** : Experts techniques chargés de la mise en œuvre des solutions et de la gestion des opérations quotidiennes.</a:t>
            </a:r>
          </a:p>
          <a:p>
            <a:r>
              <a:t>- **Assistant administratif (1 personne)** : Responsable de la gestion administrative, du suivi des budgets et de la documentation.</a:t>
            </a:r>
          </a:p>
          <a:p/>
          <a:p>
            <a:r>
              <a:t>**3. Planning de recrutement :**  </a:t>
            </a:r>
          </a:p>
          <a:p>
            <a:r>
              <a:t>Le processus de recrutement se déroulera selon le calendrier sui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7</a:t>
            </a:r>
          </a:p>
        </p:txBody>
      </p:sp>
      <p:sp>
        <p:nvSpPr>
          <p:cNvPr id="3" name="Content Placeholder 2"/>
          <p:cNvSpPr>
            <a:spLocks noGrp="1"/>
          </p:cNvSpPr>
          <p:nvPr>
            <p:ph idx="1"/>
          </p:nvPr>
        </p:nvSpPr>
        <p:spPr/>
        <p:txBody>
          <a:bodyPr/>
          <a:lstStyle/>
          <a:p>
            <a:r>
              <a:t>### Plan Financier Prévisionnel</a:t>
            </a:r>
          </a:p>
          <a:p/>
          <a:p>
            <a:r>
              <a:t>**1. Revenus Projetés**</a:t>
            </a:r>
          </a:p>
          <a:p>
            <a:r>
              <a:t>   - **Ventes de produits/services** : Estimation des revenus obtenus par la vente de produits ou services. Par exemple, si l’on prévoit de vendre 1 000 unités d’un produit à 50 € chacune, le revenu total serait :</a:t>
            </a:r>
          </a:p>
          <a:p>
            <a:r>
              <a:t>     - Revenus = 1 000 unités x 50 € = **50 000 €**</a:t>
            </a:r>
          </a:p>
          <a:p>
            <a:r>
              <a:t>   - **Autres sources de revenus** : Ce peut être des revenus accessoires comme des ateliers, des formations, ou des services après-vente. Estimons un chiffre supplémentaire de **10 000 €**.</a:t>
            </a:r>
          </a:p>
          <a:p/>
          <a:p>
            <a:r>
              <a:t>   **Total des revenus projetés : 60 000 €**</a:t>
            </a:r>
          </a:p>
          <a:p/>
          <a:p>
            <a:r>
              <a:t>---</a:t>
            </a:r>
          </a:p>
          <a:p/>
          <a:p>
            <a:r>
              <a:t>**2. Charges Principales**</a:t>
            </a:r>
          </a:p>
          <a:p>
            <a:r>
              <a:t>   - **Coûts des marchandises vendues (CMV)** : Supposons que le coût de production d’un produit soit de 30 € par unité :</a:t>
            </a:r>
          </a:p>
          <a:p>
            <a:r>
              <a:t>     - CMV = 1 000 unités x 30 € = **30 000 €**</a:t>
            </a:r>
          </a:p>
          <a:p>
            <a:r>
              <a:t>   - **Charges fixes** : Comprend le loyer, les salaires, les assurances, et autres frais fixes. Estimons ces charges à **20 000 €** par an.</a:t>
            </a:r>
          </a:p>
          <a:p>
            <a:r>
              <a:t>   - **Charges variables** : Frais de marketing, de distribution, et autres coûts qui varient av</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8</a:t>
            </a:r>
          </a:p>
        </p:txBody>
      </p:sp>
      <p:sp>
        <p:nvSpPr>
          <p:cNvPr id="3" name="Content Placeholder 2"/>
          <p:cNvSpPr>
            <a:spLocks noGrp="1"/>
          </p:cNvSpPr>
          <p:nvPr>
            <p:ph idx="1"/>
          </p:nvPr>
        </p:nvSpPr>
        <p:spPr/>
        <p:txBody>
          <a:bodyPr/>
          <a:lstStyle/>
          <a:p>
            <a:r>
              <a:t>**Résumé Exécutif du Business Plan**</a:t>
            </a:r>
          </a:p>
          <a:p/>
          <a:p>
            <a:r>
              <a:t>**Objectif du projet :**  </a:t>
            </a:r>
          </a:p>
          <a:p>
            <a:r>
              <a:t>Ce projet vise à établir une chaîne de magasins de détail à Abidjan, offrant une sélection variée de produits de consommation courante de qualité. L'objectif est de répondre aux besoins croissants des consommateurs urbains en matière de commodité et de diversité, tout en créant une expérience d'achat agréable et accessible.</a:t>
            </a:r>
          </a:p>
          <a:p/>
          <a:p>
            <a:r>
              <a:t>**Résumé du marché ciblé :**  </a:t>
            </a:r>
          </a:p>
          <a:p>
            <a:r>
              <a:t>Le marché de la vente au détail à Abidjan est en pleine expansion, soutenu par une population urbaine en croissance et une classe moyenne en développement. Avec des habitudes de consommation en évolution, les clients recherchent des points de vente offrant à la fois qualité et proximité. Notre étude de marché révèle un potentiel significatif dans les quartiers stratégiques, où la concurrence est limitée mais la demande est forte.</a:t>
            </a:r>
          </a:p>
          <a:p/>
          <a:p>
            <a:r>
              <a:t>**Besoin de financement :**  </a:t>
            </a:r>
          </a:p>
          <a:p>
            <a:r>
              <a:t>Pour concrétiser ce projet, nous sollicitons un financement de 7 500 000 FCFA. Ce montant sera alloué à l'aménag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