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Business Plan – OBA Mini Market 17552842289469</a:t>
            </a:r>
          </a:p>
        </p:txBody>
      </p:sp>
      <p:sp>
        <p:nvSpPr>
          <p:cNvPr id="3" name="Subtitle 2"/>
          <p:cNvSpPr>
            <a:spLocks noGrp="1"/>
          </p:cNvSpPr>
          <p:nvPr>
            <p:ph type="subTitle" idx="1"/>
          </p:nvPr>
        </p:nvSpPr>
        <p:spPr/>
        <p:txBody>
          <a:bodyPr/>
          <a:lstStyle/>
          <a:p>
            <a:r>
              <a:t>Orange Bank Afrique</a:t>
            </a:r>
          </a:p>
          <a:p>
            <a:r>
              <a:t>2025-08-15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9</a:t>
            </a:r>
          </a:p>
        </p:txBody>
      </p:sp>
      <p:sp>
        <p:nvSpPr>
          <p:cNvPr id="3" name="Content Placeholder 2"/>
          <p:cNvSpPr>
            <a:spLocks noGrp="1"/>
          </p:cNvSpPr>
          <p:nvPr>
            <p:ph idx="1"/>
          </p:nvPr>
        </p:nvSpPr>
        <p:spPr/>
        <p:txBody>
          <a:bodyPr/>
          <a:lstStyle/>
          <a:p>
            <a:r>
              <a:t>Le plan financier prévisionnel est un élément clé de la stratégie d'entreprise, permettant de projeter les performances financières sur une période donnée. Voici une présentation des composantes essentielles de ce plan :</a:t>
            </a:r>
          </a:p>
          <a:p/>
          <a:p>
            <a:r>
              <a:t>### 1. Revenus projetés</a:t>
            </a:r>
          </a:p>
          <a:p/>
          <a:p>
            <a:r>
              <a:t>Pour une entreprise fictive, prenons l'exemple d'une start-up dans le secteur des technologies, qui prévoit de lancer un logiciel SaaS.</a:t>
            </a:r>
          </a:p>
          <a:p/>
          <a:p>
            <a:r>
              <a:t>- **Année 1** : 100 000 € </a:t>
            </a:r>
          </a:p>
          <a:p>
            <a:r>
              <a:t>- **Année 2** : 250 000 € </a:t>
            </a:r>
          </a:p>
          <a:p>
            <a:r>
              <a:t>- **Année 3** : 500 000 € </a:t>
            </a:r>
          </a:p>
          <a:p/>
          <a:p>
            <a:r>
              <a:t>Les revenus proviennent de la vente d'abonnements, avec une croissance estimée de 150% entre la première et la deuxième année, puis de 100% entre la deuxième et la troisième année.</a:t>
            </a:r>
          </a:p>
          <a:p/>
          <a:p>
            <a:r>
              <a:t>### 2. Charges principales</a:t>
            </a:r>
          </a:p>
          <a:p/>
          <a:p>
            <a:r>
              <a:t>Les charges peuvent être classées en différentes catégories :</a:t>
            </a:r>
          </a:p>
          <a:p/>
          <a:p>
            <a:r>
              <a:t>- **Coûts fixes** :</a:t>
            </a:r>
          </a:p>
          <a:p>
            <a:r>
              <a:t>  - Salaires et charges sociales : 60 000 € par an</a:t>
            </a:r>
          </a:p>
          <a:p>
            <a:r>
              <a:t>  - Loyers et charges locatives : 12 000 € par an</a:t>
            </a:r>
          </a:p>
          <a:p>
            <a:r>
              <a:t>  - Services publics et fournitures : 5 000 € par an</a:t>
            </a:r>
          </a:p>
          <a:p>
            <a:r>
              <a:t>  - Dépenses marketing : 20 000 € par an</a:t>
            </a:r>
          </a:p>
          <a:p>
            <a:r>
              <a:t>  - Autres frais administratifs : 3 000 € par </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10</a:t>
            </a:r>
          </a:p>
        </p:txBody>
      </p:sp>
      <p:sp>
        <p:nvSpPr>
          <p:cNvPr id="3" name="Content Placeholder 2"/>
          <p:cNvSpPr>
            <a:spLocks noGrp="1"/>
          </p:cNvSpPr>
          <p:nvPr>
            <p:ph idx="1"/>
          </p:nvPr>
        </p:nvSpPr>
        <p:spPr/>
        <p:txBody>
          <a:bodyPr/>
          <a:lstStyle/>
          <a:p>
            <a:r>
              <a:t>**Résumé Exécutif Professionnel**</a:t>
            </a:r>
          </a:p>
          <a:p/>
          <a:p>
            <a:r>
              <a:t>**Objectif du projet :**  </a:t>
            </a:r>
          </a:p>
          <a:p>
            <a:r>
              <a:t>Notre projet vise à établir une chaîne de boutiques de produits alimentaires bio à Abidjan, répondant à la demande croissante pour des options saines et durables. Nous souhaitons offrir une expérience de consommation unique, alliant qualité et accessibilité.</a:t>
            </a:r>
          </a:p>
          <a:p/>
          <a:p>
            <a:r>
              <a:t>**Résumé du marché ciblé :**  </a:t>
            </a:r>
          </a:p>
          <a:p>
            <a:r>
              <a:t>Le marché ivoirien, et particulièrement à Abidjan, connaît une tendance accrue vers une alimentation saine, portée par une classe moyenne émergente et une sensibilisation accrue aux enjeux de santé. Le secteur alimentaire bio enregistre une croissance de 15 % par an, avec un potentiel significatif pour nos produits.</a:t>
            </a:r>
          </a:p>
          <a:p/>
          <a:p>
            <a:r>
              <a:t>**Besoin de financement :**  </a:t>
            </a:r>
          </a:p>
          <a:p>
            <a:r>
              <a:t>Nous sollicitons un financement de 7 500 000 FCFA pour couvrir les coûts d’aménagement des locaux, l’approvisionnement initial en produits, et le marketing. Ce montant nous permettra de lancer efficacement notre première boutique.</a:t>
            </a:r>
          </a:p>
          <a:p/>
          <a:p>
            <a:r>
              <a:t>**Potentiel de rentabilité :**  </a:t>
            </a:r>
          </a:p>
          <a:p>
            <a:r>
              <a:t>Avec une marge brute estimée à 40</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11</a:t>
            </a:r>
          </a:p>
        </p:txBody>
      </p:sp>
      <p:sp>
        <p:nvSpPr>
          <p:cNvPr id="3" name="Content Placeholder 2"/>
          <p:cNvSpPr>
            <a:spLocks noGrp="1"/>
          </p:cNvSpPr>
          <p:nvPr>
            <p:ph idx="1"/>
          </p:nvPr>
        </p:nvSpPr>
        <p:spPr/>
        <p:txBody>
          <a:bodyPr/>
          <a:lstStyle/>
          <a:p>
            <a:r>
              <a:t>## Activité Principale du Projet Retail à Abidjan</a:t>
            </a:r>
          </a:p>
          <a:p/>
          <a:p>
            <a:r>
              <a:t>### Description des Produits/Services</a:t>
            </a:r>
          </a:p>
          <a:p/>
          <a:p>
            <a:r>
              <a:t>Notre projet consiste en l'ouverture d'une boutique de vêtements et accessoires pour hommes et femmes, proposant une sélection de produits variés, allant des vêtements casuals aux tenues plus habillées. Nous mettrons également en avant une gamme d'accessoires, tels que sacs, chaussures et bijoux, afin de compléter l'offre vestimentaire. En plus de cela, nous envisageons de proposer un service de personnalisation de vêtements, permettant aux clients de créer des pièces uniques selon leurs goûts.</a:t>
            </a:r>
          </a:p>
          <a:p/>
          <a:p>
            <a:r>
              <a:t>### Positionnement Local</a:t>
            </a:r>
          </a:p>
          <a:p/>
          <a:p>
            <a:r>
              <a:t>Nous nous positionnons dans le quartier dynamique de Marcory à Abidjan, connu pour son ambiance urbaine et sa diversité commerciale. Ce choix de localisation nous permet de capter une clientèle variée, allant des jeunes professionnels aux familles. La boutique sera facilement accessible et proche des points de transit, ce qui facilitera l'afflux de clients. De plus, nous prévoyons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12</a:t>
            </a:r>
          </a:p>
        </p:txBody>
      </p:sp>
      <p:sp>
        <p:nvSpPr>
          <p:cNvPr id="3" name="Content Placeholder 2"/>
          <p:cNvSpPr>
            <a:spLocks noGrp="1"/>
          </p:cNvSpPr>
          <p:nvPr>
            <p:ph idx="1"/>
          </p:nvPr>
        </p:nvSpPr>
        <p:spPr/>
        <p:txBody>
          <a:bodyPr/>
          <a:lstStyle/>
          <a:p>
            <a:r>
              <a:t># Étude de marché locale : Secteur Retail à Abidjan</a:t>
            </a:r>
          </a:p>
          <a:p/>
          <a:p>
            <a:r>
              <a:t>## Introduction</a:t>
            </a:r>
          </a:p>
          <a:p/>
          <a:p>
            <a:r>
              <a:t>Abidjan, la plus grande ville de Côte d'Ivoire, est un pôle économique dynamique en Afrique de l'Ouest. Le secteur retail y joue un rôle crucial dans l'économie locale, offrant une large gamme de produits allant de l'alimentation aux biens de consommation durable. Cette étude de marché vise à analyser le secteur retail à Abidjan en se basant sur des données chiffrées, des tendances locales, le niveau de concurrence et les besoins non satisfaits.</a:t>
            </a:r>
          </a:p>
          <a:p/>
          <a:p>
            <a:r>
              <a:t>## 1. Données chiffrées</a:t>
            </a:r>
          </a:p>
          <a:p/>
          <a:p>
            <a:r>
              <a:t>### Taille du marché</a:t>
            </a:r>
          </a:p>
          <a:p/>
          <a:p>
            <a:r>
              <a:t>- **Croissance du secteur** : Le marché retail en Côte d'Ivoire a connu une croissance d'environ 8% par an au cours des cinq dernières années, avec des prévisions de maintien de cette tendance jusqu'en 2025.</a:t>
            </a:r>
          </a:p>
          <a:p>
            <a:r>
              <a:t>- **Volume de vente** : En 2022, le chiffre d'affaires total du secteur retail à Abidjan était estimé à environ 2,5 milliards USD.</a:t>
            </a:r>
          </a:p>
          <a:p>
            <a:r>
              <a:t>- **Population** : Abidjan compte environ 5 millions d'habitants, avec une classe moyenne en </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13</a:t>
            </a:r>
          </a:p>
        </p:txBody>
      </p:sp>
      <p:sp>
        <p:nvSpPr>
          <p:cNvPr id="3" name="Content Placeholder 2"/>
          <p:cNvSpPr>
            <a:spLocks noGrp="1"/>
          </p:cNvSpPr>
          <p:nvPr>
            <p:ph idx="1"/>
          </p:nvPr>
        </p:nvSpPr>
        <p:spPr/>
        <p:txBody>
          <a:bodyPr/>
          <a:lstStyle/>
          <a:p>
            <a:r>
              <a:t>### Plan Financier Prévisionnel</a:t>
            </a:r>
          </a:p>
          <a:p/>
          <a:p>
            <a:r>
              <a:t>Le plan financier prévisionnel est un outil essentiel pour évaluer la viabilité économique d'un projet. Voici les principaux éléments à considérer :</a:t>
            </a:r>
          </a:p>
          <a:p/>
          <a:p>
            <a:r>
              <a:t>#### 1. Revenus Projetés</a:t>
            </a:r>
          </a:p>
          <a:p>
            <a:r>
              <a:t>Les revenus projetés représentent les ventes anticipées sur une période donnée (généralement 3 à 5 ans). Ils peuvent être estimés sur la base de la capacité de production, des prix de vente et des prévisions de marché.</a:t>
            </a:r>
          </a:p>
          <a:p/>
          <a:p>
            <a:r>
              <a:t>- **Exemple** :</a:t>
            </a:r>
          </a:p>
          <a:p>
            <a:r>
              <a:t>  - **Année 1** : 150 000 €</a:t>
            </a:r>
          </a:p>
          <a:p>
            <a:r>
              <a:t>  - **Année 2** : 250 000 €</a:t>
            </a:r>
          </a:p>
          <a:p>
            <a:r>
              <a:t>  - **Année 3** : 350 000 €</a:t>
            </a:r>
          </a:p>
          <a:p/>
          <a:p>
            <a:r>
              <a:t>#### 2. Charges Principales</a:t>
            </a:r>
          </a:p>
          <a:p>
            <a:r>
              <a:t>Les charges principales incluent toutes les dépenses nécessaires au fonctionnement de l'entreprise. Elles peuvent être divisées en charges fixes et variables.</a:t>
            </a:r>
          </a:p>
          <a:p/>
          <a:p>
            <a:r>
              <a:t>- **Charges fixes** (loyer, salaires, assurances) :</a:t>
            </a:r>
          </a:p>
          <a:p>
            <a:r>
              <a:t>  - Loyer : 24 000 €/an</a:t>
            </a:r>
          </a:p>
          <a:p>
            <a:r>
              <a:t>  - Salaires : 100 000 €/an</a:t>
            </a:r>
          </a:p>
          <a:p>
            <a:r>
              <a:t>  - Assurances : 3 000 €/an</a:t>
            </a:r>
          </a:p>
          <a:p>
            <a:r>
              <a:t>  - Autres charges fixes : 10 000 €/an</a:t>
            </a:r>
          </a:p>
          <a:p>
            <a:r>
              <a:t>  - **Total charges fixes** : 137 000 €/an</a:t>
            </a:r>
          </a:p>
          <a:p/>
          <a:p>
            <a:r>
              <a:t>- **Charges variables** (coût des matières premières, marketing, dis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14</a:t>
            </a:r>
          </a:p>
        </p:txBody>
      </p:sp>
      <p:sp>
        <p:nvSpPr>
          <p:cNvPr id="3" name="Content Placeholder 2"/>
          <p:cNvSpPr>
            <a:spLocks noGrp="1"/>
          </p:cNvSpPr>
          <p:nvPr>
            <p:ph idx="1"/>
          </p:nvPr>
        </p:nvSpPr>
        <p:spPr/>
        <p:txBody>
          <a:bodyPr/>
          <a:lstStyle/>
          <a:p>
            <a:r>
              <a:t>Bien sûr ! Voici un plan marketing simple et efficace pour un projet hypothétique, par exemple, une nouvelle gamme de produits bio pour la santé.</a:t>
            </a:r>
          </a:p>
          <a:p/>
          <a:p>
            <a:r>
              <a:t>### 1. Cibles clients</a:t>
            </a:r>
          </a:p>
          <a:p>
            <a:r>
              <a:t>- **Consommateurs soucieux de leur santé** : Personnes de 25 à 45 ans, intéressées par des produits naturels et bio.</a:t>
            </a:r>
          </a:p>
          <a:p>
            <a:r>
              <a:t>- **Athlètes et amateurs de fitness** : Ciblez les personnes qui pratiquent régulièrement des activités sportives et qui recherchent des produits qui soutiennent leur mode de vie actif.</a:t>
            </a:r>
          </a:p>
          <a:p>
            <a:r>
              <a:t>- **Parents** : Mères et pères cherchant des options alimentaires saines pour leurs enfants.</a:t>
            </a:r>
          </a:p>
          <a:p>
            <a:r>
              <a:t>- **Millennials et Gen Z** : Jeunes adultes qui privilégient des achats écoresponsables et éthiques.</a:t>
            </a:r>
          </a:p>
          <a:p/>
          <a:p>
            <a:r>
              <a:t>### 2. Canaux de communication</a:t>
            </a:r>
          </a:p>
          <a:p>
            <a:r>
              <a:t>#### Digital</a:t>
            </a:r>
          </a:p>
          <a:p>
            <a:r>
              <a:t>- **Réseaux sociaux** : Utilisation d'Instagram, Facebook et TikTok pour des publications engageantes, des vidéos de recettes, des témoignages clients et des partenariats avec des influenceurs.</a:t>
            </a:r>
          </a:p>
          <a:p>
            <a:r>
              <a:t>- **Site web** : Création d'un site e-commerce avec un blog sur les bienfaits des produits bio </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15</a:t>
            </a:r>
          </a:p>
        </p:txBody>
      </p:sp>
      <p:sp>
        <p:nvSpPr>
          <p:cNvPr id="3" name="Content Placeholder 2"/>
          <p:cNvSpPr>
            <a:spLocks noGrp="1"/>
          </p:cNvSpPr>
          <p:nvPr>
            <p:ph idx="1"/>
          </p:nvPr>
        </p:nvSpPr>
        <p:spPr/>
        <p:txBody>
          <a:bodyPr/>
          <a:lstStyle/>
          <a:p>
            <a:r>
              <a:t>Voici un exemple de plan opérationnel pour un projet. Ce plan peut être adapté en fonction de la nature du projet (ouverture d'un magasin, d'un restaurant, d'une entreprise de services, etc.).</a:t>
            </a:r>
          </a:p>
          <a:p/>
          <a:p>
            <a:r>
              <a:t>### Plan Opérationnel du Projet</a:t>
            </a:r>
          </a:p>
          <a:p/>
          <a:p>
            <a:r>
              <a:t>#### 1. Local / Emplacement</a:t>
            </a:r>
          </a:p>
          <a:p>
            <a:r>
              <a:t>- **Type de Local** : Un espace commercial de 150 m² situé en centre-ville, idéal pour attirer une clientèle piétonne et de passage.</a:t>
            </a:r>
          </a:p>
          <a:p>
            <a:r>
              <a:t>- **Adresse** : [Préciser l'adresse exacte].</a:t>
            </a:r>
          </a:p>
          <a:p>
            <a:r>
              <a:t>- **Accessibilité** : Proximité des transports en commun (bus, métro) et parkings à proximité pour les clients.</a:t>
            </a:r>
          </a:p>
          <a:p>
            <a:r>
              <a:t>- **Aménagement** : Le local sera aménagé avec des zones distinctes pour l'accueil, la vente, le service ou la production, en respectant les normes de sécurité et d’accessibilité.</a:t>
            </a:r>
          </a:p>
          <a:p/>
          <a:p>
            <a:r>
              <a:t>#### 2. Fournisseurs / Logistique</a:t>
            </a:r>
          </a:p>
          <a:p>
            <a:r>
              <a:t>- **Fournisseurs** :</a:t>
            </a:r>
          </a:p>
          <a:p>
            <a:r>
              <a:t>  - Sélection de fournisseurs locaux pour les matières premières afin de réduire les coûts de transport et soutenir l'économie locale.</a:t>
            </a:r>
          </a:p>
          <a:p>
            <a:r>
              <a:t>  - Établissement de contrats avec des fournisseurs fiables pour assurer une qualité</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16</a:t>
            </a:r>
          </a:p>
        </p:txBody>
      </p:sp>
      <p:sp>
        <p:nvSpPr>
          <p:cNvPr id="3" name="Content Placeholder 2"/>
          <p:cNvSpPr>
            <a:spLocks noGrp="1"/>
          </p:cNvSpPr>
          <p:nvPr>
            <p:ph idx="1"/>
          </p:nvPr>
        </p:nvSpPr>
        <p:spPr/>
        <p:txBody>
          <a:bodyPr/>
          <a:lstStyle/>
          <a:p>
            <a:r>
              <a:t># Plan RH pour un Micro-Projet Local</a:t>
            </a:r>
          </a:p>
          <a:p/>
          <a:p>
            <a:r>
              <a:t>## 1. Nombre de personnes prévues</a:t>
            </a:r>
          </a:p>
          <a:p>
            <a:r>
              <a:t>Pour ce micro-projet, nous prévoyons de recruter un total de **5 personnes**.</a:t>
            </a:r>
          </a:p>
          <a:p/>
          <a:p>
            <a:r>
              <a:t>## 2. Rôles principaux</a:t>
            </a:r>
          </a:p>
          <a:p>
            <a:r>
              <a:t>Les rôles principaux à pourvoir sont les suivants :</a:t>
            </a:r>
          </a:p>
          <a:p/>
          <a:p>
            <a:r>
              <a:t>- **Responsable de Projet** (1 personne)</a:t>
            </a:r>
          </a:p>
          <a:p>
            <a:r>
              <a:t>  - Supervision générale du projet</a:t>
            </a:r>
          </a:p>
          <a:p>
            <a:r>
              <a:t>  - Coordination des équipes</a:t>
            </a:r>
          </a:p>
          <a:p>
            <a:r>
              <a:t>  - Suivi des délais et du budget</a:t>
            </a:r>
          </a:p>
          <a:p>
            <a:r>
              <a:t>  </a:t>
            </a:r>
          </a:p>
          <a:p>
            <a:r>
              <a:t>- **Chargé de Communication** (1 personne)</a:t>
            </a:r>
          </a:p>
          <a:p>
            <a:r>
              <a:t>  - Élaboration et mise en œuvre de la stratégie de communication</a:t>
            </a:r>
          </a:p>
          <a:p>
            <a:r>
              <a:t>  - Gestion des relations avec les parties prenantes</a:t>
            </a:r>
          </a:p>
          <a:p>
            <a:r>
              <a:t>  - Promotion du projet sur les réseaux sociaux et autres plateformes</a:t>
            </a:r>
          </a:p>
          <a:p/>
          <a:p>
            <a:r>
              <a:t>- **Technicien Support** (1 personne)</a:t>
            </a:r>
          </a:p>
          <a:p>
            <a:r>
              <a:t>  - Assistance technique pour les activités du projet</a:t>
            </a:r>
          </a:p>
          <a:p>
            <a:r>
              <a:t>  - Formation des utilisateurs finaux</a:t>
            </a:r>
          </a:p>
          <a:p>
            <a:r>
              <a:t>  - Maintenance des équipements et outils utilisés</a:t>
            </a:r>
          </a:p>
          <a:p/>
          <a:p>
            <a:r>
              <a:t>- **Assistant Administratif** (1 personne)</a:t>
            </a:r>
          </a:p>
          <a:p>
            <a:r>
              <a:t>  - Gestion administrative et logistique</a:t>
            </a:r>
          </a:p>
          <a:p>
            <a:r>
              <a:t>  - Suivi des documents et des rapports</a:t>
            </a:r>
          </a:p>
          <a:p>
            <a:r>
              <a:t>  - Soutien aux équipes dans l'organisation des événements</a:t>
            </a:r>
          </a:p>
          <a:p/>
          <a:p>
            <a:r>
              <a:t>- **Bénévole/Formateur** (1 pers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17</a:t>
            </a:r>
          </a:p>
        </p:txBody>
      </p:sp>
      <p:sp>
        <p:nvSpPr>
          <p:cNvPr id="3" name="Content Placeholder 2"/>
          <p:cNvSpPr>
            <a:spLocks noGrp="1"/>
          </p:cNvSpPr>
          <p:nvPr>
            <p:ph idx="1"/>
          </p:nvPr>
        </p:nvSpPr>
        <p:spPr/>
        <p:txBody>
          <a:bodyPr/>
          <a:lstStyle/>
          <a:p>
            <a:r>
              <a:t>Le **plan financier prévisionnel** est un document essentiel pour toute entreprise, car il permet d’anticiper la viabilité financière du projet. Voici une présentation structurée avec des ordres de grandeur clairs et réalistes.</a:t>
            </a:r>
          </a:p>
          <a:p/>
          <a:p>
            <a:r>
              <a:t>### 1. Revenus Projetés</a:t>
            </a:r>
          </a:p>
          <a:p>
            <a:r>
              <a:t>Les revenus projetés dépendent de la nature de l’activité, du marché cible et de la stratégie de vente. Supposons que notre entreprise soit une start-up qui vend des produits en ligne.</a:t>
            </a:r>
          </a:p>
          <a:p/>
          <a:p>
            <a:r>
              <a:t>- **Chiffre d'affaires annuel estimé** : 300 000 € la première année.</a:t>
            </a:r>
          </a:p>
          <a:p>
            <a:r>
              <a:t>- **Croissance annuelle** : 20% prévue pour les 3 premières années, atteignant 432 000 € en année 3.</a:t>
            </a:r>
          </a:p>
          <a:p>
            <a:r>
              <a:t>- **Sources de revenus** : ventes directes, abonnements, produits dérivés.</a:t>
            </a:r>
          </a:p>
          <a:p/>
          <a:p>
            <a:r>
              <a:t>### 2. Charges Principales</a:t>
            </a:r>
          </a:p>
          <a:p>
            <a:r>
              <a:t>Les charges doivent inclure tous les coûts liés à l'exploitation de l'entreprise.</a:t>
            </a:r>
          </a:p>
          <a:p/>
          <a:p>
            <a:r>
              <a:t>- **Coûts des biens vendus (COGS)** : 120 000 € (40% du chiffre d'affaires).</a:t>
            </a:r>
          </a:p>
          <a:p>
            <a:r>
              <a:t>- **Frais de personnel** : 80 000 € (salaires, charges sociales).</a:t>
            </a:r>
          </a:p>
          <a:p>
            <a:r>
              <a:t>- **Loyer et charges locatives** : 24 000 € (2 000 € par mois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18</a:t>
            </a:r>
          </a:p>
        </p:txBody>
      </p:sp>
      <p:sp>
        <p:nvSpPr>
          <p:cNvPr id="3" name="Content Placeholder 2"/>
          <p:cNvSpPr>
            <a:spLocks noGrp="1"/>
          </p:cNvSpPr>
          <p:nvPr>
            <p:ph idx="1"/>
          </p:nvPr>
        </p:nvSpPr>
        <p:spPr/>
        <p:txBody>
          <a:bodyPr/>
          <a:lstStyle/>
          <a:p>
            <a:r>
              <a:t>### Activité Principale du Projet : Retail à Abidjan</a:t>
            </a:r>
          </a:p>
          <a:p/>
          <a:p>
            <a:r>
              <a:t>#### Description des Produits/Services</a:t>
            </a:r>
          </a:p>
          <a:p>
            <a:r>
              <a:t>Notre projet consiste en l'ouverture d'une boutique de mode et accessoires à Abidjan, spécialisée dans la vente de vêtements, chaussures et accessoires pour hommes, femmes et enfants. Nous proposerons une sélection de produits allant des marques locales aux créateurs émergents, en passant par des articles importés soigneusement sélectionnés. En outre, nous offrirons des services de personnalisation, permettant aux clients d'ajouter une touche unique à leurs achats. Des ateliers de mode et de style seront également organisés pour engager la communauté et promouvoir la culture locale.</a:t>
            </a:r>
          </a:p>
          <a:p/>
          <a:p>
            <a:r>
              <a:t>#### Positionnement Local</a:t>
            </a:r>
          </a:p>
          <a:p>
            <a:r>
              <a:t>Située dans un quartier dynamique d'Abidjan, notre boutique visera une clientèle variée, allant des étudiants aux professionnels, en passant par les familles. Grâce à un emplacement stratégique, à proximité de centres commerciaux et d'espaces de vie animés, nous serons idéalement positionn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a:t>
            </a:r>
          </a:p>
        </p:txBody>
      </p:sp>
      <p:sp>
        <p:nvSpPr>
          <p:cNvPr id="3" name="Content Placeholder 2"/>
          <p:cNvSpPr>
            <a:spLocks noGrp="1"/>
          </p:cNvSpPr>
          <p:nvPr>
            <p:ph idx="1"/>
          </p:nvPr>
        </p:nvSpPr>
        <p:spPr/>
        <p:txBody>
          <a:bodyPr/>
          <a:lstStyle/>
          <a:p>
            <a:r>
              <a:t>**Plan RH pour un Micro-Projet Local**</a:t>
            </a:r>
          </a:p>
          <a:p/>
          <a:p>
            <a:r>
              <a:t>**1. Nombre de personnes prévues :**</a:t>
            </a:r>
          </a:p>
          <a:p>
            <a:r>
              <a:t>   - Total : 5 personnes</a:t>
            </a:r>
          </a:p>
          <a:p>
            <a:r>
              <a:t>     - 1 Chef de projet</a:t>
            </a:r>
          </a:p>
          <a:p>
            <a:r>
              <a:t>     - 2 Techniciens / Opérateurs</a:t>
            </a:r>
          </a:p>
          <a:p>
            <a:r>
              <a:t>     - 1 Responsable marketing et communication</a:t>
            </a:r>
          </a:p>
          <a:p>
            <a:r>
              <a:t>     - 1 Comptable / Administrateur</a:t>
            </a:r>
          </a:p>
          <a:p/>
          <a:p>
            <a:r>
              <a:t>**2. Rôles principaux :**</a:t>
            </a:r>
          </a:p>
          <a:p>
            <a:r>
              <a:t>   - **Chef de projet :** </a:t>
            </a:r>
          </a:p>
          <a:p>
            <a:r>
              <a:t>     - Coordination des activités du projet</a:t>
            </a:r>
          </a:p>
          <a:p>
            <a:r>
              <a:t>     - Gestion des budgets et des délais</a:t>
            </a:r>
          </a:p>
          <a:p>
            <a:r>
              <a:t>     - Communication avec les parties prenantes</a:t>
            </a:r>
          </a:p>
          <a:p>
            <a:r>
              <a:t>   - **Techniciens / Opérateurs :**</a:t>
            </a:r>
          </a:p>
          <a:p>
            <a:r>
              <a:t>     - Exécution des tâches techniques du projet</a:t>
            </a:r>
          </a:p>
          <a:p>
            <a:r>
              <a:t>     - Maintenance des équipements</a:t>
            </a:r>
          </a:p>
          <a:p>
            <a:r>
              <a:t>     - Rapport sur l'avancement des travaux</a:t>
            </a:r>
          </a:p>
          <a:p>
            <a:r>
              <a:t>   - **Responsable marketing et communication :**</a:t>
            </a:r>
          </a:p>
          <a:p>
            <a:r>
              <a:t>     - Développement de la stratégie de communication</a:t>
            </a:r>
          </a:p>
          <a:p>
            <a:r>
              <a:t>     - Gestion des réseaux sociaux et des relations publiques</a:t>
            </a:r>
          </a:p>
          <a:p>
            <a:r>
              <a:t>     - Organisation d'événements locaux pour promouvoir le projet</a:t>
            </a:r>
          </a:p>
          <a:p>
            <a:r>
              <a:t>   - **Comptable / Administrateur :**</a:t>
            </a:r>
          </a:p>
          <a:p>
            <a:r>
              <a:t>     - Suivi des finances du projet</a:t>
            </a:r>
          </a:p>
          <a:p>
            <a:r>
              <a:t>     - Gestion de la paie et des contrats</a:t>
            </a:r>
          </a:p>
          <a:p>
            <a:r>
              <a:t>     - Reporting financier aux parties prenantes</a:t>
            </a:r>
          </a:p>
          <a:p/>
          <a:p>
            <a:r>
              <a:t>**3. Pl</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19</a:t>
            </a:r>
          </a:p>
        </p:txBody>
      </p:sp>
      <p:sp>
        <p:nvSpPr>
          <p:cNvPr id="3" name="Content Placeholder 2"/>
          <p:cNvSpPr>
            <a:spLocks noGrp="1"/>
          </p:cNvSpPr>
          <p:nvPr>
            <p:ph idx="1"/>
          </p:nvPr>
        </p:nvSpPr>
        <p:spPr/>
        <p:txBody>
          <a:bodyPr/>
          <a:lstStyle/>
          <a:p>
            <a:r>
              <a:t># Étude de marché locale sur le secteur Retail à Abidjan</a:t>
            </a:r>
          </a:p>
          <a:p/>
          <a:p>
            <a:r>
              <a:t>## Introduction</a:t>
            </a:r>
          </a:p>
          <a:p/>
          <a:p>
            <a:r>
              <a:t>Le secteur retail à Abidjan, en Côte d'Ivoire, connaît une dynamique significative, soutenue par une urbanisation croissante et une augmentation du pouvoir d'achat des consommateurs. Cette étude vise à analyser les données chiffrées disponibles, les tendances locales, le niveau de concurrence et les besoins non satisfaits dans ce secteur.</a:t>
            </a:r>
          </a:p>
          <a:p/>
          <a:p>
            <a:r>
              <a:t>## 1. Données chiffrées</a:t>
            </a:r>
          </a:p>
          <a:p/>
          <a:p>
            <a:r>
              <a:t>### 1.1. Croissance du marché</a:t>
            </a:r>
          </a:p>
          <a:p/>
          <a:p>
            <a:r>
              <a:t>Selon le rapport de l'Observatoire de l'économie ivoirienne, le secteur du retail a connu une croissance d'environ 8% par an au cours des dernières années. En 2022, le chiffre d'affaires total du secteur était estimé à environ 1,5 milliard USD.</a:t>
            </a:r>
          </a:p>
          <a:p/>
          <a:p>
            <a:r>
              <a:t>### 1.2. Distribution des points de vente</a:t>
            </a:r>
          </a:p>
          <a:p/>
          <a:p>
            <a:r>
              <a:t>- **Supermarchés et hypermarchés** : Les grandes surfaces représentent environ 30% du marché, avec des enseignes comme Carrefour et Super U.</a:t>
            </a:r>
          </a:p>
          <a:p>
            <a:r>
              <a:t>- **Magasins de proximité** : Ils constituent près de 50% du secteur, reflétant la préférence des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20</a:t>
            </a:r>
          </a:p>
        </p:txBody>
      </p:sp>
      <p:sp>
        <p:nvSpPr>
          <p:cNvPr id="3" name="Content Placeholder 2"/>
          <p:cNvSpPr>
            <a:spLocks noGrp="1"/>
          </p:cNvSpPr>
          <p:nvPr>
            <p:ph idx="1"/>
          </p:nvPr>
        </p:nvSpPr>
        <p:spPr/>
        <p:txBody>
          <a:bodyPr/>
          <a:lstStyle/>
          <a:p>
            <a:r>
              <a:t>Voici un plan marketing simple et efficace pour un projet, que ce soit pour un produit ou un service :</a:t>
            </a:r>
          </a:p>
          <a:p/>
          <a:p>
            <a:r>
              <a:t>### 1. Cibles clients</a:t>
            </a:r>
          </a:p>
          <a:p>
            <a:r>
              <a:t>Identifiez et segmentez vos cibles clients en fonction de critères démographiques, psychographiques et comportementaux. Par exemple :</a:t>
            </a:r>
          </a:p>
          <a:p>
            <a:r>
              <a:t>- **Jeunes professionnels** (25-35 ans) à la recherche de solutions pratiques.</a:t>
            </a:r>
          </a:p>
          <a:p>
            <a:r>
              <a:t>- **Familles** avec des enfants, intéressées par des produits/services adaptés à leurs besoins.</a:t>
            </a:r>
          </a:p>
          <a:p>
            <a:r>
              <a:t>- **Seniors** (55 ans et plus) souhaitant améliorer leur qualité de vie.</a:t>
            </a:r>
          </a:p>
          <a:p>
            <a:r>
              <a:t>- **Entreprises locales** qui pourraient bénéficier de votre produit/service.</a:t>
            </a:r>
          </a:p>
          <a:p/>
          <a:p>
            <a:r>
              <a:t>### 2. Canaux de communication</a:t>
            </a:r>
          </a:p>
          <a:p>
            <a:r>
              <a:t>#### Digital</a:t>
            </a:r>
          </a:p>
          <a:p>
            <a:r>
              <a:t>- **Réseaux sociaux** : Utiliser Facebook, Instagram et LinkedIn pour toucher différentes cibles. Publier du contenu engageant (articles, vidéos, témoignages clients).</a:t>
            </a:r>
          </a:p>
          <a:p>
            <a:r>
              <a:t>- **Site web** : Créer un site optimisé pour le SEO, avec des informations claires sur le produit/service, des avis clients et un blog.</a:t>
            </a:r>
          </a:p>
          <a:p>
            <a:r>
              <a:t>- **Email marketing** : Mettre en place des campagnes d'emailing </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21</a:t>
            </a:r>
          </a:p>
        </p:txBody>
      </p:sp>
      <p:sp>
        <p:nvSpPr>
          <p:cNvPr id="3" name="Content Placeholder 2"/>
          <p:cNvSpPr>
            <a:spLocks noGrp="1"/>
          </p:cNvSpPr>
          <p:nvPr>
            <p:ph idx="1"/>
          </p:nvPr>
        </p:nvSpPr>
        <p:spPr/>
        <p:txBody>
          <a:bodyPr/>
          <a:lstStyle/>
          <a:p>
            <a:r>
              <a:t>Le plan opérationnel d'un projet est essentiel pour assurer sa mise en œuvre efficace et son succès à long terme. Voici une description des éléments clés du plan opérationnel, en prenant en compte les aspects que vous avez mentionnés :</a:t>
            </a:r>
          </a:p>
          <a:p/>
          <a:p>
            <a:r>
              <a:t>### 1. Local / Emplacement</a:t>
            </a:r>
          </a:p>
          <a:p>
            <a:r>
              <a:t>- **Choix de l’emplacement** : Sélectionner un emplacement stratégique qui attire la clientèle cible. Cela peut inclure des critères tels que la proximité des transports en commun, la visibilité, l'accessibilité et la densité de population.</a:t>
            </a:r>
          </a:p>
          <a:p>
            <a:r>
              <a:t>- **Aménagement des locaux** : Planifier l'agencement intérieur et extérieur pour maximiser l'expérience client et l'efficacité opérationnelle. Inclure des zones pour le service, le stockage, et éventuellement des espaces dédiés à des événements.</a:t>
            </a:r>
          </a:p>
          <a:p>
            <a:r>
              <a:t>- **Bail et conformité** : Négocier le bail commercial et s'assurer que les locaux respectent les normes de sécurité et de santé en vigueur.</a:t>
            </a:r>
          </a:p>
          <a:p/>
          <a:p>
            <a:r>
              <a:t>### 2. Fournisseurs / Logistique</a:t>
            </a:r>
          </a:p>
          <a:p>
            <a:r>
              <a:t>- **Sélection des fournisseurs** : Identifier et établir des partenariats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22</a:t>
            </a:r>
          </a:p>
        </p:txBody>
      </p:sp>
      <p:sp>
        <p:nvSpPr>
          <p:cNvPr id="3" name="Content Placeholder 2"/>
          <p:cNvSpPr>
            <a:spLocks noGrp="1"/>
          </p:cNvSpPr>
          <p:nvPr>
            <p:ph idx="1"/>
          </p:nvPr>
        </p:nvSpPr>
        <p:spPr/>
        <p:txBody>
          <a:bodyPr/>
          <a:lstStyle/>
          <a:p>
            <a:r>
              <a:t>**Plan RH pour le Micro-Projet Local : "Jardin Communautaire Durable"**</a:t>
            </a:r>
          </a:p>
          <a:p/>
          <a:p>
            <a:r>
              <a:t>---</a:t>
            </a:r>
          </a:p>
          <a:p/>
          <a:p>
            <a:r>
              <a:t>### 1. Nombre de personnes prévues</a:t>
            </a:r>
          </a:p>
          <a:p>
            <a:r>
              <a:t>- **Total** : 6 personnes</a:t>
            </a:r>
          </a:p>
          <a:p>
            <a:r>
              <a:t>  - **1 Coordinateur de projet**</a:t>
            </a:r>
          </a:p>
          <a:p>
            <a:r>
              <a:t>  - **2 Agents de sensibilisation**</a:t>
            </a:r>
          </a:p>
          <a:p>
            <a:r>
              <a:t>  - **1 Jardinier responsable**</a:t>
            </a:r>
          </a:p>
          <a:p>
            <a:r>
              <a:t>  - **2 Bénévoles/Assistants**</a:t>
            </a:r>
          </a:p>
          <a:p/>
          <a:p>
            <a:r>
              <a:t>### 2. Rôles principaux</a:t>
            </a:r>
          </a:p>
          <a:p>
            <a:r>
              <a:t>- **Coordinateur de projet :**</a:t>
            </a:r>
          </a:p>
          <a:p>
            <a:r>
              <a:t>  - Responsable de la gestion globale du projet.</a:t>
            </a:r>
          </a:p>
          <a:p>
            <a:r>
              <a:t>  - Coordination des activités et des ressources.</a:t>
            </a:r>
          </a:p>
          <a:p>
            <a:r>
              <a:t>  - Communication avec les partenaires externes et la communauté.</a:t>
            </a:r>
          </a:p>
          <a:p/>
          <a:p>
            <a:r>
              <a:t>- **Agents de sensibilisation :**</a:t>
            </a:r>
          </a:p>
          <a:p>
            <a:r>
              <a:t>  - Sensibilisation des habitants sur les pratiques de jardinage durable.</a:t>
            </a:r>
          </a:p>
          <a:p>
            <a:r>
              <a:t>  - Organisation d'ateliers et d'événements communautaires.</a:t>
            </a:r>
          </a:p>
          <a:p>
            <a:r>
              <a:t>  - Collecte de feedback et évaluation des besoins de la communauté.</a:t>
            </a:r>
          </a:p>
          <a:p/>
          <a:p>
            <a:r>
              <a:t>- **Jardinier responsable :**</a:t>
            </a:r>
          </a:p>
          <a:p>
            <a:r>
              <a:t>  - Gestion quotidienne du jardin.</a:t>
            </a:r>
          </a:p>
          <a:p>
            <a:r>
              <a:t>  - Mise en œuvre des pratiques de jardinage durable.</a:t>
            </a:r>
          </a:p>
          <a:p>
            <a:r>
              <a:t>  - Formation des bénévoles et des participants au jardin.</a:t>
            </a:r>
          </a:p>
          <a:p/>
          <a:p>
            <a:r>
              <a:t>- **Bénévoles/Assistants :**</a:t>
            </a:r>
          </a:p>
          <a:p>
            <a:r>
              <a:t>  - Assistance aux agents de sensibilisation et au jardinier.</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23</a:t>
            </a:r>
          </a:p>
        </p:txBody>
      </p:sp>
      <p:sp>
        <p:nvSpPr>
          <p:cNvPr id="3" name="Content Placeholder 2"/>
          <p:cNvSpPr>
            <a:spLocks noGrp="1"/>
          </p:cNvSpPr>
          <p:nvPr>
            <p:ph idx="1"/>
          </p:nvPr>
        </p:nvSpPr>
        <p:spPr/>
        <p:txBody>
          <a:bodyPr/>
          <a:lstStyle/>
          <a:p>
            <a:r>
              <a:t>**Résumé Exécutif Professionnel du Business Plan**</a:t>
            </a:r>
          </a:p>
          <a:p/>
          <a:p>
            <a:r>
              <a:t>**Objectif du projet :** Lancement d’un point de vente au détail innovant à Abidjan, axé sur la distribution de produits alimentaires et non alimentaires de qualité, visant à répondre aux besoins croissants des consommateurs urbains en matière de commodité et de diversité.</a:t>
            </a:r>
          </a:p>
          <a:p/>
          <a:p>
            <a:r>
              <a:t>**Résumé du marché ciblé :** Le marché d’Abidjan, avec une population dynamique de plus de 5 millions d’habitants, présente un fort potentiel de consommation. La classe moyenne en pleine expansion et l’urbanisation rapide entraînent une demande accrue pour des produits de consommation rapide et de qualité. Notre étude de marché révèle une opportunité significative pour un concept de retail moderne qui allie prix compétitifs et expérience client améliorée.</a:t>
            </a:r>
          </a:p>
          <a:p/>
          <a:p>
            <a:r>
              <a:t>**Besoin de financement :** Nous sollicitons un financement de 7 500 000 FCFA pour couvrir les coûts initiaux d’établissement, y compris l’aménagement du point de vente, l’approvisionnement et les opérations mark</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24</a:t>
            </a:r>
          </a:p>
        </p:txBody>
      </p:sp>
      <p:sp>
        <p:nvSpPr>
          <p:cNvPr id="3" name="Content Placeholder 2"/>
          <p:cNvSpPr>
            <a:spLocks noGrp="1"/>
          </p:cNvSpPr>
          <p:nvPr>
            <p:ph idx="1"/>
          </p:nvPr>
        </p:nvSpPr>
        <p:spPr/>
        <p:txBody>
          <a:bodyPr/>
          <a:lstStyle/>
          <a:p>
            <a:r>
              <a:t>**Activité Principale du Projet : Retail à Abidjan**</a:t>
            </a:r>
          </a:p>
          <a:p/>
          <a:p>
            <a:r>
              <a:t>**1. Description des Produits/Services :**</a:t>
            </a:r>
          </a:p>
          <a:p>
            <a:r>
              <a:t>Le projet consiste à ouvrir une boutique de retail à Abidjan, spécialisée dans la vente de produits artisanaux locaux et de mode éthique. La boutique proposera une sélection de vêtements, accessoires, et objets de décoration fabriqués par des artisans locaux, ainsi qu'une gamme de produits cosmétiques naturels. L'accent sera mis sur la qualité, l'authenticité et le respect de l'environnement. Les clients pourront également bénéficier de services personnalisés, tels que des ateliers de création et des événements culturels mettant en avant les artisans et leur savoir-faire.</a:t>
            </a:r>
          </a:p>
          <a:p/>
          <a:p>
            <a:r>
              <a:t>**2. Positionnement Local :**</a:t>
            </a:r>
          </a:p>
          <a:p>
            <a:r>
              <a:t>La boutique sera idéalement située dans un quartier animé et touristique d'Abidjan, attirant à la fois les habitants et les visiteurs. Le positionnement se fera autour de l'idée de promouvoir la culture ivoirienne et de soutenir l'économie locale. En offrant une expérience d'achat immersive 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25</a:t>
            </a:r>
          </a:p>
        </p:txBody>
      </p:sp>
      <p:sp>
        <p:nvSpPr>
          <p:cNvPr id="3" name="Content Placeholder 2"/>
          <p:cNvSpPr>
            <a:spLocks noGrp="1"/>
          </p:cNvSpPr>
          <p:nvPr>
            <p:ph idx="1"/>
          </p:nvPr>
        </p:nvSpPr>
        <p:spPr/>
        <p:txBody>
          <a:bodyPr/>
          <a:lstStyle/>
          <a:p>
            <a:r>
              <a:t># Étude de marché locale sur le secteur Retail à Abidjan</a:t>
            </a:r>
          </a:p>
          <a:p/>
          <a:p>
            <a:r>
              <a:t>## Introduction</a:t>
            </a:r>
          </a:p>
          <a:p/>
          <a:p>
            <a:r>
              <a:t>Abidjan, en tant que principale ville économique de la Côte d'Ivoire, présente un environnement dynamique pour le secteur du retail. Cette étude vise à analyser le marché local en termes de données chiffrées, de tendances, de concurrence et de besoins non satisfaits.</a:t>
            </a:r>
          </a:p>
          <a:p/>
          <a:p>
            <a:r>
              <a:t>## 1. Données chiffrées</a:t>
            </a:r>
          </a:p>
          <a:p/>
          <a:p>
            <a:r>
              <a:t>### 1.1 Taille du marché</a:t>
            </a:r>
          </a:p>
          <a:p/>
          <a:p>
            <a:r>
              <a:t>Le secteur du retail à Abidjan est en pleine expansion, avec une croissance estimée à environ 10% par an. En 2022, le chiffre d'affaires du secteur était évalué à environ 2,5 milliards USD. </a:t>
            </a:r>
          </a:p>
          <a:p/>
          <a:p>
            <a:r>
              <a:t>### 1.2 Comportement des consommateurs</a:t>
            </a:r>
          </a:p>
          <a:p/>
          <a:p>
            <a:r>
              <a:t>Selon des études récentes, environ 60% des consommateurs d'Abidjan préfèrent faire leurs courses dans des supermarchés modernes, tandis que 30% optent pour les marchés traditionnels. La classe moyenne en pleine expansion, qui représente environ 40% de la population urbaine, joue un rôle clé dans cette dynamique.</a:t>
            </a:r>
          </a:p>
          <a:p/>
          <a:p>
            <a:r>
              <a:t>### 1.3 Démographie</a:t>
            </a:r>
          </a:p>
          <a:p/>
          <a:p>
            <a:r>
              <a:t>Abidjan compte environ 5 millions d'h</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26</a:t>
            </a:r>
          </a:p>
        </p:txBody>
      </p:sp>
      <p:sp>
        <p:nvSpPr>
          <p:cNvPr id="3" name="Content Placeholder 2"/>
          <p:cNvSpPr>
            <a:spLocks noGrp="1"/>
          </p:cNvSpPr>
          <p:nvPr>
            <p:ph idx="1"/>
          </p:nvPr>
        </p:nvSpPr>
        <p:spPr/>
        <p:txBody>
          <a:bodyPr/>
          <a:lstStyle/>
          <a:p>
            <a:r>
              <a:t>Bien sûr ! Voici un plan marketing simple et efficace pour un projet hypothétique, par exemple, le lancement d'une nouvelle application de gestion de finances personnelles.</a:t>
            </a:r>
          </a:p>
          <a:p/>
          <a:p>
            <a:r>
              <a:t>### Plan Marketing pour l'Application de Gestion de Finances Personnelles</a:t>
            </a:r>
          </a:p>
          <a:p/>
          <a:p>
            <a:r>
              <a:t>#### 1. Cibles Clients</a:t>
            </a:r>
          </a:p>
          <a:p>
            <a:r>
              <a:t>- **Jeunes adultes (18-30 ans)** : Étudiants et jeunes professionnels qui cherchent à gérer leurs finances de manière proactive.</a:t>
            </a:r>
          </a:p>
          <a:p>
            <a:r>
              <a:t>- **Familles (30-50 ans)** : Parents cherchant à suivre leurs dépenses, épargner pour l'éducation des enfants et gérer un budget familial.</a:t>
            </a:r>
          </a:p>
          <a:p>
            <a:r>
              <a:t>- **Personnes à revenu moyen** : Individus et familles qui souhaitent améliorer leur situation financière et mieux comprendre leurs habitudes de consommation.</a:t>
            </a:r>
          </a:p>
          <a:p/>
          <a:p>
            <a:r>
              <a:t>#### 2. Canaux de Communication</a:t>
            </a:r>
          </a:p>
          <a:p>
            <a:r>
              <a:t>- **Digital** :</a:t>
            </a:r>
          </a:p>
          <a:p>
            <a:r>
              <a:t>  - **Réseaux Sociaux** : Publicités ciblées sur Instagram, Facebook et TikTok pour atteindre les jeunes adultes. Contenu éducatif sur la gestion des finances sur LinkedIn pour les professionnels plus âgés.</a:t>
            </a:r>
          </a:p>
          <a:p>
            <a:r>
              <a:t>  - **Influenceurs Financiers** : Collaborati</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27</a:t>
            </a:r>
          </a:p>
        </p:txBody>
      </p:sp>
      <p:sp>
        <p:nvSpPr>
          <p:cNvPr id="3" name="Content Placeholder 2"/>
          <p:cNvSpPr>
            <a:spLocks noGrp="1"/>
          </p:cNvSpPr>
          <p:nvPr>
            <p:ph idx="1"/>
          </p:nvPr>
        </p:nvSpPr>
        <p:spPr/>
        <p:txBody>
          <a:bodyPr/>
          <a:lstStyle/>
          <a:p>
            <a:r>
              <a:t>### Plan Opérationnel du Projet</a:t>
            </a:r>
          </a:p>
          <a:p/>
          <a:p>
            <a:r>
              <a:t>#### 1. Local / Emplacement</a:t>
            </a:r>
          </a:p>
          <a:p>
            <a:r>
              <a:t>- **Choix de l'emplacement** : Le local doit être situé dans une zone à fort passage, idéalement à proximité de transports en commun, de zones commerciales ou d'autres activités générant du flux de clients. </a:t>
            </a:r>
          </a:p>
          <a:p>
            <a:r>
              <a:t>- **Superficie** : La superficie doit être adaptée aux besoins opérationnels, incluant les espaces de vente, de stockage et éventuellement de production si nécessaire.</a:t>
            </a:r>
          </a:p>
          <a:p>
            <a:r>
              <a:t>- **Aménagement** : Penser à l'agencement intérieur pour optimiser l'expérience client et le flux de travail des employés.</a:t>
            </a:r>
          </a:p>
          <a:p/>
          <a:p>
            <a:r>
              <a:t>#### 2. Fournisseurs / Logistique</a:t>
            </a:r>
          </a:p>
          <a:p>
            <a:r>
              <a:t>- **Fournisseurs** : Sélectionner des fournisseurs fiables pour les matières premières ou produits nécessaires. Établir des relations à long terme avec des fournisseurs locaux pour réduire les délais de livraison et les coûts de transport.</a:t>
            </a:r>
          </a:p>
          <a:p>
            <a:r>
              <a:t>- **Logistique** : Mettre en place un système logistique efficace pour gérer les réceptions de marchandises, le stockage et la distribution. Évaluer les options de t</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28</a:t>
            </a:r>
          </a:p>
        </p:txBody>
      </p:sp>
      <p:sp>
        <p:nvSpPr>
          <p:cNvPr id="3" name="Content Placeholder 2"/>
          <p:cNvSpPr>
            <a:spLocks noGrp="1"/>
          </p:cNvSpPr>
          <p:nvPr>
            <p:ph idx="1"/>
          </p:nvPr>
        </p:nvSpPr>
        <p:spPr/>
        <p:txBody>
          <a:bodyPr/>
          <a:lstStyle/>
          <a:p>
            <a:r>
              <a:t>Un plan financier prévisionnel est un outil essentiel pour toute entreprise, car il permet d'estimer les revenus, les charges, les bénéfices et d'autres indicateurs clés de performance financière. Voici une présentation structurée et réaliste d'un plan financier prévisionnel.</a:t>
            </a:r>
          </a:p>
          <a:p/>
          <a:p>
            <a:r>
              <a:t>### 1. Revenus projetés</a:t>
            </a:r>
          </a:p>
          <a:p>
            <a:r>
              <a:t>Les revenus projetés représentent les ventes anticipées sur une période donnée, généralement sur trois à cinq ans. </a:t>
            </a:r>
          </a:p>
          <a:p/>
          <a:p>
            <a:r>
              <a:t>- **Exemple :**</a:t>
            </a:r>
          </a:p>
          <a:p>
            <a:r>
              <a:t>  - **Année 1 :** 200 000 €</a:t>
            </a:r>
          </a:p>
          <a:p>
            <a:r>
              <a:t>  - **Année 2 :** 300 000 €</a:t>
            </a:r>
          </a:p>
          <a:p>
            <a:r>
              <a:t>  - **Année 3 :** 450 000 €</a:t>
            </a:r>
          </a:p>
          <a:p>
            <a:r>
              <a:t>  </a:t>
            </a:r>
          </a:p>
          <a:p>
            <a:r>
              <a:t>Ces projections peuvent être étayées par des études de marché, des analyses de la concurrence et des tendances sectorielles.</a:t>
            </a:r>
          </a:p>
          <a:p/>
          <a:p>
            <a:r>
              <a:t>### 2. Charges principales</a:t>
            </a:r>
          </a:p>
          <a:p>
            <a:r>
              <a:t>Les charges comprennent toutes les dépenses nécessaires au fonctionnement de l'entreprise. Elles peuvent être classées en charges fixes et variables.</a:t>
            </a:r>
          </a:p>
          <a:p/>
          <a:p>
            <a:r>
              <a:t>- **Exemple :**</a:t>
            </a:r>
          </a:p>
          <a:p>
            <a:r>
              <a:t>  - **Charges fixes :**</a:t>
            </a:r>
          </a:p>
          <a:p>
            <a:r>
              <a:t>    - Loyer : 24 000 € par an</a:t>
            </a:r>
          </a:p>
          <a:p>
            <a:r>
              <a:t>    - Salaires : 60 000 € par an</a:t>
            </a:r>
          </a:p>
          <a:p>
            <a:r>
              <a:t>    - Assurances : 5 000 € par an</a:t>
            </a:r>
          </a:p>
          <a:p>
            <a:r>
              <a:t>    - Services publics : 3 000 € par </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2</a:t>
            </a:r>
          </a:p>
        </p:txBody>
      </p:sp>
      <p:sp>
        <p:nvSpPr>
          <p:cNvPr id="3" name="Content Placeholder 2"/>
          <p:cNvSpPr>
            <a:spLocks noGrp="1"/>
          </p:cNvSpPr>
          <p:nvPr>
            <p:ph idx="1"/>
          </p:nvPr>
        </p:nvSpPr>
        <p:spPr/>
        <p:txBody>
          <a:bodyPr/>
          <a:lstStyle/>
          <a:p>
            <a:r>
              <a:t>**Résumé Exécutif du Business Plan - Projet de Retail à Abidjan**</a:t>
            </a:r>
          </a:p>
          <a:p/>
          <a:p>
            <a:r>
              <a:t>**Objectif du projet :**  </a:t>
            </a:r>
          </a:p>
          <a:p>
            <a:r>
              <a:t>Notre projet vise à établir une chaîne de magasins de détail à Abidjan, dédiée à la vente de produits alimentaires et non alimentaires de qualité à des prix compétitifs. L'objectif est de répondre à la demande croissante des consommateurs urbains pour des produits variés et accessibles, tout en favorisant l'emploi local.</a:t>
            </a:r>
          </a:p>
          <a:p/>
          <a:p>
            <a:r>
              <a:t>**Résumé du marché ciblé :**  </a:t>
            </a:r>
          </a:p>
          <a:p>
            <a:r>
              <a:t>Le marché d'Abidjan présente un potentiel significatif, avec une population en forte croissance et une classe moyenne émergente. Les consommateurs recherchent des points de vente offrant une expérience d'achat agréable, combinant qualité et prix attractifs. La concurrence est présente, mais il existe une opportunité de se démarquer par une offre diversifiée et un service client exceptionnel.</a:t>
            </a:r>
          </a:p>
          <a:p/>
          <a:p>
            <a:r>
              <a:t>**Besoin de financement :**  </a:t>
            </a:r>
          </a:p>
          <a:p>
            <a:r>
              <a:t>Nous sollicitons un financement de 7 500 000 FCFA pour couvrir les coûts d'aménagement des magasins, l'approvisionnement init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3</a:t>
            </a:r>
          </a:p>
        </p:txBody>
      </p:sp>
      <p:sp>
        <p:nvSpPr>
          <p:cNvPr id="3" name="Content Placeholder 2"/>
          <p:cNvSpPr>
            <a:spLocks noGrp="1"/>
          </p:cNvSpPr>
          <p:nvPr>
            <p:ph idx="1"/>
          </p:nvPr>
        </p:nvSpPr>
        <p:spPr/>
        <p:txBody>
          <a:bodyPr/>
          <a:lstStyle/>
          <a:p>
            <a:r>
              <a:t>**Résumé Exécutif Professionnel - Business Plan Retail à Abidjan**</a:t>
            </a:r>
          </a:p>
          <a:p/>
          <a:p>
            <a:r>
              <a:t>**Objectif du projet :**  </a:t>
            </a:r>
          </a:p>
          <a:p>
            <a:r>
              <a:t>Le projet vise à établir une chaîne de magasins de détail à Abidjan, offrant une gamme variée de produits essentiels et de consommation courante, répondant ainsi aux besoins croissants d'une population urbaine dynamique.</a:t>
            </a:r>
          </a:p>
          <a:p/>
          <a:p>
            <a:r>
              <a:t>**Résumé du marché ciblé :**  </a:t>
            </a:r>
          </a:p>
          <a:p>
            <a:r>
              <a:t>Le marché d'Abidjan, avec sa population de plus de 5 millions d'habitants, présente un fort potentiel de consommation, notamment dans les quartiers en pleine expansion. L'augmentation du pouvoir d'achat et l'évolution des habitudes de consommation favorisent une demande accrue pour des points de vente accessibles et diversifiés.</a:t>
            </a:r>
          </a:p>
          <a:p/>
          <a:p>
            <a:r>
              <a:t>**Besoin de financement :**  </a:t>
            </a:r>
          </a:p>
          <a:p>
            <a:r>
              <a:t>Nous recherchons un financement de 7 500 000 FCFA pour couvrir les coûts d'installation, d'approvisionnement et de marketing initial. Ce montant permettra d'assurer un lancement efficace et d'atteindre rapidement la rentabilité.</a:t>
            </a:r>
          </a:p>
          <a:p/>
          <a:p>
            <a:r>
              <a:t>**Potentiel de rentabilité :**  </a:t>
            </a:r>
          </a:p>
          <a:p>
            <a:r>
              <a:t>Avec une stratégie de prix </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4</a:t>
            </a:r>
          </a:p>
        </p:txBody>
      </p:sp>
      <p:sp>
        <p:nvSpPr>
          <p:cNvPr id="3" name="Content Placeholder 2"/>
          <p:cNvSpPr>
            <a:spLocks noGrp="1"/>
          </p:cNvSpPr>
          <p:nvPr>
            <p:ph idx="1"/>
          </p:nvPr>
        </p:nvSpPr>
        <p:spPr/>
        <p:txBody>
          <a:bodyPr/>
          <a:lstStyle/>
          <a:p>
            <a:r>
              <a:t>### Activité Principale du Projet : Retail à Abidjan</a:t>
            </a:r>
          </a:p>
          <a:p/>
          <a:p>
            <a:r>
              <a:t>#### Description des Produits/Services</a:t>
            </a:r>
          </a:p>
          <a:p>
            <a:r>
              <a:t>Notre projet consiste en l'ouverture d'une boutique de détail à Abidjan, spécialisée dans la vente de produits artisanaux locaux, de vêtements de mode éthique et de produits de beauté naturels. Nous proposerons une sélection soigneusement choisie d'articles qui mettent en valeur le savoir-faire des artisans ivoiriens et qui répondent à une demande croissante pour des produits durables et responsables. En plus de la vente de produits, nous offrirons des ateliers de création et des événements communautaires pour engager notre clientèle et promouvoir l'artisanat local.</a:t>
            </a:r>
          </a:p>
          <a:p/>
          <a:p>
            <a:r>
              <a:t>#### Positionnement Local</a:t>
            </a:r>
          </a:p>
          <a:p>
            <a:r>
              <a:t>Située dans un quartier dynamique et fréquenté d'Abidjan, notre boutique vise à attirer à la fois les résidents locaux et les touristes. Le choix de l'emplacement est stratégique, avec une forte visibilité et un accès facile. Nous nous positionnons comme un acteur clé dans la promotion des talents locaux 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5</a:t>
            </a:r>
          </a:p>
        </p:txBody>
      </p:sp>
      <p:sp>
        <p:nvSpPr>
          <p:cNvPr id="3" name="Content Placeholder 2"/>
          <p:cNvSpPr>
            <a:spLocks noGrp="1"/>
          </p:cNvSpPr>
          <p:nvPr>
            <p:ph idx="1"/>
          </p:nvPr>
        </p:nvSpPr>
        <p:spPr/>
        <p:txBody>
          <a:bodyPr/>
          <a:lstStyle/>
          <a:p>
            <a:r>
              <a:t>### Étude de Marché Locale : Secteur Retail à Abidjan</a:t>
            </a:r>
          </a:p>
          <a:p/>
          <a:p>
            <a:r>
              <a:t>#### 1. Introduction</a:t>
            </a:r>
          </a:p>
          <a:p>
            <a:r>
              <a:t>Cette étude de marché vise à analyser le secteur retail à Abidjan, en Côte d'Ivoire, en examinant les données chiffrées, les tendances locales, le niveau de concurrence et les besoins non satisfaits. Abidjan, en tant que principale métropole économique du pays, joue un rôle central dans le développement du secteur retail.</a:t>
            </a:r>
          </a:p>
          <a:p/>
          <a:p>
            <a:r>
              <a:t>#### 2. Données Chiffrées</a:t>
            </a:r>
          </a:p>
          <a:p>
            <a:r>
              <a:t>- **Croissance du marché** : Selon les estimations, le marché de la vente au détail en Côte d'Ivoire a connu une croissance annuelle d'environ 8 % au cours des cinq dernières années. Cette tendance devrait se poursuivre grâce à l'urbanisation rapide et à l'augmentation du pouvoir d'achat des consommateurs.</a:t>
            </a:r>
          </a:p>
          <a:p>
            <a:r>
              <a:t>  </a:t>
            </a:r>
          </a:p>
          <a:p>
            <a:r>
              <a:t>- **Population** : Abidjan compte environ 5 millions d'habitants, avec une population jeune (près de 60 % de la population a moins de 25 ans), ce qui constitue un marché potentiel important pour les détaillants.</a:t>
            </a:r>
          </a:p>
          <a:p/>
          <a:p>
            <a:r>
              <a:t>- **Dépenses des ménages** : Les dépenses des mén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6</a:t>
            </a:r>
          </a:p>
        </p:txBody>
      </p:sp>
      <p:sp>
        <p:nvSpPr>
          <p:cNvPr id="3" name="Content Placeholder 2"/>
          <p:cNvSpPr>
            <a:spLocks noGrp="1"/>
          </p:cNvSpPr>
          <p:nvPr>
            <p:ph idx="1"/>
          </p:nvPr>
        </p:nvSpPr>
        <p:spPr/>
        <p:txBody>
          <a:bodyPr/>
          <a:lstStyle/>
          <a:p>
            <a:r>
              <a:t>### Plan Marketing Simple et Efficace</a:t>
            </a:r>
          </a:p>
          <a:p/>
          <a:p>
            <a:r>
              <a:t>**1. Cibles Clients :**</a:t>
            </a:r>
          </a:p>
          <a:p>
            <a:r>
              <a:t>   - **Segment 1 : Jeunes adultes (18-30 ans)**</a:t>
            </a:r>
          </a:p>
          <a:p>
            <a:r>
              <a:t>     - Intérêts : Nouvelles technologies, mode, tendances.</a:t>
            </a:r>
          </a:p>
          <a:p>
            <a:r>
              <a:t>     - Comportement : Actifs sur les réseaux sociaux, recherche d'innovations.</a:t>
            </a:r>
          </a:p>
          <a:p/>
          <a:p>
            <a:r>
              <a:t>   - **Segment 2 : Familles**</a:t>
            </a:r>
          </a:p>
          <a:p>
            <a:r>
              <a:t>     - Intérêts : Produits pratiques et utiles pour le quotidien.</a:t>
            </a:r>
          </a:p>
          <a:p>
            <a:r>
              <a:t>     - Comportement : Recherche de solutions qui facilitent la vie de famille.</a:t>
            </a:r>
          </a:p>
          <a:p/>
          <a:p>
            <a:r>
              <a:t>   - **Segment 3 : Professionnels**</a:t>
            </a:r>
          </a:p>
          <a:p>
            <a:r>
              <a:t>     - Intérêts : Efficacité, gain de temps, outils utiles pour le travail.</a:t>
            </a:r>
          </a:p>
          <a:p>
            <a:r>
              <a:t>     - Comportement : Recherche de produits qui améliorent la productivité.</a:t>
            </a:r>
          </a:p>
          <a:p/>
          <a:p>
            <a:r>
              <a:t>**2. Canaux de Communication :**</a:t>
            </a:r>
          </a:p>
          <a:p>
            <a:r>
              <a:t>   - **Digital :**</a:t>
            </a:r>
          </a:p>
          <a:p>
            <a:r>
              <a:t>     - **Réseaux sociaux :** Utilisation de plateformes comme Instagram, Facebook, TikTok et LinkedIn. Création de contenu engageant (photos, vidéos, témoignages).</a:t>
            </a:r>
          </a:p>
          <a:p>
            <a:r>
              <a:t>     - **Email marketing :** Envoi de newsletters ciblées, promotions et actualités.</a:t>
            </a:r>
          </a:p>
          <a:p>
            <a:r>
              <a:t>     - **Publicité en ligne :** Campagnes ciblées sur Google Ads et les réseaux soci</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7</a:t>
            </a:r>
          </a:p>
        </p:txBody>
      </p:sp>
      <p:sp>
        <p:nvSpPr>
          <p:cNvPr id="3" name="Content Placeholder 2"/>
          <p:cNvSpPr>
            <a:spLocks noGrp="1"/>
          </p:cNvSpPr>
          <p:nvPr>
            <p:ph idx="1"/>
          </p:nvPr>
        </p:nvSpPr>
        <p:spPr/>
        <p:txBody>
          <a:bodyPr/>
          <a:lstStyle/>
          <a:p>
            <a:r>
              <a:t>### Plan Opérationnel du Projet</a:t>
            </a:r>
          </a:p>
          <a:p/>
          <a:p>
            <a:r>
              <a:t>#### 1. Local / Emplacement</a:t>
            </a:r>
          </a:p>
          <a:p>
            <a:r>
              <a:t>- **Choix de l'emplacement** : Le local sera situé dans une zone à forte affluence, idéalement dans un quartier commerçant ou près d'une zone d'activités. La visibilité et l'accessibilité sont des critères primordiaux.</a:t>
            </a:r>
          </a:p>
          <a:p>
            <a:r>
              <a:t>- **Caractéristiques du local** : Superficie d'environ 100 à 150 m², avec une vitrine permettant une bonne visibilité. L’aménagement devra permettre une circulation fluide entre les différentes zones (accueil, service, stockage).</a:t>
            </a:r>
          </a:p>
          <a:p>
            <a:r>
              <a:t>- **Bail et réglementation** : Vérifier la disponibilité du local, négocier le bail commercial, et s'assurer que toutes les réglementations (urbanisme, sécurité, accessibilité) sont respectées.</a:t>
            </a:r>
          </a:p>
          <a:p/>
          <a:p>
            <a:r>
              <a:t>#### 2. Fournisseurs / Logistique</a:t>
            </a:r>
          </a:p>
          <a:p>
            <a:r>
              <a:t>- **Sélection des fournisseurs** : Identifier des fournisseurs fiables pour les matières premières ou produits nécessaires au fonctionnement du projet. Établir des relations avec plusieurs fournisseurs pour garantir la continuité des approvisionnements.</a:t>
            </a:r>
          </a:p>
          <a:p>
            <a:r>
              <a:t>- **Log</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8</a:t>
            </a:r>
          </a:p>
        </p:txBody>
      </p:sp>
      <p:sp>
        <p:nvSpPr>
          <p:cNvPr id="3" name="Content Placeholder 2"/>
          <p:cNvSpPr>
            <a:spLocks noGrp="1"/>
          </p:cNvSpPr>
          <p:nvPr>
            <p:ph idx="1"/>
          </p:nvPr>
        </p:nvSpPr>
        <p:spPr/>
        <p:txBody>
          <a:bodyPr/>
          <a:lstStyle/>
          <a:p>
            <a:r>
              <a:t>### Plan RH pour un Micro-Projet Local</a:t>
            </a:r>
          </a:p>
          <a:p/>
          <a:p>
            <a:r>
              <a:t>#### 1. Nombre de personnes prévues</a:t>
            </a:r>
          </a:p>
          <a:p>
            <a:r>
              <a:t>- **Total : 5 personnes**</a:t>
            </a:r>
          </a:p>
          <a:p>
            <a:r>
              <a:t>  - 1 Chef de projet</a:t>
            </a:r>
          </a:p>
          <a:p>
            <a:r>
              <a:t>  - 1 Responsable marketing</a:t>
            </a:r>
          </a:p>
          <a:p>
            <a:r>
              <a:t>  - 1 Coordinateur logistique</a:t>
            </a:r>
          </a:p>
          <a:p>
            <a:r>
              <a:t>  - 1 Chargé de communication</a:t>
            </a:r>
          </a:p>
          <a:p>
            <a:r>
              <a:t>  - 1 Comptable</a:t>
            </a:r>
          </a:p>
          <a:p/>
          <a:p>
            <a:r>
              <a:t>#### 2. Rôles principaux</a:t>
            </a:r>
          </a:p>
          <a:p>
            <a:r>
              <a:t>- **Chef de projet :**</a:t>
            </a:r>
          </a:p>
          <a:p>
            <a:r>
              <a:t>  - Supervise l’ensemble du projet, coordonne les équipes, s’assure du respect des délais et du budget.</a:t>
            </a:r>
          </a:p>
          <a:p>
            <a:r>
              <a:t>  </a:t>
            </a:r>
          </a:p>
          <a:p>
            <a:r>
              <a:t>- **Responsable marketing :**</a:t>
            </a:r>
          </a:p>
          <a:p>
            <a:r>
              <a:t>  - Développe et met en œuvre la stratégie marketing, gère les campagnes de communication et analyse les résultats.</a:t>
            </a:r>
          </a:p>
          <a:p>
            <a:r>
              <a:t>  </a:t>
            </a:r>
          </a:p>
          <a:p>
            <a:r>
              <a:t>- **Coordinateur logistique :**</a:t>
            </a:r>
          </a:p>
          <a:p>
            <a:r>
              <a:t>  - Gère l’approvisionnement, l’organisation des événements et toute la logistique nécessaire au bon fonctionnement du projet.</a:t>
            </a:r>
          </a:p>
          <a:p>
            <a:r>
              <a:t>  </a:t>
            </a:r>
          </a:p>
          <a:p>
            <a:r>
              <a:t>- **Chargé de communication :**</a:t>
            </a:r>
          </a:p>
          <a:p>
            <a:r>
              <a:t>  - Crée et diffuse des contenus, gère les relations publiques et veille à la présence sur les réseaux sociaux.</a:t>
            </a:r>
          </a:p>
          <a:p>
            <a:r>
              <a:t>  </a:t>
            </a:r>
          </a:p>
          <a:p>
            <a:r>
              <a:t>- **Comptable :**</a:t>
            </a:r>
          </a:p>
          <a:p>
            <a:r>
              <a:t>  - Suivi des budgets, gestion des factures et des paiements, préparation des bilans financiers.</a:t>
            </a:r>
          </a:p>
          <a:p/>
          <a:p>
            <a:r>
              <a:t>#### 3. Planning de recrutement</a:t>
            </a:r>
          </a:p>
          <a:p>
            <a:r>
              <a:t>- **Semaine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