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175528790118297</a:t>
            </a:r>
          </a:p>
        </p:txBody>
      </p:sp>
      <p:sp>
        <p:nvSpPr>
          <p:cNvPr id="3" name="Subtitle 2"/>
          <p:cNvSpPr>
            <a:spLocks noGrp="1"/>
          </p:cNvSpPr>
          <p:nvPr>
            <p:ph type="subTitle" idx="1"/>
          </p:nvPr>
        </p:nvSpPr>
        <p:spPr/>
        <p:txBody>
          <a:bodyPr/>
          <a:lstStyle/>
          <a:p>
            <a:r>
              <a:t>Orange Bank Afrique</a:t>
            </a:r>
          </a:p>
          <a:p>
            <a:r>
              <a:t>2025-08-15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retail à Abidjan représente un secteur dynamique en pleine expansion, influencé par la croissance démographique et l'urbanisation. La ville compte une population d'environ 5 millions d'habitants, offrant un vaste potentiel de consommation. Le secteur est marqué par une diversité d'offres allant des marchés traditionnels aux supermarchés modernes. La saisonnalité joue un rôle crucial, avec une demande accrue durant les périodes de fêtes (Noël, Ramadan) et des variations notables selon les saisons des pluies et sèches. </a:t>
            </a:r>
          </a:p>
          <a:p/>
          <a:p>
            <a:r>
              <a:t>## 2. Demande &amp; comportements clients</a:t>
            </a:r>
          </a:p>
          <a:p>
            <a:r>
              <a:t>Les consommateurs à Abidjan effectuent des achats fréquents, souvent hebdomadaires ou bi-hebdomadaires, privilégiant les produits frais et locaux. Les critères de choix incluent la qualité des produits, la proximité du point de vente et le prix. La sensibilité au prix est élevée, notamment dans les segments à faible revenu, tandis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 1. Cibles &amp; promesses clés</a:t>
            </a:r>
          </a:p>
          <a:p>
            <a:r>
              <a:t>- **Cibles** : Jeunes professionnels, familles avec enfants, étudiants, et travailleurs de proximité.</a:t>
            </a:r>
          </a:p>
          <a:p>
            <a:r>
              <a:t>- **Proximité** : Offrir des produits accessibles à distance, avec un service rapide et convivial.</a:t>
            </a:r>
          </a:p>
          <a:p>
            <a:r>
              <a:t>- **Prix accessibles** : Tarification compétitive, promotions attractives et offres spéciales pour fidéliser la clientèle.</a:t>
            </a:r>
          </a:p>
          <a:p>
            <a:r>
              <a:t>- **Service rapide** : Engagement à des délais de livraison courts et à une disponibilité immédiate des produits.</a:t>
            </a:r>
          </a:p>
          <a:p/>
          <a:p>
            <a:r>
              <a:t>### 2. Canaux &amp; actions</a:t>
            </a:r>
          </a:p>
          <a:p>
            <a:r>
              <a:t>- **Digitaux** : </a:t>
            </a:r>
          </a:p>
          <a:p>
            <a:r>
              <a:t>  - **WhatsApp Business** : Créer un groupe de clients fidèles pour partager des promotions et des nouveautés.</a:t>
            </a:r>
          </a:p>
          <a:p>
            <a:r>
              <a:t>  - **Facebook &amp; Instagram** : Publier des visuels de produits, des promotions et des témoignages clients. Utiliser des stories et des posts réguliers.</a:t>
            </a:r>
          </a:p>
          <a:p>
            <a:r>
              <a:t>- **Terrains** : </a:t>
            </a:r>
          </a:p>
          <a:p>
            <a:r>
              <a:t>  - **Flyers** : Distribuer dans les quartiers environnants et lors d'événements locaux.</a:t>
            </a:r>
          </a:p>
          <a:p>
            <a:r>
              <a:t>  - **Partenariats** : Collaborer avec des maquis locaux et églises pour des offres conjointes et des événements commu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**Surface** : Choisir un local d’environ 200 m² dans des zones commerciales fréquentées telles que Cocody ou Treichville.</a:t>
            </a:r>
          </a:p>
          <a:p>
            <a:r>
              <a:t>- **Accès** : Assurer une accessibilité facile avec des places de stationnement à proximité.</a:t>
            </a:r>
          </a:p>
          <a:p>
            <a:r>
              <a:t>- **Visibilité** : Installer une devanture attrayante avec des affichages lumineux pour attirer les clients. Positionner le magasin à des endroits stratégiques, comme près des transports en commun (taxi-brousse, bus).</a:t>
            </a:r>
          </a:p>
          <a:p/>
          <a:p>
            <a:r>
              <a:t>## 2. Approvisionnements &amp; fournisseurs</a:t>
            </a:r>
          </a:p>
          <a:p>
            <a:r>
              <a:t>- **Fournisseurs locaux** : S'approvisionner auprès de grossistes basés à Abidjan comme la Société Ivoirienne de Distribution (SID) et les marchés locaux pour les produits frais. </a:t>
            </a:r>
          </a:p>
          <a:p>
            <a:r>
              <a:t>- **Fréquence** : Approvisionnement hebdomadaire pour les produits non périssables et quotidien pour les produits frais (fruits, légumes).</a:t>
            </a:r>
          </a:p>
          <a:p>
            <a:r>
              <a:t>- **Logistique** : Établir des contrats avec des transporteurs locaux pour assurer la livraison ponctuell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 Plan RH pour un Micro-Projet Retail à Abidjan</a:t>
            </a:r>
          </a:p>
          <a:p/>
          <a:p>
            <a:r>
              <a:t>## 1. Organisation &amp; Rôles</a:t>
            </a:r>
          </a:p>
          <a:p>
            <a:r>
              <a:t>- **Fonctions clés** : Directeur de magasin, Vendeurs, Responsable de la gestion des stocks, Responsable marketing local.</a:t>
            </a:r>
          </a:p>
          <a:p>
            <a:r>
              <a:t>- **Polyvalence** : Chaque membre de l'équipe doit être capable d'occuper plusieurs rôles, par exemple, les vendeurs peuvent également gérer le merchandising et le service client. </a:t>
            </a:r>
          </a:p>
          <a:p>
            <a:r>
              <a:t>- **Responsabilité** : Le directeur de magasin supervise l'ensemble des opérations, tandis que les vendeurs sont en charge des ventes et de l'expérience client.</a:t>
            </a:r>
          </a:p>
          <a:p/>
          <a:p>
            <a:r>
              <a:t>## 2. Effectifs &amp; Profilage</a:t>
            </a:r>
          </a:p>
          <a:p>
            <a:r>
              <a:t>- **Effectifs** : Équipe de 5 à 10 personnes, incluant un directeur, 2 à 4 vendeurs, et un responsable de la gestion des stocks.</a:t>
            </a:r>
          </a:p>
          <a:p>
            <a:r>
              <a:t>- **Compétences** : </a:t>
            </a:r>
          </a:p>
          <a:p>
            <a:r>
              <a:t>  - Vendeurs : compétences en communication, sens du service client, connaissance des produits.</a:t>
            </a:r>
          </a:p>
          <a:p>
            <a:r>
              <a:t>  - Responsable des stocks : compétences en gestion, capacité analytique.</a:t>
            </a:r>
          </a:p>
          <a:p>
            <a:r>
              <a:t>  - Responsable marketing : créativité, compétences en communication digitale.</a:t>
            </a:r>
          </a:p>
          <a:p>
            <a:r>
              <a:t>- **Formation** : Mise en place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**Résumé Exécutif**</a:t>
            </a:r>
          </a:p>
          <a:p/>
          <a:p>
            <a:r>
              <a:t>Le projet de financement sollicité s'élève à 7 500 000 FCFA pour soutenir le développement d'un point de vente dans le secteur retail à Abidjan. Ce projet s'inscrit dans un marché dynamique, en pleine expansion, où la demande pour des produits de consommation courante reste élevée.</a:t>
            </a:r>
          </a:p>
          <a:p/>
          <a:p>
            <a:r>
              <a:t>L'entreprise prévoit de se démarquer par une offre diversifiée et des services personnalisés, visant à attirer une clientèle fidèle dans un environnement concurrentiel. En se positionnant sur la qualité et l’expérience client, elle entend capter une part significative du marché local.</a:t>
            </a:r>
          </a:p>
          <a:p/>
          <a:p>
            <a:r>
              <a:t>Les prévisions financières indiquent une rentabilité à l’horizon de 18 mois, avec des revenus projetés en forte croissance grâce à des marges attractives et un seuil de rentabilité raisonnablement atteint. Les flux de trésorerie devraient être positifs dès la première année d'exploitation, soutenus par une gestion rigoureuse des coûts.</a:t>
            </a:r>
          </a:p>
          <a:p/>
          <a:p>
            <a:r>
              <a:t>Le montant demandé sera principalement utilisé pour l'aménagement du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à Abidjan, offrant une large gamme de produits alimentaires et non alimentaires. Parmi les produits proposés, on trouve des denrées périssables telles que fruits et légumes frais, produits laitiers, viandes et poissons, ainsi que des produits secs comme les céréales, les pâtes et les conserves. En complément, le mini market met à disposition des articles de consommation courante, incluant des produits d'hygiène et d'entretien. Les formats de vente s'adaptent aux besoins des clients, incluant des petits conditionnements pour les ménages ainsi que des formats familiaux.</a:t>
            </a:r>
          </a:p>
          <a:p/>
          <a:p>
            <a:r>
              <a:t>L'activité d'OBA Mini Market répond à des problématiques spécifiques des clients locaux, notamment la nécessité d'accéder à des produits de qualité à proximité de leur domicile sans avoir à se déplacer vers des grandes surfaces souvent éloignées. La proposition de valeur repose sur la qualité des produits, la fr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représente un secteur dynamique, avec une croissance soutenue grâce à une urbanisation rapide et à une augmentation du pouvoir d'achat de la classe moyenne. On estime que le secteur pourrait atteindre un chiffre d'affaires de plusieurs milliards de francs CFA d'ici 2025. La saisonnalité joue un rôle significatif, avec une hausse des ventes durant la période des fêtes (Noël, Ramadan) et la rentrée scolaire, périodes marquées par une consommation accrue.</a:t>
            </a:r>
          </a:p>
          <a:p/>
          <a:p>
            <a:r>
              <a:t>## 2. Demande &amp; comportements clients</a:t>
            </a:r>
          </a:p>
          <a:p>
            <a:r>
              <a:t>Les consommateurs d'Abidjan effectuent des achats fréquents, souvent hebdomadaires, dans les supermarchés et les marchés locaux. Les critères de choix incluent la qualité des produits, la proximité, le prix et la disponibilité. La sensibilité au prix est élevée, particulièrement pour les produits de première nécessité, bien que la classe moyenne montre une disposition à payer 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 Plan Marketing Opérationnel pour un Retail à Abidjan</a:t>
            </a:r>
          </a:p>
          <a:p/>
          <a:p>
            <a:r>
              <a:t>### 1. Cibles &amp; promesses clés</a:t>
            </a:r>
          </a:p>
          <a:p>
            <a:r>
              <a:t>- **Cibles** : jeunes familles, étudiants, travailleurs urbains à la recherche de produits accessibles et de proximité.</a:t>
            </a:r>
          </a:p>
          <a:p>
            <a:r>
              <a:t>- **Promesse clé 1** : Produits de qualité à prix accessibles, adaptés aux besoins quotidiens.</a:t>
            </a:r>
          </a:p>
          <a:p>
            <a:r>
              <a:t>- **Promesse clé 2** : Service rapide et efficace, réduisant le temps d'attente.</a:t>
            </a:r>
          </a:p>
          <a:p>
            <a:r>
              <a:t>- **Promesse clé 3** : Proximité géographique, facilitant l'accès à notre magasin.</a:t>
            </a:r>
          </a:p>
          <a:p/>
          <a:p>
            <a:r>
              <a:t>### 2. Canaux &amp; actions</a:t>
            </a:r>
          </a:p>
          <a:p>
            <a:r>
              <a:t>- **Digitaux** :</a:t>
            </a:r>
          </a:p>
          <a:p>
            <a:r>
              <a:t>  - **WhatsApp Business** : Créer un catalogue de produits et offrir un service client réactif. Annoncer des promotions spéciales.</a:t>
            </a:r>
          </a:p>
          <a:p>
            <a:r>
              <a:t>  - **Facebook &amp; Instagram** : Publier régulièrement des photos de produits, des promotions et des témoignages clients. Utiliser des stories pour des flash promotions.</a:t>
            </a:r>
          </a:p>
          <a:p>
            <a:r>
              <a:t>  </a:t>
            </a:r>
          </a:p>
          <a:p>
            <a:r>
              <a:t>- **Terrains** :</a:t>
            </a:r>
          </a:p>
          <a:p>
            <a:r>
              <a:t>  - **Flyers** : Distribuer des flyers dans les quartiers environnants lors des marchés locaux, avec une offre spéciale incitative.</a:t>
            </a:r>
          </a:p>
          <a:p>
            <a:r>
              <a:t>  - **Partenariats locaux** : Collaborer</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17</a:t>
            </a:r>
          </a:p>
        </p:txBody>
      </p:sp>
      <p:sp>
        <p:nvSpPr>
          <p:cNvPr id="3" name="Content Placeholder 2"/>
          <p:cNvSpPr>
            <a:spLocks noGrp="1"/>
          </p:cNvSpPr>
          <p:nvPr>
            <p:ph idx="1"/>
          </p:nvPr>
        </p:nvSpPr>
        <p:spPr/>
        <p:txBody>
          <a:bodyPr/>
          <a:lstStyle/>
          <a:p>
            <a:r>
              <a:t>### 1. Emplacement &amp; aménagement</a:t>
            </a:r>
          </a:p>
          <a:p>
            <a:r>
              <a:t>Le projet sera situé à Abidjan, dans un quartier à forte affluence tel que Cocody ou Plateau, avec une surface d'environ 150 à 200 m². L'emplacement doit être facilement accessible par les transports publics et disposer d'un parking à proximité pour les clients. L'aménagement intérieur comprendra une zone de vente attractive, un espace pour les produits en promotion et une zone de caisse. La visibilité sera renforcée par une signalétique claire et des vitrines bien éclairées.</a:t>
            </a:r>
          </a:p>
          <a:p/>
          <a:p>
            <a:r>
              <a:t>### 2. Approvisionnements &amp; fournisseurs</a:t>
            </a:r>
          </a:p>
          <a:p>
            <a:r>
              <a:t>Les approvisionnements se feront auprès de fournisseurs locaux tels que les grossistes de produits alimentaires (ex : Société Abidjanaise de Distribution Alimentaire) et des producteurs locaux pour des produits frais. La fréquence de livraison sera hebdomadaire pour les produits non périssables et quotidienne pour les produits frais. Un espace de stockage de 30 m² sera aménagé pour assurer une gestion adéquate des stocks, incluant un réfrig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18</a:t>
            </a:r>
          </a:p>
        </p:txBody>
      </p:sp>
      <p:sp>
        <p:nvSpPr>
          <p:cNvPr id="3" name="Content Placeholder 2"/>
          <p:cNvSpPr>
            <a:spLocks noGrp="1"/>
          </p:cNvSpPr>
          <p:nvPr>
            <p:ph idx="1"/>
          </p:nvPr>
        </p:nvSpPr>
        <p:spPr/>
        <p:txBody>
          <a:bodyPr/>
          <a:lstStyle/>
          <a:p>
            <a:r>
              <a:t>## Plan RH pour un Micro-Projet dans le Retail à Abidjan</a:t>
            </a:r>
          </a:p>
          <a:p/>
          <a:p>
            <a:r>
              <a:t>### 1. Organisation &amp; Rôles</a:t>
            </a:r>
          </a:p>
          <a:p>
            <a:r>
              <a:t>L’organisation sera structurée autour de trois fonctions principales : </a:t>
            </a:r>
          </a:p>
          <a:p>
            <a:r>
              <a:t>- **Vente** : Chargés de l'accueil client, de la vente et de la gestion des stocks.</a:t>
            </a:r>
          </a:p>
          <a:p>
            <a:r>
              <a:t>- **Logistique** : Responsables de la réception, du stockage et de la distribution des produits.</a:t>
            </a:r>
          </a:p>
          <a:p>
            <a:r>
              <a:t>- **Administration** : Gère la comptabilité, les ressources humaines et le service clientèle.</a:t>
            </a:r>
          </a:p>
          <a:p/>
          <a:p>
            <a:r>
              <a:t>Chaque employé devra être polyvalent, capable de passer d'une fonction à une autre en fonction des besoins, notamment en période de forte affluence.</a:t>
            </a:r>
          </a:p>
          <a:p/>
          <a:p>
            <a:r>
              <a:t>### 2. Effectifs &amp; Profilage</a:t>
            </a:r>
          </a:p>
          <a:p>
            <a:r>
              <a:t>- **Effectif initial** : 5 à 10 employés.</a:t>
            </a:r>
          </a:p>
          <a:p>
            <a:r>
              <a:t>- **Profils recherchés** :</a:t>
            </a:r>
          </a:p>
          <a:p>
            <a:r>
              <a:t>  - **Vente** : Expérience en vente, compétences en communication, sens du service client.</a:t>
            </a:r>
          </a:p>
          <a:p>
            <a:r>
              <a:t>  - **Logistique** : Sens de l’organisation, capacité à travailler sous pression.</a:t>
            </a:r>
          </a:p>
          <a:p>
            <a:r>
              <a:t>  - **Administration** : Compétences en comptabilité, bonne maîtrise des outils bureautiques.</a:t>
            </a:r>
          </a:p>
          <a:p>
            <a:r>
              <a:t>  </a:t>
            </a:r>
          </a:p>
          <a:p>
            <a:r>
              <a:t>Une formation initiale de 1 à 2 semaines sera do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**Résumé Exécutif**</a:t>
            </a:r>
          </a:p>
          <a:p/>
          <a:p>
            <a:r>
              <a:t>Le projet vise à obtenir un financement de 7 500 000 FCFA pour renforcer la capacité opérationnelle d'une entreprise de retail à Abidjan. Ce financement permettra d'augmenter le stock de produits et d'améliorer la visibilité de la marque sur le marché local, où la demande pour les biens de consommation continue de croître.</a:t>
            </a:r>
          </a:p>
          <a:p/>
          <a:p>
            <a:r>
              <a:t>Abidjan, en tant que principal pôle économique de la Côte d'Ivoire, offre des opportunités significatives dans le secteur du retail, notamment grâce à une population jeune et en expansion, et une classe moyenne en hausse. L'entreprise se différencie par son engagement envers des produits locaux de qualité et un service client personnalisé.</a:t>
            </a:r>
          </a:p>
          <a:p/>
          <a:p>
            <a:r>
              <a:t>Les prévisions financières indiquent un chiffre d'affaires en croissance de 15 % par an, avec une marge brute estimée à 30 %. Le seuil de rentabilité est atteint dans un délai de 18 mois, avec des flux de trésorerie positifs projetés dès la deuxième année d'exploitation (voir Plan financier).</a:t>
            </a:r>
          </a:p>
          <a:p/>
          <a:p>
            <a:r>
              <a:t>Le montant soll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19</a:t>
            </a:r>
          </a:p>
        </p:txBody>
      </p:sp>
      <p:sp>
        <p:nvSpPr>
          <p:cNvPr id="3" name="Content Placeholder 2"/>
          <p:cNvSpPr>
            <a:spLocks noGrp="1"/>
          </p:cNvSpPr>
          <p:nvPr>
            <p:ph idx="1"/>
          </p:nvPr>
        </p:nvSpPr>
        <p:spPr/>
        <p:txBody>
          <a:bodyPr/>
          <a:lstStyle/>
          <a:p>
            <a:r>
              <a:t>**Résumé Exécutif**</a:t>
            </a:r>
          </a:p>
          <a:p/>
          <a:p>
            <a:r>
              <a:t>Le projet vise à obtenir un financement de 7 500 000 FCFA pour développer une activité de retail à Abidjan, répondant à une demande croissante de produits locaux et importés. Le marché ivoirien présente une opportunité significative, avec une classe moyenne en expansion et une urbanisation rapide, favorisant la consommation.</a:t>
            </a:r>
          </a:p>
          <a:p/>
          <a:p>
            <a:r>
              <a:t>L’entreprise se différencie par une offre de produits diversifiés et de qualité, ainsi qu’un service client exceptionnel, visant à fidéliser une clientèle en quête d’une expérience d’achat enrichissante. Les prévisions financières indiquent un chiffre d'affaires en forte croissance, avec une marge brute estimée à 30%, permettant d’atteindre le seuil de rentabilité dans un délai de 18 mois (voir Plan financier).</a:t>
            </a:r>
          </a:p>
          <a:p/>
          <a:p>
            <a:r>
              <a:t>Le montant sollicité de 7 500 000 FCFA sera principalement utilisé pour l'acquisition de stocks et l'aménagement du point de vente. La capacité de remboursement est jugée satisfaisante, étant donné les prévisions de flux de trésorerie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20</a:t>
            </a:r>
          </a:p>
        </p:txBody>
      </p:sp>
      <p:sp>
        <p:nvSpPr>
          <p:cNvPr id="3" name="Content Placeholder 2"/>
          <p:cNvSpPr>
            <a:spLocks noGrp="1"/>
          </p:cNvSpPr>
          <p:nvPr>
            <p:ph idx="1"/>
          </p:nvPr>
        </p:nvSpPr>
        <p:spPr/>
        <p:txBody>
          <a:bodyPr/>
          <a:lstStyle/>
          <a:p>
            <a:r>
              <a:t>## Activité de OBA Mini Market</a:t>
            </a:r>
          </a:p>
          <a:p/>
          <a:p>
            <a:r>
              <a:t>### 1. Description de l’activité</a:t>
            </a:r>
          </a:p>
          <a:p/>
          <a:p>
            <a:r>
              <a:t>OBA Mini Market se positionne comme un point de vente de proximité, offrant une large gamme de produits de consommation courante. Parmi les produits proposés, on retrouve des denrées alimentaires (céréales, conserves, produits laitiers, boissons), des articles d’hygiène et de beauté, ainsi que des produits d’entretien. Le mini market met également en avant des spécialités locales, telles que des condiments et épices, afin de répondre aux préférences culinaires de la clientèle abidjanaise.</a:t>
            </a:r>
          </a:p>
          <a:p/>
          <a:p>
            <a:r>
              <a:t>L’objectif principal de OBA Mini Market est de résoudre le problème d’accès limité à des produits de qualité à des prix abordables pour les ménages locaux. En fournissant une offre variée et adaptée aux besoins quotidiens, OBA Mini Market se positionne comme une alternative pratique pour les clients qui cherchent à éviter les longues files d’attente et le déplacement vers des supermarchés éloignés.</a:t>
            </a:r>
          </a:p>
          <a:p/>
          <a:p>
            <a:r>
              <a:t>### 2. Modèle économique (résumé)</a:t>
            </a:r>
          </a:p>
          <a:p/>
          <a:p>
            <a:r>
              <a:t>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21</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en forte croissance, soutenu par l'urbanisation rapide et l'augmentation du pouvoir d'achat des ménages. La taille qualitative du marché peut être estimée significative, avec une évolution constante grâce à l'expansion des infrastructures et à l'essor des nouvelles technologies. La saisonnalité, bien que moins marquée que dans d'autres régions, se manifeste lors de périodes de fêtes locales, comme la fête de fin d'année et les fêtes traditionnelles, où la consommation augmente notablement.</a:t>
            </a:r>
          </a:p>
          <a:p/>
          <a:p>
            <a:r>
              <a:t>## 2. Demande &amp; comportements clients</a:t>
            </a:r>
          </a:p>
          <a:p>
            <a:r>
              <a:t>Les consommateurs à Abidjan achètent fréquemment, avec une tendance vers des achats hebdomadaires dans les supermarchés et marchés locaux. Les critères de choix incluent la qualité des produits, la proximité géographique et le prix. La sensibilité au prix est élevée, surtout parmi les ménages à revenu modeste, qui privilégient les promo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22</a:t>
            </a:r>
          </a:p>
        </p:txBody>
      </p:sp>
      <p:sp>
        <p:nvSpPr>
          <p:cNvPr id="3" name="Content Placeholder 2"/>
          <p:cNvSpPr>
            <a:spLocks noGrp="1"/>
          </p:cNvSpPr>
          <p:nvPr>
            <p:ph idx="1"/>
          </p:nvPr>
        </p:nvSpPr>
        <p:spPr/>
        <p:txBody>
          <a:bodyPr/>
          <a:lstStyle/>
          <a:p>
            <a:r>
              <a:t>### Plan Marketing Opérationnel pour une TPE de Retail à Abidjan</a:t>
            </a:r>
          </a:p>
          <a:p/>
          <a:p>
            <a:r>
              <a:t>#### 1. Cibles &amp; promesses clés</a:t>
            </a:r>
          </a:p>
          <a:p>
            <a:r>
              <a:t>- **Clientèle locale** : Familles, étudiants et jeunes professionnels cherchant des produits accessibles.</a:t>
            </a:r>
          </a:p>
          <a:p>
            <a:r>
              <a:t>- **Proximité** : Offrir un service rapide avec une attention personnalisée.</a:t>
            </a:r>
          </a:p>
          <a:p>
            <a:r>
              <a:t>- **Prix accessibles** : Promesse de tarifs compétitifs par rapport aux grandes surfaces.</a:t>
            </a:r>
          </a:p>
          <a:p>
            <a:r>
              <a:t>- **Satisfaction** : Garantir une expérience client agréable et rapide, avec un service après-vente efficace.</a:t>
            </a:r>
          </a:p>
          <a:p/>
          <a:p>
            <a:r>
              <a:t>#### 2. Canaux &amp; actions</a:t>
            </a:r>
          </a:p>
          <a:p>
            <a:r>
              <a:t>- **WhatsApp Business** : Créer un profil professionnel pour répondre aux demandes et prendre les commandes. Utiliser des listes de diffusion pour informer les clients des promotions.</a:t>
            </a:r>
          </a:p>
          <a:p>
            <a:r>
              <a:t>- **Facebook &amp; Instagram** : Publier régulièrement des contenus engageants (photos de produits, promotions, témoignages clients). Utiliser les stories pour des mises à jour quotidiennes.</a:t>
            </a:r>
          </a:p>
          <a:p>
            <a:r>
              <a:t>- **Flyers** : Distribuer des flyers dans les quartiers environnants avec des offres spéciales pour attirer des clients.</a:t>
            </a:r>
          </a:p>
          <a:p>
            <a:r>
              <a: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23</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**Surface/zone** : Un espace de 150 à 200 m² dans un quartier à fort passage, comme le Plateau ou Yopougon.</a:t>
            </a:r>
          </a:p>
          <a:p>
            <a:r>
              <a:t>- **Accès** : Situé à proximité des transports en commun et des grandes artères, avec un parking accessible pour les clients.</a:t>
            </a:r>
          </a:p>
          <a:p>
            <a:r>
              <a:t>- **Visibilité** : Grandes vitrines pour exposer les produits, enseigne bien éclairée et visible de loin.</a:t>
            </a:r>
          </a:p>
          <a:p/>
          <a:p>
            <a:r>
              <a:t>## 2. Approvisionnements &amp; fournisseurs</a:t>
            </a:r>
          </a:p>
          <a:p>
            <a:r>
              <a:t>- **Fournisseurs locaux typiques** : </a:t>
            </a:r>
          </a:p>
          <a:p>
            <a:r>
              <a:t>  - Produits alimentaires : Société des Produits Alimentaires de Côte d'Ivoire (SPACI), Brasserie de Côte d'Ivoire.</a:t>
            </a:r>
          </a:p>
          <a:p>
            <a:r>
              <a:t>  - Produits non alimentaires : Kalyan Distribution, Entreprise Ivoirienne de Distribution (EID).</a:t>
            </a:r>
          </a:p>
          <a:p>
            <a:r>
              <a:t>- **Fréquence** : Réception des marchandises 3 fois par semaine pour les produits frais et toutes les semaines pour les produits secs.</a:t>
            </a:r>
          </a:p>
          <a:p>
            <a:r>
              <a:t>- **Logistique** : Utilisation de camions locaux pour le transport des marchandises. </a:t>
            </a:r>
          </a:p>
          <a:p>
            <a:r>
              <a:t>- **Stockage** : Un espace de stockage à l’a</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24</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 **Fonctions clés** : </a:t>
            </a:r>
          </a:p>
          <a:p>
            <a:r>
              <a:t>  - Responsable de magasin : gestion de l’équipe et des opérations quotidiennes.</a:t>
            </a:r>
          </a:p>
          <a:p>
            <a:r>
              <a:t>  - Vendeurs polyvalents : service client, gestion des stocks, et mise en rayon.</a:t>
            </a:r>
          </a:p>
          <a:p>
            <a:r>
              <a:t>  - Comptable : gestion des finances et des factures.</a:t>
            </a:r>
          </a:p>
          <a:p>
            <a:r>
              <a:t>  </a:t>
            </a:r>
          </a:p>
          <a:p>
            <a:r>
              <a:t>- **Polyvalence** : Chaque membre de l'équipe doit être capable de remplir plusieurs rôles (ex. : un vendeur peut aider à la comptabilité ou à la gestion des stocks en période de forte affluence).</a:t>
            </a:r>
          </a:p>
          <a:p/>
          <a:p>
            <a:r>
              <a:t>## 2. Effectifs &amp; Profilage</a:t>
            </a:r>
          </a:p>
          <a:p>
            <a:r>
              <a:t>- **Effectifs** : Équipe de 5 à 10 personnes selon l’échelle du projet.</a:t>
            </a:r>
          </a:p>
          <a:p>
            <a:r>
              <a:t>- **Compétences requises** :</a:t>
            </a:r>
          </a:p>
          <a:p>
            <a:r>
              <a:t>  - Service client : communication, écoute active.</a:t>
            </a:r>
          </a:p>
          <a:p>
            <a:r>
              <a:t>  - Gestion des stocks : sens de l'organisation et rigueur.</a:t>
            </a:r>
          </a:p>
          <a:p>
            <a:r>
              <a:t>  - Compétences comptables de base pour le comptable.</a:t>
            </a:r>
          </a:p>
          <a:p>
            <a:r>
              <a:t>  </a:t>
            </a:r>
          </a:p>
          <a:p>
            <a:r>
              <a:t>- **Formation** : </a:t>
            </a:r>
          </a:p>
          <a:p>
            <a:r>
              <a:t>  - Formation initiale sur les produits et services.</a:t>
            </a:r>
          </a:p>
          <a:p>
            <a:r>
              <a:t>  - Ateliers réguliers sur le service client et la gestion des stocks.</a:t>
            </a:r>
          </a:p>
          <a:p/>
          <a:p>
            <a:r>
              <a:t>## 3. Rémunération &amp; Incit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 Activité</a:t>
            </a:r>
          </a:p>
          <a:p/>
          <a:p>
            <a:r>
              <a:t>### 1. Description de l’activité</a:t>
            </a:r>
          </a:p>
          <a:p/>
          <a:p>
            <a:r>
              <a:t>OBA Mini Market a pour vocation de devenir un acteur incontournable dans le secteur du retail à Abidjan. Notre entreprise proposera une large gamme de produits alimentaires et non alimentaires au sein d’un mini market accessible et accueillant. Les produits offerts incluront des produits frais (fruits, légumes, viandes et poissons), des produits secs (céréales, légumineuses, pâtes), des boissons (sodas, jus, eau) ainsi que des articles d'hygiène et de ménage. Nous mettrons également en avant des produits locaux, tels que des spécialités ivoiriennes, afin de promouvoir les producteurs de la région et de répondre aux attentes des clients en matière de consommation responsable.</a:t>
            </a:r>
          </a:p>
          <a:p/>
          <a:p>
            <a:r>
              <a:t>Les clients ciblés sont les résidents locaux autour de notre point de vente, en particulier les familles à revenus modestes et moyens, qui recherchent des solutions pratiques pour leurs achats quotidiens. Notre proposition de valeur repose sur un service de proximité,</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dynamique et en pleine expansion, soutenu par une croissance démographique et une urbanisation rapide. La taille qualitative du marché est marquée par une diversité de produits allant des biens alimentaires aux articles non alimentaires. L’évolution récente montre une tendance vers la digitalisation des achats, notamment via les plateformes de réseaux sociaux et les applications de messagerie. La saisonnalité est influencée par les fêtes locales et les périodes de rentrée scolaire, avec des pics de consommation observés durant ces périodes.</a:t>
            </a:r>
          </a:p>
          <a:p/>
          <a:p>
            <a:r>
              <a:t>### 2. Demande &amp; comportements clients</a:t>
            </a:r>
          </a:p>
          <a:p>
            <a:r>
              <a:t>Les clients achètent fréquemment, avec une prédominance pour les achats hebdomadaires pour les biens alimentaires. Les critères de choix incluent le prix, la qualité des produits, et la proximité des points de vente. La sensibilité au prix est élevée, en particulier dans les segment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 1. Cibles &amp; promesses clés</a:t>
            </a:r>
          </a:p>
          <a:p>
            <a:r>
              <a:t>- **Cibles** : Jeunes professionnels et familles à la recherche de produits accessibles et pratiques à Abidjan.</a:t>
            </a:r>
          </a:p>
          <a:p>
            <a:r>
              <a:t>- **Promesse clé** : Produits de qualité à des prix abordables, avec un service rapide et personnalisé.</a:t>
            </a:r>
          </a:p>
          <a:p>
            <a:r>
              <a:t>- **Proximité** : Livraison rapide dans un rayon de 5 km et conseils personnalisés via WhatsApp.</a:t>
            </a:r>
          </a:p>
          <a:p>
            <a:r>
              <a:t>- **Engagement communautaire** : Participation à des événements locaux pour renforcer le lien avec la clientèle.</a:t>
            </a:r>
          </a:p>
          <a:p/>
          <a:p>
            <a:r>
              <a:t>### 2. Canaux &amp; actions</a:t>
            </a:r>
          </a:p>
          <a:p>
            <a:r>
              <a:t>- **Digitaux** :</a:t>
            </a:r>
          </a:p>
          <a:p>
            <a:r>
              <a:t>  - **WhatsApp Business** : Créer un catalogue de produits, répondre aux demandes clients et gérer les commandes.</a:t>
            </a:r>
          </a:p>
          <a:p>
            <a:r>
              <a:t>  - **Facebook &amp; Instagram** : Publier des promotions hebdomadaires, des témoignages clients et des vidéos montrant le service rapide.</a:t>
            </a:r>
          </a:p>
          <a:p>
            <a:r>
              <a:t>  - **Publicités ciblées sur Facebook** : Investir 50 000 FCFA pour toucher des jeunes et familles dans la région.</a:t>
            </a:r>
          </a:p>
          <a:p/>
          <a:p>
            <a:r>
              <a:t>- **Terrains** :</a:t>
            </a:r>
          </a:p>
          <a:p>
            <a:r>
              <a:t>  - **Flyers** : Distribuer des flyers dans les quartiers cibles (marchés, écoles, maquis) avec une offre spéciale.</a:t>
            </a:r>
          </a:p>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**Surface/Zone** : Choisir un emplacement de 150 à 200 m² dans une zone à fort passage comme le quartier de Treichville ou le Plateau. </a:t>
            </a:r>
          </a:p>
          <a:p>
            <a:r>
              <a:t>- **Accès** : Accès facile par les routes principales et transports en commun, avec un parking adéquat pour les clients.</a:t>
            </a:r>
          </a:p>
          <a:p>
            <a:r>
              <a:t>- **Visibilité** : Façade bien visible avec une enseigne lumineuse et attirante, vitrine mettant en avant les produits phares.</a:t>
            </a:r>
          </a:p>
          <a:p/>
          <a:p>
            <a:r>
              <a:t>#### 2. Approvisionnements &amp; Fournisseurs</a:t>
            </a:r>
          </a:p>
          <a:p>
            <a:r>
              <a:t>- **Fournisseurs Locaux** : Collaborer avec des grossistes comme "Société Ivoirienne de Distribution" et des producteurs locaux pour les fruits, légumes et produits alimentaires. Pour les vêtements, se tourner vers des ateliers de confection locaux.</a:t>
            </a:r>
          </a:p>
          <a:p>
            <a:r>
              <a:t>- **Fréquence** : Approvisionnement hebdomadaire pour les produits frais et bi-hebdomadaire pour les produits non périssables.</a:t>
            </a:r>
          </a:p>
          <a:p>
            <a:r>
              <a:t>- **Logistique** : Utiliser des véhicules de livraison locaux pour assurer le transport de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 Plan RH pour un Micro-Projet de Retail à Abidjan</a:t>
            </a:r>
          </a:p>
          <a:p/>
          <a:p>
            <a:r>
              <a:t>## 1. Organisation &amp; rôles</a:t>
            </a:r>
          </a:p>
          <a:p>
            <a:r>
              <a:t>- **Fonctions clés** : </a:t>
            </a:r>
          </a:p>
          <a:p>
            <a:r>
              <a:t>  - Responsable de magasin : supervision des opérations quotidiennes, gestion de l'équipe.</a:t>
            </a:r>
          </a:p>
          <a:p>
            <a:r>
              <a:t>  - Vendeurs polyvalents : accueil clients, conseils, gestion des stocks.</a:t>
            </a:r>
          </a:p>
          <a:p>
            <a:r>
              <a:t>  - Responsable marketing local : promotion des produits, gestion des réseaux sociaux.</a:t>
            </a:r>
          </a:p>
          <a:p>
            <a:r>
              <a:t>- **Polyvalence** : Chaque membre de l'équipe doit être formé sur plusieurs postes pour assurer une flexibilité opérationnelle. Par exemple, les vendeurs peuvent également aider à la gestion des stocks ou à des tâches administratives.</a:t>
            </a:r>
          </a:p>
          <a:p/>
          <a:p>
            <a:r>
              <a:t>## 2. Effectifs &amp; profilage</a:t>
            </a:r>
          </a:p>
          <a:p>
            <a:r>
              <a:t>- **Effectifs** : Prévoir une équipe de 5 à 7 personnes au démarrage, incluant un responsable et plusieurs vendeurs.</a:t>
            </a:r>
          </a:p>
          <a:p>
            <a:r>
              <a:t>- **Compétences requises** : </a:t>
            </a:r>
          </a:p>
          <a:p>
            <a:r>
              <a:t>  - Service client : écoute, communication, gestion des plaintes.</a:t>
            </a:r>
          </a:p>
          <a:p>
            <a:r>
              <a:t>  - Gestion des stocks : organisation, autonomie.</a:t>
            </a:r>
          </a:p>
          <a:p>
            <a:r>
              <a:t>  - Compétences en marketing digital pour le responsable marketing.</a:t>
            </a:r>
          </a:p>
          <a:p>
            <a:r>
              <a:t>- **Formation** : Prévoir des formations sur la ve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**Résumé Exécutif**</a:t>
            </a:r>
          </a:p>
          <a:p/>
          <a:p>
            <a:r>
              <a:t>Ce projet vise à obtenir un financement de 7 500 000 FCFA pour renforcer les opérations d'une entreprise de retail basée à Abidjan, permettant ainsi d'accroître sa capacité d'approvisionnement et d'améliorer son offre de services. Le marché du retail à Abidjan est en pleine expansion, soutenu par une demande croissante de produits de consommation et une urbanisation rapide.</a:t>
            </a:r>
          </a:p>
          <a:p/>
          <a:p>
            <a:r>
              <a:t>L'entreprise se distingue par sa capacité à offrir des produits locaux à des prix compétitifs, tout en intégrant des services numériques qui améliorent l'expérience client. Ces points de différenciation lui permettent de capter une clientèle fidèle et d'augmenter ses parts de marché.</a:t>
            </a:r>
          </a:p>
          <a:p/>
          <a:p>
            <a:r>
              <a:t>Les prévisions financières indiquent une augmentation des revenus de 20% par an avec une marge brute de 30%. Le seuil de rentabilité est anticipé dans un délai de 18 mois, favorisé par une gestion rigoureuse des coûts et une optimisation des stocks. Le montant sollicité sera principalement utilisé pour l'acquisiti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dans la ville d'Abidjan, offrant une gamme diversifiée de produits alimentaires et non alimentaires. Nous proposerons des produits frais tels que des fruits et légumes locaux, des viandes, des produits laitiers, ainsi qu'une sélection de produits d'épicerie courante (céréales, huiles, conserves) et des articles d'hygiène personnelle. Le format de vente sera principalement celui du libre-service, ce qui permettra aux clients de choisir facilement leurs produits tout en bénéficiant d'un agencement clair et accessible.</a:t>
            </a:r>
          </a:p>
          <a:p/>
          <a:p>
            <a:r>
              <a:t>Notre proposition de valeur repose sur la réponse à plusieurs besoins clients identifiés dans le quartier : la qualité des produits, la rapidité du service et la proximité. En effet, de nombreux clients potentiels expriment des frustrations concernant la disponibilité et la fraîcheur des produits dans les grandes surfaces, ainsi que le temps nécessaire pour s'y 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