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17554455692925</a:t>
            </a:r>
          </a:p>
        </p:txBody>
      </p:sp>
      <p:sp>
        <p:nvSpPr>
          <p:cNvPr id="3" name="Subtitle 2"/>
          <p:cNvSpPr>
            <a:spLocks noGrp="1"/>
          </p:cNvSpPr>
          <p:nvPr>
            <p:ph type="subTitle" idx="1"/>
          </p:nvPr>
        </p:nvSpPr>
        <p:spPr/>
        <p:txBody>
          <a:bodyPr/>
          <a:lstStyle/>
          <a:p>
            <a:r>
              <a:t>Orange Bank Afrique</a:t>
            </a:r>
          </a:p>
          <a:p>
            <a:r>
              <a:t>2025-08-17</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retail à Abidjan est en pleine expansion, soutenu par une urbanisation croissante et une augmentation de la population. La taille qualitative du marché est marquée par une diversité de points de vente, allant des supermarchés aux marchés traditionnels. L’évolution récente a été influencée par la digitalisation des ventes, avec une tendance croissante vers les achats en ligne, bien que les circuits traditionnels restent dominants. La saisonnalité est marquée par des périodes de fêtes (Noël, Ramadan) et des événements culturels, qui provoquent une hausse significative des ventes.</a:t>
            </a:r>
          </a:p>
          <a:p/>
          <a:p>
            <a:r>
              <a:t>## 2. Demande &amp; comportements clients</a:t>
            </a:r>
          </a:p>
          <a:p>
            <a:r>
              <a:t>Les consommateurs d'Abidjan montrent une fréquence d’achat hebdomadaire, surtout pour les produits alimentaires et de première nécessité. Les critères de choix incluent la qualité des produits, le prix et la proximité du point de vente. La sensibilité au prix est élevée,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 1. Cibles &amp; promesses clés</a:t>
            </a:r>
          </a:p>
          <a:p>
            <a:r>
              <a:t>- **Cibles** : Jeunes professionnels, familles à budget limité, étudiants et commerçants locaux.</a:t>
            </a:r>
          </a:p>
          <a:p>
            <a:r>
              <a:t>- **Promesse de proximité** : Offrir un service client rapide et personnalisé, avec des conseillers disponibles via WhatsApp Business.</a:t>
            </a:r>
          </a:p>
          <a:p>
            <a:r>
              <a:t>- **Accessibilité des prix** : Proposer des promotions hebdomadaires sur des produits ciblés pour attirer les clients.</a:t>
            </a:r>
          </a:p>
          <a:p>
            <a:r>
              <a:t>- **Engagement communautaire** : Créer un sentiment d’appartenance avec des événements locaux où les clients peuvent interagir et donner leur avis.</a:t>
            </a:r>
          </a:p>
          <a:p/>
          <a:p>
            <a:r>
              <a:t>## 2. Canaux &amp; actions</a:t>
            </a:r>
          </a:p>
          <a:p>
            <a:r>
              <a:t>- **Digitaux** :</a:t>
            </a:r>
          </a:p>
          <a:p>
            <a:r>
              <a:t>  - **WhatsApp Business** : Créer un catalogue de produits et utiliser des messages automatisés pour répondre rapidement aux demandes.</a:t>
            </a:r>
          </a:p>
          <a:p>
            <a:r>
              <a:t>  - **Facebook &amp; Instagram** : Publier régulièrement (3-5 fois/semaine) des promotions, des photos de produits, et des témoignages clients. Utiliser des stories pour montrer les coulisses.</a:t>
            </a:r>
          </a:p>
          <a:p>
            <a:r>
              <a:t>  </a:t>
            </a:r>
          </a:p>
          <a:p>
            <a:r>
              <a:t>- **Terrains** :</a:t>
            </a:r>
          </a:p>
          <a:p>
            <a:r>
              <a:t>  - **Flyers** : Distribuer des flyers dans les zones fréquentées (marchés, université</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**Plan opérationnel pour un projet Retail à Abidjan, Côte d'Ivoire**</a:t>
            </a:r>
          </a:p>
          <a:p/>
          <a:p>
            <a:r>
              <a:t>1. **Emplacement &amp; aménagement**  </a:t>
            </a:r>
          </a:p>
          <a:p>
            <a:r>
              <a:t>   - **Surface** : 150 m², situé dans un quartier animé d’Abidjan (ex. Plateau ou Cocody) avec une forte affluence piétonnière.  </a:t>
            </a:r>
          </a:p>
          <a:p>
            <a:r>
              <a:t>   - **Accès** : Situé à proximité des transports en commun et des grands axes routiers pour faciliter l’accès des clients.  </a:t>
            </a:r>
          </a:p>
          <a:p>
            <a:r>
              <a:t>   - **Visibilité** : Vitrine bien exposée avec affichage clair des promotions et des produits phares pour attirer l’attention des passants.</a:t>
            </a:r>
          </a:p>
          <a:p/>
          <a:p>
            <a:r>
              <a:t>2. **Approvisionnements &amp; fournisseurs**  </a:t>
            </a:r>
          </a:p>
          <a:p>
            <a:r>
              <a:t>   - **Fournisseurs** : Identification de fournisseurs locaux de produits alimentaires et non alimentaires (ex. : SODEFEL pour les produits alimentaires, des grossistes locaux pour les vêtements).  </a:t>
            </a:r>
          </a:p>
          <a:p>
            <a:r>
              <a:t>   - **Fréquence** : Réapprovisionnement hebdomadaire pour les produits périssables et bi-mensuel pour les produits non périssables.  </a:t>
            </a:r>
          </a:p>
          <a:p>
            <a:r>
              <a:t>   - **Logistique** : Utilisation de transporteurs locaux pour le transport des marchandises, avec un espace de stockage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**Fonctions Clés** : Gestionnaire de magasin, Vendeurs polyvalents, Responsable des stocks, Agent de service client.</a:t>
            </a:r>
          </a:p>
          <a:p>
            <a:r>
              <a:t>- **Polyvalence** : Chaque employé doit être capable de remplir plusieurs rôles (ex : le vendeur peut aussi gérer les stocks et assister le service client). Cela favorise la flexibilité et la réactivité face aux fluctuations du marché.</a:t>
            </a:r>
          </a:p>
          <a:p/>
          <a:p>
            <a:r>
              <a:t>### 2. Effectifs &amp; Profilage</a:t>
            </a:r>
          </a:p>
          <a:p>
            <a:r>
              <a:t>- **Effectifs** : Prévoir un effectif réduit (3 à 10 employés selon la taille du projet).</a:t>
            </a:r>
          </a:p>
          <a:p>
            <a:r>
              <a:t>- **Profilage** : </a:t>
            </a:r>
          </a:p>
          <a:p>
            <a:r>
              <a:t>  - Vendeurs : compétences en vente, bonne communication, sens du service client.</a:t>
            </a:r>
          </a:p>
          <a:p>
            <a:r>
              <a:t>  - Responsable de magasin : compétences en gestion, administration et leadership.</a:t>
            </a:r>
          </a:p>
          <a:p>
            <a:r>
              <a:t>  - Formation : Proposer une formation initiale sur la gestion des produits, la relation client et les outils de vente.</a:t>
            </a:r>
          </a:p>
          <a:p/>
          <a:p>
            <a:r>
              <a:t>### 3. Rémunération &amp; Incitations</a:t>
            </a:r>
          </a:p>
          <a:p>
            <a:r>
              <a:t>- **Fixe/Variable** : Salaire fixe avec possibilité de commissions sur ventes. Fourchette à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**Résumé Exécutif**</a:t>
            </a:r>
          </a:p>
          <a:p/>
          <a:p>
            <a:r>
              <a:t>Le projet présenté vise à obtenir un financement de 7 500 000 FCFA pour renforcer les activités d’un point de vente dans le secteur du retail à Abidjan. Ce financement est destiné à l’acquisition de nouveaux stocks et à l'amélioration des installations, permettant ainsi de répondre à une demande croissante dans un marché dynamique.</a:t>
            </a:r>
          </a:p>
          <a:p/>
          <a:p>
            <a:r>
              <a:t>Abidjan, en tant que capitale économique de la Côte d'Ivoire, connaît une augmentation significative de la consommation, offrant une opportunité favorable pour les acteurs du retail. Le port de la ville et la diversité de sa population renforcent l'attractivité du marché.</a:t>
            </a:r>
          </a:p>
          <a:p/>
          <a:p>
            <a:r>
              <a:t>L’entreprise se distingue par la qualité de ses produits et un service client exceptionnel, favorisant la fidélisation de sa clientèle. Cette approche différenciante permet de se positionner favorablement face à la concurrence.</a:t>
            </a:r>
          </a:p>
          <a:p/>
          <a:p>
            <a:r>
              <a:t>Les prévisions financières indiquent une croissance soutenue des revenus, avec une marge bénéficiaire projetée de 25 %. L’horizon de rentabil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 Activité</a:t>
            </a:r>
          </a:p>
          <a:p/>
          <a:p>
            <a:r>
              <a:t>### 1. Description de l’activité</a:t>
            </a:r>
          </a:p>
          <a:p/>
          <a:p>
            <a:r>
              <a:t>OBA Mini Market est un point de vente de détail situé à Abidjan, dont l’objectif est de fournir une large gamme de produits de consommation courante à la population locale. Le marché proposera des produits alimentaires, non alimentaires, ainsi que des articles ménagers. Parmi les gammes de produits offerts, nous mettrons en avant des produits frais (fruits, légumes, viandes), des produits de base (riz, huile, sucre), des produits d’hygiène et d’entretien, ainsi que des marques locales et importées. Les formats de vente incluront des emballages en petites unités pour répondre aux besoins des ménages locaux, souvent limités par des budgets restreints.</a:t>
            </a:r>
          </a:p>
          <a:p/>
          <a:p>
            <a:r>
              <a:t>L'activité du OBA Mini Market répond à un besoin crucial : la proximité et l'accessibilité des produits de consommation. En effet, les habitants d'Abidjan, souvent confrontés à un manque de temps et à des infrastructures de transport limitées, recherchent des solutions pratiques pour leurs cou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en pleine expansion, soutenu par une croissance démographique et une urbanisation rapide. La taille qualitative de ce marché se caractérise par une diversité de points de vente allant des supermarchés aux marchés traditionnels. En matière d’évolution, on observe une tendance vers la modernisation des points de vente et une digitalisation croissante (e-commerce, réseaux sociaux). La saisonnalité du marché est marquée par des périodes festives (Noël, fêtes locales) et des mois de rentrée scolaire, où la consommation augmente de manière significative.</a:t>
            </a:r>
          </a:p>
          <a:p/>
          <a:p>
            <a:r>
              <a:t>## 2. Demande &amp; comportements clients</a:t>
            </a:r>
          </a:p>
          <a:p>
            <a:r>
              <a:t>Les consommateurs à Abidjan effectuent leurs achats de manière régulière, avec une fréquence d'achat hebdomadaire pour les produits de première nécessité. Les critères de choix incluent la qualité du produit, la proximité du point de vente et le prix. La sensibilité au prix est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 Plan Marketing Opérationnel pour une TPE/PME Retail à Abidjan</a:t>
            </a:r>
          </a:p>
          <a:p/>
          <a:p>
            <a:r>
              <a:t>## 1. Cibles &amp; promesses clés</a:t>
            </a:r>
          </a:p>
          <a:p>
            <a:r>
              <a:t>- **Clients locaux à la recherche de prix accessibles** : Offrir des produits de qualité à des prix compétitifs pour les familles et les jeunes adultes.</a:t>
            </a:r>
          </a:p>
          <a:p>
            <a:r>
              <a:t>- **Services rapides et efficaces** : Garantir un service client rapide et attentif pour fidéliser la clientèle.</a:t>
            </a:r>
          </a:p>
          <a:p>
            <a:r>
              <a:t>- **Proximité et accessibilité** : Faciliter l'accès aux produits grâce à une présence active sur les réseaux sociaux et des points de vente physiques bien situés.</a:t>
            </a:r>
          </a:p>
          <a:p>
            <a:r>
              <a:t>- **Engagement communautaire** : Promouvoir une image de marque proche des préoccupations locales et impliquée dans la vie de la communauté.</a:t>
            </a:r>
          </a:p>
          <a:p/>
          <a:p>
            <a:r>
              <a:t>## 2. Canaux &amp; actions</a:t>
            </a:r>
          </a:p>
          <a:p>
            <a:r>
              <a:t>### Digitaux</a:t>
            </a:r>
          </a:p>
          <a:p>
            <a:r>
              <a:t>- **WhatsApp Business** : Créer un compte actif pour des communications directes, promotions et commandes. Répondre dans l'heure pour un meilleur service client.</a:t>
            </a:r>
          </a:p>
          <a:p>
            <a:r>
              <a:t>- **Facebook et Instagram** : Publier régulièrement (3 fois/semaine) des promotions, des nouveautés et des témoignages clients. Utilise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17</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L'emplacement idéal se trouve dans un quartier commerçant d'Abidjan, tel que Treichville ou Cocody, où la surface doit être d'au moins 150 m². L'espace doit être facilement accessible par les transports en commun et disposer d'un parking à proximité. La visibilité est cruciale : une façade claire et attractive, avec un espace d'exposition bien organisé pour mettre en avant les produits.</a:t>
            </a:r>
          </a:p>
          <a:p/>
          <a:p>
            <a:r>
              <a:t>## 2. Approvisionnements &amp; Fournisseurs</a:t>
            </a:r>
          </a:p>
          <a:p>
            <a:r>
              <a:t>Les approvisionnements doivent être réalisés auprès de fournisseurs locaux tels que la Société Ivoirienne de Distribution (SID) pour les produits alimentaires et des grossistes comme Cotonou Market pour les textiles. La fréquence d'approvisionnement sera hebdomadaire, avec des commandes passées chaque lundi pour une livraison le mercredi. Le stockage sera organisé dans une réserve de 30 m², avec un système de rotation des stocks pour éviter les pertes. </a:t>
            </a:r>
          </a:p>
          <a:p/>
          <a:p>
            <a:r>
              <a:t>## 3. Proc</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18</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**Fonctions clés** : </a:t>
            </a:r>
          </a:p>
          <a:p>
            <a:r>
              <a:t>  - **Responsable de magasin** : supervision des opérations, gestion d'équipe, relations clients.</a:t>
            </a:r>
          </a:p>
          <a:p>
            <a:r>
              <a:t>  - **Vendeurs polyvalents** : vente, gestion de stock, service client.</a:t>
            </a:r>
          </a:p>
          <a:p>
            <a:r>
              <a:t>  - **Assistant administratif** : gestion des documents, suivi des commandes.</a:t>
            </a:r>
          </a:p>
          <a:p>
            <a:r>
              <a:t>  </a:t>
            </a:r>
          </a:p>
          <a:p>
            <a:r>
              <a:t>- **Polyvalence** : Chaque membre de l'équipe doit être formé pour assumer plusieurs rôles, notamment les vendeurs pouvant gérer des tâches administratives et vice-versa. Cela permet une flexibilité dans l’affectation des tâches et une meilleure réactivité face aux besoins.</a:t>
            </a:r>
          </a:p>
          <a:p/>
          <a:p>
            <a:r>
              <a:t>#### 2. Effectifs &amp; Profilage</a:t>
            </a:r>
          </a:p>
          <a:p>
            <a:r>
              <a:t>- **Effectifs** : Une équipe de 5 à 10 personnes, selon la taille du point de vente et le volume d'activité.</a:t>
            </a:r>
          </a:p>
          <a:p>
            <a:r>
              <a:t>  </a:t>
            </a:r>
          </a:p>
          <a:p>
            <a:r>
              <a:t>- **Profils recherchés** :</a:t>
            </a:r>
          </a:p>
          <a:p>
            <a:r>
              <a:t>  - **Vendeurs** : Expérience en vente, compétences en communication, orientation client.</a:t>
            </a:r>
          </a:p>
          <a:p>
            <a:r>
              <a:t>  - **Responsable** : Leadership, compétences en gestion d’équipe, expérience en retail.</a:t>
            </a:r>
          </a:p>
          <a:p>
            <a:r>
              <a:t>  -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**Résumé Exécutif - Demande de Crédit**</a:t>
            </a:r>
          </a:p>
          <a:p/>
          <a:p>
            <a:r>
              <a:t>Objet du projet &amp; besoin : La présente demande de crédit de 7 500 000 FCFA vise à financer l'expansion d'une enseigne de retail à Abidjan, permettant l'acquisition de stocks et l'aménagement d'un nouvel espace de vente.</a:t>
            </a:r>
          </a:p>
          <a:p/>
          <a:p>
            <a:r>
              <a:t>Marché &amp; opportunité locale : Le secteur du retail à Abidjan connaît une croissance soutenue, stimulée par l'urbanisation croissante et une demande accrue pour des produits diversifiés et de qualité. L'enseigne cible une clientèle jeune et urbaine, avide de nouveautés.</a:t>
            </a:r>
          </a:p>
          <a:p/>
          <a:p>
            <a:r>
              <a:t>Avantage concurrentiel / différenciation : L'enseigne se distingue par une offre de produits locaux et internationaux soigneusement sélectionnés, ainsi qu'un service client exceptionnel, renforçant sa position sur le marché.</a:t>
            </a:r>
          </a:p>
          <a:p/>
          <a:p>
            <a:r>
              <a:t>Hypothèses financières clés : Les prévisions indiquent un chiffre d'affaires annuel de 15 millions FCFA avec une marge brute de 30%. Le seuil de rentabilité est estimé à atteindre dans les 12 mois suivant l'ouverture, avec un cash-flow posit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19</a:t>
            </a:r>
          </a:p>
        </p:txBody>
      </p:sp>
      <p:sp>
        <p:nvSpPr>
          <p:cNvPr id="3" name="Content Placeholder 2"/>
          <p:cNvSpPr>
            <a:spLocks noGrp="1"/>
          </p:cNvSpPr>
          <p:nvPr>
            <p:ph idx="1"/>
          </p:nvPr>
        </p:nvSpPr>
        <p:spPr/>
        <p:txBody>
          <a:bodyPr/>
          <a:lstStyle/>
          <a:p>
            <a:r>
              <a:t>**Résumé Exécutif**</a:t>
            </a:r>
          </a:p>
          <a:p/>
          <a:p>
            <a:r>
              <a:t>Le projet consiste en l'expansion d'une enseigne de retail à Abidjan, visant à répondre à une demande croissante de produits de consommation variés. Le besoin de financement s'élève à 7 500 000 FCFA pour soutenir l'ouverture d'un nouveau point de vente.</a:t>
            </a:r>
          </a:p>
          <a:p/>
          <a:p>
            <a:r>
              <a:t>Le marché local présente une opportunité significative, avec une population en constante augmentation et une classe moyenne en expansion, créant une demande soutenue pour des biens de consommation accessibles. </a:t>
            </a:r>
          </a:p>
          <a:p/>
          <a:p>
            <a:r>
              <a:t>L'enseigne se distingue par son approche axée sur la qualité des produits et un service client personnalisé, ce qui lui confère un avantage concurrentiel notable dans un secteur saturé. </a:t>
            </a:r>
          </a:p>
          <a:p/>
          <a:p>
            <a:r>
              <a:t>Les prévisions financières indiquent un seuil de rentabilité atteint dans un horizon de 18 mois, avec des marges bénéficiaires estimées à 25% sur les produits, soutenues par une gestion rigoureuse des coûts et une stratégie marketing ciblée. </a:t>
            </a:r>
          </a:p>
          <a:p/>
          <a:p>
            <a:r>
              <a:t>Le montant sollicité de 7 500 000 FCFA sera principalement utilisé pour la locat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20</a:t>
            </a:r>
          </a:p>
        </p:txBody>
      </p:sp>
      <p:sp>
        <p:nvSpPr>
          <p:cNvPr id="3" name="Content Placeholder 2"/>
          <p:cNvSpPr>
            <a:spLocks noGrp="1"/>
          </p:cNvSpPr>
          <p:nvPr>
            <p:ph idx="1"/>
          </p:nvPr>
        </p:nvSpPr>
        <p:spPr/>
        <p:txBody>
          <a:bodyPr/>
          <a:lstStyle/>
          <a:p>
            <a:r>
              <a:t># Activité du projet OBA Mini Market</a:t>
            </a:r>
          </a:p>
          <a:p/>
          <a:p>
            <a:r>
              <a:t>## 1. Description de l’activité</a:t>
            </a:r>
          </a:p>
          <a:p/>
          <a:p>
            <a:r>
              <a:t>OBA Mini Market se positionne comme un point de vente de proximité innovant, situé à Abidjan, qui propose une large gamme de produits alimentaires et non alimentaires. Parmi les produits offerts, nous retrouvons : </a:t>
            </a:r>
          </a:p>
          <a:p/>
          <a:p>
            <a:r>
              <a:t>- **Alimentation de base** : riz, farine, sucre, huiles, conserves et produits frais (fruits et légumes locaux).</a:t>
            </a:r>
          </a:p>
          <a:p>
            <a:r>
              <a:t>- **Produits d’hygiène et d’entretien** : savons, détergents, produits d’hygiène personnelle.</a:t>
            </a:r>
          </a:p>
          <a:p>
            <a:r>
              <a:t>- **Articles de consommation courante** : boissons, snacks, et produits saisonniers (par exemple, boissons fraîches durant la saison sèche).</a:t>
            </a:r>
          </a:p>
          <a:p>
            <a:r>
              <a:t>- **Services additionnels** : livraison à domicile et commande en ligne via une application dédiée.</a:t>
            </a:r>
          </a:p>
          <a:p/>
          <a:p>
            <a:r>
              <a:t>L’objectif principal d’OBA Mini Market est de répondre aux besoins quotidiens des clients locaux en leur offrant un accès facile à des produits de qualité, à des prix compétitifs. En ciblant les familles et les jeunes professionnels vivant à proximité, OBA Mini Ma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21</a:t>
            </a:r>
          </a:p>
        </p:txBody>
      </p:sp>
      <p:sp>
        <p:nvSpPr>
          <p:cNvPr id="3" name="Content Placeholder 2"/>
          <p:cNvSpPr>
            <a:spLocks noGrp="1"/>
          </p:cNvSpPr>
          <p:nvPr>
            <p:ph idx="1"/>
          </p:nvPr>
        </p:nvSpPr>
        <p:spPr/>
        <p:txBody>
          <a:bodyPr/>
          <a:lstStyle/>
          <a:p>
            <a:r>
              <a:t>## Étude de marché : Retail à Abidjan, Côte d'Ivoire</a:t>
            </a:r>
          </a:p>
          <a:p/>
          <a:p>
            <a:r>
              <a:t>### 1. Définition du marché local</a:t>
            </a:r>
          </a:p>
          <a:p>
            <a:r>
              <a:t>Le marché du retail à Abidjan est en pleine expansion, alimenté par une urbanisation croissante et une classe moyenne émergente. Le secteur est caractérisé par une diversité d'offres allant des supermarchés aux marchés traditionnels. La taille du marché est qualitative, marquée par une tendance favorable à la consommation. La saisonnalité joue un rôle important, avec des hausses de ventes durant les fêtes religieuses (Ramadan, Noël) et les périodes de vacances scolaires.</a:t>
            </a:r>
          </a:p>
          <a:p/>
          <a:p>
            <a:r>
              <a:t>### 2. Demande &amp; comportements clients</a:t>
            </a:r>
          </a:p>
          <a:p>
            <a:r>
              <a:t>Les Abidjanais effectuent des achats fréquents, souvent hebdomadaires, dans des magasins de proximité. Les critères de choix incluent la qualité des produits, la proximité géographique, et la réputation des détaillants. La sensibilité au prix est élevée, avec une attention particulière portée aux promotions et aux réductions. Les canaux numériques, tels que WhatsApp et Facebook, commencent à i</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22</a:t>
            </a:r>
          </a:p>
        </p:txBody>
      </p:sp>
      <p:sp>
        <p:nvSpPr>
          <p:cNvPr id="3" name="Content Placeholder 2"/>
          <p:cNvSpPr>
            <a:spLocks noGrp="1"/>
          </p:cNvSpPr>
          <p:nvPr>
            <p:ph idx="1"/>
          </p:nvPr>
        </p:nvSpPr>
        <p:spPr/>
        <p:txBody>
          <a:bodyPr/>
          <a:lstStyle/>
          <a:p>
            <a:r>
              <a:t># Plan Marketing Opérationnel à Faible Budget</a:t>
            </a:r>
          </a:p>
          <a:p/>
          <a:p>
            <a:r>
              <a:t>## 1. Cibles &amp; Promesses Clés</a:t>
            </a:r>
          </a:p>
          <a:p>
            <a:r>
              <a:t>- **Cibles** : jeunes professionnels, familles, étudiants, et travailleurs de proximité.</a:t>
            </a:r>
          </a:p>
          <a:p>
            <a:r>
              <a:t>- **Promesse de proximité** : Être le magasin de référence à Abidjan pour des produits accessibles et de qualité, à proximité des clients.</a:t>
            </a:r>
          </a:p>
          <a:p>
            <a:r>
              <a:t>- **Prix accessibles** : Offrir des tarifs compétitifs sur une large gamme de produits.</a:t>
            </a:r>
          </a:p>
          <a:p>
            <a:r>
              <a:t>- **Service rapide** : Engagement à un temps d'attente minimal pour le service et les livraisons.</a:t>
            </a:r>
          </a:p>
          <a:p/>
          <a:p>
            <a:r>
              <a:t>## 2. Canaux &amp; Actions</a:t>
            </a:r>
          </a:p>
          <a:p>
            <a:r>
              <a:t>- **WhatsApp Business** : Créer un compte pour communiquer directement avec les clients. Promouvoir des offres et recevoir des commandes.</a:t>
            </a:r>
          </a:p>
          <a:p>
            <a:r>
              <a:t>- **Facebook &amp; Instagram** : Publier des contenus engageants (photos de produits, témoignages clients) et des promotions. Utiliser des publicités ciblées à faible coût pour atteindre des segments spécifiques.</a:t>
            </a:r>
          </a:p>
          <a:p>
            <a:r>
              <a:t>- **Flyers** : Diffuser des flyers dans les quartiers environnants, dans les maquis et églises, et lors d'événements locaux pour attirer 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23</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**Surface** : 150 m² dans un quartier fréquenté (ex. : Treichville ou Cocody).</a:t>
            </a:r>
          </a:p>
          <a:p>
            <a:r>
              <a:t>- **Zone** : Proximité des transports en commun et des zones résidentielles pour maximiser l’achalandage.</a:t>
            </a:r>
          </a:p>
          <a:p>
            <a:r>
              <a:t>- **Accès** : Entrée large, accessible aux personnes à mobilité réduite, avec un parking pour les clients.</a:t>
            </a:r>
          </a:p>
          <a:p>
            <a:r>
              <a:t>- **Visibilité** : Vitrine bien éclairée, affichage clair des promotions et produits phares.</a:t>
            </a:r>
          </a:p>
          <a:p/>
          <a:p>
            <a:r>
              <a:t>## 2. Approvisionnements &amp; Fournisseurs</a:t>
            </a:r>
          </a:p>
          <a:p>
            <a:r>
              <a:t>- **Fournisseurs locaux typiques** : </a:t>
            </a:r>
          </a:p>
          <a:p>
            <a:r>
              <a:t>  - Grossistes de produits alimentaires (ex. : CFAO, SODEFEL).</a:t>
            </a:r>
          </a:p>
          <a:p>
            <a:r>
              <a:t>  - Fournisseurs de produits non alimentaires (ex. : Chococam, Nestlé).</a:t>
            </a:r>
          </a:p>
          <a:p>
            <a:r>
              <a:t>- **Fréquence** : Réception des marchandises 3 fois par semaine pour assurer la fraîcheur des produits alimentaires, hebdomadaire pour les autres.</a:t>
            </a:r>
          </a:p>
          <a:p>
            <a:r>
              <a:t>- **Logistique** : Utilisation de camions de livraison locaux, respectant les horaires de circulation pour éviter les embouteillages.</a:t>
            </a:r>
          </a:p>
          <a:p>
            <a:r>
              <a:t>- **Stockage** : 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24</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**Structure organisationnelle** : Équipe réduite avec des rôles polyvalents. Chaque membre doit être capable de couvrir plusieurs fonctions (vente, gestion des stocks, service client).</a:t>
            </a:r>
          </a:p>
          <a:p>
            <a:r>
              <a:t>- **Fonctions clés** :</a:t>
            </a:r>
          </a:p>
          <a:p>
            <a:r>
              <a:t>  - **Responsable de magasin** : Supervise l’équipe, gère les opérations quotidiennes.</a:t>
            </a:r>
          </a:p>
          <a:p>
            <a:r>
              <a:t>  - **Vendeurs polyvalents** : Assurent les ventes, le service client et la gestion des stocks.</a:t>
            </a:r>
          </a:p>
          <a:p>
            <a:r>
              <a:t>  - **Assistant administratif** : Gère la documentation, les commandes et la relation avec les fournisseurs.</a:t>
            </a:r>
          </a:p>
          <a:p/>
          <a:p>
            <a:r>
              <a:t>#### 2. Effectifs &amp; Profilage</a:t>
            </a:r>
          </a:p>
          <a:p>
            <a:r>
              <a:t>- **Effectifs** : Équipe de 5 à 10 personnes, selon la taille du projet.</a:t>
            </a:r>
          </a:p>
          <a:p>
            <a:r>
              <a:t>- **Compétences recherchées** :</a:t>
            </a:r>
          </a:p>
          <a:p>
            <a:r>
              <a:t>  - Expérience en vente et service client.</a:t>
            </a:r>
          </a:p>
          <a:p>
            <a:r>
              <a:t>  - Sens de l’organisation et gestion des stocks.</a:t>
            </a:r>
          </a:p>
          <a:p>
            <a:r>
              <a:t>  - Capacité à travailler en équipe et à gérer le stress.</a:t>
            </a:r>
          </a:p>
          <a:p>
            <a:r>
              <a:t>- **Formation** : Formation initiale sur les produits et techniques de vente, avec des sessions de formation contin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 Activité</a:t>
            </a:r>
          </a:p>
          <a:p/>
          <a:p>
            <a:r>
              <a:t>### 1. Description de l’activité  </a:t>
            </a:r>
          </a:p>
          <a:p>
            <a:r>
              <a:t>OBA Mini Market se positionne comme un point de vente de proximité à Abidjan, offrant une sélection variée de produits essentiels et de consommation courante. La gamme de produits inclura des denrées alimentaires (produits frais, conserves, boissons), des articles d’hygiène et de beauté, ainsi que des produits d’entretien ménager. En particulier, OBA Mini Market mettra l’accent sur les produits locaux afin de soutenir l’économie ivoirienne et de répondre à la demande croissante des consommateurs pour des produits de qualité, accessibles et abordables.</a:t>
            </a:r>
          </a:p>
          <a:p/>
          <a:p>
            <a:r>
              <a:t>L'objectif principal est de résoudre le problème de l'accès limité à des produits de consommation courante pour les habitants des quartiers environnants, souvent confrontés à des déplacements longs vers des supermarchés ou des marchés éloignés. La proposition de valeur d’OBA Mini Market repose sur la proximité géographique, la diversité des produits, et la qualité de service, garantissant 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dynamique et en pleine expansion, soutenu par une croissance économique stable et une urbanisation rapide. La ville, étant le principal pôle économique de la Côte d'Ivoire, présente une forte concentration de consommateurs. La taille qualitative du marché est estimée en hausse, avec un intérêt croissant pour les produits de consommation courante, notamment dans les supermarchés et les boutiques de proximité. La saisonnalité est marquée par des pics de consommation durant les périodes de fêtes et les vacances scolaires, influencée par les traditions locales et les événements sociaux.</a:t>
            </a:r>
          </a:p>
          <a:p/>
          <a:p>
            <a:r>
              <a:t>## 2. Demande &amp; comportements clients</a:t>
            </a:r>
          </a:p>
          <a:p>
            <a:r>
              <a:t>Les clients à Abidjan montrent une fréquence d'achat élevée, avec des visites hebdomadaires dans les supermarchés et les marchés. Les critères de choix incluent la qualité des produits, la diversité de l'offre, et la proximité des points de 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 1. Cibles &amp; promesses clés</a:t>
            </a:r>
          </a:p>
          <a:p>
            <a:r>
              <a:t>- **Cibles** : Jeunes professionnels, familles à budget limité, étudiants, et membres des communautés locales.</a:t>
            </a:r>
          </a:p>
          <a:p>
            <a:r>
              <a:t>- **Promesses clés** : </a:t>
            </a:r>
          </a:p>
          <a:p>
            <a:r>
              <a:t>  - Proximité : Un service accessible à tous, situé au cœur des quartiers.</a:t>
            </a:r>
          </a:p>
          <a:p>
            <a:r>
              <a:t>  - Prix accessibles : Offres promotionnelles et tarifs compétitifs pour tous les produits.</a:t>
            </a:r>
          </a:p>
          <a:p>
            <a:r>
              <a:t>  - Service rapide : Livraison express et assistance client réactive via WhatsApp.</a:t>
            </a:r>
          </a:p>
          <a:p/>
          <a:p>
            <a:r>
              <a:t>### 2. Canaux &amp; actions</a:t>
            </a:r>
          </a:p>
          <a:p>
            <a:r>
              <a:t>- **Digitaux** : </a:t>
            </a:r>
          </a:p>
          <a:p>
            <a:r>
              <a:t>  - **WhatsApp Business** : Service client et promotions. Créer des groupes pour fidéliser et informer les clients.</a:t>
            </a:r>
          </a:p>
          <a:p>
            <a:r>
              <a:t>  - **Facebook &amp; Instagram** : Publications régulières sur les produits, offres spéciales, et témoignages clients. Utiliser des stories et des publicités ciblées à faible budget.</a:t>
            </a:r>
          </a:p>
          <a:p>
            <a:r>
              <a:t>  </a:t>
            </a:r>
          </a:p>
          <a:p>
            <a:r>
              <a:t>- **Terrains** : </a:t>
            </a:r>
          </a:p>
          <a:p>
            <a:r>
              <a:t>  - **Flyers** : Distribuer dans les quartiers ciblés, avec QR codes pour suivre l'engagement.</a:t>
            </a:r>
          </a:p>
          <a:p>
            <a:r>
              <a:t>  - **Partenariats** : Collaborer avec des maquis, églises et associations locales pour des événements promotionnels.</a:t>
            </a:r>
          </a:p>
          <a:p>
            <a:r>
              <a:t>  - **Micro-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 Plan opérationnel pour un projet de Retail à Abidjan, Côte d'Ivoire</a:t>
            </a:r>
          </a:p>
          <a:p/>
          <a:p>
            <a:r>
              <a:t>## 1. Emplacement &amp; aménagement</a:t>
            </a:r>
          </a:p>
          <a:p>
            <a:r>
              <a:t>- **Surface/Zone** : Choisir un emplacement d'environ 200 m² dans un quartier animé comme le Plateau ou Cocody, avec une forte fréquentation piétonne.</a:t>
            </a:r>
          </a:p>
          <a:p>
            <a:r>
              <a:t>- **Accès** : Facilité d'accès en voiture et à pied, avec des places de stationnement à proximité.</a:t>
            </a:r>
          </a:p>
          <a:p>
            <a:r>
              <a:t>- **Visibilité** : Vitrine large et attrayante donnant sur la rue principale, avec un affichage clair des promotions.</a:t>
            </a:r>
          </a:p>
          <a:p/>
          <a:p>
            <a:r>
              <a:t>## 2. Approvisionnements &amp; fournisseurs</a:t>
            </a:r>
          </a:p>
          <a:p>
            <a:r>
              <a:t>- **Fournisseurs locaux** : </a:t>
            </a:r>
          </a:p>
          <a:p>
            <a:r>
              <a:t>  - **Produits alimentaires** : Marché d’Abidjan pour fruits et légumes, coopératives locales pour produits laitiers et viandes.</a:t>
            </a:r>
          </a:p>
          <a:p>
            <a:r>
              <a:t>  - **Produits non alimentaires** : Grossistes à Adjamé pour les articles ménagers et de consommation courante.</a:t>
            </a:r>
          </a:p>
          <a:p>
            <a:r>
              <a:t>- **Fréquence** : Réapprovisionnement hebdomadaire pour les produits frais, mensuel pour les non-alimentaires.</a:t>
            </a:r>
          </a:p>
          <a:p>
            <a:r>
              <a:t>- **Logistique** : Utilisation de véhicules légers pour le transport des marchandises, avec un espace de 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**Fonctions clés :**</a:t>
            </a:r>
          </a:p>
          <a:p>
            <a:r>
              <a:t>  - **Responsable de magasin** : Supervise l'ensemble des opérations, gère l'équipe et les relations clients.</a:t>
            </a:r>
          </a:p>
          <a:p>
            <a:r>
              <a:t>  - **Vendeurs polyvalents** : Assurent la vente, la gestion des stocks, et l'accueil des clients.</a:t>
            </a:r>
          </a:p>
          <a:p>
            <a:r>
              <a:t>  - **Assistant administratif** : Gère la comptabilité de base et les tâches administratives.</a:t>
            </a:r>
          </a:p>
          <a:p>
            <a:r>
              <a:t>- **Polyvalence** : Les employés doivent être formés pour occuper plusieurs rôles afin d'assurer la flexibilité et l'efficacité, surtout en période de forte affluence.</a:t>
            </a:r>
          </a:p>
          <a:p/>
          <a:p>
            <a:r>
              <a:t>#### 2. Effectifs &amp; Profilage</a:t>
            </a:r>
          </a:p>
          <a:p>
            <a:r>
              <a:t>- **Effectifs prévus** : 4 à 6 employés, incluant un responsable et des vendeurs polyvalents.</a:t>
            </a:r>
          </a:p>
          <a:p>
            <a:r>
              <a:t>- **Compétences requises** :</a:t>
            </a:r>
          </a:p>
          <a:p>
            <a:r>
              <a:t>  - **Responsable de magasin** : Gestion, leadership, connaissances en vente et service client.</a:t>
            </a:r>
          </a:p>
          <a:p>
            <a:r>
              <a:t>  - **Vendeurs** : Sens du service, compétences en vente, adaptabilité.</a:t>
            </a:r>
          </a:p>
          <a:p>
            <a:r>
              <a:t>  - **Assistant administratif** : Compétences en gestion de base, maîtrise des outils bu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**Résumé Exécutif**</a:t>
            </a:r>
          </a:p>
          <a:p/>
          <a:p>
            <a:r>
              <a:t>Le projet de financement sollicite un montant de 7 500 000 FCFA pour renforcer les opérations d’un commerce de détail à Abidjan. Ce secteur dynamique bénéficie d’une forte demande locale, notamment en raison de l’augmentation continue du pouvoir d’achat et de la croissance démographique dans la région.</a:t>
            </a:r>
          </a:p>
          <a:p/>
          <a:p>
            <a:r>
              <a:t>L’entreprise se distingue par son approche axée sur la qualité des produits et un service client personnalisé, lui permettant d’acquérir une clientèle fidèle dans un environnement concurrentiel. Les prévisions indiquent une croissance des revenus de 20% par an, avec une marge brute stable autour de 30%, assurant un seuil de rentabilité atteint dans un horizon de 12 à 18 mois (voir Plan financier).</a:t>
            </a:r>
          </a:p>
          <a:p/>
          <a:p>
            <a:r>
              <a:t>Le montant demandé de 7 500 000 FCFA sera principalement utilisé pour l'acquisition de stocks et l'aménagement du point de vente, garantissant une optimisation de l’expérience client. La capacité de remboursement est jugée favorable, soutenue par des flux de trésorerie so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à Abidjan, offrant une gamme diversifiée de produits alimentaires et non alimentaires. Nous proposons des articles de première nécessité tels que des denrées alimentaires (riz, pâtes, huiles, conserves), des produits d’hygiène (savons, détergents, papiers hygiéniques) ainsi que des articles pour la maison (ustensiles de cuisine, produits d’entretien). Notre mini market se distingue par la vente de produits locaux, favorisant ainsi les producteurs ivoiriens et contribuant au développement de l’économie locale.</a:t>
            </a:r>
          </a:p>
          <a:p/>
          <a:p>
            <a:r>
              <a:t>Les clients ciblés sont principalement des familles et des travailleurs résidant dans un rayon de 1 à 5 km autour de notre point de vente. Nous répondons à un besoin croissant d’accessibilité et de commodité dans un environnement urbain où le temps est précieux. Notre proposition de valeur repose sur la qualité et la fraîcheur des produits, ainsi que sur une expérience 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