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Business Plan – OBA Mini Market 175546366721472</a:t>
            </a:r>
          </a:p>
        </p:txBody>
      </p:sp>
      <p:sp>
        <p:nvSpPr>
          <p:cNvPr id="3" name="Subtitle 2"/>
          <p:cNvSpPr>
            <a:spLocks noGrp="1"/>
          </p:cNvSpPr>
          <p:nvPr>
            <p:ph type="subTitle" idx="1"/>
          </p:nvPr>
        </p:nvSpPr>
        <p:spPr/>
        <p:txBody>
          <a:bodyPr/>
          <a:lstStyle/>
          <a:p>
            <a:r>
              <a:t>Orange Bank Afrique</a:t>
            </a:r>
          </a:p>
          <a:p>
            <a:r>
              <a:t>2025-08-17</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9</a:t>
            </a:r>
          </a:p>
        </p:txBody>
      </p:sp>
      <p:sp>
        <p:nvSpPr>
          <p:cNvPr id="3" name="Content Placeholder 2"/>
          <p:cNvSpPr>
            <a:spLocks noGrp="1"/>
          </p:cNvSpPr>
          <p:nvPr>
            <p:ph idx="1"/>
          </p:nvPr>
        </p:nvSpPr>
        <p:spPr/>
        <p:txBody>
          <a:bodyPr/>
          <a:lstStyle/>
          <a:p>
            <a:r>
              <a:t># Plan RH pour un micro-projet dans le secteur Retail à Abidjan</a:t>
            </a:r>
          </a:p>
          <a:p/>
          <a:p>
            <a:r>
              <a:t>## 1. Organisation &amp; rôles</a:t>
            </a:r>
          </a:p>
          <a:p>
            <a:r>
              <a:t>Pour le micro-projet, une structure organisationnelle simple et efficace est cruciale. Il est recommandé d’avoir les rôles suivants :</a:t>
            </a:r>
          </a:p>
          <a:p/>
          <a:p>
            <a:r>
              <a:t>- **Responsable de magasin** : Supervise l’ensemble des opérations, gère les équipes et assure la satisfaction des clients. </a:t>
            </a:r>
          </a:p>
          <a:p>
            <a:r>
              <a:t>- **Vendeurs polyvalents** : Assurent la vente, le service client et le réassortiment des stocks. Ils doivent être capables de s'adapter à différents postes selon les besoins.</a:t>
            </a:r>
          </a:p>
          <a:p>
            <a:r>
              <a:t>- **Responsable des stocks** : Gère les entrées et sorties de marchandises, veille à la bonne tenue des inventaires.</a:t>
            </a:r>
          </a:p>
          <a:p>
            <a:r>
              <a:t>  </a:t>
            </a:r>
          </a:p>
          <a:p>
            <a:r>
              <a:t>La polyvalence est essentielle, chaque membre de l’équipe doit être formé à plusieurs tâches pour garantir la continuité des opérations.</a:t>
            </a:r>
          </a:p>
          <a:p/>
          <a:p>
            <a:r>
              <a:t>## 2. Effectifs &amp; profilage</a:t>
            </a:r>
          </a:p>
          <a:p>
            <a:r>
              <a:t>Pour un effectif limité, un petit groupe de 5 à 10 personnes est recommandé, réparti comme suit :</a:t>
            </a:r>
          </a:p>
          <a:p/>
          <a:p>
            <a:r>
              <a:t>- 1 Responsable de magasin</a:t>
            </a:r>
          </a:p>
          <a:p>
            <a:r>
              <a:t>- 2 à 3 Vendeurs polyvalents</a:t>
            </a:r>
          </a:p>
          <a:p>
            <a:r>
              <a:t>- 1 Responsable des stocks</a:t>
            </a:r>
          </a:p>
          <a:p/>
          <a:p>
            <a:r>
              <a: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10</a:t>
            </a:r>
          </a:p>
        </p:txBody>
      </p:sp>
      <p:sp>
        <p:nvSpPr>
          <p:cNvPr id="3" name="Content Placeholder 2"/>
          <p:cNvSpPr>
            <a:spLocks noGrp="1"/>
          </p:cNvSpPr>
          <p:nvPr>
            <p:ph idx="1"/>
          </p:nvPr>
        </p:nvSpPr>
        <p:spPr/>
        <p:txBody>
          <a:bodyPr/>
          <a:lstStyle/>
          <a:p>
            <a:r>
              <a:t>**Résumé Exécutif**</a:t>
            </a:r>
          </a:p>
          <a:p/>
          <a:p>
            <a:r>
              <a:t>Objet du projet &amp; besoin : Ce projet vise à obtenir un financement de 7 500 000 FCFA pour soutenir le développement d'une activité de retail à Abidjan, visant à répondre à la demande croissante des consommateurs locaux.</a:t>
            </a:r>
          </a:p>
          <a:p/>
          <a:p>
            <a:r>
              <a:t>Marché &amp; opportunité locale : Le secteur du retail à Abidjan connaît une expansion rapide, alimentée par une urbanisation croissante et une augmentation du pouvoir d'achat. Cette dynamique crée une opportunité significative pour les nouveaux entrants sur le marché.</a:t>
            </a:r>
          </a:p>
          <a:p/>
          <a:p>
            <a:r>
              <a:t>Avantage concurrentiel / différenciation : L'entreprise se distingue par une offre de produits diversifiée et un service client personnalisé, ce qui lui permet de fidéliser sa clientèle et d'attirer de nouveaux consommateurs.</a:t>
            </a:r>
          </a:p>
          <a:p/>
          <a:p>
            <a:r>
              <a:t>Hypothèses financières clés : Les prévisions financières indiquent une augmentation des revenus de 20% par an, avec une marge bénéficiaire brute estimée à 35%. Le seuil de rentabilité est attendu dans la première année d'exploitation, avec un cash-flow positif dès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11</a:t>
            </a:r>
          </a:p>
        </p:txBody>
      </p:sp>
      <p:sp>
        <p:nvSpPr>
          <p:cNvPr id="3" name="Content Placeholder 2"/>
          <p:cNvSpPr>
            <a:spLocks noGrp="1"/>
          </p:cNvSpPr>
          <p:nvPr>
            <p:ph idx="1"/>
          </p:nvPr>
        </p:nvSpPr>
        <p:spPr/>
        <p:txBody>
          <a:bodyPr/>
          <a:lstStyle/>
          <a:p>
            <a:r>
              <a:t># Activité</a:t>
            </a:r>
          </a:p>
          <a:p/>
          <a:p>
            <a:r>
              <a:t>## Description de l’activité</a:t>
            </a:r>
          </a:p>
          <a:p/>
          <a:p>
            <a:r>
              <a:t>OBA Mini Market se positionne comme un point de vente de proximité à Abidjan, offrant une gamme diversifiée de produits alimentaires et non alimentaires. Notre offre se décline en plusieurs gammes pour répondre aux besoins variés de la clientèle locale : </a:t>
            </a:r>
          </a:p>
          <a:p/>
          <a:p>
            <a:r>
              <a:t>- **Produits alimentaires** : Épicerie générale incluant des produits frais (fruits, légumes, viandes), des conserves, des produits laitiers et des boissons. </a:t>
            </a:r>
          </a:p>
          <a:p>
            <a:r>
              <a:t>- **Produits non alimentaires** : Articles de ménage, hygiène personnelle, et autres biens de consommation courante.</a:t>
            </a:r>
          </a:p>
          <a:p>
            <a:r>
              <a:t>- **Services additionnels** : Vente de produits locaux artisanaux et possibilité de livraison à domicile pour les clients dans un rayon défini.</a:t>
            </a:r>
          </a:p>
          <a:p/>
          <a:p>
            <a:r>
              <a:t>Le principal problème que nous visons à résoudre est l'accès limité à des produits de qualité à des prix compétitifs dans notre zone de chalandise. Grâce à une sélection rigoureuse de nos fournisseurs, nous garantissons la fraîcheur et la qualité de nos produits. Notre propositio</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12</a:t>
            </a:r>
          </a:p>
        </p:txBody>
      </p:sp>
      <p:sp>
        <p:nvSpPr>
          <p:cNvPr id="3" name="Content Placeholder 2"/>
          <p:cNvSpPr>
            <a:spLocks noGrp="1"/>
          </p:cNvSpPr>
          <p:nvPr>
            <p:ph idx="1"/>
          </p:nvPr>
        </p:nvSpPr>
        <p:spPr/>
        <p:txBody>
          <a:bodyPr/>
          <a:lstStyle/>
          <a:p>
            <a:r>
              <a:t># Étude de marché - Secteur Retail à Abidjan, Côte d’Ivoire</a:t>
            </a:r>
          </a:p>
          <a:p/>
          <a:p>
            <a:r>
              <a:t>## 1. Définition du marché local</a:t>
            </a:r>
          </a:p>
          <a:p>
            <a:r>
              <a:t>Le secteur du retail à Abidjan est en pleine expansion, soutenu par une croissance démographique rapide et une urbanisation croissante. On estime que le marché est dominé par les commerces de proximité, mais les supermarchés et les centres commerciaux gagnent en popularité. La saisonnalité est marquée par des périodes de forte consommation, notamment durant les fêtes de fin d'année et les périodes de rentrée scolaire. La taille qualitative du marché est favorable, avec une tendance vers une consommation de produits de qualité et un intérêt croissant pour les produits locaux.</a:t>
            </a:r>
          </a:p>
          <a:p/>
          <a:p>
            <a:r>
              <a:t>## 2. Demande &amp; comportements clients</a:t>
            </a:r>
          </a:p>
          <a:p>
            <a:r>
              <a:t>Les clients à Abidjan effectuent généralement des achats hebdomadaires, mais la fréquence peut augmenter durant des événements spéciaux. Les critères de choix incluent la qualité des produits, la proximité des points de vente et les prix compétitifs. La sensibilité au prix est élevée,</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13</a:t>
            </a:r>
          </a:p>
        </p:txBody>
      </p:sp>
      <p:sp>
        <p:nvSpPr>
          <p:cNvPr id="3" name="Content Placeholder 2"/>
          <p:cNvSpPr>
            <a:spLocks noGrp="1"/>
          </p:cNvSpPr>
          <p:nvPr>
            <p:ph idx="1"/>
          </p:nvPr>
        </p:nvSpPr>
        <p:spPr/>
        <p:txBody>
          <a:bodyPr/>
          <a:lstStyle/>
          <a:p>
            <a:r>
              <a:t>## Plan Marketing Opérationnel pour une TPE/PME Retail à Abidjan</a:t>
            </a:r>
          </a:p>
          <a:p/>
          <a:p>
            <a:r>
              <a:t>### 1. Cibles &amp; promesses clés</a:t>
            </a:r>
          </a:p>
          <a:p>
            <a:r>
              <a:t>- **Cibles** : Jeunes actifs, familles à budget limité, étudiants cherchant des produits accessibles.</a:t>
            </a:r>
          </a:p>
          <a:p>
            <a:r>
              <a:t>- **Promesse de proximité** : Service rapide et accessible, avec un personnel formé pour répondre aux besoins des clients.</a:t>
            </a:r>
          </a:p>
          <a:p>
            <a:r>
              <a:t>- **Tarification** : Prix compétitifs sur les produits essentiels, offres spéciales pour les clients réguliers.</a:t>
            </a:r>
          </a:p>
          <a:p>
            <a:r>
              <a:t>- **Engagement communautaire** : Implication dans des événements locaux pour renforcer le lien avec la clientèle.</a:t>
            </a:r>
          </a:p>
          <a:p/>
          <a:p>
            <a:r>
              <a:t>### 2. Canaux &amp; actions</a:t>
            </a:r>
          </a:p>
          <a:p>
            <a:r>
              <a:t>- **Digitaux** :</a:t>
            </a:r>
          </a:p>
          <a:p>
            <a:r>
              <a:t>  - **WhatsApp Business** : Créer un catalogue de produits, répondre aux demandes clients, offres spéciales via messages.</a:t>
            </a:r>
          </a:p>
          <a:p>
            <a:r>
              <a:t>  - **Facebook/Instagram** : Publier du contenu engageant (photos de produits, promotions, témoignages clients), utiliser des stories pour des offres flash.</a:t>
            </a:r>
          </a:p>
          <a:p>
            <a:r>
              <a:t>  - **Publicités ciblées** (budget limité à 30 000 CFA) : Cibler des groupes d'intérêts spécifiques sur Facebook pour attirer des c</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14</a:t>
            </a:r>
          </a:p>
        </p:txBody>
      </p:sp>
      <p:sp>
        <p:nvSpPr>
          <p:cNvPr id="3" name="Content Placeholder 2"/>
          <p:cNvSpPr>
            <a:spLocks noGrp="1"/>
          </p:cNvSpPr>
          <p:nvPr>
            <p:ph idx="1"/>
          </p:nvPr>
        </p:nvSpPr>
        <p:spPr/>
        <p:txBody>
          <a:bodyPr/>
          <a:lstStyle/>
          <a:p>
            <a:r>
              <a:t>### Plan Opérationnel pour un Projet Retail à Abidjan, Côte d'Ivoire</a:t>
            </a:r>
          </a:p>
          <a:p/>
          <a:p>
            <a:r>
              <a:t>#### 1. Emplacement &amp; Aménagement</a:t>
            </a:r>
          </a:p>
          <a:p>
            <a:r>
              <a:t>- **Emplacement** : Choisir un local d'environ 150 à 200 m² dans un quartier animé comme le Plateau ou Yopougon, avec un accès facile aux transports en commun.</a:t>
            </a:r>
          </a:p>
          <a:p>
            <a:r>
              <a:t>- **Aménagement** : Créer une zone de vente ouverte avec des allées larges pour un meilleur flux client. Prévoir une zone de caisse à l'entrée et un espace pour le stockage à l'arrière. Utiliser des étagères modulables pour optimiser l'espace.</a:t>
            </a:r>
          </a:p>
          <a:p/>
          <a:p>
            <a:r>
              <a:t>#### 2. Approvisionnements &amp; Fournisseurs</a:t>
            </a:r>
          </a:p>
          <a:p>
            <a:r>
              <a:t>- **Fournisseurs** : Collaborer avec des grossistes locaux comme **Société Ivoirienne de Distribution (SID)** pour les produits alimentaires et **Tropic Distribution** pour les produits non alimentaires.</a:t>
            </a:r>
          </a:p>
          <a:p>
            <a:r>
              <a:t>- **Fréquence** : Réception des livraisons trois fois par semaine pour assurer un stock frais et renouvelé.</a:t>
            </a:r>
          </a:p>
          <a:p>
            <a:r>
              <a:t>- **Logistique** : Utiliser des véhicules de transport local pour les livraisons. Prévoir un espace de stockage de 30 m² pour les produit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15</a:t>
            </a:r>
          </a:p>
        </p:txBody>
      </p:sp>
      <p:sp>
        <p:nvSpPr>
          <p:cNvPr id="3" name="Content Placeholder 2"/>
          <p:cNvSpPr>
            <a:spLocks noGrp="1"/>
          </p:cNvSpPr>
          <p:nvPr>
            <p:ph idx="1"/>
          </p:nvPr>
        </p:nvSpPr>
        <p:spPr/>
        <p:txBody>
          <a:bodyPr/>
          <a:lstStyle/>
          <a:p>
            <a:r>
              <a:t>## Plan RH pour un Micro-Projet Retail à Abidjan</a:t>
            </a:r>
          </a:p>
          <a:p/>
          <a:p>
            <a:r>
              <a:t>### 1. Organisation &amp; Rôles</a:t>
            </a:r>
          </a:p>
          <a:p>
            <a:r>
              <a:t>- **Fonctions Clés** :</a:t>
            </a:r>
          </a:p>
          <a:p>
            <a:r>
              <a:t>  - **Responsable de Magasin** : Coordonne les opérations quotidiennes et supervise l'équipe.</a:t>
            </a:r>
          </a:p>
          <a:p>
            <a:r>
              <a:t>  - **Vendeurs Polyvalents** : Assurent la vente, la gestion des stocks et la relation client.</a:t>
            </a:r>
          </a:p>
          <a:p>
            <a:r>
              <a:t>  - **Chargé de Marketing Local** : Développe des initiatives pour attirer la clientèle locale.</a:t>
            </a:r>
          </a:p>
          <a:p>
            <a:r>
              <a:t>  </a:t>
            </a:r>
          </a:p>
          <a:p>
            <a:r>
              <a:t>- **Polyvalence** : Chaque membre de l’équipe doit être capable d’assumer plusieurs rôles. Par exemple, un vendeur peut participer aux activités de marketing ou à la gestion des stocks selon les besoins.</a:t>
            </a:r>
          </a:p>
          <a:p/>
          <a:p>
            <a:r>
              <a:t>### 2. Effectifs &amp; Profilage</a:t>
            </a:r>
          </a:p>
          <a:p>
            <a:r>
              <a:t>- **Effectifs Limités** : Prévoir une équipe de 5 à 10 personnes selon la taille du point de vente.</a:t>
            </a:r>
          </a:p>
          <a:p>
            <a:r>
              <a:t>- **Compétences Requises** :</a:t>
            </a:r>
          </a:p>
          <a:p>
            <a:r>
              <a:t>  - **Vente et Service Client** : Compétences en communication et en négociation.</a:t>
            </a:r>
          </a:p>
          <a:p>
            <a:r>
              <a:t>  - **Gestion des Stocks** : Connaissance des méthodes de gestion de l’inventaire.</a:t>
            </a:r>
          </a:p>
          <a:p>
            <a:r>
              <a:t>  - **Créativité Marketing** : Capacité à concevoir des promotions et événements lo</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16</a:t>
            </a:r>
          </a:p>
        </p:txBody>
      </p:sp>
      <p:sp>
        <p:nvSpPr>
          <p:cNvPr id="3" name="Content Placeholder 2"/>
          <p:cNvSpPr>
            <a:spLocks noGrp="1"/>
          </p:cNvSpPr>
          <p:nvPr>
            <p:ph idx="1"/>
          </p:nvPr>
        </p:nvSpPr>
        <p:spPr/>
        <p:txBody>
          <a:bodyPr/>
          <a:lstStyle/>
          <a:p>
            <a:r>
              <a:t>**Résumé Exécutif**</a:t>
            </a:r>
          </a:p>
          <a:p/>
          <a:p>
            <a:r>
              <a:t>L'objet du projet est l'acquisition de nouveaux stocks pour un point de vente de détail à Abidjan, avec un besoin de financement de 7 500 000 FCFA. Le marché local présente une demande croissante pour les produits de consommation courante, soutenue par une population urbaine en expansion et un pouvoir d'achat en amélioration.</a:t>
            </a:r>
          </a:p>
          <a:p/>
          <a:p>
            <a:r>
              <a:t>L'entreprise se distingue par une stratégie de fidélisation client via des programmes de promotion ciblés et un service après-vente de qualité, offrant ainsi un avantage concurrentiel dans un secteur très concurrentiel. Les prévisions financières indiquent une augmentation des revenus de 15% par an, avec une marge bénéficiaire de 20% et un seuil de rentabilité atteint dans un délai de 18 mois (voir Plan financier).</a:t>
            </a:r>
          </a:p>
          <a:p/>
          <a:p>
            <a:r>
              <a:t>Le montant sollicité de 7 500 000 FCFA sera principalement utilisé pour le renouvellement de l'inventaire et l'amélioration des infrastructures de vente. La capacité de remboursement est jugée solide, soutenue par un flux de tréso</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17</a:t>
            </a:r>
          </a:p>
        </p:txBody>
      </p:sp>
      <p:sp>
        <p:nvSpPr>
          <p:cNvPr id="3" name="Content Placeholder 2"/>
          <p:cNvSpPr>
            <a:spLocks noGrp="1"/>
          </p:cNvSpPr>
          <p:nvPr>
            <p:ph idx="1"/>
          </p:nvPr>
        </p:nvSpPr>
        <p:spPr/>
        <p:txBody>
          <a:bodyPr/>
          <a:lstStyle/>
          <a:p>
            <a:r>
              <a:t>## Activité</a:t>
            </a:r>
          </a:p>
          <a:p/>
          <a:p>
            <a:r>
              <a:t>### Description de l’activité</a:t>
            </a:r>
          </a:p>
          <a:p/>
          <a:p>
            <a:r>
              <a:t>OBA Mini Market se positionne comme un point de vente de proximité à Abidjan, offrant une large gamme de produits alimentaires et non alimentaires. Notre offre se décline en plusieurs gammes, notamment : </a:t>
            </a:r>
          </a:p>
          <a:p/>
          <a:p>
            <a:r>
              <a:t>- **Produits alimentaires** : fruits et légumes frais, produits laitiers, épicerie générale, conserves, boissons non alcoolisées et alcoolisées, ainsi que des produits locaux tels que l’attiéké et le gari.</a:t>
            </a:r>
          </a:p>
          <a:p>
            <a:r>
              <a:t>- **Produits non alimentaires** : articles de ménage, hygiène et beauté, ainsi que des fournitures scolaires.</a:t>
            </a:r>
          </a:p>
          <a:p/>
          <a:p>
            <a:r>
              <a:t>Nous nous engageons à répondre aux besoins quotidiens des clients locaux qui recherchent à la fois la qualité et la praticité. En proposant des produits diversifiés, nous visons à résoudre les problèmes d'approvisionnement et de diversité des choix, souvent rencontrés dans les commerces traditionnels. Notre proposition de valeur repose sur la fraîcheur des produits, la qualité de service et l’accessibilité des prix.</a:t>
            </a:r>
          </a:p>
          <a:p/>
          <a:p>
            <a:r>
              <a:t>### Modèle é</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18</a:t>
            </a:r>
          </a:p>
        </p:txBody>
      </p:sp>
      <p:sp>
        <p:nvSpPr>
          <p:cNvPr id="3" name="Content Placeholder 2"/>
          <p:cNvSpPr>
            <a:spLocks noGrp="1"/>
          </p:cNvSpPr>
          <p:nvPr>
            <p:ph idx="1"/>
          </p:nvPr>
        </p:nvSpPr>
        <p:spPr/>
        <p:txBody>
          <a:bodyPr/>
          <a:lstStyle/>
          <a:p>
            <a:r>
              <a:t># Étude de marché : Secteur Retail à Abidjan, Côte d'Ivoire</a:t>
            </a:r>
          </a:p>
          <a:p/>
          <a:p>
            <a:r>
              <a:t>## 1. Définition du marché local</a:t>
            </a:r>
          </a:p>
          <a:p>
            <a:r>
              <a:t>Le marché du retail à Abidjan est en pleine expansion, soutenu par une urbanisation croissante et une augmentation de la classe moyenne. La taille qualitative du marché est marquée par la diversité des produits, allant des biens de consommation courante aux articles de luxe. La saisonnalité affecte principalement les produits alimentaires, avec des pics de demande pendant les fêtes et les saisons de récolte. Les périodes de fin d'année et de rentrée scolaire sont particulièrement significatives.</a:t>
            </a:r>
          </a:p>
          <a:p/>
          <a:p>
            <a:r>
              <a:t>## 2. Demande &amp; comportements clients</a:t>
            </a:r>
          </a:p>
          <a:p>
            <a:r>
              <a:t>Les consommateurs à Abidjan montrent une fréquence d'achat élevée, particulièrement pour les biens de première nécessité. Les critères de choix incluent la qualité, le prix, et la proximité des points de vente. La sensibilité au prix est marquée, les clients étant souvent en quête de bonnes affaires, notamment dans les marchés et à travers les canaux numériques co</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a:t>
            </a:r>
          </a:p>
        </p:txBody>
      </p:sp>
      <p:sp>
        <p:nvSpPr>
          <p:cNvPr id="3" name="Content Placeholder 2"/>
          <p:cNvSpPr>
            <a:spLocks noGrp="1"/>
          </p:cNvSpPr>
          <p:nvPr>
            <p:ph idx="1"/>
          </p:nvPr>
        </p:nvSpPr>
        <p:spPr/>
        <p:txBody>
          <a:bodyPr/>
          <a:lstStyle/>
          <a:p>
            <a:r>
              <a:t>**Résumé Exécutif**</a:t>
            </a:r>
          </a:p>
          <a:p/>
          <a:p>
            <a:r>
              <a:t>Ce projet vise à financer l'expansion d'une activité de retail à Abidjan, avec une demande de crédit de 7 500 000 FCFA. Le marché local présente une forte demande pour les produits de consommation courante, favorisée par une population croissante et une urbanisation rapide, offrant ainsi une opportunité significative pour se positionner comme un acteur clé.</a:t>
            </a:r>
          </a:p>
          <a:p/>
          <a:p>
            <a:r>
              <a:t>L'avantage concurrentiel réside dans la qualité des produits, une sélection soignée et un service client personnalisé, permettant de se démarquer des concurrents établis. Les prévisions financières indiquent des revenus croissants avec une marge brute d'environ 30%, et un seuil de rentabilité estimé à 12 mois, assurant une rentabilité rapide (voir Plan financier).</a:t>
            </a:r>
          </a:p>
          <a:p/>
          <a:p>
            <a:r>
              <a:t>Le montant sollicité sera principalement utilisé pour l'acquisition de stocks, l'aménagement du point de vente et des actions marketing. La capacité de remboursement est jugée favorable, avec des flux de trésorerie prévus suffisants pour couvrir les </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19</a:t>
            </a:r>
          </a:p>
        </p:txBody>
      </p:sp>
      <p:sp>
        <p:nvSpPr>
          <p:cNvPr id="3" name="Content Placeholder 2"/>
          <p:cNvSpPr>
            <a:spLocks noGrp="1"/>
          </p:cNvSpPr>
          <p:nvPr>
            <p:ph idx="1"/>
          </p:nvPr>
        </p:nvSpPr>
        <p:spPr/>
        <p:txBody>
          <a:bodyPr/>
          <a:lstStyle/>
          <a:p>
            <a:r>
              <a:t>### 1. Cibles &amp; promesses clés</a:t>
            </a:r>
          </a:p>
          <a:p>
            <a:r>
              <a:t>- **Cibles** : Jeunes professionnels, familles, étudiants à Abidjan recherchant des produits accessibles et de qualité.</a:t>
            </a:r>
          </a:p>
          <a:p>
            <a:r>
              <a:t>- **Promesse de proximité** : Service rapide et efficace, avec une attention particulière aux besoins des clients.</a:t>
            </a:r>
          </a:p>
          <a:p>
            <a:r>
              <a:t>- **Prix accessibles** : Offrir des produits à des prix compétitifs, avec des promotions régulières.</a:t>
            </a:r>
          </a:p>
          <a:p>
            <a:r>
              <a:t>- **Engagement communautaire** : Implication dans des événements locaux pour renforcer la relation avec la clientèle.</a:t>
            </a:r>
          </a:p>
          <a:p/>
          <a:p>
            <a:r>
              <a:t>### 2. Canaux &amp; actions</a:t>
            </a:r>
          </a:p>
          <a:p>
            <a:r>
              <a:t>- **Digitaux** :</a:t>
            </a:r>
          </a:p>
          <a:p>
            <a:r>
              <a:t>  - **WhatsApp Business** : Créer un groupe pour informer des promotions, prendre des commandes et répondre aux questions.</a:t>
            </a:r>
          </a:p>
          <a:p>
            <a:r>
              <a:t>  - **Facebook &amp; Instagram** : Publier des offres, des témoignages de clients et des photos de produits. Utiliser les stories pour des promotions éphémères.</a:t>
            </a:r>
          </a:p>
          <a:p>
            <a:r>
              <a:t>  </a:t>
            </a:r>
          </a:p>
          <a:p>
            <a:r>
              <a:t>- **Terrains** :</a:t>
            </a:r>
          </a:p>
          <a:p>
            <a:r>
              <a:t>  - **Flyers** : Distribuer dans les quartiers ciblés, aux abords des écoles et des lieux de passage fréquentés.</a:t>
            </a:r>
          </a:p>
          <a:p>
            <a:r>
              <a:t>  - **Partenariats avec maquis/églises** : Proposer des rédu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20</a:t>
            </a:r>
          </a:p>
        </p:txBody>
      </p:sp>
      <p:sp>
        <p:nvSpPr>
          <p:cNvPr id="3" name="Content Placeholder 2"/>
          <p:cNvSpPr>
            <a:spLocks noGrp="1"/>
          </p:cNvSpPr>
          <p:nvPr>
            <p:ph idx="1"/>
          </p:nvPr>
        </p:nvSpPr>
        <p:spPr/>
        <p:txBody>
          <a:bodyPr/>
          <a:lstStyle/>
          <a:p>
            <a:r>
              <a:t>## Plan Opérationnel pour un Projet de Retail à Abidjan, Côte d'Ivoire</a:t>
            </a:r>
          </a:p>
          <a:p/>
          <a:p>
            <a:r>
              <a:t>### 1. Emplacement &amp; Aménagement</a:t>
            </a:r>
          </a:p>
          <a:p>
            <a:r>
              <a:t>- **Surface** : Un local de 150 à 200 m² situé dans un quartier à fort passage comme le Plateau ou Cocody.</a:t>
            </a:r>
          </a:p>
          <a:p>
            <a:r>
              <a:t>- **Accès** : Proximité de transports en commun (bus, taxis) et parking disponible pour les clients.</a:t>
            </a:r>
          </a:p>
          <a:p>
            <a:r>
              <a:t>- **Visibilité** : Façade bien signalée avec un éclairage adéquat; utilisation de vitrines pour exposer les produits phares.</a:t>
            </a:r>
          </a:p>
          <a:p/>
          <a:p>
            <a:r>
              <a:t>### 2. Approvisionnements &amp; Fournisseurs</a:t>
            </a:r>
          </a:p>
          <a:p>
            <a:r>
              <a:t>- **Fournisseurs locaux** : </a:t>
            </a:r>
          </a:p>
          <a:p>
            <a:r>
              <a:t>  - Fruits et légumes : Marché d’Abidjan, producteurs locaux.</a:t>
            </a:r>
          </a:p>
          <a:p>
            <a:r>
              <a:t>  - Produits secs et conservés : Grossistes locaux comme la Société Ivoirienne de Distribution (SID) ou la Société de Distribution de Côte d'Ivoire (SDCI).</a:t>
            </a:r>
          </a:p>
          <a:p>
            <a:r>
              <a:t>  - Produits laitiers : Coopératives locales et fermes.</a:t>
            </a:r>
          </a:p>
          <a:p>
            <a:r>
              <a:t>- **Fréquence** : Réceptions hebdomadaires pour les produits frais; mensuelles pour les produits secs.</a:t>
            </a:r>
          </a:p>
          <a:p>
            <a:r>
              <a:t>- **Logistique** : Utilisation de fournisseurs avec livraison directe; véhicules de transport pour assurer la réce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21</a:t>
            </a:r>
          </a:p>
        </p:txBody>
      </p:sp>
      <p:sp>
        <p:nvSpPr>
          <p:cNvPr id="3" name="Content Placeholder 2"/>
          <p:cNvSpPr>
            <a:spLocks noGrp="1"/>
          </p:cNvSpPr>
          <p:nvPr>
            <p:ph idx="1"/>
          </p:nvPr>
        </p:nvSpPr>
        <p:spPr/>
        <p:txBody>
          <a:bodyPr/>
          <a:lstStyle/>
          <a:p>
            <a:r>
              <a:t># Plan RH pour un Micro-Projet Retail à Abidjan</a:t>
            </a:r>
          </a:p>
          <a:p/>
          <a:p>
            <a:r>
              <a:t>## 1. Organisation &amp; rôles</a:t>
            </a:r>
          </a:p>
          <a:p>
            <a:r>
              <a:t>Pour optimiser les ressources humaines dans un micro-projet retail, il est conseillé d’adopter une structure simple mais efficace. Les rôles principaux incluent : </a:t>
            </a:r>
          </a:p>
          <a:p>
            <a:r>
              <a:t>- **Responsable de Magasin** : Gestion globale des opérations, supervision des équipes.</a:t>
            </a:r>
          </a:p>
          <a:p>
            <a:r>
              <a:t>- **Vendeurs Polyvalents** : Accueil clients, vente, gestion des stocks, et encaissement.</a:t>
            </a:r>
          </a:p>
          <a:p>
            <a:r>
              <a:t>- **Agent de Stock** : Gestion des réceptions et des expéditions, maintien de l’ordre dans le stock.</a:t>
            </a:r>
          </a:p>
          <a:p>
            <a:r>
              <a:t>- **Responsable Marketing** (optionnel selon la taille du projet) : Promotion des produits et gestion des réseaux sociaux.</a:t>
            </a:r>
          </a:p>
          <a:p/>
          <a:p>
            <a:r>
              <a:t>La polyvalence des employés est essentielle, permettant d’alterner les tâches en fonction des besoins.</a:t>
            </a:r>
          </a:p>
          <a:p/>
          <a:p>
            <a:r>
              <a:t>## 2. Effectifs &amp; profilage</a:t>
            </a:r>
          </a:p>
          <a:p>
            <a:r>
              <a:t>Pour un projet de petite taille, un effectif de 5 à 10 personnes est recommandé. Les compétences recherchées incluent :</a:t>
            </a:r>
          </a:p>
          <a:p>
            <a:r>
              <a:t>- **Vente et relation client** : Capacité à communiquer clairement et à établir un rapport avec les clien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22</a:t>
            </a:r>
          </a:p>
        </p:txBody>
      </p:sp>
      <p:sp>
        <p:nvSpPr>
          <p:cNvPr id="3" name="Content Placeholder 2"/>
          <p:cNvSpPr>
            <a:spLocks noGrp="1"/>
          </p:cNvSpPr>
          <p:nvPr>
            <p:ph idx="1"/>
          </p:nvPr>
        </p:nvSpPr>
        <p:spPr/>
        <p:txBody>
          <a:bodyPr/>
          <a:lstStyle/>
          <a:p>
            <a:r>
              <a:t>## Plan Marketing Opérationnel pour une TPE/PME dans le Retail à Abidjan</a:t>
            </a:r>
          </a:p>
          <a:p/>
          <a:p>
            <a:r>
              <a:t>### 1. Cibles &amp; promesses clés</a:t>
            </a:r>
          </a:p>
          <a:p>
            <a:r>
              <a:t>- **Cibles** : </a:t>
            </a:r>
          </a:p>
          <a:p>
            <a:r>
              <a:t>  - Jeunes professionnels et étudiants à la recherche de produits accessibles et de qualité.</a:t>
            </a:r>
          </a:p>
          <a:p>
            <a:r>
              <a:t>  - Familles locales souhaitant optimiser leur budget tout en accédant à des services rapides.</a:t>
            </a:r>
          </a:p>
          <a:p>
            <a:r>
              <a:t>  - Résidents des quartiers autour du point de vente, favorisant la proximité.</a:t>
            </a:r>
          </a:p>
          <a:p>
            <a:r>
              <a:t>  </a:t>
            </a:r>
          </a:p>
          <a:p>
            <a:r>
              <a:t>- **Promesses clés** :</a:t>
            </a:r>
          </a:p>
          <a:p>
            <a:r>
              <a:t>  - Meilleur rapport qualité-prix sur une sélection de produits.</a:t>
            </a:r>
          </a:p>
          <a:p>
            <a:r>
              <a:t>  - Service client rapide et personnalisé, avec une attention particulière aux besoins des clients.</a:t>
            </a:r>
          </a:p>
          <a:p>
            <a:r>
              <a:t>  - Accessibilité via des canaux numériques et physiques, réduisant les distances pour les clients.</a:t>
            </a:r>
          </a:p>
          <a:p/>
          <a:p>
            <a:r>
              <a:t>### 2. Canaux &amp; actions</a:t>
            </a:r>
          </a:p>
          <a:p>
            <a:r>
              <a:t>- **Digitaux** :</a:t>
            </a:r>
          </a:p>
          <a:p>
            <a:r>
              <a:t>  - **WhatsApp Business** : Création d’un catalogue de produits et service client réactif. Promouvoir des offres spéciales via des messages réguliers.</a:t>
            </a:r>
          </a:p>
          <a:p>
            <a:r>
              <a:t>  - **Facebook** : Publication quotidienne de contenus engageants (photos de produits, promotions, témoignages clients). Groupes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23</a:t>
            </a:r>
          </a:p>
        </p:txBody>
      </p:sp>
      <p:sp>
        <p:nvSpPr>
          <p:cNvPr id="3" name="Content Placeholder 2"/>
          <p:cNvSpPr>
            <a:spLocks noGrp="1"/>
          </p:cNvSpPr>
          <p:nvPr>
            <p:ph idx="1"/>
          </p:nvPr>
        </p:nvSpPr>
        <p:spPr/>
        <p:txBody>
          <a:bodyPr/>
          <a:lstStyle/>
          <a:p>
            <a:r>
              <a:t># Plan opérationnel pour un projet de Retail à Abidjan, Côte d'Ivoire</a:t>
            </a:r>
          </a:p>
          <a:p/>
          <a:p>
            <a:r>
              <a:t>## 1. Emplacement &amp; aménagement</a:t>
            </a:r>
          </a:p>
          <a:p>
            <a:r>
              <a:t>- **Surface :** 200-300 m², idéalement situé dans un quartier animé comme le Plateau ou Cocody pour maximiser la visibilité.</a:t>
            </a:r>
          </a:p>
          <a:p>
            <a:r>
              <a:t>- **Accès :** Facilité d'accès avec un parking à proximité pour les clients. Proximité des transports en commun pour attirer un plus grand flux de clients.</a:t>
            </a:r>
          </a:p>
          <a:p>
            <a:r>
              <a:t>- **Visibilité :** Vitrine bien exposée avec éclairage attractif et affichage promotionnel clair.</a:t>
            </a:r>
          </a:p>
          <a:p/>
          <a:p>
            <a:r>
              <a:t>## 2. Approvisionnements &amp; fournisseurs</a:t>
            </a:r>
          </a:p>
          <a:p>
            <a:r>
              <a:t>- **Fournisseurs locaux typiques :** </a:t>
            </a:r>
          </a:p>
          <a:p>
            <a:r>
              <a:t>  - Produits alimentaires : supermarchés de gros comme Cdiscount ou Promasidor.</a:t>
            </a:r>
          </a:p>
          <a:p>
            <a:r>
              <a:t>  - Produits non alimentaires : grossistes locaux dans le quartier de Abidjan.</a:t>
            </a:r>
          </a:p>
          <a:p>
            <a:r>
              <a:t>- **Fréquence :** Réapprovisionnement hebdomadaire pour les produits frais et bi-hebdomadaire pour les produits non périssables.</a:t>
            </a:r>
          </a:p>
          <a:p>
            <a:r>
              <a:t>- **Logistique :** Utilisation de camions de livraison locaux pour réduire les coûts. Coordination avec les fournisseurs pour des livraisons matinales.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24</a:t>
            </a:r>
          </a:p>
        </p:txBody>
      </p:sp>
      <p:sp>
        <p:nvSpPr>
          <p:cNvPr id="3" name="Content Placeholder 2"/>
          <p:cNvSpPr>
            <a:spLocks noGrp="1"/>
          </p:cNvSpPr>
          <p:nvPr>
            <p:ph idx="1"/>
          </p:nvPr>
        </p:nvSpPr>
        <p:spPr/>
        <p:txBody>
          <a:bodyPr/>
          <a:lstStyle/>
          <a:p>
            <a:r>
              <a:t># Plan RH pour un Micro-Projet dans le Secteur Retail à Abidjan</a:t>
            </a:r>
          </a:p>
          <a:p/>
          <a:p>
            <a:r>
              <a:t>## 1. Organisation &amp; Rôles</a:t>
            </a:r>
          </a:p>
          <a:p>
            <a:r>
              <a:t>L’organisation sera structurée autour de fonctions clés : </a:t>
            </a:r>
          </a:p>
          <a:p>
            <a:r>
              <a:t>- **Responsable de magasin** : supervise l’ensemble des activités, gère les équipes et garantit l’atteinte des objectifs.</a:t>
            </a:r>
          </a:p>
          <a:p>
            <a:r>
              <a:t>- **Vendeurs polyvalents** : assurent la vente, le service client et la mise en rayon. Ils doivent être formés à différents aspects des produits.</a:t>
            </a:r>
          </a:p>
          <a:p>
            <a:r>
              <a:t>- **Caissier(ère)** : gère les transactions, la caisse et contribue à l’expérience client.</a:t>
            </a:r>
          </a:p>
          <a:p>
            <a:r>
              <a:t>- **Stockiste** : responsable de la gestion des stocks, de la réception des marchandises et de l'organisation de l'espace de stockage.</a:t>
            </a:r>
          </a:p>
          <a:p/>
          <a:p>
            <a:r>
              <a:t>La polyvalence est essentielle ; chaque membre de l’équipe doit être capable de prendre en charge plusieurs de ces fonctions selon les besoins.</a:t>
            </a:r>
          </a:p>
          <a:p/>
          <a:p>
            <a:r>
              <a:t>## 2. Effectifs &amp; Profilage</a:t>
            </a:r>
          </a:p>
          <a:p>
            <a:r>
              <a:t>Pour un micro-projet, une équipe réduite de 5 à 7 personnes est recommandée :</a:t>
            </a:r>
          </a:p>
          <a:p>
            <a:r>
              <a:t>- **1 Responsable de magasin** : expérience en gestion de commerce, compétences en leadership.</a:t>
            </a:r>
          </a:p>
          <a:p>
            <a:r>
              <a:t>- **2 à </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2</a:t>
            </a:r>
          </a:p>
        </p:txBody>
      </p:sp>
      <p:sp>
        <p:nvSpPr>
          <p:cNvPr id="3" name="Content Placeholder 2"/>
          <p:cNvSpPr>
            <a:spLocks noGrp="1"/>
          </p:cNvSpPr>
          <p:nvPr>
            <p:ph idx="1"/>
          </p:nvPr>
        </p:nvSpPr>
        <p:spPr/>
        <p:txBody>
          <a:bodyPr/>
          <a:lstStyle/>
          <a:p>
            <a:r>
              <a:t>## Activité</a:t>
            </a:r>
          </a:p>
          <a:p/>
          <a:p>
            <a:r>
              <a:t>### 1. Description de l’activité</a:t>
            </a:r>
          </a:p>
          <a:p/>
          <a:p>
            <a:r>
              <a:t>OBA Mini Market se positionne comme un acteur clé dans le secteur de la distribution de produits de consommation courante à Abidjan. Notre offre se compose d'une large gamme de produits alimentaires et non alimentaires, incluant des denrées de première nécessité telles que les céréales, les huiles, les produits laitiers, ainsi que des articles d'hygiène et de ménage. Nous proposons également des produits locaux, tels que le gari, l'attiéké et des fruits et légumes frais de saison, afin de favoriser l'économie locale et de répondre aux attentes des consommateurs en matière de fraîcheur et de qualité.</a:t>
            </a:r>
          </a:p>
          <a:p/>
          <a:p>
            <a:r>
              <a:t>Notre proposition de valeur repose sur la satisfaction des besoins des clients locaux, en offrant un accès facile à des produits variés et de qualité à des prix compétitifs. OBA Mini Market s'engage à résoudre les problèmes de disponibilité et d'accessibilité des produits, souvent rencontrés dans le secteur du retail à Abidjan. En facilitant 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3</a:t>
            </a:r>
          </a:p>
        </p:txBody>
      </p:sp>
      <p:sp>
        <p:nvSpPr>
          <p:cNvPr id="3" name="Content Placeholder 2"/>
          <p:cNvSpPr>
            <a:spLocks noGrp="1"/>
          </p:cNvSpPr>
          <p:nvPr>
            <p:ph idx="1"/>
          </p:nvPr>
        </p:nvSpPr>
        <p:spPr/>
        <p:txBody>
          <a:bodyPr/>
          <a:lstStyle/>
          <a:p>
            <a:r>
              <a:t># Étude de marché : Secteur Retail à Abidjan, Côte d'Ivoire</a:t>
            </a:r>
          </a:p>
          <a:p/>
          <a:p>
            <a:r>
              <a:t>## 1. Définition du marché local</a:t>
            </a:r>
          </a:p>
          <a:p>
            <a:r>
              <a:t>Le marché du retail à Abidjan représente un secteur dynamique, en pleine expansion, notamment sous l'effet d'une urbanisation croissante et d'une population jeune. La taille qualitative de ce marché est significative, avec une prédominance des petites et moyennes entreprises (PME) et des marchés informels. L'évolution récente montre une montée en puissance du e-commerce et des services de livraison, bien que le commerce traditionnel reste majoritaire. La saisonnalité est marquée par des périodes de forte consommation, notamment autour des fêtes de fin d'année et des célébrations culturelles, où la demande en biens de consommation augmente.</a:t>
            </a:r>
          </a:p>
          <a:p/>
          <a:p>
            <a:r>
              <a:t>## 2. Demande &amp; comportements clients</a:t>
            </a:r>
          </a:p>
          <a:p>
            <a:r>
              <a:t>Les consommateurs d'Abidjan achètent principalement des produits alimentaires et des biens de consommation courante. La fréquence d'achat est élevée, avec une majorité de clients visitant les marchés plusieurs fois par </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4</a:t>
            </a:r>
          </a:p>
        </p:txBody>
      </p:sp>
      <p:sp>
        <p:nvSpPr>
          <p:cNvPr id="3" name="Content Placeholder 2"/>
          <p:cNvSpPr>
            <a:spLocks noGrp="1"/>
          </p:cNvSpPr>
          <p:nvPr>
            <p:ph idx="1"/>
          </p:nvPr>
        </p:nvSpPr>
        <p:spPr/>
        <p:txBody>
          <a:bodyPr/>
          <a:lstStyle/>
          <a:p>
            <a:r>
              <a:t>**Résumé Exécutif**</a:t>
            </a:r>
          </a:p>
          <a:p/>
          <a:p>
            <a:r>
              <a:t>Le projet vise à obtenir un financement de 7 500 000 FCFA pour le développement d'une activité de retail à Abidjan. Ce financement est destiné à l'acquisition de stocks et à l'aménagement du point de vente, permettant ainsi de répondre à la demande croissante des consommateurs locaux.</a:t>
            </a:r>
          </a:p>
          <a:p/>
          <a:p>
            <a:r>
              <a:t>Le marché du retail à Abidjan connaît une dynamique favorable, avec une augmentation constante du pouvoir d'achat et une urbanisation rapide, offrant ainsi de réelles opportunités de croissance. La proposition se distingue par une gamme de produits ciblée et un service clientèle de qualité, renforçant ainsi son attractivité sur ce marché concurrentiel.</a:t>
            </a:r>
          </a:p>
          <a:p/>
          <a:p>
            <a:r>
              <a:t>Les prévisions financières s'appuient sur des revenus en forte croissance, avec des marges bénéficiaires soutenues. Le seuil de rentabilité devrait être atteint dans un horizon de 12 à 18 mois (voir Plan financier).</a:t>
            </a:r>
          </a:p>
          <a:p/>
          <a:p>
            <a:r>
              <a:t>Le montant sollicité de 7 500 000 FCFA sera principalement utilisé pour l'acquisition de stocks et les travaux d'aménag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5</a:t>
            </a:r>
          </a:p>
        </p:txBody>
      </p:sp>
      <p:sp>
        <p:nvSpPr>
          <p:cNvPr id="3" name="Content Placeholder 2"/>
          <p:cNvSpPr>
            <a:spLocks noGrp="1"/>
          </p:cNvSpPr>
          <p:nvPr>
            <p:ph idx="1"/>
          </p:nvPr>
        </p:nvSpPr>
        <p:spPr/>
        <p:txBody>
          <a:bodyPr/>
          <a:lstStyle/>
          <a:p>
            <a:r>
              <a:t>## Activité</a:t>
            </a:r>
          </a:p>
          <a:p/>
          <a:p>
            <a:r>
              <a:t>### Description de l’activité</a:t>
            </a:r>
          </a:p>
          <a:p/>
          <a:p>
            <a:r>
              <a:t>OBA Mini Market se positionne comme un point de vente de proximité à Abidjan, offrant une large gamme de produits alimentaires et non alimentaires. Notre offre comprend des produits frais tels que fruits, légumes, viandes, ainsi que des produits secs et emballés, des produits d'hygiène et d'entretien, et des boissons. Nous proposerons également des produits locaux, valorisant ainsi l'agriculture ivoirienne, tels que le gari, l’attiéké et les sauces traditionnelles. En outre, nous introduirons un service de livraison à domicile pour répondre aux besoins des clients ne pouvant se déplacer.</a:t>
            </a:r>
          </a:p>
          <a:p/>
          <a:p>
            <a:r>
              <a:t>Nous nous engageons à résoudre les problèmes d'approvisionnement rapide et de qualité des consommateurs locaux. OBA Mini Market vise à offrir des produits de qualité à des prix compétitifs, tout en réduisant le temps d'attente à la caisse grâce à une optimisation des processus de paiement. Notre proposition de valeur repose sur la proximité, la diversité de </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6</a:t>
            </a:r>
          </a:p>
        </p:txBody>
      </p:sp>
      <p:sp>
        <p:nvSpPr>
          <p:cNvPr id="3" name="Content Placeholder 2"/>
          <p:cNvSpPr>
            <a:spLocks noGrp="1"/>
          </p:cNvSpPr>
          <p:nvPr>
            <p:ph idx="1"/>
          </p:nvPr>
        </p:nvSpPr>
        <p:spPr/>
        <p:txBody>
          <a:bodyPr/>
          <a:lstStyle/>
          <a:p>
            <a:r>
              <a:t># Étude de marché : Secteur Retail à Abidjan, Côte d’Ivoire</a:t>
            </a:r>
          </a:p>
          <a:p/>
          <a:p>
            <a:r>
              <a:t>## 1. Définition du marché local</a:t>
            </a:r>
          </a:p>
          <a:p>
            <a:r>
              <a:t>Le marché du retail à Abidjan est dynamique, avec une taille qualitative marquée par une forte diversité des produits disponibles, allant des biens alimentaires aux articles de mode. L’évolution récente montre une tendance croissante vers la numérisation des achats, avec une montée en puissance des ventes en ligne, bien que les points de vente physiques restent prédominants. La saisonnalité est un facteur important, avec une hausse des ventes durant les fêtes de fin d’année et à l’approche des grandes célébrations culturelles telles que les fêtes de Pâques et de Noël, où les consommateurs augmentent leurs dépenses. </a:t>
            </a:r>
          </a:p>
          <a:p/>
          <a:p>
            <a:r>
              <a:t>## 2. Demande &amp; comportements clients</a:t>
            </a:r>
          </a:p>
          <a:p>
            <a:r>
              <a:t>Les consommateurs d’Abidjan achètent fréquemment, avec une majorité d'entre eux effectuant des courses hebdomadaires. Les critères de choix incluent principalement le prix, la qualité des produits, et la proximité des points de vente. La sensi</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7</a:t>
            </a:r>
          </a:p>
        </p:txBody>
      </p:sp>
      <p:sp>
        <p:nvSpPr>
          <p:cNvPr id="3" name="Content Placeholder 2"/>
          <p:cNvSpPr>
            <a:spLocks noGrp="1"/>
          </p:cNvSpPr>
          <p:nvPr>
            <p:ph idx="1"/>
          </p:nvPr>
        </p:nvSpPr>
        <p:spPr/>
        <p:txBody>
          <a:bodyPr/>
          <a:lstStyle/>
          <a:p>
            <a:r>
              <a:t>## Plan Marketing Opérationnel pour une TPE/PME Retail à Abidjan</a:t>
            </a:r>
          </a:p>
          <a:p/>
          <a:p>
            <a:r>
              <a:t>### 1. Cibles &amp; promesses clés</a:t>
            </a:r>
          </a:p>
          <a:p>
            <a:r>
              <a:t>- **Cibles** : Jeunes professionnels, familles à revenu moyen, étudiants.</a:t>
            </a:r>
          </a:p>
          <a:p>
            <a:r>
              <a:t>- **Promesse de proximité** : Accessibilité et disponibilité des produits à deux pas de chez eux.</a:t>
            </a:r>
          </a:p>
          <a:p>
            <a:r>
              <a:t>- **Prix accessibles** : Offres attractives et compétitives sur les produits essentiels.</a:t>
            </a:r>
          </a:p>
          <a:p>
            <a:r>
              <a:t>- **Service rapide** : Engagement sur des délais de service rapides pour répondre aux besoins des clients.</a:t>
            </a:r>
          </a:p>
          <a:p/>
          <a:p>
            <a:r>
              <a:t>### 2. Canaux &amp; actions</a:t>
            </a:r>
          </a:p>
          <a:p>
            <a:r>
              <a:t>- **Digitaux** :</a:t>
            </a:r>
          </a:p>
          <a:p>
            <a:r>
              <a:t>  - **WhatsApp Business** : Créer un groupe pour partager des offres, promotions et répondre rapidement aux demandes.</a:t>
            </a:r>
          </a:p>
          <a:p>
            <a:r>
              <a:t>  - **Facebook &amp; Instagram** : Publier des photos de produits, promotions hebdomadaires, et partager des témoignages clients. Utiliser des stories pour montrer le quotidien du magasin.</a:t>
            </a:r>
          </a:p>
          <a:p>
            <a:r>
              <a:t>  </a:t>
            </a:r>
          </a:p>
          <a:p>
            <a:r>
              <a:t>- **Terrains** :</a:t>
            </a:r>
          </a:p>
          <a:p>
            <a:r>
              <a:t>  - **Flyers** : Distribuer dans les quartiers environnants, en mettant en avant les promotions et l’emplacement du magasin.</a:t>
            </a:r>
          </a:p>
          <a:p>
            <a:r>
              <a:t>  - **Partenariats avec micro-influenceurs lo</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Section 8</a:t>
            </a:r>
          </a:p>
        </p:txBody>
      </p:sp>
      <p:sp>
        <p:nvSpPr>
          <p:cNvPr id="3" name="Content Placeholder 2"/>
          <p:cNvSpPr>
            <a:spLocks noGrp="1"/>
          </p:cNvSpPr>
          <p:nvPr>
            <p:ph idx="1"/>
          </p:nvPr>
        </p:nvSpPr>
        <p:spPr/>
        <p:txBody>
          <a:bodyPr/>
          <a:lstStyle/>
          <a:p>
            <a:r>
              <a:t># Plan opérationnel pour un projet Retail à Abidjan, Côte d’Ivoire</a:t>
            </a:r>
          </a:p>
          <a:p/>
          <a:p>
            <a:r>
              <a:t>## 1. Emplacement &amp; aménagement</a:t>
            </a:r>
          </a:p>
          <a:p>
            <a:r>
              <a:t>- **Surface** : 150 m² dans un quartier commerçant d'Abidjan, par exemple à Treichville ou Cocody, avec une bonne affluence.</a:t>
            </a:r>
          </a:p>
          <a:p>
            <a:r>
              <a:t>- **Accès** : Situé en rez-de-chaussée avec accès direct depuis la rue pour faciliter l’entrée des clients et des livraisons.</a:t>
            </a:r>
          </a:p>
          <a:p>
            <a:r>
              <a:t>- **Visibilité** : Vitrine large et bien éclairée, affichage clair des promotions et des produits phares pour attirer les clients.</a:t>
            </a:r>
          </a:p>
          <a:p/>
          <a:p>
            <a:r>
              <a:t>## 2. Approvisionnements &amp; fournisseurs</a:t>
            </a:r>
          </a:p>
          <a:p>
            <a:r>
              <a:t>- **Fournisseurs locaux** : Sélection de grossistes locaux comme les marchés d’Abidjan, les coopératives agricoles, et les distributeurs de produits alimentaires et non alimentaires.</a:t>
            </a:r>
          </a:p>
          <a:p>
            <a:r>
              <a:t>- **Fréquence** : Réception des marchandises 2 à 3 fois par semaine pour assurer une bonne rotation des stocks.</a:t>
            </a:r>
          </a:p>
          <a:p>
            <a:r>
              <a:t>- **Logistique** : Utilisation de transporteurs locaux pour les livraisons, et stockage dans un espace dédié à l’arrière-boutique, avec des étagères pour une meilleure organisation.</a:t>
            </a:r>
          </a:p>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