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331" r:id="rId6"/>
    <p:sldId id="260" r:id="rId7"/>
    <p:sldId id="261" r:id="rId8"/>
    <p:sldId id="262" r:id="rId9"/>
    <p:sldId id="263" r:id="rId10"/>
    <p:sldId id="264" r:id="rId11"/>
    <p:sldId id="335" r:id="rId12"/>
    <p:sldId id="336" r:id="rId13"/>
    <p:sldId id="384" r:id="rId14"/>
    <p:sldId id="337" r:id="rId15"/>
    <p:sldId id="338" r:id="rId16"/>
    <p:sldId id="267" r:id="rId17"/>
    <p:sldId id="339" r:id="rId18"/>
    <p:sldId id="340" r:id="rId19"/>
    <p:sldId id="266" r:id="rId20"/>
    <p:sldId id="268" r:id="rId21"/>
    <p:sldId id="269" r:id="rId22"/>
    <p:sldId id="270" r:id="rId23"/>
    <p:sldId id="312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81" r:id="rId34"/>
    <p:sldId id="325" r:id="rId35"/>
    <p:sldId id="326" r:id="rId36"/>
    <p:sldId id="283" r:id="rId37"/>
    <p:sldId id="284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10" r:id="rId46"/>
    <p:sldId id="308" r:id="rId47"/>
    <p:sldId id="311" r:id="rId48"/>
    <p:sldId id="332" r:id="rId49"/>
    <p:sldId id="333" r:id="rId50"/>
    <p:sldId id="334" r:id="rId51"/>
    <p:sldId id="373" r:id="rId52"/>
    <p:sldId id="374" r:id="rId53"/>
    <p:sldId id="375" r:id="rId54"/>
    <p:sldId id="377" r:id="rId55"/>
    <p:sldId id="378" r:id="rId56"/>
    <p:sldId id="383" r:id="rId57"/>
    <p:sldId id="382" r:id="rId58"/>
    <p:sldId id="376" r:id="rId59"/>
    <p:sldId id="380" r:id="rId60"/>
    <p:sldId id="353" r:id="rId61"/>
    <p:sldId id="355" r:id="rId62"/>
    <p:sldId id="354" r:id="rId63"/>
    <p:sldId id="356" r:id="rId64"/>
    <p:sldId id="366" r:id="rId65"/>
    <p:sldId id="367" r:id="rId66"/>
    <p:sldId id="368" r:id="rId67"/>
    <p:sldId id="370" r:id="rId68"/>
    <p:sldId id="371" r:id="rId69"/>
    <p:sldId id="372" r:id="rId70"/>
  </p:sldIdLst>
  <p:sldSz cx="9144000" cy="6858000" type="screen4x3"/>
  <p:notesSz cx="9853613" cy="6734175"/>
  <p:defaultTextStyle>
    <a:defPPr>
      <a:defRPr lang="en-GB"/>
    </a:defPPr>
    <a:lvl1pPr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4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7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1"/>
            <a:ext cx="4270210" cy="33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1080" y="1"/>
            <a:ext cx="4270210" cy="33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6397251"/>
            <a:ext cx="4270210" cy="33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1080" y="6397251"/>
            <a:ext cx="4270210" cy="33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431C03F-7329-425D-8242-361BB9B8961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13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" y="1"/>
            <a:ext cx="9853613" cy="67341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6" y="1"/>
            <a:ext cx="4253911" cy="333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597378" y="1"/>
            <a:ext cx="4253911" cy="333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3912" cy="2522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03882" y="3200250"/>
            <a:ext cx="7243523" cy="302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6" y="6397251"/>
            <a:ext cx="4253911" cy="333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597378" y="6397251"/>
            <a:ext cx="4253911" cy="333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F1AB2B16-D338-4D2E-B56B-506F316AC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6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CAEB0-B31F-418C-B550-D245B5E16797}" type="slidenum">
              <a:rPr lang="en-GB"/>
              <a:pPr/>
              <a:t>1</a:t>
            </a:fld>
            <a:endParaRPr lang="en-GB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5E490A-03F9-4168-8DCD-AC97663992DD}" type="slidenum">
              <a:rPr lang="en-GB"/>
              <a:pPr/>
              <a:t>16</a:t>
            </a:fld>
            <a:endParaRPr lang="en-GB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68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Axel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9B3FCE-B53E-4729-B1FD-A6C62666230C}" type="slidenum">
              <a:rPr lang="en-GB"/>
              <a:pPr/>
              <a:t>19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57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CE9A32-CA5B-49CC-8068-EF663E4EA48A}" type="slidenum">
              <a:rPr lang="en-GB"/>
              <a:pPr/>
              <a:t>20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78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F8B915-B73E-4CD6-9218-46950D5F1EEE}" type="slidenum">
              <a:rPr lang="en-GB"/>
              <a:pPr/>
              <a:t>21</a:t>
            </a:fld>
            <a:endParaRPr lang="en-GB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88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E83B2-55B5-4213-8941-F5876D9E6BE9}" type="slidenum">
              <a:rPr lang="en-GB"/>
              <a:pPr/>
              <a:t>22</a:t>
            </a:fld>
            <a:endParaRPr lang="en-GB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FD67C-C7D1-4E46-B1D9-11EAA9A2ADC2}" type="slidenum">
              <a:rPr lang="en-GB"/>
              <a:pPr/>
              <a:t>23</a:t>
            </a:fld>
            <a:endParaRPr lang="en-GB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8B0D00-B2C1-4CF5-9C8A-9A9CAEAAE37C}" type="slidenum">
              <a:rPr lang="en-GB"/>
              <a:pPr/>
              <a:t>24</a:t>
            </a:fld>
            <a:endParaRPr lang="en-GB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F8BC78-591F-48EE-AF1E-F501AA35853E}" type="slidenum">
              <a:rPr lang="en-GB"/>
              <a:pPr/>
              <a:t>25</a:t>
            </a:fld>
            <a:endParaRPr lang="en-GB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1BF57-AE09-4002-894E-8D99BC7D3695}" type="slidenum">
              <a:rPr lang="en-GB"/>
              <a:pPr/>
              <a:t>26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70F4CB-38AB-4990-A0A3-6D2EAD8ECCE5}" type="slidenum">
              <a:rPr lang="en-GB"/>
              <a:pPr/>
              <a:t>27</a:t>
            </a:fld>
            <a:endParaRPr lang="en-GB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6F43E1-321B-4D85-B524-3F86BB24920F}" type="slidenum">
              <a:rPr lang="en-GB"/>
              <a:pPr/>
              <a:t>2</a:t>
            </a:fld>
            <a:endParaRPr lang="en-GB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333B6A-B573-41A2-A70F-16A441516C3F}" type="slidenum">
              <a:rPr lang="en-GB"/>
              <a:pPr/>
              <a:t>28</a:t>
            </a:fld>
            <a:endParaRPr lang="en-GB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DC096-333C-4531-A09A-AD6746D74A50}" type="slidenum">
              <a:rPr lang="en-GB"/>
              <a:pPr/>
              <a:t>29</a:t>
            </a:fld>
            <a:endParaRPr lang="en-GB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FD3E61-7914-4F47-9346-C3B6F7AE3E9F}" type="slidenum">
              <a:rPr lang="en-GB"/>
              <a:pPr/>
              <a:t>30</a:t>
            </a:fld>
            <a:endParaRPr lang="en-GB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BC1327-B0DE-4C78-9C5E-1907D06D8CCB}" type="slidenum">
              <a:rPr lang="en-GB"/>
              <a:pPr/>
              <a:t>31</a:t>
            </a:fld>
            <a:endParaRPr lang="en-GB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188FBB-7297-4670-9274-7805300B0A44}" type="slidenum">
              <a:rPr lang="en-GB"/>
              <a:pPr/>
              <a:t>32</a:t>
            </a:fld>
            <a:endParaRPr lang="en-GB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B7D77-94F1-4D42-95C1-71C0C8E5A088}" type="slidenum">
              <a:rPr lang="en-GB"/>
              <a:pPr/>
              <a:t>36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31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24CD3F-C713-4BBE-9447-1732EAC04858}" type="slidenum">
              <a:rPr lang="en-GB"/>
              <a:pPr/>
              <a:t>37</a:t>
            </a:fld>
            <a:endParaRPr lang="en-GB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42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6BAD4C-AC7E-4519-9658-F1C3A2FA46D3}" type="slidenum">
              <a:rPr lang="en-GB"/>
              <a:pPr/>
              <a:t>38</a:t>
            </a:fld>
            <a:endParaRPr lang="en-GB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95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8CFF97-15BC-47C0-9D2A-A59033510BFA}" type="slidenum">
              <a:rPr lang="en-GB"/>
              <a:pPr/>
              <a:t>39</a:t>
            </a:fld>
            <a:endParaRPr lang="en-GB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B26BAA-987F-4077-9766-71956A9586F8}" type="slidenum">
              <a:rPr lang="en-GB"/>
              <a:pPr/>
              <a:t>40</a:t>
            </a:fld>
            <a:endParaRPr lang="en-GB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16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8B96E-85FB-44FD-A2F7-6885C7DBE096}" type="slidenum">
              <a:rPr lang="en-GB"/>
              <a:pPr/>
              <a:t>3</a:t>
            </a:fld>
            <a:endParaRPr lang="en-GB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DDDBA-5296-4FF3-A9C0-0A8F5B085305}" type="slidenum">
              <a:rPr lang="en-GB"/>
              <a:pPr/>
              <a:t>41</a:t>
            </a:fld>
            <a:endParaRPr lang="en-GB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6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1EC6BF-614F-4440-8D70-FB4749610BB8}" type="slidenum">
              <a:rPr lang="en-GB"/>
              <a:pPr/>
              <a:t>42</a:t>
            </a:fld>
            <a:endParaRPr lang="en-GB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6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Helvetica" pitchFamily="32" charset="0"/>
                <a:cs typeface="Times New Roman" pitchFamily="16" charset="0"/>
              </a:rPr>
              <a:t>After you play a suite its status is unknown, use</a:t>
            </a:r>
            <a:r>
              <a:rPr lang="en-GB">
                <a:cs typeface="Times New Roman" pitchFamily="16" charset="0"/>
              </a:rPr>
              <a:t> </a:t>
            </a:r>
            <a:r>
              <a:rPr lang="en-GB">
                <a:latin typeface="Courier New" pitchFamily="49" charset="0"/>
                <a:cs typeface="Times New Roman" pitchFamily="16" charset="0"/>
              </a:rPr>
              <a:t>begin</a:t>
            </a:r>
            <a:r>
              <a:rPr lang="en-GB">
                <a:cs typeface="Times New Roman" pitchFamily="16" charset="0"/>
              </a:rPr>
              <a:t> </a:t>
            </a:r>
            <a:r>
              <a:rPr lang="en-GB">
                <a:latin typeface="Helvetica" pitchFamily="32" charset="0"/>
                <a:cs typeface="Times New Roman" pitchFamily="16" charset="0"/>
              </a:rPr>
              <a:t>to start</a:t>
            </a:r>
          </a:p>
          <a:p>
            <a:pPr>
              <a:spcBef>
                <a:spcPts val="45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Helvetica" pitchFamily="32" charset="0"/>
                <a:cs typeface="Times New Roman" pitchFamily="16" charset="0"/>
              </a:rPr>
              <a:t>Re-run, can be </a:t>
            </a:r>
            <a:r>
              <a:rPr lang="en-GB" i="1">
                <a:solidFill>
                  <a:srgbClr val="FF0000"/>
                </a:solidFill>
                <a:latin typeface="Helvetica" pitchFamily="32" charset="0"/>
                <a:cs typeface="Times New Roman" pitchFamily="16" charset="0"/>
              </a:rPr>
              <a:t>automatic</a:t>
            </a:r>
            <a:r>
              <a:rPr lang="en-GB">
                <a:latin typeface="Helvetica" pitchFamily="32" charset="0"/>
                <a:cs typeface="Times New Roman" pitchFamily="16" charset="0"/>
              </a:rPr>
              <a:t> if set in definition-file</a:t>
            </a:r>
          </a:p>
          <a:p>
            <a:pPr>
              <a:spcBef>
                <a:spcPts val="45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Helvetica" pitchFamily="32" charset="0"/>
                <a:cs typeface="Times New Roman" pitchFamily="16" charset="0"/>
              </a:rPr>
              <a:t>Repeat, may take nodes back from complete to queued</a:t>
            </a:r>
          </a:p>
          <a:p>
            <a:pPr>
              <a:spcBef>
                <a:spcPts val="450"/>
              </a:spcBef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ourier New" pitchFamily="49" charset="0"/>
                <a:cs typeface="Times New Roman" pitchFamily="16" charset="0"/>
              </a:rPr>
              <a:t>time</a:t>
            </a:r>
            <a:r>
              <a:rPr lang="en-GB">
                <a:cs typeface="Times New Roman" pitchFamily="16" charset="0"/>
              </a:rPr>
              <a:t> </a:t>
            </a:r>
            <a:r>
              <a:rPr lang="en-GB">
                <a:latin typeface="Helvetica" pitchFamily="32" charset="0"/>
                <a:cs typeface="Times New Roman" pitchFamily="16" charset="0"/>
              </a:rPr>
              <a:t>and</a:t>
            </a:r>
            <a:r>
              <a:rPr lang="en-GB">
                <a:cs typeface="Times New Roman" pitchFamily="16" charset="0"/>
              </a:rPr>
              <a:t> </a:t>
            </a:r>
            <a:r>
              <a:rPr lang="en-GB">
                <a:latin typeface="Courier New" pitchFamily="49" charset="0"/>
                <a:cs typeface="Times New Roman" pitchFamily="16" charset="0"/>
              </a:rPr>
              <a:t>cron</a:t>
            </a:r>
            <a:r>
              <a:rPr lang="en-GB">
                <a:cs typeface="Times New Roman" pitchFamily="16" charset="0"/>
              </a:rPr>
              <a:t> </a:t>
            </a:r>
            <a:r>
              <a:rPr lang="en-GB">
                <a:latin typeface="Helvetica" pitchFamily="32" charset="0"/>
                <a:cs typeface="Times New Roman" pitchFamily="16" charset="0"/>
              </a:rPr>
              <a:t>may also make task queued again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ACB5E-C0C3-47E9-BE68-955B79FFBF5A}" type="slidenum">
              <a:rPr lang="en-GB"/>
              <a:pPr/>
              <a:t>43</a:t>
            </a:fld>
            <a:endParaRPr lang="en-GB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46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1528B0-384F-4E5F-B175-4A46D2E2B5DD}" type="slidenum">
              <a:rPr lang="en-GB"/>
              <a:pPr/>
              <a:t>44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57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A3E548-5E72-4780-9352-881AA5451D82}" type="slidenum">
              <a:rPr lang="en-GB"/>
              <a:pPr/>
              <a:t>45</a:t>
            </a:fld>
            <a:endParaRPr lang="en-GB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6982E9-82E0-49A6-9B1E-9DFA4620A01A}" type="slidenum">
              <a:rPr lang="en-GB"/>
              <a:pPr/>
              <a:t>46</a:t>
            </a:fld>
            <a:endParaRPr lang="en-GB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87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Axel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576F6-0415-411C-B45A-926B630A8306}" type="slidenum">
              <a:rPr lang="en-GB"/>
              <a:pPr/>
              <a:t>47</a:t>
            </a:fld>
            <a:endParaRPr lang="en-GB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F4A7F-E672-47C5-A4EB-901F3DBD8E94}" type="slidenum">
              <a:rPr lang="en-GB"/>
              <a:pPr/>
              <a:t>69</a:t>
            </a:fld>
            <a:endParaRPr lang="en-GB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9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4613AC-C4B3-43EA-AE6F-FB9274EA9F25}" type="slidenum">
              <a:rPr lang="en-GB"/>
              <a:pPr/>
              <a:t>4</a:t>
            </a:fld>
            <a:endParaRPr lang="en-GB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576496-E8C0-49CA-9CA6-611AF9C9ED72}" type="slidenum">
              <a:rPr lang="en-GB"/>
              <a:pPr/>
              <a:t>6</a:t>
            </a:fld>
            <a:endParaRPr lang="en-GB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96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buFont typeface="Times New Roman" pitchFamily="1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Collection of tasks known as a suite can trigger off of one another Create product, plot product, archive product</a:t>
            </a:r>
          </a:p>
          <a:p>
            <a:pPr>
              <a:spcBef>
                <a:spcPts val="450"/>
              </a:spcBef>
              <a:buFont typeface="Times New Roman" pitchFamily="1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With each process able to run on separate hosts.</a:t>
            </a:r>
          </a:p>
          <a:p>
            <a:pPr>
              <a:spcBef>
                <a:spcPts val="450"/>
              </a:spcBef>
              <a:buFont typeface="Times New Roman" pitchFamily="1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Suites can trigger off time dependencies / other suites</a:t>
            </a:r>
          </a:p>
          <a:p>
            <a:pPr>
              <a:spcBef>
                <a:spcPts val="450"/>
              </a:spcBef>
              <a:buFont typeface="Times New Roman" pitchFamily="1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GUI interface show status of jobs and can show whether they are running late </a:t>
            </a:r>
            <a:r>
              <a:rPr lang="en-GB" dirty="0" err="1"/>
              <a:t>e.t.c</a:t>
            </a:r>
            <a:r>
              <a:rPr lang="en-GB" dirty="0"/>
              <a:t>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ecFlow </a:t>
            </a:r>
            <a:r>
              <a:rPr lang="en-GB" dirty="0"/>
              <a:t>is </a:t>
            </a:r>
            <a:r>
              <a:rPr lang="en-GB" dirty="0" err="1"/>
              <a:t>checkpointed</a:t>
            </a:r>
            <a:r>
              <a:rPr lang="en-GB" dirty="0"/>
              <a:t> and creates log files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Able to move suites between </a:t>
            </a:r>
            <a:r>
              <a:rPr lang="en-GB" dirty="0" smtClean="0"/>
              <a:t>ecFlow </a:t>
            </a:r>
            <a:r>
              <a:rPr lang="en-GB" dirty="0"/>
              <a:t>servers, rerun jobs </a:t>
            </a:r>
            <a:r>
              <a:rPr lang="en-GB" dirty="0" err="1"/>
              <a:t>etc</a:t>
            </a:r>
            <a:endParaRPr lang="en-GB" dirty="0"/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Not able to see the load of target machines.  However, course control via limits.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We do submit to queuing systems such as PBS, </a:t>
            </a:r>
            <a:r>
              <a:rPr lang="en-GB" dirty="0" err="1"/>
              <a:t>sge</a:t>
            </a:r>
            <a:r>
              <a:rPr lang="en-GB" dirty="0"/>
              <a:t> and </a:t>
            </a:r>
            <a:r>
              <a:rPr lang="en-GB" dirty="0" err="1"/>
              <a:t>loadleveller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01A675-ADBC-4EBC-9408-4BAFB8CCF416}" type="slidenum">
              <a:rPr lang="en-GB"/>
              <a:pPr/>
              <a:t>7</a:t>
            </a:fld>
            <a:endParaRPr lang="en-GB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BDE8D-3D5D-4215-A660-2AB038038C8B}" type="slidenum">
              <a:rPr lang="en-GB"/>
              <a:pPr/>
              <a:t>8</a:t>
            </a:fld>
            <a:endParaRPr lang="en-GB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Mulitple</a:t>
            </a:r>
            <a:r>
              <a:rPr lang="en-GB" dirty="0"/>
              <a:t> </a:t>
            </a:r>
            <a:r>
              <a:rPr lang="en-GB" dirty="0" err="1" smtClean="0"/>
              <a:t>ecFlows</a:t>
            </a:r>
            <a:endParaRPr lang="en-GB" dirty="0"/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 Systems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 Users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 tasks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344E10-978E-41F5-B8C2-F23CF42A358B}" type="slidenum">
              <a:rPr lang="en-GB"/>
              <a:pPr/>
              <a:t>9</a:t>
            </a:fld>
            <a:endParaRPr lang="en-GB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6763" y="504825"/>
            <a:ext cx="3365500" cy="252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3F5E13-794F-4AD3-878A-9123138C2FF6}" type="slidenum">
              <a:rPr lang="en-GB"/>
              <a:pPr/>
              <a:t>10</a:t>
            </a:fld>
            <a:endParaRPr lang="en-GB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310925" y="504850"/>
            <a:ext cx="3352837" cy="2525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3885" y="3200250"/>
            <a:ext cx="7245851" cy="3029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748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8013" cy="5100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091363" y="6302375"/>
            <a:ext cx="1331912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3365FB"/>
              </a:buClr>
              <a:buFont typeface="Arial Black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65FB"/>
                </a:solidFill>
                <a:latin typeface="Arial Black" pitchFamily="32" charset="0"/>
              </a:rPr>
              <a:t>ECMWF</a:t>
            </a: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6324600"/>
            <a:ext cx="6813550" cy="381000"/>
          </a:xfrm>
          <a:prstGeom prst="parallelogram">
            <a:avLst>
              <a:gd name="adj" fmla="val 34690"/>
            </a:avLst>
          </a:prstGeom>
          <a:solidFill>
            <a:srgbClr val="336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6324600"/>
            <a:ext cx="6386512" cy="366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413125" algn="l"/>
                <a:tab pos="3859213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ecFlow</a:t>
            </a:r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		          	</a:t>
            </a:r>
            <a:fld id="{38DAE054-A51E-49D1-BE7F-7A10E2F938F2}" type="slidenum">
              <a:rPr lang="en-GB" sz="1800">
                <a:solidFill>
                  <a:srgbClr val="FFFFFF"/>
                </a:solidFill>
                <a:latin typeface="Helvetica" pitchFamily="32" charset="0"/>
              </a:rPr>
              <a:pPr>
                <a:lnSpc>
                  <a:spcPct val="100000"/>
                </a:lnSpc>
                <a:buClr>
                  <a:srgbClr val="FFFFFF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413125" algn="l"/>
                  <a:tab pos="3859213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 		</a:t>
            </a: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26-29 March 2012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32813" y="6334125"/>
            <a:ext cx="4746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2pPr>
      <a:lvl3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3pPr>
      <a:lvl4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4pPr>
      <a:lvl5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5pPr>
      <a:lvl6pPr marL="4572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6pPr>
      <a:lvl7pPr marL="9144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7pPr>
      <a:lvl8pPr marL="13716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8pPr>
      <a:lvl9pPr marL="18288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9pPr>
    </p:titleStyle>
    <p:bodyStyle>
      <a:lvl1pPr marL="290513" indent="-290513" algn="l" defTabSz="449263" rtl="0" eaLnBrk="0" fontAlgn="base" hangingPunct="0">
        <a:lnSpc>
          <a:spcPts val="2588"/>
        </a:lnSpc>
        <a:spcBef>
          <a:spcPct val="0"/>
        </a:spcBef>
        <a:spcAft>
          <a:spcPts val="2000"/>
        </a:spcAft>
        <a:buClr>
          <a:srgbClr val="3365FB"/>
        </a:buClr>
        <a:buSzPct val="90000"/>
        <a:buFont typeface="Wingdings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60413" indent="-277813" algn="l" defTabSz="449263" rtl="0" eaLnBrk="0" fontAlgn="base" hangingPunct="0">
        <a:lnSpc>
          <a:spcPts val="2588"/>
        </a:lnSpc>
        <a:spcBef>
          <a:spcPct val="0"/>
        </a:spcBef>
        <a:spcAft>
          <a:spcPts val="2000"/>
        </a:spcAft>
        <a:buClr>
          <a:srgbClr val="919191"/>
        </a:buClr>
        <a:buSzPct val="90000"/>
        <a:buFont typeface="Wingdings" charset="2"/>
        <a:buChar char=""/>
        <a:defRPr sz="2200">
          <a:solidFill>
            <a:srgbClr val="000000"/>
          </a:solidFill>
          <a:latin typeface="+mn-lt"/>
        </a:defRPr>
      </a:lvl2pPr>
      <a:lvl3pPr marL="1217613" indent="-228600" algn="l" defTabSz="449263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</a:defRPr>
      </a:lvl3pPr>
      <a:lvl4pPr marL="1579563" indent="-171450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</a:defRPr>
      </a:lvl4pPr>
      <a:lvl5pPr marL="19986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5pPr>
      <a:lvl6pPr marL="24558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6pPr>
      <a:lvl7pPr marL="29130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7pPr>
      <a:lvl8pPr marL="33702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8pPr>
      <a:lvl9pPr marL="38274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Hodkinson@ecmwf.i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57224" y="381000"/>
            <a:ext cx="6991376" cy="12954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dirty="0" smtClean="0">
                <a:latin typeface="+mn-lt"/>
              </a:rPr>
              <a:t>ecFlow</a:t>
            </a:r>
            <a:endParaRPr lang="en-GB" sz="6000" dirty="0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643174" y="3071810"/>
            <a:ext cx="5715000" cy="2667000"/>
          </a:xfrm>
          <a:prstGeom prst="rect">
            <a:avLst/>
          </a:prstGeom>
          <a:noFill/>
          <a:ln/>
        </p:spPr>
        <p:txBody>
          <a:bodyPr lIns="90360" tIns="44280" rIns="90360" bIns="44280"/>
          <a:lstStyle/>
          <a:p>
            <a:pPr marL="0"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John Hodkinson</a:t>
            </a:r>
            <a:br>
              <a:rPr lang="en-GB" sz="2800" dirty="0">
                <a:solidFill>
                  <a:srgbClr val="0000FF"/>
                </a:solidFill>
              </a:rPr>
            </a:b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>
                <a:solidFill>
                  <a:srgbClr val="0000FF"/>
                </a:solidFill>
              </a:rPr>
              <a:t>Axel </a:t>
            </a:r>
            <a:r>
              <a:rPr lang="en-GB" sz="2800" dirty="0" err="1">
                <a:solidFill>
                  <a:srgbClr val="0000FF"/>
                </a:solidFill>
              </a:rPr>
              <a:t>Bonet</a:t>
            </a:r>
            <a:endParaRPr lang="en-GB" sz="2800" dirty="0">
              <a:solidFill>
                <a:srgbClr val="0000FF"/>
              </a:solidFill>
            </a:endParaRPr>
          </a:p>
          <a:p>
            <a:pPr marL="0"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Meteorological Applications Section</a:t>
            </a:r>
          </a:p>
          <a:p>
            <a:pPr marL="0"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ECMWF</a:t>
            </a:r>
            <a:r>
              <a:rPr lang="en-GB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ecFlow and </a:t>
            </a:r>
            <a:r>
              <a:rPr lang="en-GB" b="1" dirty="0"/>
              <a:t>terminology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80438" cy="50292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 server the </a:t>
            </a:r>
            <a:r>
              <a:rPr lang="en-GB" dirty="0">
                <a:cs typeface="Times New Roman" pitchFamily="16" charset="0"/>
              </a:rPr>
              <a:t>scheduler runs as </a:t>
            </a:r>
            <a:r>
              <a:rPr lang="en-GB" dirty="0">
                <a:solidFill>
                  <a:srgbClr val="FF0000"/>
                </a:solidFill>
                <a:cs typeface="Times New Roman" pitchFamily="16" charset="0"/>
              </a:rPr>
              <a:t>daemon</a:t>
            </a:r>
            <a:r>
              <a:rPr lang="en-GB" dirty="0">
                <a:cs typeface="Times New Roman" pitchFamily="16" charset="0"/>
              </a:rPr>
              <a:t> process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Users </a:t>
            </a:r>
            <a:r>
              <a:rPr lang="en-GB" dirty="0">
                <a:solidFill>
                  <a:srgbClr val="FF0000"/>
                </a:solidFill>
                <a:cs typeface="Times New Roman" pitchFamily="16" charset="0"/>
              </a:rPr>
              <a:t>talk</a:t>
            </a:r>
            <a:r>
              <a:rPr lang="en-GB" dirty="0">
                <a:cs typeface="Times New Roman" pitchFamily="16" charset="0"/>
              </a:rPr>
              <a:t> to </a:t>
            </a:r>
            <a:r>
              <a:rPr lang="en-GB" dirty="0" smtClean="0">
                <a:cs typeface="Times New Roman" pitchFamily="16" charset="0"/>
              </a:rPr>
              <a:t>ecFlow using ecflowview, ecFlow client commands or the API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Tasks </a:t>
            </a:r>
            <a:r>
              <a:rPr lang="en-GB" dirty="0">
                <a:solidFill>
                  <a:srgbClr val="FF0000"/>
                </a:solidFill>
                <a:cs typeface="Times New Roman" pitchFamily="16" charset="0"/>
              </a:rPr>
              <a:t>talk</a:t>
            </a:r>
            <a:r>
              <a:rPr lang="en-GB" dirty="0">
                <a:cs typeface="Times New Roman" pitchFamily="16" charset="0"/>
              </a:rPr>
              <a:t> to </a:t>
            </a:r>
            <a:r>
              <a:rPr lang="en-GB" dirty="0" smtClean="0">
                <a:cs typeface="Times New Roman" pitchFamily="16" charset="0"/>
              </a:rPr>
              <a:t>ecFlow using </a:t>
            </a:r>
            <a:r>
              <a:rPr lang="en-GB" dirty="0">
                <a:cs typeface="Times New Roman" pitchFamily="16" charset="0"/>
              </a:rPr>
              <a:t>the child-commands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Communication is via </a:t>
            </a:r>
            <a:r>
              <a:rPr lang="en-GB" dirty="0" smtClean="0">
                <a:cs typeface="Times New Roman" pitchFamily="16" charset="0"/>
              </a:rPr>
              <a:t>TCP/IP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Users </a:t>
            </a:r>
            <a:r>
              <a:rPr lang="en-GB" dirty="0">
                <a:solidFill>
                  <a:srgbClr val="FF0000"/>
                </a:solidFill>
                <a:cs typeface="Times New Roman" pitchFamily="16" charset="0"/>
              </a:rPr>
              <a:t>define</a:t>
            </a:r>
            <a:r>
              <a:rPr lang="en-GB" dirty="0">
                <a:cs typeface="Times New Roman" pitchFamily="16" charset="0"/>
              </a:rPr>
              <a:t> “suites” to run on </a:t>
            </a:r>
            <a:r>
              <a:rPr lang="en-GB" dirty="0" smtClean="0">
                <a:cs typeface="Times New Roman" pitchFamily="16" charset="0"/>
              </a:rPr>
              <a:t>ecFlow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runs in normal user mode (not as root)‏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Any of the components can run on any of the computers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 servers </a:t>
            </a:r>
            <a:r>
              <a:rPr lang="en-GB" dirty="0">
                <a:cs typeface="Times New Roman" pitchFamily="16" charset="0"/>
              </a:rPr>
              <a:t>do not talk directly to each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1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8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748358"/>
          </a:xfrm>
        </p:spPr>
        <p:txBody>
          <a:bodyPr/>
          <a:lstStyle/>
          <a:p>
            <a:r>
              <a:rPr lang="en-GB" b="1" dirty="0" smtClean="0"/>
              <a:t>Server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8013" cy="4524375"/>
          </a:xfrm>
        </p:spPr>
        <p:txBody>
          <a:bodyPr/>
          <a:lstStyle/>
          <a:p>
            <a:r>
              <a:rPr lang="en-GB" dirty="0" smtClean="0"/>
              <a:t>setup environment: use </a:t>
            </a:r>
            <a:r>
              <a:rPr lang="en-GB" dirty="0" err="1" smtClean="0"/>
              <a:t>ecflow</a:t>
            </a:r>
            <a:r>
              <a:rPr lang="en-GB" dirty="0" smtClean="0"/>
              <a:t> # /</a:t>
            </a:r>
            <a:r>
              <a:rPr lang="en-GB" dirty="0" err="1" smtClean="0"/>
              <a:t>usr</a:t>
            </a:r>
            <a:r>
              <a:rPr lang="en-GB" dirty="0" smtClean="0"/>
              <a:t>/local/apps/</a:t>
            </a:r>
            <a:r>
              <a:rPr lang="en-GB" dirty="0" err="1" smtClean="0"/>
              <a:t>ecflow</a:t>
            </a:r>
            <a:r>
              <a:rPr lang="en-GB" dirty="0" smtClean="0"/>
              <a:t>/current/bin</a:t>
            </a:r>
          </a:p>
          <a:p>
            <a:r>
              <a:rPr lang="en-GB" dirty="0" err="1" smtClean="0"/>
              <a:t>startup</a:t>
            </a:r>
            <a:r>
              <a:rPr lang="en-GB" dirty="0" smtClean="0"/>
              <a:t>:</a:t>
            </a:r>
          </a:p>
          <a:p>
            <a:pPr lvl="1">
              <a:buNone/>
            </a:pPr>
            <a:r>
              <a:rPr lang="en-GB" dirty="0" smtClean="0"/>
              <a:t>	ecflow_start.sh</a:t>
            </a:r>
            <a:br>
              <a:rPr lang="en-GB" dirty="0" smtClean="0"/>
            </a:br>
            <a:r>
              <a:rPr lang="en-GB" dirty="0" smtClean="0"/>
              <a:t>ecflow_stop.sh </a:t>
            </a:r>
            <a:br>
              <a:rPr lang="en-GB" dirty="0" smtClean="0"/>
            </a:br>
            <a:r>
              <a:rPr lang="en-GB" dirty="0" err="1" smtClean="0"/>
              <a:t>ecflow_server</a:t>
            </a:r>
            <a:r>
              <a:rPr lang="en-GB" dirty="0" smtClean="0"/>
              <a:t> --port $((1000 + $(id -u))) </a:t>
            </a:r>
            <a:br>
              <a:rPr lang="en-GB" dirty="0" smtClean="0"/>
            </a:br>
            <a:r>
              <a:rPr lang="en-GB" dirty="0" err="1" smtClean="0"/>
              <a:t>nohup</a:t>
            </a:r>
            <a:r>
              <a:rPr lang="en-GB" dirty="0" smtClean="0"/>
              <a:t> </a:t>
            </a:r>
            <a:r>
              <a:rPr lang="en-GB" dirty="0" err="1" smtClean="0"/>
              <a:t>ecflow_server</a:t>
            </a:r>
            <a:r>
              <a:rPr lang="en-GB" dirty="0" smtClean="0"/>
              <a:t> &gt; </a:t>
            </a:r>
            <a:r>
              <a:rPr lang="en-GB" dirty="0" err="1" smtClean="0"/>
              <a:t>ecf.out</a:t>
            </a:r>
            <a:r>
              <a:rPr lang="en-GB" dirty="0" smtClean="0"/>
              <a:t> 2&gt;&amp;1 &amp;</a:t>
            </a:r>
          </a:p>
          <a:p>
            <a:r>
              <a:rPr lang="en-GB" dirty="0" smtClean="0"/>
              <a:t>hosts the suites</a:t>
            </a:r>
          </a:p>
          <a:p>
            <a:r>
              <a:rPr lang="en-GB" dirty="0" smtClean="0"/>
              <a:t>checkpoints (backup) suites tree</a:t>
            </a:r>
          </a:p>
          <a:p>
            <a:r>
              <a:rPr lang="en-GB" dirty="0" smtClean="0"/>
              <a:t>handles user and job requests</a:t>
            </a:r>
          </a:p>
          <a:p>
            <a:r>
              <a:rPr lang="en-GB" dirty="0" smtClean="0"/>
              <a:t>logs activity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7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configuration:</a:t>
            </a:r>
          </a:p>
          <a:p>
            <a:pPr lvl="1">
              <a:buNone/>
            </a:pPr>
            <a:r>
              <a:rPr lang="en-GB" dirty="0" smtClean="0"/>
              <a:t>	ECF_HOME		# server admin directory</a:t>
            </a:r>
            <a:br>
              <a:rPr lang="en-GB" dirty="0" smtClean="0"/>
            </a:br>
            <a:r>
              <a:rPr lang="en-GB" dirty="0" smtClean="0"/>
              <a:t>ECF_PORT		# port </a:t>
            </a:r>
            <a:r>
              <a:rPr lang="en-GB" dirty="0" smtClean="0"/>
              <a:t>number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ECF_CHECK		# checkpoint file name </a:t>
            </a:r>
            <a:br>
              <a:rPr lang="en-GB" dirty="0" smtClean="0"/>
            </a:br>
            <a:r>
              <a:rPr lang="en-GB" dirty="0" smtClean="0"/>
              <a:t>ECF_CHECKOLD	# backup checkpoint file name </a:t>
            </a:r>
            <a:br>
              <a:rPr lang="en-GB" dirty="0" smtClean="0"/>
            </a:br>
            <a:r>
              <a:rPr lang="en-GB" dirty="0" smtClean="0"/>
              <a:t>ECF_LOG			# server log file name </a:t>
            </a:r>
            <a:br>
              <a:rPr lang="en-GB" dirty="0" smtClean="0"/>
            </a:br>
            <a:r>
              <a:rPr lang="en-GB" dirty="0" smtClean="0"/>
              <a:t>ECF_CHECKINTERVAL	# [120], 600 sec </a:t>
            </a:r>
            <a:br>
              <a:rPr lang="en-GB" dirty="0" smtClean="0"/>
            </a:br>
            <a:r>
              <a:rPr lang="en-GB" dirty="0" smtClean="0"/>
              <a:t>ECF_LISTS		# white list file name ECF_DEBUG_SERVER </a:t>
            </a:r>
          </a:p>
          <a:p>
            <a:r>
              <a:rPr lang="en-GB" dirty="0" smtClean="0"/>
              <a:t>server log file: </a:t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--port 3141 --log=new # [</a:t>
            </a:r>
            <a:r>
              <a:rPr lang="en-GB" dirty="0" err="1" smtClean="0"/>
              <a:t>new|clear|flush</a:t>
            </a:r>
            <a:r>
              <a:rPr lang="en-GB" dirty="0" smtClean="0"/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ecFlow: checking the server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</a:t>
            </a:r>
            <a:r>
              <a:rPr lang="en-GB" dirty="0"/>
              <a:t>the presence of a </a:t>
            </a:r>
            <a:r>
              <a:rPr lang="en-GB" dirty="0" smtClean="0"/>
              <a:t>server</a:t>
            </a:r>
            <a:endParaRPr lang="en-GB" dirty="0"/>
          </a:p>
          <a:p>
            <a:pPr lvl="1"/>
            <a:r>
              <a:rPr lang="en-GB" dirty="0" err="1" smtClean="0"/>
              <a:t>ecflow_client</a:t>
            </a:r>
            <a:r>
              <a:rPr lang="en-GB" dirty="0" smtClean="0"/>
              <a:t> </a:t>
            </a:r>
            <a:r>
              <a:rPr lang="en-GB" dirty="0"/>
              <a:t>--ping --port 31415</a:t>
            </a:r>
          </a:p>
          <a:p>
            <a:pPr lvl="1"/>
            <a:r>
              <a:rPr lang="en-GB" dirty="0" err="1" smtClean="0"/>
              <a:t>ecflowview</a:t>
            </a:r>
            <a:endParaRPr lang="en-GB" dirty="0"/>
          </a:p>
          <a:p>
            <a:pPr lvl="1"/>
            <a:r>
              <a:rPr lang="en-GB" dirty="0" err="1" smtClean="0"/>
              <a:t>netstat</a:t>
            </a:r>
            <a:r>
              <a:rPr lang="en-GB" dirty="0" smtClean="0"/>
              <a:t> -</a:t>
            </a:r>
            <a:r>
              <a:rPr lang="en-GB" dirty="0" err="1" smtClean="0"/>
              <a:t>lnptu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Text client </a:t>
            </a:r>
            <a:r>
              <a:rPr lang="en-GB" b="1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8013" cy="4524375"/>
          </a:xfrm>
        </p:spPr>
        <p:txBody>
          <a:bodyPr/>
          <a:lstStyle/>
          <a:p>
            <a:r>
              <a:rPr lang="en-GB" dirty="0" smtClean="0"/>
              <a:t>for remote assistance, batch mode or directly from the shell</a:t>
            </a:r>
          </a:p>
          <a:p>
            <a:r>
              <a:rPr lang="en-GB" dirty="0" smtClean="0"/>
              <a:t>for monitoring and interaction:</a:t>
            </a:r>
          </a:p>
          <a:p>
            <a:pPr lvl="1">
              <a:buNone/>
            </a:pPr>
            <a:r>
              <a:rPr lang="en-GB" dirty="0" smtClean="0"/>
              <a:t> 	</a:t>
            </a:r>
            <a:r>
              <a:rPr lang="en-GB" dirty="0" err="1" smtClean="0"/>
              <a:t>ecflow_client</a:t>
            </a:r>
            <a:r>
              <a:rPr lang="en-GB" dirty="0" smtClean="0"/>
              <a:t> --get # --group="get; show state" # --</a:t>
            </a:r>
            <a:r>
              <a:rPr lang="en-GB" dirty="0" err="1" smtClean="0"/>
              <a:t>get_state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--alter change variable NPES 60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</a:p>
          <a:p>
            <a:r>
              <a:rPr lang="en-GB" dirty="0" smtClean="0"/>
              <a:t>implicit-explicit call:</a:t>
            </a:r>
          </a:p>
          <a:p>
            <a:pPr marL="715963" indent="-715963">
              <a:buNone/>
            </a:pPr>
            <a:r>
              <a:rPr lang="en-GB" dirty="0" smtClean="0"/>
              <a:t>		</a:t>
            </a:r>
            <a:r>
              <a:rPr lang="en-GB" dirty="0"/>
              <a:t>ECF_PORT, ECF_NODE, </a:t>
            </a:r>
            <a:r>
              <a:rPr lang="en-GB" dirty="0" smtClean="0"/>
              <a:t>(ECF_NAME, ECF_PASS)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--port 3141 --host </a:t>
            </a:r>
            <a:r>
              <a:rPr lang="en-GB" dirty="0" smtClean="0"/>
              <a:t>host3 --</a:t>
            </a:r>
            <a:r>
              <a:rPr lang="en-GB" dirty="0" smtClean="0"/>
              <a:t>get </a:t>
            </a:r>
          </a:p>
          <a:p>
            <a:r>
              <a:rPr lang="en-GB" dirty="0" smtClean="0"/>
              <a:t>load-replace suites into the server: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--load mc.def </a:t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--replace=/</a:t>
            </a:r>
            <a:r>
              <a:rPr lang="en-GB" dirty="0" err="1" smtClean="0"/>
              <a:t>emc</a:t>
            </a:r>
            <a:r>
              <a:rPr lang="en-GB" dirty="0" smtClean="0"/>
              <a:t> mc.def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1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Child commands: </a:t>
            </a:r>
            <a:r>
              <a:rPr lang="en-GB" b="1" dirty="0" err="1" smtClean="0"/>
              <a:t>ecflow_client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8013" cy="4524375"/>
          </a:xfrm>
        </p:spPr>
        <p:txBody>
          <a:bodyPr/>
          <a:lstStyle/>
          <a:p>
            <a:r>
              <a:rPr lang="en-GB" dirty="0" smtClean="0"/>
              <a:t>self contained manual: </a:t>
            </a:r>
            <a:r>
              <a:rPr lang="en-GB" dirty="0" err="1" smtClean="0"/>
              <a:t>ecflow_client</a:t>
            </a:r>
            <a:r>
              <a:rPr lang="en-GB" dirty="0" smtClean="0"/>
              <a:t> --help</a:t>
            </a:r>
          </a:p>
          <a:p>
            <a:r>
              <a:rPr lang="en-GB" dirty="0" smtClean="0"/>
              <a:t>status update: --init &lt;</a:t>
            </a:r>
            <a:r>
              <a:rPr lang="en-GB" dirty="0" smtClean="0"/>
              <a:t>PID/QID</a:t>
            </a:r>
            <a:r>
              <a:rPr lang="en-GB" dirty="0" smtClean="0"/>
              <a:t>&gt;, --abort &lt;cause&gt;, --complete</a:t>
            </a:r>
          </a:p>
          <a:p>
            <a:r>
              <a:rPr lang="en-GB" dirty="0" smtClean="0"/>
              <a:t>attribute update: --event &lt;name&gt;, --meter &lt;name&gt; &lt;value&gt;, --label &lt;name&gt; &lt;text&gt;</a:t>
            </a:r>
          </a:p>
          <a:p>
            <a:r>
              <a:rPr lang="en-GB" dirty="0" smtClean="0"/>
              <a:t>embedded trigger: --wait </a:t>
            </a:r>
            <a:r>
              <a:rPr lang="en-GB" dirty="0"/>
              <a:t>="/suite/</a:t>
            </a:r>
            <a:r>
              <a:rPr lang="en-GB" dirty="0" err="1"/>
              <a:t>taskx</a:t>
            </a:r>
            <a:r>
              <a:rPr lang="en-GB" dirty="0"/>
              <a:t> == complete" </a:t>
            </a:r>
            <a:endParaRPr lang="en-GB" dirty="0" smtClean="0"/>
          </a:p>
          <a:p>
            <a:r>
              <a:rPr lang="en-GB" dirty="0" smtClean="0"/>
              <a:t>recovery when </a:t>
            </a:r>
            <a:r>
              <a:rPr lang="en-GB" dirty="0" smtClean="0"/>
              <a:t>a job cannot connect (one host name per line):</a:t>
            </a:r>
          </a:p>
          <a:p>
            <a:pPr lvl="1">
              <a:buNone/>
            </a:pPr>
            <a:r>
              <a:rPr lang="en-GB" dirty="0" smtClean="0"/>
              <a:t>export ECF_HOSTFILE=$HOME/.</a:t>
            </a:r>
            <a:r>
              <a:rPr lang="en-GB" dirty="0" err="1" smtClean="0"/>
              <a:t>ecf_hostfile</a:t>
            </a:r>
            <a:r>
              <a:rPr lang="en-GB" dirty="0" smtClean="0"/>
              <a:t> </a:t>
            </a:r>
          </a:p>
          <a:p>
            <a:r>
              <a:rPr lang="en-GB" dirty="0" smtClean="0"/>
              <a:t>going further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</a:t>
            </a:r>
            <a:r>
              <a:rPr lang="en-GB" dirty="0" smtClean="0"/>
              <a:t>--alter add variable FCNPES 60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</a:t>
            </a:r>
            <a:r>
              <a:rPr lang="en-GB" dirty="0" smtClean="0"/>
              <a:t>--alter change variable THREADS 1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580438" cy="4953000"/>
          </a:xfrm>
          <a:ln/>
        </p:spPr>
        <p:txBody>
          <a:bodyPr/>
          <a:lstStyle/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cs typeface="Times New Roman" pitchFamily="16" charset="0"/>
              </a:rPr>
              <a:t>Tasks interact with </a:t>
            </a:r>
            <a:r>
              <a:rPr lang="en-GB" sz="1800" dirty="0" smtClean="0">
                <a:cs typeface="Times New Roman" pitchFamily="16" charset="0"/>
              </a:rPr>
              <a:t>ecFlow using the </a:t>
            </a:r>
            <a:r>
              <a:rPr lang="en-GB" sz="1800" dirty="0" err="1" smtClean="0">
                <a:cs typeface="Times New Roman" pitchFamily="16" charset="0"/>
              </a:rPr>
              <a:t>ecflow_client</a:t>
            </a:r>
            <a:endParaRPr lang="en-GB" sz="1800" dirty="0">
              <a:cs typeface="Times New Roman" pitchFamily="16" charset="0"/>
            </a:endParaRPr>
          </a:p>
          <a:p>
            <a:pPr marL="0" indent="0">
              <a:lnSpc>
                <a:spcPts val="2388"/>
              </a:lnSpc>
              <a:spcAft>
                <a:spcPts val="60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>
                <a:cs typeface="Times New Roman" pitchFamily="16" charset="0"/>
              </a:rPr>
              <a:t>ecflow_client</a:t>
            </a:r>
            <a:r>
              <a:rPr lang="en-GB" sz="2000" dirty="0" smtClean="0">
                <a:cs typeface="Times New Roman" pitchFamily="16" charset="0"/>
              </a:rPr>
              <a:t> --help child</a:t>
            </a:r>
            <a:endParaRPr lang="en-GB" sz="2000" dirty="0" smtClean="0">
              <a:cs typeface="Times New Roman" pitchFamily="16" charset="0"/>
            </a:endParaRP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</a:t>
            </a:r>
            <a:r>
              <a:rPr lang="en-GB" sz="2000" dirty="0" err="1" smtClean="0">
                <a:cs typeface="Times New Roman" pitchFamily="16" charset="0"/>
              </a:rPr>
              <a:t>init</a:t>
            </a:r>
            <a:r>
              <a:rPr lang="en-GB" sz="2000" dirty="0">
                <a:cs typeface="Times New Roman" pitchFamily="16" charset="0"/>
              </a:rPr>
              <a:t>	 </a:t>
            </a:r>
            <a:r>
              <a:rPr lang="en-GB" sz="2000" dirty="0" smtClean="0">
                <a:cs typeface="Times New Roman" pitchFamily="16" charset="0"/>
              </a:rPr>
              <a:t>	tells ecFlow </a:t>
            </a:r>
            <a:r>
              <a:rPr lang="en-GB" sz="2000" dirty="0">
                <a:cs typeface="Times New Roman" pitchFamily="16" charset="0"/>
              </a:rPr>
              <a:t>task is “active”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--complete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tells ecFlow </a:t>
            </a:r>
            <a:r>
              <a:rPr lang="en-GB" sz="2000" dirty="0">
                <a:cs typeface="Times New Roman" pitchFamily="16" charset="0"/>
              </a:rPr>
              <a:t>task is “complete” 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--abort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tells ecFlow </a:t>
            </a:r>
            <a:r>
              <a:rPr lang="en-GB" sz="2000" dirty="0">
                <a:cs typeface="Times New Roman" pitchFamily="16" charset="0"/>
              </a:rPr>
              <a:t>task has “aborted” 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--event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sets </a:t>
            </a:r>
            <a:r>
              <a:rPr lang="en-GB" sz="2000" dirty="0">
                <a:cs typeface="Times New Roman" pitchFamily="16" charset="0"/>
              </a:rPr>
              <a:t>an event in </a:t>
            </a:r>
            <a:r>
              <a:rPr lang="en-GB" sz="2000" dirty="0" smtClean="0">
                <a:cs typeface="Times New Roman" pitchFamily="16" charset="0"/>
              </a:rPr>
              <a:t>ecFlow </a:t>
            </a:r>
            <a:r>
              <a:rPr lang="en-GB" sz="2000" dirty="0">
                <a:cs typeface="Times New Roman" pitchFamily="16" charset="0"/>
              </a:rPr>
              <a:t>(a part of the job is done)‏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--meter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send </a:t>
            </a:r>
            <a:r>
              <a:rPr lang="en-GB" sz="2000" dirty="0">
                <a:cs typeface="Times New Roman" pitchFamily="16" charset="0"/>
              </a:rPr>
              <a:t>progress information to </a:t>
            </a:r>
            <a:r>
              <a:rPr lang="en-GB" sz="2000" dirty="0" smtClean="0">
                <a:cs typeface="Times New Roman" pitchFamily="16" charset="0"/>
              </a:rPr>
              <a:t>ecFlow</a:t>
            </a:r>
            <a:endParaRPr lang="en-GB" sz="2000" dirty="0">
              <a:cs typeface="Times New Roman" pitchFamily="16" charset="0"/>
            </a:endParaRP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--label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set </a:t>
            </a:r>
            <a:r>
              <a:rPr lang="en-GB" sz="2000" dirty="0">
                <a:cs typeface="Times New Roman" pitchFamily="16" charset="0"/>
              </a:rPr>
              <a:t>label in </a:t>
            </a:r>
            <a:r>
              <a:rPr lang="en-GB" sz="2000" dirty="0" smtClean="0">
                <a:cs typeface="Times New Roman" pitchFamily="16" charset="0"/>
              </a:rPr>
              <a:t>ecFlow</a:t>
            </a:r>
            <a:endParaRPr lang="en-GB" sz="2000" dirty="0">
              <a:cs typeface="Times New Roman" pitchFamily="16" charset="0"/>
            </a:endParaRP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</a:t>
            </a:r>
            <a:r>
              <a:rPr lang="en-GB" sz="2000" dirty="0" err="1" smtClean="0">
                <a:cs typeface="Times New Roman" pitchFamily="16" charset="0"/>
              </a:rPr>
              <a:t>msg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	write </a:t>
            </a:r>
            <a:r>
              <a:rPr lang="en-GB" sz="2000" dirty="0">
                <a:cs typeface="Times New Roman" pitchFamily="16" charset="0"/>
              </a:rPr>
              <a:t>a message line into </a:t>
            </a:r>
            <a:r>
              <a:rPr lang="en-GB" sz="2000" dirty="0" smtClean="0">
                <a:cs typeface="Times New Roman" pitchFamily="16" charset="0"/>
              </a:rPr>
              <a:t>ecFlow </a:t>
            </a:r>
            <a:r>
              <a:rPr lang="en-GB" sz="2000" dirty="0" err="1">
                <a:cs typeface="Times New Roman" pitchFamily="16" charset="0"/>
              </a:rPr>
              <a:t>logfile</a:t>
            </a:r>
            <a:endParaRPr lang="en-GB" sz="2000" dirty="0">
              <a:cs typeface="Times New Roman" pitchFamily="16" charset="0"/>
            </a:endParaRP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--wait</a:t>
            </a:r>
            <a:r>
              <a:rPr lang="en-GB" sz="2000" dirty="0">
                <a:cs typeface="Times New Roman" pitchFamily="16" charset="0"/>
              </a:rPr>
              <a:t>	</a:t>
            </a:r>
            <a:r>
              <a:rPr lang="en-GB" sz="2000" dirty="0" smtClean="0">
                <a:cs typeface="Times New Roman" pitchFamily="16" charset="0"/>
              </a:rPr>
              <a:t>	wait </a:t>
            </a:r>
            <a:r>
              <a:rPr lang="en-GB" sz="2000" dirty="0">
                <a:cs typeface="Times New Roman" pitchFamily="16" charset="0"/>
              </a:rPr>
              <a:t>for other tasks by polling </a:t>
            </a:r>
            <a:r>
              <a:rPr lang="en-GB" sz="2000" dirty="0" smtClean="0">
                <a:cs typeface="Times New Roman" pitchFamily="16" charset="0"/>
              </a:rPr>
              <a:t>ecFlow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cs typeface="Times New Roman" pitchFamily="16" charset="0"/>
              </a:rPr>
              <a:t>--status	checks </a:t>
            </a:r>
            <a:r>
              <a:rPr lang="en-GB" sz="2000" dirty="0" smtClean="0">
                <a:cs typeface="Times New Roman" pitchFamily="16" charset="0"/>
              </a:rPr>
              <a:t>task </a:t>
            </a:r>
            <a:r>
              <a:rPr lang="en-GB" sz="2000" dirty="0" smtClean="0">
                <a:cs typeface="Times New Roman" pitchFamily="16" charset="0"/>
              </a:rPr>
              <a:t>status</a:t>
            </a:r>
          </a:p>
          <a:p>
            <a:pPr>
              <a:lnSpc>
                <a:spcPts val="2388"/>
              </a:lnSpc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cs typeface="Times New Roman" pitchFamily="16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cs typeface="Times New Roman" pitchFamily="16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" y="152400"/>
            <a:ext cx="8564563" cy="6477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>
              <a:lnSpc>
                <a:spcPct val="90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FF6600"/>
                </a:solidFill>
              </a:rPr>
              <a:t>Child commands: </a:t>
            </a:r>
            <a:r>
              <a:rPr lang="en-GB" sz="2800" b="1" dirty="0" err="1">
                <a:solidFill>
                  <a:srgbClr val="FF6600"/>
                </a:solidFill>
              </a:rPr>
              <a:t>ecflow_client</a:t>
            </a:r>
            <a:endParaRPr lang="en-GB" sz="2800" b="1" dirty="0">
              <a:solidFill>
                <a:srgbClr val="FF66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Child commands: </a:t>
            </a:r>
            <a:r>
              <a:rPr lang="en-GB" b="1" dirty="0" err="1" smtClean="0"/>
              <a:t>ecflow_client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 configuration in jobs: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ECF_NODE 		# server hostname </a:t>
            </a:r>
            <a:br>
              <a:rPr lang="en-GB" dirty="0" smtClean="0"/>
            </a:br>
            <a:r>
              <a:rPr lang="en-GB" dirty="0" smtClean="0"/>
              <a:t>ECF_PORT	 	# server port </a:t>
            </a:r>
            <a:br>
              <a:rPr lang="en-GB" dirty="0" smtClean="0"/>
            </a:br>
            <a:r>
              <a:rPr lang="en-GB" dirty="0" smtClean="0"/>
              <a:t>ECF_NAME 		# task </a:t>
            </a:r>
            <a:r>
              <a:rPr lang="en-GB" dirty="0" smtClean="0"/>
              <a:t>with suite path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ECF_PASS 		# pseudorandom </a:t>
            </a:r>
            <a:r>
              <a:rPr lang="en-GB" dirty="0" smtClean="0"/>
              <a:t>unique identifier</a:t>
            </a:r>
            <a:br>
              <a:rPr lang="en-GB" dirty="0" smtClean="0"/>
            </a:br>
            <a:r>
              <a:rPr lang="en-GB" dirty="0" smtClean="0"/>
              <a:t>ECF_TRYNO </a:t>
            </a:r>
            <a:r>
              <a:rPr lang="en-GB" dirty="0" smtClean="0"/>
              <a:t>		# job occurrence number </a:t>
            </a:r>
            <a:br>
              <a:rPr lang="en-GB" dirty="0" smtClean="0"/>
            </a:br>
            <a:r>
              <a:rPr lang="en-GB" dirty="0" smtClean="0"/>
              <a:t>ECF_HOSTFILE 	# </a:t>
            </a:r>
            <a:r>
              <a:rPr lang="en-GB" dirty="0"/>
              <a:t>alternative </a:t>
            </a:r>
            <a:r>
              <a:rPr lang="en-GB" dirty="0" smtClean="0"/>
              <a:t>host server list</a:t>
            </a:r>
            <a:r>
              <a:rPr lang="en-GB" dirty="0" smtClean="0"/>
              <a:t> (server recovery)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ECF_RID	 		# job remote id (queuing id) </a:t>
            </a:r>
            <a:br>
              <a:rPr lang="en-GB" dirty="0" smtClean="0"/>
            </a:br>
            <a:r>
              <a:rPr lang="en-GB" dirty="0" smtClean="0"/>
              <a:t>ECF_TIMEOUT 	# interval between two attempts </a:t>
            </a:r>
            <a:br>
              <a:rPr lang="en-GB" dirty="0" smtClean="0"/>
            </a:br>
            <a:r>
              <a:rPr lang="en-GB" dirty="0" smtClean="0"/>
              <a:t>ECF_DENIED	 	# to enable job exit with error before 24h </a:t>
            </a:r>
            <a:br>
              <a:rPr lang="en-GB" dirty="0" smtClean="0"/>
            </a:br>
            <a:r>
              <a:rPr lang="en-GB" dirty="0" smtClean="0"/>
              <a:t>NO_ECF 			# standalone mode </a:t>
            </a:r>
            <a:r>
              <a:rPr lang="en-GB" dirty="0" smtClean="0"/>
              <a:t>(set to use)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ECF_DEBUG_CLIENT </a:t>
            </a:r>
            <a:r>
              <a:rPr lang="en-GB" dirty="0" smtClean="0"/>
              <a:t># debug mode (set to use)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Graphical client interface: </a:t>
            </a:r>
            <a:r>
              <a:rPr lang="en-GB" b="1" dirty="0" err="1" smtClean="0"/>
              <a:t>ecflowview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8013" cy="4524375"/>
          </a:xfrm>
        </p:spPr>
        <p:txBody>
          <a:bodyPr/>
          <a:lstStyle/>
          <a:p>
            <a:r>
              <a:rPr lang="en-GB" dirty="0" smtClean="0"/>
              <a:t>Initial version based on </a:t>
            </a:r>
            <a:r>
              <a:rPr lang="en-GB" dirty="0" err="1" smtClean="0"/>
              <a:t>Xcdp</a:t>
            </a:r>
            <a:endParaRPr lang="en-GB" dirty="0" smtClean="0"/>
          </a:p>
          <a:p>
            <a:r>
              <a:rPr lang="en-GB" dirty="0" smtClean="0"/>
              <a:t>for broadband connection, for both monitoring and interaction</a:t>
            </a:r>
          </a:p>
          <a:p>
            <a:r>
              <a:rPr lang="en-GB" dirty="0" smtClean="0"/>
              <a:t>access to most client commands</a:t>
            </a:r>
            <a:r>
              <a:rPr lang="en-GB" dirty="0" smtClean="0"/>
              <a:t>, restricted</a:t>
            </a:r>
          </a:p>
          <a:p>
            <a:r>
              <a:rPr lang="en-GB" dirty="0" smtClean="0"/>
              <a:t>direct access to information: script, manual, job, output</a:t>
            </a:r>
          </a:p>
          <a:p>
            <a:r>
              <a:rPr lang="en-GB" dirty="0" smtClean="0"/>
              <a:t>user can restrict available commands:</a:t>
            </a:r>
          </a:p>
          <a:p>
            <a:pPr lvl="1">
              <a:buNone/>
            </a:pPr>
            <a:r>
              <a:rPr lang="en-GB" dirty="0" smtClean="0"/>
              <a:t>Edit-&gt;Preferences-&gt;User-Operator-Administrator modes </a:t>
            </a:r>
          </a:p>
          <a:p>
            <a:r>
              <a:rPr lang="en-GB" dirty="0" smtClean="0"/>
              <a:t>user can configure nodes/statuses/attributes display, vertical-horizontal display (node + ctrl-middle-mouse-button + </a:t>
            </a:r>
            <a:r>
              <a:rPr lang="en-GB" dirty="0" err="1" smtClean="0"/>
              <a:t>close,open</a:t>
            </a:r>
            <a:r>
              <a:rPr lang="en-GB" dirty="0" smtClean="0"/>
              <a:t>)</a:t>
            </a:r>
          </a:p>
          <a:p>
            <a:r>
              <a:rPr lang="en-GB" dirty="0" smtClean="0"/>
              <a:t>$HOME/.</a:t>
            </a:r>
            <a:r>
              <a:rPr lang="en-GB" dirty="0" err="1" smtClean="0"/>
              <a:t>ecflowrc</a:t>
            </a:r>
            <a:r>
              <a:rPr lang="en-GB" dirty="0" smtClean="0"/>
              <a:t>: servers, </a:t>
            </a:r>
            <a:r>
              <a:rPr lang="en-GB" dirty="0" err="1" smtClean="0"/>
              <a:t>X.options</a:t>
            </a:r>
            <a:r>
              <a:rPr lang="en-GB" dirty="0" smtClean="0"/>
              <a:t>, </a:t>
            </a:r>
            <a:r>
              <a:rPr lang="en-GB" dirty="0" err="1" smtClean="0"/>
              <a:t>ecflowview.menu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6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cs typeface="Times New Roman" pitchFamily="16" charset="0"/>
              </a:rPr>
              <a:t>ecflowview‏</a:t>
            </a:r>
            <a:endParaRPr lang="en-GB" b="1" dirty="0">
              <a:cs typeface="Times New Roman" pitchFamily="16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Windowed GUI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Allows direct interaction with </a:t>
            </a:r>
            <a:r>
              <a:rPr lang="en-GB" dirty="0" smtClean="0">
                <a:latin typeface="Helvetica" pitchFamily="32" charset="0"/>
                <a:cs typeface="Times New Roman" pitchFamily="16" charset="0"/>
              </a:rPr>
              <a:t>ecFlow </a:t>
            </a:r>
            <a:br>
              <a:rPr lang="en-GB" dirty="0" smtClean="0">
                <a:latin typeface="Helvetica" pitchFamily="32" charset="0"/>
                <a:cs typeface="Times New Roman" pitchFamily="16" charset="0"/>
              </a:rPr>
            </a:br>
            <a:r>
              <a:rPr lang="en-GB" dirty="0" smtClean="0">
                <a:latin typeface="Helvetica" pitchFamily="32" charset="0"/>
                <a:cs typeface="Times New Roman" pitchFamily="16" charset="0"/>
              </a:rPr>
              <a:t>Servers</a:t>
            </a:r>
            <a:endParaRPr lang="en-GB" dirty="0">
              <a:latin typeface="Helvetica" pitchFamily="32" charset="0"/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Can access </a:t>
            </a:r>
            <a:r>
              <a:rPr lang="en-GB" dirty="0" smtClean="0">
                <a:latin typeface="Helvetica" pitchFamily="32" charset="0"/>
                <a:cs typeface="Times New Roman" pitchFamily="16" charset="0"/>
              </a:rPr>
              <a:t>many ecFlow client </a:t>
            </a:r>
            <a:r>
              <a:rPr lang="en-GB" dirty="0">
                <a:latin typeface="Helvetica" pitchFamily="32" charset="0"/>
                <a:cs typeface="Times New Roman" pitchFamily="16" charset="0"/>
              </a:rPr>
              <a:t>commands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Provides easy access to helpful information (script, manual, output, etc.)‏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Contains alarm features, runs even when iconized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User configuration by panels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User can mask information from being displayed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Helvetica" pitchFamily="32" charset="0"/>
              <a:cs typeface="Times New Roman" pitchFamily="1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8576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/>
              <a:t>Topics to be covered in theory sessions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501651" y="1143000"/>
            <a:ext cx="4213225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  <a:cs typeface="Times New Roman" pitchFamily="16" charset="0"/>
              </a:rPr>
              <a:t>Aims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  <a:cs typeface="Times New Roman" pitchFamily="16" charset="0"/>
              </a:rPr>
              <a:t>Overview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alibri" pitchFamily="34" charset="0"/>
                <a:cs typeface="Times New Roman" pitchFamily="16" charset="0"/>
              </a:rPr>
              <a:t>ecFlow Components</a:t>
            </a:r>
            <a:endParaRPr lang="en-GB" sz="2400" dirty="0">
              <a:latin typeface="Calibri" pitchFamily="34" charset="0"/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</a:rPr>
              <a:t>Writing operational suites and </a:t>
            </a:r>
            <a:r>
              <a:rPr lang="en-GB" sz="2400" dirty="0" smtClean="0">
                <a:latin typeface="Calibri" pitchFamily="34" charset="0"/>
              </a:rPr>
              <a:t>scripts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</a:rPr>
              <a:t>ecFlow Usage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alibri" pitchFamily="34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94225" y="1143000"/>
            <a:ext cx="4214813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</a:rPr>
              <a:t>Important Concepts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</a:rPr>
              <a:t>Comparison with SMS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alibri" pitchFamily="34" charset="0"/>
              </a:rPr>
              <a:t>Python API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alibri" pitchFamily="34" charset="0"/>
              </a:rPr>
              <a:t>Migration </a:t>
            </a:r>
            <a:r>
              <a:rPr lang="en-GB" sz="2400" dirty="0">
                <a:latin typeface="Calibri" pitchFamily="34" charset="0"/>
              </a:rPr>
              <a:t>to ecFlow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latin typeface="Calibri" pitchFamily="34" charset="0"/>
              </a:rPr>
              <a:t>ecflowview</a:t>
            </a:r>
            <a:endParaRPr lang="en-GB" sz="2400" dirty="0">
              <a:latin typeface="Calibri" pitchFamily="34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Helvetica" pitchFamily="32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Helvetica" pitchFamily="32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Helvetica" pitchFamily="32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Helvetica" pitchFamily="32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Helvetica" pitchFamily="3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Terminology (1/2)‏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Root		The </a:t>
            </a:r>
            <a:r>
              <a:rPr lang="en-GB" dirty="0" smtClean="0">
                <a:cs typeface="Times New Roman" pitchFamily="16" charset="0"/>
              </a:rPr>
              <a:t>ecFlow server itself</a:t>
            </a: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Suite 	Collection of families, variables, repeat and clock 		</a:t>
            </a:r>
            <a:r>
              <a:rPr lang="en-GB" dirty="0" smtClean="0">
                <a:cs typeface="Times New Roman" pitchFamily="16" charset="0"/>
              </a:rPr>
              <a:t>definitions</a:t>
            </a:r>
            <a:r>
              <a:rPr lang="en-GB" dirty="0">
                <a:cs typeface="Times New Roman" pitchFamily="16" charset="0"/>
              </a:rPr>
              <a:t>; performing a specific function.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Family	Collection of tasks and/or other families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Task		A unit of work, a computer job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Alias		A task made to run independently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Event	A partial completion of a task, set within a task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Meter	Like an event, but has </a:t>
            </a:r>
            <a:r>
              <a:rPr lang="en-GB" dirty="0" smtClean="0">
                <a:cs typeface="Times New Roman" pitchFamily="16" charset="0"/>
              </a:rPr>
              <a:t>a range of values</a:t>
            </a: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Label	</a:t>
            </a:r>
            <a:r>
              <a:rPr lang="en-GB" dirty="0" smtClean="0">
                <a:cs typeface="Times New Roman" pitchFamily="16" charset="0"/>
              </a:rPr>
              <a:t>	Information </a:t>
            </a:r>
            <a:r>
              <a:rPr lang="en-GB" dirty="0">
                <a:cs typeface="Times New Roman" pitchFamily="16" charset="0"/>
              </a:rPr>
              <a:t>updated by the task</a:t>
            </a:r>
          </a:p>
          <a:p>
            <a:pPr>
              <a:lnSpc>
                <a:spcPct val="100000"/>
              </a:lnSpc>
              <a:spcAft>
                <a:spcPts val="137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Node	</a:t>
            </a:r>
            <a:r>
              <a:rPr lang="en-GB" dirty="0" smtClean="0">
                <a:cs typeface="Times New Roman" pitchFamily="16" charset="0"/>
              </a:rPr>
              <a:t>	Generic </a:t>
            </a:r>
            <a:r>
              <a:rPr lang="en-GB" dirty="0">
                <a:cs typeface="Times New Roman" pitchFamily="16" charset="0"/>
              </a:rPr>
              <a:t>term for any of the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Terminology (2/2)‏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def-file	Suite definition file</a:t>
            </a:r>
            <a:r>
              <a:rPr lang="en-GB" dirty="0"/>
              <a:t>, describes a suite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Variable	Like in shell, substituted into a tasks, etc</a:t>
            </a:r>
            <a:r>
              <a:rPr lang="en-GB" dirty="0"/>
              <a:t>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cs typeface="Times New Roman" pitchFamily="16" charset="0"/>
              </a:rPr>
              <a:t>ecf</a:t>
            </a:r>
            <a:r>
              <a:rPr lang="en-GB" dirty="0" smtClean="0">
                <a:cs typeface="Times New Roman" pitchFamily="16" charset="0"/>
              </a:rPr>
              <a:t>-file</a:t>
            </a:r>
            <a:r>
              <a:rPr lang="en-GB" dirty="0">
                <a:cs typeface="Times New Roman" pitchFamily="16" charset="0"/>
              </a:rPr>
              <a:t>	Task, edited by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using variables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job-file	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created by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from the </a:t>
            </a:r>
            <a:r>
              <a:rPr lang="en-GB" dirty="0" err="1" smtClean="0">
                <a:cs typeface="Times New Roman" pitchFamily="16" charset="0"/>
              </a:rPr>
              <a:t>ecf</a:t>
            </a:r>
            <a:r>
              <a:rPr lang="en-GB" dirty="0" smtClean="0">
                <a:cs typeface="Times New Roman" pitchFamily="16" charset="0"/>
              </a:rPr>
              <a:t>-file</a:t>
            </a:r>
            <a:endParaRPr lang="en-GB" dirty="0">
              <a:cs typeface="Times New Roman" pitchFamily="16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that is sent by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to be executed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Relationship between .</a:t>
            </a:r>
            <a:r>
              <a:rPr lang="en-GB" b="1" dirty="0" err="1"/>
              <a:t>def</a:t>
            </a:r>
            <a:r>
              <a:rPr lang="en-GB" b="1" dirty="0"/>
              <a:t>, </a:t>
            </a:r>
            <a:r>
              <a:rPr lang="en-GB" b="1" dirty="0" smtClean="0"/>
              <a:t>.</a:t>
            </a:r>
            <a:r>
              <a:rPr lang="en-GB" b="1" dirty="0" err="1" smtClean="0"/>
              <a:t>ecf</a:t>
            </a:r>
            <a:r>
              <a:rPr lang="en-GB" b="1" dirty="0" smtClean="0"/>
              <a:t> </a:t>
            </a:r>
            <a:r>
              <a:rPr lang="en-GB" b="1" dirty="0"/>
              <a:t>and .job files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3563938" y="1341438"/>
            <a:ext cx="1584325" cy="1152525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51DC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FF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FF"/>
                </a:solidFill>
                <a:latin typeface="Helvetica" pitchFamily="32" charset="0"/>
              </a:rPr>
              <a:t>ecFlow client</a:t>
            </a:r>
          </a:p>
          <a:p>
            <a:pPr algn="ctr">
              <a:lnSpc>
                <a:spcPct val="100000"/>
              </a:lnSpc>
              <a:buClr>
                <a:srgbClr val="0000FF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FF"/>
                </a:solidFill>
                <a:latin typeface="Helvetica" pitchFamily="32" charset="0"/>
              </a:rPr>
              <a:t>or</a:t>
            </a:r>
            <a:br>
              <a:rPr lang="en-GB" sz="1800" b="1" dirty="0" smtClean="0">
                <a:solidFill>
                  <a:srgbClr val="0000FF"/>
                </a:solidFill>
                <a:latin typeface="Helvetica" pitchFamily="32" charset="0"/>
              </a:rPr>
            </a:br>
            <a:r>
              <a:rPr lang="en-GB" sz="1800" b="1" dirty="0" smtClean="0">
                <a:solidFill>
                  <a:srgbClr val="0000FF"/>
                </a:solidFill>
                <a:latin typeface="Helvetica" pitchFamily="32" charset="0"/>
              </a:rPr>
              <a:t>API</a:t>
            </a:r>
            <a:endParaRPr lang="en-GB" sz="1800" b="1" dirty="0">
              <a:solidFill>
                <a:srgbClr val="0000FF"/>
              </a:solidFill>
              <a:latin typeface="Helvetica" pitchFamily="32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63938" y="2997200"/>
            <a:ext cx="1584325" cy="1152525"/>
          </a:xfrm>
          <a:prstGeom prst="roundRect">
            <a:avLst>
              <a:gd name="adj" fmla="val 16667"/>
            </a:avLst>
          </a:prstGeom>
          <a:noFill/>
          <a:ln w="507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3BA400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solidFill>
                  <a:srgbClr val="3BA400"/>
                </a:solidFill>
                <a:latin typeface="Helvetica" pitchFamily="32" charset="0"/>
              </a:rPr>
              <a:t>ecFlow</a:t>
            </a:r>
            <a:endParaRPr lang="en-GB" sz="3200" b="1" dirty="0">
              <a:solidFill>
                <a:srgbClr val="3BA400"/>
              </a:solidFill>
              <a:latin typeface="Helvetica" pitchFamily="32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443663" y="1341438"/>
            <a:ext cx="1584325" cy="1152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task t1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9750" y="1341438"/>
            <a:ext cx="1512888" cy="11525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Helvetica" pitchFamily="32" charset="0"/>
              </a:rPr>
              <a:t>#definition </a:t>
            </a:r>
            <a:r>
              <a:rPr lang="en-GB" sz="1200" dirty="0" smtClean="0">
                <a:solidFill>
                  <a:srgbClr val="000000"/>
                </a:solidFill>
                <a:latin typeface="Helvetica" pitchFamily="32" charset="0"/>
              </a:rPr>
              <a:t>file</a:t>
            </a:r>
            <a:endParaRPr lang="en-GB" sz="1200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Helvetica" pitchFamily="32" charset="0"/>
              </a:rPr>
              <a:t>Text 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Helvetica" pitchFamily="32" charset="0"/>
              </a:rPr>
              <a:t>Or 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Helvetica" pitchFamily="32" charset="0"/>
              </a:rPr>
              <a:t>Python</a:t>
            </a:r>
            <a:endParaRPr lang="en-GB" sz="1200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27088" y="3573463"/>
            <a:ext cx="1366837" cy="2232025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dirty="0">
                <a:solidFill>
                  <a:srgbClr val="000000"/>
                </a:solidFill>
                <a:latin typeface="Helvetica" pitchFamily="32" charset="0"/>
              </a:rPr>
              <a:t># </a:t>
            </a:r>
            <a:r>
              <a:rPr lang="en-GB" sz="1100" dirty="0" smtClean="0">
                <a:solidFill>
                  <a:srgbClr val="000000"/>
                </a:solidFill>
                <a:latin typeface="Helvetica" pitchFamily="32" charset="0"/>
              </a:rPr>
              <a:t>.</a:t>
            </a:r>
            <a:r>
              <a:rPr lang="en-GB" sz="1100" dirty="0" err="1" smtClean="0">
                <a:solidFill>
                  <a:srgbClr val="000000"/>
                </a:solidFill>
                <a:latin typeface="Helvetica" pitchFamily="32" charset="0"/>
              </a:rPr>
              <a:t>ecf</a:t>
            </a:r>
            <a:endParaRPr lang="en-GB" sz="1100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dirty="0" smtClean="0">
                <a:solidFill>
                  <a:srgbClr val="000000"/>
                </a:solidFill>
                <a:latin typeface="Helvetica" pitchFamily="32" charset="0"/>
              </a:rPr>
              <a:t>t1.ecf</a:t>
            </a:r>
            <a:endParaRPr lang="en-GB" sz="1100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dirty="0">
                <a:solidFill>
                  <a:srgbClr val="000000"/>
                </a:solidFill>
                <a:latin typeface="Helvetica" pitchFamily="32" charset="0"/>
              </a:rPr>
              <a:t>%include &lt;</a:t>
            </a:r>
            <a:r>
              <a:rPr lang="en-GB" sz="1100" dirty="0" err="1">
                <a:solidFill>
                  <a:srgbClr val="000000"/>
                </a:solidFill>
                <a:latin typeface="Helvetica" pitchFamily="32" charset="0"/>
              </a:rPr>
              <a:t>head.h</a:t>
            </a:r>
            <a:r>
              <a:rPr lang="en-GB" sz="1100" dirty="0">
                <a:solidFill>
                  <a:srgbClr val="000000"/>
                </a:solidFill>
                <a:latin typeface="Helvetica" pitchFamily="32" charset="0"/>
              </a:rPr>
              <a:t>&gt;</a:t>
            </a:r>
            <a:r>
              <a:rPr lang="en-GB" sz="1200" b="1" dirty="0">
                <a:solidFill>
                  <a:srgbClr val="000000"/>
                </a:solidFill>
                <a:latin typeface="Helvetica" pitchFamily="32" charset="0"/>
              </a:rPr>
              <a:t/>
            </a:r>
            <a:br>
              <a:rPr lang="en-GB" sz="1200" b="1" dirty="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200" b="1" dirty="0">
                <a:solidFill>
                  <a:srgbClr val="000000"/>
                </a:solidFill>
                <a:latin typeface="Helvetica" pitchFamily="32" charset="0"/>
              </a:rPr>
              <a:t>…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Helvetica" pitchFamily="32" charset="0"/>
              </a:rPr>
              <a:t>%include &lt;</a:t>
            </a:r>
            <a:r>
              <a:rPr lang="en-GB" sz="1200" dirty="0" err="1">
                <a:solidFill>
                  <a:srgbClr val="000000"/>
                </a:solidFill>
                <a:latin typeface="Helvetica" pitchFamily="32" charset="0"/>
              </a:rPr>
              <a:t>tail.h</a:t>
            </a:r>
            <a:r>
              <a:rPr lang="en-GB" sz="1200" dirty="0">
                <a:solidFill>
                  <a:srgbClr val="000000"/>
                </a:solidFill>
                <a:latin typeface="Helvetica" pitchFamily="32" charset="0"/>
              </a:rPr>
              <a:t>&gt;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636963" y="4797425"/>
            <a:ext cx="1366837" cy="1008063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>
                <a:solidFill>
                  <a:srgbClr val="000000"/>
                </a:solidFill>
                <a:latin typeface="Helvetica" pitchFamily="32" charset="0"/>
              </a:rPr>
              <a:t># t1.job1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>
                <a:solidFill>
                  <a:srgbClr val="000000"/>
                </a:solidFill>
                <a:latin typeface="Helvetica" pitchFamily="32" charset="0"/>
              </a:rPr>
              <a:t># expanded job file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>
              <a:solidFill>
                <a:srgbClr val="000000"/>
              </a:solidFill>
              <a:latin typeface="Helvetica" pitchFamily="32" charset="0"/>
            </a:endParaRP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84223" y="980570"/>
            <a:ext cx="149461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Helvetica" pitchFamily="32" charset="0"/>
              </a:rPr>
              <a:t>load / replace</a:t>
            </a:r>
            <a:endParaRPr lang="en-GB" sz="1600" b="1" dirty="0">
              <a:solidFill>
                <a:srgbClr val="000000"/>
              </a:solidFill>
              <a:latin typeface="Helvetica" pitchFamily="32" charset="0"/>
            </a:endParaRPr>
          </a:p>
        </p:txBody>
      </p:sp>
      <p:cxnSp>
        <p:nvCxnSpPr>
          <p:cNvPr id="18442" name="AutoShape 10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356100" y="2493963"/>
            <a:ext cx="1588" cy="503237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43" name="AutoShape 11"/>
          <p:cNvCxnSpPr>
            <a:cxnSpLocks noChangeShapeType="1"/>
            <a:stCxn id="18438" idx="3"/>
            <a:endCxn id="18435" idx="1"/>
          </p:cNvCxnSpPr>
          <p:nvPr/>
        </p:nvCxnSpPr>
        <p:spPr bwMode="auto">
          <a:xfrm>
            <a:off x="2052638" y="1917701"/>
            <a:ext cx="1511300" cy="0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44" name="AutoShape 12"/>
          <p:cNvCxnSpPr>
            <a:cxnSpLocks noChangeShapeType="1"/>
            <a:stCxn id="18436" idx="1"/>
            <a:endCxn id="18439" idx="3"/>
          </p:cNvCxnSpPr>
          <p:nvPr/>
        </p:nvCxnSpPr>
        <p:spPr bwMode="auto">
          <a:xfrm flipH="1">
            <a:off x="2193925" y="3573463"/>
            <a:ext cx="1370013" cy="1116012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234507" y="3789363"/>
            <a:ext cx="1257373" cy="463846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solidFill>
                  <a:srgbClr val="000000"/>
                </a:solidFill>
                <a:latin typeface="Helvetica" pitchFamily="32" charset="0"/>
              </a:rPr>
              <a:t>ECF_FILES</a:t>
            </a:r>
            <a:r>
              <a:rPr lang="en-GB" sz="1200" b="1" dirty="0">
                <a:solidFill>
                  <a:srgbClr val="000000"/>
                </a:solidFill>
                <a:latin typeface="Helvetica" pitchFamily="32" charset="0"/>
              </a:rPr>
              <a:t/>
            </a:r>
            <a:br>
              <a:rPr lang="en-GB" sz="1200" b="1" dirty="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200" b="1" dirty="0" smtClean="0">
                <a:solidFill>
                  <a:srgbClr val="000000"/>
                </a:solidFill>
                <a:latin typeface="Helvetica" pitchFamily="32" charset="0"/>
              </a:rPr>
              <a:t>ECF_INCLUDE</a:t>
            </a:r>
            <a:endParaRPr lang="en-GB" sz="1200" b="1" dirty="0">
              <a:solidFill>
                <a:srgbClr val="000000"/>
              </a:solidFill>
              <a:latin typeface="Helvetica" pitchFamily="32" charset="0"/>
            </a:endParaRPr>
          </a:p>
        </p:txBody>
      </p: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1476375" y="3284538"/>
            <a:ext cx="2085975" cy="287337"/>
            <a:chOff x="930" y="2069"/>
            <a:chExt cx="1314" cy="181"/>
          </a:xfrm>
        </p:grpSpPr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930" y="2068"/>
              <a:ext cx="1" cy="184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930" y="2069"/>
              <a:ext cx="1315" cy="1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3995738" y="4149725"/>
            <a:ext cx="1587" cy="647700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4643438" y="4148138"/>
            <a:ext cx="1587" cy="65087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18451" name="AutoShape 19"/>
          <p:cNvCxnSpPr>
            <a:cxnSpLocks noChangeShapeType="1"/>
            <a:stCxn id="18436" idx="3"/>
            <a:endCxn id="18437" idx="2"/>
          </p:cNvCxnSpPr>
          <p:nvPr/>
        </p:nvCxnSpPr>
        <p:spPr bwMode="auto">
          <a:xfrm flipV="1">
            <a:off x="5173663" y="2506663"/>
            <a:ext cx="2062162" cy="1066800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653088" y="3357563"/>
            <a:ext cx="957262" cy="3683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Submit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131469"/>
            <a:ext cx="3028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06" y="4105622"/>
            <a:ext cx="3028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05622"/>
            <a:ext cx="3028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84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Debugging: an overview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836612"/>
            <a:ext cx="8580437" cy="525668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When playing definition </a:t>
            </a:r>
            <a:r>
              <a:rPr lang="en-GB" sz="2000" dirty="0"/>
              <a:t>file: </a:t>
            </a:r>
            <a:r>
              <a:rPr lang="en-GB" sz="2000" dirty="0" smtClean="0"/>
              <a:t>with Python API correct by construction</a:t>
            </a: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When submitting look </a:t>
            </a:r>
            <a:r>
              <a:rPr lang="en-GB" sz="2000" dirty="0"/>
              <a:t>at </a:t>
            </a:r>
            <a:r>
              <a:rPr lang="en-GB" sz="2000" dirty="0" smtClean="0"/>
              <a:t>ecFlow </a:t>
            </a:r>
            <a:r>
              <a:rPr lang="en-GB" sz="2000" dirty="0"/>
              <a:t>log (or history via </a:t>
            </a:r>
            <a:r>
              <a:rPr lang="en-GB" sz="2000" dirty="0" smtClean="0"/>
              <a:t>ecflowview) for info</a:t>
            </a: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Can you see the script in </a:t>
            </a:r>
            <a:r>
              <a:rPr lang="en-GB" sz="2000" dirty="0" smtClean="0"/>
              <a:t>ecflowview? </a:t>
            </a:r>
            <a:r>
              <a:rPr lang="en-GB" sz="2000" dirty="0"/>
              <a:t>No – unknown file location </a:t>
            </a:r>
            <a:r>
              <a:rPr lang="en-GB" sz="2000" dirty="0" smtClean="0"/>
              <a:t>ECF_FILES</a:t>
            </a:r>
            <a:br>
              <a:rPr lang="en-GB" sz="2000" dirty="0" smtClean="0"/>
            </a:br>
            <a:r>
              <a:rPr lang="en-GB" sz="2000" dirty="0" smtClean="0"/>
              <a:t>(Python has job checking option)</a:t>
            </a: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Can you edit and pre-process the script? No – unknown include file location </a:t>
            </a:r>
            <a:r>
              <a:rPr lang="en-GB" sz="2000" dirty="0" smtClean="0"/>
              <a:t>ECF_INCLUDE</a:t>
            </a:r>
            <a:r>
              <a:rPr lang="en-GB" sz="2000" dirty="0"/>
              <a:t>, missing variable (check log or history) or misleading use of %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Script stays submitted/active? Submission problem, child process access or header problem.  Try submitting job from command </a:t>
            </a:r>
            <a:r>
              <a:rPr lang="en-GB" sz="2000" dirty="0" smtClean="0"/>
              <a:t>line with NOECF=1? </a:t>
            </a: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Task aborts? Script problem, check output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No output after task aborts– Mount point not available, </a:t>
            </a:r>
            <a:r>
              <a:rPr lang="en-GB" sz="2000" dirty="0" smtClean="0"/>
              <a:t>ECF_OUT </a:t>
            </a:r>
            <a:r>
              <a:rPr lang="en-GB" sz="2000" dirty="0"/>
              <a:t>wrong, </a:t>
            </a:r>
            <a:r>
              <a:rPr lang="en-GB" sz="2000" dirty="0" err="1"/>
              <a:t>logserver</a:t>
            </a:r>
            <a:r>
              <a:rPr lang="en-GB" sz="2000" dirty="0"/>
              <a:t> problem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Migrating </a:t>
            </a:r>
            <a:r>
              <a:rPr lang="en-GB" b="1" dirty="0" err="1" smtClean="0"/>
              <a:t>cron</a:t>
            </a:r>
            <a:r>
              <a:rPr lang="en-GB" b="1" dirty="0" smtClean="0"/>
              <a:t> scripts </a:t>
            </a:r>
            <a:r>
              <a:rPr lang="en-GB" b="1" dirty="0"/>
              <a:t>to </a:t>
            </a:r>
            <a:r>
              <a:rPr lang="en-GB" b="1" dirty="0" smtClean="0"/>
              <a:t>ecFlow</a:t>
            </a:r>
            <a:endParaRPr lang="en-GB" b="1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 marL="417513" indent="-417513">
              <a:buFont typeface="Wingdings" charset="2"/>
              <a:buNone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 smtClean="0"/>
              <a:t>Stages:</a:t>
            </a:r>
            <a:endParaRPr lang="en-GB" dirty="0"/>
          </a:p>
          <a:p>
            <a:pPr marL="417513" indent="-417513">
              <a:buFont typeface="Times New Roman" pitchFamily="16" charset="0"/>
              <a:buAutoNum type="arabicPeriod"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/>
              <a:t>Run job using </a:t>
            </a:r>
            <a:r>
              <a:rPr lang="en-GB" dirty="0" smtClean="0"/>
              <a:t>ecFlow </a:t>
            </a:r>
            <a:r>
              <a:rPr lang="en-GB" dirty="0"/>
              <a:t>in its entirety using “</a:t>
            </a:r>
            <a:r>
              <a:rPr lang="en-GB" dirty="0" err="1"/>
              <a:t>cron</a:t>
            </a:r>
            <a:r>
              <a:rPr lang="en-GB" dirty="0"/>
              <a:t>” or “time” plus header files</a:t>
            </a:r>
          </a:p>
          <a:p>
            <a:pPr marL="417513" indent="-417513">
              <a:buFont typeface="Times New Roman" pitchFamily="16" charset="0"/>
              <a:buAutoNum type="arabicPeriod"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/>
              <a:t>Split task into logical units following guidelines for </a:t>
            </a:r>
            <a:r>
              <a:rPr lang="en-GB" dirty="0" smtClean="0"/>
              <a:t>ecFlow </a:t>
            </a:r>
            <a:r>
              <a:rPr lang="en-GB" dirty="0"/>
              <a:t>scripts (especially re-</a:t>
            </a:r>
            <a:r>
              <a:rPr lang="en-GB" dirty="0" err="1"/>
              <a:t>runnability</a:t>
            </a:r>
            <a:r>
              <a:rPr lang="en-GB" dirty="0"/>
              <a:t>)</a:t>
            </a:r>
          </a:p>
          <a:p>
            <a:pPr lvl="1">
              <a:buFont typeface="Times New Roman" pitchFamily="16" charset="0"/>
              <a:buChar char="•"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/>
              <a:t>Decide on </a:t>
            </a:r>
            <a:r>
              <a:rPr lang="en-GB" dirty="0" smtClean="0"/>
              <a:t>ecFlow </a:t>
            </a:r>
            <a:r>
              <a:rPr lang="en-GB" dirty="0"/>
              <a:t>variables </a:t>
            </a:r>
            <a:r>
              <a:rPr lang="en-GB" dirty="0" err="1"/>
              <a:t>vs</a:t>
            </a:r>
            <a:r>
              <a:rPr lang="en-GB" dirty="0"/>
              <a:t> included variables in header files </a:t>
            </a:r>
          </a:p>
          <a:p>
            <a:pPr marL="417513" indent="-417513">
              <a:buFont typeface="Times New Roman" pitchFamily="16" charset="0"/>
              <a:buAutoNum type="arabicPeriod"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/>
              <a:t>Separate into families carrying out related activities</a:t>
            </a:r>
          </a:p>
          <a:p>
            <a:pPr marL="417513" indent="-417513">
              <a:buFont typeface="Times New Roman" pitchFamily="16" charset="0"/>
              <a:buAutoNum type="arabicPeriod"/>
              <a:tabLst>
                <a:tab pos="1038225" algn="l"/>
                <a:tab pos="1952625" algn="l"/>
                <a:tab pos="2867025" algn="l"/>
                <a:tab pos="3781425" algn="l"/>
                <a:tab pos="4695825" algn="l"/>
                <a:tab pos="5610225" algn="l"/>
                <a:tab pos="6524625" algn="l"/>
                <a:tab pos="7439025" algn="l"/>
                <a:tab pos="8353425" algn="l"/>
                <a:tab pos="9267825" algn="l"/>
                <a:tab pos="10182225" algn="l"/>
              </a:tabLst>
            </a:pPr>
            <a:r>
              <a:rPr lang="en-GB" dirty="0"/>
              <a:t>Separate based on </a:t>
            </a:r>
            <a:r>
              <a:rPr lang="en-GB" dirty="0" smtClean="0"/>
              <a:t>criticality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51520" y="114300"/>
            <a:ext cx="8311455" cy="6477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>
              <a:lnSpc>
                <a:spcPct val="90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FF6600"/>
                </a:solidFill>
                <a:latin typeface="+mj-lt"/>
              </a:rPr>
              <a:t>Designing a suite – a simple NWP 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50938" y="1143000"/>
            <a:ext cx="4213225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Get data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Analysis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Model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Products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Archive data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Times New Roman" pitchFamily="16" charset="0"/>
              <a:buAutoNum type="arabicParenR"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Plots</a:t>
            </a:r>
          </a:p>
          <a:p>
            <a:pPr marL="379413" indent="-379413">
              <a:lnSpc>
                <a:spcPts val="2588"/>
              </a:lnSpc>
              <a:spcAft>
                <a:spcPts val="2000"/>
              </a:spcAft>
              <a:buClr>
                <a:srgbClr val="3365FB"/>
              </a:buClr>
              <a:buSzPct val="90000"/>
              <a:buFont typeface="Wingdings" charset="2"/>
              <a:buNone/>
              <a:tabLst>
                <a:tab pos="1000125" algn="l"/>
                <a:tab pos="1914525" algn="l"/>
                <a:tab pos="2828925" algn="l"/>
                <a:tab pos="3743325" algn="l"/>
                <a:tab pos="4657725" algn="l"/>
                <a:tab pos="5572125" algn="l"/>
                <a:tab pos="6486525" algn="l"/>
                <a:tab pos="7400925" algn="l"/>
                <a:tab pos="8315325" algn="l"/>
                <a:tab pos="9229725" algn="l"/>
                <a:tab pos="10144125" algn="l"/>
              </a:tabLst>
            </a:pPr>
            <a:endParaRPr lang="en-GB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427538" y="981075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get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27538" y="1773238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an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076825" y="1484313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427538" y="2565400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model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076825" y="2276475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427538" y="3357563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prodgen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076825" y="3068638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427538" y="4149725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archive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076825" y="3860800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427538" y="4941888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plot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076825" y="4652963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20496" name="AutoShape 16"/>
          <p:cNvCxnSpPr>
            <a:cxnSpLocks noChangeShapeType="1"/>
            <a:stCxn id="20492" idx="3"/>
            <a:endCxn id="20483" idx="3"/>
          </p:cNvCxnSpPr>
          <p:nvPr/>
        </p:nvCxnSpPr>
        <p:spPr bwMode="auto">
          <a:xfrm flipV="1">
            <a:off x="5743575" y="1233488"/>
            <a:ext cx="1588" cy="3960812"/>
          </a:xfrm>
          <a:prstGeom prst="bentConnector3">
            <a:avLst>
              <a:gd name="adj1" fmla="val 4690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7" grpId="0" animBg="1"/>
      <p:bldP spid="20489" grpId="0" animBg="1"/>
      <p:bldP spid="20491" grpId="0" animBg="1"/>
      <p:bldP spid="204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Designing an operational suite - considerations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827088" y="908050"/>
            <a:ext cx="6719887" cy="74263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Critical path –  minimise dependencies systems/file systems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Documentation – man pages for suites/families/tasks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Rerunnabililty</a:t>
            </a:r>
            <a:r>
              <a:rPr lang="en-GB" sz="2000" dirty="0"/>
              <a:t> of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Simplicity - KISS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Keep runtimes under control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Keep </a:t>
            </a:r>
            <a:r>
              <a:rPr lang="en-GB" sz="2000" dirty="0" err="1"/>
              <a:t>logfiles</a:t>
            </a:r>
            <a:r>
              <a:rPr lang="en-GB" sz="2000" dirty="0"/>
              <a:t> for support/optimisation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Make/rebuild within suite plus admin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Allow for simple switching of systems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Clean up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Designing an operational suite – critical path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93688" y="1341438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get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3688" y="2133600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an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942975" y="1844675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93688" y="2925763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model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942975" y="2636838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93688" y="3717925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prodgen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942975" y="3429000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93688" y="4510088"/>
            <a:ext cx="1296987" cy="503237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archive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942975" y="4221163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93688" y="5302250"/>
            <a:ext cx="1296987" cy="503238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plot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942975" y="5013325"/>
            <a:ext cx="1588" cy="288925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22542" name="AutoShape 14"/>
          <p:cNvCxnSpPr>
            <a:cxnSpLocks noChangeShapeType="1"/>
            <a:stCxn id="22540" idx="3"/>
            <a:endCxn id="22531" idx="3"/>
          </p:cNvCxnSpPr>
          <p:nvPr/>
        </p:nvCxnSpPr>
        <p:spPr bwMode="auto">
          <a:xfrm flipV="1">
            <a:off x="1609725" y="1593850"/>
            <a:ext cx="1588" cy="3960813"/>
          </a:xfrm>
          <a:prstGeom prst="bentConnector3">
            <a:avLst>
              <a:gd name="adj1" fmla="val 1310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3059113" y="1700213"/>
            <a:ext cx="3816350" cy="430212"/>
            <a:chOff x="1927" y="1071"/>
            <a:chExt cx="2404" cy="271"/>
          </a:xfrm>
        </p:grpSpPr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1927" y="1071"/>
              <a:ext cx="681" cy="272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Helvetica" pitchFamily="32" charset="0"/>
                </a:rPr>
                <a:t>get_a</a:t>
              </a: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789" y="1071"/>
              <a:ext cx="681" cy="272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Helvetica" pitchFamily="32" charset="0"/>
                </a:rPr>
                <a:t>get_b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651" y="1071"/>
              <a:ext cx="681" cy="272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Helvetica" pitchFamily="32" charset="0"/>
                </a:rPr>
                <a:t>get_c</a:t>
              </a:r>
            </a:p>
          </p:txBody>
        </p:sp>
      </p:grp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059113" y="2709863"/>
            <a:ext cx="1081087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an_1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500563" y="836613"/>
            <a:ext cx="266541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dirty="0">
                <a:solidFill>
                  <a:srgbClr val="000000"/>
                </a:solidFill>
                <a:latin typeface="Helvetica" pitchFamily="32" charset="0"/>
              </a:rPr>
              <a:t>repeat</a:t>
            </a:r>
            <a:r>
              <a:rPr lang="en-GB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Helvetica" pitchFamily="32" charset="0"/>
              </a:rPr>
              <a:t>YMD</a:t>
            </a:r>
            <a:r>
              <a:rPr lang="en-GB" sz="1800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Helvetica" pitchFamily="32" charset="0"/>
              </a:rPr>
              <a:t>20120212</a:t>
            </a:r>
            <a:endParaRPr lang="en-GB" sz="1800" b="1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427538" y="2709863"/>
            <a:ext cx="1081087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an_2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130550" y="3571875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model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213225" y="3644900"/>
            <a:ext cx="1943100" cy="2159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211638" y="3644900"/>
            <a:ext cx="647700" cy="215900"/>
          </a:xfrm>
          <a:prstGeom prst="rect">
            <a:avLst/>
          </a:prstGeom>
          <a:solidFill>
            <a:srgbClr val="0000FF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860925" y="3644900"/>
            <a:ext cx="647700" cy="215900"/>
          </a:xfrm>
          <a:prstGeom prst="rect">
            <a:avLst/>
          </a:prstGeom>
          <a:solidFill>
            <a:srgbClr val="0000FF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508625" y="3644900"/>
            <a:ext cx="647700" cy="215900"/>
          </a:xfrm>
          <a:prstGeom prst="rect">
            <a:avLst/>
          </a:prstGeom>
          <a:solidFill>
            <a:srgbClr val="0000FF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516688" y="4003675"/>
            <a:ext cx="1223962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Helvetica" pitchFamily="32" charset="0"/>
              </a:rPr>
              <a:t>prodgen_1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516688" y="4579938"/>
            <a:ext cx="1223962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prodgen_2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516688" y="5229225"/>
            <a:ext cx="1223962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prodgen_3</a:t>
            </a:r>
          </a:p>
        </p:txBody>
      </p:sp>
      <p:cxnSp>
        <p:nvCxnSpPr>
          <p:cNvPr id="22558" name="AutoShape 30"/>
          <p:cNvCxnSpPr>
            <a:cxnSpLocks noChangeShapeType="1"/>
            <a:stCxn id="22544" idx="2"/>
            <a:endCxn id="22547" idx="0"/>
          </p:cNvCxnSpPr>
          <p:nvPr/>
        </p:nvCxnSpPr>
        <p:spPr bwMode="auto">
          <a:xfrm rot="5400000">
            <a:off x="3330575" y="2420938"/>
            <a:ext cx="539750" cy="0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59" name="AutoShape 31"/>
          <p:cNvCxnSpPr>
            <a:cxnSpLocks noChangeShapeType="1"/>
            <a:stCxn id="22545" idx="2"/>
            <a:endCxn id="22547" idx="0"/>
          </p:cNvCxnSpPr>
          <p:nvPr/>
        </p:nvCxnSpPr>
        <p:spPr bwMode="auto">
          <a:xfrm rot="5400000">
            <a:off x="4014788" y="1736725"/>
            <a:ext cx="539750" cy="136842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0" name="AutoShape 32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4699000" y="1052513"/>
            <a:ext cx="539750" cy="273685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1" name="AutoShape 33"/>
          <p:cNvCxnSpPr>
            <a:cxnSpLocks noChangeShapeType="1"/>
            <a:stCxn id="22547" idx="3"/>
            <a:endCxn id="22549" idx="1"/>
          </p:cNvCxnSpPr>
          <p:nvPr/>
        </p:nvCxnSpPr>
        <p:spPr bwMode="auto">
          <a:xfrm>
            <a:off x="4140200" y="2925763"/>
            <a:ext cx="287338" cy="1587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2" name="AutoShape 34"/>
          <p:cNvCxnSpPr>
            <a:cxnSpLocks noChangeShapeType="1"/>
            <a:stCxn id="22549" idx="2"/>
            <a:endCxn id="22550" idx="0"/>
          </p:cNvCxnSpPr>
          <p:nvPr/>
        </p:nvCxnSpPr>
        <p:spPr bwMode="auto">
          <a:xfrm rot="5400000">
            <a:off x="4124326" y="2708275"/>
            <a:ext cx="392112" cy="1296987"/>
          </a:xfrm>
          <a:prstGeom prst="bentConnector3">
            <a:avLst>
              <a:gd name="adj1" fmla="val 49796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3" name="AutoShape 35"/>
          <p:cNvCxnSpPr>
            <a:cxnSpLocks noChangeShapeType="1"/>
            <a:stCxn id="22552" idx="2"/>
            <a:endCxn id="22555" idx="1"/>
          </p:cNvCxnSpPr>
          <p:nvPr/>
        </p:nvCxnSpPr>
        <p:spPr bwMode="auto">
          <a:xfrm>
            <a:off x="4535488" y="3860800"/>
            <a:ext cx="1981200" cy="35877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4" name="AutoShape 36"/>
          <p:cNvCxnSpPr>
            <a:cxnSpLocks noChangeShapeType="1"/>
            <a:stCxn id="22553" idx="2"/>
            <a:endCxn id="22556" idx="1"/>
          </p:cNvCxnSpPr>
          <p:nvPr/>
        </p:nvCxnSpPr>
        <p:spPr bwMode="auto">
          <a:xfrm>
            <a:off x="5184775" y="3860800"/>
            <a:ext cx="1331913" cy="935038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5" name="AutoShape 37"/>
          <p:cNvCxnSpPr>
            <a:cxnSpLocks noChangeShapeType="1"/>
            <a:stCxn id="22554" idx="2"/>
            <a:endCxn id="22557" idx="1"/>
          </p:cNvCxnSpPr>
          <p:nvPr/>
        </p:nvCxnSpPr>
        <p:spPr bwMode="auto">
          <a:xfrm>
            <a:off x="5832475" y="3860800"/>
            <a:ext cx="684213" cy="1584325"/>
          </a:xfrm>
          <a:prstGeom prst="bentConnector3">
            <a:avLst>
              <a:gd name="adj1" fmla="val 40139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2916238" y="5589588"/>
            <a:ext cx="1081087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logs</a:t>
            </a:r>
          </a:p>
        </p:txBody>
      </p:sp>
      <p:cxnSp>
        <p:nvCxnSpPr>
          <p:cNvPr id="22567" name="AutoShape 39"/>
          <p:cNvCxnSpPr>
            <a:cxnSpLocks noChangeShapeType="1"/>
            <a:stCxn id="22557" idx="2"/>
            <a:endCxn id="22566" idx="3"/>
          </p:cNvCxnSpPr>
          <p:nvPr/>
        </p:nvCxnSpPr>
        <p:spPr bwMode="auto">
          <a:xfrm rot="5400000">
            <a:off x="5510212" y="4186238"/>
            <a:ext cx="125413" cy="3113088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68" name="AutoShape 40"/>
          <p:cNvCxnSpPr>
            <a:cxnSpLocks noChangeShapeType="1"/>
            <a:stCxn id="22566" idx="1"/>
            <a:endCxn id="22570" idx="1"/>
          </p:cNvCxnSpPr>
          <p:nvPr/>
        </p:nvCxnSpPr>
        <p:spPr bwMode="auto">
          <a:xfrm rot="10800000" flipH="1">
            <a:off x="2897188" y="1052513"/>
            <a:ext cx="144462" cy="4752975"/>
          </a:xfrm>
          <a:prstGeom prst="bentConnector3">
            <a:avLst>
              <a:gd name="adj1" fmla="val -535167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3062288" y="5229225"/>
            <a:ext cx="71913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15:00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060700" y="836613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main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7380288" y="1773238"/>
            <a:ext cx="71913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04:00</a:t>
            </a:r>
          </a:p>
        </p:txBody>
      </p:sp>
      <p:cxnSp>
        <p:nvCxnSpPr>
          <p:cNvPr id="22572" name="AutoShape 44"/>
          <p:cNvCxnSpPr>
            <a:cxnSpLocks noChangeShapeType="1"/>
            <a:stCxn id="22570" idx="2"/>
            <a:endCxn id="22544" idx="0"/>
          </p:cNvCxnSpPr>
          <p:nvPr/>
        </p:nvCxnSpPr>
        <p:spPr bwMode="auto">
          <a:xfrm flipH="1">
            <a:off x="3598863" y="1268413"/>
            <a:ext cx="1587" cy="4318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  <p:bldP spid="22552" grpId="0" animBg="1"/>
      <p:bldP spid="22553" grpId="0" animBg="1"/>
      <p:bldP spid="225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Designing an operational suite – archiving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71550" y="2132013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archive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0" y="1196975"/>
            <a:ext cx="26654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Helvetica" pitchFamily="32" charset="0"/>
              </a:rPr>
              <a:t>repeat</a:t>
            </a:r>
            <a:r>
              <a:rPr lang="en-GB" sz="1800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Helvetica" pitchFamily="32" charset="0"/>
              </a:rPr>
              <a:t>YMD</a:t>
            </a:r>
            <a:r>
              <a:rPr lang="en-GB" sz="1800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Helvetica" pitchFamily="32" charset="0"/>
              </a:rPr>
              <a:t>20120212</a:t>
            </a:r>
            <a:endParaRPr lang="en-GB" sz="1800" b="1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27225" y="5445125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logs</a:t>
            </a:r>
          </a:p>
        </p:txBody>
      </p:sp>
      <p:cxnSp>
        <p:nvCxnSpPr>
          <p:cNvPr id="23557" name="AutoShape 5"/>
          <p:cNvCxnSpPr>
            <a:cxnSpLocks noChangeShapeType="1"/>
            <a:stCxn id="23556" idx="1"/>
            <a:endCxn id="23559" idx="1"/>
          </p:cNvCxnSpPr>
          <p:nvPr/>
        </p:nvCxnSpPr>
        <p:spPr bwMode="auto">
          <a:xfrm rot="10800000">
            <a:off x="952500" y="1412875"/>
            <a:ext cx="955675" cy="4248150"/>
          </a:xfrm>
          <a:prstGeom prst="bentConnector3">
            <a:avLst>
              <a:gd name="adj1" fmla="val 121926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079750" y="5445125"/>
            <a:ext cx="484983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Helvetica" pitchFamily="32" charset="0"/>
              </a:rPr>
              <a:t>13:15        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  <a:latin typeface="Helvetica" pitchFamily="32" charset="0"/>
              </a:rPr>
              <a:t>though not necessary</a:t>
            </a:r>
            <a:endParaRPr lang="en-GB" sz="1600" dirty="0">
              <a:solidFill>
                <a:schemeClr val="accent5">
                  <a:lumMod val="75000"/>
                </a:schemeClr>
              </a:solidFill>
              <a:latin typeface="Helvetica" pitchFamily="32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71550" y="1196975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lag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925638" y="2781300"/>
            <a:ext cx="1081087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obs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927225" y="3429000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analysis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27225" y="4076700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forecast</a:t>
            </a:r>
          </a:p>
        </p:txBody>
      </p:sp>
      <p:cxnSp>
        <p:nvCxnSpPr>
          <p:cNvPr id="23563" name="AutoShape 11"/>
          <p:cNvCxnSpPr>
            <a:cxnSpLocks noChangeShapeType="1"/>
            <a:stCxn id="23559" idx="2"/>
            <a:endCxn id="23554" idx="0"/>
          </p:cNvCxnSpPr>
          <p:nvPr/>
        </p:nvCxnSpPr>
        <p:spPr bwMode="auto">
          <a:xfrm rot="5400000">
            <a:off x="1280319" y="1880394"/>
            <a:ext cx="465138" cy="0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564" name="AutoShape 12"/>
          <p:cNvCxnSpPr>
            <a:cxnSpLocks noChangeShapeType="1"/>
            <a:stCxn id="23554" idx="2"/>
            <a:endCxn id="23560" idx="1"/>
          </p:cNvCxnSpPr>
          <p:nvPr/>
        </p:nvCxnSpPr>
        <p:spPr bwMode="auto">
          <a:xfrm rot="16200000" flipH="1">
            <a:off x="1502569" y="2593182"/>
            <a:ext cx="414337" cy="393700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565" name="AutoShape 13"/>
          <p:cNvCxnSpPr>
            <a:cxnSpLocks noChangeShapeType="1"/>
            <a:stCxn id="23554" idx="2"/>
            <a:endCxn id="23561" idx="1"/>
          </p:cNvCxnSpPr>
          <p:nvPr/>
        </p:nvCxnSpPr>
        <p:spPr bwMode="auto">
          <a:xfrm rot="16200000" flipH="1">
            <a:off x="1179513" y="2916238"/>
            <a:ext cx="1062037" cy="395287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566" name="AutoShape 14"/>
          <p:cNvCxnSpPr>
            <a:cxnSpLocks noChangeShapeType="1"/>
            <a:stCxn id="23554" idx="2"/>
            <a:endCxn id="23562" idx="1"/>
          </p:cNvCxnSpPr>
          <p:nvPr/>
        </p:nvCxnSpPr>
        <p:spPr bwMode="auto">
          <a:xfrm rot="16200000" flipH="1">
            <a:off x="855663" y="3240088"/>
            <a:ext cx="1709737" cy="395287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151188" y="2708275"/>
            <a:ext cx="5453062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(/suite/main:YMD&gt;lag:YMD) or (/suite/main:YMD==/suite/lag:YMD and /suite/main/get==complete)‏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151188" y="3355975"/>
            <a:ext cx="55245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(/suite/main:YMD&gt;lag:YMD) or </a:t>
            </a:r>
            <a:br>
              <a:rPr lang="en-GB" sz="140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(/suite/main:YMD==/suite/lag:YMD and /suite/main/an==complete)‏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151188" y="4062413"/>
            <a:ext cx="59928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(/suite/main:YMD&gt;lag:YMD) or </a:t>
            </a:r>
            <a:br>
              <a:rPr lang="en-GB" sz="140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(/suite/main:YMD==/suite/lag:YMD and /suite/main/model==complete)‏</a:t>
            </a:r>
          </a:p>
        </p:txBody>
      </p:sp>
      <p:cxnSp>
        <p:nvCxnSpPr>
          <p:cNvPr id="23570" name="AutoShape 18"/>
          <p:cNvCxnSpPr>
            <a:cxnSpLocks noChangeShapeType="1"/>
            <a:stCxn id="23562" idx="2"/>
            <a:endCxn id="23556" idx="0"/>
          </p:cNvCxnSpPr>
          <p:nvPr/>
        </p:nvCxnSpPr>
        <p:spPr bwMode="auto">
          <a:xfrm>
            <a:off x="2466975" y="4508500"/>
            <a:ext cx="1588" cy="93662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287588" y="1622425"/>
            <a:ext cx="36004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limit</a:t>
            </a: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:mars 2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359025" y="2205038"/>
            <a:ext cx="36004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limited by</a:t>
            </a: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 /suite/lag/limit:mars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Designing an operational suite - plotting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206500" y="1844675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web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376488" y="836613"/>
            <a:ext cx="26654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Helvetica" pitchFamily="32" charset="0"/>
              </a:rPr>
              <a:t>repeat</a:t>
            </a:r>
            <a:r>
              <a:rPr lang="en-GB" sz="1800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Helvetica" pitchFamily="32" charset="0"/>
              </a:rPr>
              <a:t>YMD</a:t>
            </a:r>
            <a:r>
              <a:rPr lang="en-GB" sz="1800" b="1" dirty="0">
                <a:solidFill>
                  <a:srgbClr val="000000"/>
                </a:solidFill>
                <a:latin typeface="Helvetica" pitchFamily="32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Helvetica" pitchFamily="32" charset="0"/>
              </a:rPr>
              <a:t>20120212</a:t>
            </a:r>
            <a:endParaRPr lang="en-GB" sz="1800" b="1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17713" y="5661025"/>
            <a:ext cx="1081087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logs</a:t>
            </a:r>
          </a:p>
        </p:txBody>
      </p:sp>
      <p:cxnSp>
        <p:nvCxnSpPr>
          <p:cNvPr id="24581" name="AutoShape 5"/>
          <p:cNvCxnSpPr>
            <a:cxnSpLocks noChangeShapeType="1"/>
            <a:stCxn id="24580" idx="1"/>
            <a:endCxn id="24583" idx="1"/>
          </p:cNvCxnSpPr>
          <p:nvPr/>
        </p:nvCxnSpPr>
        <p:spPr bwMode="auto">
          <a:xfrm flipH="1" flipV="1">
            <a:off x="1206500" y="1196975"/>
            <a:ext cx="811213" cy="4679950"/>
          </a:xfrm>
          <a:prstGeom prst="bentConnector3">
            <a:avLst>
              <a:gd name="adj1" fmla="val 177102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43125" y="5300663"/>
            <a:ext cx="71913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13:15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06500" y="981075"/>
            <a:ext cx="1081088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plot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024188" y="2852738"/>
            <a:ext cx="1638300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ref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006725" y="3502025"/>
            <a:ext cx="1655763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daily_plots</a:t>
            </a:r>
          </a:p>
        </p:txBody>
      </p:sp>
      <p:cxnSp>
        <p:nvCxnSpPr>
          <p:cNvPr id="24586" name="AutoShape 10"/>
          <p:cNvCxnSpPr>
            <a:cxnSpLocks noChangeShapeType="1"/>
            <a:stCxn id="24583" idx="2"/>
            <a:endCxn id="24578" idx="0"/>
          </p:cNvCxnSpPr>
          <p:nvPr/>
        </p:nvCxnSpPr>
        <p:spPr bwMode="auto">
          <a:xfrm rot="5400000">
            <a:off x="1550988" y="1628775"/>
            <a:ext cx="393700" cy="0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587" name="AutoShape 11"/>
          <p:cNvCxnSpPr>
            <a:cxnSpLocks noChangeShapeType="1"/>
            <a:stCxn id="24578" idx="2"/>
            <a:endCxn id="24584" idx="1"/>
          </p:cNvCxnSpPr>
          <p:nvPr/>
        </p:nvCxnSpPr>
        <p:spPr bwMode="auto">
          <a:xfrm rot="16200000" flipH="1">
            <a:off x="1989931" y="2053432"/>
            <a:ext cx="773113" cy="1257300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588" name="AutoShape 12"/>
          <p:cNvCxnSpPr>
            <a:cxnSpLocks noChangeShapeType="1"/>
            <a:stCxn id="24578" idx="2"/>
            <a:endCxn id="24585" idx="1"/>
          </p:cNvCxnSpPr>
          <p:nvPr/>
        </p:nvCxnSpPr>
        <p:spPr bwMode="auto">
          <a:xfrm rot="16200000" flipH="1">
            <a:off x="1656557" y="2386806"/>
            <a:ext cx="1422400" cy="1239837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430463" y="2133600"/>
            <a:ext cx="60483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(/suite/main:YMD&gt;/suite/plot:YMD) or </a:t>
            </a:r>
            <a:br>
              <a:rPr lang="en-GB" sz="140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(/suite/main:YMD == /suite/plot:YMD and ./suite/main/model == complete)‏</a:t>
            </a:r>
          </a:p>
        </p:txBody>
      </p:sp>
      <p:cxnSp>
        <p:nvCxnSpPr>
          <p:cNvPr id="24590" name="AutoShape 14"/>
          <p:cNvCxnSpPr>
            <a:cxnSpLocks noChangeShapeType="1"/>
            <a:stCxn id="24595" idx="2"/>
            <a:endCxn id="24580" idx="3"/>
          </p:cNvCxnSpPr>
          <p:nvPr/>
        </p:nvCxnSpPr>
        <p:spPr bwMode="auto">
          <a:xfrm flipH="1">
            <a:off x="3098800" y="5386388"/>
            <a:ext cx="735013" cy="490537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359025" y="1268413"/>
            <a:ext cx="36004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limit</a:t>
            </a: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: workstation 2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449513" y="1844675"/>
            <a:ext cx="36004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Helvetica" pitchFamily="32" charset="0"/>
              </a:rPr>
              <a:t>limited by</a:t>
            </a:r>
            <a:r>
              <a:rPr lang="en-GB" sz="1600">
                <a:solidFill>
                  <a:srgbClr val="000000"/>
                </a:solidFill>
                <a:latin typeface="Helvetica" pitchFamily="32" charset="0"/>
              </a:rPr>
              <a:t> ../limits:workstation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735513" y="2997200"/>
            <a:ext cx="142875" cy="144463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951413" y="2925763"/>
            <a:ext cx="17081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saturday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006725" y="4954588"/>
            <a:ext cx="1655763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weekly_plots</a:t>
            </a:r>
          </a:p>
        </p:txBody>
      </p:sp>
      <p:cxnSp>
        <p:nvCxnSpPr>
          <p:cNvPr id="24596" name="AutoShape 20"/>
          <p:cNvCxnSpPr>
            <a:cxnSpLocks noChangeShapeType="1"/>
            <a:stCxn id="24578" idx="2"/>
            <a:endCxn id="24595" idx="1"/>
          </p:cNvCxnSpPr>
          <p:nvPr/>
        </p:nvCxnSpPr>
        <p:spPr bwMode="auto">
          <a:xfrm rot="16200000" flipH="1">
            <a:off x="930275" y="3113088"/>
            <a:ext cx="2874963" cy="1239837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645025" y="4868863"/>
            <a:ext cx="4124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 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./ref ==complete</a:t>
            </a: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 </a:t>
            </a:r>
          </a:p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complete 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not ../ref:Saturday and ../ref==complete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006725" y="4221163"/>
            <a:ext cx="1655763" cy="431800"/>
          </a:xfrm>
          <a:prstGeom prst="rect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Helvetica" pitchFamily="32" charset="0"/>
              </a:rPr>
              <a:t>combined</a:t>
            </a:r>
          </a:p>
        </p:txBody>
      </p:sp>
      <p:cxnSp>
        <p:nvCxnSpPr>
          <p:cNvPr id="24599" name="AutoShape 23"/>
          <p:cNvCxnSpPr>
            <a:cxnSpLocks noChangeShapeType="1"/>
            <a:stCxn id="24578" idx="2"/>
            <a:endCxn id="24598" idx="1"/>
          </p:cNvCxnSpPr>
          <p:nvPr/>
        </p:nvCxnSpPr>
        <p:spPr bwMode="auto">
          <a:xfrm rot="16200000" flipH="1">
            <a:off x="1296988" y="2746375"/>
            <a:ext cx="2141538" cy="1239837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716463" y="4149725"/>
            <a:ext cx="4248150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trigger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(/</a:t>
            </a:r>
            <a:r>
              <a:rPr lang="en-GB" sz="1400" b="1">
                <a:solidFill>
                  <a:srgbClr val="000000"/>
                </a:solidFill>
                <a:latin typeface="Helvetica" pitchFamily="32" charset="0"/>
              </a:rPr>
              <a:t>other_suite</a:t>
            </a: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/main/model == complete and </a:t>
            </a:r>
            <a:br>
              <a:rPr lang="en-GB" sz="140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400">
                <a:solidFill>
                  <a:srgbClr val="000000"/>
                </a:solidFill>
                <a:latin typeface="Helvetica" pitchFamily="32" charset="0"/>
              </a:rPr>
              <a:t> /suite/main/model == complete)‏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Course Aims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Introduce </a:t>
            </a:r>
            <a:r>
              <a:rPr lang="en-GB" dirty="0" smtClean="0"/>
              <a:t>ecFlow,  its API </a:t>
            </a:r>
            <a:r>
              <a:rPr lang="en-GB" dirty="0"/>
              <a:t>and </a:t>
            </a:r>
            <a:r>
              <a:rPr lang="en-GB" dirty="0" smtClean="0"/>
              <a:t>ecflowview</a:t>
            </a: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Show how to design an “operational” suite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Summarise </a:t>
            </a:r>
            <a:r>
              <a:rPr lang="en-GB" dirty="0" smtClean="0"/>
              <a:t>our </a:t>
            </a:r>
            <a:r>
              <a:rPr lang="en-GB" dirty="0"/>
              <a:t>use of </a:t>
            </a:r>
            <a:r>
              <a:rPr lang="en-GB" dirty="0" smtClean="0"/>
              <a:t>ecFlow and plans</a:t>
            </a: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Cover aspects of </a:t>
            </a:r>
            <a:r>
              <a:rPr lang="en-GB" dirty="0" smtClean="0"/>
              <a:t>ecFlow, its API, ecflowview </a:t>
            </a:r>
            <a:r>
              <a:rPr lang="en-GB" dirty="0"/>
              <a:t>and suite/task design in theory and practical sessions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Aim for students to be able to write and implement suites of a reasonable complexity by the end of the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Writing “operational” scripts – considerations for critical tasks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5" y="836613"/>
            <a:ext cx="4213225" cy="57499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Re-</a:t>
            </a:r>
            <a:r>
              <a:rPr lang="en-GB" sz="1800" dirty="0" err="1"/>
              <a:t>runnability</a:t>
            </a:r>
            <a:endParaRPr lang="en-GB" sz="18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Look after critical data – HA systems, backups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Limit number of languages used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Be careful with trapping</a:t>
            </a:r>
            <a:endParaRPr lang="en-GB" sz="18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All variables should to be set (use default values if necessary)‏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Use a generic user – identify operations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Works on multiple systems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ECF_JOB_CMD</a:t>
            </a:r>
            <a:endParaRPr lang="en-GB" sz="1800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356100" y="836613"/>
            <a:ext cx="4679950" cy="5827712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Avoid accessing off-line data in critical path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Avoid NFS mounted files or  unsafe file-systems (SCRATCH)‏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Tasks can be serial or parallel, but don’t do serial things in parallel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Use generic directories to simplify cleaning and always clean up!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Check task runtimes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Good to use a CM system and test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Test </a:t>
            </a:r>
            <a:r>
              <a:rPr lang="en-GB" sz="1800" dirty="0" smtClean="0"/>
              <a:t>ecFlow </a:t>
            </a:r>
            <a:r>
              <a:rPr lang="en-GB" sz="1800" dirty="0"/>
              <a:t>server/suites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Monitoring operational suites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580438" cy="57245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ecflowview– </a:t>
            </a:r>
            <a:r>
              <a:rPr lang="en-GB" dirty="0"/>
              <a:t>our operators don’t view completed or queued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Colours give clear indication of suite status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Pop up windows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man pages and output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Colours give clear indication of </a:t>
            </a:r>
            <a:r>
              <a:rPr lang="en-GB" dirty="0" smtClean="0"/>
              <a:t>task status </a:t>
            </a:r>
            <a:r>
              <a:rPr lang="en-GB" dirty="0"/>
              <a:t>(but configurable!)‏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Submitted for too long can indicate resource problems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“Late” warnings are useful: submitted, active or complete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Check </a:t>
            </a:r>
            <a:r>
              <a:rPr lang="en-GB" dirty="0"/>
              <a:t>tasks also useful – schedule, tasks running, feeds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4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5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Implementing suites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57232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definition </a:t>
            </a:r>
            <a:r>
              <a:rPr lang="en-GB" dirty="0"/>
              <a:t>file can hold both operational and test versions of suites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conditional statements in suite definition to modify behaviour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if SUITE == “</a:t>
            </a:r>
            <a:r>
              <a:rPr lang="en-GB" dirty="0" err="1" smtClean="0"/>
              <a:t>oper_suite</a:t>
            </a:r>
            <a:r>
              <a:rPr lang="en-GB" dirty="0" smtClean="0"/>
              <a:t>”:  PRODGEN = 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elif</a:t>
            </a:r>
            <a:r>
              <a:rPr lang="en-GB" dirty="0" smtClean="0"/>
              <a:t> SUITE == “</a:t>
            </a:r>
            <a:r>
              <a:rPr lang="en-GB" dirty="0" err="1" smtClean="0"/>
              <a:t>test_suite</a:t>
            </a:r>
            <a:r>
              <a:rPr lang="en-GB" dirty="0" smtClean="0"/>
              <a:t>”: PRODGEN = 0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ecFlow variables to distinguish versions and behaviour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if !PRODGEN: </a:t>
            </a:r>
            <a:br>
              <a:rPr lang="en-GB" dirty="0" smtClean="0"/>
            </a:br>
            <a:r>
              <a:rPr lang="en-GB" dirty="0" smtClean="0"/>
              <a:t>    task2.add_defstatus(</a:t>
            </a:r>
            <a:r>
              <a:rPr lang="en-GB" dirty="0" err="1" smtClean="0"/>
              <a:t>ecflow.Dstate.Complete</a:t>
            </a:r>
            <a:r>
              <a:rPr lang="en-GB" dirty="0" smtClean="0"/>
              <a:t> )</a:t>
            </a:r>
            <a:br>
              <a:rPr lang="en-GB" dirty="0" smtClean="0"/>
            </a:br>
            <a:endParaRPr lang="en-GB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Suite can be played on a test ecFlow server and plugged into an operational  server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Suite design: functional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</a:t>
            </a:r>
            <a:r>
              <a:rPr lang="en-GB" dirty="0"/>
              <a:t>time dependencies in dedicated families + </a:t>
            </a:r>
            <a:r>
              <a:rPr lang="en-GB" dirty="0" smtClean="0"/>
              <a:t>triggers</a:t>
            </a:r>
            <a:endParaRPr lang="en-GB" dirty="0"/>
          </a:p>
          <a:p>
            <a:pPr lvl="1"/>
            <a:r>
              <a:rPr lang="en-GB" dirty="0" smtClean="0"/>
              <a:t>easy replacement </a:t>
            </a:r>
            <a:r>
              <a:rPr lang="en-GB" dirty="0"/>
              <a:t>when schedule changes</a:t>
            </a:r>
          </a:p>
          <a:p>
            <a:pPr lvl="1"/>
            <a:r>
              <a:rPr lang="en-GB" dirty="0" err="1" smtClean="0"/>
              <a:t>defstatus</a:t>
            </a:r>
            <a:r>
              <a:rPr lang="en-GB" dirty="0" smtClean="0"/>
              <a:t> </a:t>
            </a:r>
            <a:r>
              <a:rPr lang="en-GB" dirty="0"/>
              <a:t>complete in </a:t>
            </a:r>
            <a:r>
              <a:rPr lang="en-GB" dirty="0" smtClean="0"/>
              <a:t>not-real-time-mode</a:t>
            </a:r>
            <a:endParaRPr lang="en-GB" dirty="0"/>
          </a:p>
          <a:p>
            <a:r>
              <a:rPr lang="en-GB" dirty="0" smtClean="0"/>
              <a:t>grouping </a:t>
            </a:r>
            <a:r>
              <a:rPr lang="en-GB" dirty="0"/>
              <a:t>external trigger dependencies in dedicated families (dummy tasks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easily </a:t>
            </a:r>
            <a:r>
              <a:rPr lang="en-GB" dirty="0"/>
              <a:t>replaced if reference suite changes</a:t>
            </a:r>
          </a:p>
          <a:p>
            <a:pPr lvl="1"/>
            <a:r>
              <a:rPr lang="en-GB" dirty="0" smtClean="0"/>
              <a:t>can set </a:t>
            </a:r>
            <a:r>
              <a:rPr lang="en-GB" dirty="0" err="1" smtClean="0"/>
              <a:t>defstatus</a:t>
            </a:r>
            <a:r>
              <a:rPr lang="en-GB" dirty="0" smtClean="0"/>
              <a:t> </a:t>
            </a:r>
            <a:r>
              <a:rPr lang="en-GB" dirty="0"/>
              <a:t>complete in </a:t>
            </a:r>
            <a:r>
              <a:rPr lang="en-GB" dirty="0" smtClean="0"/>
              <a:t>standalone-mode</a:t>
            </a:r>
            <a:endParaRPr lang="en-GB" dirty="0"/>
          </a:p>
          <a:p>
            <a:r>
              <a:rPr lang="en-GB" dirty="0" smtClean="0"/>
              <a:t>'umbrella </a:t>
            </a:r>
            <a:r>
              <a:rPr lang="en-GB" dirty="0"/>
              <a:t>triggers' to prevent evaluating </a:t>
            </a:r>
            <a:r>
              <a:rPr lang="en-GB" dirty="0" smtClean="0"/>
              <a:t>multiple triggers </a:t>
            </a:r>
            <a:r>
              <a:rPr lang="en-GB" dirty="0"/>
              <a:t>all day </a:t>
            </a:r>
            <a:r>
              <a:rPr lang="en-GB" dirty="0" smtClean="0"/>
              <a:t>long</a:t>
            </a:r>
            <a:endParaRPr lang="en-GB" dirty="0"/>
          </a:p>
          <a:p>
            <a:pPr lvl="1"/>
            <a:r>
              <a:rPr lang="en-GB" dirty="0" smtClean="0"/>
              <a:t>80-90 </a:t>
            </a:r>
            <a:r>
              <a:rPr lang="en-GB" dirty="0"/>
              <a:t>triggers for products generation depending on model meter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0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770813" cy="838446"/>
          </a:xfrm>
        </p:spPr>
        <p:txBody>
          <a:bodyPr/>
          <a:lstStyle/>
          <a:p>
            <a:r>
              <a:rPr lang="en-GB" b="1" dirty="0"/>
              <a:t>Similarities </a:t>
            </a:r>
            <a:r>
              <a:rPr lang="en-GB" b="1" dirty="0" smtClean="0"/>
              <a:t>to parallel programming (1/2</a:t>
            </a:r>
            <a:r>
              <a:rPr lang="en-GB" b="1" dirty="0"/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71472" y="1619269"/>
            <a:ext cx="4037013" cy="45243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GB" dirty="0" smtClean="0"/>
              <a:t>ecFlow </a:t>
            </a:r>
            <a:r>
              <a:rPr lang="en-GB" dirty="0"/>
              <a:t>as a </a:t>
            </a:r>
            <a:r>
              <a:rPr lang="en-GB" dirty="0" smtClean="0"/>
              <a:t>central </a:t>
            </a:r>
            <a:r>
              <a:rPr lang="en-GB" dirty="0"/>
              <a:t>point: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Sharing information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Reporting status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Retrieving job information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6612" y="1604963"/>
            <a:ext cx="4173859" cy="45243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GB" dirty="0" smtClean="0"/>
              <a:t>Inter-server cooperation:</a:t>
            </a:r>
            <a:endParaRPr lang="en-GB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Maintaining work during server and network outages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Handling of  priorities, systems, tests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</a:pPr>
            <a:r>
              <a:rPr lang="en-GB" dirty="0"/>
              <a:t>Sharing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770813" cy="720080"/>
          </a:xfrm>
        </p:spPr>
        <p:txBody>
          <a:bodyPr/>
          <a:lstStyle/>
          <a:p>
            <a:r>
              <a:rPr lang="en-GB" b="1" dirty="0"/>
              <a:t>Similarities </a:t>
            </a:r>
            <a:r>
              <a:rPr lang="en-GB" b="1" dirty="0" smtClean="0"/>
              <a:t>to parallel programming (2/2</a:t>
            </a:r>
            <a:r>
              <a:rPr lang="en-GB" b="1" dirty="0"/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357298"/>
            <a:ext cx="8228013" cy="4524375"/>
          </a:xfrm>
        </p:spPr>
        <p:txBody>
          <a:bodyPr/>
          <a:lstStyle/>
          <a:p>
            <a:r>
              <a:rPr lang="en-GB" dirty="0" smtClean="0"/>
              <a:t>ecFlow allows </a:t>
            </a:r>
            <a:r>
              <a:rPr lang="en-GB" dirty="0"/>
              <a:t>you to handle:</a:t>
            </a:r>
          </a:p>
          <a:p>
            <a:pPr lvl="1"/>
            <a:r>
              <a:rPr lang="en-GB" dirty="0"/>
              <a:t>Deadlocks – broken fluidity</a:t>
            </a:r>
          </a:p>
          <a:p>
            <a:pPr lvl="1"/>
            <a:r>
              <a:rPr lang="en-GB" dirty="0" err="1"/>
              <a:t>Livelocks</a:t>
            </a:r>
            <a:r>
              <a:rPr lang="en-GB" dirty="0"/>
              <a:t> – wasting resources</a:t>
            </a:r>
          </a:p>
          <a:p>
            <a:pPr lvl="1"/>
            <a:r>
              <a:rPr lang="en-GB" dirty="0"/>
              <a:t>Mutual exclusion (events)</a:t>
            </a:r>
          </a:p>
          <a:p>
            <a:pPr lvl="1"/>
            <a:r>
              <a:rPr lang="en-GB" dirty="0"/>
              <a:t>Semaphores (limits)</a:t>
            </a:r>
          </a:p>
          <a:p>
            <a:r>
              <a:rPr lang="en-GB" dirty="0"/>
              <a:t>Allows profiling with timeline</a:t>
            </a:r>
          </a:p>
          <a:p>
            <a:r>
              <a:rPr lang="en-GB" dirty="0"/>
              <a:t>Works in </a:t>
            </a:r>
            <a:r>
              <a:rPr lang="en-GB" dirty="0" smtClean="0"/>
              <a:t>“soft” </a:t>
            </a:r>
            <a:r>
              <a:rPr lang="en-GB" dirty="0"/>
              <a:t>real-time </a:t>
            </a:r>
            <a:r>
              <a:rPr lang="en-GB" dirty="0" smtClean="0"/>
              <a:t>(ECF_INTERVAL </a:t>
            </a:r>
            <a:r>
              <a:rPr lang="en-GB" dirty="0"/>
              <a:t>is 60 seconds)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+mn-lt"/>
              </a:rPr>
              <a:t>ECMWF Projects: Background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ECMWF </a:t>
            </a:r>
            <a:r>
              <a:rPr lang="en-GB" dirty="0">
                <a:cs typeface="Times New Roman" pitchFamily="16" charset="0"/>
              </a:rPr>
              <a:t>code runs on multiple platforms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Software installation should be simultaneous across them all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Need ability to quickly revert changes if problems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Need automated routine maintenance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Need to handle both operational and non-operational tasks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Numerous housekeeping tasks</a:t>
            </a:r>
            <a:r>
              <a:rPr lang="en-GB" dirty="0"/>
              <a:t> </a:t>
            </a:r>
          </a:p>
          <a:p>
            <a:pPr algn="just">
              <a:buFont typeface="Helvetic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+mn-lt"/>
              </a:rPr>
              <a:t>ECMWF Projects</a:t>
            </a:r>
            <a:r>
              <a:rPr lang="en-GB" b="1" dirty="0" smtClean="0">
                <a:latin typeface="+mn-lt"/>
              </a:rPr>
              <a:t>:</a:t>
            </a:r>
            <a:endParaRPr lang="en-GB" b="1" dirty="0">
              <a:latin typeface="+mn-lt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57245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Build specific suites to handle different “projects”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Operations still using SMS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We are testing ecFlow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Servers run on standard Linux desktop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Plan to go operational with IFS Cycle 39r1</a:t>
            </a:r>
            <a:endParaRPr lang="en-GB" dirty="0" smtClean="0">
              <a:cs typeface="Times New Roman" pitchFamily="16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Features </a:t>
            </a:r>
            <a:r>
              <a:rPr lang="en-GB" dirty="0">
                <a:cs typeface="Times New Roman" pitchFamily="16" charset="0"/>
              </a:rPr>
              <a:t>are added to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to support any new needs: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Improved handling of zombies</a:t>
            </a:r>
            <a:endParaRPr lang="en-GB" dirty="0">
              <a:cs typeface="Times New Roman" pitchFamily="16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Improved error checking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Reason for abort</a:t>
            </a:r>
            <a:endParaRPr lang="en-GB" dirty="0">
              <a:cs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4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9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4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62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90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1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ECMWF </a:t>
            </a:r>
            <a:r>
              <a:rPr lang="en-GB" b="1" dirty="0" smtClean="0"/>
              <a:t>Projects: EMOS</a:t>
            </a:r>
            <a:endParaRPr lang="en-GB" b="1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580438" cy="5475312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ECMWF’s </a:t>
            </a:r>
            <a:r>
              <a:rPr lang="en-GB" dirty="0">
                <a:cs typeface="Times New Roman" pitchFamily="16" charset="0"/>
              </a:rPr>
              <a:t>Meteorological Operational System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 developed for EMOS as SMS replacement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Time </a:t>
            </a:r>
            <a:r>
              <a:rPr lang="en-GB" dirty="0">
                <a:cs typeface="Times New Roman" pitchFamily="16" charset="0"/>
              </a:rPr>
              <a:t>critical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Operationally we will run dozens of  </a:t>
            </a:r>
            <a:r>
              <a:rPr lang="en-GB" dirty="0">
                <a:cs typeface="Times New Roman" pitchFamily="16" charset="0"/>
              </a:rPr>
              <a:t>suites, </a:t>
            </a:r>
            <a:r>
              <a:rPr lang="en-GB" dirty="0" smtClean="0">
                <a:cs typeface="Times New Roman" pitchFamily="16" charset="0"/>
              </a:rPr>
              <a:t>tens of thousands of  </a:t>
            </a:r>
            <a:r>
              <a:rPr lang="en-GB" dirty="0">
                <a:cs typeface="Times New Roman" pitchFamily="16" charset="0"/>
              </a:rPr>
              <a:t>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Access controlled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Operators </a:t>
            </a:r>
            <a:r>
              <a:rPr lang="en-GB" dirty="0" smtClean="0">
                <a:cs typeface="Times New Roman" pitchFamily="16" charset="0"/>
              </a:rPr>
              <a:t>monitoring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Accesses </a:t>
            </a:r>
            <a:r>
              <a:rPr lang="en-GB" dirty="0" smtClean="0">
                <a:cs typeface="Times New Roman" pitchFamily="16" charset="0"/>
              </a:rPr>
              <a:t>many computers architectures/queuing systems</a:t>
            </a: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Tasks can perform administrative tasks and resource </a:t>
            </a:r>
            <a:r>
              <a:rPr lang="en-GB" dirty="0" smtClean="0"/>
              <a:t>reservation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Using Python to improve modularity of design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ECMWF Operational Suites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673100"/>
            <a:ext cx="8191500" cy="549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Overview: </a:t>
            </a:r>
            <a:r>
              <a:rPr lang="en-GB" b="1" dirty="0" smtClean="0"/>
              <a:t>ecFlow</a:t>
            </a:r>
            <a:endParaRPr lang="en-GB" b="1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580438" cy="5259388"/>
          </a:xfrm>
          <a:ln/>
        </p:spPr>
        <p:txBody>
          <a:bodyPr/>
          <a:lstStyle/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The ECMWF </a:t>
            </a:r>
            <a:r>
              <a:rPr lang="en-GB" dirty="0" smtClean="0">
                <a:cs typeface="Times New Roman" pitchFamily="16" charset="0"/>
              </a:rPr>
              <a:t>workflow manager</a:t>
            </a:r>
            <a:endParaRPr lang="en-GB" dirty="0">
              <a:cs typeface="Times New Roman" pitchFamily="16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 general purpose application designed to schedule a large number of computer processes in a heterogeneous environment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cs typeface="Times New Roman" pitchFamily="16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cs typeface="Times New Roman" pitchFamily="16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63563" y="5562600"/>
            <a:ext cx="8580437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420938"/>
            <a:ext cx="8785225" cy="3638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+mn-lt"/>
              </a:rPr>
              <a:t>Important Concepts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Status Flow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Dependency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Inheritance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Variables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</a:t>
            </a:r>
            <a:r>
              <a:rPr lang="en-GB" dirty="0" smtClean="0">
                <a:cs typeface="Times New Roman" pitchFamily="16" charset="0"/>
              </a:rPr>
              <a:t>ask </a:t>
            </a:r>
            <a:r>
              <a:rPr lang="en-GB" dirty="0">
                <a:cs typeface="Times New Roman" pitchFamily="16" charset="0"/>
              </a:rPr>
              <a:t>versus job</a:t>
            </a:r>
            <a:r>
              <a:rPr lang="en-GB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Important Concepts : Status Flow (1/2)‏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After you play a suite its status is unknown, use begin to start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Re-run, can be </a:t>
            </a:r>
            <a:r>
              <a:rPr lang="en-GB" i="1" dirty="0">
                <a:solidFill>
                  <a:srgbClr val="FF0000"/>
                </a:solidFill>
                <a:cs typeface="Times New Roman" pitchFamily="16" charset="0"/>
              </a:rPr>
              <a:t>automatic</a:t>
            </a:r>
            <a:r>
              <a:rPr lang="en-GB" dirty="0">
                <a:cs typeface="Times New Roman" pitchFamily="16" charset="0"/>
              </a:rPr>
              <a:t> if set in definition-file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Repeat, may take nodes back from complete to queued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“time” </a:t>
            </a:r>
            <a:r>
              <a:rPr lang="en-GB" dirty="0">
                <a:cs typeface="Times New Roman" pitchFamily="16" charset="0"/>
              </a:rPr>
              <a:t>and </a:t>
            </a:r>
            <a:r>
              <a:rPr lang="en-GB" dirty="0" smtClean="0">
                <a:cs typeface="Times New Roman" pitchFamily="16" charset="0"/>
              </a:rPr>
              <a:t>“</a:t>
            </a:r>
            <a:r>
              <a:rPr lang="en-GB" dirty="0" err="1" smtClean="0">
                <a:cs typeface="Times New Roman" pitchFamily="16" charset="0"/>
              </a:rPr>
              <a:t>cron</a:t>
            </a:r>
            <a:r>
              <a:rPr lang="en-GB" dirty="0" smtClean="0">
                <a:cs typeface="Times New Roman" pitchFamily="16" charset="0"/>
              </a:rPr>
              <a:t>” </a:t>
            </a:r>
            <a:r>
              <a:rPr lang="en-GB" dirty="0">
                <a:cs typeface="Times New Roman" pitchFamily="16" charset="0"/>
              </a:rPr>
              <a:t>may also make </a:t>
            </a:r>
            <a:r>
              <a:rPr lang="en-GB" dirty="0" smtClean="0">
                <a:cs typeface="Times New Roman" pitchFamily="16" charset="0"/>
              </a:rPr>
              <a:t>a task </a:t>
            </a:r>
            <a:r>
              <a:rPr lang="en-GB" dirty="0">
                <a:cs typeface="Times New Roman" pitchFamily="16" charset="0"/>
              </a:rPr>
              <a:t>queued again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11138" y="114300"/>
            <a:ext cx="8562975" cy="6477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>
              <a:lnSpc>
                <a:spcPct val="90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6600"/>
                </a:solidFill>
              </a:rPr>
              <a:t>Important Concepts : Status Flow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28600" y="1143000"/>
            <a:ext cx="858043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07950" y="1268413"/>
            <a:ext cx="1296988" cy="287337"/>
          </a:xfrm>
          <a:prstGeom prst="rect">
            <a:avLst/>
          </a:prstGeom>
          <a:solidFill>
            <a:srgbClr val="CBCBCB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Unknown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42988" y="2205038"/>
            <a:ext cx="1439862" cy="287337"/>
          </a:xfrm>
          <a:prstGeom prst="rect">
            <a:avLst/>
          </a:prstGeom>
          <a:solidFill>
            <a:srgbClr val="ECFC58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Complete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041400" y="2781300"/>
            <a:ext cx="1441450" cy="287338"/>
          </a:xfrm>
          <a:prstGeom prst="rect">
            <a:avLst/>
          </a:prstGeom>
          <a:solidFill>
            <a:srgbClr val="99CCFF"/>
          </a:solidFill>
          <a:ln w="38160">
            <a:solidFill>
              <a:srgbClr val="3365FB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Queued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042988" y="3357563"/>
            <a:ext cx="1439862" cy="287337"/>
          </a:xfrm>
          <a:prstGeom prst="rect">
            <a:avLst/>
          </a:prstGeom>
          <a:solidFill>
            <a:srgbClr val="FF9900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Suspended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042988" y="3933825"/>
            <a:ext cx="1439862" cy="287338"/>
          </a:xfrm>
          <a:prstGeom prst="rect">
            <a:avLst/>
          </a:prstGeom>
          <a:solidFill>
            <a:srgbClr val="FF0000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Aborted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201988" y="3068638"/>
            <a:ext cx="1441450" cy="287337"/>
          </a:xfrm>
          <a:prstGeom prst="rect">
            <a:avLst/>
          </a:prstGeom>
          <a:solidFill>
            <a:srgbClr val="00FFFF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Submitted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932363" y="3068638"/>
            <a:ext cx="1441450" cy="287337"/>
          </a:xfrm>
          <a:prstGeom prst="rect">
            <a:avLst/>
          </a:prstGeom>
          <a:solidFill>
            <a:srgbClr val="00FF00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Active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877050" y="3068638"/>
            <a:ext cx="1439863" cy="287337"/>
          </a:xfrm>
          <a:prstGeom prst="rect">
            <a:avLst/>
          </a:prstGeom>
          <a:solidFill>
            <a:srgbClr val="ECFC58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Complete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067175" y="2205038"/>
            <a:ext cx="1439863" cy="287337"/>
          </a:xfrm>
          <a:prstGeom prst="rect">
            <a:avLst/>
          </a:prstGeom>
          <a:solidFill>
            <a:srgbClr val="FF0000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Aborted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877050" y="3860800"/>
            <a:ext cx="1439863" cy="287338"/>
          </a:xfrm>
          <a:prstGeom prst="rect">
            <a:avLst/>
          </a:prstGeom>
          <a:solidFill>
            <a:srgbClr val="FF0000"/>
          </a:solidFill>
          <a:ln w="381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Helvetica" pitchFamily="32" charset="0"/>
              </a:rPr>
              <a:t>Aborted</a:t>
            </a:r>
          </a:p>
        </p:txBody>
      </p:sp>
      <p:cxnSp>
        <p:nvCxnSpPr>
          <p:cNvPr id="52237" name="AutoShape 13"/>
          <p:cNvCxnSpPr>
            <a:cxnSpLocks noChangeShapeType="1"/>
            <a:stCxn id="52227" idx="2"/>
            <a:endCxn id="52228" idx="1"/>
          </p:cNvCxnSpPr>
          <p:nvPr/>
        </p:nvCxnSpPr>
        <p:spPr bwMode="auto">
          <a:xfrm>
            <a:off x="755650" y="1555750"/>
            <a:ext cx="287338" cy="79375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38" name="AutoShape 14"/>
          <p:cNvCxnSpPr>
            <a:cxnSpLocks noChangeShapeType="1"/>
            <a:stCxn id="52227" idx="2"/>
            <a:endCxn id="52229" idx="1"/>
          </p:cNvCxnSpPr>
          <p:nvPr/>
        </p:nvCxnSpPr>
        <p:spPr bwMode="auto">
          <a:xfrm>
            <a:off x="755650" y="1555750"/>
            <a:ext cx="285750" cy="1370013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39" name="AutoShape 15"/>
          <p:cNvCxnSpPr>
            <a:cxnSpLocks noChangeShapeType="1"/>
            <a:stCxn id="52227" idx="2"/>
            <a:endCxn id="52230" idx="1"/>
          </p:cNvCxnSpPr>
          <p:nvPr/>
        </p:nvCxnSpPr>
        <p:spPr bwMode="auto">
          <a:xfrm>
            <a:off x="755650" y="1555750"/>
            <a:ext cx="287338" cy="194627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0" name="AutoShape 16"/>
          <p:cNvCxnSpPr>
            <a:cxnSpLocks noChangeShapeType="1"/>
            <a:stCxn id="52227" idx="2"/>
            <a:endCxn id="52231" idx="1"/>
          </p:cNvCxnSpPr>
          <p:nvPr/>
        </p:nvCxnSpPr>
        <p:spPr bwMode="auto">
          <a:xfrm>
            <a:off x="755650" y="1555750"/>
            <a:ext cx="287338" cy="2522538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1" name="AutoShape 17"/>
          <p:cNvCxnSpPr>
            <a:cxnSpLocks noChangeShapeType="1"/>
            <a:stCxn id="52229" idx="3"/>
            <a:endCxn id="52232" idx="1"/>
          </p:cNvCxnSpPr>
          <p:nvPr/>
        </p:nvCxnSpPr>
        <p:spPr bwMode="auto">
          <a:xfrm>
            <a:off x="2482850" y="2925763"/>
            <a:ext cx="719138" cy="287337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2" name="AutoShape 18"/>
          <p:cNvCxnSpPr>
            <a:cxnSpLocks noChangeShapeType="1"/>
            <a:stCxn id="52230" idx="3"/>
            <a:endCxn id="52232" idx="1"/>
          </p:cNvCxnSpPr>
          <p:nvPr/>
        </p:nvCxnSpPr>
        <p:spPr bwMode="auto">
          <a:xfrm flipV="1">
            <a:off x="2482850" y="3211513"/>
            <a:ext cx="719138" cy="288925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3" name="AutoShape 19"/>
          <p:cNvCxnSpPr>
            <a:cxnSpLocks noChangeShapeType="1"/>
            <a:stCxn id="52232" idx="3"/>
            <a:endCxn id="52233" idx="1"/>
          </p:cNvCxnSpPr>
          <p:nvPr/>
        </p:nvCxnSpPr>
        <p:spPr bwMode="auto">
          <a:xfrm>
            <a:off x="4643438" y="3211513"/>
            <a:ext cx="288925" cy="1587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3" idx="3"/>
            <a:endCxn id="52234" idx="1"/>
          </p:cNvCxnSpPr>
          <p:nvPr/>
        </p:nvCxnSpPr>
        <p:spPr bwMode="auto">
          <a:xfrm>
            <a:off x="6373813" y="3211513"/>
            <a:ext cx="503237" cy="1587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3" idx="3"/>
            <a:endCxn id="52236" idx="1"/>
          </p:cNvCxnSpPr>
          <p:nvPr/>
        </p:nvCxnSpPr>
        <p:spPr bwMode="auto">
          <a:xfrm>
            <a:off x="6373813" y="3211513"/>
            <a:ext cx="503237" cy="792162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3" idx="3"/>
            <a:endCxn id="52235" idx="3"/>
          </p:cNvCxnSpPr>
          <p:nvPr/>
        </p:nvCxnSpPr>
        <p:spPr bwMode="auto">
          <a:xfrm flipH="1" flipV="1">
            <a:off x="5507038" y="2347913"/>
            <a:ext cx="866775" cy="863600"/>
          </a:xfrm>
          <a:prstGeom prst="curvedConnector3">
            <a:avLst>
              <a:gd name="adj1" fmla="val -34396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47" name="AutoShape 23"/>
          <p:cNvCxnSpPr>
            <a:cxnSpLocks noChangeShapeType="1"/>
            <a:stCxn id="52235" idx="1"/>
            <a:endCxn id="52232" idx="1"/>
          </p:cNvCxnSpPr>
          <p:nvPr/>
        </p:nvCxnSpPr>
        <p:spPr bwMode="auto">
          <a:xfrm flipH="1">
            <a:off x="3201988" y="2347913"/>
            <a:ext cx="865187" cy="863600"/>
          </a:xfrm>
          <a:prstGeom prst="curvedConnector3">
            <a:avLst>
              <a:gd name="adj1" fmla="val 127945"/>
            </a:avLst>
          </a:prstGeom>
          <a:noFill/>
          <a:ln w="3816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000100" y="1649413"/>
            <a:ext cx="736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000000"/>
                </a:solidFill>
                <a:latin typeface="Helvetica" pitchFamily="32" charset="0"/>
              </a:rPr>
              <a:t>begin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2752725" y="3594100"/>
            <a:ext cx="941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>
                <a:solidFill>
                  <a:srgbClr val="000000"/>
                </a:solidFill>
                <a:latin typeface="Helvetica" pitchFamily="32" charset="0"/>
              </a:rPr>
              <a:t>resume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2846388" y="1916113"/>
            <a:ext cx="7889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>
                <a:solidFill>
                  <a:srgbClr val="000000"/>
                </a:solidFill>
                <a:latin typeface="Helvetica" pitchFamily="32" charset="0"/>
              </a:rPr>
              <a:t>re-run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Important Concepts: Dependencies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57245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Helvetica" pitchFamily="32" charset="0"/>
                <a:cs typeface="Times New Roman" pitchFamily="16" charset="0"/>
              </a:rPr>
              <a:t>A node may stay queued because: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 server is </a:t>
            </a:r>
            <a:r>
              <a:rPr lang="en-GB" dirty="0">
                <a:cs typeface="Times New Roman" pitchFamily="16" charset="0"/>
              </a:rPr>
              <a:t>halted or shutdown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Its parent </a:t>
            </a:r>
            <a:r>
              <a:rPr lang="en-GB" dirty="0" smtClean="0">
                <a:cs typeface="Times New Roman" pitchFamily="16" charset="0"/>
              </a:rPr>
              <a:t>has a dependency</a:t>
            </a:r>
            <a:endParaRPr lang="en-GB" dirty="0">
              <a:cs typeface="Times New Roman" pitchFamily="16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It is triggered by a state of another node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It is waiting for time of day, day of a week, date of year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A limit </a:t>
            </a:r>
            <a:r>
              <a:rPr lang="en-GB" dirty="0">
                <a:cs typeface="Times New Roman" pitchFamily="16" charset="0"/>
              </a:rPr>
              <a:t>it uses </a:t>
            </a:r>
            <a:r>
              <a:rPr lang="en-GB" dirty="0" smtClean="0">
                <a:cs typeface="Times New Roman" pitchFamily="16" charset="0"/>
              </a:rPr>
              <a:t>is full</a:t>
            </a:r>
            <a:endParaRPr lang="en-GB" dirty="0">
              <a:cs typeface="Times New Roman" pitchFamily="16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It </a:t>
            </a:r>
            <a:r>
              <a:rPr lang="en-GB" dirty="0">
                <a:cs typeface="Times New Roman" pitchFamily="16" charset="0"/>
              </a:rPr>
              <a:t>is suspended</a:t>
            </a:r>
            <a:r>
              <a:rPr lang="en-GB" dirty="0"/>
              <a:t>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“why</a:t>
            </a:r>
            <a:r>
              <a:rPr lang="en-GB" dirty="0" smtClean="0"/>
              <a:t>” button ecflowview to find out why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Important Concepts: Inheritance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580438" cy="5257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There are three different kind of inheritances in </a:t>
            </a:r>
            <a:r>
              <a:rPr lang="en-GB" dirty="0" smtClean="0">
                <a:cs typeface="Times New Roman" pitchFamily="16" charset="0"/>
              </a:rPr>
              <a:t>ecFlow</a:t>
            </a: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Variable inheritance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looks at the task first, then parents until it reaches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itself </a:t>
            </a: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Status inheritance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family status reflects most important status of its tasks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likewise for suites and ultimately for </a:t>
            </a:r>
            <a:r>
              <a:rPr lang="en-GB" dirty="0" smtClean="0">
                <a:cs typeface="Times New Roman" pitchFamily="16" charset="0"/>
              </a:rPr>
              <a:t>ecFlow</a:t>
            </a: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Dependency inheritance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dependencies on any level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for task to run, it must be free to run as all its parents </a:t>
            </a:r>
            <a:endParaRPr lang="en-GB" dirty="0" smtClean="0">
              <a:cs typeface="Times New Roman" pitchFamily="16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Zombie handling inheritance</a:t>
            </a:r>
            <a:endParaRPr lang="en-GB" dirty="0">
              <a:cs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Security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Designed for collaborative working so default access is open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ecFlow </a:t>
            </a:r>
            <a:r>
              <a:rPr lang="en-GB" dirty="0"/>
              <a:t>server can be protected with white list file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Suites </a:t>
            </a:r>
            <a:r>
              <a:rPr lang="en-GB" dirty="0"/>
              <a:t>can be locked to specific users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We use a specific accounts for operations and </a:t>
            </a:r>
            <a:r>
              <a:rPr lang="en-GB" dirty="0" smtClean="0"/>
              <a:t>research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Never run as root!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And finally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Do not even think about running as root!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Important Concepts: Task versus Job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Task is the piece of work that you want </a:t>
            </a:r>
            <a:r>
              <a:rPr lang="en-GB" dirty="0" smtClean="0">
                <a:latin typeface="+mj-lt"/>
                <a:cs typeface="Times New Roman" pitchFamily="16" charset="0"/>
              </a:rPr>
              <a:t>ecFlow </a:t>
            </a:r>
            <a:r>
              <a:rPr lang="en-GB" dirty="0">
                <a:latin typeface="+mj-lt"/>
                <a:cs typeface="Times New Roman" pitchFamily="16" charset="0"/>
              </a:rPr>
              <a:t>to run for you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You define a task in the suite definition file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You write a </a:t>
            </a:r>
            <a:r>
              <a:rPr lang="en-GB" dirty="0" smtClean="0">
                <a:latin typeface="+mj-lt"/>
                <a:cs typeface="Times New Roman" pitchFamily="16" charset="0"/>
              </a:rPr>
              <a:t>ecFlow script </a:t>
            </a:r>
            <a:r>
              <a:rPr lang="en-GB" dirty="0" smtClean="0">
                <a:latin typeface="+mj-lt"/>
                <a:cs typeface="Times New Roman" pitchFamily="16" charset="0"/>
              </a:rPr>
              <a:t>describing your </a:t>
            </a:r>
            <a:r>
              <a:rPr lang="en-GB" dirty="0" smtClean="0">
                <a:latin typeface="+mj-lt"/>
                <a:cs typeface="Times New Roman" pitchFamily="16" charset="0"/>
              </a:rPr>
              <a:t>task</a:t>
            </a:r>
            <a:endParaRPr lang="en-GB" dirty="0">
              <a:latin typeface="+mj-lt"/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When </a:t>
            </a:r>
            <a:r>
              <a:rPr lang="en-GB" dirty="0" smtClean="0">
                <a:latin typeface="+mj-lt"/>
                <a:cs typeface="Times New Roman" pitchFamily="16" charset="0"/>
              </a:rPr>
              <a:t>ecFlow </a:t>
            </a:r>
            <a:r>
              <a:rPr lang="en-GB" dirty="0">
                <a:latin typeface="+mj-lt"/>
                <a:cs typeface="Times New Roman" pitchFamily="16" charset="0"/>
              </a:rPr>
              <a:t>is ready to run your task it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edits your task and creates a job-file using </a:t>
            </a:r>
            <a:r>
              <a:rPr lang="en-GB" dirty="0" smtClean="0">
                <a:latin typeface="+mj-lt"/>
                <a:cs typeface="Times New Roman" pitchFamily="16" charset="0"/>
              </a:rPr>
              <a:t>ecFlow variables</a:t>
            </a:r>
            <a:endParaRPr lang="en-GB" dirty="0">
              <a:latin typeface="+mj-lt"/>
              <a:cs typeface="Times New Roman" pitchFamily="16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submits the job if it was successfully created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j-lt"/>
                <a:cs typeface="Times New Roman" pitchFamily="16" charset="0"/>
              </a:rPr>
              <a:t>the job runs (e.g. as a NQS or load leveller job)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+mj-lt"/>
                <a:cs typeface="Times New Roman" pitchFamily="16" charset="0"/>
              </a:rPr>
              <a:t>A </a:t>
            </a:r>
            <a:r>
              <a:rPr lang="en-GB" dirty="0">
                <a:latin typeface="+mj-lt"/>
                <a:cs typeface="Times New Roman" pitchFamily="16" charset="0"/>
              </a:rPr>
              <a:t>task is a parameterised or configurable job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+mn-lt"/>
              </a:rPr>
              <a:t>Handling multiple platforms: </a:t>
            </a:r>
            <a:r>
              <a:rPr lang="en-GB" sz="2400" b="1" dirty="0" smtClean="0">
                <a:latin typeface="+mn-lt"/>
              </a:rPr>
              <a:t>ECF_JOB_CMD</a:t>
            </a:r>
            <a:r>
              <a:rPr lang="en-GB" sz="2400" b="1" dirty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ECF_KILL_CMD</a:t>
            </a:r>
            <a:endParaRPr lang="en-GB" sz="2400" b="1" dirty="0">
              <a:latin typeface="+mn-lt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14356"/>
            <a:ext cx="8580438" cy="5632469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 course directly set how to submit jobs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Can </a:t>
            </a:r>
            <a:r>
              <a:rPr lang="en-GB" dirty="0"/>
              <a:t>use </a:t>
            </a:r>
            <a:r>
              <a:rPr lang="en-GB" dirty="0" smtClean="0"/>
              <a:t>a script </a:t>
            </a:r>
            <a:r>
              <a:rPr lang="en-GB" dirty="0"/>
              <a:t>to modify submission/kill behaviour dependant on system, e.g. </a:t>
            </a:r>
            <a:r>
              <a:rPr lang="en-GB" dirty="0" err="1" smtClean="0"/>
              <a:t>ecf_submit</a:t>
            </a:r>
            <a:r>
              <a:rPr lang="en-GB" dirty="0"/>
              <a:t>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ECF_JOB_CMD  “</a:t>
            </a:r>
            <a:r>
              <a:rPr lang="en-GB" sz="2000" dirty="0" err="1" smtClean="0"/>
              <a:t>ecf_submit</a:t>
            </a:r>
            <a:r>
              <a:rPr lang="en-GB" sz="2000" dirty="0" smtClean="0"/>
              <a:t> </a:t>
            </a:r>
            <a:r>
              <a:rPr lang="en-GB" sz="2000" dirty="0"/>
              <a:t>%USER% %HOST% %JOB% %JOBOUT</a:t>
            </a:r>
            <a:r>
              <a:rPr lang="en-GB" sz="2000" dirty="0" smtClean="0"/>
              <a:t>%”</a:t>
            </a:r>
            <a:endParaRPr lang="en-GB" sz="2000" dirty="0"/>
          </a:p>
          <a:p>
            <a:pPr lvl="2">
              <a:lnSpc>
                <a:spcPct val="10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if (PBS) then </a:t>
            </a:r>
            <a:r>
              <a:rPr lang="en-GB" sz="1800" dirty="0" err="1"/>
              <a:t>qsub</a:t>
            </a:r>
            <a:r>
              <a:rPr lang="en-GB" sz="1800" dirty="0"/>
              <a:t> …. </a:t>
            </a:r>
            <a:r>
              <a:rPr lang="en-GB" sz="1800" dirty="0" err="1"/>
              <a:t>qdel</a:t>
            </a:r>
            <a:r>
              <a:rPr lang="en-GB" sz="1800" dirty="0"/>
              <a:t> </a:t>
            </a:r>
          </a:p>
          <a:p>
            <a:pPr lvl="2">
              <a:lnSpc>
                <a:spcPct val="10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if </a:t>
            </a:r>
            <a:r>
              <a:rPr lang="en-GB" sz="1800" dirty="0" smtClean="0"/>
              <a:t>(</a:t>
            </a:r>
            <a:r>
              <a:rPr lang="en-GB" sz="1800" dirty="0" err="1" smtClean="0"/>
              <a:t>loadleveler</a:t>
            </a:r>
            <a:r>
              <a:rPr lang="en-GB" sz="1800" dirty="0"/>
              <a:t>) then </a:t>
            </a:r>
            <a:r>
              <a:rPr lang="en-GB" sz="1800" dirty="0" err="1"/>
              <a:t>llsubmit</a:t>
            </a:r>
            <a:r>
              <a:rPr lang="en-GB" sz="1800" dirty="0"/>
              <a:t> …. </a:t>
            </a:r>
            <a:r>
              <a:rPr lang="en-GB" sz="1800" dirty="0" err="1"/>
              <a:t>llcancel</a:t>
            </a:r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Can also use generic queuing commands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#QSUB –q </a:t>
            </a:r>
            <a:r>
              <a:rPr lang="en-GB" sz="1800" dirty="0" err="1"/>
              <a:t>emos</a:t>
            </a:r>
            <a:endParaRPr lang="en-GB" sz="18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For </a:t>
            </a:r>
            <a:r>
              <a:rPr lang="en-GB" sz="1800" dirty="0" err="1"/>
              <a:t>loadleveler</a:t>
            </a:r>
            <a:r>
              <a:rPr lang="en-GB" sz="1800" dirty="0"/>
              <a:t> becomes class=</a:t>
            </a:r>
            <a:r>
              <a:rPr lang="en-GB" sz="1800" dirty="0" err="1"/>
              <a:t>emos</a:t>
            </a:r>
            <a:endParaRPr lang="en-GB" sz="18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For PBS becomes #PBS –q </a:t>
            </a:r>
            <a:r>
              <a:rPr lang="en-GB" sz="1800" dirty="0" err="1"/>
              <a:t>emos</a:t>
            </a:r>
            <a:endParaRPr lang="en-GB" sz="1800" dirty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0813" cy="576064"/>
          </a:xfrm>
        </p:spPr>
        <p:txBody>
          <a:bodyPr/>
          <a:lstStyle/>
          <a:p>
            <a:r>
              <a:rPr lang="en-GB" b="1" dirty="0" smtClean="0"/>
              <a:t>Similarities with SMS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8013" cy="4524375"/>
          </a:xfrm>
        </p:spPr>
        <p:txBody>
          <a:bodyPr/>
          <a:lstStyle/>
          <a:p>
            <a:r>
              <a:rPr lang="en-GB" dirty="0" smtClean="0"/>
              <a:t>Functionality is very similar</a:t>
            </a:r>
          </a:p>
          <a:p>
            <a:pPr lvl="1"/>
            <a:r>
              <a:rPr lang="en-GB" dirty="0" smtClean="0"/>
              <a:t>Suites, Family, Task, Variables, Trigger, Time, Date, Late, etc</a:t>
            </a:r>
          </a:p>
          <a:p>
            <a:pPr lvl="1"/>
            <a:r>
              <a:rPr lang="en-GB" dirty="0" smtClean="0"/>
              <a:t>Child commands: init, complete, event, meter, label, wait, abort</a:t>
            </a:r>
          </a:p>
          <a:p>
            <a:pPr lvl="1"/>
            <a:r>
              <a:rPr lang="en-GB" dirty="0" smtClean="0"/>
              <a:t>Variable inheritance</a:t>
            </a:r>
          </a:p>
          <a:p>
            <a:r>
              <a:rPr lang="en-GB" dirty="0" smtClean="0"/>
              <a:t>Scripts are similar</a:t>
            </a:r>
          </a:p>
          <a:p>
            <a:pPr lvl="1"/>
            <a:r>
              <a:rPr lang="en-GB" dirty="0" smtClean="0"/>
              <a:t>file name extension: .</a:t>
            </a:r>
            <a:r>
              <a:rPr lang="en-GB" dirty="0" err="1" smtClean="0"/>
              <a:t>sms</a:t>
            </a:r>
            <a:r>
              <a:rPr lang="en-GB" dirty="0" smtClean="0"/>
              <a:t> -&gt; .</a:t>
            </a:r>
            <a:r>
              <a:rPr lang="en-GB" dirty="0" err="1" smtClean="0"/>
              <a:t>ecf</a:t>
            </a:r>
            <a:endParaRPr lang="en-GB" dirty="0" smtClean="0"/>
          </a:p>
          <a:p>
            <a:pPr lvl="1"/>
            <a:r>
              <a:rPr lang="en-GB" dirty="0" smtClean="0"/>
              <a:t>SMS variables replaced with ECF, </a:t>
            </a:r>
            <a:r>
              <a:rPr lang="en-GB" dirty="0" err="1" smtClean="0"/>
              <a:t>ie</a:t>
            </a:r>
            <a:r>
              <a:rPr lang="en-GB" dirty="0" smtClean="0"/>
              <a:t> SMSHOME -&gt; ECF_HOME</a:t>
            </a:r>
          </a:p>
          <a:p>
            <a:r>
              <a:rPr lang="en-GB" dirty="0" smtClean="0"/>
              <a:t>GUI</a:t>
            </a:r>
            <a:r>
              <a:rPr lang="en-GB" dirty="0" smtClean="0"/>
              <a:t>: will be changed in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b="1" dirty="0" smtClean="0"/>
              <a:t>Differences with SMS (1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8013" cy="45243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Maintenance and enhancement of Client/Server easier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Built from the ground up in C++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Design Patterns, Observer, Template, Singleton, etc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Test Driven, large set of regression tests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SMS </a:t>
            </a:r>
            <a:r>
              <a:rPr lang="en-GB" dirty="0" smtClean="0"/>
              <a:t>provided </a:t>
            </a:r>
            <a:r>
              <a:rPr lang="en-GB" dirty="0" smtClean="0"/>
              <a:t>a custom scripting language, ecFlow provides Python integration, that allows: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Building of </a:t>
            </a:r>
            <a:r>
              <a:rPr lang="en-GB" dirty="0" smtClean="0"/>
              <a:t>the suite </a:t>
            </a:r>
            <a:r>
              <a:rPr lang="en-GB" dirty="0" smtClean="0"/>
              <a:t>definition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Client-Server communication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Not restricted to Python, can use shell level interface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Published format, any language for generating the suite definition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Overview: what </a:t>
            </a:r>
            <a:r>
              <a:rPr lang="en-GB" b="1" dirty="0" smtClean="0"/>
              <a:t>is ecFlow </a:t>
            </a:r>
            <a:r>
              <a:rPr lang="en-GB" b="1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8013" cy="5328592"/>
          </a:xfrm>
        </p:spPr>
        <p:txBody>
          <a:bodyPr/>
          <a:lstStyle/>
          <a:p>
            <a:r>
              <a:rPr lang="en-GB" dirty="0" smtClean="0"/>
              <a:t>Client/Server based replacement </a:t>
            </a:r>
            <a:r>
              <a:rPr lang="en-GB" smtClean="0"/>
              <a:t>for </a:t>
            </a:r>
            <a:r>
              <a:rPr lang="en-GB" smtClean="0"/>
              <a:t>SMS</a:t>
            </a:r>
            <a:endParaRPr lang="en-GB" dirty="0" smtClean="0"/>
          </a:p>
          <a:p>
            <a:r>
              <a:rPr lang="en-GB" dirty="0" smtClean="0"/>
              <a:t>Complete re-write in C++, to improve maintenance and ease of development</a:t>
            </a:r>
          </a:p>
          <a:p>
            <a:r>
              <a:rPr lang="en-GB" dirty="0" smtClean="0"/>
              <a:t>Similar scheduling and supervision functionality to ecFlow</a:t>
            </a:r>
          </a:p>
          <a:p>
            <a:r>
              <a:rPr lang="en-GB" dirty="0" smtClean="0"/>
              <a:t>Python API can be used to generate definition structure</a:t>
            </a:r>
          </a:p>
          <a:p>
            <a:r>
              <a:rPr lang="en-GB" dirty="0" smtClean="0"/>
              <a:t>Client Server API available on the command line and in Python</a:t>
            </a:r>
          </a:p>
          <a:p>
            <a:r>
              <a:rPr lang="en-GB" dirty="0" smtClean="0"/>
              <a:t>Allows reuse of existing task wrapper/header files, with some modifications</a:t>
            </a:r>
          </a:p>
          <a:p>
            <a:r>
              <a:rPr lang="en-GB" dirty="0" smtClean="0"/>
              <a:t>GUI </a:t>
            </a:r>
            <a:r>
              <a:rPr lang="en-GB" dirty="0" smtClean="0"/>
              <a:t>based on </a:t>
            </a:r>
            <a:r>
              <a:rPr lang="en-GB" dirty="0" err="1" smtClean="0"/>
              <a:t>xc</a:t>
            </a:r>
            <a:r>
              <a:rPr lang="en-GB" dirty="0" err="1" smtClean="0"/>
              <a:t>dp</a:t>
            </a:r>
            <a:r>
              <a:rPr lang="en-GB" dirty="0" smtClean="0"/>
              <a:t>. </a:t>
            </a:r>
            <a:r>
              <a:rPr lang="en-GB" dirty="0" smtClean="0"/>
              <a:t>Will be </a:t>
            </a:r>
            <a:r>
              <a:rPr lang="en-GB" dirty="0" smtClean="0"/>
              <a:t>rewritten soon</a:t>
            </a:r>
            <a:endParaRPr lang="en-GB" dirty="0" smtClean="0"/>
          </a:p>
          <a:p>
            <a:r>
              <a:rPr lang="en-GB" dirty="0" err="1" smtClean="0"/>
              <a:t>Jira</a:t>
            </a:r>
            <a:r>
              <a:rPr lang="en-GB" dirty="0" smtClean="0"/>
              <a:t>: </a:t>
            </a:r>
            <a:r>
              <a:rPr lang="en-GB" dirty="0"/>
              <a:t>http://software.ecmwf.int/wiki/display/ECFLOW/Home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Differences with SMS (2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8013" cy="4524375"/>
          </a:xfrm>
        </p:spPr>
        <p:txBody>
          <a:bodyPr/>
          <a:lstStyle/>
          <a:p>
            <a:r>
              <a:rPr lang="en-GB" dirty="0" smtClean="0"/>
              <a:t>Improved Error Checking for: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Trigger Expressions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Validation of externs in Trigger expression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Earlier checking for job generation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checks for recursive includes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Simulation with out the need for scripts or server</a:t>
            </a:r>
          </a:p>
          <a:p>
            <a:r>
              <a:rPr lang="en-GB" dirty="0" smtClean="0"/>
              <a:t>Customisable handling of zombies</a:t>
            </a:r>
          </a:p>
          <a:p>
            <a:r>
              <a:rPr lang="en-GB" dirty="0" smtClean="0"/>
              <a:t>When </a:t>
            </a:r>
            <a:r>
              <a:rPr lang="en-GB" dirty="0" smtClean="0"/>
              <a:t>a task is aborted, a reason can be provided</a:t>
            </a:r>
          </a:p>
          <a:p>
            <a:r>
              <a:rPr lang="en-GB" dirty="0" smtClean="0"/>
              <a:t>No explicit login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autorestore</a:t>
            </a:r>
            <a:r>
              <a:rPr lang="en-GB" dirty="0" smtClean="0"/>
              <a:t>, </a:t>
            </a:r>
            <a:r>
              <a:rPr lang="en-GB" dirty="0" err="1" smtClean="0"/>
              <a:t>automigrate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5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definition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old SMS definitions start at the beginning and you follow it through to the end</a:t>
            </a:r>
          </a:p>
          <a:p>
            <a:r>
              <a:rPr lang="en-GB" dirty="0" smtClean="0"/>
              <a:t>It is </a:t>
            </a:r>
            <a:r>
              <a:rPr lang="en-GB" dirty="0"/>
              <a:t>not that simple with an object-oriented design </a:t>
            </a:r>
          </a:p>
          <a:p>
            <a:r>
              <a:rPr lang="en-GB" dirty="0"/>
              <a:t>readable code (KISS)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6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748358"/>
          </a:xfrm>
        </p:spPr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8013" cy="5316463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types consistency: </a:t>
            </a:r>
            <a:endParaRPr lang="en-GB" dirty="0" smtClean="0"/>
          </a:p>
          <a:p>
            <a:pPr lvl="1"/>
            <a:r>
              <a:rPr lang="en-GB" dirty="0" smtClean="0"/>
              <a:t>VERSION </a:t>
            </a:r>
            <a:r>
              <a:rPr lang="en-GB" dirty="0"/>
              <a:t>= "</a:t>
            </a:r>
            <a:r>
              <a:rPr lang="en-GB" dirty="0" smtClean="0"/>
              <a:t>0001“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CYCLE == "00": print 'ok'</a:t>
            </a:r>
          </a:p>
          <a:p>
            <a:r>
              <a:rPr lang="en-GB" dirty="0" smtClean="0"/>
              <a:t>OOP</a:t>
            </a:r>
          </a:p>
          <a:p>
            <a:pPr lvl="1"/>
            <a:r>
              <a:rPr lang="en-GB" dirty="0" smtClean="0"/>
              <a:t>inheritance</a:t>
            </a:r>
            <a:r>
              <a:rPr lang="en-GB" dirty="0"/>
              <a:t>: class </a:t>
            </a:r>
            <a:r>
              <a:rPr lang="en-GB" dirty="0" smtClean="0"/>
              <a:t>derivation</a:t>
            </a:r>
          </a:p>
          <a:p>
            <a:pPr lvl="1"/>
            <a:r>
              <a:rPr lang="en-GB" dirty="0" smtClean="0"/>
              <a:t>multiple inheritance</a:t>
            </a:r>
          </a:p>
          <a:p>
            <a:pPr lvl="1"/>
            <a:r>
              <a:rPr lang="en-GB" dirty="0" smtClean="0"/>
              <a:t>Polymorphism</a:t>
            </a:r>
          </a:p>
          <a:p>
            <a:pPr lvl="1"/>
            <a:r>
              <a:rPr lang="en-GB" dirty="0"/>
              <a:t>classes, instances, </a:t>
            </a:r>
            <a:r>
              <a:rPr lang="en-GB" dirty="0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748358"/>
          </a:xfrm>
        </p:spPr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</a:p>
          <a:p>
            <a:r>
              <a:rPr lang="en-GB" dirty="0" smtClean="0"/>
              <a:t>raise</a:t>
            </a:r>
            <a:r>
              <a:rPr lang="en-GB" dirty="0"/>
              <a:t>, catch </a:t>
            </a:r>
            <a:r>
              <a:rPr lang="en-GB" dirty="0" smtClean="0"/>
              <a:t>exceptions</a:t>
            </a:r>
          </a:p>
          <a:p>
            <a:r>
              <a:rPr lang="en-GB" dirty="0" smtClean="0"/>
              <a:t>dynamically </a:t>
            </a:r>
            <a:r>
              <a:rPr lang="en-GB" dirty="0"/>
              <a:t>typed: it is then possible to mix types (ecFlow-SMS GUI with </a:t>
            </a:r>
            <a:r>
              <a:rPr lang="en-GB" dirty="0" err="1" smtClean="0"/>
              <a:t>PyQt</a:t>
            </a:r>
            <a:r>
              <a:rPr lang="en-GB" dirty="0" smtClean="0"/>
              <a:t>)</a:t>
            </a:r>
          </a:p>
          <a:p>
            <a:r>
              <a:rPr lang="en-GB" dirty="0" smtClean="0"/>
              <a:t>embedded</a:t>
            </a:r>
            <a:r>
              <a:rPr lang="en-GB" dirty="0"/>
              <a:t>, or library </a:t>
            </a:r>
            <a:r>
              <a:rPr lang="en-GB" dirty="0" smtClean="0"/>
              <a:t>extension</a:t>
            </a:r>
          </a:p>
          <a:p>
            <a:r>
              <a:rPr lang="en-GB" dirty="0" smtClean="0"/>
              <a:t>portable</a:t>
            </a:r>
            <a:r>
              <a:rPr lang="en-GB" dirty="0"/>
              <a:t>, open source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8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Suite design with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dirty="0"/>
              <a:t>modules</a:t>
            </a:r>
            <a:r>
              <a:rPr lang="en-GB" dirty="0" smtClean="0"/>
              <a:t>:</a:t>
            </a:r>
          </a:p>
          <a:p>
            <a:pPr marL="812800" lvl="1" indent="-342900"/>
            <a:r>
              <a:rPr lang="en-GB" dirty="0" smtClean="0"/>
              <a:t>  </a:t>
            </a:r>
            <a:r>
              <a:rPr lang="en-GB" dirty="0"/>
              <a:t>no simple global scope </a:t>
            </a:r>
            <a:r>
              <a:rPr lang="en-GB" dirty="0" smtClean="0"/>
              <a:t>anymore </a:t>
            </a:r>
            <a:endParaRPr lang="en-GB" dirty="0"/>
          </a:p>
          <a:p>
            <a:r>
              <a:rPr lang="en-GB" dirty="0" smtClean="0"/>
              <a:t>benefit </a:t>
            </a:r>
            <a:r>
              <a:rPr lang="en-GB" dirty="0"/>
              <a:t>in accessing the </a:t>
            </a:r>
            <a:r>
              <a:rPr lang="en-GB" dirty="0" err="1"/>
              <a:t>ecflow</a:t>
            </a:r>
            <a:r>
              <a:rPr lang="en-GB" dirty="0"/>
              <a:t> API through a layer module:</a:t>
            </a:r>
          </a:p>
          <a:p>
            <a:pPr lvl="1"/>
            <a:r>
              <a:rPr lang="en-GB" dirty="0" smtClean="0"/>
              <a:t>enable/disable </a:t>
            </a:r>
            <a:r>
              <a:rPr lang="en-GB" dirty="0"/>
              <a:t>'triggers', '</a:t>
            </a:r>
            <a:r>
              <a:rPr lang="en-GB" dirty="0" err="1"/>
              <a:t>inlimits</a:t>
            </a:r>
            <a:r>
              <a:rPr lang="en-GB" dirty="0"/>
              <a:t>', but also 'late'</a:t>
            </a:r>
          </a:p>
          <a:p>
            <a:pPr lvl="1"/>
            <a:r>
              <a:rPr lang="en-GB" dirty="0" smtClean="0"/>
              <a:t>maintain </a:t>
            </a:r>
            <a:r>
              <a:rPr lang="en-GB" dirty="0"/>
              <a:t>the ability to load the suite on SMS</a:t>
            </a:r>
          </a:p>
          <a:p>
            <a:pPr lvl="1"/>
            <a:r>
              <a:rPr lang="en-GB" dirty="0" smtClean="0"/>
              <a:t>intercept </a:t>
            </a:r>
            <a:r>
              <a:rPr lang="en-GB" dirty="0"/>
              <a:t>variables definitions for </a:t>
            </a:r>
            <a:r>
              <a:rPr lang="en-GB" dirty="0" smtClean="0"/>
              <a:t>translation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Suite design with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customize </a:t>
            </a:r>
            <a:r>
              <a:rPr lang="en-GB" dirty="0" smtClean="0"/>
              <a:t>Python API</a:t>
            </a:r>
            <a:endParaRPr lang="en-GB" dirty="0"/>
          </a:p>
          <a:p>
            <a:pPr marL="927100" lvl="2" indent="0">
              <a:buNone/>
            </a:pPr>
            <a:r>
              <a:rPr lang="en-GB" sz="2000" dirty="0"/>
              <a:t>   class Task(</a:t>
            </a:r>
            <a:r>
              <a:rPr lang="en-GB" sz="2000" dirty="0" err="1"/>
              <a:t>ecflow.Task</a:t>
            </a:r>
            <a:r>
              <a:rPr lang="en-GB" sz="2000" dirty="0"/>
              <a:t>, Node</a:t>
            </a:r>
            <a:r>
              <a:rPr lang="en-GB" sz="2000" dirty="0" smtClean="0"/>
              <a:t>):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""" wrapper around task </a:t>
            </a:r>
            <a:r>
              <a:rPr lang="en-GB" sz="2000" dirty="0" smtClean="0"/>
              <a:t>""“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 err="1"/>
              <a:t>def</a:t>
            </a:r>
            <a:r>
              <a:rPr lang="en-GB" sz="2000" dirty="0"/>
              <a:t> __</a:t>
            </a:r>
            <a:r>
              <a:rPr lang="en-GB" sz="2000" dirty="0" err="1"/>
              <a:t>setattr</a:t>
            </a:r>
            <a:r>
              <a:rPr lang="en-GB" sz="2000" dirty="0"/>
              <a:t>__(self, key, </a:t>
            </a:r>
            <a:r>
              <a:rPr lang="en-GB" sz="2000" dirty="0" err="1"/>
              <a:t>val</a:t>
            </a:r>
            <a:r>
              <a:rPr lang="en-GB" sz="2000" dirty="0" smtClean="0"/>
              <a:t>):</a:t>
            </a:r>
            <a:br>
              <a:rPr lang="en-GB" sz="2000" dirty="0" smtClean="0"/>
            </a:br>
            <a:r>
              <a:rPr lang="en-GB" sz="2000" dirty="0" smtClean="0"/>
              <a:t>        </a:t>
            </a:r>
            <a:r>
              <a:rPr lang="en-GB" sz="2000" dirty="0"/>
              <a:t>if </a:t>
            </a:r>
            <a:r>
              <a:rPr lang="en-GB" sz="2000" dirty="0" err="1"/>
              <a:t>key.isupper</a:t>
            </a:r>
            <a:r>
              <a:rPr lang="en-GB" sz="2000" dirty="0" smtClean="0"/>
              <a:t>():</a:t>
            </a:r>
            <a:br>
              <a:rPr lang="en-GB" sz="2000" dirty="0" smtClean="0"/>
            </a:br>
            <a:r>
              <a:rPr lang="en-GB" sz="2000" dirty="0" smtClean="0"/>
              <a:t>            </a:t>
            </a:r>
            <a:r>
              <a:rPr lang="en-GB" sz="2000" dirty="0"/>
              <a:t>key, </a:t>
            </a:r>
            <a:r>
              <a:rPr lang="en-GB" sz="2000" dirty="0" err="1"/>
              <a:t>val</a:t>
            </a:r>
            <a:r>
              <a:rPr lang="en-GB" sz="2000" dirty="0"/>
              <a:t> = translate(key, </a:t>
            </a:r>
            <a:r>
              <a:rPr lang="en-GB" sz="2000" dirty="0" err="1"/>
              <a:t>val</a:t>
            </a:r>
            <a:r>
              <a:rPr lang="en-GB" sz="2000" dirty="0" smtClean="0"/>
              <a:t>)</a:t>
            </a:r>
            <a:br>
              <a:rPr lang="en-GB" sz="2000" dirty="0" smtClean="0"/>
            </a:br>
            <a:r>
              <a:rPr lang="en-GB" sz="2000" dirty="0" smtClean="0"/>
              <a:t>            </a:t>
            </a:r>
            <a:r>
              <a:rPr lang="en-GB" sz="2000" dirty="0" err="1"/>
              <a:t>self.add_variable</a:t>
            </a:r>
            <a:r>
              <a:rPr lang="en-GB" sz="2000" dirty="0"/>
              <a:t>(key, </a:t>
            </a:r>
            <a:r>
              <a:rPr lang="en-GB" sz="2000" dirty="0" err="1"/>
              <a:t>val</a:t>
            </a:r>
            <a:r>
              <a:rPr lang="en-GB" sz="2000" dirty="0" smtClean="0"/>
              <a:t>)</a:t>
            </a:r>
            <a:br>
              <a:rPr lang="en-GB" sz="2000" dirty="0" smtClean="0"/>
            </a:br>
            <a:r>
              <a:rPr lang="en-GB" sz="2000" dirty="0" smtClean="0"/>
              <a:t>   </a:t>
            </a:r>
            <a:r>
              <a:rPr lang="en-GB" sz="2000" dirty="0"/>
              <a:t>tsk = Task("example</a:t>
            </a:r>
            <a:r>
              <a:rPr lang="en-GB" sz="2000" dirty="0" smtClean="0"/>
              <a:t>")</a:t>
            </a:r>
            <a:br>
              <a:rPr lang="en-GB" sz="2000" dirty="0" smtClean="0"/>
            </a:br>
            <a:r>
              <a:rPr lang="en-GB" sz="2000" dirty="0" smtClean="0"/>
              <a:t>   </a:t>
            </a:r>
            <a:r>
              <a:rPr lang="en-GB" sz="2000" dirty="0" err="1"/>
              <a:t>tsk.VAR</a:t>
            </a:r>
            <a:r>
              <a:rPr lang="en-GB" sz="2000" dirty="0"/>
              <a:t> = "</a:t>
            </a:r>
            <a:r>
              <a:rPr lang="en-GB" sz="2000" dirty="0" smtClean="0"/>
              <a:t>value“</a:t>
            </a:r>
            <a:br>
              <a:rPr lang="en-GB" sz="2000" dirty="0" smtClean="0"/>
            </a:br>
            <a:r>
              <a:rPr lang="en-GB" sz="2000" dirty="0" smtClean="0"/>
              <a:t>   </a:t>
            </a:r>
            <a:r>
              <a:rPr lang="en-GB" sz="2000" dirty="0" err="1"/>
              <a:t>tsk.add_variable</a:t>
            </a:r>
            <a:r>
              <a:rPr lang="en-GB" sz="2000" dirty="0"/>
              <a:t>({ VAR: "value", </a:t>
            </a:r>
            <a:r>
              <a:rPr lang="en-GB" sz="2000" dirty="0" smtClean="0"/>
              <a:t>})</a:t>
            </a:r>
            <a:br>
              <a:rPr lang="en-GB" sz="2000" dirty="0" smtClean="0"/>
            </a:br>
            <a:endParaRPr lang="en-GB" sz="2000" dirty="0"/>
          </a:p>
          <a:p>
            <a:r>
              <a:rPr lang="en-GB" dirty="0" smtClean="0"/>
              <a:t>'with great power </a:t>
            </a:r>
            <a:r>
              <a:rPr lang="en-GB" dirty="0"/>
              <a:t>comes </a:t>
            </a:r>
            <a:r>
              <a:rPr lang="en-GB" dirty="0" smtClean="0"/>
              <a:t>great responsibility'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easy to break the KISS principle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6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Object oriented </a:t>
            </a:r>
            <a:r>
              <a:rPr lang="en-GB" b="1" dirty="0" smtClean="0"/>
              <a:t>design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39150" cy="553893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StreamDCDA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""" Delayed cut-off stream ""“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def __init__(self):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self.stream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= "dc"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self.mxup_traj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= MXUP_TRAJ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self.period_4d = PERIOD_4D</a:t>
            </a:r>
          </a:p>
          <a:p>
            <a:pPr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self.endanens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StreamED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StreamDCDA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""" Early delivery ""“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def __init__(self):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StreamED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, self).__init__()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self.stream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= "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ed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800" spc="-150" dirty="0" err="1" smtClean="0">
                <a:latin typeface="Courier New" pitchFamily="49" charset="0"/>
                <a:cs typeface="Courier New" pitchFamily="49" charset="0"/>
              </a:rPr>
              <a:t>self.mxup_traj</a:t>
            </a: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= ED_MXUP_TRAJ</a:t>
            </a:r>
          </a:p>
          <a:p>
            <a:pPr>
              <a:spcAft>
                <a:spcPts val="0"/>
              </a:spcAft>
              <a:buNone/>
            </a:pPr>
            <a:r>
              <a:rPr lang="en-GB" sz="1800" spc="-150" dirty="0" smtClean="0">
                <a:latin typeface="Courier New" pitchFamily="49" charset="0"/>
                <a:cs typeface="Courier New" pitchFamily="49" charset="0"/>
              </a:rPr>
              <a:t>        self.period_4d = PERIOD</a:t>
            </a:r>
            <a:endParaRPr lang="en-GB" sz="1800" spc="-1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Python error handling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good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If your Python is incorrect, the error messages are very helpful for finding where and why it fails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This was NOT the case for SMS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Ecflow</a:t>
            </a:r>
            <a:r>
              <a:rPr lang="en-GB" dirty="0" smtClean="0"/>
              <a:t> has a built-in ‘Job generation checker’ which can be run in advance. It detects, for example, if .</a:t>
            </a:r>
            <a:r>
              <a:rPr lang="en-GB" dirty="0" err="1" smtClean="0"/>
              <a:t>ecf</a:t>
            </a:r>
            <a:r>
              <a:rPr lang="en-GB" dirty="0" smtClean="0"/>
              <a:t> job wrappers are missing, or if triggers are invalid.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Python: Code 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pylint</a:t>
            </a:r>
            <a:endParaRPr lang="en-GB" dirty="0"/>
          </a:p>
          <a:p>
            <a:pPr lvl="1"/>
            <a:r>
              <a:rPr lang="en-GB" dirty="0" smtClean="0"/>
              <a:t>Rates code</a:t>
            </a:r>
            <a:endParaRPr lang="en-GB" dirty="0"/>
          </a:p>
          <a:p>
            <a:pPr lvl="1"/>
            <a:r>
              <a:rPr lang="en-GB" dirty="0" smtClean="0"/>
              <a:t>Enforces syntax </a:t>
            </a:r>
          </a:p>
          <a:p>
            <a:pPr lvl="1"/>
            <a:r>
              <a:rPr lang="en-GB" dirty="0" smtClean="0"/>
              <a:t>warns </a:t>
            </a:r>
            <a:r>
              <a:rPr lang="en-GB" dirty="0"/>
              <a:t>about large code: too many members, variables</a:t>
            </a:r>
          </a:p>
          <a:p>
            <a:r>
              <a:rPr lang="en-GB" dirty="0" smtClean="0"/>
              <a:t>coverage</a:t>
            </a:r>
            <a:r>
              <a:rPr lang="en-GB" dirty="0"/>
              <a:t>: identify dead code</a:t>
            </a:r>
          </a:p>
          <a:p>
            <a:r>
              <a:rPr lang="en-GB" dirty="0" smtClean="0"/>
              <a:t>documentation</a:t>
            </a:r>
            <a:r>
              <a:rPr lang="en-GB" dirty="0"/>
              <a:t>: </a:t>
            </a:r>
            <a:r>
              <a:rPr lang="en-GB" dirty="0" err="1"/>
              <a:t>pydoc</a:t>
            </a:r>
            <a:endParaRPr lang="en-GB" dirty="0"/>
          </a:p>
          <a:p>
            <a:r>
              <a:rPr lang="en-GB" dirty="0" err="1" smtClean="0"/>
              <a:t>iPython</a:t>
            </a:r>
            <a:r>
              <a:rPr lang="en-GB" dirty="0"/>
              <a:t>: interactive interpreter</a:t>
            </a:r>
          </a:p>
          <a:p>
            <a:r>
              <a:rPr lang="en-GB" dirty="0" smtClean="0"/>
              <a:t>beware </a:t>
            </a:r>
            <a:r>
              <a:rPr lang="en-GB" dirty="0"/>
              <a:t>module dependencies (portability)</a:t>
            </a:r>
          </a:p>
        </p:txBody>
      </p:sp>
    </p:spTree>
    <p:extLst>
      <p:ext uri="{BB962C8B-B14F-4D97-AF65-F5344CB8AC3E}">
        <p14:creationId xmlns:p14="http://schemas.microsoft.com/office/powerpoint/2010/main" val="33867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from SMS to ecFlow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header </a:t>
            </a:r>
            <a:r>
              <a:rPr lang="en-GB" dirty="0" smtClean="0"/>
              <a:t>files</a:t>
            </a:r>
          </a:p>
          <a:p>
            <a:r>
              <a:rPr lang="en-GB" dirty="0" smtClean="0"/>
              <a:t>script wrappers</a:t>
            </a:r>
          </a:p>
          <a:p>
            <a:r>
              <a:rPr lang="en-GB" dirty="0" smtClean="0"/>
              <a:t>queuing </a:t>
            </a:r>
            <a:r>
              <a:rPr lang="en-GB" dirty="0"/>
              <a:t>system </a:t>
            </a:r>
            <a:r>
              <a:rPr lang="en-GB" dirty="0" smtClean="0"/>
              <a:t>directives</a:t>
            </a:r>
          </a:p>
          <a:p>
            <a:pPr lvl="1"/>
            <a:r>
              <a:rPr lang="en-GB" dirty="0" smtClean="0"/>
              <a:t># </a:t>
            </a:r>
            <a:r>
              <a:rPr lang="en-GB" dirty="0"/>
              <a:t>QSUB -o &lt;output </a:t>
            </a:r>
            <a:r>
              <a:rPr lang="en-GB" dirty="0" smtClean="0"/>
              <a:t>file&gt;</a:t>
            </a:r>
          </a:p>
          <a:p>
            <a:r>
              <a:rPr lang="en-GB" dirty="0" smtClean="0"/>
              <a:t>associated scripts</a:t>
            </a:r>
          </a:p>
          <a:p>
            <a:pPr lvl="1"/>
            <a:r>
              <a:rPr lang="en-GB" dirty="0" err="1" smtClean="0"/>
              <a:t>ecf_submit</a:t>
            </a:r>
            <a:r>
              <a:rPr lang="en-GB" dirty="0"/>
              <a:t>, </a:t>
            </a:r>
            <a:r>
              <a:rPr lang="en-GB" dirty="0" err="1" smtClean="0"/>
              <a:t>ecf_kill</a:t>
            </a:r>
            <a:r>
              <a:rPr lang="en-GB" dirty="0"/>
              <a:t>, </a:t>
            </a:r>
            <a:r>
              <a:rPr lang="en-GB" dirty="0" err="1" smtClean="0"/>
              <a:t>ecf_status</a:t>
            </a:r>
            <a:endParaRPr lang="en-GB" dirty="0" smtClean="0"/>
          </a:p>
          <a:p>
            <a:r>
              <a:rPr lang="en-GB" dirty="0" smtClean="0"/>
              <a:t>embedded </a:t>
            </a:r>
            <a:r>
              <a:rPr lang="en-GB" dirty="0"/>
              <a:t>dependency in </a:t>
            </a:r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ifs</a:t>
            </a:r>
            <a:r>
              <a:rPr lang="en-GB" dirty="0"/>
              <a:t>, mars</a:t>
            </a:r>
          </a:p>
        </p:txBody>
      </p:sp>
    </p:spTree>
    <p:extLst>
      <p:ext uri="{BB962C8B-B14F-4D97-AF65-F5344CB8AC3E}">
        <p14:creationId xmlns:p14="http://schemas.microsoft.com/office/powerpoint/2010/main" val="29355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Overview: Features?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80438" cy="57245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Flexible inter-dependencies </a:t>
            </a:r>
            <a:r>
              <a:rPr lang="en-GB" dirty="0" smtClean="0">
                <a:cs typeface="Times New Roman" pitchFamily="16" charset="0"/>
              </a:rPr>
              <a:t>between tasks – triggering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Complex automated </a:t>
            </a:r>
            <a:r>
              <a:rPr lang="en-GB" dirty="0" smtClean="0">
                <a:cs typeface="Times New Roman" pitchFamily="16" charset="0"/>
              </a:rPr>
              <a:t>scheduling</a:t>
            </a:r>
            <a:endParaRPr lang="en-GB" dirty="0">
              <a:cs typeface="Times New Roman" pitchFamily="16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based on events, times, task status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Multiple users / platforms / queues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Access to monitoring information via GUI and CLI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ecflowview and API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Dynamic and interactive supervision in real time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Good recovery – at task and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level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But … </a:t>
            </a:r>
            <a:r>
              <a:rPr lang="en-GB" dirty="0" smtClean="0">
                <a:cs typeface="Times New Roman" pitchFamily="16" charset="0"/>
              </a:rPr>
              <a:t>ecFlow </a:t>
            </a:r>
            <a:r>
              <a:rPr lang="en-GB" dirty="0">
                <a:cs typeface="Times New Roman" pitchFamily="16" charset="0"/>
              </a:rPr>
              <a:t>is not a queuing system, it is a scheduler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cs typeface="Times New Roman" pitchFamily="16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63563" y="5562600"/>
            <a:ext cx="8580437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of header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trap.h</a:t>
            </a:r>
            <a:r>
              <a:rPr lang="en-GB" dirty="0"/>
              <a:t>, </a:t>
            </a:r>
            <a:r>
              <a:rPr lang="en-GB" dirty="0" err="1" smtClean="0"/>
              <a:t>endt.h</a:t>
            </a:r>
            <a:endParaRPr lang="en-GB" dirty="0" smtClean="0"/>
          </a:p>
          <a:p>
            <a:pPr lvl="1"/>
            <a:r>
              <a:rPr lang="en-GB" dirty="0" err="1" smtClean="0"/>
              <a:t>smsinit</a:t>
            </a:r>
            <a:r>
              <a:rPr lang="en-GB" dirty="0"/>
              <a:t>, </a:t>
            </a:r>
            <a:r>
              <a:rPr lang="en-GB" dirty="0" err="1"/>
              <a:t>smsabort</a:t>
            </a:r>
            <a:r>
              <a:rPr lang="en-GB" dirty="0"/>
              <a:t>, </a:t>
            </a:r>
            <a:r>
              <a:rPr lang="en-GB" dirty="0" err="1" smtClean="0"/>
              <a:t>smscomplete</a:t>
            </a:r>
            <a:r>
              <a:rPr lang="en-GB" dirty="0" smtClean="0"/>
              <a:t> replaced </a:t>
            </a:r>
            <a:r>
              <a:rPr lang="en-GB" dirty="0"/>
              <a:t>with </a:t>
            </a:r>
            <a:r>
              <a:rPr lang="en-GB" dirty="0" err="1" smtClean="0"/>
              <a:t>ecflow_client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xinit</a:t>
            </a:r>
            <a:r>
              <a:rPr lang="en-GB" dirty="0"/>
              <a:t>, </a:t>
            </a:r>
            <a:r>
              <a:rPr lang="en-GB" dirty="0" err="1"/>
              <a:t>xabort</a:t>
            </a:r>
            <a:r>
              <a:rPr lang="en-GB" dirty="0"/>
              <a:t>, </a:t>
            </a:r>
            <a:r>
              <a:rPr lang="en-GB" dirty="0" err="1" smtClean="0"/>
              <a:t>xcomplete</a:t>
            </a:r>
            <a:r>
              <a:rPr lang="en-GB" dirty="0" smtClean="0"/>
              <a:t>?</a:t>
            </a:r>
            <a:endParaRPr lang="en-GB" dirty="0"/>
          </a:p>
          <a:p>
            <a:r>
              <a:rPr lang="en-GB" dirty="0" err="1" smtClean="0"/>
              <a:t>qsub.h</a:t>
            </a:r>
            <a:r>
              <a:rPr lang="en-GB" dirty="0" smtClean="0"/>
              <a:t> (ECMWF specific generic queuing commands)</a:t>
            </a:r>
          </a:p>
          <a:p>
            <a:pPr lvl="1"/>
            <a:r>
              <a:rPr lang="en-GB" dirty="0" smtClean="0"/>
              <a:t>queuing </a:t>
            </a:r>
            <a:r>
              <a:rPr lang="en-GB" dirty="0"/>
              <a:t>system directive replaced before job submission, </a:t>
            </a:r>
            <a:r>
              <a:rPr lang="en-GB" dirty="0" smtClean="0"/>
              <a:t>  </a:t>
            </a:r>
            <a:r>
              <a:rPr lang="en-GB" dirty="0" err="1"/>
              <a:t>smssubmit</a:t>
            </a:r>
            <a:r>
              <a:rPr lang="en-GB" dirty="0"/>
              <a:t> (SMSCMD), </a:t>
            </a:r>
            <a:r>
              <a:rPr lang="en-GB" dirty="0" err="1" smtClean="0"/>
              <a:t>ecf_submit</a:t>
            </a:r>
            <a:r>
              <a:rPr lang="en-GB" dirty="0" smtClean="0"/>
              <a:t> </a:t>
            </a:r>
            <a:r>
              <a:rPr lang="en-GB" dirty="0"/>
              <a:t>(ECF_CMD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err="1" smtClean="0"/>
              <a:t>smsmeter</a:t>
            </a:r>
            <a:r>
              <a:rPr lang="en-GB" dirty="0"/>
              <a:t>, </a:t>
            </a:r>
            <a:r>
              <a:rPr lang="en-GB" dirty="0" err="1"/>
              <a:t>smsevent</a:t>
            </a:r>
            <a:r>
              <a:rPr lang="en-GB" dirty="0"/>
              <a:t>, </a:t>
            </a:r>
            <a:r>
              <a:rPr lang="en-GB" dirty="0" err="1"/>
              <a:t>smslabel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smtClean="0"/>
              <a:t>replace with </a:t>
            </a:r>
            <a:r>
              <a:rPr lang="en-GB" dirty="0" err="1" smtClean="0"/>
              <a:t>ecflow_client</a:t>
            </a:r>
            <a:r>
              <a:rPr lang="en-GB" dirty="0" smtClean="0"/>
              <a:t> commands</a:t>
            </a:r>
          </a:p>
          <a:p>
            <a:pPr lvl="1"/>
            <a:r>
              <a:rPr lang="en-GB" dirty="0" err="1" smtClean="0"/>
              <a:t>xmeter</a:t>
            </a:r>
            <a:r>
              <a:rPr lang="en-GB" dirty="0"/>
              <a:t>, </a:t>
            </a:r>
            <a:r>
              <a:rPr lang="en-GB" dirty="0" err="1"/>
              <a:t>xevent</a:t>
            </a:r>
            <a:r>
              <a:rPr lang="en-GB" dirty="0"/>
              <a:t>, </a:t>
            </a:r>
            <a:r>
              <a:rPr lang="en-GB" dirty="0" err="1" smtClean="0"/>
              <a:t>xlabel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3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Migration: wrapper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remove occurrences </a:t>
            </a:r>
            <a:r>
              <a:rPr lang="en-GB" dirty="0"/>
              <a:t>of %SMS </a:t>
            </a:r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%SMSTRYNO</a:t>
            </a:r>
            <a:r>
              <a:rPr lang="en-GB" dirty="0"/>
              <a:t>%, %SMSJOBOUT</a:t>
            </a:r>
            <a:r>
              <a:rPr lang="en-GB" dirty="0" smtClean="0"/>
              <a:t>%</a:t>
            </a:r>
            <a:endParaRPr lang="en-GB" dirty="0"/>
          </a:p>
          <a:p>
            <a:r>
              <a:rPr lang="en-GB" dirty="0" err="1" smtClean="0"/>
              <a:t>cdp</a:t>
            </a:r>
            <a:r>
              <a:rPr lang="en-GB" dirty="0" smtClean="0"/>
              <a:t> </a:t>
            </a:r>
            <a:r>
              <a:rPr lang="en-GB" dirty="0"/>
              <a:t>calls</a:t>
            </a:r>
          </a:p>
          <a:p>
            <a:r>
              <a:rPr lang="en-GB" dirty="0" smtClean="0"/>
              <a:t>suite design can remove some embedded CDP</a:t>
            </a:r>
          </a:p>
          <a:p>
            <a:pPr lvl="1"/>
            <a:r>
              <a:rPr lang="en-GB" dirty="0" err="1" smtClean="0"/>
              <a:t>cdp</a:t>
            </a:r>
            <a:r>
              <a:rPr lang="en-GB" dirty="0" smtClean="0"/>
              <a:t> </a:t>
            </a:r>
            <a:r>
              <a:rPr lang="en-GB" dirty="0"/>
              <a:t>call to force </a:t>
            </a:r>
            <a:r>
              <a:rPr lang="en-GB" dirty="0" smtClean="0"/>
              <a:t>complete </a:t>
            </a:r>
          </a:p>
          <a:p>
            <a:pPr lvl="1"/>
            <a:r>
              <a:rPr lang="en-GB" dirty="0" smtClean="0"/>
              <a:t>replace </a:t>
            </a:r>
            <a:r>
              <a:rPr lang="en-GB" dirty="0"/>
              <a:t>with event </a:t>
            </a:r>
            <a:r>
              <a:rPr lang="en-GB" dirty="0" smtClean="0"/>
              <a:t>/complete combination in </a:t>
            </a:r>
            <a:r>
              <a:rPr lang="en-GB" dirty="0"/>
              <a:t>the definition file</a:t>
            </a:r>
          </a:p>
          <a:p>
            <a:r>
              <a:rPr lang="en-GB" dirty="0" smtClean="0"/>
              <a:t>Migrate child </a:t>
            </a:r>
            <a:r>
              <a:rPr lang="en-GB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9168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Migration: </a:t>
            </a:r>
            <a:r>
              <a:rPr lang="en-GB" dirty="0" smtClean="0"/>
              <a:t>explicit </a:t>
            </a:r>
            <a:r>
              <a:rPr lang="en-GB" dirty="0"/>
              <a:t>CDP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8013" cy="5388471"/>
          </a:xfrm>
        </p:spPr>
        <p:txBody>
          <a:bodyPr/>
          <a:lstStyle/>
          <a:p>
            <a:r>
              <a:rPr lang="en-GB" dirty="0" smtClean="0"/>
              <a:t>Replace with </a:t>
            </a:r>
            <a:r>
              <a:rPr lang="en-GB" dirty="0" err="1" smtClean="0"/>
              <a:t>ecflow_client</a:t>
            </a:r>
            <a:r>
              <a:rPr lang="en-GB" dirty="0" smtClean="0"/>
              <a:t> commands, or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sz="2000" dirty="0"/>
              <a:t>export ECF_PORT=%ECF_PORT:0</a:t>
            </a:r>
            <a:r>
              <a:rPr lang="en-GB" sz="2000" dirty="0" smtClean="0"/>
              <a:t>%</a:t>
            </a:r>
            <a:br>
              <a:rPr lang="en-GB" sz="2000" dirty="0" smtClean="0"/>
            </a:br>
            <a:r>
              <a:rPr lang="en-GB" sz="2000" dirty="0" smtClean="0"/>
              <a:t>     case </a:t>
            </a:r>
            <a:r>
              <a:rPr lang="en-GB" sz="2000" dirty="0"/>
              <a:t>$ECF_PORT </a:t>
            </a:r>
            <a:r>
              <a:rPr lang="en-GB" sz="2000" dirty="0" smtClean="0"/>
              <a:t>in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0) </a:t>
            </a:r>
            <a:r>
              <a:rPr lang="en-GB" sz="2000" dirty="0" smtClean="0"/>
              <a:t>  </a:t>
            </a:r>
            <a:r>
              <a:rPr lang="en-GB" sz="2000" dirty="0" err="1" smtClean="0"/>
              <a:t>smsvariable</a:t>
            </a:r>
            <a:r>
              <a:rPr lang="en-GB" sz="2000" dirty="0" smtClean="0"/>
              <a:t> </a:t>
            </a:r>
            <a:r>
              <a:rPr lang="en-GB" sz="2000" dirty="0"/>
              <a:t>BASEDATE $BASEDATE || </a:t>
            </a:r>
            <a:r>
              <a:rPr lang="en-GB" sz="2000" dirty="0" smtClean="0"/>
              <a:t>\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 err="1"/>
              <a:t>cdp</a:t>
            </a:r>
            <a:r>
              <a:rPr lang="en-GB" sz="2000" dirty="0"/>
              <a:t> &lt;&lt;</a:t>
            </a:r>
            <a:r>
              <a:rPr lang="en-GB" sz="2000" dirty="0" smtClean="0"/>
              <a:t>EOF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set SMS_PROG $SMS_PROG; login -t 60 $SMSNODE $USER </a:t>
            </a:r>
            <a:r>
              <a:rPr lang="en-GB" sz="2000" dirty="0" smtClean="0"/>
              <a:t>1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if (</a:t>
            </a:r>
            <a:r>
              <a:rPr lang="en-GB" sz="2000" dirty="0" err="1"/>
              <a:t>rc</a:t>
            </a:r>
            <a:r>
              <a:rPr lang="en-GB" sz="2000" dirty="0"/>
              <a:t> </a:t>
            </a:r>
            <a:r>
              <a:rPr lang="en-GB" sz="2000" dirty="0" err="1"/>
              <a:t>eq</a:t>
            </a:r>
            <a:r>
              <a:rPr lang="en-GB" sz="2000" dirty="0"/>
              <a:t> 0) then; exit 1; </a:t>
            </a:r>
            <a:r>
              <a:rPr lang="en-GB" sz="2000" dirty="0" err="1" smtClean="0"/>
              <a:t>endif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alter -V $SMSNAME:BASEDATE $</a:t>
            </a:r>
            <a:r>
              <a:rPr lang="en-GB" sz="2000" dirty="0" smtClean="0"/>
              <a:t>BASEDATE</a:t>
            </a:r>
            <a:br>
              <a:rPr lang="en-GB" sz="2000" dirty="0" smtClean="0"/>
            </a:br>
            <a:r>
              <a:rPr lang="en-GB" sz="2000" dirty="0" smtClean="0"/>
              <a:t>     </a:t>
            </a:r>
            <a:r>
              <a:rPr lang="en-GB" sz="2000" dirty="0"/>
              <a:t>exit </a:t>
            </a:r>
            <a:r>
              <a:rPr lang="en-GB" sz="2000" dirty="0" smtClean="0"/>
              <a:t>0</a:t>
            </a:r>
            <a:br>
              <a:rPr lang="en-GB" sz="2000" dirty="0" smtClean="0"/>
            </a:br>
            <a:r>
              <a:rPr lang="en-GB" sz="2000" dirty="0" smtClean="0"/>
              <a:t>     EOF</a:t>
            </a:r>
            <a:br>
              <a:rPr lang="en-GB" sz="2000" dirty="0" smtClean="0"/>
            </a:br>
            <a:r>
              <a:rPr lang="en-GB" sz="2000" dirty="0" smtClean="0"/>
              <a:t>   ;;</a:t>
            </a:r>
            <a:br>
              <a:rPr lang="en-GB" sz="2000" dirty="0" smtClean="0"/>
            </a:br>
            <a:r>
              <a:rPr lang="en-GB" sz="2000" dirty="0" smtClean="0"/>
              <a:t>   </a:t>
            </a:r>
            <a:r>
              <a:rPr lang="en-GB" sz="2000" dirty="0"/>
              <a:t>*) </a:t>
            </a:r>
            <a:r>
              <a:rPr lang="en-GB" sz="2000" dirty="0" smtClean="0"/>
              <a:t>  </a:t>
            </a:r>
            <a:r>
              <a:rPr lang="en-GB" sz="2000" dirty="0" err="1" smtClean="0"/>
              <a:t>ecflow_client</a:t>
            </a:r>
            <a:r>
              <a:rPr lang="en-GB" sz="2000" dirty="0" smtClean="0"/>
              <a:t> </a:t>
            </a:r>
            <a:r>
              <a:rPr lang="en-GB" sz="2000" dirty="0"/>
              <a:t>--alter change variable BASEDATE $BASEDATE </a:t>
            </a:r>
            <a:r>
              <a:rPr lang="en-GB" sz="2000" dirty="0" smtClean="0"/>
              <a:t>$ECF_NAME   </a:t>
            </a:r>
            <a:br>
              <a:rPr lang="en-GB" sz="2000" dirty="0" smtClean="0"/>
            </a:br>
            <a:r>
              <a:rPr lang="en-GB" sz="2000" dirty="0" smtClean="0"/>
              <a:t>;;   </a:t>
            </a:r>
            <a:br>
              <a:rPr lang="en-GB" sz="2000" dirty="0" smtClean="0"/>
            </a:br>
            <a:r>
              <a:rPr lang="en-GB" sz="2000" dirty="0" err="1" smtClean="0"/>
              <a:t>esac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86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Migration: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suite</a:t>
            </a:r>
            <a:endParaRPr lang="fr-FR" dirty="0"/>
          </a:p>
          <a:p>
            <a:r>
              <a:rPr lang="fr-FR" dirty="0" err="1" smtClean="0"/>
              <a:t>sync</a:t>
            </a:r>
            <a:r>
              <a:rPr lang="fr-FR" dirty="0" smtClean="0"/>
              <a:t> suite</a:t>
            </a:r>
            <a:endParaRPr lang="fr-FR" dirty="0"/>
          </a:p>
          <a:p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/>
              <a:t>or </a:t>
            </a:r>
            <a:r>
              <a:rPr lang="fr-FR" dirty="0" err="1" smtClean="0"/>
              <a:t>e-suite</a:t>
            </a:r>
            <a:endParaRPr lang="fr-FR" dirty="0"/>
          </a:p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/>
              <a:t>states (option 3) suites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Communicating with </a:t>
            </a:r>
            <a:r>
              <a:rPr lang="en-GB" dirty="0" err="1" smtClean="0"/>
              <a:t>ecflowview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a </a:t>
            </a:r>
            <a:r>
              <a:rPr lang="en-GB" dirty="0"/>
              <a:t>'named pipe' to select and open a </a:t>
            </a:r>
            <a:r>
              <a:rPr lang="en-GB" dirty="0" smtClean="0"/>
              <a:t>window</a:t>
            </a:r>
            <a:br>
              <a:rPr lang="en-GB" dirty="0" smtClean="0"/>
            </a:br>
            <a:r>
              <a:rPr lang="en-GB" sz="1600" dirty="0" smtClean="0"/>
              <a:t>   </a:t>
            </a:r>
            <a:r>
              <a:rPr lang="en-GB" sz="1600" dirty="0"/>
              <a:t>export ECFLOWVIEW_INPUT=/</a:t>
            </a:r>
            <a:r>
              <a:rPr lang="en-GB" sz="1600" dirty="0" err="1"/>
              <a:t>tmp</a:t>
            </a:r>
            <a:r>
              <a:rPr lang="en-GB" sz="1600" dirty="0"/>
              <a:t>/</a:t>
            </a:r>
            <a:r>
              <a:rPr lang="en-GB" sz="1600" dirty="0" err="1"/>
              <a:t>ecflowview_pipe</a:t>
            </a:r>
            <a:r>
              <a:rPr lang="en-GB" sz="1600" dirty="0"/>
              <a:t>;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/>
              <a:t>if [ ! -p $ECFLOWVIEW_INPUT ]; then </a:t>
            </a:r>
            <a:r>
              <a:rPr lang="en-GB" sz="1600" dirty="0" err="1"/>
              <a:t>rm</a:t>
            </a:r>
            <a:r>
              <a:rPr lang="en-GB" sz="1600" dirty="0"/>
              <a:t> -f $ECFLOWVIEW_INPUT</a:t>
            </a:r>
            <a:r>
              <a:rPr lang="en-GB" sz="1600" dirty="0" smtClean="0"/>
              <a:t>;</a:t>
            </a:r>
            <a:br>
              <a:rPr lang="en-GB" sz="1600" dirty="0" smtClean="0"/>
            </a:br>
            <a:r>
              <a:rPr lang="en-GB" sz="1600" dirty="0" smtClean="0"/>
              <a:t>     </a:t>
            </a:r>
            <a:r>
              <a:rPr lang="en-GB" sz="1600" dirty="0" err="1"/>
              <a:t>mknod</a:t>
            </a:r>
            <a:r>
              <a:rPr lang="en-GB" sz="1600" dirty="0"/>
              <a:t> $ECFLOWVIEW_INPUT p;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/>
              <a:t>fi;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 err="1" smtClean="0"/>
              <a:t>ecflowview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/>
              <a:t>echo -e 'select </a:t>
            </a:r>
            <a:r>
              <a:rPr lang="en-GB" sz="1600" dirty="0" err="1"/>
              <a:t>lhost</a:t>
            </a:r>
            <a:r>
              <a:rPr lang="en-GB" sz="1600" dirty="0"/>
              <a:t> /elaw_37r3/main/12/</a:t>
            </a:r>
            <a:r>
              <a:rPr lang="en-GB" sz="1600" dirty="0" err="1"/>
              <a:t>euroshelf</a:t>
            </a:r>
            <a:r>
              <a:rPr lang="en-GB" sz="1600" dirty="0"/>
              <a:t>/</a:t>
            </a:r>
            <a:r>
              <a:rPr lang="en-GB" sz="1600" dirty="0" err="1"/>
              <a:t>wamobs</a:t>
            </a:r>
            <a:r>
              <a:rPr lang="en-GB" sz="1600" dirty="0"/>
              <a:t>' &gt; $</a:t>
            </a:r>
            <a:r>
              <a:rPr lang="en-GB" sz="1600" dirty="0" smtClean="0"/>
              <a:t>ECFLOWVIEW_INPUT</a:t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/>
              <a:t>echo -e '\</a:t>
            </a:r>
            <a:r>
              <a:rPr lang="en-GB" sz="1600" dirty="0" err="1"/>
              <a:t>nwindow</a:t>
            </a:r>
            <a:r>
              <a:rPr lang="en-GB" sz="1600" dirty="0"/>
              <a:t> -d -f Script\n' &gt; $</a:t>
            </a:r>
            <a:r>
              <a:rPr lang="en-GB" sz="1600" dirty="0" smtClean="0"/>
              <a:t>ECFLOWVIEW_INPUT</a:t>
            </a:r>
            <a:br>
              <a:rPr lang="en-GB" sz="1600" dirty="0" smtClean="0"/>
            </a:br>
            <a:r>
              <a:rPr lang="en-GB" sz="1600" dirty="0" smtClean="0"/>
              <a:t>   </a:t>
            </a:r>
            <a:r>
              <a:rPr lang="en-GB" sz="1600" dirty="0"/>
              <a:t>echo -e '\</a:t>
            </a:r>
            <a:r>
              <a:rPr lang="en-GB" sz="1600" dirty="0" err="1"/>
              <a:t>nwindow</a:t>
            </a:r>
            <a:r>
              <a:rPr lang="en-GB" sz="1600" dirty="0"/>
              <a:t> -d -f Manual\n' &gt; $ECFLOWVIEW_INPUT</a:t>
            </a:r>
          </a:p>
          <a:p>
            <a:r>
              <a:rPr lang="en-GB" dirty="0" smtClean="0"/>
              <a:t>web service</a:t>
            </a:r>
            <a:br>
              <a:rPr lang="en-GB" dirty="0" smtClean="0"/>
            </a:br>
            <a:r>
              <a:rPr lang="en-GB" sz="2000" dirty="0" smtClean="0"/>
              <a:t>  </a:t>
            </a:r>
            <a:r>
              <a:rPr lang="en-GB" sz="2000" dirty="0"/>
              <a:t>unset ECFLOWVIEW_INPUT; ECFLOW_HTTP_PORT=8081 ./</a:t>
            </a:r>
            <a:r>
              <a:rPr lang="en-GB" sz="2000" dirty="0" smtClean="0"/>
              <a:t>bin/gcc-4.5/debug/</a:t>
            </a:r>
            <a:r>
              <a:rPr lang="en-GB" sz="2000" dirty="0" err="1" smtClean="0"/>
              <a:t>ecflowview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</a:t>
            </a:r>
            <a:r>
              <a:rPr lang="en-GB" sz="2000" dirty="0" err="1"/>
              <a:t>firefox</a:t>
            </a:r>
            <a:r>
              <a:rPr lang="en-GB" sz="2000" dirty="0"/>
              <a:t> --new-tab </a:t>
            </a:r>
            <a:r>
              <a:rPr lang="en-GB" sz="2000" dirty="0" smtClean="0"/>
              <a:t>http://ibis.ecmwf.int:8081/lhost/ealadin/main/12.json</a:t>
            </a:r>
            <a:br>
              <a:rPr lang="en-GB" sz="2000" dirty="0" smtClean="0"/>
            </a:br>
            <a:r>
              <a:rPr lang="en-GB" sz="2000" dirty="0" smtClean="0"/>
              <a:t>  </a:t>
            </a:r>
            <a:r>
              <a:rPr lang="en-GB" sz="2000" dirty="0" err="1"/>
              <a:t>wget</a:t>
            </a:r>
            <a:r>
              <a:rPr lang="en-GB" sz="2000" dirty="0"/>
              <a:t> http://</a:t>
            </a:r>
            <a:r>
              <a:rPr lang="en-GB" sz="2000" dirty="0" smtClean="0"/>
              <a:t>ibis.ecmwf.int:8081/lhost/ealadin/main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7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Communicating with </a:t>
            </a:r>
            <a:r>
              <a:rPr lang="en-GB" dirty="0" err="1"/>
              <a:t>ecflowview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ecflowview</a:t>
            </a:r>
            <a:r>
              <a:rPr lang="en-GB" dirty="0" smtClean="0"/>
              <a:t> </a:t>
            </a:r>
            <a:r>
              <a:rPr lang="en-GB" dirty="0"/>
              <a:t>window position and size can be set at </a:t>
            </a:r>
            <a:r>
              <a:rPr lang="en-GB" dirty="0" smtClean="0"/>
              <a:t>start up,  </a:t>
            </a:r>
            <a:r>
              <a:rPr lang="en-GB" dirty="0"/>
              <a:t>but a window manager can ignore it (window grouping</a:t>
            </a:r>
            <a:r>
              <a:rPr lang="en-GB" dirty="0" smtClean="0"/>
              <a:t>):</a:t>
            </a:r>
            <a:endParaRPr lang="en-GB" dirty="0"/>
          </a:p>
          <a:p>
            <a:pPr lvl="1"/>
            <a:r>
              <a:rPr lang="en-GB" dirty="0"/>
              <a:t>  </a:t>
            </a:r>
            <a:r>
              <a:rPr lang="en-GB" dirty="0" err="1"/>
              <a:t>ecflowview</a:t>
            </a:r>
            <a:r>
              <a:rPr lang="en-GB" dirty="0"/>
              <a:t> -geometry=640x480+120+240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1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</a:t>
            </a:r>
            <a:r>
              <a:rPr lang="en-GB" dirty="0" err="1"/>
              <a:t>ecflowview</a:t>
            </a:r>
            <a:r>
              <a:rPr lang="en-GB" dirty="0"/>
              <a:t>: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8013" cy="510043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sz="2000" dirty="0" smtClean="0"/>
              <a:t>$</a:t>
            </a:r>
            <a:r>
              <a:rPr lang="en-GB" sz="2000" dirty="0"/>
              <a:t>HOME/.</a:t>
            </a:r>
            <a:r>
              <a:rPr lang="en-GB" sz="2000" dirty="0" err="1"/>
              <a:t>ecflowrc</a:t>
            </a:r>
            <a:r>
              <a:rPr lang="en-GB" sz="2000" dirty="0"/>
              <a:t>/</a:t>
            </a:r>
            <a:r>
              <a:rPr lang="en-GB" sz="2000" dirty="0" err="1"/>
              <a:t>ecflowview.menu</a:t>
            </a:r>
            <a:r>
              <a:rPr lang="en-GB" sz="2000" dirty="0"/>
              <a:t>: configuration file for </a:t>
            </a:r>
            <a:r>
              <a:rPr lang="en-GB" sz="2000" dirty="0" smtClean="0"/>
              <a:t>menus  </a:t>
            </a:r>
            <a:r>
              <a:rPr lang="en-GB" sz="2000" dirty="0"/>
              <a:t>created when </a:t>
            </a:r>
            <a:r>
              <a:rPr lang="en-GB" sz="2000" dirty="0" smtClean="0"/>
              <a:t>absent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2000" dirty="0" smtClean="0"/>
              <a:t>menu </a:t>
            </a:r>
            <a:r>
              <a:rPr lang="en-GB" sz="2000" dirty="0"/>
              <a:t>visible/active according to node type and </a:t>
            </a:r>
            <a:r>
              <a:rPr lang="en-GB" sz="2000" dirty="0" smtClean="0"/>
              <a:t>status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2000" dirty="0" err="1" smtClean="0"/>
              <a:t>ecflow</a:t>
            </a:r>
            <a:r>
              <a:rPr lang="en-GB" sz="2000" dirty="0" smtClean="0"/>
              <a:t> </a:t>
            </a:r>
            <a:r>
              <a:rPr lang="en-GB" sz="2000" dirty="0"/>
              <a:t>commands start with </a:t>
            </a:r>
            <a:r>
              <a:rPr lang="en-GB" sz="2000" dirty="0" smtClean="0"/>
              <a:t>'</a:t>
            </a:r>
            <a:r>
              <a:rPr lang="en-GB" sz="2000" dirty="0" err="1" smtClean="0"/>
              <a:t>ecflow_client</a:t>
            </a:r>
            <a:r>
              <a:rPr lang="en-GB" sz="2000" dirty="0" smtClean="0"/>
              <a:t>‘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2000" dirty="0" smtClean="0"/>
              <a:t>system commands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en-GB" sz="2000" dirty="0" smtClean="0"/>
              <a:t>access </a:t>
            </a:r>
            <a:r>
              <a:rPr lang="en-GB" sz="2000" dirty="0"/>
              <a:t>to the </a:t>
            </a:r>
            <a:r>
              <a:rPr lang="en-GB" sz="2000" dirty="0" err="1"/>
              <a:t>menubar</a:t>
            </a:r>
            <a:r>
              <a:rPr lang="en-GB" sz="2000" dirty="0"/>
              <a:t> through the context menu</a:t>
            </a:r>
            <a:r>
              <a:rPr lang="en-GB" sz="2000" dirty="0" smtClean="0"/>
              <a:t>:</a:t>
            </a:r>
            <a:br>
              <a:rPr lang="en-GB" sz="2000" dirty="0" smtClean="0"/>
            </a:br>
            <a:r>
              <a:rPr lang="en-GB" sz="1800" dirty="0" smtClean="0"/>
              <a:t>classes </a:t>
            </a:r>
            <a:r>
              <a:rPr lang="en-GB" sz="1800" dirty="0"/>
              <a:t>derived from 'panel' have a name</a:t>
            </a:r>
            <a:r>
              <a:rPr lang="en-GB" sz="1800" dirty="0" smtClean="0"/>
              <a:t>.</a:t>
            </a:r>
            <a:br>
              <a:rPr lang="en-GB" sz="1800" dirty="0" smtClean="0"/>
            </a:br>
            <a:r>
              <a:rPr lang="en-GB" sz="1800" dirty="0" smtClean="0"/>
              <a:t>In </a:t>
            </a:r>
            <a:r>
              <a:rPr lang="en-GB" sz="1800" dirty="0" err="1"/>
              <a:t>ecflowview.menu</a:t>
            </a:r>
            <a:r>
              <a:rPr lang="en-GB" sz="1800" dirty="0"/>
              <a:t> file it can be used to open a window</a:t>
            </a:r>
            <a:r>
              <a:rPr lang="en-GB" sz="1800" dirty="0" smtClean="0"/>
              <a:t>.</a:t>
            </a:r>
            <a:br>
              <a:rPr lang="en-GB" sz="1800" dirty="0" smtClean="0"/>
            </a:br>
            <a:r>
              <a:rPr lang="en-GB" sz="1800" dirty="0" smtClean="0"/>
              <a:t>"</a:t>
            </a:r>
            <a:r>
              <a:rPr lang="en-GB" sz="1800" dirty="0" err="1"/>
              <a:t>grep</a:t>
            </a:r>
            <a:r>
              <a:rPr lang="en-GB" sz="1800" dirty="0"/>
              <a:t> "name()" `</a:t>
            </a:r>
            <a:r>
              <a:rPr lang="en-GB" sz="1800" dirty="0" err="1"/>
              <a:t>grep</a:t>
            </a:r>
            <a:r>
              <a:rPr lang="en-GB" sz="1800" dirty="0"/>
              <a:t> -l panel </a:t>
            </a:r>
            <a:r>
              <a:rPr lang="en-GB" sz="1800" dirty="0" err="1"/>
              <a:t>src</a:t>
            </a:r>
            <a:r>
              <a:rPr lang="en-GB" sz="1800" dirty="0"/>
              <a:t>/*h` | cut -d: -f2 | sort | </a:t>
            </a:r>
            <a:r>
              <a:rPr lang="en-GB" sz="1800" dirty="0" err="1"/>
              <a:t>uniq</a:t>
            </a:r>
            <a:r>
              <a:rPr lang="en-GB" sz="1800" dirty="0"/>
              <a:t> | cut -d\" -</a:t>
            </a:r>
            <a:r>
              <a:rPr lang="en-GB" sz="1800" dirty="0" smtClean="0"/>
              <a:t>f2“</a:t>
            </a:r>
            <a:br>
              <a:rPr lang="en-GB" sz="1800" dirty="0" smtClean="0"/>
            </a:br>
            <a:r>
              <a:rPr lang="en-GB" sz="1800" dirty="0" smtClean="0"/>
              <a:t>Check </a:t>
            </a:r>
            <a:r>
              <a:rPr lang="en-GB" sz="1800" dirty="0"/>
              <a:t>Edit History Info Job </a:t>
            </a:r>
            <a:r>
              <a:rPr lang="en-GB" sz="1800" dirty="0" err="1"/>
              <a:t>Jobstatus</a:t>
            </a:r>
            <a:r>
              <a:rPr lang="en-GB" sz="1800" dirty="0"/>
              <a:t> Manual Messages Output </a:t>
            </a:r>
            <a:r>
              <a:rPr lang="en-GB" sz="1800" dirty="0" smtClean="0"/>
              <a:t>Script  </a:t>
            </a:r>
            <a:br>
              <a:rPr lang="en-GB" sz="1800" dirty="0" smtClean="0"/>
            </a:br>
            <a:r>
              <a:rPr lang="en-GB" sz="1800" dirty="0" smtClean="0"/>
              <a:t>Suites </a:t>
            </a:r>
            <a:r>
              <a:rPr lang="en-GB" sz="1800" dirty="0"/>
              <a:t>'Time line' Triggers Users Variables Why?  Zombies </a:t>
            </a:r>
            <a:r>
              <a:rPr lang="en-GB" sz="1800" dirty="0" smtClean="0"/>
              <a:t>Options</a:t>
            </a:r>
            <a:br>
              <a:rPr lang="en-GB" sz="1800" dirty="0" smtClean="0"/>
            </a:br>
            <a:r>
              <a:rPr lang="en-GB" sz="1800" dirty="0" smtClean="0"/>
              <a:t>(</a:t>
            </a:r>
            <a:r>
              <a:rPr lang="en-GB" sz="1800" dirty="0"/>
              <a:t>SERVER, ALL , 'Msg...',  WINDOW(Messages</a:t>
            </a:r>
            <a:r>
              <a:rPr lang="en-GB" sz="1800" dirty="0" smtClean="0"/>
              <a:t>))</a:t>
            </a:r>
          </a:p>
          <a:p>
            <a:pPr>
              <a:spcAft>
                <a:spcPts val="0"/>
              </a:spcAft>
            </a:pPr>
            <a:r>
              <a:rPr lang="en-GB" dirty="0"/>
              <a:t>Collector (node-Ctrl-click1)::</a:t>
            </a:r>
            <a:br>
              <a:rPr lang="en-GB" dirty="0"/>
            </a:br>
            <a:r>
              <a:rPr lang="en-GB" dirty="0" smtClean="0"/>
              <a:t>  </a:t>
            </a:r>
            <a:r>
              <a:rPr lang="en-GB" dirty="0"/>
              <a:t>(SUITE|SERVER, ALL, 'Collect...',  WINDOW(Collector</a:t>
            </a:r>
            <a:r>
              <a:rPr lang="en-GB" dirty="0" smtClean="0"/>
              <a:t>))</a:t>
            </a: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scripting.cc: external commands definitions (select, window)</a:t>
            </a:r>
          </a:p>
          <a:p>
            <a:endParaRPr lang="en-GB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237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Hints for interface </a:t>
            </a:r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GB" sz="2000" dirty="0" smtClean="0"/>
              <a:t>nodes</a:t>
            </a:r>
            <a:r>
              <a:rPr lang="en-GB" sz="2000" dirty="0"/>
              <a:t>: server, suite, family, task, </a:t>
            </a:r>
            <a:r>
              <a:rPr lang="en-GB" sz="2000" dirty="0" smtClean="0"/>
              <a:t>alias</a:t>
            </a:r>
          </a:p>
          <a:p>
            <a:pPr>
              <a:spcAft>
                <a:spcPts val="0"/>
              </a:spcAft>
            </a:pPr>
            <a:r>
              <a:rPr lang="en-GB" sz="2000" dirty="0" smtClean="0"/>
              <a:t>States</a:t>
            </a:r>
          </a:p>
          <a:p>
            <a:pPr>
              <a:spcAft>
                <a:spcPts val="0"/>
              </a:spcAft>
            </a:pPr>
            <a:r>
              <a:rPr lang="en-GB" sz="2000" dirty="0" smtClean="0"/>
              <a:t>attributes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en-GB" sz="2000" dirty="0"/>
              <a:t>  autocancel </a:t>
            </a:r>
            <a:r>
              <a:rPr lang="en-GB" sz="2000" dirty="0" err="1"/>
              <a:t>defstatus</a:t>
            </a:r>
            <a:r>
              <a:rPr lang="en-GB" sz="2000" dirty="0"/>
              <a:t> edit late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  repeat limit event meter label </a:t>
            </a:r>
            <a:r>
              <a:rPr lang="en-GB" sz="2000" dirty="0" err="1"/>
              <a:t>inlimit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en-GB" sz="2000" dirty="0"/>
              <a:t>  trigger complete date time cron today</a:t>
            </a:r>
          </a:p>
          <a:p>
            <a:pPr>
              <a:spcAft>
                <a:spcPts val="0"/>
              </a:spcAft>
            </a:pPr>
            <a:r>
              <a:rPr lang="en-GB" sz="2000" dirty="0" smtClean="0"/>
              <a:t> actions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en-GB" sz="2000" dirty="0" smtClean="0"/>
              <a:t>server</a:t>
            </a:r>
            <a:r>
              <a:rPr lang="en-GB" sz="2000" dirty="0"/>
              <a:t>: Check History Suites 'Time line' Variables Zombies Options</a:t>
            </a:r>
          </a:p>
          <a:p>
            <a:pPr>
              <a:spcAft>
                <a:spcPts val="0"/>
              </a:spcAft>
            </a:pPr>
            <a:r>
              <a:rPr lang="en-GB" sz="2000" dirty="0" smtClean="0"/>
              <a:t>Nodes</a:t>
            </a:r>
          </a:p>
          <a:p>
            <a:pPr lvl="1">
              <a:spcAft>
                <a:spcPts val="0"/>
              </a:spcAft>
            </a:pPr>
            <a:r>
              <a:rPr lang="en-GB" sz="2000" dirty="0" smtClean="0"/>
              <a:t>Script </a:t>
            </a:r>
            <a:r>
              <a:rPr lang="en-GB" sz="2000" dirty="0"/>
              <a:t>Manual Job Output Edit     </a:t>
            </a:r>
            <a:endParaRPr lang="en-GB" sz="2000" dirty="0" smtClean="0"/>
          </a:p>
          <a:p>
            <a:pPr lvl="1">
              <a:spcAft>
                <a:spcPts val="0"/>
              </a:spcAft>
            </a:pPr>
            <a:r>
              <a:rPr lang="en-GB" sz="2000" dirty="0" smtClean="0"/>
              <a:t>Info </a:t>
            </a:r>
            <a:r>
              <a:rPr lang="en-GB" sz="2000" dirty="0"/>
              <a:t>Messages 'Time line' Triggers Variables </a:t>
            </a:r>
            <a:r>
              <a:rPr lang="en-GB" sz="2000" dirty="0" smtClean="0"/>
              <a:t>Why?</a:t>
            </a:r>
          </a:p>
          <a:p>
            <a:pPr lvl="1">
              <a:spcAft>
                <a:spcPts val="0"/>
              </a:spcAft>
            </a:pPr>
            <a:r>
              <a:rPr lang="en-GB" sz="2000" dirty="0" smtClean="0"/>
              <a:t>Check </a:t>
            </a:r>
            <a:r>
              <a:rPr lang="en-GB" sz="2000" dirty="0" err="1"/>
              <a:t>Jobstatus</a:t>
            </a:r>
            <a:r>
              <a:rPr lang="en-GB" sz="2000" dirty="0"/>
              <a:t> Execute </a:t>
            </a:r>
            <a:r>
              <a:rPr lang="en-GB" sz="2000" dirty="0" err="1"/>
              <a:t>Requeue</a:t>
            </a:r>
            <a:r>
              <a:rPr lang="en-GB" sz="2000" dirty="0"/>
              <a:t> Force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6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020"/>
            <a:ext cx="7770813" cy="748358"/>
          </a:xfrm>
        </p:spPr>
        <p:txBody>
          <a:bodyPr/>
          <a:lstStyle/>
          <a:p>
            <a:r>
              <a:rPr lang="en-GB" dirty="0"/>
              <a:t>Third party </a:t>
            </a:r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PyQT</a:t>
            </a:r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GB" dirty="0"/>
              <a:t>http://www.riverbankcomputing.co.uk/software/pyqt/download</a:t>
            </a:r>
          </a:p>
          <a:p>
            <a:r>
              <a:rPr lang="en-GB" dirty="0" smtClean="0"/>
              <a:t>python </a:t>
            </a:r>
            <a:r>
              <a:rPr lang="en-GB" dirty="0"/>
              <a:t>to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lvl="1"/>
            <a:r>
              <a:rPr lang="en-GB" dirty="0" smtClean="0"/>
              <a:t>http</a:t>
            </a:r>
            <a:r>
              <a:rPr lang="en-GB" dirty="0"/>
              <a:t>://pyjs.org/</a:t>
            </a:r>
          </a:p>
          <a:p>
            <a:r>
              <a:rPr lang="en-GB" dirty="0" smtClean="0"/>
              <a:t>simple </a:t>
            </a:r>
            <a:r>
              <a:rPr lang="en-GB" dirty="0"/>
              <a:t>web </a:t>
            </a:r>
            <a:r>
              <a:rPr lang="en-GB" dirty="0" smtClean="0"/>
              <a:t>server</a:t>
            </a:r>
          </a:p>
          <a:p>
            <a:pPr lvl="1"/>
            <a:r>
              <a:rPr lang="en-GB" dirty="0" smtClean="0"/>
              <a:t>http</a:t>
            </a:r>
            <a:r>
              <a:rPr lang="en-GB" dirty="0"/>
              <a:t>://www.pythonweb.org</a:t>
            </a:r>
          </a:p>
        </p:txBody>
      </p:sp>
    </p:spTree>
    <p:extLst>
      <p:ext uri="{BB962C8B-B14F-4D97-AF65-F5344CB8AC3E}">
        <p14:creationId xmlns:p14="http://schemas.microsoft.com/office/powerpoint/2010/main" val="9196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Contact Points: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Axel BONET		           </a:t>
            </a:r>
            <a:r>
              <a:rPr lang="en-GB" dirty="0" smtClean="0">
                <a:cs typeface="Times New Roman" pitchFamily="16" charset="0"/>
              </a:rPr>
              <a:t>		</a:t>
            </a:r>
            <a:r>
              <a:rPr lang="en-GB" dirty="0" smtClean="0">
                <a:cs typeface="Times New Roman" pitchFamily="16" charset="0"/>
              </a:rPr>
              <a:t>axel.bonet@ecmwf.int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John </a:t>
            </a:r>
            <a:r>
              <a:rPr lang="en-GB" dirty="0">
                <a:cs typeface="Times New Roman" pitchFamily="16" charset="0"/>
              </a:rPr>
              <a:t>HODKINSON		</a:t>
            </a:r>
            <a:r>
              <a:rPr lang="en-GB" dirty="0">
                <a:cs typeface="Times New Roman" pitchFamily="16" charset="0"/>
              </a:rPr>
              <a:t>	</a:t>
            </a:r>
            <a:r>
              <a:rPr lang="en-GB" dirty="0">
                <a:cs typeface="Times New Roman" pitchFamily="16" charset="0"/>
              </a:rPr>
              <a:t>john.hodkinson@ecmwf.int</a:t>
            </a:r>
            <a:endParaRPr lang="en-GB" dirty="0" smtClean="0">
              <a:solidFill>
                <a:srgbClr val="919191"/>
              </a:solidFill>
              <a:cs typeface="Times New Roman" pitchFamily="16" charset="0"/>
              <a:hlinkClick r:id="rId3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cs typeface="Times New Roman" pitchFamily="16" charset="0"/>
              </a:rPr>
              <a:t>Avi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/>
              <a:t>BAHRA</a:t>
            </a:r>
            <a:r>
              <a:rPr lang="en-GB" dirty="0" smtClean="0">
                <a:cs typeface="Times New Roman" pitchFamily="16" charset="0"/>
              </a:rPr>
              <a:t>		</a:t>
            </a:r>
            <a:r>
              <a:rPr lang="en-GB" dirty="0">
                <a:cs typeface="Times New Roman" pitchFamily="16" charset="0"/>
              </a:rPr>
              <a:t>		</a:t>
            </a:r>
            <a:r>
              <a:rPr lang="en-GB" dirty="0">
                <a:cs typeface="Times New Roman" pitchFamily="16" charset="0"/>
              </a:rPr>
              <a:t>avi.bahra@ecmwf.int</a:t>
            </a:r>
            <a:endParaRPr lang="en-GB" dirty="0">
              <a:solidFill>
                <a:srgbClr val="919191"/>
              </a:solidFill>
              <a:cs typeface="Times New Roman" pitchFamily="16" charset="0"/>
              <a:hlinkClick r:id="rId3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cs typeface="Times New Roman" pitchFamily="16" charset="0"/>
              </a:rPr>
              <a:t>Blazej</a:t>
            </a:r>
            <a:r>
              <a:rPr lang="en-GB" dirty="0" smtClean="0">
                <a:cs typeface="Times New Roman" pitchFamily="16" charset="0"/>
              </a:rPr>
              <a:t> KRZEMINSKI 		</a:t>
            </a:r>
            <a:r>
              <a:rPr lang="en-GB" dirty="0">
                <a:cs typeface="Times New Roman" pitchFamily="16" charset="0"/>
              </a:rPr>
              <a:t>	</a:t>
            </a:r>
            <a:r>
              <a:rPr lang="en-GB" dirty="0">
                <a:cs typeface="Times New Roman" pitchFamily="16" charset="0"/>
              </a:rPr>
              <a:t>blazej.krzeminski@ecmwf.int</a:t>
            </a:r>
            <a:endParaRPr lang="en-GB" dirty="0" smtClean="0">
              <a:cs typeface="Times New Roman" pitchFamily="16" charset="0"/>
            </a:endParaRP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6" charset="0"/>
              </a:rPr>
              <a:t>ECMWF </a:t>
            </a:r>
            <a:r>
              <a:rPr lang="en-GB" dirty="0" smtClean="0">
                <a:cs typeface="Times New Roman" pitchFamily="16" charset="0"/>
              </a:rPr>
              <a:t>Software Support 	</a:t>
            </a:r>
            <a:r>
              <a:rPr lang="en-GB" dirty="0">
                <a:cs typeface="Times New Roman" pitchFamily="16" charset="0"/>
              </a:rPr>
              <a:t>	</a:t>
            </a:r>
            <a:r>
              <a:rPr lang="en-GB" dirty="0" smtClean="0">
                <a:cs typeface="Times New Roman" pitchFamily="16" charset="0"/>
              </a:rPr>
              <a:t>software.support@ecmwf.int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Email </a:t>
            </a:r>
            <a:r>
              <a:rPr lang="en-GB" dirty="0"/>
              <a:t>John or Axel if you want to subscribe to the </a:t>
            </a:r>
            <a:r>
              <a:rPr lang="en-GB" dirty="0" smtClean="0"/>
              <a:t>ecFlow </a:t>
            </a:r>
            <a:r>
              <a:rPr lang="en-GB" dirty="0"/>
              <a:t>newsgroup</a:t>
            </a:r>
          </a:p>
        </p:txBody>
      </p:sp>
    </p:spTree>
    <p:extLst>
      <p:ext uri="{BB962C8B-B14F-4D97-AF65-F5344CB8AC3E}">
        <p14:creationId xmlns:p14="http://schemas.microsoft.com/office/powerpoint/2010/main" val="3705499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Overview: Schematic of our systems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12966" y="769938"/>
            <a:ext cx="5822893" cy="548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131840" y="2636472"/>
            <a:ext cx="1130736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Helvetica" pitchFamily="32" charset="0"/>
              </a:rPr>
              <a:t>ecFlow</a:t>
            </a:r>
            <a:br>
              <a:rPr lang="en-GB" sz="1800" dirty="0" smtClean="0">
                <a:solidFill>
                  <a:srgbClr val="000000"/>
                </a:solidFill>
                <a:latin typeface="Helvetica" pitchFamily="32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Helvetica" pitchFamily="32" charset="0"/>
              </a:rPr>
              <a:t>Server(s)</a:t>
            </a:r>
            <a:endParaRPr lang="en-GB" sz="1800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Simplified view of how we use </a:t>
            </a:r>
            <a:r>
              <a:rPr lang="en-GB" b="1" dirty="0" smtClean="0"/>
              <a:t>ecFlow </a:t>
            </a:r>
            <a:r>
              <a:rPr lang="en-GB" b="1" dirty="0"/>
              <a:t>on our systems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284538"/>
            <a:ext cx="61277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5" y="1196975"/>
            <a:ext cx="506413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227760" y="765175"/>
            <a:ext cx="1200149" cy="1384301"/>
            <a:chOff x="3923" y="482"/>
            <a:chExt cx="756" cy="872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" y="754"/>
              <a:ext cx="756" cy="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4060" y="482"/>
              <a:ext cx="349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000000"/>
                  </a:solidFill>
                  <a:latin typeface="Helvetica" pitchFamily="32" charset="0"/>
                </a:rPr>
                <a:t>c1b</a:t>
              </a:r>
              <a:endParaRPr lang="en-GB" sz="1800" dirty="0">
                <a:solidFill>
                  <a:srgbClr val="000000"/>
                </a:solidFill>
                <a:latin typeface="Helvetica" pitchFamily="32" charset="0"/>
              </a:endParaRP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4284663" y="765175"/>
            <a:ext cx="1198562" cy="1382713"/>
            <a:chOff x="2699" y="482"/>
            <a:chExt cx="755" cy="871"/>
          </a:xfrm>
        </p:grpSpPr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9" y="754"/>
              <a:ext cx="756" cy="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837" y="482"/>
              <a:ext cx="34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Helvetica" pitchFamily="32" charset="0"/>
                </a:rPr>
                <a:t>c1a</a:t>
              </a:r>
            </a:p>
          </p:txBody>
        </p:sp>
      </p:grp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6948488" y="2349500"/>
            <a:ext cx="1076325" cy="1778000"/>
            <a:chOff x="4377" y="1480"/>
            <a:chExt cx="678" cy="1120"/>
          </a:xfrm>
        </p:grpSpPr>
        <p:pic>
          <p:nvPicPr>
            <p:cNvPr id="10252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77" y="1739"/>
              <a:ext cx="679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4559" y="1480"/>
              <a:ext cx="314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Helvetica" pitchFamily="32" charset="0"/>
                </a:rPr>
                <a:t>HP</a:t>
              </a:r>
            </a:p>
          </p:txBody>
        </p:sp>
      </p:grpSp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3284538"/>
            <a:ext cx="73977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4718052" y="4941890"/>
            <a:ext cx="1104901" cy="1296988"/>
            <a:chOff x="2972" y="3113"/>
            <a:chExt cx="696" cy="817"/>
          </a:xfrm>
        </p:grpSpPr>
        <p:pic>
          <p:nvPicPr>
            <p:cNvPr id="10257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16" y="3431"/>
              <a:ext cx="466" cy="4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972" y="3113"/>
              <a:ext cx="69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000000"/>
                  </a:solidFill>
                  <a:latin typeface="Helvetica" pitchFamily="32" charset="0"/>
                </a:rPr>
                <a:t>ecFlow b</a:t>
              </a:r>
              <a:endParaRPr lang="en-GB" sz="1800" dirty="0">
                <a:solidFill>
                  <a:srgbClr val="000000"/>
                </a:solidFill>
                <a:latin typeface="Helvetica" pitchFamily="32" charset="0"/>
              </a:endParaRPr>
            </a:p>
          </p:txBody>
        </p:sp>
      </p:grp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7019925" y="4437063"/>
            <a:ext cx="931863" cy="1439862"/>
            <a:chOff x="4422" y="2795"/>
            <a:chExt cx="587" cy="907"/>
          </a:xfrm>
        </p:grpSpPr>
        <p:pic>
          <p:nvPicPr>
            <p:cNvPr id="10260" name="Picture 2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22" y="3113"/>
              <a:ext cx="588" cy="5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4424" y="2795"/>
              <a:ext cx="569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Helvetica" pitchFamily="32" charset="0"/>
                </a:rPr>
                <a:t>Cluster</a:t>
              </a:r>
            </a:p>
          </p:txBody>
        </p:sp>
      </p:grp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755649" y="2708276"/>
            <a:ext cx="1296988" cy="1419226"/>
            <a:chOff x="476" y="1706"/>
            <a:chExt cx="817" cy="894"/>
          </a:xfrm>
        </p:grpSpPr>
        <p:pic>
          <p:nvPicPr>
            <p:cNvPr id="10263" name="Picture 2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9" y="2101"/>
              <a:ext cx="466" cy="4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476" y="1706"/>
              <a:ext cx="81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Helvetica" pitchFamily="32" charset="0"/>
                </a:rPr>
                <a:t>ecflowview</a:t>
              </a:r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1692277" y="765175"/>
            <a:ext cx="1296990" cy="1295401"/>
            <a:chOff x="1066" y="482"/>
            <a:chExt cx="817" cy="816"/>
          </a:xfrm>
        </p:grpSpPr>
        <p:pic>
          <p:nvPicPr>
            <p:cNvPr id="10266" name="Picture 2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6" y="799"/>
              <a:ext cx="466" cy="4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1066" y="482"/>
              <a:ext cx="81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000000"/>
                  </a:solidFill>
                  <a:latin typeface="Helvetica" pitchFamily="32" charset="0"/>
                </a:rPr>
                <a:t>ecflowview</a:t>
              </a:r>
              <a:endParaRPr lang="en-GB" sz="1800" dirty="0">
                <a:solidFill>
                  <a:srgbClr val="000000"/>
                </a:solidFill>
                <a:latin typeface="Helvetica" pitchFamily="32" charset="0"/>
              </a:endParaRP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827708" y="4581527"/>
            <a:ext cx="1296988" cy="1123951"/>
            <a:chOff x="612" y="2886"/>
            <a:chExt cx="817" cy="708"/>
          </a:xfrm>
        </p:grpSpPr>
        <p:pic>
          <p:nvPicPr>
            <p:cNvPr id="10269" name="Picture 2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48" y="3113"/>
              <a:ext cx="473" cy="4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612" y="2886"/>
              <a:ext cx="81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Helvetica" pitchFamily="32" charset="0"/>
                </a:rPr>
                <a:t>ecflowview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2341566" y="5084760"/>
            <a:ext cx="1438276" cy="981074"/>
            <a:chOff x="1475" y="3203"/>
            <a:chExt cx="906" cy="618"/>
          </a:xfrm>
        </p:grpSpPr>
        <p:pic>
          <p:nvPicPr>
            <p:cNvPr id="10272" name="Picture 3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37" y="3475"/>
              <a:ext cx="408" cy="3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1564" y="3203"/>
              <a:ext cx="81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Helvetica" pitchFamily="32" charset="0"/>
                </a:rPr>
                <a:t>ecflowview</a:t>
              </a: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1475" y="3384"/>
              <a:ext cx="463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Helvetica" pitchFamily="32" charset="0"/>
                </a:rPr>
                <a:t>remote</a:t>
              </a:r>
            </a:p>
          </p:txBody>
        </p:sp>
      </p:grp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1763713" y="2133600"/>
            <a:ext cx="91272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Helvetica" pitchFamily="32" charset="0"/>
              </a:rPr>
              <a:t>ecFlow</a:t>
            </a:r>
            <a:endParaRPr lang="en-GB" sz="1800" dirty="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V="1">
            <a:off x="2339975" y="4075113"/>
            <a:ext cx="720725" cy="506412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908175" y="3500438"/>
            <a:ext cx="1223963" cy="1587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484438" y="2060575"/>
            <a:ext cx="792162" cy="647700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4140200" y="2347913"/>
            <a:ext cx="719138" cy="650875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4787900" y="3500438"/>
            <a:ext cx="1655763" cy="1587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4427538" y="4076700"/>
            <a:ext cx="1944687" cy="1008063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348038" y="4219575"/>
            <a:ext cx="215900" cy="866775"/>
          </a:xfrm>
          <a:prstGeom prst="line">
            <a:avLst/>
          </a:prstGeom>
          <a:noFill/>
          <a:ln w="7632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283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5300663"/>
            <a:ext cx="61277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 animBg="1"/>
      <p:bldP spid="10277" grpId="0" animBg="1"/>
      <p:bldP spid="10278" grpId="0" animBg="1"/>
      <p:bldP spid="10279" grpId="0" animBg="1"/>
      <p:bldP spid="10280" grpId="0" animBg="1"/>
      <p:bldP spid="10281" grpId="0" animBg="1"/>
      <p:bldP spid="10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/>
              <a:t>Components of </a:t>
            </a:r>
            <a:r>
              <a:rPr lang="en-GB" b="1" dirty="0" smtClean="0"/>
              <a:t>ecFlow</a:t>
            </a:r>
            <a:endParaRPr lang="en-GB" b="1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4953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cs typeface="Times New Roman" pitchFamily="16" charset="0"/>
              </a:rPr>
              <a:t>ecflow_server</a:t>
            </a:r>
            <a:r>
              <a:rPr lang="en-GB" dirty="0" smtClean="0">
                <a:cs typeface="Times New Roman" pitchFamily="16" charset="0"/>
              </a:rPr>
              <a:t>	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The </a:t>
            </a:r>
            <a:r>
              <a:rPr lang="en-GB" dirty="0">
                <a:cs typeface="Times New Roman" pitchFamily="16" charset="0"/>
              </a:rPr>
              <a:t>scheduler, continuously running daemon process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cs typeface="Times New Roman" pitchFamily="16" charset="0"/>
              </a:rPr>
              <a:t>ecflow_client</a:t>
            </a:r>
            <a:r>
              <a:rPr lang="en-GB" dirty="0">
                <a:cs typeface="Times New Roman" pitchFamily="16" charset="0"/>
              </a:rPr>
              <a:t>		</a:t>
            </a:r>
            <a:endParaRPr lang="en-GB" dirty="0" smtClean="0">
              <a:cs typeface="Times New Roman" pitchFamily="16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Command </a:t>
            </a:r>
            <a:r>
              <a:rPr lang="en-GB" dirty="0">
                <a:cs typeface="Times New Roman" pitchFamily="16" charset="0"/>
              </a:rPr>
              <a:t>line interface to </a:t>
            </a:r>
            <a:r>
              <a:rPr lang="en-GB" dirty="0" smtClean="0">
                <a:cs typeface="Times New Roman" pitchFamily="16" charset="0"/>
              </a:rPr>
              <a:t>ecFlow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Child commands updating status and </a:t>
            </a:r>
            <a:r>
              <a:rPr lang="en-GB" dirty="0" smtClean="0">
                <a:cs typeface="Times New Roman" pitchFamily="16" charset="0"/>
              </a:rPr>
              <a:t>attributes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Python API</a:t>
            </a:r>
            <a:endParaRPr lang="en-GB" dirty="0">
              <a:cs typeface="Times New Roman" pitchFamily="16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ecflowview</a:t>
            </a:r>
            <a:r>
              <a:rPr lang="en-GB" dirty="0">
                <a:cs typeface="Times New Roman" pitchFamily="16" charset="0"/>
              </a:rPr>
              <a:t>	</a:t>
            </a:r>
            <a:r>
              <a:rPr lang="en-GB" dirty="0" smtClean="0">
                <a:cs typeface="Times New Roman" pitchFamily="16" charset="0"/>
              </a:rPr>
              <a:t>	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6" charset="0"/>
              </a:rPr>
              <a:t>Graphical </a:t>
            </a:r>
            <a:r>
              <a:rPr lang="en-GB" dirty="0">
                <a:cs typeface="Times New Roman" pitchFamily="16" charset="0"/>
              </a:rPr>
              <a:t>interface to </a:t>
            </a:r>
            <a:r>
              <a:rPr lang="en-GB" dirty="0" smtClean="0">
                <a:cs typeface="Times New Roman" pitchFamily="16" charset="0"/>
              </a:rPr>
              <a:t>ecFlow</a:t>
            </a:r>
            <a:endParaRPr lang="en-GB" dirty="0">
              <a:cs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50833</TotalTime>
  <Words>2970</Words>
  <Application>Microsoft Office PowerPoint</Application>
  <PresentationFormat>On-screen Show (4:3)</PresentationFormat>
  <Paragraphs>666</Paragraphs>
  <Slides>69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ecFlow</vt:lpstr>
      <vt:lpstr>Topics to be covered in theory sessions</vt:lpstr>
      <vt:lpstr>Course Aims</vt:lpstr>
      <vt:lpstr>Overview: ecFlow</vt:lpstr>
      <vt:lpstr>Overview: what is ecFlow ?</vt:lpstr>
      <vt:lpstr>Overview: Features?</vt:lpstr>
      <vt:lpstr>Overview: Schematic of our systems</vt:lpstr>
      <vt:lpstr>Simplified view of how we use ecFlow on our systems</vt:lpstr>
      <vt:lpstr>Components of ecFlow</vt:lpstr>
      <vt:lpstr>ecFlow and terminology</vt:lpstr>
      <vt:lpstr>Server Functionality</vt:lpstr>
      <vt:lpstr>Server</vt:lpstr>
      <vt:lpstr>ecFlow: checking the server</vt:lpstr>
      <vt:lpstr>Text client interface</vt:lpstr>
      <vt:lpstr>Child commands: ecflow_client</vt:lpstr>
      <vt:lpstr>PowerPoint Presentation</vt:lpstr>
      <vt:lpstr>Child commands: ecflow_client</vt:lpstr>
      <vt:lpstr>Graphical client interface: ecflowview</vt:lpstr>
      <vt:lpstr>ecflowview‏</vt:lpstr>
      <vt:lpstr>Terminology (1/2)‏</vt:lpstr>
      <vt:lpstr>Terminology (2/2)‏</vt:lpstr>
      <vt:lpstr>Relationship between .def, .ecf and .job files</vt:lpstr>
      <vt:lpstr>Debugging: an overview</vt:lpstr>
      <vt:lpstr>Migrating cron scripts to ecFlow</vt:lpstr>
      <vt:lpstr>PowerPoint Presentation</vt:lpstr>
      <vt:lpstr>Designing an operational suite - considerations</vt:lpstr>
      <vt:lpstr>Designing an operational suite – critical path</vt:lpstr>
      <vt:lpstr>Designing an operational suite – archiving</vt:lpstr>
      <vt:lpstr>Designing an operational suite - plotting</vt:lpstr>
      <vt:lpstr>Writing “operational” scripts – considerations for critical tasks</vt:lpstr>
      <vt:lpstr>Monitoring operational suites</vt:lpstr>
      <vt:lpstr>Implementing suites</vt:lpstr>
      <vt:lpstr>Suite design: functional aspects</vt:lpstr>
      <vt:lpstr>Similarities to parallel programming (1/2)</vt:lpstr>
      <vt:lpstr>Similarities to parallel programming (2/2)</vt:lpstr>
      <vt:lpstr>ECMWF Projects: Background</vt:lpstr>
      <vt:lpstr>ECMWF Projects:</vt:lpstr>
      <vt:lpstr>ECMWF Projects: EMOS</vt:lpstr>
      <vt:lpstr>ECMWF Operational Suites</vt:lpstr>
      <vt:lpstr>Important Concepts</vt:lpstr>
      <vt:lpstr>Important Concepts : Status Flow (1/2)‏</vt:lpstr>
      <vt:lpstr>PowerPoint Presentation</vt:lpstr>
      <vt:lpstr>Important Concepts: Dependencies</vt:lpstr>
      <vt:lpstr>Important Concepts: Inheritance</vt:lpstr>
      <vt:lpstr>Security</vt:lpstr>
      <vt:lpstr>Important Concepts: Task versus Job</vt:lpstr>
      <vt:lpstr>Handling multiple platforms: ECF_JOB_CMD, ECF_KILL_CMD</vt:lpstr>
      <vt:lpstr>Similarities with SMS</vt:lpstr>
      <vt:lpstr>Differences with SMS (1)</vt:lpstr>
      <vt:lpstr>Differences with SMS (2)</vt:lpstr>
      <vt:lpstr>Python definition file</vt:lpstr>
      <vt:lpstr>Python</vt:lpstr>
      <vt:lpstr>Python</vt:lpstr>
      <vt:lpstr>Suite design with Python</vt:lpstr>
      <vt:lpstr>Suite design with Python</vt:lpstr>
      <vt:lpstr>Object oriented design </vt:lpstr>
      <vt:lpstr>Python error handling</vt:lpstr>
      <vt:lpstr>Python: Code Quality</vt:lpstr>
      <vt:lpstr>Migration from SMS to ecFlow</vt:lpstr>
      <vt:lpstr>Migration of header files</vt:lpstr>
      <vt:lpstr>Migration: wrapper files</vt:lpstr>
      <vt:lpstr>Migration: explicit CDP calls</vt:lpstr>
      <vt:lpstr>Migration: examples</vt:lpstr>
      <vt:lpstr>Communicating with ecflowview</vt:lpstr>
      <vt:lpstr>Communicating with ecflowview</vt:lpstr>
      <vt:lpstr>Extending ecflowview: Menus</vt:lpstr>
      <vt:lpstr>Hints for interface design</vt:lpstr>
      <vt:lpstr>Third party libraries</vt:lpstr>
      <vt:lpstr>Contact Points: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WebMARS</dc:title>
  <dc:creator>Boldo</dc:creator>
  <cp:lastModifiedBy>John Hodkinson</cp:lastModifiedBy>
  <cp:revision>1502</cp:revision>
  <cp:lastPrinted>2012-03-22T13:57:51Z</cp:lastPrinted>
  <dcterms:modified xsi:type="dcterms:W3CDTF">2012-03-22T16:12:38Z</dcterms:modified>
</cp:coreProperties>
</file>