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34175" cy="9853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692"/>
    <a:srgbClr val="FE7A90"/>
    <a:srgbClr val="FF7575"/>
    <a:srgbClr val="CCFFFF"/>
    <a:srgbClr val="FF9933"/>
    <a:srgbClr val="FF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2" autoAdjust="0"/>
    <p:restoredTop sz="90929"/>
  </p:normalViewPr>
  <p:slideViewPr>
    <p:cSldViewPr>
      <p:cViewPr varScale="1">
        <p:scale>
          <a:sx n="86" d="100"/>
          <a:sy n="86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032" y="0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0932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032" y="9360932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450BEC-9957-44D0-9F74-C333672B7DF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032" y="0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24425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890" y="4680466"/>
            <a:ext cx="4938395" cy="443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0932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032" y="9360932"/>
            <a:ext cx="2918143" cy="49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1" tIns="45235" rIns="90471" bIns="4523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EC31C50-C3CE-4200-BE43-6FE380162BC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4AED8623-9186-4EBF-9531-CA6EB0A22A4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069A3F2-E299-40A0-98F1-36C4D5F428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0663" y="304800"/>
            <a:ext cx="2036762" cy="584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5961063" cy="584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C877EE08-FBBD-4022-BD19-CB387CB7E1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783B362A-8AB5-498A-9F66-8F757B4F7E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6C8755B9-BFD0-46AF-91D0-D225CBE8C11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979863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219200"/>
            <a:ext cx="3979862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2D4ED1BC-9612-4A95-BDDF-1D8D57EABE6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94F771-559C-44F2-9B71-E5CE4E106E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7D4DC802-4991-48F8-B134-7DEFA49D513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B0BE4C24-ED6C-472A-A701-9479E5B873F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350F028-8646-4F6C-A66D-F7DAF3612DB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ADCE122F-B97F-4124-9DF3-65AD4B0EFF2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3" y="304800"/>
            <a:ext cx="8113712" cy="7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12125" cy="4930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468313" y="6356350"/>
            <a:ext cx="5688012" cy="282575"/>
          </a:xfrm>
          <a:prstGeom prst="parallelogram">
            <a:avLst>
              <a:gd name="adj" fmla="val 48739"/>
            </a:avLst>
          </a:prstGeom>
          <a:solidFill>
            <a:srgbClr val="0F369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356350"/>
            <a:ext cx="42481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364163" y="5373688"/>
            <a:ext cx="7921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GB" sz="1200" b="1">
                <a:solidFill>
                  <a:schemeClr val="bg1"/>
                </a:solidFill>
                <a:latin typeface="Arial" charset="0"/>
              </a:rPr>
              <a:t>Slide </a:t>
            </a:r>
            <a:fld id="{F0D36A90-80CD-45D2-929F-3E95577D2DCF}" type="slidenum">
              <a:rPr lang="en-GB" sz="1200" b="1">
                <a:solidFill>
                  <a:schemeClr val="bg1"/>
                </a:solidFill>
                <a:latin typeface="Arial" charset="0"/>
              </a:rPr>
              <a:pPr/>
              <a:t>‹#›</a:t>
            </a:fld>
            <a:endParaRPr lang="en-GB" sz="12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0665" name="Picture 9" descr="ECMWF_new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43663" y="6310313"/>
            <a:ext cx="2084387" cy="374650"/>
          </a:xfrm>
          <a:prstGeom prst="rect">
            <a:avLst/>
          </a:prstGeom>
          <a:noFill/>
        </p:spPr>
      </p:pic>
      <p:sp>
        <p:nvSpPr>
          <p:cNvPr id="706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32363" y="6353175"/>
            <a:ext cx="10795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Slide </a:t>
            </a:r>
            <a:fld id="{7BC4A012-FF39-47FC-AD79-019F823926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0F3692"/>
          </a:solidFill>
          <a:latin typeface="Arial Black" pitchFamily="34" charset="0"/>
        </a:defRPr>
      </a:lvl9pPr>
    </p:titleStyle>
    <p:bodyStyle>
      <a:lvl1pPr marL="290513" indent="-290513" algn="l" defTabSz="762000" rtl="0" eaLnBrk="1" fontAlgn="base" hangingPunct="1">
        <a:lnSpc>
          <a:spcPts val="2500"/>
        </a:lnSpc>
        <a:spcBef>
          <a:spcPct val="0"/>
        </a:spcBef>
        <a:spcAft>
          <a:spcPts val="1000"/>
        </a:spcAft>
        <a:buClr>
          <a:schemeClr val="hlink"/>
        </a:buClr>
        <a:buSzPct val="100000"/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66763" indent="-285750" algn="l" defTabSz="762000" rtl="0" eaLnBrk="1" fontAlgn="base" hangingPunct="1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charset="0"/>
        <a:buChar char="-"/>
        <a:defRPr b="1">
          <a:solidFill>
            <a:schemeClr val="tx1"/>
          </a:solidFill>
          <a:latin typeface="+mn-lt"/>
        </a:defRPr>
      </a:lvl2pPr>
      <a:lvl3pPr marL="1300163" indent="-342900" algn="l" defTabSz="762000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bg2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3pPr>
      <a:lvl4pPr marL="1719263" indent="-228600" algn="l" defTabSz="762000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bg2"/>
        </a:buClr>
        <a:buSzPct val="100000"/>
        <a:buFont typeface="Wingdings" pitchFamily="2" charset="2"/>
        <a:buChar char=""/>
        <a:defRPr sz="2200" b="1">
          <a:solidFill>
            <a:schemeClr val="tx1"/>
          </a:solidFill>
          <a:latin typeface="+mn-lt"/>
        </a:defRPr>
      </a:lvl4pPr>
      <a:lvl5pPr marL="2138363" indent="-228600" algn="l" defTabSz="762000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bg2"/>
        </a:buClr>
        <a:buSzPct val="100000"/>
        <a:buFont typeface="Wingdings" pitchFamily="2" charset="2"/>
        <a:buChar char=""/>
        <a:defRPr sz="2200" b="1">
          <a:solidFill>
            <a:schemeClr val="tx1"/>
          </a:solidFill>
          <a:latin typeface="+mn-lt"/>
        </a:defRPr>
      </a:lvl5pPr>
      <a:lvl6pPr marL="2595563" indent="-228600" algn="l" defTabSz="762000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bg2"/>
        </a:buClr>
        <a:buSzPct val="100000"/>
        <a:buFont typeface="Wingdings" pitchFamily="2" charset="2"/>
        <a:buChar char=""/>
        <a:defRPr sz="2200" b="1">
          <a:solidFill>
            <a:schemeClr val="tx1"/>
          </a:solidFill>
          <a:latin typeface="+mn-lt"/>
        </a:defRPr>
      </a:lvl6pPr>
      <a:lvl7pPr marL="3052763" indent="-228600" algn="l" defTabSz="762000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bg2"/>
        </a:buClr>
        <a:buSzPct val="100000"/>
        <a:buFont typeface="Wingdings" pitchFamily="2" charset="2"/>
        <a:buChar char=""/>
        <a:defRPr sz="2200" b="1">
          <a:solidFill>
            <a:schemeClr val="tx1"/>
          </a:solidFill>
          <a:latin typeface="+mn-lt"/>
        </a:defRPr>
      </a:lvl7pPr>
      <a:lvl8pPr marL="3509963" indent="-228600" algn="l" defTabSz="762000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bg2"/>
        </a:buClr>
        <a:buSzPct val="100000"/>
        <a:buFont typeface="Wingdings" pitchFamily="2" charset="2"/>
        <a:buChar char=""/>
        <a:defRPr sz="2200" b="1">
          <a:solidFill>
            <a:schemeClr val="tx1"/>
          </a:solidFill>
          <a:latin typeface="+mn-lt"/>
        </a:defRPr>
      </a:lvl8pPr>
      <a:lvl9pPr marL="3967163" indent="-228600" algn="l" defTabSz="762000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chemeClr val="bg2"/>
        </a:buClr>
        <a:buSzPct val="100000"/>
        <a:buFont typeface="Wingdings" pitchFamily="2" charset="2"/>
        <a:buChar char="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CFA5DAFD-A945-4124-9955-9AD42A02B414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ECFLOW</a:t>
            </a:r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Client/Server based replacement for SMS</a:t>
            </a:r>
          </a:p>
          <a:p>
            <a:r>
              <a:rPr lang="en-GB" dirty="0" smtClean="0"/>
              <a:t>Complete re-write in C++, looking to improve maintenance and ease of development</a:t>
            </a:r>
          </a:p>
          <a:p>
            <a:r>
              <a:rPr lang="en-GB" dirty="0" smtClean="0"/>
              <a:t>Scheduling and </a:t>
            </a:r>
            <a:r>
              <a:rPr lang="en-GB" smtClean="0"/>
              <a:t>supervision functionality similar </a:t>
            </a:r>
            <a:r>
              <a:rPr lang="en-GB" dirty="0" smtClean="0"/>
              <a:t>to SMS</a:t>
            </a:r>
          </a:p>
          <a:p>
            <a:r>
              <a:rPr lang="en-GB" dirty="0" smtClean="0"/>
              <a:t>Python API can be used to generate definition structure</a:t>
            </a:r>
          </a:p>
          <a:p>
            <a:r>
              <a:rPr lang="en-GB" dirty="0" smtClean="0"/>
              <a:t>Client Server API available on the command line and in Python</a:t>
            </a:r>
          </a:p>
          <a:p>
            <a:r>
              <a:rPr lang="en-GB" dirty="0" smtClean="0"/>
              <a:t>Allows the existing task wrapper/header files to be reused, with some small modifications</a:t>
            </a:r>
          </a:p>
          <a:p>
            <a:r>
              <a:rPr lang="en-GB" dirty="0" smtClean="0"/>
              <a:t>The GUI similar to XCDP, this may be rewritten in the future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Online tutorial available for training</a:t>
            </a:r>
          </a:p>
          <a:p>
            <a:r>
              <a:rPr lang="en-GB" smtClean="0"/>
              <a:t>Currently </a:t>
            </a:r>
            <a:r>
              <a:rPr lang="en-GB" dirty="0" smtClean="0"/>
              <a:t>undergoing internal beta</a:t>
            </a:r>
          </a:p>
          <a:p>
            <a:r>
              <a:rPr lang="en-GB" dirty="0" smtClean="0"/>
              <a:t>Will be internally verified first. The full release is expected in early 2012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783B362A-8AB5-498A-9F66-8F757B4F7EB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MWF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ommitte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ommitte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itte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itte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itte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itte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itte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itte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ECMWF</Template>
  <TotalTime>187</TotalTime>
  <Words>101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ECMWF</vt:lpstr>
      <vt:lpstr>ECFLOW</vt:lpstr>
      <vt:lpstr>ECFLOW</vt:lpstr>
    </vt:vector>
  </TitlesOfParts>
  <Company>ECMWF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ECFLOW</dc:title>
  <dc:creator>ma0</dc:creator>
  <cp:lastModifiedBy>ma0</cp:lastModifiedBy>
  <cp:revision>23</cp:revision>
  <cp:lastPrinted>2000-09-17T20:10:27Z</cp:lastPrinted>
  <dcterms:created xsi:type="dcterms:W3CDTF">2011-05-03T10:19:22Z</dcterms:created>
  <dcterms:modified xsi:type="dcterms:W3CDTF">2011-05-03T15:03:17Z</dcterms:modified>
</cp:coreProperties>
</file>