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9867900" cy="6718300"/>
  <p:defaultTextStyle>
    <a:defPPr>
      <a:defRPr lang="en-GB"/>
    </a:defPPr>
    <a:lvl1pPr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457200"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914400"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371600"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1828800" algn="l" defTabSz="449263" rtl="0" eaLnBrk="0" fontAlgn="base" hangingPunct="0">
      <a:lnSpc>
        <a:spcPct val="10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94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76401" cy="33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9170" y="0"/>
            <a:ext cx="4276401" cy="33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2170"/>
            <a:ext cx="4276401" cy="3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9170" y="6382170"/>
            <a:ext cx="4276401" cy="3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431C03F-7329-425D-8242-361BB9B8961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867900" cy="67183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2" y="1"/>
            <a:ext cx="4260079" cy="3328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605492" y="1"/>
            <a:ext cx="4260079" cy="3328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17875" y="503238"/>
            <a:ext cx="3355975" cy="25177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05772" y="3192706"/>
            <a:ext cx="7254026" cy="30208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" y="6382170"/>
            <a:ext cx="4260079" cy="3328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05492" y="6382170"/>
            <a:ext cx="4260079" cy="3328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720" rIns="9108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F1AB2B16-D338-4D2E-B56B-506F316AC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25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9CAEB0-B31F-418C-B550-D245B5E16797}" type="slidenum">
              <a:rPr lang="en-GB"/>
              <a:pPr/>
              <a:t>1</a:t>
            </a:fld>
            <a:endParaRPr lang="en-GB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315726" y="503658"/>
            <a:ext cx="3357698" cy="2519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5773" y="3192706"/>
            <a:ext cx="7256357" cy="30219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8B96E-85FB-44FD-A2F7-6885C7DBE096}" type="slidenum">
              <a:rPr lang="en-GB"/>
              <a:pPr/>
              <a:t>2</a:t>
            </a:fld>
            <a:endParaRPr lang="en-GB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315726" y="503658"/>
            <a:ext cx="3357698" cy="2519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7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05773" y="3192706"/>
            <a:ext cx="7256357" cy="30219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080" rIns="91080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Supervisor monitor scheduler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Command and display program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8354"/>
            <a:ext cx="7770813" cy="8923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8013" cy="4968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091363" y="6302375"/>
            <a:ext cx="1331912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100000"/>
              </a:lnSpc>
              <a:buClr>
                <a:srgbClr val="3365FB"/>
              </a:buClr>
              <a:buFont typeface="Arial Black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65FB"/>
                </a:solidFill>
                <a:latin typeface="Arial Black" pitchFamily="32" charset="0"/>
              </a:rPr>
              <a:t>ECMWF</a:t>
            </a: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28600" y="6324600"/>
            <a:ext cx="6813550" cy="381000"/>
          </a:xfrm>
          <a:prstGeom prst="parallelogram">
            <a:avLst>
              <a:gd name="adj" fmla="val 34690"/>
            </a:avLst>
          </a:prstGeom>
          <a:solidFill>
            <a:srgbClr val="3365F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5288" y="6324600"/>
            <a:ext cx="6386512" cy="366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413125" algn="l"/>
                <a:tab pos="3859213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FFFFFF"/>
                </a:solidFill>
                <a:latin typeface="Helvetica" pitchFamily="32" charset="0"/>
              </a:rPr>
              <a:t>ecFlow</a:t>
            </a:r>
            <a:r>
              <a:rPr lang="en-GB" sz="1800" dirty="0">
                <a:solidFill>
                  <a:srgbClr val="FFFFFF"/>
                </a:solidFill>
                <a:latin typeface="Helvetica" pitchFamily="32" charset="0"/>
              </a:rPr>
              <a:t>		          	</a:t>
            </a:r>
            <a:fld id="{38DAE054-A51E-49D1-BE7F-7A10E2F938F2}" type="slidenum">
              <a:rPr lang="en-GB" sz="1800">
                <a:solidFill>
                  <a:srgbClr val="FFFFFF"/>
                </a:solidFill>
                <a:latin typeface="Helvetica" pitchFamily="32" charset="0"/>
              </a:rPr>
              <a:pPr>
                <a:lnSpc>
                  <a:spcPct val="100000"/>
                </a:lnSpc>
                <a:buClr>
                  <a:srgbClr val="FFFFFF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413125" algn="l"/>
                  <a:tab pos="3859213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GB" sz="1800" dirty="0">
                <a:solidFill>
                  <a:srgbClr val="FFFFFF"/>
                </a:solidFill>
                <a:latin typeface="Helvetica" pitchFamily="32" charset="0"/>
              </a:rPr>
              <a:t> 		</a:t>
            </a:r>
            <a:r>
              <a:rPr lang="en-GB" sz="1800" dirty="0" smtClean="0">
                <a:solidFill>
                  <a:srgbClr val="FFFFFF"/>
                </a:solidFill>
                <a:latin typeface="Helvetica" pitchFamily="32" charset="0"/>
              </a:rPr>
              <a:t>September 2011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32813" y="6334125"/>
            <a:ext cx="474662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2pPr>
      <a:lvl3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3pPr>
      <a:lvl4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4pPr>
      <a:lvl5pPr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5pPr>
      <a:lvl6pPr marL="457200"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6pPr>
      <a:lvl7pPr marL="914400"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7pPr>
      <a:lvl8pPr marL="1371600"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8pPr>
      <a:lvl9pPr marL="1828800" algn="l" defTabSz="449263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FF6600"/>
        </a:buClr>
        <a:buSzPct val="100000"/>
        <a:buFont typeface="Times New Roman" pitchFamily="16" charset="0"/>
        <a:defRPr sz="2800">
          <a:solidFill>
            <a:srgbClr val="FF6600"/>
          </a:solidFill>
          <a:latin typeface="Times New Roman" pitchFamily="16" charset="0"/>
        </a:defRPr>
      </a:lvl9pPr>
    </p:titleStyle>
    <p:bodyStyle>
      <a:lvl1pPr marL="290513" indent="-290513" algn="l" defTabSz="449263" rtl="0" eaLnBrk="0" fontAlgn="base" hangingPunct="0">
        <a:lnSpc>
          <a:spcPts val="2588"/>
        </a:lnSpc>
        <a:spcBef>
          <a:spcPct val="0"/>
        </a:spcBef>
        <a:spcAft>
          <a:spcPts val="2000"/>
        </a:spcAft>
        <a:buClr>
          <a:srgbClr val="3365FB"/>
        </a:buClr>
        <a:buSzPct val="90000"/>
        <a:buFont typeface="Wingdings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60413" indent="-277813" algn="l" defTabSz="449263" rtl="0" eaLnBrk="0" fontAlgn="base" hangingPunct="0">
        <a:lnSpc>
          <a:spcPts val="2588"/>
        </a:lnSpc>
        <a:spcBef>
          <a:spcPct val="0"/>
        </a:spcBef>
        <a:spcAft>
          <a:spcPts val="2000"/>
        </a:spcAft>
        <a:buClr>
          <a:srgbClr val="919191"/>
        </a:buClr>
        <a:buSzPct val="90000"/>
        <a:buFont typeface="Wingdings" charset="2"/>
        <a:buChar char=""/>
        <a:defRPr sz="2200">
          <a:solidFill>
            <a:srgbClr val="000000"/>
          </a:solidFill>
          <a:latin typeface="+mn-lt"/>
        </a:defRPr>
      </a:lvl2pPr>
      <a:lvl3pPr marL="1217613" indent="-228600" algn="l" defTabSz="449263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</a:defRPr>
      </a:lvl3pPr>
      <a:lvl4pPr marL="1579563" indent="-171450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</a:defRPr>
      </a:lvl4pPr>
      <a:lvl5pPr marL="19986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5pPr>
      <a:lvl6pPr marL="24558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6pPr>
      <a:lvl7pPr marL="29130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7pPr>
      <a:lvl8pPr marL="33702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8pPr>
      <a:lvl9pPr marL="3827463" indent="-169863" algn="l" defTabSz="449263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.ecmwf.int/metapps/manuals/ecflow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/python.org/tutorial/errors.html" TargetMode="External"/><Relationship Id="rId2" Type="http://schemas.openxmlformats.org/officeDocument/2006/relationships/hyperlink" Target="http://docs/python.org/tutorial/class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.python.org/library/function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ecmwf.int/issues/browse/ECFLOW-1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heli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ost.org/" TargetMode="External"/><Relationship Id="rId2" Type="http://schemas.openxmlformats.org/officeDocument/2006/relationships/hyperlink" Target="http://sphinx.pocoo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57224" y="381000"/>
            <a:ext cx="6991376" cy="12954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0" dirty="0" smtClean="0">
                <a:latin typeface="+mn-lt"/>
              </a:rPr>
              <a:t>ecFlow</a:t>
            </a:r>
            <a:endParaRPr lang="en-GB" sz="6000" dirty="0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643174" y="3071810"/>
            <a:ext cx="5715000" cy="2667000"/>
          </a:xfrm>
          <a:prstGeom prst="rect">
            <a:avLst/>
          </a:prstGeom>
          <a:noFill/>
          <a:ln/>
        </p:spPr>
        <p:txBody>
          <a:bodyPr lIns="90360" tIns="44280" rIns="90360" bIns="44280"/>
          <a:lstStyle/>
          <a:p>
            <a:pPr marL="0" indent="0" algn="r"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FF"/>
                </a:solidFill>
              </a:rPr>
              <a:t>John </a:t>
            </a:r>
            <a:r>
              <a:rPr lang="en-GB" sz="2800" dirty="0" smtClean="0">
                <a:solidFill>
                  <a:srgbClr val="0000FF"/>
                </a:solidFill>
              </a:rPr>
              <a:t>Hodkinson</a:t>
            </a:r>
            <a:br>
              <a:rPr lang="en-GB" sz="2800" dirty="0" smtClean="0">
                <a:solidFill>
                  <a:srgbClr val="0000FF"/>
                </a:solidFill>
              </a:rPr>
            </a:br>
            <a:r>
              <a:rPr lang="en-GB" sz="2800" dirty="0" err="1" smtClean="0">
                <a:solidFill>
                  <a:srgbClr val="0000FF"/>
                </a:solidFill>
              </a:rPr>
              <a:t>Avi</a:t>
            </a:r>
            <a:r>
              <a:rPr lang="en-GB" sz="2800" dirty="0" smtClean="0">
                <a:solidFill>
                  <a:srgbClr val="0000FF"/>
                </a:solidFill>
              </a:rPr>
              <a:t> </a:t>
            </a:r>
            <a:r>
              <a:rPr lang="en-GB" sz="2800" dirty="0" err="1" smtClean="0">
                <a:solidFill>
                  <a:srgbClr val="0000FF"/>
                </a:solidFill>
              </a:rPr>
              <a:t>Bahra</a:t>
            </a:r>
            <a:r>
              <a:rPr lang="en-GB" sz="2800" dirty="0" smtClean="0">
                <a:solidFill>
                  <a:srgbClr val="0000FF"/>
                </a:solidFill>
              </a:rPr>
              <a:t/>
            </a:r>
            <a:br>
              <a:rPr lang="en-GB" sz="2800" dirty="0" smtClean="0">
                <a:solidFill>
                  <a:srgbClr val="0000FF"/>
                </a:solidFill>
              </a:rPr>
            </a:br>
            <a:r>
              <a:rPr lang="en-GB" sz="2800" dirty="0" smtClean="0">
                <a:solidFill>
                  <a:srgbClr val="0000FF"/>
                </a:solidFill>
              </a:rPr>
              <a:t> Axel </a:t>
            </a:r>
            <a:r>
              <a:rPr lang="en-GB" sz="2800" dirty="0" err="1">
                <a:solidFill>
                  <a:srgbClr val="0000FF"/>
                </a:solidFill>
              </a:rPr>
              <a:t>Bonet</a:t>
            </a:r>
            <a:endParaRPr lang="en-GB" sz="2800" dirty="0">
              <a:solidFill>
                <a:srgbClr val="0000FF"/>
              </a:solidFill>
            </a:endParaRPr>
          </a:p>
          <a:p>
            <a:pPr marL="0" indent="0" algn="r"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>
                <a:solidFill>
                  <a:srgbClr val="0000FF"/>
                </a:solidFill>
              </a:rPr>
              <a:t>Meteorological </a:t>
            </a:r>
            <a:r>
              <a:rPr lang="en-GB" sz="2800" dirty="0">
                <a:solidFill>
                  <a:srgbClr val="0000FF"/>
                </a:solidFill>
              </a:rPr>
              <a:t>Applications Section</a:t>
            </a:r>
          </a:p>
          <a:p>
            <a:pPr marL="0" indent="0" algn="r"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FF"/>
                </a:solidFill>
              </a:rPr>
              <a:t>ECMWF</a:t>
            </a:r>
            <a:r>
              <a:rPr lang="en-GB" sz="28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Correct by Construction</a:t>
            </a:r>
          </a:p>
          <a:p>
            <a:r>
              <a:rPr lang="en-GB" dirty="0" smtClean="0"/>
              <a:t>The Python API supports a correct by construction approach.</a:t>
            </a:r>
          </a:p>
          <a:p>
            <a:r>
              <a:rPr lang="en-GB" dirty="0" smtClean="0"/>
              <a:t>For example adding nodes of the same name, at the same level, will throw a </a:t>
            </a:r>
            <a:r>
              <a:rPr lang="en-GB" dirty="0" err="1" smtClean="0"/>
              <a:t>RuntimeError</a:t>
            </a:r>
            <a:r>
              <a:rPr lang="en-GB" dirty="0" smtClean="0"/>
              <a:t> exception:</a:t>
            </a:r>
          </a:p>
          <a:p>
            <a:r>
              <a:rPr lang="en-GB" dirty="0" smtClean="0"/>
              <a:t>import </a:t>
            </a:r>
            <a:r>
              <a:rPr lang="en-GB" dirty="0" err="1" smtClean="0"/>
              <a:t>ecflow</a:t>
            </a:r>
            <a:r>
              <a:rPr lang="en-GB" dirty="0" smtClean="0"/>
              <a:t> </a:t>
            </a:r>
            <a:r>
              <a:rPr lang="en-GB" dirty="0" err="1" smtClean="0"/>
              <a:t>defs</a:t>
            </a:r>
            <a:r>
              <a:rPr lang="en-GB" dirty="0" smtClean="0"/>
              <a:t> = </a:t>
            </a:r>
            <a:r>
              <a:rPr lang="en-GB" dirty="0" err="1" smtClean="0"/>
              <a:t>ecflow.Defs</a:t>
            </a:r>
            <a:r>
              <a:rPr lang="en-GB" dirty="0" smtClean="0"/>
              <a:t>() suite = </a:t>
            </a:r>
            <a:r>
              <a:rPr lang="en-GB" dirty="0" err="1" smtClean="0"/>
              <a:t>defs.add_suite</a:t>
            </a:r>
            <a:r>
              <a:rPr lang="en-GB" dirty="0" smtClean="0"/>
              <a:t>("s1") </a:t>
            </a:r>
            <a:r>
              <a:rPr lang="en-GB" dirty="0" err="1" smtClean="0"/>
              <a:t>suite.add_task</a:t>
            </a:r>
            <a:r>
              <a:rPr lang="en-GB" dirty="0" smtClean="0"/>
              <a:t>("t1") </a:t>
            </a:r>
            <a:r>
              <a:rPr lang="en-GB" dirty="0" err="1" smtClean="0"/>
              <a:t>suite.add_task</a:t>
            </a:r>
            <a:r>
              <a:rPr lang="en-GB" dirty="0" smtClean="0"/>
              <a:t>("t1") # exception thrown &gt;&gt;</a:t>
            </a:r>
            <a:r>
              <a:rPr lang="en-GB" dirty="0" err="1" smtClean="0"/>
              <a:t>RuntimeError</a:t>
            </a:r>
            <a:r>
              <a:rPr lang="en-GB" dirty="0" smtClean="0"/>
              <a:t>: Add Task failed: A task of name 't1' already exists &gt;&gt; on node SUITE:/s1 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Correct by Construction</a:t>
            </a:r>
          </a:p>
          <a:p>
            <a:r>
              <a:rPr lang="en-GB" dirty="0" smtClean="0"/>
              <a:t>Adding dependencies like dates are also checked:</a:t>
            </a:r>
          </a:p>
          <a:p>
            <a:r>
              <a:rPr lang="en-GB" dirty="0" smtClean="0"/>
              <a:t>import </a:t>
            </a:r>
            <a:r>
              <a:rPr lang="en-GB" dirty="0" err="1" smtClean="0"/>
              <a:t>ecflow</a:t>
            </a:r>
            <a:r>
              <a:rPr lang="en-GB" dirty="0" smtClean="0"/>
              <a:t> </a:t>
            </a:r>
            <a:r>
              <a:rPr lang="en-GB" dirty="0" err="1" smtClean="0"/>
              <a:t>defs</a:t>
            </a:r>
            <a:r>
              <a:rPr lang="en-GB" dirty="0" smtClean="0"/>
              <a:t> = </a:t>
            </a:r>
            <a:r>
              <a:rPr lang="en-GB" dirty="0" err="1" smtClean="0"/>
              <a:t>ecflow.Defs</a:t>
            </a:r>
            <a:r>
              <a:rPr lang="en-GB" dirty="0" smtClean="0"/>
              <a:t>() suite = </a:t>
            </a:r>
            <a:r>
              <a:rPr lang="en-GB" dirty="0" err="1" smtClean="0"/>
              <a:t>defs.add_suite</a:t>
            </a:r>
            <a:r>
              <a:rPr lang="en-GB" dirty="0" smtClean="0"/>
              <a:t>("s1") task = </a:t>
            </a:r>
            <a:r>
              <a:rPr lang="en-GB" dirty="0" err="1" smtClean="0"/>
              <a:t>suite.add_task</a:t>
            </a:r>
            <a:r>
              <a:rPr lang="en-GB" dirty="0" smtClean="0"/>
              <a:t>("t1") # day, month, year, month is not valid </a:t>
            </a:r>
            <a:r>
              <a:rPr lang="en-GB" dirty="0" err="1" smtClean="0"/>
              <a:t>task.add_date</a:t>
            </a:r>
            <a:r>
              <a:rPr lang="en-GB" dirty="0" smtClean="0"/>
              <a:t>(1, 14, 2007) &gt;&gt; </a:t>
            </a:r>
            <a:r>
              <a:rPr lang="en-GB" dirty="0" err="1" smtClean="0"/>
              <a:t>IndexError</a:t>
            </a:r>
            <a:r>
              <a:rPr lang="en-GB" dirty="0" smtClean="0"/>
              <a:t>: Invalid Date(</a:t>
            </a:r>
            <a:r>
              <a:rPr lang="en-GB" dirty="0" err="1" smtClean="0"/>
              <a:t>day,month,year</a:t>
            </a:r>
            <a:r>
              <a:rPr lang="en-GB" dirty="0" smtClean="0"/>
              <a:t>): the month &gt;= 0 and month &lt;= 12, where 0 means wild card 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Checking</a:t>
            </a:r>
          </a:p>
          <a:p>
            <a:r>
              <a:rPr lang="en-GB" dirty="0" smtClean="0"/>
              <a:t>Some checking has to be deferred until the definition is fully defined:</a:t>
            </a:r>
          </a:p>
          <a:p>
            <a:r>
              <a:rPr lang="en-GB" dirty="0" smtClean="0"/>
              <a:t>import </a:t>
            </a:r>
            <a:r>
              <a:rPr lang="en-GB" dirty="0" err="1" smtClean="0"/>
              <a:t>ecflow</a:t>
            </a:r>
            <a:r>
              <a:rPr lang="en-GB" dirty="0" smtClean="0"/>
              <a:t> </a:t>
            </a:r>
            <a:r>
              <a:rPr lang="en-GB" dirty="0" err="1" smtClean="0"/>
              <a:t>defs</a:t>
            </a:r>
            <a:r>
              <a:rPr lang="en-GB" dirty="0" smtClean="0"/>
              <a:t> = </a:t>
            </a:r>
            <a:r>
              <a:rPr lang="en-GB" dirty="0" err="1" smtClean="0"/>
              <a:t>ecflow.Defs</a:t>
            </a:r>
            <a:r>
              <a:rPr lang="en-GB" dirty="0" smtClean="0"/>
              <a:t>() suite = </a:t>
            </a:r>
            <a:r>
              <a:rPr lang="en-GB" dirty="0" err="1" smtClean="0"/>
              <a:t>defs.add_suite</a:t>
            </a:r>
            <a:r>
              <a:rPr lang="en-GB" dirty="0" smtClean="0"/>
              <a:t>("s1") </a:t>
            </a:r>
            <a:r>
              <a:rPr lang="en-GB" dirty="0" err="1" smtClean="0"/>
              <a:t>suite.add_task</a:t>
            </a:r>
            <a:r>
              <a:rPr lang="en-GB" dirty="0" smtClean="0"/>
              <a:t>("t2") </a:t>
            </a:r>
            <a:r>
              <a:rPr lang="en-GB" dirty="0" err="1" smtClean="0"/>
              <a:t>suite.add</a:t>
            </a:r>
            <a:r>
              <a:rPr lang="en-GB" dirty="0" smtClean="0"/>
              <a:t>(task("t1").</a:t>
            </a:r>
            <a:r>
              <a:rPr lang="en-GB" dirty="0" err="1" smtClean="0"/>
              <a:t>add_trigger</a:t>
            </a:r>
            <a:r>
              <a:rPr lang="en-GB" dirty="0" smtClean="0"/>
              <a:t>("t2 == active)") assert </a:t>
            </a:r>
            <a:r>
              <a:rPr lang="en-GB" dirty="0" err="1" smtClean="0"/>
              <a:t>len</a:t>
            </a:r>
            <a:r>
              <a:rPr lang="en-GB" dirty="0" smtClean="0"/>
              <a:t>(</a:t>
            </a:r>
            <a:r>
              <a:rPr lang="en-GB" dirty="0" err="1" smtClean="0"/>
              <a:t>defs.check</a:t>
            </a:r>
            <a:r>
              <a:rPr lang="en-GB" dirty="0" smtClean="0"/>
              <a:t>()) != 0, \ "Expected Error: miss-matched brackets in expression."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Job Checking, Example 4</a:t>
            </a:r>
          </a:p>
          <a:p>
            <a:r>
              <a:rPr lang="en-GB" dirty="0" smtClean="0"/>
              <a:t>Job creation is process of locating a '.</a:t>
            </a:r>
            <a:r>
              <a:rPr lang="en-GB" dirty="0" err="1" smtClean="0"/>
              <a:t>ecf</a:t>
            </a:r>
            <a:r>
              <a:rPr lang="en-GB" dirty="0" smtClean="0"/>
              <a:t>' script corresponding to a task and then generation of a job file. This can be checked before a definition is loaded into the server:</a:t>
            </a:r>
          </a:p>
          <a:p>
            <a:r>
              <a:rPr lang="en-GB" dirty="0" smtClean="0"/>
              <a:t>&gt;&gt;&gt;# Generate jobs for the *ALL* tasks in the definition given &gt;&gt;&gt;# by variable '</a:t>
            </a:r>
            <a:r>
              <a:rPr lang="en-GB" dirty="0" err="1" smtClean="0"/>
              <a:t>defs</a:t>
            </a:r>
            <a:r>
              <a:rPr lang="en-GB" dirty="0" smtClean="0"/>
              <a:t>' and print errors to standard out. &gt;&gt;&gt;</a:t>
            </a:r>
            <a:r>
              <a:rPr lang="en-GB" dirty="0" err="1" smtClean="0"/>
              <a:t>job_ctrl</a:t>
            </a:r>
            <a:r>
              <a:rPr lang="en-GB" dirty="0" smtClean="0"/>
              <a:t> = </a:t>
            </a:r>
            <a:r>
              <a:rPr lang="en-GB" dirty="0" err="1" smtClean="0"/>
              <a:t>JobCreationCtrl</a:t>
            </a:r>
            <a:r>
              <a:rPr lang="en-GB" dirty="0" smtClean="0"/>
              <a:t>() &gt;&gt;&gt;</a:t>
            </a:r>
            <a:r>
              <a:rPr lang="en-GB" dirty="0" err="1" smtClean="0"/>
              <a:t>defs.check_job_creation</a:t>
            </a:r>
            <a:r>
              <a:rPr lang="en-GB" dirty="0" smtClean="0"/>
              <a:t>( </a:t>
            </a:r>
            <a:r>
              <a:rPr lang="en-GB" dirty="0" err="1" smtClean="0"/>
              <a:t>job_ctrl</a:t>
            </a:r>
            <a:r>
              <a:rPr lang="en-GB" dirty="0" smtClean="0"/>
              <a:t> ) &gt;&gt;&gt;print </a:t>
            </a:r>
            <a:r>
              <a:rPr lang="en-GB" dirty="0" err="1" smtClean="0"/>
              <a:t>job_ctrl.get_error_msg</a:t>
            </a:r>
            <a:r>
              <a:rPr lang="en-GB" dirty="0" smtClean="0"/>
              <a:t>()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Client/Server: load definition into the server::</a:t>
            </a:r>
          </a:p>
          <a:p>
            <a:r>
              <a:rPr lang="en-GB" dirty="0" smtClean="0"/>
              <a:t>&gt;&gt;&gt;import </a:t>
            </a:r>
            <a:r>
              <a:rPr lang="en-GB" dirty="0" err="1" smtClean="0"/>
              <a:t>ecflow</a:t>
            </a:r>
            <a:r>
              <a:rPr lang="en-GB" dirty="0" smtClean="0"/>
              <a:t> &gt;&gt;&gt;</a:t>
            </a:r>
            <a:r>
              <a:rPr lang="en-GB" dirty="0" err="1" smtClean="0"/>
              <a:t>defs</a:t>
            </a:r>
            <a:r>
              <a:rPr lang="en-GB" dirty="0" smtClean="0"/>
              <a:t> = </a:t>
            </a:r>
            <a:r>
              <a:rPr lang="en-GB" dirty="0" err="1" smtClean="0"/>
              <a:t>ecflow.Defs</a:t>
            </a:r>
            <a:r>
              <a:rPr lang="en-GB" dirty="0" smtClean="0"/>
              <a:t>(); # ... &gt;&gt;&gt;</a:t>
            </a:r>
            <a:r>
              <a:rPr lang="en-GB" dirty="0" err="1" smtClean="0"/>
              <a:t>ci</a:t>
            </a:r>
            <a:r>
              <a:rPr lang="en-GB" dirty="0" smtClean="0"/>
              <a:t> = </a:t>
            </a:r>
            <a:r>
              <a:rPr lang="en-GB" dirty="0" err="1" smtClean="0"/>
              <a:t>ecflow.Client</a:t>
            </a:r>
            <a:r>
              <a:rPr lang="en-GB" dirty="0" smtClean="0"/>
              <a:t>() # create a client &gt;&gt;&gt;</a:t>
            </a:r>
            <a:r>
              <a:rPr lang="en-GB" dirty="0" err="1" smtClean="0"/>
              <a:t>ci.set_host_port</a:t>
            </a:r>
            <a:r>
              <a:rPr lang="en-GB" dirty="0" smtClean="0"/>
              <a:t>("</a:t>
            </a:r>
            <a:r>
              <a:rPr lang="en-GB" dirty="0" err="1" smtClean="0"/>
              <a:t>localhost</a:t>
            </a:r>
            <a:r>
              <a:rPr lang="en-GB" dirty="0" smtClean="0"/>
              <a:t>", "3141") &gt;&gt;&gt;try: &gt;&gt;&gt; </a:t>
            </a:r>
            <a:r>
              <a:rPr lang="en-GB" dirty="0" err="1" smtClean="0"/>
              <a:t>ci.restart_server</a:t>
            </a:r>
            <a:r>
              <a:rPr lang="en-GB" dirty="0" smtClean="0"/>
              <a:t>() # if server halted: </a:t>
            </a:r>
            <a:r>
              <a:rPr lang="en-GB" dirty="0" err="1" smtClean="0"/>
              <a:t>retsrt</a:t>
            </a:r>
            <a:r>
              <a:rPr lang="en-GB" dirty="0" smtClean="0"/>
              <a:t> it. &gt;&gt;&gt; </a:t>
            </a:r>
            <a:r>
              <a:rPr lang="en-GB" dirty="0" err="1" smtClean="0"/>
              <a:t>ci.load</a:t>
            </a:r>
            <a:r>
              <a:rPr lang="en-GB" dirty="0" smtClean="0"/>
              <a:t>(</a:t>
            </a:r>
            <a:r>
              <a:rPr lang="en-GB" dirty="0" err="1" smtClean="0"/>
              <a:t>defs</a:t>
            </a:r>
            <a:r>
              <a:rPr lang="en-GB" dirty="0" smtClean="0"/>
              <a:t>) # load definition into server &gt;&gt;&gt; </a:t>
            </a:r>
            <a:r>
              <a:rPr lang="en-GB" dirty="0" err="1" smtClean="0"/>
              <a:t>ci.begin_suite</a:t>
            </a:r>
            <a:r>
              <a:rPr lang="en-GB" dirty="0" smtClean="0"/>
              <a:t>("s1") # play the definition &gt;&gt;&gt;except </a:t>
            </a:r>
            <a:r>
              <a:rPr lang="en-GB" dirty="0" err="1" smtClean="0"/>
              <a:t>RuntimeError</a:t>
            </a:r>
            <a:r>
              <a:rPr lang="en-GB" dirty="0" smtClean="0"/>
              <a:t>, e: &gt;&gt;&gt; print "failed: " + </a:t>
            </a:r>
            <a:r>
              <a:rPr lang="en-GB" dirty="0" err="1" smtClean="0"/>
              <a:t>str</a:t>
            </a:r>
            <a:r>
              <a:rPr lang="en-GB" dirty="0" smtClean="0"/>
              <a:t>(e)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Trigger checking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SMS does not complain when a trigger references a non-</a:t>
            </a:r>
            <a:r>
              <a:rPr lang="en-GB" dirty="0" err="1" smtClean="0"/>
              <a:t>existant</a:t>
            </a:r>
            <a:r>
              <a:rPr lang="en-GB" dirty="0" smtClean="0"/>
              <a:t> node</a:t>
            </a:r>
          </a:p>
          <a:p>
            <a:r>
              <a:rPr lang="en-GB" dirty="0" smtClean="0"/>
              <a:t>ecFlow provides a command to check triggers with orphan references</a:t>
            </a:r>
          </a:p>
          <a:p>
            <a:r>
              <a:rPr lang="en-GB" dirty="0" smtClean="0"/>
              <a:t>Job generation control for ecFlow. SMS script equivalent is script-Edit-</a:t>
            </a:r>
            <a:r>
              <a:rPr lang="en-GB" dirty="0" err="1" smtClean="0"/>
              <a:t>Preprocess</a:t>
            </a:r>
            <a:r>
              <a:rPr lang="en-GB" dirty="0" smtClean="0"/>
              <a:t>-Execute</a:t>
            </a:r>
          </a:p>
          <a:p>
            <a:r>
              <a:rPr lang="en-GB" dirty="0" smtClean="0"/>
              <a:t>CDP is permissive: no complaints, provided math tree can be built. It may accept unbalanced bracket expression.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Migration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by operations first. Once done and stable, open up to other departments and eventually the member states.</a:t>
            </a:r>
          </a:p>
          <a:p>
            <a:r>
              <a:rPr lang="en-GB" dirty="0" smtClean="0"/>
              <a:t>The task scripts and header files can be re-used, with small changes</a:t>
            </a:r>
          </a:p>
          <a:p>
            <a:r>
              <a:rPr lang="en-GB" dirty="0" smtClean="0"/>
              <a:t>A completely automated migration from CDP based definition file to </a:t>
            </a:r>
            <a:r>
              <a:rPr lang="en-GB" dirty="0" err="1" smtClean="0"/>
              <a:t>ecflow</a:t>
            </a:r>
            <a:r>
              <a:rPr lang="en-GB" dirty="0" smtClean="0"/>
              <a:t> based python scripts is not normally possible.</a:t>
            </a:r>
          </a:p>
          <a:p>
            <a:r>
              <a:rPr lang="en-GB" dirty="0" smtClean="0"/>
              <a:t>Python is a fully object oriented language, so to take full advantage, CDP scripts should be completely rewritten.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Online tutorial available for training</a:t>
            </a:r>
          </a:p>
          <a:p>
            <a:r>
              <a:rPr lang="en-GB" dirty="0" smtClean="0"/>
              <a:t>Internal beta is in testing</a:t>
            </a:r>
          </a:p>
          <a:p>
            <a:r>
              <a:rPr lang="en-GB" dirty="0" smtClean="0"/>
              <a:t>Full release is expected in early 2012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8354"/>
            <a:ext cx="7770813" cy="1036390"/>
          </a:xfrm>
        </p:spPr>
        <p:txBody>
          <a:bodyPr/>
          <a:lstStyle/>
          <a:p>
            <a:r>
              <a:rPr lang="en-GB" b="1" dirty="0" smtClean="0"/>
              <a:t>Where we are now...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8013" cy="4524375"/>
          </a:xfrm>
        </p:spPr>
        <p:txBody>
          <a:bodyPr/>
          <a:lstStyle/>
          <a:p>
            <a:r>
              <a:rPr lang="en-GB" dirty="0" smtClean="0"/>
              <a:t>Do we do a one off transition</a:t>
            </a:r>
          </a:p>
          <a:p>
            <a:r>
              <a:rPr lang="en-GB" dirty="0" smtClean="0"/>
              <a:t>Or need to be capable to load the suite on both systems for a while</a:t>
            </a:r>
          </a:p>
          <a:p>
            <a:r>
              <a:rPr lang="en-GB" dirty="0" smtClean="0"/>
              <a:t>And/or need to be capable to work on the include/task wrapper files on both systems for a while</a:t>
            </a:r>
          </a:p>
          <a:p>
            <a:r>
              <a:rPr lang="en-GB" dirty="0" smtClean="0"/>
              <a:t>Best case: only </a:t>
            </a:r>
            <a:r>
              <a:rPr lang="en-GB" dirty="0" err="1" smtClean="0"/>
              <a:t>head.h</a:t>
            </a:r>
            <a:r>
              <a:rPr lang="en-GB" dirty="0" smtClean="0"/>
              <a:t> and </a:t>
            </a:r>
            <a:r>
              <a:rPr lang="en-GB" dirty="0" err="1" smtClean="0"/>
              <a:t>tail.h</a:t>
            </a:r>
            <a:r>
              <a:rPr lang="en-GB" dirty="0" smtClean="0"/>
              <a:t> have system dependency</a:t>
            </a:r>
          </a:p>
          <a:p>
            <a:r>
              <a:rPr lang="en-GB" dirty="0" smtClean="0"/>
              <a:t>embedded children call: ifs, mars ... need system scripts smslabel, smsevent, smsmeter to intercept the call, identify the scheduler in charge, call the right child command</a:t>
            </a:r>
          </a:p>
          <a:p>
            <a:r>
              <a:rPr lang="en-GB" dirty="0" smtClean="0"/>
              <a:t>administrative tasks: from </a:t>
            </a:r>
            <a:r>
              <a:rPr lang="en-GB" dirty="0" err="1" smtClean="0"/>
              <a:t>cdp</a:t>
            </a:r>
            <a:r>
              <a:rPr lang="en-GB" dirty="0" smtClean="0"/>
              <a:t> to python for batch remote control of the server, i.e. force complete, alter variable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Components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ecflow_server</a:t>
            </a:r>
            <a:r>
              <a:rPr lang="en-GB" dirty="0" smtClean="0"/>
              <a:t>: a Supervisor, Monitoring, Scheduler, just not SMS</a:t>
            </a:r>
          </a:p>
          <a:p>
            <a:r>
              <a:rPr lang="en-GB" dirty="0" err="1" smtClean="0"/>
              <a:t>ecflow_client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command line interface from a terminal</a:t>
            </a:r>
          </a:p>
          <a:p>
            <a:pPr lvl="1"/>
            <a:r>
              <a:rPr lang="en-GB" dirty="0" smtClean="0"/>
              <a:t>user commands</a:t>
            </a:r>
          </a:p>
          <a:p>
            <a:pPr lvl="1"/>
            <a:r>
              <a:rPr lang="en-GB" dirty="0" smtClean="0"/>
              <a:t>jobs supervision: child commands, status and attributes update</a:t>
            </a:r>
          </a:p>
          <a:p>
            <a:r>
              <a:rPr lang="en-GB" dirty="0" smtClean="0"/>
              <a:t>client, batch mode: </a:t>
            </a:r>
            <a:r>
              <a:rPr lang="en-GB" dirty="0" err="1" smtClean="0"/>
              <a:t>ecflow_client</a:t>
            </a:r>
            <a:r>
              <a:rPr lang="en-GB" dirty="0" smtClean="0"/>
              <a:t>, python </a:t>
            </a:r>
            <a:r>
              <a:rPr lang="en-GB" dirty="0" err="1" smtClean="0"/>
              <a:t>api</a:t>
            </a:r>
            <a:endParaRPr lang="en-GB" dirty="0" smtClean="0"/>
          </a:p>
          <a:p>
            <a:r>
              <a:rPr lang="en-GB" dirty="0" err="1" smtClean="0"/>
              <a:t>ecflowview</a:t>
            </a:r>
            <a:r>
              <a:rPr lang="en-GB" dirty="0" smtClean="0"/>
              <a:t>: graphical user interface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1138" y="114300"/>
            <a:ext cx="8562975" cy="6477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/>
              <a:t>Course Aims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80438" cy="4953000"/>
          </a:xfrm>
          <a:ln/>
        </p:spPr>
        <p:txBody>
          <a:bodyPr/>
          <a:lstStyle/>
          <a:p>
            <a:r>
              <a:rPr lang="en-GB" dirty="0" smtClean="0"/>
              <a:t>Information</a:t>
            </a:r>
          </a:p>
          <a:p>
            <a:r>
              <a:rPr lang="en-GB" dirty="0" smtClean="0"/>
              <a:t>What is ecFlow ?</a:t>
            </a:r>
          </a:p>
          <a:p>
            <a:r>
              <a:rPr lang="en-GB" dirty="0" smtClean="0"/>
              <a:t>Development environment</a:t>
            </a:r>
          </a:p>
          <a:p>
            <a:r>
              <a:rPr lang="en-GB" dirty="0" smtClean="0"/>
              <a:t>Technology</a:t>
            </a:r>
          </a:p>
          <a:p>
            <a:r>
              <a:rPr lang="en-GB" dirty="0" smtClean="0"/>
              <a:t>Similarities with SMS</a:t>
            </a:r>
          </a:p>
          <a:p>
            <a:r>
              <a:rPr lang="en-GB" dirty="0" smtClean="0"/>
              <a:t>Differences</a:t>
            </a:r>
          </a:p>
          <a:p>
            <a:r>
              <a:rPr lang="en-GB" dirty="0" smtClean="0"/>
              <a:t>Examples</a:t>
            </a:r>
          </a:p>
          <a:p>
            <a:r>
              <a:rPr lang="en-GB" dirty="0" smtClean="0"/>
              <a:t>Migration</a:t>
            </a:r>
          </a:p>
          <a:p>
            <a:r>
              <a:rPr lang="en-GB" dirty="0" smtClean="0"/>
              <a:t>Schedule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Server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setup environment: use </a:t>
            </a:r>
            <a:r>
              <a:rPr lang="en-GB" dirty="0" err="1" smtClean="0"/>
              <a:t>ecflow</a:t>
            </a:r>
            <a:r>
              <a:rPr lang="en-GB" dirty="0" smtClean="0"/>
              <a:t> # /</a:t>
            </a:r>
            <a:r>
              <a:rPr lang="en-GB" dirty="0" err="1" smtClean="0"/>
              <a:t>usr</a:t>
            </a:r>
            <a:r>
              <a:rPr lang="en-GB" dirty="0" smtClean="0"/>
              <a:t>/local/apps/</a:t>
            </a:r>
            <a:r>
              <a:rPr lang="en-GB" dirty="0" err="1" smtClean="0"/>
              <a:t>ecflow</a:t>
            </a:r>
            <a:r>
              <a:rPr lang="en-GB" dirty="0" smtClean="0"/>
              <a:t>/current/bin</a:t>
            </a:r>
          </a:p>
          <a:p>
            <a:r>
              <a:rPr lang="en-GB" dirty="0" err="1" smtClean="0"/>
              <a:t>startup</a:t>
            </a:r>
            <a:r>
              <a:rPr lang="en-GB" dirty="0" smtClean="0"/>
              <a:t>:</a:t>
            </a:r>
          </a:p>
          <a:p>
            <a:pPr lvl="1">
              <a:buNone/>
            </a:pPr>
            <a:r>
              <a:rPr lang="en-GB" dirty="0" smtClean="0"/>
              <a:t>	ecflow_start.sh</a:t>
            </a:r>
            <a:br>
              <a:rPr lang="en-GB" dirty="0" smtClean="0"/>
            </a:br>
            <a:r>
              <a:rPr lang="en-GB" dirty="0" smtClean="0"/>
              <a:t>ecflow_stop.sh </a:t>
            </a:r>
            <a:br>
              <a:rPr lang="en-GB" dirty="0" smtClean="0"/>
            </a:br>
            <a:r>
              <a:rPr lang="en-GB" dirty="0" err="1" smtClean="0"/>
              <a:t>ecflow_server</a:t>
            </a:r>
            <a:r>
              <a:rPr lang="en-GB" dirty="0" smtClean="0"/>
              <a:t> --port $((1000 + $(id -u))) </a:t>
            </a:r>
            <a:br>
              <a:rPr lang="en-GB" dirty="0" smtClean="0"/>
            </a:br>
            <a:r>
              <a:rPr lang="en-GB" dirty="0" err="1" smtClean="0"/>
              <a:t>nohup</a:t>
            </a:r>
            <a:r>
              <a:rPr lang="en-GB" dirty="0" smtClean="0"/>
              <a:t> </a:t>
            </a:r>
            <a:r>
              <a:rPr lang="en-GB" dirty="0" err="1" smtClean="0"/>
              <a:t>ecflow_server</a:t>
            </a:r>
            <a:r>
              <a:rPr lang="en-GB" dirty="0" smtClean="0"/>
              <a:t> &gt; </a:t>
            </a:r>
            <a:r>
              <a:rPr lang="en-GB" dirty="0" err="1" smtClean="0"/>
              <a:t>ecf.out</a:t>
            </a:r>
            <a:r>
              <a:rPr lang="en-GB" dirty="0" smtClean="0"/>
              <a:t> 2&gt;&amp;1 &amp;</a:t>
            </a:r>
          </a:p>
          <a:p>
            <a:r>
              <a:rPr lang="en-GB" dirty="0" smtClean="0"/>
              <a:t>hosts the suites</a:t>
            </a:r>
          </a:p>
          <a:p>
            <a:r>
              <a:rPr lang="en-GB" dirty="0" smtClean="0"/>
              <a:t>checkpoints (backup) suites tree</a:t>
            </a:r>
          </a:p>
          <a:p>
            <a:r>
              <a:rPr lang="en-GB" dirty="0" smtClean="0"/>
              <a:t>handles user and job requests</a:t>
            </a:r>
          </a:p>
          <a:p>
            <a:r>
              <a:rPr lang="en-GB" dirty="0" smtClean="0"/>
              <a:t>logs activity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Server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configuration:</a:t>
            </a:r>
          </a:p>
          <a:p>
            <a:pPr lvl="1">
              <a:buNone/>
            </a:pPr>
            <a:r>
              <a:rPr lang="en-GB" dirty="0" smtClean="0"/>
              <a:t>	ECF_HOME, # server admin directory</a:t>
            </a:r>
            <a:br>
              <a:rPr lang="en-GB" dirty="0" smtClean="0"/>
            </a:br>
            <a:r>
              <a:rPr lang="en-GB" dirty="0" smtClean="0"/>
              <a:t>ECF_PORT, # port number $((1000 + $(id =u))) - 1500 </a:t>
            </a:r>
            <a:br>
              <a:rPr lang="en-GB" dirty="0" smtClean="0"/>
            </a:br>
            <a:r>
              <a:rPr lang="en-GB" dirty="0" smtClean="0"/>
              <a:t>ECF_CHECK, # checkpoint file name </a:t>
            </a:r>
            <a:br>
              <a:rPr lang="en-GB" dirty="0" smtClean="0"/>
            </a:br>
            <a:r>
              <a:rPr lang="en-GB" dirty="0" smtClean="0"/>
              <a:t>ECF_CHECKOLD, # backup checkpoint file name </a:t>
            </a:r>
            <a:br>
              <a:rPr lang="en-GB" dirty="0" smtClean="0"/>
            </a:br>
            <a:r>
              <a:rPr lang="en-GB" dirty="0" smtClean="0"/>
              <a:t>ECF_LOG, # server log file name </a:t>
            </a:r>
            <a:br>
              <a:rPr lang="en-GB" dirty="0" smtClean="0"/>
            </a:br>
            <a:r>
              <a:rPr lang="en-GB" dirty="0" smtClean="0"/>
              <a:t>ECF_CHECKINTERVAL, # [120], 600 sec </a:t>
            </a:r>
            <a:br>
              <a:rPr lang="en-GB" dirty="0" smtClean="0"/>
            </a:br>
            <a:r>
              <a:rPr lang="en-GB" dirty="0" smtClean="0"/>
              <a:t>ECF_LISTS, # white list file name ECF_DEBUG_SERVER </a:t>
            </a:r>
          </a:p>
          <a:p>
            <a:r>
              <a:rPr lang="en-GB" dirty="0" smtClean="0"/>
              <a:t>server log file: </a:t>
            </a:r>
            <a:br>
              <a:rPr lang="en-GB" dirty="0" smtClean="0"/>
            </a:br>
            <a:r>
              <a:rPr lang="en-GB" dirty="0" err="1" smtClean="0"/>
              <a:t>ecflow_client</a:t>
            </a:r>
            <a:r>
              <a:rPr lang="en-GB" dirty="0" smtClean="0"/>
              <a:t> --port 3141 --log=new # [</a:t>
            </a:r>
            <a:r>
              <a:rPr lang="en-GB" dirty="0" err="1" smtClean="0"/>
              <a:t>new|clear|flush</a:t>
            </a:r>
            <a:r>
              <a:rPr lang="en-GB" dirty="0" smtClean="0"/>
              <a:t>]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Text client interface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8013" cy="4524375"/>
          </a:xfrm>
        </p:spPr>
        <p:txBody>
          <a:bodyPr/>
          <a:lstStyle/>
          <a:p>
            <a:r>
              <a:rPr lang="en-GB" dirty="0" smtClean="0"/>
              <a:t>for remote assistance, batch mode or directly from the shell</a:t>
            </a:r>
          </a:p>
          <a:p>
            <a:r>
              <a:rPr lang="en-GB" dirty="0" smtClean="0"/>
              <a:t>for monitoring and interaction:</a:t>
            </a:r>
          </a:p>
          <a:p>
            <a:pPr lvl="1">
              <a:buNone/>
            </a:pPr>
            <a:r>
              <a:rPr lang="en-GB" dirty="0" smtClean="0"/>
              <a:t> 	</a:t>
            </a:r>
            <a:r>
              <a:rPr lang="en-GB" dirty="0" err="1" smtClean="0"/>
              <a:t>ecflow_client</a:t>
            </a:r>
            <a:r>
              <a:rPr lang="en-GB" dirty="0" smtClean="0"/>
              <a:t> --get # --group="get; show state" # --</a:t>
            </a:r>
            <a:r>
              <a:rPr lang="en-GB" dirty="0" err="1" smtClean="0"/>
              <a:t>get_state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ecflow_client</a:t>
            </a:r>
            <a:r>
              <a:rPr lang="en-GB" dirty="0" smtClean="0"/>
              <a:t> --alter change variable NPES 60 /</a:t>
            </a:r>
            <a:r>
              <a:rPr lang="en-GB" dirty="0" err="1" smtClean="0"/>
              <a:t>emc</a:t>
            </a:r>
            <a:r>
              <a:rPr lang="en-GB" dirty="0" smtClean="0"/>
              <a:t> </a:t>
            </a:r>
          </a:p>
          <a:p>
            <a:r>
              <a:rPr lang="en-GB" dirty="0" smtClean="0"/>
              <a:t>implicit-explicit call:</a:t>
            </a:r>
          </a:p>
          <a:p>
            <a:pPr marL="715963" indent="-715963">
              <a:buNone/>
            </a:pPr>
            <a:r>
              <a:rPr lang="en-GB" dirty="0" smtClean="0"/>
              <a:t>		ECF_NODE, ECF_PORT (ECF_NAME, ECF_PASS) 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ecflow_client</a:t>
            </a:r>
            <a:r>
              <a:rPr lang="en-GB" dirty="0" smtClean="0"/>
              <a:t> --port 3141 --host </a:t>
            </a:r>
            <a:r>
              <a:rPr lang="en-GB" dirty="0" err="1" smtClean="0"/>
              <a:t>mordred</a:t>
            </a:r>
            <a:r>
              <a:rPr lang="en-GB" dirty="0" smtClean="0"/>
              <a:t> --get </a:t>
            </a:r>
          </a:p>
          <a:p>
            <a:r>
              <a:rPr lang="en-GB" dirty="0" smtClean="0"/>
              <a:t>load-replace suites into the server: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err="1" smtClean="0"/>
              <a:t>ecflow_client</a:t>
            </a:r>
            <a:r>
              <a:rPr lang="en-GB" dirty="0" smtClean="0"/>
              <a:t> --load mc.def </a:t>
            </a:r>
            <a:br>
              <a:rPr lang="en-GB" dirty="0" smtClean="0"/>
            </a:br>
            <a:r>
              <a:rPr lang="en-GB" dirty="0" err="1" smtClean="0"/>
              <a:t>ecflow_client</a:t>
            </a:r>
            <a:r>
              <a:rPr lang="en-GB" dirty="0" smtClean="0"/>
              <a:t> --replace=/</a:t>
            </a:r>
            <a:r>
              <a:rPr lang="en-GB" dirty="0" err="1" smtClean="0"/>
              <a:t>emc</a:t>
            </a:r>
            <a:r>
              <a:rPr lang="en-GB" dirty="0" smtClean="0"/>
              <a:t> mc.def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Child commands: </a:t>
            </a:r>
            <a:r>
              <a:rPr lang="en-GB" b="1" dirty="0" err="1" smtClean="0"/>
              <a:t>ecflow_client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8013" cy="4524375"/>
          </a:xfrm>
        </p:spPr>
        <p:txBody>
          <a:bodyPr/>
          <a:lstStyle/>
          <a:p>
            <a:r>
              <a:rPr lang="en-GB" dirty="0" smtClean="0"/>
              <a:t>self contained manual: </a:t>
            </a:r>
            <a:r>
              <a:rPr lang="en-GB" dirty="0" err="1" smtClean="0"/>
              <a:t>ecflow_client</a:t>
            </a:r>
            <a:r>
              <a:rPr lang="en-GB" dirty="0" smtClean="0"/>
              <a:t> --help</a:t>
            </a:r>
          </a:p>
          <a:p>
            <a:r>
              <a:rPr lang="en-GB" dirty="0" smtClean="0"/>
              <a:t>status update: --init &lt;PID-QID&gt;, --abort &lt;cause&gt;, --complete</a:t>
            </a:r>
          </a:p>
          <a:p>
            <a:r>
              <a:rPr lang="en-GB" dirty="0" smtClean="0"/>
              <a:t>attribute update: --event &lt;name&gt;, --meter &lt;name&gt; &lt;value&gt;, --label &lt;name&gt; &lt;text&gt;</a:t>
            </a:r>
          </a:p>
          <a:p>
            <a:r>
              <a:rPr lang="en-GB" dirty="0" smtClean="0"/>
              <a:t>embedded trigger: --wait &lt;expression&gt;</a:t>
            </a:r>
          </a:p>
          <a:p>
            <a:r>
              <a:rPr lang="en-GB" dirty="0" smtClean="0"/>
              <a:t>when a job cannot connect (one host name per line):</a:t>
            </a:r>
          </a:p>
          <a:p>
            <a:pPr lvl="1">
              <a:buNone/>
            </a:pPr>
            <a:r>
              <a:rPr lang="en-GB" dirty="0" smtClean="0"/>
              <a:t>export ECF_HOSTFILE=$HOME/.</a:t>
            </a:r>
            <a:r>
              <a:rPr lang="en-GB" dirty="0" err="1" smtClean="0"/>
              <a:t>ecf_hostfile</a:t>
            </a:r>
            <a:r>
              <a:rPr lang="en-GB" dirty="0" smtClean="0"/>
              <a:t> </a:t>
            </a:r>
          </a:p>
          <a:p>
            <a:r>
              <a:rPr lang="en-GB" dirty="0" smtClean="0"/>
              <a:t>going further: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err="1" smtClean="0"/>
              <a:t>ecflow_client</a:t>
            </a:r>
            <a:r>
              <a:rPr lang="en-GB" dirty="0" smtClean="0"/>
              <a:t> --alter add variable FCNPES 60 /</a:t>
            </a:r>
            <a:r>
              <a:rPr lang="en-GB" dirty="0" err="1" smtClean="0"/>
              <a:t>emc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err="1" smtClean="0"/>
              <a:t>ecflow_client</a:t>
            </a:r>
            <a:r>
              <a:rPr lang="en-GB" dirty="0" smtClean="0"/>
              <a:t> --alter change variable THREADS 1 /</a:t>
            </a:r>
            <a:r>
              <a:rPr lang="en-GB" dirty="0" err="1" smtClean="0"/>
              <a:t>emc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Child commands: </a:t>
            </a:r>
            <a:r>
              <a:rPr lang="en-GB" b="1" dirty="0" err="1" smtClean="0"/>
              <a:t>ecflow_client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configuration:</a:t>
            </a:r>
          </a:p>
          <a:p>
            <a:pPr>
              <a:buNone/>
            </a:pPr>
            <a:r>
              <a:rPr lang="en-GB" dirty="0" smtClean="0"/>
              <a:t>	ECF_NODE, # server hostname </a:t>
            </a:r>
            <a:br>
              <a:rPr lang="en-GB" dirty="0" smtClean="0"/>
            </a:br>
            <a:r>
              <a:rPr lang="en-GB" dirty="0" smtClean="0"/>
              <a:t>ECF_PORT, # server port </a:t>
            </a:r>
            <a:br>
              <a:rPr lang="en-GB" dirty="0" smtClean="0"/>
            </a:br>
            <a:r>
              <a:rPr lang="en-GB" dirty="0" smtClean="0"/>
              <a:t>ECF_NAME, # task path </a:t>
            </a:r>
            <a:br>
              <a:rPr lang="en-GB" dirty="0" smtClean="0"/>
            </a:br>
            <a:r>
              <a:rPr lang="en-GB" dirty="0" smtClean="0"/>
              <a:t>ECF_PASS, # pseudorandom string to detect zombies </a:t>
            </a:r>
            <a:br>
              <a:rPr lang="en-GB" dirty="0" smtClean="0"/>
            </a:br>
            <a:r>
              <a:rPr lang="en-GB" dirty="0" smtClean="0"/>
              <a:t>ECF_TRYNO, # job occurrence number </a:t>
            </a:r>
            <a:br>
              <a:rPr lang="en-GB" dirty="0" smtClean="0"/>
            </a:br>
            <a:r>
              <a:rPr lang="en-GB" dirty="0" smtClean="0"/>
              <a:t>ECF_HOSTFILE, # hostname list for alternative servers </a:t>
            </a:r>
            <a:br>
              <a:rPr lang="en-GB" dirty="0" smtClean="0"/>
            </a:br>
            <a:r>
              <a:rPr lang="en-GB" dirty="0" smtClean="0"/>
              <a:t>ECF_RID, # job remote id (queuing id) </a:t>
            </a:r>
            <a:br>
              <a:rPr lang="en-GB" dirty="0" smtClean="0"/>
            </a:br>
            <a:r>
              <a:rPr lang="en-GB" dirty="0" smtClean="0"/>
              <a:t>ECF_TIMEOUT, # interval between two attempts </a:t>
            </a:r>
            <a:br>
              <a:rPr lang="en-GB" dirty="0" smtClean="0"/>
            </a:br>
            <a:r>
              <a:rPr lang="en-GB" dirty="0" smtClean="0"/>
              <a:t>ECF_DENIED, # to enable job exit with error before 24h </a:t>
            </a:r>
            <a:br>
              <a:rPr lang="en-GB" dirty="0" smtClean="0"/>
            </a:br>
            <a:r>
              <a:rPr lang="en-GB" dirty="0" smtClean="0"/>
              <a:t>NO_ECF, # standalone mode </a:t>
            </a:r>
            <a:br>
              <a:rPr lang="en-GB" dirty="0" smtClean="0"/>
            </a:br>
            <a:r>
              <a:rPr lang="en-GB" dirty="0" smtClean="0"/>
              <a:t>ECF_DEBUG_CLIENT 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Graphical client interface: </a:t>
            </a:r>
            <a:r>
              <a:rPr lang="en-GB" b="1" dirty="0" err="1" smtClean="0"/>
              <a:t>ecflowview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version based on </a:t>
            </a:r>
            <a:r>
              <a:rPr lang="en-GB" dirty="0" err="1" smtClean="0"/>
              <a:t>Xcdp</a:t>
            </a:r>
            <a:endParaRPr lang="en-GB" dirty="0" smtClean="0"/>
          </a:p>
          <a:p>
            <a:r>
              <a:rPr lang="en-GB" dirty="0" smtClean="0"/>
              <a:t>for broadband connection, for both monitoring and interaction</a:t>
            </a:r>
          </a:p>
          <a:p>
            <a:r>
              <a:rPr lang="en-GB" dirty="0" smtClean="0"/>
              <a:t>most text commands, restricted</a:t>
            </a:r>
          </a:p>
          <a:p>
            <a:r>
              <a:rPr lang="en-GB" dirty="0" smtClean="0"/>
              <a:t>direct access to information: script, manual, job, output</a:t>
            </a:r>
          </a:p>
          <a:p>
            <a:r>
              <a:rPr lang="en-GB" dirty="0" smtClean="0"/>
              <a:t>user can restrict available commands:</a:t>
            </a:r>
          </a:p>
          <a:p>
            <a:pPr lvl="1">
              <a:buNone/>
            </a:pPr>
            <a:r>
              <a:rPr lang="en-GB" dirty="0" smtClean="0"/>
              <a:t>Edit-&gt;Preferences-&gt;User-Operator-Administrator modes </a:t>
            </a:r>
          </a:p>
          <a:p>
            <a:r>
              <a:rPr lang="en-GB" dirty="0" smtClean="0"/>
              <a:t>user can configure nodes/statuses/attributes display, vertical-horizontal display (node + ctrl-middle-mouse-button + </a:t>
            </a:r>
            <a:r>
              <a:rPr lang="en-GB" dirty="0" err="1" smtClean="0"/>
              <a:t>close,open</a:t>
            </a:r>
            <a:r>
              <a:rPr lang="en-GB" dirty="0" smtClean="0"/>
              <a:t>)</a:t>
            </a:r>
          </a:p>
          <a:p>
            <a:r>
              <a:rPr lang="en-GB" dirty="0" smtClean="0"/>
              <a:t>$HOME/.</a:t>
            </a:r>
            <a:r>
              <a:rPr lang="en-GB" dirty="0" err="1" smtClean="0"/>
              <a:t>ecflowrc</a:t>
            </a:r>
            <a:r>
              <a:rPr lang="en-GB" dirty="0" smtClean="0"/>
              <a:t>: servers, </a:t>
            </a:r>
            <a:r>
              <a:rPr lang="en-GB" dirty="0" err="1" smtClean="0"/>
              <a:t>X.options</a:t>
            </a:r>
            <a:r>
              <a:rPr lang="en-GB" dirty="0" smtClean="0"/>
              <a:t>, </a:t>
            </a:r>
            <a:r>
              <a:rPr lang="en-GB" dirty="0" err="1" smtClean="0"/>
              <a:t>ecflowview.menu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Client-Server environments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CDP: command and display program (SMS)</a:t>
            </a:r>
          </a:p>
          <a:p>
            <a:r>
              <a:rPr lang="en-GB" dirty="0" err="1" smtClean="0"/>
              <a:t>Korn</a:t>
            </a:r>
            <a:r>
              <a:rPr lang="en-GB" dirty="0" smtClean="0"/>
              <a:t> Shell</a:t>
            </a:r>
          </a:p>
          <a:p>
            <a:r>
              <a:rPr lang="en-GB" dirty="0" smtClean="0"/>
              <a:t>Python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Using CDP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8013" cy="4524375"/>
          </a:xfrm>
        </p:spPr>
        <p:txBody>
          <a:bodyPr/>
          <a:lstStyle/>
          <a:p>
            <a:r>
              <a:rPr lang="en-GB" dirty="0" err="1" smtClean="0"/>
              <a:t>rc</a:t>
            </a:r>
            <a:r>
              <a:rPr lang="en-GB" dirty="0" smtClean="0"/>
              <a:t> file environment setting: variables IOIRC, CDPRC, ./.</a:t>
            </a:r>
            <a:r>
              <a:rPr lang="en-GB" dirty="0" err="1" smtClean="0"/>
              <a:t>ioirc</a:t>
            </a:r>
            <a:r>
              <a:rPr lang="en-GB" dirty="0" smtClean="0"/>
              <a:t>, ./.</a:t>
            </a:r>
            <a:r>
              <a:rPr lang="en-GB" dirty="0" err="1" smtClean="0"/>
              <a:t>cdprc</a:t>
            </a:r>
            <a:r>
              <a:rPr lang="en-GB" dirty="0" smtClean="0"/>
              <a:t>, $HOME/.</a:t>
            </a:r>
            <a:r>
              <a:rPr lang="en-GB" dirty="0" err="1" smtClean="0"/>
              <a:t>ioirc</a:t>
            </a:r>
            <a:r>
              <a:rPr lang="en-GB" dirty="0" smtClean="0"/>
              <a:t>, $HOME/.</a:t>
            </a:r>
            <a:r>
              <a:rPr lang="en-GB" dirty="0" err="1" smtClean="0"/>
              <a:t>cdprc</a:t>
            </a:r>
            <a:endParaRPr lang="en-GB" dirty="0" smtClean="0"/>
          </a:p>
          <a:p>
            <a:r>
              <a:rPr lang="en-GB" dirty="0" smtClean="0"/>
              <a:t>variables, variables import, aliases, functions:</a:t>
            </a:r>
          </a:p>
          <a:p>
            <a:pPr marL="450850" lvl="1" indent="31750">
              <a:buNone/>
            </a:pPr>
            <a:r>
              <a:rPr lang="en-GB" dirty="0" smtClean="0"/>
              <a:t>set </a:t>
            </a:r>
            <a:r>
              <a:rPr lang="en-GB" dirty="0" err="1" smtClean="0"/>
              <a:t>var</a:t>
            </a:r>
            <a:r>
              <a:rPr lang="en-GB" dirty="0" smtClean="0"/>
              <a:t> value </a:t>
            </a:r>
            <a:br>
              <a:rPr lang="en-GB" dirty="0" smtClean="0"/>
            </a:br>
            <a:r>
              <a:rPr lang="en-GB" dirty="0" err="1" smtClean="0"/>
              <a:t>var</a:t>
            </a:r>
            <a:r>
              <a:rPr lang="en-GB" dirty="0" smtClean="0"/>
              <a:t>=1 # math </a:t>
            </a:r>
            <a:br>
              <a:rPr lang="en-GB" dirty="0" smtClean="0"/>
            </a:br>
            <a:r>
              <a:rPr lang="en-GB" dirty="0" err="1" smtClean="0"/>
              <a:t>setenv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USER </a:t>
            </a:r>
            <a:br>
              <a:rPr lang="en-GB" dirty="0" smtClean="0"/>
            </a:br>
            <a:r>
              <a:rPr lang="en-GB" dirty="0" smtClean="0"/>
              <a:t>alias ok echo ok </a:t>
            </a:r>
            <a:br>
              <a:rPr lang="en-GB" dirty="0" smtClean="0"/>
            </a:br>
            <a:r>
              <a:rPr lang="en-GB" dirty="0" smtClean="0"/>
              <a:t>define </a:t>
            </a:r>
            <a:r>
              <a:rPr lang="en-GB" dirty="0" err="1" smtClean="0"/>
              <a:t>my_function</a:t>
            </a:r>
            <a:r>
              <a:rPr lang="en-GB" dirty="0" smtClean="0"/>
              <a:t> { </a:t>
            </a:r>
            <a:br>
              <a:rPr lang="en-GB" dirty="0" smtClean="0"/>
            </a:br>
            <a:r>
              <a:rPr lang="en-GB" dirty="0" smtClean="0"/>
              <a:t>	echo ok # $# $* shift return </a:t>
            </a:r>
            <a:br>
              <a:rPr lang="en-GB" dirty="0" smtClean="0"/>
            </a:br>
            <a:r>
              <a:rPr lang="en-GB" dirty="0" smtClean="0"/>
              <a:t>} </a:t>
            </a:r>
          </a:p>
          <a:p>
            <a:r>
              <a:rPr lang="en-GB" dirty="0" smtClean="0"/>
              <a:t>history: !&lt;</a:t>
            </a:r>
            <a:r>
              <a:rPr lang="en-GB" dirty="0" err="1" smtClean="0"/>
              <a:t>cmd</a:t>
            </a:r>
            <a:r>
              <a:rPr lang="en-GB" dirty="0" smtClean="0"/>
              <a:t>&gt;, !!, !n</a:t>
            </a:r>
          </a:p>
          <a:p>
            <a:r>
              <a:rPr lang="en-GB" dirty="0" smtClean="0"/>
              <a:t>no protected keywords, e.g. "task do" is accepted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Using CDP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8013" cy="4524375"/>
          </a:xfrm>
        </p:spPr>
        <p:txBody>
          <a:bodyPr/>
          <a:lstStyle/>
          <a:p>
            <a:r>
              <a:rPr lang="en-GB" dirty="0" smtClean="0"/>
              <a:t>simple language:</a:t>
            </a:r>
          </a:p>
          <a:p>
            <a:pPr lvl="1" indent="-44450">
              <a:lnSpc>
                <a:spcPct val="100000"/>
              </a:lnSpc>
              <a:buNone/>
            </a:pPr>
            <a:r>
              <a:rPr lang="en-GB" sz="1800" dirty="0" smtClean="0"/>
              <a:t>if (math) then &lt;</a:t>
            </a:r>
            <a:r>
              <a:rPr lang="en-GB" sz="1800" dirty="0" err="1" smtClean="0"/>
              <a:t>cmds</a:t>
            </a:r>
            <a:r>
              <a:rPr lang="en-GB" sz="1800" dirty="0" smtClean="0"/>
              <a:t>&gt;; else &lt;</a:t>
            </a:r>
            <a:r>
              <a:rPr lang="en-GB" sz="1800" dirty="0" err="1" smtClean="0"/>
              <a:t>cmds</a:t>
            </a:r>
            <a:r>
              <a:rPr lang="en-GB" sz="1800" dirty="0" smtClean="0"/>
              <a:t>&gt;; </a:t>
            </a:r>
            <a:r>
              <a:rPr lang="en-GB" sz="1800" dirty="0" err="1" smtClean="0"/>
              <a:t>endif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while (math) do &lt;</a:t>
            </a:r>
            <a:r>
              <a:rPr lang="en-GB" sz="1800" dirty="0" err="1" smtClean="0"/>
              <a:t>cmds</a:t>
            </a:r>
            <a:r>
              <a:rPr lang="en-GB" sz="1800" dirty="0" smtClean="0"/>
              <a:t>&gt;; </a:t>
            </a:r>
            <a:r>
              <a:rPr lang="en-GB" sz="1800" dirty="0" err="1" smtClean="0"/>
              <a:t>endwhile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for </a:t>
            </a:r>
            <a:r>
              <a:rPr lang="en-GB" sz="1800" dirty="0" err="1" smtClean="0"/>
              <a:t>var</a:t>
            </a:r>
            <a:r>
              <a:rPr lang="en-GB" sz="1800" dirty="0" smtClean="0"/>
              <a:t> (math) (math) [step (math)] do </a:t>
            </a:r>
            <a:r>
              <a:rPr lang="en-GB" sz="1800" dirty="0" err="1" smtClean="0"/>
              <a:t>cmds</a:t>
            </a:r>
            <a:r>
              <a:rPr lang="en-GB" sz="1800" dirty="0" smtClean="0"/>
              <a:t>; </a:t>
            </a:r>
            <a:r>
              <a:rPr lang="en-GB" sz="1800" dirty="0" err="1" smtClean="0"/>
              <a:t>endfor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loop </a:t>
            </a:r>
            <a:r>
              <a:rPr lang="en-GB" sz="1800" dirty="0" err="1" smtClean="0"/>
              <a:t>var</a:t>
            </a:r>
            <a:r>
              <a:rPr lang="en-GB" sz="1800" dirty="0" smtClean="0"/>
              <a:t> (spaced-list) do &lt;</a:t>
            </a:r>
            <a:r>
              <a:rPr lang="en-GB" sz="1800" dirty="0" err="1" smtClean="0"/>
              <a:t>cmds</a:t>
            </a:r>
            <a:r>
              <a:rPr lang="en-GB" sz="1800" dirty="0" smtClean="0"/>
              <a:t>&gt;; </a:t>
            </a:r>
            <a:r>
              <a:rPr lang="en-GB" sz="1800" dirty="0" err="1" smtClean="0"/>
              <a:t>endloop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case </a:t>
            </a:r>
            <a:r>
              <a:rPr lang="en-GB" sz="1800" dirty="0" err="1" smtClean="0"/>
              <a:t>var</a:t>
            </a:r>
            <a:r>
              <a:rPr lang="en-GB" sz="1800" dirty="0" smtClean="0"/>
              <a:t> in (spaced-list) do &lt;</a:t>
            </a:r>
            <a:r>
              <a:rPr lang="en-GB" sz="1800" dirty="0" err="1" smtClean="0"/>
              <a:t>cmds</a:t>
            </a:r>
            <a:r>
              <a:rPr lang="en-GB" sz="1800" dirty="0" smtClean="0"/>
              <a:t>&gt;; </a:t>
            </a:r>
            <a:r>
              <a:rPr lang="en-GB" sz="1800" dirty="0" err="1" smtClean="0"/>
              <a:t>endin</a:t>
            </a:r>
            <a:r>
              <a:rPr lang="en-GB" sz="1800" dirty="0" smtClean="0"/>
              <a:t>; in ( ) do &lt;default&gt;; </a:t>
            </a:r>
            <a:r>
              <a:rPr lang="en-GB" sz="1800" dirty="0" err="1" smtClean="0"/>
              <a:t>endin</a:t>
            </a:r>
            <a:r>
              <a:rPr lang="en-GB" sz="1800" dirty="0" smtClean="0"/>
              <a:t>; </a:t>
            </a:r>
            <a:r>
              <a:rPr lang="en-GB" sz="1800" dirty="0" err="1" smtClean="0"/>
              <a:t>endcase</a:t>
            </a:r>
            <a:endParaRPr lang="en-GB" sz="1800" dirty="0" smtClean="0"/>
          </a:p>
          <a:p>
            <a:r>
              <a:rPr lang="en-GB" dirty="0" smtClean="0"/>
              <a:t>close connection with underlying shell ($ shell-</a:t>
            </a:r>
            <a:r>
              <a:rPr lang="en-GB" dirty="0" err="1" smtClean="0"/>
              <a:t>cmd</a:t>
            </a:r>
            <a:r>
              <a:rPr lang="en-GB" dirty="0" smtClean="0"/>
              <a:t>, % c-shell-</a:t>
            </a:r>
            <a:r>
              <a:rPr lang="en-GB" dirty="0" err="1" smtClean="0"/>
              <a:t>cmd</a:t>
            </a:r>
            <a:r>
              <a:rPr lang="en-GB" dirty="0" smtClean="0"/>
              <a:t>, set </a:t>
            </a:r>
            <a:r>
              <a:rPr lang="en-GB" dirty="0" err="1" smtClean="0"/>
              <a:t>var</a:t>
            </a:r>
            <a:r>
              <a:rPr lang="en-GB" dirty="0" smtClean="0"/>
              <a:t> shell-</a:t>
            </a:r>
            <a:r>
              <a:rPr lang="en-GB" dirty="0" err="1" smtClean="0"/>
              <a:t>cmd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include files: "&lt; inc_revervation.def"</a:t>
            </a:r>
          </a:p>
          <a:p>
            <a:r>
              <a:rPr lang="en-GB" dirty="0" smtClean="0"/>
              <a:t>pipes, redirections: </a:t>
            </a:r>
            <a:r>
              <a:rPr lang="en-GB" dirty="0" err="1" smtClean="0"/>
              <a:t>ls</a:t>
            </a:r>
            <a:r>
              <a:rPr lang="en-GB" dirty="0" smtClean="0"/>
              <a:t> -NR /mc | </a:t>
            </a:r>
            <a:r>
              <a:rPr lang="en-GB" dirty="0" err="1" smtClean="0"/>
              <a:t>grep</a:t>
            </a:r>
            <a:r>
              <a:rPr lang="en-GB" dirty="0" smtClean="0"/>
              <a:t> &gt; </a:t>
            </a:r>
            <a:r>
              <a:rPr lang="en-GB" dirty="0" err="1" smtClean="0"/>
              <a:t>mc.out</a:t>
            </a:r>
            <a:endParaRPr lang="en-GB" dirty="0" smtClean="0"/>
          </a:p>
          <a:p>
            <a:r>
              <a:rPr lang="en-GB" dirty="0" smtClean="0"/>
              <a:t>debug: "set debug on", open-source</a:t>
            </a:r>
          </a:p>
          <a:p>
            <a:r>
              <a:rPr lang="en-GB" dirty="0" smtClean="0"/>
              <a:t>self contained documentation: man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770813" cy="892374"/>
          </a:xfrm>
        </p:spPr>
        <p:txBody>
          <a:bodyPr/>
          <a:lstStyle/>
          <a:p>
            <a:r>
              <a:rPr lang="en-GB" b="1" dirty="0" smtClean="0"/>
              <a:t>Using the </a:t>
            </a:r>
            <a:r>
              <a:rPr lang="en-GB" b="1" dirty="0" err="1" smtClean="0"/>
              <a:t>Korn</a:t>
            </a:r>
            <a:r>
              <a:rPr lang="en-GB" b="1" dirty="0" smtClean="0"/>
              <a:t> shell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8013" cy="4524375"/>
          </a:xfrm>
        </p:spPr>
        <p:txBody>
          <a:bodyPr/>
          <a:lstStyle/>
          <a:p>
            <a:r>
              <a:rPr lang="en-GB" dirty="0" smtClean="0"/>
              <a:t>environment setting: $HOME/.</a:t>
            </a:r>
            <a:r>
              <a:rPr lang="en-GB" dirty="0" err="1" smtClean="0"/>
              <a:t>kshrc</a:t>
            </a:r>
            <a:r>
              <a:rPr lang="en-GB" dirty="0" smtClean="0"/>
              <a:t>, $HOME/.profile (once at login)</a:t>
            </a:r>
          </a:p>
          <a:p>
            <a:r>
              <a:rPr lang="en-GB" dirty="0" smtClean="0"/>
              <a:t>variables, </a:t>
            </a:r>
            <a:r>
              <a:rPr lang="en-GB" dirty="0" err="1" smtClean="0"/>
              <a:t>posix</a:t>
            </a:r>
            <a:r>
              <a:rPr lang="en-GB" dirty="0" smtClean="0"/>
              <a:t> aliases, functions: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err="1" smtClean="0"/>
              <a:t>var</a:t>
            </a:r>
            <a:r>
              <a:rPr lang="en-GB" sz="2000" dirty="0" smtClean="0"/>
              <a:t>=value </a:t>
            </a:r>
            <a:br>
              <a:rPr lang="en-GB" sz="2000" dirty="0" smtClean="0"/>
            </a:br>
            <a:r>
              <a:rPr lang="en-GB" sz="2000" dirty="0" smtClean="0"/>
              <a:t>alias ok="echo ok" </a:t>
            </a:r>
            <a:br>
              <a:rPr lang="en-GB" sz="2000" dirty="0" smtClean="0"/>
            </a:br>
            <a:r>
              <a:rPr lang="en-GB" sz="2000" dirty="0" smtClean="0"/>
              <a:t>function </a:t>
            </a:r>
            <a:r>
              <a:rPr lang="en-GB" sz="2000" dirty="0" err="1" smtClean="0"/>
              <a:t>fct</a:t>
            </a:r>
            <a:r>
              <a:rPr lang="en-GB" sz="2000" dirty="0" smtClean="0"/>
              <a:t> { </a:t>
            </a:r>
            <a:br>
              <a:rPr lang="en-GB" sz="2000" dirty="0" smtClean="0"/>
            </a:br>
            <a:r>
              <a:rPr lang="en-GB" sz="2000" dirty="0" smtClean="0"/>
              <a:t>	echo ok # $# $* shift return </a:t>
            </a:r>
            <a:br>
              <a:rPr lang="en-GB" sz="2000" dirty="0" smtClean="0"/>
            </a:br>
            <a:r>
              <a:rPr lang="en-GB" sz="2000" dirty="0" smtClean="0"/>
              <a:t>} </a:t>
            </a:r>
            <a:br>
              <a:rPr lang="en-GB" sz="2000" dirty="0" smtClean="0"/>
            </a:br>
            <a:r>
              <a:rPr lang="en-GB" sz="2000" dirty="0" err="1" smtClean="0"/>
              <a:t>fct</a:t>
            </a:r>
            <a:r>
              <a:rPr lang="en-GB" sz="2000" dirty="0" smtClean="0"/>
              <a:t>() { </a:t>
            </a:r>
            <a:br>
              <a:rPr lang="en-GB" sz="2000" dirty="0" smtClean="0"/>
            </a:br>
            <a:r>
              <a:rPr lang="en-GB" sz="2000" dirty="0" smtClean="0"/>
              <a:t>	echo ok </a:t>
            </a:r>
            <a:br>
              <a:rPr lang="en-GB" sz="2000" dirty="0" smtClean="0"/>
            </a:br>
            <a:r>
              <a:rPr lang="en-GB" sz="2000" dirty="0" smtClean="0"/>
              <a:t>}</a:t>
            </a:r>
            <a:r>
              <a:rPr lang="en-GB" dirty="0" smtClean="0"/>
              <a:t> </a:t>
            </a:r>
          </a:p>
          <a:p>
            <a:r>
              <a:rPr lang="en-GB" dirty="0" smtClean="0"/>
              <a:t>history: r (?), !</a:t>
            </a:r>
            <a:r>
              <a:rPr lang="en-GB" dirty="0" err="1" smtClean="0"/>
              <a:t>cmd</a:t>
            </a:r>
            <a:r>
              <a:rPr lang="en-GB" dirty="0" smtClean="0"/>
              <a:t>, !!, !n</a:t>
            </a:r>
          </a:p>
          <a:p>
            <a:r>
              <a:rPr lang="en-GB" dirty="0" smtClean="0"/>
              <a:t>protected keywords, built in keywords (time, limit), homonyms (date)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8013" cy="4524375"/>
          </a:xfrm>
        </p:spPr>
        <p:txBody>
          <a:bodyPr/>
          <a:lstStyle/>
          <a:p>
            <a:r>
              <a:rPr lang="en-GB" dirty="0" smtClean="0"/>
              <a:t>Platforms: Linux, Linux Cluster, IBM, HPUX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Files: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Client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Python Extension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GUI (only available on Linux)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PATHS: /</a:t>
            </a:r>
            <a:r>
              <a:rPr lang="en-GB" dirty="0" err="1" smtClean="0"/>
              <a:t>usr</a:t>
            </a:r>
            <a:r>
              <a:rPr lang="en-GB" dirty="0" smtClean="0"/>
              <a:t>/local/apps/</a:t>
            </a:r>
            <a:r>
              <a:rPr lang="en-GB" dirty="0" err="1" smtClean="0"/>
              <a:t>ecflow</a:t>
            </a:r>
            <a:r>
              <a:rPr lang="en-GB" dirty="0" smtClean="0"/>
              <a:t>/&lt;version&gt;/bin</a:t>
            </a:r>
          </a:p>
          <a:p>
            <a:r>
              <a:rPr lang="en-GB" dirty="0" smtClean="0"/>
              <a:t>User manual: /</a:t>
            </a:r>
            <a:r>
              <a:rPr lang="en-GB" dirty="0" err="1" smtClean="0"/>
              <a:t>usr</a:t>
            </a:r>
            <a:r>
              <a:rPr lang="en-GB" dirty="0" smtClean="0"/>
              <a:t>/local/apps/</a:t>
            </a:r>
            <a:r>
              <a:rPr lang="en-GB" dirty="0" err="1" smtClean="0"/>
              <a:t>ecflow</a:t>
            </a:r>
            <a:r>
              <a:rPr lang="en-GB" dirty="0" smtClean="0"/>
              <a:t>/&lt;version&gt;/doc</a:t>
            </a:r>
          </a:p>
          <a:p>
            <a:r>
              <a:rPr lang="en-GB" dirty="0" smtClean="0"/>
              <a:t>Online Tutorial: </a:t>
            </a:r>
            <a:r>
              <a:rPr lang="en-GB" dirty="0" smtClean="0">
                <a:hlinkClick r:id="rId2"/>
              </a:rPr>
              <a:t>http://intra.ecmwf.int/metapps/manuals/ecflow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Using the </a:t>
            </a:r>
            <a:r>
              <a:rPr lang="en-GB" b="1" dirty="0" err="1" smtClean="0"/>
              <a:t>Korn</a:t>
            </a:r>
            <a:r>
              <a:rPr lang="en-GB" b="1" dirty="0" smtClean="0"/>
              <a:t> shell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8013" cy="4524375"/>
          </a:xfrm>
        </p:spPr>
        <p:txBody>
          <a:bodyPr/>
          <a:lstStyle/>
          <a:p>
            <a:r>
              <a:rPr lang="en-GB" dirty="0" smtClean="0"/>
              <a:t>one-to-one control structure matching: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2000" dirty="0" smtClean="0"/>
              <a:t>if (math) then &lt;</a:t>
            </a:r>
            <a:r>
              <a:rPr lang="en-GB" sz="2000" dirty="0" err="1" smtClean="0"/>
              <a:t>cmds</a:t>
            </a:r>
            <a:r>
              <a:rPr lang="en-GB" sz="2000" dirty="0" smtClean="0"/>
              <a:t>&gt;; </a:t>
            </a:r>
            <a:r>
              <a:rPr lang="en-GB" sz="2000" dirty="0" err="1" smtClean="0"/>
              <a:t>elif</a:t>
            </a:r>
            <a:r>
              <a:rPr lang="en-GB" sz="2000" dirty="0" smtClean="0"/>
              <a:t> &lt;</a:t>
            </a:r>
            <a:r>
              <a:rPr lang="en-GB" sz="2000" dirty="0" err="1" smtClean="0"/>
              <a:t>cmds</a:t>
            </a:r>
            <a:r>
              <a:rPr lang="en-GB" sz="2000" dirty="0" smtClean="0"/>
              <a:t>&gt;; else &lt;</a:t>
            </a:r>
            <a:r>
              <a:rPr lang="en-GB" sz="2000" dirty="0" err="1" smtClean="0"/>
              <a:t>cmds</a:t>
            </a:r>
            <a:r>
              <a:rPr lang="en-GB" sz="2000" dirty="0" smtClean="0"/>
              <a:t>&gt;; </a:t>
            </a:r>
            <a:r>
              <a:rPr lang="en-GB" sz="2000" dirty="0" err="1" smtClean="0"/>
              <a:t>fi</a:t>
            </a:r>
            <a:endParaRPr lang="en-GB" sz="2000" dirty="0" smtClean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2000" dirty="0" smtClean="0"/>
              <a:t>while [[ math ]]; do &lt;</a:t>
            </a:r>
            <a:r>
              <a:rPr lang="en-GB" sz="2000" dirty="0" err="1" smtClean="0"/>
              <a:t>cmds</a:t>
            </a:r>
            <a:r>
              <a:rPr lang="en-GB" sz="2000" dirty="0" smtClean="0"/>
              <a:t>&gt;; done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2000" dirty="0" smtClean="0"/>
              <a:t>while ((math)); do &lt;</a:t>
            </a:r>
            <a:r>
              <a:rPr lang="en-GB" sz="2000" dirty="0" err="1" smtClean="0"/>
              <a:t>cmds</a:t>
            </a:r>
            <a:r>
              <a:rPr lang="en-GB" sz="2000" dirty="0" smtClean="0"/>
              <a:t>&gt;; </a:t>
            </a:r>
            <a:r>
              <a:rPr lang="en-GB" sz="2000" dirty="0" err="1" smtClean="0"/>
              <a:t>var</a:t>
            </a:r>
            <a:r>
              <a:rPr lang="en-GB" sz="2000" dirty="0" smtClean="0"/>
              <a:t>=$((</a:t>
            </a:r>
            <a:r>
              <a:rPr lang="en-GB" sz="2000" dirty="0" err="1" smtClean="0"/>
              <a:t>var+step</a:t>
            </a:r>
            <a:r>
              <a:rPr lang="en-GB" sz="2000" dirty="0" smtClean="0"/>
              <a:t>)); done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2000" dirty="0" smtClean="0"/>
              <a:t>for </a:t>
            </a:r>
            <a:r>
              <a:rPr lang="en-GB" sz="2000" dirty="0" err="1" smtClean="0"/>
              <a:t>var</a:t>
            </a:r>
            <a:r>
              <a:rPr lang="en-GB" sz="2000" dirty="0" smtClean="0"/>
              <a:t> in spaced-list do &lt;</a:t>
            </a:r>
            <a:r>
              <a:rPr lang="en-GB" sz="2000" dirty="0" err="1" smtClean="0"/>
              <a:t>cmds</a:t>
            </a:r>
            <a:r>
              <a:rPr lang="en-GB" sz="2000" dirty="0" smtClean="0"/>
              <a:t>&gt;; done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2000" dirty="0" smtClean="0"/>
              <a:t>case $</a:t>
            </a:r>
            <a:r>
              <a:rPr lang="en-GB" sz="2000" dirty="0" err="1" smtClean="0"/>
              <a:t>var</a:t>
            </a:r>
            <a:r>
              <a:rPr lang="en-GB" sz="2000" dirty="0" smtClean="0"/>
              <a:t> in piped-list) &lt;</a:t>
            </a:r>
            <a:r>
              <a:rPr lang="en-GB" sz="2000" dirty="0" err="1" smtClean="0"/>
              <a:t>cmds</a:t>
            </a:r>
            <a:r>
              <a:rPr lang="en-GB" sz="2000" dirty="0" smtClean="0"/>
              <a:t>&gt;;; *) &lt;default&gt;;; </a:t>
            </a:r>
            <a:r>
              <a:rPr lang="en-GB" sz="2000" dirty="0" err="1" smtClean="0"/>
              <a:t>esac</a:t>
            </a:r>
            <a:endParaRPr lang="en-GB" sz="2000" dirty="0" smtClean="0"/>
          </a:p>
          <a:p>
            <a:r>
              <a:rPr lang="en-GB" dirty="0" smtClean="0"/>
              <a:t>include files: ". inc_common.def"</a:t>
            </a:r>
          </a:p>
          <a:p>
            <a:r>
              <a:rPr lang="en-GB" dirty="0" smtClean="0"/>
              <a:t>pipes, redirections: native</a:t>
            </a:r>
          </a:p>
          <a:p>
            <a:r>
              <a:rPr lang="en-GB" dirty="0" smtClean="0"/>
              <a:t>debug: set -</a:t>
            </a:r>
            <a:r>
              <a:rPr lang="en-GB" dirty="0" err="1" smtClean="0"/>
              <a:t>eux</a:t>
            </a:r>
            <a:endParaRPr lang="en-GB" dirty="0" smtClean="0"/>
          </a:p>
          <a:p>
            <a:r>
              <a:rPr lang="en-GB" dirty="0" smtClean="0"/>
              <a:t>documentation: man (MANPATH), </a:t>
            </a:r>
            <a:r>
              <a:rPr lang="en-GB" dirty="0" err="1" smtClean="0"/>
              <a:t>bash:help</a:t>
            </a:r>
            <a:endParaRPr lang="en-GB" dirty="0" smtClean="0"/>
          </a:p>
          <a:p>
            <a:r>
              <a:rPr lang="en-GB" dirty="0" smtClean="0"/>
              <a:t>beware indentation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Using Python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8013" cy="4524375"/>
          </a:xfrm>
        </p:spPr>
        <p:txBody>
          <a:bodyPr/>
          <a:lstStyle/>
          <a:p>
            <a:r>
              <a:rPr lang="en-GB" dirty="0" smtClean="0"/>
              <a:t>environment setting: $HOME/.</a:t>
            </a:r>
            <a:r>
              <a:rPr lang="en-GB" dirty="0" err="1" smtClean="0"/>
              <a:t>pythonrc</a:t>
            </a:r>
            <a:r>
              <a:rPr lang="en-GB" dirty="0" smtClean="0"/>
              <a:t>, PYTHONPATH (modules location)</a:t>
            </a:r>
          </a:p>
          <a:p>
            <a:r>
              <a:rPr lang="en-GB" dirty="0" smtClean="0"/>
              <a:t>variables, aliases(?), function (named arguments, default valued argument, documentation)</a:t>
            </a:r>
          </a:p>
          <a:p>
            <a:r>
              <a:rPr lang="en-GB" dirty="0" smtClean="0"/>
              <a:t>&gt;&gt;&gt; </a:t>
            </a:r>
            <a:r>
              <a:rPr lang="en-GB" dirty="0" err="1" smtClean="0"/>
              <a:t>var</a:t>
            </a:r>
            <a:r>
              <a:rPr lang="en-GB" dirty="0" smtClean="0"/>
              <a:t>=&lt;value&gt;; </a:t>
            </a:r>
            <a:r>
              <a:rPr lang="en-GB" dirty="0" err="1" smtClean="0"/>
              <a:t>var</a:t>
            </a:r>
            <a:r>
              <a:rPr lang="en-GB" dirty="0" smtClean="0"/>
              <a:t>="string"; </a:t>
            </a:r>
            <a:r>
              <a:rPr lang="en-GB" dirty="0" err="1" smtClean="0"/>
              <a:t>var</a:t>
            </a:r>
            <a:r>
              <a:rPr lang="en-GB" dirty="0" smtClean="0"/>
              <a:t>=True; </a:t>
            </a:r>
            <a:r>
              <a:rPr lang="en-GB" dirty="0" err="1" smtClean="0"/>
              <a:t>var</a:t>
            </a:r>
            <a:r>
              <a:rPr lang="en-GB" dirty="0" smtClean="0"/>
              <a:t>=False; </a:t>
            </a:r>
            <a:r>
              <a:rPr lang="en-GB" dirty="0" err="1" smtClean="0"/>
              <a:t>var</a:t>
            </a:r>
            <a:r>
              <a:rPr lang="en-GB" dirty="0" smtClean="0"/>
              <a:t>=None &gt;&gt;&gt; def ok(): print "ok" # alias &gt;&gt;&gt; def </a:t>
            </a:r>
            <a:r>
              <a:rPr lang="en-GB" dirty="0" err="1" smtClean="0"/>
              <a:t>fct</a:t>
            </a:r>
            <a:r>
              <a:rPr lang="en-GB" dirty="0" smtClean="0"/>
              <a:t>(a="def", b=None): &gt;&gt;&gt; """ example """ &gt;&gt;&gt; if b: print a, b &gt;&gt;&gt; </a:t>
            </a:r>
            <a:r>
              <a:rPr lang="en-GB" dirty="0" err="1" smtClean="0"/>
              <a:t>fct</a:t>
            </a:r>
            <a:r>
              <a:rPr lang="en-GB" dirty="0" smtClean="0"/>
              <a:t>(a="a", b="b"); </a:t>
            </a:r>
            <a:r>
              <a:rPr lang="en-GB" dirty="0" err="1" smtClean="0"/>
              <a:t>fct</a:t>
            </a:r>
            <a:r>
              <a:rPr lang="en-GB" dirty="0" smtClean="0"/>
              <a:t>(b=1) </a:t>
            </a:r>
          </a:p>
          <a:p>
            <a:r>
              <a:rPr lang="en-GB" dirty="0" smtClean="0"/>
              <a:t>classes </a:t>
            </a:r>
            <a:r>
              <a:rPr lang="en-GB" dirty="0" smtClean="0">
                <a:hlinkClick r:id="rId2"/>
              </a:rPr>
              <a:t>http://docs/python.org/tutorial/classes.html</a:t>
            </a:r>
            <a:endParaRPr lang="en-GB" dirty="0" smtClean="0"/>
          </a:p>
          <a:p>
            <a:r>
              <a:rPr lang="en-GB" dirty="0" smtClean="0"/>
              <a:t>errors handling </a:t>
            </a:r>
            <a:r>
              <a:rPr lang="en-GB" dirty="0" smtClean="0">
                <a:hlinkClick r:id="rId3"/>
              </a:rPr>
              <a:t>http://docs/python.org/tutorial/errors.html</a:t>
            </a:r>
            <a:r>
              <a:rPr lang="en-GB" dirty="0" smtClean="0"/>
              <a:t>: try, except, finally, raise</a:t>
            </a:r>
          </a:p>
          <a:p>
            <a:r>
              <a:rPr lang="en-GB" dirty="0" smtClean="0"/>
              <a:t>documentation: </a:t>
            </a:r>
            <a:r>
              <a:rPr lang="en-GB" dirty="0" smtClean="0">
                <a:hlinkClick r:id="rId4"/>
              </a:rPr>
              <a:t>http://doc.python.org/library/functions.html</a:t>
            </a:r>
            <a:r>
              <a:rPr lang="en-GB" dirty="0" smtClean="0"/>
              <a:t>,</a:t>
            </a:r>
          </a:p>
          <a:p>
            <a:r>
              <a:rPr lang="en-GB" dirty="0" smtClean="0"/>
              <a:t>&gt;&gt;&gt; help()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ecFlow ?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8013" cy="4524375"/>
          </a:xfrm>
        </p:spPr>
        <p:txBody>
          <a:bodyPr/>
          <a:lstStyle/>
          <a:p>
            <a:r>
              <a:rPr lang="en-GB" dirty="0" smtClean="0"/>
              <a:t>Client/Server based replacement for SMS</a:t>
            </a:r>
          </a:p>
          <a:p>
            <a:r>
              <a:rPr lang="en-GB" dirty="0" smtClean="0"/>
              <a:t>Complete re-write in C++, to improve maintenance and ease of development</a:t>
            </a:r>
          </a:p>
          <a:p>
            <a:r>
              <a:rPr lang="en-GB" dirty="0" smtClean="0"/>
              <a:t>Similar scheduling and supervision functionality to SMS</a:t>
            </a:r>
          </a:p>
          <a:p>
            <a:r>
              <a:rPr lang="en-GB" dirty="0" smtClean="0"/>
              <a:t>Python API can be used to generate definition structure</a:t>
            </a:r>
          </a:p>
          <a:p>
            <a:r>
              <a:rPr lang="en-GB" dirty="0" smtClean="0"/>
              <a:t>Client Server API available on the command line and in Python</a:t>
            </a:r>
          </a:p>
          <a:p>
            <a:r>
              <a:rPr lang="en-GB" dirty="0" smtClean="0"/>
              <a:t>Allows reuse of existing task wrapper/header files, with some modifications</a:t>
            </a:r>
          </a:p>
          <a:p>
            <a:r>
              <a:rPr lang="en-GB" dirty="0" smtClean="0"/>
              <a:t>GUI similar to </a:t>
            </a:r>
            <a:r>
              <a:rPr lang="en-GB" dirty="0" err="1" smtClean="0"/>
              <a:t>XCdp</a:t>
            </a:r>
            <a:r>
              <a:rPr lang="en-GB" dirty="0" smtClean="0"/>
              <a:t>. To be rewritten in the future</a:t>
            </a:r>
          </a:p>
          <a:p>
            <a:r>
              <a:rPr lang="en-GB" dirty="0" err="1" smtClean="0"/>
              <a:t>jira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http://software.ecmwf.int/issues/browse/ECFLOW-11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Development environment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Eclipe</a:t>
            </a:r>
            <a:r>
              <a:rPr lang="en-GB" dirty="0" smtClean="0"/>
              <a:t> CDT Helios: </a:t>
            </a:r>
            <a:r>
              <a:rPr lang="en-GB" dirty="0" smtClean="0">
                <a:hlinkClick r:id="rId2"/>
              </a:rPr>
              <a:t>http://www.eclipse.org/helios</a:t>
            </a:r>
            <a:endParaRPr lang="en-GB" dirty="0" smtClean="0"/>
          </a:p>
          <a:p>
            <a:pPr lvl="1"/>
            <a:r>
              <a:rPr lang="en-GB" dirty="0" smtClean="0"/>
              <a:t>C++ Integrated Development Environment</a:t>
            </a:r>
          </a:p>
          <a:p>
            <a:pPr lvl="1"/>
            <a:r>
              <a:rPr lang="en-GB" dirty="0" smtClean="0"/>
              <a:t>Syntax highlighting</a:t>
            </a:r>
          </a:p>
          <a:p>
            <a:pPr lvl="1"/>
            <a:r>
              <a:rPr lang="en-GB" dirty="0" smtClean="0"/>
              <a:t>Customisable formatting</a:t>
            </a:r>
          </a:p>
          <a:p>
            <a:pPr lvl="1"/>
            <a:r>
              <a:rPr lang="en-GB" dirty="0" smtClean="0"/>
              <a:t>cross reference, navigation</a:t>
            </a:r>
          </a:p>
          <a:p>
            <a:r>
              <a:rPr lang="en-GB" dirty="0" smtClean="0"/>
              <a:t>Perforce plug-in</a:t>
            </a:r>
          </a:p>
          <a:p>
            <a:pPr lvl="1"/>
            <a:r>
              <a:rPr lang="en-GB" dirty="0" smtClean="0"/>
              <a:t>Check-in, Checkout, Get latest revision</a:t>
            </a:r>
          </a:p>
          <a:p>
            <a:pPr lvl="1"/>
            <a:r>
              <a:rPr lang="en-GB" dirty="0" smtClean="0"/>
              <a:t>Revision history, compare</a:t>
            </a:r>
          </a:p>
          <a:p>
            <a:r>
              <a:rPr lang="en-GB" dirty="0" smtClean="0"/>
              <a:t>Python plug-in</a:t>
            </a:r>
          </a:p>
          <a:p>
            <a:pPr lvl="1"/>
            <a:r>
              <a:rPr lang="en-GB" dirty="0" smtClean="0"/>
              <a:t>Auto-complete</a:t>
            </a:r>
          </a:p>
          <a:p>
            <a:pPr lvl="1"/>
            <a:r>
              <a:rPr lang="en-GB" dirty="0" smtClean="0"/>
              <a:t>Debug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770813" cy="892374"/>
          </a:xfrm>
        </p:spPr>
        <p:txBody>
          <a:bodyPr/>
          <a:lstStyle/>
          <a:p>
            <a:r>
              <a:rPr lang="en-GB" b="1" dirty="0" smtClean="0"/>
              <a:t>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400600"/>
          </a:xfrm>
        </p:spPr>
        <p:txBody>
          <a:bodyPr/>
          <a:lstStyle/>
          <a:p>
            <a:r>
              <a:rPr lang="en-GB" dirty="0" smtClean="0"/>
              <a:t>Current </a:t>
            </a:r>
            <a:r>
              <a:rPr lang="en-GB" dirty="0" err="1" smtClean="0"/>
              <a:t>documention</a:t>
            </a:r>
            <a:r>
              <a:rPr lang="en-GB" dirty="0" smtClean="0"/>
              <a:t> using Sphinx </a:t>
            </a:r>
            <a:r>
              <a:rPr lang="en-GB" dirty="0" err="1" smtClean="0"/>
              <a:t>Pocoo</a:t>
            </a:r>
            <a:r>
              <a:rPr lang="en-GB" dirty="0" smtClean="0"/>
              <a:t>: </a:t>
            </a:r>
            <a:r>
              <a:rPr lang="en-GB" dirty="0" smtClean="0">
                <a:hlinkClick r:id="rId2"/>
              </a:rPr>
              <a:t>http://sphinx.pocoo.org</a:t>
            </a:r>
            <a:endParaRPr lang="en-GB" dirty="0" smtClean="0"/>
          </a:p>
          <a:p>
            <a:pPr lvl="1"/>
            <a:r>
              <a:rPr lang="en-GB" dirty="0" smtClean="0"/>
              <a:t>Tutorial, Automated Python API, documentation</a:t>
            </a:r>
          </a:p>
          <a:p>
            <a:r>
              <a:rPr lang="en-GB" dirty="0" smtClean="0"/>
              <a:t>Boost: </a:t>
            </a:r>
            <a:r>
              <a:rPr lang="en-GB" dirty="0" smtClean="0">
                <a:hlinkClick r:id="rId3"/>
              </a:rPr>
              <a:t>http://boost.org</a:t>
            </a:r>
            <a:endParaRPr lang="en-GB" dirty="0" smtClean="0"/>
          </a:p>
          <a:p>
            <a:pPr lvl="1"/>
            <a:r>
              <a:rPr lang="en-GB" dirty="0" smtClean="0"/>
              <a:t>ASIO</a:t>
            </a:r>
          </a:p>
          <a:p>
            <a:pPr lvl="1"/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Program options</a:t>
            </a:r>
          </a:p>
          <a:p>
            <a:pPr lvl="1"/>
            <a:r>
              <a:rPr lang="en-GB" dirty="0" smtClean="0"/>
              <a:t>Spirit</a:t>
            </a:r>
          </a:p>
          <a:p>
            <a:pPr lvl="1"/>
            <a:r>
              <a:rPr lang="en-GB" dirty="0" smtClean="0"/>
              <a:t>Serialisation</a:t>
            </a:r>
          </a:p>
          <a:p>
            <a:pPr lvl="1"/>
            <a:r>
              <a:rPr lang="en-GB" dirty="0" smtClean="0"/>
              <a:t>Test</a:t>
            </a:r>
          </a:p>
          <a:p>
            <a:pPr lvl="1"/>
            <a:r>
              <a:rPr lang="en-GB" dirty="0" smtClean="0"/>
              <a:t>Date-Time, File-system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Similarities with SMS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Functionality is very similar</a:t>
            </a:r>
          </a:p>
          <a:p>
            <a:pPr lvl="1"/>
            <a:r>
              <a:rPr lang="en-GB" dirty="0" smtClean="0"/>
              <a:t>Suites, Family, Task, Variables, Trigger, Time, Date, Late, etc</a:t>
            </a:r>
          </a:p>
          <a:p>
            <a:pPr lvl="1"/>
            <a:r>
              <a:rPr lang="en-GB" dirty="0" smtClean="0"/>
              <a:t>Child commands: init, complete, event, meter, label, wait, abort</a:t>
            </a:r>
          </a:p>
          <a:p>
            <a:pPr lvl="1"/>
            <a:r>
              <a:rPr lang="en-GB" dirty="0" smtClean="0"/>
              <a:t>Variable inheritance</a:t>
            </a:r>
          </a:p>
          <a:p>
            <a:r>
              <a:rPr lang="en-GB" dirty="0" smtClean="0"/>
              <a:t>Scripts are similar</a:t>
            </a:r>
          </a:p>
          <a:p>
            <a:pPr lvl="1"/>
            <a:r>
              <a:rPr lang="en-GB" dirty="0" smtClean="0"/>
              <a:t>file name extension: .</a:t>
            </a:r>
            <a:r>
              <a:rPr lang="en-GB" dirty="0" err="1" smtClean="0"/>
              <a:t>sms</a:t>
            </a:r>
            <a:r>
              <a:rPr lang="en-GB" dirty="0" smtClean="0"/>
              <a:t> -&gt; .</a:t>
            </a:r>
            <a:r>
              <a:rPr lang="en-GB" dirty="0" err="1" smtClean="0"/>
              <a:t>ecf</a:t>
            </a:r>
            <a:endParaRPr lang="en-GB" dirty="0" smtClean="0"/>
          </a:p>
          <a:p>
            <a:pPr lvl="1"/>
            <a:r>
              <a:rPr lang="en-GB" dirty="0" smtClean="0"/>
              <a:t>SMS variables replaced with ECF, </a:t>
            </a:r>
            <a:r>
              <a:rPr lang="en-GB" dirty="0" err="1" smtClean="0"/>
              <a:t>ie</a:t>
            </a:r>
            <a:r>
              <a:rPr lang="en-GB" dirty="0" smtClean="0"/>
              <a:t> SMSHOME -&gt; ECF_HOME</a:t>
            </a:r>
          </a:p>
          <a:p>
            <a:pPr lvl="1"/>
            <a:r>
              <a:rPr lang="en-GB" dirty="0" smtClean="0"/>
              <a:t>Preserve investment</a:t>
            </a:r>
          </a:p>
          <a:p>
            <a:r>
              <a:rPr lang="en-GB" dirty="0" smtClean="0"/>
              <a:t>GUI: will be changed in the future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b="1" dirty="0" smtClean="0"/>
              <a:t>Differences with SMS (1)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8013" cy="45243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Maintenance and enhancement of Client/Server easier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Built from the ground up in C++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Design Patterns, Observer, Template, Singleton, etc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Test Driven, huge set of regression test.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SMS provides a custom scripting language, ecFlow provides Python integration, that allows: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Building of suite definition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Client-Server communication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Not </a:t>
            </a:r>
            <a:r>
              <a:rPr lang="en-GB" dirty="0" err="1" smtClean="0"/>
              <a:t>restriced</a:t>
            </a:r>
            <a:r>
              <a:rPr lang="en-GB" dirty="0" smtClean="0"/>
              <a:t> to Python, can use shell level interface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Published format, any language for generating the suite definition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Differences with SMS (2)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8013" cy="4524375"/>
          </a:xfrm>
        </p:spPr>
        <p:txBody>
          <a:bodyPr/>
          <a:lstStyle/>
          <a:p>
            <a:r>
              <a:rPr lang="en-GB" dirty="0" smtClean="0"/>
              <a:t>Improved Error Checking for: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Trigger Expressions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Validation of externs in Trigger expression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Earlier checking for job generation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checks for recursive includes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Simulation with out the need for scripts or server</a:t>
            </a:r>
          </a:p>
          <a:p>
            <a:r>
              <a:rPr lang="en-GB" dirty="0" smtClean="0"/>
              <a:t>Customisable handling of zombies</a:t>
            </a:r>
          </a:p>
          <a:p>
            <a:r>
              <a:rPr lang="en-GB" dirty="0" smtClean="0"/>
              <a:t>Storage of remote id allows zombies to be killed</a:t>
            </a:r>
          </a:p>
          <a:p>
            <a:r>
              <a:rPr lang="en-GB" dirty="0" smtClean="0"/>
              <a:t>When a task is aborted, a reason can be provided</a:t>
            </a:r>
          </a:p>
          <a:p>
            <a:r>
              <a:rPr lang="en-GB" dirty="0" smtClean="0"/>
              <a:t>No explicit login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autorestore</a:t>
            </a:r>
            <a:r>
              <a:rPr lang="en-GB" dirty="0" smtClean="0"/>
              <a:t>, </a:t>
            </a:r>
            <a:r>
              <a:rPr lang="en-GB" dirty="0" err="1" smtClean="0"/>
              <a:t>automigrate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50254</TotalTime>
  <Words>1611</Words>
  <Application>Microsoft Office PowerPoint</Application>
  <PresentationFormat>On-screen Show (4:3)</PresentationFormat>
  <Paragraphs>225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ecFlow</vt:lpstr>
      <vt:lpstr>Course Aims</vt:lpstr>
      <vt:lpstr>Information</vt:lpstr>
      <vt:lpstr>What is ecFlow ? </vt:lpstr>
      <vt:lpstr>Development environment</vt:lpstr>
      <vt:lpstr>Technology</vt:lpstr>
      <vt:lpstr>Similarities with SMS </vt:lpstr>
      <vt:lpstr>Differences with SMS (1) </vt:lpstr>
      <vt:lpstr>Differences with SMS (2) </vt:lpstr>
      <vt:lpstr>Examples </vt:lpstr>
      <vt:lpstr>Examples </vt:lpstr>
      <vt:lpstr>Examples </vt:lpstr>
      <vt:lpstr>Examples </vt:lpstr>
      <vt:lpstr>Examples</vt:lpstr>
      <vt:lpstr>Trigger checking </vt:lpstr>
      <vt:lpstr>Migration </vt:lpstr>
      <vt:lpstr>Timeline</vt:lpstr>
      <vt:lpstr>Where we are now... </vt:lpstr>
      <vt:lpstr>Components</vt:lpstr>
      <vt:lpstr>Server Functionality</vt:lpstr>
      <vt:lpstr>Server </vt:lpstr>
      <vt:lpstr>Text client interface </vt:lpstr>
      <vt:lpstr>Child commands: ecflow_client </vt:lpstr>
      <vt:lpstr>Child commands: ecflow_client</vt:lpstr>
      <vt:lpstr>Graphical client interface: ecflowview </vt:lpstr>
      <vt:lpstr>Client-Server environments </vt:lpstr>
      <vt:lpstr>Using CDP </vt:lpstr>
      <vt:lpstr>Using CDP </vt:lpstr>
      <vt:lpstr>Using the Korn shell </vt:lpstr>
      <vt:lpstr>Using the Korn shell </vt:lpstr>
      <vt:lpstr>Using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WebMARS</dc:title>
  <dc:creator>Boldo</dc:creator>
  <cp:lastModifiedBy>John Hodkinson</cp:lastModifiedBy>
  <cp:revision>1740</cp:revision>
  <cp:lastPrinted>2011-02-10T17:03:01Z</cp:lastPrinted>
  <dcterms:modified xsi:type="dcterms:W3CDTF">2012-03-14T17:18:26Z</dcterms:modified>
</cp:coreProperties>
</file>