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4"/>
  </p:notesMasterIdLst>
  <p:handoutMasterIdLst>
    <p:handoutMasterId r:id="rId25"/>
  </p:handoutMasterIdLst>
  <p:sldIdLst>
    <p:sldId id="270" r:id="rId2"/>
    <p:sldId id="256" r:id="rId3"/>
    <p:sldId id="272" r:id="rId4"/>
    <p:sldId id="258" r:id="rId5"/>
    <p:sldId id="259" r:id="rId6"/>
    <p:sldId id="260" r:id="rId7"/>
    <p:sldId id="261" r:id="rId8"/>
    <p:sldId id="262" r:id="rId9"/>
    <p:sldId id="263" r:id="rId10"/>
    <p:sldId id="265" r:id="rId11"/>
    <p:sldId id="266" r:id="rId12"/>
    <p:sldId id="267" r:id="rId13"/>
    <p:sldId id="268" r:id="rId14"/>
    <p:sldId id="269" r:id="rId15"/>
    <p:sldId id="264" r:id="rId16"/>
    <p:sldId id="257" r:id="rId17"/>
    <p:sldId id="274" r:id="rId18"/>
    <p:sldId id="275" r:id="rId19"/>
    <p:sldId id="276" r:id="rId20"/>
    <p:sldId id="277" r:id="rId21"/>
    <p:sldId id="273" r:id="rId22"/>
    <p:sldId id="271" r:id="rId23"/>
  </p:sldIdLst>
  <p:sldSz cx="9144000" cy="6858000" type="screen4x3"/>
  <p:notesSz cx="6734175" cy="9853613"/>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3692"/>
    <a:srgbClr val="FE7A90"/>
    <a:srgbClr val="FF7575"/>
    <a:srgbClr val="CCFFFF"/>
    <a:srgbClr val="FF9933"/>
    <a:srgbClr val="FF3300"/>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72" autoAdjust="0"/>
    <p:restoredTop sz="90929"/>
  </p:normalViewPr>
  <p:slideViewPr>
    <p:cSldViewPr>
      <p:cViewPr varScale="1">
        <p:scale>
          <a:sx n="86" d="100"/>
          <a:sy n="86" d="100"/>
        </p:scale>
        <p:origin x="-181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18143" cy="492681"/>
          </a:xfrm>
          <a:prstGeom prst="rect">
            <a:avLst/>
          </a:prstGeom>
          <a:noFill/>
          <a:ln w="9525">
            <a:noFill/>
            <a:miter lim="800000"/>
            <a:headEnd/>
            <a:tailEnd/>
          </a:ln>
          <a:effectLst/>
        </p:spPr>
        <p:txBody>
          <a:bodyPr vert="horz" wrap="square" lIns="90471" tIns="45235" rIns="90471" bIns="45235" numCol="1" anchor="t" anchorCtr="0" compatLnSpc="1">
            <a:prstTxWarp prst="textNoShape">
              <a:avLst/>
            </a:prstTxWarp>
          </a:bodyPr>
          <a:lstStyle>
            <a:lvl1pPr>
              <a:defRPr sz="1200">
                <a:latin typeface="Times New Roman" pitchFamily="18" charset="0"/>
              </a:defRPr>
            </a:lvl1pPr>
          </a:lstStyle>
          <a:p>
            <a:endParaRPr lang="en-GB"/>
          </a:p>
        </p:txBody>
      </p:sp>
      <p:sp>
        <p:nvSpPr>
          <p:cNvPr id="60419" name="Rectangle 3"/>
          <p:cNvSpPr>
            <a:spLocks noGrp="1" noChangeArrowheads="1"/>
          </p:cNvSpPr>
          <p:nvPr>
            <p:ph type="dt" sz="quarter" idx="1"/>
          </p:nvPr>
        </p:nvSpPr>
        <p:spPr bwMode="auto">
          <a:xfrm>
            <a:off x="3816032" y="0"/>
            <a:ext cx="2918143" cy="492681"/>
          </a:xfrm>
          <a:prstGeom prst="rect">
            <a:avLst/>
          </a:prstGeom>
          <a:noFill/>
          <a:ln w="9525">
            <a:noFill/>
            <a:miter lim="800000"/>
            <a:headEnd/>
            <a:tailEnd/>
          </a:ln>
          <a:effectLst/>
        </p:spPr>
        <p:txBody>
          <a:bodyPr vert="horz" wrap="square" lIns="90471" tIns="45235" rIns="90471" bIns="45235" numCol="1" anchor="t" anchorCtr="0" compatLnSpc="1">
            <a:prstTxWarp prst="textNoShape">
              <a:avLst/>
            </a:prstTxWarp>
          </a:bodyPr>
          <a:lstStyle>
            <a:lvl1pPr algn="r">
              <a:defRPr sz="1200">
                <a:latin typeface="Times New Roman" pitchFamily="18" charset="0"/>
              </a:defRPr>
            </a:lvl1pPr>
          </a:lstStyle>
          <a:p>
            <a:endParaRPr lang="en-GB"/>
          </a:p>
        </p:txBody>
      </p:sp>
      <p:sp>
        <p:nvSpPr>
          <p:cNvPr id="60420" name="Rectangle 4"/>
          <p:cNvSpPr>
            <a:spLocks noGrp="1" noChangeArrowheads="1"/>
          </p:cNvSpPr>
          <p:nvPr>
            <p:ph type="ftr" sz="quarter" idx="2"/>
          </p:nvPr>
        </p:nvSpPr>
        <p:spPr bwMode="auto">
          <a:xfrm>
            <a:off x="0" y="9360932"/>
            <a:ext cx="2918143" cy="492681"/>
          </a:xfrm>
          <a:prstGeom prst="rect">
            <a:avLst/>
          </a:prstGeom>
          <a:noFill/>
          <a:ln w="9525">
            <a:noFill/>
            <a:miter lim="800000"/>
            <a:headEnd/>
            <a:tailEnd/>
          </a:ln>
          <a:effectLst/>
        </p:spPr>
        <p:txBody>
          <a:bodyPr vert="horz" wrap="square" lIns="90471" tIns="45235" rIns="90471" bIns="45235" numCol="1" anchor="b" anchorCtr="0" compatLnSpc="1">
            <a:prstTxWarp prst="textNoShape">
              <a:avLst/>
            </a:prstTxWarp>
          </a:bodyPr>
          <a:lstStyle>
            <a:lvl1pPr>
              <a:defRPr sz="1200">
                <a:latin typeface="Times New Roman" pitchFamily="18" charset="0"/>
              </a:defRPr>
            </a:lvl1pPr>
          </a:lstStyle>
          <a:p>
            <a:endParaRPr lang="en-GB"/>
          </a:p>
        </p:txBody>
      </p:sp>
      <p:sp>
        <p:nvSpPr>
          <p:cNvPr id="60421" name="Rectangle 5"/>
          <p:cNvSpPr>
            <a:spLocks noGrp="1" noChangeArrowheads="1"/>
          </p:cNvSpPr>
          <p:nvPr>
            <p:ph type="sldNum" sz="quarter" idx="3"/>
          </p:nvPr>
        </p:nvSpPr>
        <p:spPr bwMode="auto">
          <a:xfrm>
            <a:off x="3816032" y="9360932"/>
            <a:ext cx="2918143" cy="492681"/>
          </a:xfrm>
          <a:prstGeom prst="rect">
            <a:avLst/>
          </a:prstGeom>
          <a:noFill/>
          <a:ln w="9525">
            <a:noFill/>
            <a:miter lim="800000"/>
            <a:headEnd/>
            <a:tailEnd/>
          </a:ln>
          <a:effectLst/>
        </p:spPr>
        <p:txBody>
          <a:bodyPr vert="horz" wrap="square" lIns="90471" tIns="45235" rIns="90471" bIns="45235" numCol="1" anchor="b" anchorCtr="0" compatLnSpc="1">
            <a:prstTxWarp prst="textNoShape">
              <a:avLst/>
            </a:prstTxWarp>
          </a:bodyPr>
          <a:lstStyle>
            <a:lvl1pPr algn="r">
              <a:defRPr sz="1200">
                <a:latin typeface="Times New Roman" pitchFamily="18" charset="0"/>
              </a:defRPr>
            </a:lvl1pPr>
          </a:lstStyle>
          <a:p>
            <a:fld id="{D9450BEC-9957-44D0-9F74-C333672B7DFA}" type="slidenum">
              <a:rPr lang="en-GB"/>
              <a:pPr/>
              <a:t>‹#›</a:t>
            </a:fld>
            <a:endParaRPr lang="en-GB"/>
          </a:p>
        </p:txBody>
      </p:sp>
    </p:spTree>
    <p:extLst>
      <p:ext uri="{BB962C8B-B14F-4D97-AF65-F5344CB8AC3E}">
        <p14:creationId xmlns:p14="http://schemas.microsoft.com/office/powerpoint/2010/main" xmlns="" val="811553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18143" cy="492681"/>
          </a:xfrm>
          <a:prstGeom prst="rect">
            <a:avLst/>
          </a:prstGeom>
          <a:noFill/>
          <a:ln w="9525">
            <a:noFill/>
            <a:miter lim="800000"/>
            <a:headEnd/>
            <a:tailEnd/>
          </a:ln>
          <a:effectLst/>
        </p:spPr>
        <p:txBody>
          <a:bodyPr vert="horz" wrap="square" lIns="90471" tIns="45235" rIns="90471" bIns="45235" numCol="1" anchor="t" anchorCtr="0" compatLnSpc="1">
            <a:prstTxWarp prst="textNoShape">
              <a:avLst/>
            </a:prstTxWarp>
          </a:bodyPr>
          <a:lstStyle>
            <a:lvl1pPr>
              <a:defRPr sz="1200">
                <a:latin typeface="Times New Roman" pitchFamily="18" charset="0"/>
              </a:defRPr>
            </a:lvl1pPr>
          </a:lstStyle>
          <a:p>
            <a:endParaRPr lang="en-GB"/>
          </a:p>
        </p:txBody>
      </p:sp>
      <p:sp>
        <p:nvSpPr>
          <p:cNvPr id="5123" name="Rectangle 3"/>
          <p:cNvSpPr>
            <a:spLocks noGrp="1" noChangeArrowheads="1"/>
          </p:cNvSpPr>
          <p:nvPr>
            <p:ph type="dt" idx="1"/>
          </p:nvPr>
        </p:nvSpPr>
        <p:spPr bwMode="auto">
          <a:xfrm>
            <a:off x="3816032" y="0"/>
            <a:ext cx="2918143" cy="492681"/>
          </a:xfrm>
          <a:prstGeom prst="rect">
            <a:avLst/>
          </a:prstGeom>
          <a:noFill/>
          <a:ln w="9525">
            <a:noFill/>
            <a:miter lim="800000"/>
            <a:headEnd/>
            <a:tailEnd/>
          </a:ln>
          <a:effectLst/>
        </p:spPr>
        <p:txBody>
          <a:bodyPr vert="horz" wrap="square" lIns="90471" tIns="45235" rIns="90471" bIns="45235" numCol="1" anchor="t" anchorCtr="0" compatLnSpc="1">
            <a:prstTxWarp prst="textNoShape">
              <a:avLst/>
            </a:prstTxWarp>
          </a:bodyPr>
          <a:lstStyle>
            <a:lvl1pPr algn="r">
              <a:defRPr sz="1200">
                <a:latin typeface="Times New Roman" pitchFamily="18" charset="0"/>
              </a:defRPr>
            </a:lvl1pPr>
          </a:lstStyle>
          <a:p>
            <a:endParaRPr lang="en-GB"/>
          </a:p>
        </p:txBody>
      </p:sp>
      <p:sp>
        <p:nvSpPr>
          <p:cNvPr id="5124" name="Rectangle 4"/>
          <p:cNvSpPr>
            <a:spLocks noGrp="1" noRot="1" noChangeAspect="1" noChangeArrowheads="1" noTextEdit="1"/>
          </p:cNvSpPr>
          <p:nvPr>
            <p:ph type="sldImg" idx="2"/>
          </p:nvPr>
        </p:nvSpPr>
        <p:spPr bwMode="auto">
          <a:xfrm>
            <a:off x="904875" y="739775"/>
            <a:ext cx="4924425" cy="3694113"/>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897890" y="4680466"/>
            <a:ext cx="4938395" cy="4434126"/>
          </a:xfrm>
          <a:prstGeom prst="rect">
            <a:avLst/>
          </a:prstGeom>
          <a:noFill/>
          <a:ln w="9525">
            <a:noFill/>
            <a:miter lim="800000"/>
            <a:headEnd/>
            <a:tailEnd/>
          </a:ln>
          <a:effectLst/>
        </p:spPr>
        <p:txBody>
          <a:bodyPr vert="horz" wrap="square" lIns="90471" tIns="45235" rIns="90471" bIns="45235"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5126" name="Rectangle 6"/>
          <p:cNvSpPr>
            <a:spLocks noGrp="1" noChangeArrowheads="1"/>
          </p:cNvSpPr>
          <p:nvPr>
            <p:ph type="ftr" sz="quarter" idx="4"/>
          </p:nvPr>
        </p:nvSpPr>
        <p:spPr bwMode="auto">
          <a:xfrm>
            <a:off x="0" y="9360932"/>
            <a:ext cx="2918143" cy="492681"/>
          </a:xfrm>
          <a:prstGeom prst="rect">
            <a:avLst/>
          </a:prstGeom>
          <a:noFill/>
          <a:ln w="9525">
            <a:noFill/>
            <a:miter lim="800000"/>
            <a:headEnd/>
            <a:tailEnd/>
          </a:ln>
          <a:effectLst/>
        </p:spPr>
        <p:txBody>
          <a:bodyPr vert="horz" wrap="square" lIns="90471" tIns="45235" rIns="90471" bIns="45235" numCol="1" anchor="b" anchorCtr="0" compatLnSpc="1">
            <a:prstTxWarp prst="textNoShape">
              <a:avLst/>
            </a:prstTxWarp>
          </a:bodyPr>
          <a:lstStyle>
            <a:lvl1pPr>
              <a:defRPr sz="1200">
                <a:latin typeface="Times New Roman" pitchFamily="18" charset="0"/>
              </a:defRPr>
            </a:lvl1pPr>
          </a:lstStyle>
          <a:p>
            <a:endParaRPr lang="en-GB"/>
          </a:p>
        </p:txBody>
      </p:sp>
      <p:sp>
        <p:nvSpPr>
          <p:cNvPr id="5127" name="Rectangle 7"/>
          <p:cNvSpPr>
            <a:spLocks noGrp="1" noChangeArrowheads="1"/>
          </p:cNvSpPr>
          <p:nvPr>
            <p:ph type="sldNum" sz="quarter" idx="5"/>
          </p:nvPr>
        </p:nvSpPr>
        <p:spPr bwMode="auto">
          <a:xfrm>
            <a:off x="3816032" y="9360932"/>
            <a:ext cx="2918143" cy="492681"/>
          </a:xfrm>
          <a:prstGeom prst="rect">
            <a:avLst/>
          </a:prstGeom>
          <a:noFill/>
          <a:ln w="9525">
            <a:noFill/>
            <a:miter lim="800000"/>
            <a:headEnd/>
            <a:tailEnd/>
          </a:ln>
          <a:effectLst/>
        </p:spPr>
        <p:txBody>
          <a:bodyPr vert="horz" wrap="square" lIns="90471" tIns="45235" rIns="90471" bIns="45235" numCol="1" anchor="b" anchorCtr="0" compatLnSpc="1">
            <a:prstTxWarp prst="textNoShape">
              <a:avLst/>
            </a:prstTxWarp>
          </a:bodyPr>
          <a:lstStyle>
            <a:lvl1pPr algn="r">
              <a:defRPr sz="1200">
                <a:latin typeface="Times New Roman" pitchFamily="18" charset="0"/>
              </a:defRPr>
            </a:lvl1pPr>
          </a:lstStyle>
          <a:p>
            <a:fld id="{CEC31C50-C3CE-4200-BE43-6FE380162BC7}" type="slidenum">
              <a:rPr lang="en-GB"/>
              <a:pPr/>
              <a:t>‹#›</a:t>
            </a:fld>
            <a:endParaRPr lang="en-GB"/>
          </a:p>
        </p:txBody>
      </p:sp>
    </p:spTree>
    <p:extLst>
      <p:ext uri="{BB962C8B-B14F-4D97-AF65-F5344CB8AC3E}">
        <p14:creationId xmlns:p14="http://schemas.microsoft.com/office/powerpoint/2010/main" xmlns="" val="28565242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Footer Placeholder 3"/>
          <p:cNvSpPr>
            <a:spLocks noGrp="1"/>
          </p:cNvSpPr>
          <p:nvPr>
            <p:ph type="ftr" sz="quarter"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r>
              <a:rPr lang="en-GB"/>
              <a:t>Slide </a:t>
            </a:r>
            <a:fld id="{4AED8623-9186-4EBF-9531-CA6EB0A22A45}"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r>
              <a:rPr lang="en-GB"/>
              <a:t>Slide </a:t>
            </a:r>
            <a:fld id="{F069A3F2-E299-40A0-98F1-36C4D5F42822}"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0663" y="304800"/>
            <a:ext cx="2036762" cy="58451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304800"/>
            <a:ext cx="5961063" cy="5845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r>
              <a:rPr lang="en-GB"/>
              <a:t>Slide </a:t>
            </a:r>
            <a:fld id="{C877EE08-FBBD-4022-BD19-CB387CB7E16E}"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r>
              <a:rPr lang="en-GB"/>
              <a:t>Slide </a:t>
            </a:r>
            <a:fld id="{783B362A-8AB5-498A-9F66-8F757B4F7EBE}"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r>
              <a:rPr lang="en-GB"/>
              <a:t>Slide </a:t>
            </a:r>
            <a:fld id="{6C8755B9-BFD0-46AF-91D0-D225CBE8C11F}"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19200"/>
            <a:ext cx="3979863" cy="4930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589463" y="1219200"/>
            <a:ext cx="3979862" cy="4930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r>
              <a:rPr lang="en-GB"/>
              <a:t>Slide </a:t>
            </a:r>
            <a:fld id="{2D4ED1BC-9612-4A95-BDDF-1D8D57EABE60}"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endParaRPr lang="en-GB"/>
          </a:p>
        </p:txBody>
      </p:sp>
      <p:sp>
        <p:nvSpPr>
          <p:cNvPr id="8" name="Slide Number Placeholder 7"/>
          <p:cNvSpPr>
            <a:spLocks noGrp="1"/>
          </p:cNvSpPr>
          <p:nvPr>
            <p:ph type="sldNum" sz="quarter" idx="11"/>
          </p:nvPr>
        </p:nvSpPr>
        <p:spPr/>
        <p:txBody>
          <a:bodyPr/>
          <a:lstStyle>
            <a:lvl1pPr>
              <a:defRPr/>
            </a:lvl1pPr>
          </a:lstStyle>
          <a:p>
            <a:r>
              <a:rPr lang="en-GB"/>
              <a:t>Slide </a:t>
            </a:r>
            <a:fld id="{0694F771-559C-44F2-9B71-E5CE4E106E3D}"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endParaRPr lang="en-GB"/>
          </a:p>
        </p:txBody>
      </p:sp>
      <p:sp>
        <p:nvSpPr>
          <p:cNvPr id="4" name="Slide Number Placeholder 3"/>
          <p:cNvSpPr>
            <a:spLocks noGrp="1"/>
          </p:cNvSpPr>
          <p:nvPr>
            <p:ph type="sldNum" sz="quarter" idx="11"/>
          </p:nvPr>
        </p:nvSpPr>
        <p:spPr/>
        <p:txBody>
          <a:bodyPr/>
          <a:lstStyle>
            <a:lvl1pPr>
              <a:defRPr/>
            </a:lvl1pPr>
          </a:lstStyle>
          <a:p>
            <a:r>
              <a:rPr lang="en-GB"/>
              <a:t>Slide </a:t>
            </a:r>
            <a:fld id="{7D4DC802-4991-48F8-B134-7DEFA49D5133}"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GB"/>
          </a:p>
        </p:txBody>
      </p:sp>
      <p:sp>
        <p:nvSpPr>
          <p:cNvPr id="3" name="Slide Number Placeholder 2"/>
          <p:cNvSpPr>
            <a:spLocks noGrp="1"/>
          </p:cNvSpPr>
          <p:nvPr>
            <p:ph type="sldNum" sz="quarter" idx="11"/>
          </p:nvPr>
        </p:nvSpPr>
        <p:spPr/>
        <p:txBody>
          <a:bodyPr/>
          <a:lstStyle>
            <a:lvl1pPr>
              <a:defRPr/>
            </a:lvl1pPr>
          </a:lstStyle>
          <a:p>
            <a:r>
              <a:rPr lang="en-GB"/>
              <a:t>Slide </a:t>
            </a:r>
            <a:fld id="{B0BE4C24-ED6C-472A-A701-9479E5B873F5}"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r>
              <a:rPr lang="en-GB"/>
              <a:t>Slide </a:t>
            </a:r>
            <a:fld id="{D350F028-8646-4F6C-A66D-F7DAF3612DB1}"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r>
              <a:rPr lang="en-GB"/>
              <a:t>Slide </a:t>
            </a:r>
            <a:fld id="{ADCE122F-B97F-4124-9DF3-65AD4B0EFF26}"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493713" y="304800"/>
            <a:ext cx="8113712" cy="708025"/>
          </a:xfrm>
          <a:prstGeom prst="rect">
            <a:avLst/>
          </a:prstGeom>
          <a:noFill/>
          <a:ln w="12700">
            <a:noFill/>
            <a:miter lim="800000"/>
            <a:headEnd/>
            <a:tailEnd/>
          </a:ln>
          <a:effectLst/>
        </p:spPr>
        <p:txBody>
          <a:bodyPr vert="horz" wrap="square" lIns="90487" tIns="44450" rIns="90487" bIns="44450" numCol="1" anchor="ctr" anchorCtr="0" compatLnSpc="1">
            <a:prstTxWarp prst="textNoShape">
              <a:avLst/>
            </a:prstTxWarp>
          </a:bodyPr>
          <a:lstStyle/>
          <a:p>
            <a:pPr lvl="0"/>
            <a:r>
              <a:rPr lang="en-US" smtClean="0"/>
              <a:t>Click to edit Master title style</a:t>
            </a:r>
            <a:endParaRPr lang="en-GB" smtClean="0"/>
          </a:p>
        </p:txBody>
      </p:sp>
      <p:sp>
        <p:nvSpPr>
          <p:cNvPr id="70659" name="Rectangle 3"/>
          <p:cNvSpPr>
            <a:spLocks noGrp="1" noChangeArrowheads="1"/>
          </p:cNvSpPr>
          <p:nvPr>
            <p:ph type="body" idx="1"/>
          </p:nvPr>
        </p:nvSpPr>
        <p:spPr bwMode="auto">
          <a:xfrm>
            <a:off x="457200" y="1219200"/>
            <a:ext cx="8112125" cy="4930775"/>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70661" name="AutoShape 5"/>
          <p:cNvSpPr>
            <a:spLocks noChangeArrowheads="1"/>
          </p:cNvSpPr>
          <p:nvPr/>
        </p:nvSpPr>
        <p:spPr bwMode="auto">
          <a:xfrm>
            <a:off x="468313" y="6356350"/>
            <a:ext cx="5688012" cy="282575"/>
          </a:xfrm>
          <a:prstGeom prst="parallelogram">
            <a:avLst>
              <a:gd name="adj" fmla="val 48739"/>
            </a:avLst>
          </a:prstGeom>
          <a:solidFill>
            <a:srgbClr val="0F3692"/>
          </a:solidFill>
          <a:ln w="12700">
            <a:noFill/>
            <a:miter lim="800000"/>
            <a:headEnd/>
            <a:tailEnd/>
          </a:ln>
          <a:effectLst/>
        </p:spPr>
        <p:txBody>
          <a:bodyPr wrap="none" anchor="ctr"/>
          <a:lstStyle/>
          <a:p>
            <a:pPr algn="ctr"/>
            <a:endParaRPr lang="en-US">
              <a:solidFill>
                <a:srgbClr val="3333FF"/>
              </a:solidFill>
            </a:endParaRPr>
          </a:p>
        </p:txBody>
      </p:sp>
      <p:sp>
        <p:nvSpPr>
          <p:cNvPr id="70663" name="Rectangle 7"/>
          <p:cNvSpPr>
            <a:spLocks noGrp="1" noChangeArrowheads="1"/>
          </p:cNvSpPr>
          <p:nvPr>
            <p:ph type="ftr" sz="quarter" idx="3"/>
          </p:nvPr>
        </p:nvSpPr>
        <p:spPr bwMode="auto">
          <a:xfrm>
            <a:off x="611188" y="6356350"/>
            <a:ext cx="4248150" cy="395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chemeClr val="bg1"/>
                </a:solidFill>
                <a:latin typeface="+mn-lt"/>
              </a:defRPr>
            </a:lvl1pPr>
          </a:lstStyle>
          <a:p>
            <a:endParaRPr lang="en-GB"/>
          </a:p>
        </p:txBody>
      </p:sp>
      <p:sp>
        <p:nvSpPr>
          <p:cNvPr id="70664" name="Rectangle 8"/>
          <p:cNvSpPr>
            <a:spLocks noChangeArrowheads="1"/>
          </p:cNvSpPr>
          <p:nvPr/>
        </p:nvSpPr>
        <p:spPr bwMode="auto">
          <a:xfrm>
            <a:off x="5364163" y="5373688"/>
            <a:ext cx="792162" cy="333375"/>
          </a:xfrm>
          <a:prstGeom prst="rect">
            <a:avLst/>
          </a:prstGeom>
          <a:noFill/>
          <a:ln w="9525">
            <a:noFill/>
            <a:miter lim="800000"/>
            <a:headEnd/>
            <a:tailEnd/>
          </a:ln>
          <a:effectLst/>
        </p:spPr>
        <p:txBody>
          <a:bodyPr/>
          <a:lstStyle/>
          <a:p>
            <a:r>
              <a:rPr lang="en-GB" sz="1200" b="1">
                <a:solidFill>
                  <a:schemeClr val="bg1"/>
                </a:solidFill>
                <a:latin typeface="Arial" charset="0"/>
              </a:rPr>
              <a:t>Slide </a:t>
            </a:r>
            <a:fld id="{F0D36A90-80CD-45D2-929F-3E95577D2DCF}" type="slidenum">
              <a:rPr lang="en-GB" sz="1200" b="1">
                <a:solidFill>
                  <a:schemeClr val="bg1"/>
                </a:solidFill>
                <a:latin typeface="Arial" charset="0"/>
              </a:rPr>
              <a:pPr/>
              <a:t>‹#›</a:t>
            </a:fld>
            <a:endParaRPr lang="en-GB" sz="1200" b="1">
              <a:solidFill>
                <a:schemeClr val="bg1"/>
              </a:solidFill>
              <a:latin typeface="Arial" charset="0"/>
            </a:endParaRPr>
          </a:p>
        </p:txBody>
      </p:sp>
      <p:pic>
        <p:nvPicPr>
          <p:cNvPr id="70665" name="Picture 9" descr="ECMWF_new_logo"/>
          <p:cNvPicPr>
            <a:picLocks noChangeAspect="1" noChangeArrowheads="1"/>
          </p:cNvPicPr>
          <p:nvPr/>
        </p:nvPicPr>
        <p:blipFill>
          <a:blip r:embed="rId13" cstate="print"/>
          <a:srcRect/>
          <a:stretch>
            <a:fillRect/>
          </a:stretch>
        </p:blipFill>
        <p:spPr bwMode="auto">
          <a:xfrm>
            <a:off x="6443663" y="6310313"/>
            <a:ext cx="2084387" cy="374650"/>
          </a:xfrm>
          <a:prstGeom prst="rect">
            <a:avLst/>
          </a:prstGeom>
          <a:noFill/>
        </p:spPr>
      </p:pic>
      <p:sp>
        <p:nvSpPr>
          <p:cNvPr id="70666" name="Rectangle 10"/>
          <p:cNvSpPr>
            <a:spLocks noGrp="1" noChangeArrowheads="1"/>
          </p:cNvSpPr>
          <p:nvPr>
            <p:ph type="sldNum" sz="quarter" idx="4"/>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chemeClr val="bg1"/>
                </a:solidFill>
                <a:latin typeface="+mn-lt"/>
              </a:defRPr>
            </a:lvl1pPr>
          </a:lstStyle>
          <a:p>
            <a:r>
              <a:rPr lang="en-GB"/>
              <a:t>Slide </a:t>
            </a:r>
            <a:fld id="{7BC4A012-FF39-47FC-AD79-019F8239266F}"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l" defTabSz="762000" rtl="0" eaLnBrk="1" fontAlgn="base" hangingPunct="1">
        <a:spcBef>
          <a:spcPct val="0"/>
        </a:spcBef>
        <a:spcAft>
          <a:spcPct val="0"/>
        </a:spcAft>
        <a:defRPr sz="2800">
          <a:solidFill>
            <a:srgbClr val="0F3692"/>
          </a:solidFill>
          <a:latin typeface="+mj-lt"/>
          <a:ea typeface="+mj-ea"/>
          <a:cs typeface="+mj-cs"/>
        </a:defRPr>
      </a:lvl1pPr>
      <a:lvl2pPr algn="l" defTabSz="762000" rtl="0" eaLnBrk="1" fontAlgn="base" hangingPunct="1">
        <a:spcBef>
          <a:spcPct val="0"/>
        </a:spcBef>
        <a:spcAft>
          <a:spcPct val="0"/>
        </a:spcAft>
        <a:defRPr sz="2800">
          <a:solidFill>
            <a:srgbClr val="0F3692"/>
          </a:solidFill>
          <a:latin typeface="Arial Black" pitchFamily="34" charset="0"/>
        </a:defRPr>
      </a:lvl2pPr>
      <a:lvl3pPr algn="l" defTabSz="762000" rtl="0" eaLnBrk="1" fontAlgn="base" hangingPunct="1">
        <a:spcBef>
          <a:spcPct val="0"/>
        </a:spcBef>
        <a:spcAft>
          <a:spcPct val="0"/>
        </a:spcAft>
        <a:defRPr sz="2800">
          <a:solidFill>
            <a:srgbClr val="0F3692"/>
          </a:solidFill>
          <a:latin typeface="Arial Black" pitchFamily="34" charset="0"/>
        </a:defRPr>
      </a:lvl3pPr>
      <a:lvl4pPr algn="l" defTabSz="762000" rtl="0" eaLnBrk="1" fontAlgn="base" hangingPunct="1">
        <a:spcBef>
          <a:spcPct val="0"/>
        </a:spcBef>
        <a:spcAft>
          <a:spcPct val="0"/>
        </a:spcAft>
        <a:defRPr sz="2800">
          <a:solidFill>
            <a:srgbClr val="0F3692"/>
          </a:solidFill>
          <a:latin typeface="Arial Black" pitchFamily="34" charset="0"/>
        </a:defRPr>
      </a:lvl4pPr>
      <a:lvl5pPr algn="l" defTabSz="762000" rtl="0" eaLnBrk="1" fontAlgn="base" hangingPunct="1">
        <a:spcBef>
          <a:spcPct val="0"/>
        </a:spcBef>
        <a:spcAft>
          <a:spcPct val="0"/>
        </a:spcAft>
        <a:defRPr sz="2800">
          <a:solidFill>
            <a:srgbClr val="0F3692"/>
          </a:solidFill>
          <a:latin typeface="Arial Black" pitchFamily="34" charset="0"/>
        </a:defRPr>
      </a:lvl5pPr>
      <a:lvl6pPr marL="457200" algn="l" defTabSz="762000" rtl="0" eaLnBrk="1" fontAlgn="base" hangingPunct="1">
        <a:spcBef>
          <a:spcPct val="0"/>
        </a:spcBef>
        <a:spcAft>
          <a:spcPct val="0"/>
        </a:spcAft>
        <a:defRPr sz="2800">
          <a:solidFill>
            <a:srgbClr val="0F3692"/>
          </a:solidFill>
          <a:latin typeface="Arial Black" pitchFamily="34" charset="0"/>
        </a:defRPr>
      </a:lvl6pPr>
      <a:lvl7pPr marL="914400" algn="l" defTabSz="762000" rtl="0" eaLnBrk="1" fontAlgn="base" hangingPunct="1">
        <a:spcBef>
          <a:spcPct val="0"/>
        </a:spcBef>
        <a:spcAft>
          <a:spcPct val="0"/>
        </a:spcAft>
        <a:defRPr sz="2800">
          <a:solidFill>
            <a:srgbClr val="0F3692"/>
          </a:solidFill>
          <a:latin typeface="Arial Black" pitchFamily="34" charset="0"/>
        </a:defRPr>
      </a:lvl7pPr>
      <a:lvl8pPr marL="1371600" algn="l" defTabSz="762000" rtl="0" eaLnBrk="1" fontAlgn="base" hangingPunct="1">
        <a:spcBef>
          <a:spcPct val="0"/>
        </a:spcBef>
        <a:spcAft>
          <a:spcPct val="0"/>
        </a:spcAft>
        <a:defRPr sz="2800">
          <a:solidFill>
            <a:srgbClr val="0F3692"/>
          </a:solidFill>
          <a:latin typeface="Arial Black" pitchFamily="34" charset="0"/>
        </a:defRPr>
      </a:lvl8pPr>
      <a:lvl9pPr marL="1828800" algn="l" defTabSz="762000" rtl="0" eaLnBrk="1" fontAlgn="base" hangingPunct="1">
        <a:spcBef>
          <a:spcPct val="0"/>
        </a:spcBef>
        <a:spcAft>
          <a:spcPct val="0"/>
        </a:spcAft>
        <a:defRPr sz="2800">
          <a:solidFill>
            <a:srgbClr val="0F3692"/>
          </a:solidFill>
          <a:latin typeface="Arial Black" pitchFamily="34" charset="0"/>
        </a:defRPr>
      </a:lvl9pPr>
    </p:titleStyle>
    <p:bodyStyle>
      <a:lvl1pPr marL="290513" indent="-290513" algn="l" defTabSz="762000" rtl="0" eaLnBrk="1" fontAlgn="base" hangingPunct="1">
        <a:lnSpc>
          <a:spcPts val="2500"/>
        </a:lnSpc>
        <a:spcBef>
          <a:spcPct val="0"/>
        </a:spcBef>
        <a:spcAft>
          <a:spcPts val="1000"/>
        </a:spcAft>
        <a:buClr>
          <a:schemeClr val="hlink"/>
        </a:buClr>
        <a:buSzPct val="100000"/>
        <a:buFont typeface="Wingdings" pitchFamily="2" charset="2"/>
        <a:buChar char="l"/>
        <a:defRPr sz="2200" b="1">
          <a:solidFill>
            <a:schemeClr val="tx1"/>
          </a:solidFill>
          <a:latin typeface="+mn-lt"/>
          <a:ea typeface="+mn-ea"/>
          <a:cs typeface="+mn-cs"/>
        </a:defRPr>
      </a:lvl1pPr>
      <a:lvl2pPr marL="766763" indent="-285750" algn="l" defTabSz="762000" rtl="0" eaLnBrk="1" fontAlgn="base" hangingPunct="1">
        <a:spcBef>
          <a:spcPct val="0"/>
        </a:spcBef>
        <a:spcAft>
          <a:spcPts val="1000"/>
        </a:spcAft>
        <a:buClr>
          <a:schemeClr val="tx1"/>
        </a:buClr>
        <a:buSzPct val="100000"/>
        <a:buFont typeface="Arial" charset="0"/>
        <a:buChar char="-"/>
        <a:defRPr b="1">
          <a:solidFill>
            <a:schemeClr val="tx1"/>
          </a:solidFill>
          <a:latin typeface="+mn-lt"/>
        </a:defRPr>
      </a:lvl2pPr>
      <a:lvl3pPr marL="1300163" indent="-342900" algn="l" defTabSz="762000" rtl="0" eaLnBrk="1" fontAlgn="base" hangingPunct="1">
        <a:lnSpc>
          <a:spcPts val="2600"/>
        </a:lnSpc>
        <a:spcBef>
          <a:spcPct val="0"/>
        </a:spcBef>
        <a:spcAft>
          <a:spcPts val="800"/>
        </a:spcAft>
        <a:buClr>
          <a:schemeClr val="bg2"/>
        </a:buClr>
        <a:buSzPct val="100000"/>
        <a:buFont typeface="Wingdings" pitchFamily="2" charset="2"/>
        <a:buChar char="§"/>
        <a:defRPr b="1">
          <a:solidFill>
            <a:schemeClr val="tx1"/>
          </a:solidFill>
          <a:latin typeface="+mn-lt"/>
        </a:defRPr>
      </a:lvl3pPr>
      <a:lvl4pPr marL="1719263" indent="-228600" algn="l" defTabSz="762000" rtl="0" eaLnBrk="1" fontAlgn="base" hangingPunct="1">
        <a:lnSpc>
          <a:spcPts val="2600"/>
        </a:lnSpc>
        <a:spcBef>
          <a:spcPct val="0"/>
        </a:spcBef>
        <a:spcAft>
          <a:spcPts val="800"/>
        </a:spcAft>
        <a:buClr>
          <a:schemeClr val="bg2"/>
        </a:buClr>
        <a:buSzPct val="100000"/>
        <a:buFont typeface="Wingdings" pitchFamily="2" charset="2"/>
        <a:buChar char=""/>
        <a:defRPr sz="2200" b="1">
          <a:solidFill>
            <a:schemeClr val="tx1"/>
          </a:solidFill>
          <a:latin typeface="+mn-lt"/>
        </a:defRPr>
      </a:lvl4pPr>
      <a:lvl5pPr marL="2138363" indent="-228600" algn="l" defTabSz="762000" rtl="0" eaLnBrk="1" fontAlgn="base" hangingPunct="1">
        <a:lnSpc>
          <a:spcPts val="2600"/>
        </a:lnSpc>
        <a:spcBef>
          <a:spcPct val="0"/>
        </a:spcBef>
        <a:spcAft>
          <a:spcPts val="800"/>
        </a:spcAft>
        <a:buClr>
          <a:schemeClr val="bg2"/>
        </a:buClr>
        <a:buSzPct val="100000"/>
        <a:buFont typeface="Wingdings" pitchFamily="2" charset="2"/>
        <a:buChar char=""/>
        <a:defRPr sz="2200" b="1">
          <a:solidFill>
            <a:schemeClr val="tx1"/>
          </a:solidFill>
          <a:latin typeface="+mn-lt"/>
        </a:defRPr>
      </a:lvl5pPr>
      <a:lvl6pPr marL="2595563" indent="-228600" algn="l" defTabSz="762000" rtl="0" eaLnBrk="1" fontAlgn="base" hangingPunct="1">
        <a:lnSpc>
          <a:spcPts val="2600"/>
        </a:lnSpc>
        <a:spcBef>
          <a:spcPct val="0"/>
        </a:spcBef>
        <a:spcAft>
          <a:spcPts val="800"/>
        </a:spcAft>
        <a:buClr>
          <a:schemeClr val="bg2"/>
        </a:buClr>
        <a:buSzPct val="100000"/>
        <a:buFont typeface="Wingdings" pitchFamily="2" charset="2"/>
        <a:buChar char=""/>
        <a:defRPr sz="2200" b="1">
          <a:solidFill>
            <a:schemeClr val="tx1"/>
          </a:solidFill>
          <a:latin typeface="+mn-lt"/>
        </a:defRPr>
      </a:lvl6pPr>
      <a:lvl7pPr marL="3052763" indent="-228600" algn="l" defTabSz="762000" rtl="0" eaLnBrk="1" fontAlgn="base" hangingPunct="1">
        <a:lnSpc>
          <a:spcPts val="2600"/>
        </a:lnSpc>
        <a:spcBef>
          <a:spcPct val="0"/>
        </a:spcBef>
        <a:spcAft>
          <a:spcPts val="800"/>
        </a:spcAft>
        <a:buClr>
          <a:schemeClr val="bg2"/>
        </a:buClr>
        <a:buSzPct val="100000"/>
        <a:buFont typeface="Wingdings" pitchFamily="2" charset="2"/>
        <a:buChar char=""/>
        <a:defRPr sz="2200" b="1">
          <a:solidFill>
            <a:schemeClr val="tx1"/>
          </a:solidFill>
          <a:latin typeface="+mn-lt"/>
        </a:defRPr>
      </a:lvl7pPr>
      <a:lvl8pPr marL="3509963" indent="-228600" algn="l" defTabSz="762000" rtl="0" eaLnBrk="1" fontAlgn="base" hangingPunct="1">
        <a:lnSpc>
          <a:spcPts val="2600"/>
        </a:lnSpc>
        <a:spcBef>
          <a:spcPct val="0"/>
        </a:spcBef>
        <a:spcAft>
          <a:spcPts val="800"/>
        </a:spcAft>
        <a:buClr>
          <a:schemeClr val="bg2"/>
        </a:buClr>
        <a:buSzPct val="100000"/>
        <a:buFont typeface="Wingdings" pitchFamily="2" charset="2"/>
        <a:buChar char=""/>
        <a:defRPr sz="2200" b="1">
          <a:solidFill>
            <a:schemeClr val="tx1"/>
          </a:solidFill>
          <a:latin typeface="+mn-lt"/>
        </a:defRPr>
      </a:lvl8pPr>
      <a:lvl9pPr marL="3967163" indent="-228600" algn="l" defTabSz="762000" rtl="0" eaLnBrk="1" fontAlgn="base" hangingPunct="1">
        <a:lnSpc>
          <a:spcPts val="2600"/>
        </a:lnSpc>
        <a:spcBef>
          <a:spcPct val="0"/>
        </a:spcBef>
        <a:spcAft>
          <a:spcPts val="800"/>
        </a:spcAft>
        <a:buClr>
          <a:schemeClr val="bg2"/>
        </a:buClr>
        <a:buSzPct val="100000"/>
        <a:buFont typeface="Wingdings" pitchFamily="2" charset="2"/>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t>ECFLOW</a:t>
            </a:r>
            <a:endParaRPr lang="en-GB" dirty="0"/>
          </a:p>
        </p:txBody>
      </p:sp>
      <p:sp>
        <p:nvSpPr>
          <p:cNvPr id="4" name="Slide Number Placeholder 3"/>
          <p:cNvSpPr>
            <a:spLocks noGrp="1"/>
          </p:cNvSpPr>
          <p:nvPr>
            <p:ph type="sldNum" sz="quarter" idx="11"/>
          </p:nvPr>
        </p:nvSpPr>
        <p:spPr/>
        <p:txBody>
          <a:bodyPr/>
          <a:lstStyle/>
          <a:p>
            <a:r>
              <a:rPr lang="en-GB" smtClean="0"/>
              <a:t>Slide </a:t>
            </a:r>
            <a:fld id="{4AED8623-9186-4EBF-9531-CA6EB0A22A45}" type="slidenum">
              <a:rPr lang="en-GB" smtClean="0"/>
              <a:pPr/>
              <a:t>1</a:t>
            </a:fld>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GB" smtClean="0"/>
              <a:t>Slide </a:t>
            </a:r>
            <a:fld id="{B0BE4C24-ED6C-472A-A701-9479E5B873F5}" type="slidenum">
              <a:rPr lang="en-GB" smtClean="0"/>
              <a:pPr/>
              <a:t>10</a:t>
            </a:fld>
            <a:endParaRPr lang="en-GB"/>
          </a:p>
        </p:txBody>
      </p:sp>
      <p:sp>
        <p:nvSpPr>
          <p:cNvPr id="3"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4"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5" name="Slide Number Placeholder 4"/>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CFA5DAFD-A945-4124-9955-9AD42A02B414}"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GB"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6" name="Rectangle 4"/>
          <p:cNvSpPr txBox="1">
            <a:spLocks noChangeArrowheads="1"/>
          </p:cNvSpPr>
          <p:nvPr/>
        </p:nvSpPr>
        <p:spPr>
          <a:xfrm>
            <a:off x="493713" y="304800"/>
            <a:ext cx="8113712" cy="708025"/>
          </a:xfrm>
          <a:prstGeom prst="rect">
            <a:avLst/>
          </a:prstGeom>
        </p:spPr>
        <p:txBody>
          <a:bodyPr/>
          <a:lstStyle/>
          <a:p>
            <a:pPr lvl="0" defTabSz="762000" eaLnBrk="1" hangingPunct="1"/>
            <a:r>
              <a:rPr lang="en-GB" sz="2800" noProof="0" dirty="0" smtClean="0">
                <a:solidFill>
                  <a:srgbClr val="0F3692"/>
                </a:solidFill>
                <a:latin typeface="Arial Black" pitchFamily="34" charset="0"/>
              </a:rPr>
              <a:t>Examples</a:t>
            </a:r>
          </a:p>
          <a:p>
            <a:pPr lvl="0" defTabSz="762000" eaLnBrk="1" hangingPunct="1"/>
            <a:endParaRPr kumimoji="0" lang="en-US" sz="2800" b="0" i="0" u="none" strike="noStrike" kern="0" cap="none" spc="0" normalizeH="0" baseline="0" noProof="0" dirty="0">
              <a:ln>
                <a:noFill/>
              </a:ln>
              <a:solidFill>
                <a:srgbClr val="0F3692"/>
              </a:solidFill>
              <a:effectLst/>
              <a:uLnTx/>
              <a:uFillTx/>
              <a:latin typeface="+mj-lt"/>
              <a:ea typeface="+mj-ea"/>
              <a:cs typeface="+mj-cs"/>
            </a:endParaRPr>
          </a:p>
        </p:txBody>
      </p:sp>
      <p:sp>
        <p:nvSpPr>
          <p:cNvPr id="7" name="Rectangle 5"/>
          <p:cNvSpPr txBox="1">
            <a:spLocks noChangeArrowheads="1"/>
          </p:cNvSpPr>
          <p:nvPr/>
        </p:nvSpPr>
        <p:spPr>
          <a:xfrm>
            <a:off x="457200" y="1219200"/>
            <a:ext cx="8112125" cy="4930775"/>
          </a:xfrm>
          <a:prstGeom prst="rect">
            <a:avLst/>
          </a:prstGeom>
        </p:spPr>
        <p:txBody>
          <a:bodyPr/>
          <a:lstStyle/>
          <a:p>
            <a:pPr marL="290513" lvl="0" indent="-290513" defTabSz="762000" eaLnBrk="1" hangingPunct="1">
              <a:lnSpc>
                <a:spcPts val="2500"/>
              </a:lnSpc>
              <a:spcAft>
                <a:spcPts val="1000"/>
              </a:spcAft>
              <a:buClr>
                <a:schemeClr val="hlink"/>
              </a:buClr>
              <a:buSzPct val="100000"/>
            </a:pPr>
            <a:r>
              <a:rPr lang="en-GB" sz="2200" b="1" kern="0" dirty="0" smtClean="0">
                <a:latin typeface="+mn-lt"/>
              </a:rPr>
              <a:t>Correct by Construction</a:t>
            </a:r>
          </a:p>
          <a:p>
            <a:pPr marL="290513" lvl="0" indent="-290513" defTabSz="762000" eaLnBrk="1" hangingPunct="1">
              <a:lnSpc>
                <a:spcPts val="2500"/>
              </a:lnSpc>
              <a:spcAft>
                <a:spcPts val="1000"/>
              </a:spcAft>
              <a:buClr>
                <a:schemeClr val="hlink"/>
              </a:buClr>
              <a:buSzPct val="100000"/>
            </a:pPr>
            <a:r>
              <a:rPr lang="en-GB" sz="2200" b="1" kern="0" dirty="0" smtClean="0">
                <a:latin typeface="+mn-lt"/>
              </a:rPr>
              <a:t>   The </a:t>
            </a:r>
            <a:r>
              <a:rPr lang="en-GB" sz="2200" b="1" kern="0" dirty="0" err="1" smtClean="0">
                <a:latin typeface="+mn-lt"/>
              </a:rPr>
              <a:t>api</a:t>
            </a:r>
            <a:r>
              <a:rPr lang="en-GB" sz="2200" b="1" kern="0" dirty="0" smtClean="0">
                <a:latin typeface="+mn-lt"/>
              </a:rPr>
              <a:t> supports a correct by construction approach. For example adding nodes of the same name at the same level, will throw an </a:t>
            </a:r>
            <a:r>
              <a:rPr lang="en-GB" sz="2200" b="1" kern="0" dirty="0" err="1" smtClean="0">
                <a:latin typeface="+mn-lt"/>
              </a:rPr>
              <a:t>RuntimeError</a:t>
            </a:r>
            <a:r>
              <a:rPr lang="en-GB" sz="2200" b="1" kern="0" dirty="0" smtClean="0">
                <a:latin typeface="+mn-lt"/>
              </a:rPr>
              <a:t> exception:</a:t>
            </a:r>
          </a:p>
          <a:p>
            <a:pPr marL="290513" lvl="0" indent="-290513" defTabSz="762000" eaLnBrk="1" hangingPunct="1">
              <a:lnSpc>
                <a:spcPts val="2500"/>
              </a:lnSpc>
              <a:spcAft>
                <a:spcPts val="1000"/>
              </a:spcAft>
              <a:buClr>
                <a:schemeClr val="hlink"/>
              </a:buClr>
              <a:buSzPct val="100000"/>
            </a:pPr>
            <a:endParaRPr lang="en-GB" sz="2200" b="1" kern="0" dirty="0" smtClean="0">
              <a:latin typeface="+mn-lt"/>
            </a:endParaRP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import </a:t>
            </a:r>
            <a:r>
              <a:rPr lang="en-GB" sz="2000" b="1" kern="0" dirty="0" err="1" smtClean="0">
                <a:solidFill>
                  <a:srgbClr val="0070C0"/>
                </a:solidFill>
                <a:latin typeface="+mn-lt"/>
              </a:rPr>
              <a:t>ecflow</a:t>
            </a:r>
            <a:r>
              <a:rPr lang="en-GB" sz="2000" b="1" kern="0" dirty="0" smtClean="0">
                <a:solidFill>
                  <a:srgbClr val="0070C0"/>
                </a:solidFill>
                <a:latin typeface="+mn-lt"/>
              </a:rPr>
              <a:t>  </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defs</a:t>
            </a:r>
            <a:r>
              <a:rPr lang="en-GB" sz="2000" b="1" kern="0" dirty="0" smtClean="0">
                <a:solidFill>
                  <a:srgbClr val="0070C0"/>
                </a:solidFill>
                <a:latin typeface="+mn-lt"/>
              </a:rPr>
              <a:t> = </a:t>
            </a:r>
            <a:r>
              <a:rPr lang="en-GB" sz="2000" b="1" kern="0" dirty="0" err="1" smtClean="0">
                <a:solidFill>
                  <a:srgbClr val="0070C0"/>
                </a:solidFill>
                <a:latin typeface="+mn-lt"/>
              </a:rPr>
              <a:t>ecflow.Defs</a:t>
            </a:r>
            <a:r>
              <a:rPr lang="en-GB" sz="2000" b="1" kern="0" dirty="0" smtClean="0">
                <a:solidFill>
                  <a:srgbClr val="0070C0"/>
                </a:solidFill>
                <a:latin typeface="+mn-lt"/>
              </a:rPr>
              <a:t>()</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suite = </a:t>
            </a:r>
            <a:r>
              <a:rPr lang="en-GB" sz="2000" b="1" kern="0" dirty="0" err="1" smtClean="0">
                <a:solidFill>
                  <a:srgbClr val="0070C0"/>
                </a:solidFill>
                <a:latin typeface="+mn-lt"/>
              </a:rPr>
              <a:t>defs.add_suite</a:t>
            </a:r>
            <a:r>
              <a:rPr lang="en-GB" sz="2000" b="1" kern="0" dirty="0" smtClean="0">
                <a:solidFill>
                  <a:srgbClr val="0070C0"/>
                </a:solidFill>
                <a:latin typeface="+mn-lt"/>
              </a:rPr>
              <a:t>("s1")</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suite.add_task</a:t>
            </a:r>
            <a:r>
              <a:rPr lang="en-GB" sz="2000" b="1" kern="0" dirty="0" smtClean="0">
                <a:solidFill>
                  <a:srgbClr val="0070C0"/>
                </a:solidFill>
                <a:latin typeface="+mn-lt"/>
              </a:rPr>
              <a:t>("t1")</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suite.add_task</a:t>
            </a:r>
            <a:r>
              <a:rPr lang="en-GB" sz="2000" b="1" kern="0" dirty="0" smtClean="0">
                <a:solidFill>
                  <a:srgbClr val="0070C0"/>
                </a:solidFill>
                <a:latin typeface="+mn-lt"/>
              </a:rPr>
              <a:t>("t1")               # exception thrown</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&gt;&gt; </a:t>
            </a:r>
            <a:r>
              <a:rPr lang="en-GB" sz="2000" b="1" kern="0" dirty="0" err="1" smtClean="0">
                <a:solidFill>
                  <a:srgbClr val="0070C0"/>
                </a:solidFill>
                <a:latin typeface="+mn-lt"/>
              </a:rPr>
              <a:t>RuntimeError</a:t>
            </a:r>
            <a:r>
              <a:rPr lang="en-GB" sz="2000" b="1" kern="0" dirty="0" smtClean="0">
                <a:solidFill>
                  <a:srgbClr val="0070C0"/>
                </a:solidFill>
                <a:latin typeface="+mn-lt"/>
              </a:rPr>
              <a:t>: Add Task failed: A task of name 't1' already exist on node SUITE:/s1</a:t>
            </a:r>
          </a:p>
          <a:p>
            <a:pPr marL="747713" lvl="1" indent="-290513" defTabSz="762000" eaLnBrk="1" hangingPunct="1">
              <a:lnSpc>
                <a:spcPts val="2500"/>
              </a:lnSpc>
              <a:spcAft>
                <a:spcPts val="1000"/>
              </a:spcAft>
              <a:buClr>
                <a:schemeClr val="hlink"/>
              </a:buClr>
              <a:buSzPct val="100000"/>
              <a:buFont typeface="Wingdings" pitchFamily="2" charset="2"/>
              <a:buChar char="l"/>
            </a:pPr>
            <a:endParaRPr lang="en-GB" sz="2200" b="1" kern="0" dirty="0" smtClean="0">
              <a:latin typeface="+mn-lt"/>
            </a:endParaRPr>
          </a:p>
          <a:p>
            <a:pPr marL="290513" marR="0" lvl="0" indent="-290513" algn="l" defTabSz="762000" rtl="0" eaLnBrk="1" fontAlgn="base" latinLnBrk="0" hangingPunct="1">
              <a:lnSpc>
                <a:spcPts val="2500"/>
              </a:lnSpc>
              <a:spcBef>
                <a:spcPct val="0"/>
              </a:spcBef>
              <a:spcAft>
                <a:spcPts val="1000"/>
              </a:spcAft>
              <a:buClr>
                <a:schemeClr val="hlink"/>
              </a:buClr>
              <a:buSzPct val="100000"/>
              <a:tabLst/>
              <a:defRPr/>
            </a:pP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GB" smtClean="0"/>
              <a:t>Slide </a:t>
            </a:r>
            <a:fld id="{B0BE4C24-ED6C-472A-A701-9479E5B873F5}" type="slidenum">
              <a:rPr lang="en-GB" smtClean="0"/>
              <a:pPr/>
              <a:t>11</a:t>
            </a:fld>
            <a:endParaRPr lang="en-GB"/>
          </a:p>
        </p:txBody>
      </p:sp>
      <p:sp>
        <p:nvSpPr>
          <p:cNvPr id="3"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4"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5"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6" name="Slide Number Placeholder 4"/>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CFA5DAFD-A945-4124-9955-9AD42A02B414}"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GB"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7" name="Rectangle 4"/>
          <p:cNvSpPr txBox="1">
            <a:spLocks noChangeArrowheads="1"/>
          </p:cNvSpPr>
          <p:nvPr/>
        </p:nvSpPr>
        <p:spPr>
          <a:xfrm>
            <a:off x="493713" y="304800"/>
            <a:ext cx="8113712" cy="708025"/>
          </a:xfrm>
          <a:prstGeom prst="rect">
            <a:avLst/>
          </a:prstGeom>
        </p:spPr>
        <p:txBody>
          <a:bodyPr/>
          <a:lstStyle/>
          <a:p>
            <a:pPr lvl="0" defTabSz="762000" eaLnBrk="1" hangingPunct="1"/>
            <a:r>
              <a:rPr lang="en-GB" sz="2800" noProof="0" dirty="0" smtClean="0">
                <a:solidFill>
                  <a:srgbClr val="0F3692"/>
                </a:solidFill>
                <a:latin typeface="Arial Black" pitchFamily="34" charset="0"/>
              </a:rPr>
              <a:t>Examples</a:t>
            </a:r>
          </a:p>
          <a:p>
            <a:pPr lvl="0" defTabSz="762000" eaLnBrk="1" hangingPunct="1"/>
            <a:endParaRPr kumimoji="0" lang="en-US" sz="2800" b="0" i="0" u="none" strike="noStrike" kern="0" cap="none" spc="0" normalizeH="0" baseline="0" noProof="0" dirty="0">
              <a:ln>
                <a:noFill/>
              </a:ln>
              <a:solidFill>
                <a:srgbClr val="0F3692"/>
              </a:solidFill>
              <a:effectLst/>
              <a:uLnTx/>
              <a:uFillTx/>
              <a:latin typeface="+mj-lt"/>
              <a:ea typeface="+mj-ea"/>
              <a:cs typeface="+mj-cs"/>
            </a:endParaRPr>
          </a:p>
        </p:txBody>
      </p:sp>
      <p:sp>
        <p:nvSpPr>
          <p:cNvPr id="8" name="Rectangle 5"/>
          <p:cNvSpPr txBox="1">
            <a:spLocks noChangeArrowheads="1"/>
          </p:cNvSpPr>
          <p:nvPr/>
        </p:nvSpPr>
        <p:spPr>
          <a:xfrm>
            <a:off x="457200" y="1219200"/>
            <a:ext cx="8112125" cy="4930775"/>
          </a:xfrm>
          <a:prstGeom prst="rect">
            <a:avLst/>
          </a:prstGeom>
        </p:spPr>
        <p:txBody>
          <a:bodyPr/>
          <a:lstStyle/>
          <a:p>
            <a:pPr marL="290513" lvl="0" indent="-290513" defTabSz="762000" eaLnBrk="1" hangingPunct="1">
              <a:lnSpc>
                <a:spcPts val="2500"/>
              </a:lnSpc>
              <a:spcAft>
                <a:spcPts val="1000"/>
              </a:spcAft>
              <a:buClr>
                <a:schemeClr val="hlink"/>
              </a:buClr>
              <a:buSzPct val="100000"/>
            </a:pPr>
            <a:r>
              <a:rPr lang="en-GB" sz="2200" b="1" kern="0" dirty="0" smtClean="0">
                <a:latin typeface="+mn-lt"/>
              </a:rPr>
              <a:t>Correct by Construction</a:t>
            </a:r>
          </a:p>
          <a:p>
            <a:pPr marL="290513" lvl="0" indent="-290513" defTabSz="762000" eaLnBrk="1" hangingPunct="1">
              <a:lnSpc>
                <a:spcPts val="2500"/>
              </a:lnSpc>
              <a:spcAft>
                <a:spcPts val="1000"/>
              </a:spcAft>
              <a:buClr>
                <a:schemeClr val="hlink"/>
              </a:buClr>
              <a:buSzPct val="100000"/>
            </a:pPr>
            <a:r>
              <a:rPr lang="en-GB" sz="2000" b="1" kern="0" dirty="0" smtClean="0">
                <a:latin typeface="+mn-lt"/>
              </a:rPr>
              <a:t>Adding dependencies like dates are also checked:</a:t>
            </a:r>
          </a:p>
          <a:p>
            <a:pPr marL="290513" lvl="0" indent="-290513" defTabSz="762000" eaLnBrk="1" hangingPunct="1">
              <a:lnSpc>
                <a:spcPts val="2500"/>
              </a:lnSpc>
              <a:spcAft>
                <a:spcPts val="1000"/>
              </a:spcAft>
              <a:buClr>
                <a:schemeClr val="hlink"/>
              </a:buClr>
              <a:buSzPct val="100000"/>
            </a:pPr>
            <a:endParaRPr lang="en-GB" sz="2000" b="1" kern="0" dirty="0" smtClean="0">
              <a:latin typeface="+mn-lt"/>
            </a:endParaRP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import </a:t>
            </a:r>
            <a:r>
              <a:rPr lang="en-GB" sz="2000" b="1" kern="0" dirty="0" err="1" smtClean="0">
                <a:solidFill>
                  <a:srgbClr val="0070C0"/>
                </a:solidFill>
                <a:latin typeface="+mn-lt"/>
              </a:rPr>
              <a:t>ecflow</a:t>
            </a:r>
            <a:r>
              <a:rPr lang="en-GB" sz="2000" b="1" kern="0" dirty="0" smtClean="0">
                <a:solidFill>
                  <a:srgbClr val="0070C0"/>
                </a:solidFill>
                <a:latin typeface="+mn-lt"/>
              </a:rPr>
              <a:t>  </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defs</a:t>
            </a:r>
            <a:r>
              <a:rPr lang="en-GB" sz="2000" b="1" kern="0" dirty="0" smtClean="0">
                <a:solidFill>
                  <a:srgbClr val="0070C0"/>
                </a:solidFill>
                <a:latin typeface="+mn-lt"/>
              </a:rPr>
              <a:t> = </a:t>
            </a:r>
            <a:r>
              <a:rPr lang="en-GB" sz="2000" b="1" kern="0" dirty="0" err="1" smtClean="0">
                <a:solidFill>
                  <a:srgbClr val="0070C0"/>
                </a:solidFill>
                <a:latin typeface="+mn-lt"/>
              </a:rPr>
              <a:t>ecflow.Defs</a:t>
            </a:r>
            <a:r>
              <a:rPr lang="en-GB" sz="2000" b="1" kern="0" dirty="0" smtClean="0">
                <a:solidFill>
                  <a:srgbClr val="0070C0"/>
                </a:solidFill>
                <a:latin typeface="+mn-lt"/>
              </a:rPr>
              <a:t>()</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suite = </a:t>
            </a:r>
            <a:r>
              <a:rPr lang="en-GB" sz="2000" b="1" kern="0" dirty="0" err="1" smtClean="0">
                <a:solidFill>
                  <a:srgbClr val="0070C0"/>
                </a:solidFill>
                <a:latin typeface="+mn-lt"/>
              </a:rPr>
              <a:t>defs.add_suite</a:t>
            </a:r>
            <a:r>
              <a:rPr lang="en-GB" sz="2000" b="1" kern="0" dirty="0" smtClean="0">
                <a:solidFill>
                  <a:srgbClr val="0070C0"/>
                </a:solidFill>
                <a:latin typeface="+mn-lt"/>
              </a:rPr>
              <a:t>("s1")</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task t1 = </a:t>
            </a:r>
            <a:r>
              <a:rPr lang="en-GB" sz="2000" b="1" kern="0" dirty="0" err="1" smtClean="0">
                <a:solidFill>
                  <a:srgbClr val="0070C0"/>
                </a:solidFill>
                <a:latin typeface="+mn-lt"/>
              </a:rPr>
              <a:t>suite.add_task</a:t>
            </a:r>
            <a:r>
              <a:rPr lang="en-GB" sz="2000" b="1" kern="0" dirty="0" smtClean="0">
                <a:solidFill>
                  <a:srgbClr val="0070C0"/>
                </a:solidFill>
                <a:latin typeface="+mn-lt"/>
              </a:rPr>
              <a:t>("t1")</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t1.add_date(1,14,2007)  # </a:t>
            </a:r>
            <a:r>
              <a:rPr lang="en-GB" sz="2000" b="1" kern="0" dirty="0" err="1" smtClean="0">
                <a:solidFill>
                  <a:srgbClr val="0070C0"/>
                </a:solidFill>
                <a:latin typeface="+mn-lt"/>
              </a:rPr>
              <a:t>day,month,year</a:t>
            </a:r>
            <a:r>
              <a:rPr lang="en-GB" sz="2000" b="1" kern="0" dirty="0" smtClean="0">
                <a:solidFill>
                  <a:srgbClr val="0070C0"/>
                </a:solidFill>
                <a:latin typeface="+mn-lt"/>
              </a:rPr>
              <a:t>, month is not valid</a:t>
            </a:r>
          </a:p>
          <a:p>
            <a:pPr marL="290513" lvl="0" indent="-290513" defTabSz="762000" eaLnBrk="1" hangingPunct="1">
              <a:lnSpc>
                <a:spcPts val="2500"/>
              </a:lnSpc>
              <a:spcAft>
                <a:spcPts val="1000"/>
              </a:spcAft>
              <a:buClr>
                <a:schemeClr val="hlink"/>
              </a:buClr>
              <a:buSzPct val="100000"/>
            </a:pPr>
            <a:r>
              <a:rPr lang="en-GB" sz="2000" b="1" kern="0" dirty="0" smtClean="0">
                <a:latin typeface="+mn-lt"/>
              </a:rPr>
              <a:t>   </a:t>
            </a:r>
          </a:p>
          <a:p>
            <a:pPr marL="290513" lvl="0" indent="-290513" defTabSz="762000" eaLnBrk="1" hangingPunct="1">
              <a:lnSpc>
                <a:spcPts val="2500"/>
              </a:lnSpc>
              <a:spcAft>
                <a:spcPts val="1000"/>
              </a:spcAft>
              <a:buClr>
                <a:schemeClr val="hlink"/>
              </a:buClr>
              <a:buSzPct val="100000"/>
            </a:pPr>
            <a:r>
              <a:rPr lang="en-GB" sz="2000" b="1" kern="0" dirty="0" smtClean="0">
                <a:latin typeface="+mn-lt"/>
              </a:rPr>
              <a:t>   &gt;&gt; </a:t>
            </a:r>
            <a:r>
              <a:rPr lang="en-GB" sz="2000" b="1" kern="0" dirty="0" err="1" smtClean="0">
                <a:latin typeface="+mn-lt"/>
              </a:rPr>
              <a:t>IndexError</a:t>
            </a:r>
            <a:r>
              <a:rPr lang="en-GB" sz="2000" b="1" kern="0" dirty="0" smtClean="0">
                <a:latin typeface="+mn-lt"/>
              </a:rPr>
              <a:t>: Invalid Date(</a:t>
            </a:r>
            <a:r>
              <a:rPr lang="en-GB" sz="2000" b="1" kern="0" dirty="0" err="1" smtClean="0">
                <a:latin typeface="+mn-lt"/>
              </a:rPr>
              <a:t>day,month,year</a:t>
            </a:r>
            <a:r>
              <a:rPr lang="en-GB" sz="2000" b="1" kern="0" dirty="0" smtClean="0">
                <a:latin typeface="+mn-lt"/>
              </a:rPr>
              <a:t>): the month &gt;=0 and month &lt;= 12, where 0 means wild card</a:t>
            </a:r>
          </a:p>
          <a:p>
            <a:pPr marL="747713" lvl="1" indent="-290513" defTabSz="762000" eaLnBrk="1" hangingPunct="1">
              <a:lnSpc>
                <a:spcPts val="2500"/>
              </a:lnSpc>
              <a:spcAft>
                <a:spcPts val="1000"/>
              </a:spcAft>
              <a:buClr>
                <a:schemeClr val="hlink"/>
              </a:buClr>
              <a:buSzPct val="100000"/>
              <a:buFont typeface="Wingdings" pitchFamily="2" charset="2"/>
              <a:buChar char="l"/>
            </a:pPr>
            <a:endParaRPr lang="en-GB" sz="2200" b="1" kern="0" dirty="0" smtClean="0">
              <a:latin typeface="+mn-lt"/>
            </a:endParaRPr>
          </a:p>
          <a:p>
            <a:pPr marL="290513" marR="0" lvl="0" indent="-290513" algn="l" defTabSz="762000" rtl="0" eaLnBrk="1" fontAlgn="base" latinLnBrk="0" hangingPunct="1">
              <a:lnSpc>
                <a:spcPts val="2500"/>
              </a:lnSpc>
              <a:spcBef>
                <a:spcPct val="0"/>
              </a:spcBef>
              <a:spcAft>
                <a:spcPts val="1000"/>
              </a:spcAft>
              <a:buClr>
                <a:schemeClr val="hlink"/>
              </a:buClr>
              <a:buSzPct val="100000"/>
              <a:tabLst/>
              <a:defRPr/>
            </a:pP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GB" smtClean="0"/>
              <a:t>Slide </a:t>
            </a:r>
            <a:fld id="{B0BE4C24-ED6C-472A-A701-9479E5B873F5}" type="slidenum">
              <a:rPr lang="en-GB" smtClean="0"/>
              <a:pPr/>
              <a:t>12</a:t>
            </a:fld>
            <a:endParaRPr lang="en-GB"/>
          </a:p>
        </p:txBody>
      </p:sp>
      <p:sp>
        <p:nvSpPr>
          <p:cNvPr id="3"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4"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5"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6"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7" name="Slide Number Placeholder 4"/>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CFA5DAFD-A945-4124-9955-9AD42A02B414}"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GB"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8" name="Rectangle 4"/>
          <p:cNvSpPr txBox="1">
            <a:spLocks noChangeArrowheads="1"/>
          </p:cNvSpPr>
          <p:nvPr/>
        </p:nvSpPr>
        <p:spPr>
          <a:xfrm>
            <a:off x="493713" y="304800"/>
            <a:ext cx="8113712" cy="708025"/>
          </a:xfrm>
          <a:prstGeom prst="rect">
            <a:avLst/>
          </a:prstGeom>
        </p:spPr>
        <p:txBody>
          <a:bodyPr/>
          <a:lstStyle/>
          <a:p>
            <a:pPr lvl="0" defTabSz="762000" eaLnBrk="1" hangingPunct="1"/>
            <a:r>
              <a:rPr lang="en-GB" sz="2800" noProof="0" dirty="0" smtClean="0">
                <a:solidFill>
                  <a:srgbClr val="0F3692"/>
                </a:solidFill>
                <a:latin typeface="Arial Black" pitchFamily="34" charset="0"/>
              </a:rPr>
              <a:t>Examples</a:t>
            </a:r>
          </a:p>
          <a:p>
            <a:pPr lvl="0" defTabSz="762000" eaLnBrk="1" hangingPunct="1"/>
            <a:endParaRPr kumimoji="0" lang="en-US" sz="2800" b="0" i="0" u="none" strike="noStrike" kern="0" cap="none" spc="0" normalizeH="0" baseline="0" noProof="0" dirty="0">
              <a:ln>
                <a:noFill/>
              </a:ln>
              <a:solidFill>
                <a:srgbClr val="0F3692"/>
              </a:solidFill>
              <a:effectLst/>
              <a:uLnTx/>
              <a:uFillTx/>
              <a:latin typeface="+mj-lt"/>
              <a:ea typeface="+mj-ea"/>
              <a:cs typeface="+mj-cs"/>
            </a:endParaRPr>
          </a:p>
        </p:txBody>
      </p:sp>
      <p:sp>
        <p:nvSpPr>
          <p:cNvPr id="9" name="Rectangle 5"/>
          <p:cNvSpPr txBox="1">
            <a:spLocks noChangeArrowheads="1"/>
          </p:cNvSpPr>
          <p:nvPr/>
        </p:nvSpPr>
        <p:spPr>
          <a:xfrm>
            <a:off x="457200" y="1219200"/>
            <a:ext cx="8112125" cy="4930775"/>
          </a:xfrm>
          <a:prstGeom prst="rect">
            <a:avLst/>
          </a:prstGeom>
        </p:spPr>
        <p:txBody>
          <a:bodyPr/>
          <a:lstStyle/>
          <a:p>
            <a:pPr marL="290513" lvl="0" indent="-290513" defTabSz="762000" eaLnBrk="1" hangingPunct="1">
              <a:lnSpc>
                <a:spcPts val="2500"/>
              </a:lnSpc>
              <a:spcAft>
                <a:spcPts val="1000"/>
              </a:spcAft>
              <a:buClr>
                <a:schemeClr val="hlink"/>
              </a:buClr>
              <a:buSzPct val="100000"/>
            </a:pPr>
            <a:r>
              <a:rPr lang="en-GB" sz="2200" b="1" kern="0" dirty="0" smtClean="0">
                <a:latin typeface="+mn-lt"/>
              </a:rPr>
              <a:t>Checking</a:t>
            </a:r>
          </a:p>
          <a:p>
            <a:pPr marL="290513" lvl="0" indent="-290513" defTabSz="762000" eaLnBrk="1" hangingPunct="1">
              <a:lnSpc>
                <a:spcPts val="2500"/>
              </a:lnSpc>
              <a:spcAft>
                <a:spcPts val="1000"/>
              </a:spcAft>
              <a:buClr>
                <a:schemeClr val="hlink"/>
              </a:buClr>
              <a:buSzPct val="100000"/>
            </a:pPr>
            <a:r>
              <a:rPr lang="en-GB" sz="2200" b="1" kern="0" dirty="0" smtClean="0">
                <a:latin typeface="+mn-lt"/>
              </a:rPr>
              <a:t>    Some checking has to be deferred until the definition is fully defined</a:t>
            </a:r>
          </a:p>
          <a:p>
            <a:pPr marL="290513" lvl="0" indent="-290513" defTabSz="762000" eaLnBrk="1" hangingPunct="1">
              <a:lnSpc>
                <a:spcPts val="2500"/>
              </a:lnSpc>
              <a:spcAft>
                <a:spcPts val="1000"/>
              </a:spcAft>
              <a:buClr>
                <a:schemeClr val="hlink"/>
              </a:buClr>
              <a:buSzPct val="100000"/>
            </a:pPr>
            <a:r>
              <a:rPr lang="en-GB" sz="2200" b="1" kern="0" dirty="0" smtClean="0">
                <a:latin typeface="+mn-lt"/>
              </a:rPr>
              <a:t>    </a:t>
            </a:r>
            <a:r>
              <a:rPr lang="en-GB" sz="2000" b="1" kern="0" dirty="0" smtClean="0">
                <a:solidFill>
                  <a:srgbClr val="0070C0"/>
                </a:solidFill>
                <a:latin typeface="+mn-lt"/>
              </a:rPr>
              <a:t>import </a:t>
            </a:r>
            <a:r>
              <a:rPr lang="en-GB" sz="2000" b="1" kern="0" dirty="0" err="1" smtClean="0">
                <a:solidFill>
                  <a:srgbClr val="0070C0"/>
                </a:solidFill>
                <a:latin typeface="+mn-lt"/>
              </a:rPr>
              <a:t>ecflow</a:t>
            </a:r>
            <a:r>
              <a:rPr lang="en-GB" sz="2000" b="1" kern="0" dirty="0" smtClean="0">
                <a:solidFill>
                  <a:srgbClr val="0070C0"/>
                </a:solidFill>
                <a:latin typeface="+mn-lt"/>
              </a:rPr>
              <a:t>  </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defs</a:t>
            </a:r>
            <a:r>
              <a:rPr lang="en-GB" sz="2000" b="1" kern="0" dirty="0" smtClean="0">
                <a:solidFill>
                  <a:srgbClr val="0070C0"/>
                </a:solidFill>
                <a:latin typeface="+mn-lt"/>
              </a:rPr>
              <a:t> = </a:t>
            </a:r>
            <a:r>
              <a:rPr lang="en-GB" sz="2000" b="1" kern="0" dirty="0" err="1" smtClean="0">
                <a:solidFill>
                  <a:srgbClr val="0070C0"/>
                </a:solidFill>
                <a:latin typeface="+mn-lt"/>
              </a:rPr>
              <a:t>ecflow.Defs</a:t>
            </a:r>
            <a:r>
              <a:rPr lang="en-GB" sz="2000" b="1" kern="0" dirty="0" smtClean="0">
                <a:solidFill>
                  <a:srgbClr val="0070C0"/>
                </a:solidFill>
                <a:latin typeface="+mn-lt"/>
              </a:rPr>
              <a:t>()</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suite = </a:t>
            </a:r>
            <a:r>
              <a:rPr lang="en-GB" sz="2000" b="1" kern="0" dirty="0" err="1" smtClean="0">
                <a:solidFill>
                  <a:srgbClr val="0070C0"/>
                </a:solidFill>
                <a:latin typeface="+mn-lt"/>
              </a:rPr>
              <a:t>defs.add_suite</a:t>
            </a:r>
            <a:r>
              <a:rPr lang="en-GB" sz="2000" b="1" kern="0" dirty="0" smtClean="0">
                <a:solidFill>
                  <a:srgbClr val="0070C0"/>
                </a:solidFill>
                <a:latin typeface="+mn-lt"/>
              </a:rPr>
              <a:t>("s1");</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suite.add_task</a:t>
            </a:r>
            <a:r>
              <a:rPr lang="en-GB" sz="2000" b="1" kern="0" dirty="0" smtClean="0">
                <a:solidFill>
                  <a:srgbClr val="0070C0"/>
                </a:solidFill>
                <a:latin typeface="+mn-lt"/>
              </a:rPr>
              <a:t>("t2")   </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suite.add_task</a:t>
            </a:r>
            <a:r>
              <a:rPr lang="en-GB" sz="2000" b="1" kern="0" dirty="0" smtClean="0">
                <a:solidFill>
                  <a:srgbClr val="0070C0"/>
                </a:solidFill>
                <a:latin typeface="+mn-lt"/>
              </a:rPr>
              <a:t>("t1").</a:t>
            </a:r>
            <a:r>
              <a:rPr lang="en-GB" sz="2000" b="1" kern="0" dirty="0" err="1" smtClean="0">
                <a:solidFill>
                  <a:srgbClr val="0070C0"/>
                </a:solidFill>
                <a:latin typeface="+mn-lt"/>
              </a:rPr>
              <a:t>add_trigger</a:t>
            </a:r>
            <a:r>
              <a:rPr lang="en-GB" sz="2000" b="1" kern="0" dirty="0" smtClean="0">
                <a:solidFill>
                  <a:srgbClr val="0070C0"/>
                </a:solidFill>
                <a:latin typeface="+mn-lt"/>
              </a:rPr>
              <a:t>("t2 == active)")   </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assert </a:t>
            </a:r>
            <a:r>
              <a:rPr lang="en-GB" sz="2000" b="1" kern="0" dirty="0" err="1" smtClean="0">
                <a:solidFill>
                  <a:srgbClr val="0070C0"/>
                </a:solidFill>
                <a:latin typeface="+mn-lt"/>
              </a:rPr>
              <a:t>len</a:t>
            </a:r>
            <a:r>
              <a:rPr lang="en-GB" sz="2000" b="1" kern="0" dirty="0" smtClean="0">
                <a:solidFill>
                  <a:srgbClr val="0070C0"/>
                </a:solidFill>
                <a:latin typeface="+mn-lt"/>
              </a:rPr>
              <a:t>(</a:t>
            </a:r>
            <a:r>
              <a:rPr lang="en-GB" sz="2000" b="1" kern="0" dirty="0" err="1" smtClean="0">
                <a:solidFill>
                  <a:srgbClr val="0070C0"/>
                </a:solidFill>
                <a:latin typeface="+mn-lt"/>
              </a:rPr>
              <a:t>defs.</a:t>
            </a:r>
            <a:r>
              <a:rPr lang="en-GB" sz="2000" b="1" kern="0" dirty="0" err="1" smtClean="0">
                <a:solidFill>
                  <a:schemeClr val="accent6"/>
                </a:solidFill>
                <a:latin typeface="+mn-lt"/>
              </a:rPr>
              <a:t>check</a:t>
            </a:r>
            <a:r>
              <a:rPr lang="en-GB" sz="2000" b="1" kern="0" dirty="0" smtClean="0">
                <a:solidFill>
                  <a:srgbClr val="0070C0"/>
                </a:solidFill>
                <a:latin typeface="+mn-lt"/>
              </a:rPr>
              <a:t>()) != 0,  "Expected Error: miss-matched brackets in expression."</a:t>
            </a:r>
          </a:p>
          <a:p>
            <a:pPr marL="290513" lvl="0" indent="-290513" defTabSz="762000" eaLnBrk="1" hangingPunct="1">
              <a:lnSpc>
                <a:spcPts val="2500"/>
              </a:lnSpc>
              <a:spcAft>
                <a:spcPts val="1000"/>
              </a:spcAft>
              <a:buClr>
                <a:schemeClr val="hlink"/>
              </a:buClr>
              <a:buSzPct val="100000"/>
            </a:pPr>
            <a:endParaRPr lang="en-GB" sz="2200" b="1" kern="0" dirty="0" smtClean="0">
              <a:latin typeface="+mn-lt"/>
            </a:endParaRPr>
          </a:p>
          <a:p>
            <a:pPr marL="290513" marR="0" lvl="0" indent="-290513" algn="l" defTabSz="762000" rtl="0" eaLnBrk="1" fontAlgn="base" latinLnBrk="0" hangingPunct="1">
              <a:lnSpc>
                <a:spcPts val="2500"/>
              </a:lnSpc>
              <a:spcBef>
                <a:spcPct val="0"/>
              </a:spcBef>
              <a:spcAft>
                <a:spcPts val="1000"/>
              </a:spcAft>
              <a:buClr>
                <a:schemeClr val="hlink"/>
              </a:buClr>
              <a:buSzPct val="100000"/>
              <a:tabLst/>
              <a:defRPr/>
            </a:pP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GB" smtClean="0"/>
              <a:t>Slide </a:t>
            </a:r>
            <a:fld id="{B0BE4C24-ED6C-472A-A701-9479E5B873F5}" type="slidenum">
              <a:rPr lang="en-GB" smtClean="0"/>
              <a:pPr/>
              <a:t>13</a:t>
            </a:fld>
            <a:endParaRPr lang="en-GB"/>
          </a:p>
        </p:txBody>
      </p:sp>
      <p:sp>
        <p:nvSpPr>
          <p:cNvPr id="3"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4"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5"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6"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7"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8" name="Slide Number Placeholder 4"/>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CFA5DAFD-A945-4124-9955-9AD42A02B414}"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GB"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9" name="Rectangle 4"/>
          <p:cNvSpPr txBox="1">
            <a:spLocks noChangeArrowheads="1"/>
          </p:cNvSpPr>
          <p:nvPr/>
        </p:nvSpPr>
        <p:spPr>
          <a:xfrm>
            <a:off x="493713" y="304800"/>
            <a:ext cx="8113712" cy="708025"/>
          </a:xfrm>
          <a:prstGeom prst="rect">
            <a:avLst/>
          </a:prstGeom>
        </p:spPr>
        <p:txBody>
          <a:bodyPr/>
          <a:lstStyle/>
          <a:p>
            <a:pPr lvl="0" defTabSz="762000" eaLnBrk="1" hangingPunct="1"/>
            <a:r>
              <a:rPr lang="en-GB" sz="2800" noProof="0" dirty="0" smtClean="0">
                <a:solidFill>
                  <a:srgbClr val="0F3692"/>
                </a:solidFill>
                <a:latin typeface="Arial Black" pitchFamily="34" charset="0"/>
              </a:rPr>
              <a:t>Examples</a:t>
            </a:r>
          </a:p>
          <a:p>
            <a:pPr lvl="0" defTabSz="762000" eaLnBrk="1" hangingPunct="1"/>
            <a:endParaRPr kumimoji="0" lang="en-US" sz="2800" b="0" i="0" u="none" strike="noStrike" kern="0" cap="none" spc="0" normalizeH="0" baseline="0" noProof="0" dirty="0">
              <a:ln>
                <a:noFill/>
              </a:ln>
              <a:solidFill>
                <a:srgbClr val="0F3692"/>
              </a:solidFill>
              <a:effectLst/>
              <a:uLnTx/>
              <a:uFillTx/>
              <a:latin typeface="+mj-lt"/>
              <a:ea typeface="+mj-ea"/>
              <a:cs typeface="+mj-cs"/>
            </a:endParaRPr>
          </a:p>
        </p:txBody>
      </p:sp>
      <p:sp>
        <p:nvSpPr>
          <p:cNvPr id="10" name="Rectangle 5"/>
          <p:cNvSpPr txBox="1">
            <a:spLocks noChangeArrowheads="1"/>
          </p:cNvSpPr>
          <p:nvPr/>
        </p:nvSpPr>
        <p:spPr>
          <a:xfrm>
            <a:off x="457200" y="1219200"/>
            <a:ext cx="8112125" cy="4930775"/>
          </a:xfrm>
          <a:prstGeom prst="rect">
            <a:avLst/>
          </a:prstGeom>
        </p:spPr>
        <p:txBody>
          <a:bodyPr/>
          <a:lstStyle/>
          <a:p>
            <a:pPr marL="290513" lvl="0" indent="-290513" defTabSz="762000" eaLnBrk="1" hangingPunct="1">
              <a:lnSpc>
                <a:spcPts val="2500"/>
              </a:lnSpc>
              <a:spcAft>
                <a:spcPts val="1000"/>
              </a:spcAft>
              <a:buClr>
                <a:schemeClr val="hlink"/>
              </a:buClr>
              <a:buSzPct val="100000"/>
            </a:pPr>
            <a:r>
              <a:rPr lang="en-GB" sz="2200" b="1" kern="0" dirty="0" smtClean="0">
                <a:latin typeface="+mn-lt"/>
              </a:rPr>
              <a:t>Job Checking, Example 4</a:t>
            </a:r>
          </a:p>
          <a:p>
            <a:pPr marL="290513" lvl="0" indent="-290513" defTabSz="762000" eaLnBrk="1" hangingPunct="1">
              <a:lnSpc>
                <a:spcPts val="2500"/>
              </a:lnSpc>
              <a:spcAft>
                <a:spcPts val="1000"/>
              </a:spcAft>
              <a:buClr>
                <a:schemeClr val="hlink"/>
              </a:buClr>
              <a:buSzPct val="100000"/>
            </a:pPr>
            <a:r>
              <a:rPr lang="en-GB" sz="2200" b="1" kern="0" dirty="0" smtClean="0">
                <a:latin typeface="+mn-lt"/>
              </a:rPr>
              <a:t>   Job creation is process of locating a '.</a:t>
            </a:r>
            <a:r>
              <a:rPr lang="en-GB" sz="2200" b="1" kern="0" dirty="0" err="1" smtClean="0">
                <a:latin typeface="+mn-lt"/>
              </a:rPr>
              <a:t>ecf</a:t>
            </a:r>
            <a:r>
              <a:rPr lang="en-GB" sz="2200" b="1" kern="0" dirty="0" smtClean="0">
                <a:latin typeface="+mn-lt"/>
              </a:rPr>
              <a:t>' script corresponding to a task and then generation of a job file. This can be checked before a definition is loaded into the server</a:t>
            </a:r>
          </a:p>
          <a:p>
            <a:pPr marL="290513" lvl="0" indent="-290513" defTabSz="762000" eaLnBrk="1" hangingPunct="1">
              <a:lnSpc>
                <a:spcPts val="2500"/>
              </a:lnSpc>
              <a:spcAft>
                <a:spcPts val="1000"/>
              </a:spcAft>
              <a:buClr>
                <a:schemeClr val="hlink"/>
              </a:buClr>
              <a:buSzPct val="100000"/>
            </a:pPr>
            <a:endParaRPr lang="en-GB" sz="2200" b="1" kern="0" dirty="0" smtClean="0">
              <a:latin typeface="+mn-lt"/>
            </a:endParaRP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 Generate jobs for the *ALL* tasks in the definition given</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 by variable '</a:t>
            </a:r>
            <a:r>
              <a:rPr lang="en-GB" sz="2000" b="1" kern="0" dirty="0" err="1" smtClean="0">
                <a:solidFill>
                  <a:srgbClr val="0070C0"/>
                </a:solidFill>
                <a:latin typeface="+mn-lt"/>
              </a:rPr>
              <a:t>defs</a:t>
            </a:r>
            <a:r>
              <a:rPr lang="en-GB" sz="2000" b="1" kern="0" dirty="0" smtClean="0">
                <a:solidFill>
                  <a:srgbClr val="0070C0"/>
                </a:solidFill>
                <a:latin typeface="+mn-lt"/>
              </a:rPr>
              <a:t>‘ and print errors to standard out.</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job_ctrl</a:t>
            </a:r>
            <a:r>
              <a:rPr lang="en-GB" sz="2000" b="1" kern="0" dirty="0" smtClean="0">
                <a:solidFill>
                  <a:srgbClr val="0070C0"/>
                </a:solidFill>
                <a:latin typeface="+mn-lt"/>
              </a:rPr>
              <a:t> = </a:t>
            </a:r>
            <a:r>
              <a:rPr lang="en-GB" sz="2000" b="1" kern="0" dirty="0" err="1" smtClean="0">
                <a:solidFill>
                  <a:srgbClr val="0070C0"/>
                </a:solidFill>
                <a:latin typeface="+mn-lt"/>
              </a:rPr>
              <a:t>JobCreationCtrl</a:t>
            </a:r>
            <a:r>
              <a:rPr lang="en-GB" sz="2000" b="1" kern="0" dirty="0" smtClean="0">
                <a:solidFill>
                  <a:srgbClr val="0070C0"/>
                </a:solidFill>
                <a:latin typeface="+mn-lt"/>
              </a:rPr>
              <a:t>()</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defs.check_job_creation</a:t>
            </a:r>
            <a:r>
              <a:rPr lang="en-GB" sz="2000" b="1" kern="0" dirty="0" smtClean="0">
                <a:solidFill>
                  <a:srgbClr val="0070C0"/>
                </a:solidFill>
                <a:latin typeface="+mn-lt"/>
              </a:rPr>
              <a:t>( </a:t>
            </a:r>
            <a:r>
              <a:rPr lang="en-GB" sz="2000" b="1" kern="0" dirty="0" err="1" smtClean="0">
                <a:solidFill>
                  <a:srgbClr val="0070C0"/>
                </a:solidFill>
                <a:latin typeface="+mn-lt"/>
              </a:rPr>
              <a:t>job_ctrl</a:t>
            </a:r>
            <a:r>
              <a:rPr lang="en-GB" sz="2000" b="1" kern="0" dirty="0" smtClean="0">
                <a:solidFill>
                  <a:srgbClr val="0070C0"/>
                </a:solidFill>
                <a:latin typeface="+mn-lt"/>
              </a:rPr>
              <a:t> )       </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print </a:t>
            </a:r>
            <a:r>
              <a:rPr lang="en-GB" sz="2000" b="1" kern="0" dirty="0" err="1" smtClean="0">
                <a:solidFill>
                  <a:srgbClr val="0070C0"/>
                </a:solidFill>
                <a:latin typeface="+mn-lt"/>
              </a:rPr>
              <a:t>job_ctrl.get_error_msg</a:t>
            </a:r>
            <a:r>
              <a:rPr lang="en-GB" sz="2000" b="1" kern="0" dirty="0" smtClean="0">
                <a:solidFill>
                  <a:srgbClr val="0070C0"/>
                </a:solidFill>
                <a:latin typeface="+mn-lt"/>
              </a:rPr>
              <a:t>()</a:t>
            </a:r>
            <a:endParaRPr kumimoji="0" lang="en-GB" sz="2000" b="1" i="0" u="none" strike="noStrike" kern="0" cap="none" spc="0" normalizeH="0" baseline="0" noProof="0" dirty="0" smtClean="0">
              <a:ln>
                <a:noFill/>
              </a:ln>
              <a:solidFill>
                <a:srgbClr val="0070C0"/>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GB" smtClean="0"/>
              <a:t>Slide </a:t>
            </a:r>
            <a:fld id="{B0BE4C24-ED6C-472A-A701-9479E5B873F5}" type="slidenum">
              <a:rPr lang="en-GB" smtClean="0"/>
              <a:pPr/>
              <a:t>14</a:t>
            </a:fld>
            <a:endParaRPr lang="en-GB"/>
          </a:p>
        </p:txBody>
      </p:sp>
      <p:sp>
        <p:nvSpPr>
          <p:cNvPr id="3"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4"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5"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6"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7"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8"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9" name="Slide Number Placeholder 4"/>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CFA5DAFD-A945-4124-9955-9AD42A02B414}"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GB"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10" name="Rectangle 4"/>
          <p:cNvSpPr txBox="1">
            <a:spLocks noChangeArrowheads="1"/>
          </p:cNvSpPr>
          <p:nvPr/>
        </p:nvSpPr>
        <p:spPr>
          <a:xfrm>
            <a:off x="493713" y="304800"/>
            <a:ext cx="8113712" cy="708025"/>
          </a:xfrm>
          <a:prstGeom prst="rect">
            <a:avLst/>
          </a:prstGeom>
        </p:spPr>
        <p:txBody>
          <a:bodyPr/>
          <a:lstStyle/>
          <a:p>
            <a:pPr lvl="0" defTabSz="762000" eaLnBrk="1" hangingPunct="1"/>
            <a:r>
              <a:rPr lang="en-GB" sz="2800" noProof="0" dirty="0" smtClean="0">
                <a:solidFill>
                  <a:srgbClr val="0F3692"/>
                </a:solidFill>
                <a:latin typeface="Arial Black" pitchFamily="34" charset="0"/>
              </a:rPr>
              <a:t>Examples</a:t>
            </a:r>
          </a:p>
          <a:p>
            <a:pPr lvl="0" defTabSz="762000" eaLnBrk="1" hangingPunct="1"/>
            <a:endParaRPr kumimoji="0" lang="en-US" sz="2800" b="0" i="0" u="none" strike="noStrike" kern="0" cap="none" spc="0" normalizeH="0" baseline="0" noProof="0" dirty="0">
              <a:ln>
                <a:noFill/>
              </a:ln>
              <a:solidFill>
                <a:srgbClr val="0F3692"/>
              </a:solidFill>
              <a:effectLst/>
              <a:uLnTx/>
              <a:uFillTx/>
              <a:latin typeface="+mj-lt"/>
              <a:ea typeface="+mj-ea"/>
              <a:cs typeface="+mj-cs"/>
            </a:endParaRPr>
          </a:p>
        </p:txBody>
      </p:sp>
      <p:sp>
        <p:nvSpPr>
          <p:cNvPr id="11" name="Rectangle 5"/>
          <p:cNvSpPr txBox="1">
            <a:spLocks noChangeArrowheads="1"/>
          </p:cNvSpPr>
          <p:nvPr/>
        </p:nvSpPr>
        <p:spPr>
          <a:xfrm>
            <a:off x="457200" y="1219200"/>
            <a:ext cx="8112125" cy="4930775"/>
          </a:xfrm>
          <a:prstGeom prst="rect">
            <a:avLst/>
          </a:prstGeom>
        </p:spPr>
        <p:txBody>
          <a:bodyPr/>
          <a:lstStyle/>
          <a:p>
            <a:pPr marL="290513" lvl="0" indent="-290513" defTabSz="762000" eaLnBrk="1" hangingPunct="1">
              <a:lnSpc>
                <a:spcPts val="2500"/>
              </a:lnSpc>
              <a:spcAft>
                <a:spcPts val="1000"/>
              </a:spcAft>
              <a:buClr>
                <a:schemeClr val="hlink"/>
              </a:buClr>
              <a:buSzPct val="100000"/>
            </a:pPr>
            <a:r>
              <a:rPr lang="en-GB" sz="2200" b="1" kern="0" dirty="0" smtClean="0">
                <a:latin typeface="+mn-lt"/>
              </a:rPr>
              <a:t>Client/Server: </a:t>
            </a:r>
            <a:r>
              <a:rPr lang="en-GB" sz="2200" b="1" kern="0" dirty="0" smtClean="0"/>
              <a:t>load definition into the server</a:t>
            </a:r>
          </a:p>
          <a:p>
            <a:pPr marL="290513" lvl="0" indent="-290513" defTabSz="762000" eaLnBrk="1" hangingPunct="1">
              <a:lnSpc>
                <a:spcPts val="2500"/>
              </a:lnSpc>
              <a:spcAft>
                <a:spcPts val="1000"/>
              </a:spcAft>
              <a:buClr>
                <a:schemeClr val="hlink"/>
              </a:buClr>
              <a:buSzPct val="100000"/>
            </a:pPr>
            <a:endParaRPr lang="en-GB" sz="2200" b="1" kern="0" dirty="0" smtClean="0">
              <a:latin typeface="+mn-lt"/>
            </a:endParaRPr>
          </a:p>
          <a:p>
            <a:pPr marL="290513" lvl="0" indent="-290513" defTabSz="762000" eaLnBrk="1" hangingPunct="1">
              <a:lnSpc>
                <a:spcPts val="2500"/>
              </a:lnSpc>
              <a:spcAft>
                <a:spcPts val="1000"/>
              </a:spcAft>
              <a:buClr>
                <a:schemeClr val="hlink"/>
              </a:buClr>
              <a:buSzPct val="100000"/>
            </a:pPr>
            <a:r>
              <a:rPr lang="en-GB" sz="2000" b="1" kern="0" dirty="0" smtClean="0">
                <a:latin typeface="+mn-lt"/>
              </a:rPr>
              <a:t>   </a:t>
            </a:r>
            <a:r>
              <a:rPr lang="en-GB" sz="2000" b="1" kern="0" dirty="0" smtClean="0">
                <a:solidFill>
                  <a:srgbClr val="0070C0"/>
                </a:solidFill>
                <a:latin typeface="+mn-lt"/>
              </a:rPr>
              <a:t>   </a:t>
            </a:r>
            <a:r>
              <a:rPr lang="en-GB" sz="2000" b="1" kern="0" dirty="0" err="1" smtClean="0">
                <a:solidFill>
                  <a:srgbClr val="0070C0"/>
                </a:solidFill>
                <a:latin typeface="+mn-lt"/>
              </a:rPr>
              <a:t>defs</a:t>
            </a:r>
            <a:r>
              <a:rPr lang="en-GB" sz="2000" b="1" kern="0" dirty="0" smtClean="0">
                <a:solidFill>
                  <a:srgbClr val="0070C0"/>
                </a:solidFill>
                <a:latin typeface="+mn-lt"/>
              </a:rPr>
              <a:t> = ...</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ci</a:t>
            </a:r>
            <a:r>
              <a:rPr lang="en-GB" sz="2000" b="1" kern="0" dirty="0" smtClean="0">
                <a:solidFill>
                  <a:srgbClr val="0070C0"/>
                </a:solidFill>
                <a:latin typeface="+mn-lt"/>
              </a:rPr>
              <a:t> = </a:t>
            </a:r>
            <a:r>
              <a:rPr lang="en-GB" sz="2000" b="1" kern="0" dirty="0" err="1" smtClean="0">
                <a:solidFill>
                  <a:srgbClr val="0070C0"/>
                </a:solidFill>
                <a:latin typeface="+mn-lt"/>
              </a:rPr>
              <a:t>ecflow.Client</a:t>
            </a:r>
            <a:r>
              <a:rPr lang="en-GB" sz="2000" b="1" kern="0" dirty="0" smtClean="0">
                <a:solidFill>
                  <a:srgbClr val="0070C0"/>
                </a:solidFill>
                <a:latin typeface="+mn-lt"/>
              </a:rPr>
              <a:t>();                 # create a client</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ci.set_host_port</a:t>
            </a:r>
            <a:r>
              <a:rPr lang="en-GB" sz="2000" b="1" kern="0" dirty="0" smtClean="0">
                <a:solidFill>
                  <a:srgbClr val="0070C0"/>
                </a:solidFill>
                <a:latin typeface="+mn-lt"/>
              </a:rPr>
              <a:t>("localhost","3141")</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try:</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ci.restart_server</a:t>
            </a:r>
            <a:r>
              <a:rPr lang="en-GB" sz="2000" b="1" kern="0" dirty="0" smtClean="0">
                <a:solidFill>
                  <a:srgbClr val="0070C0"/>
                </a:solidFill>
                <a:latin typeface="+mn-lt"/>
              </a:rPr>
              <a:t>()                 # if server halted restart it.</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ci.load</a:t>
            </a:r>
            <a:r>
              <a:rPr lang="en-GB" sz="2000" b="1" kern="0" dirty="0" smtClean="0">
                <a:solidFill>
                  <a:srgbClr val="0070C0"/>
                </a:solidFill>
                <a:latin typeface="+mn-lt"/>
              </a:rPr>
              <a:t>(</a:t>
            </a:r>
            <a:r>
              <a:rPr lang="en-GB" sz="2000" b="1" kern="0" dirty="0" err="1" smtClean="0">
                <a:solidFill>
                  <a:srgbClr val="0070C0"/>
                </a:solidFill>
                <a:latin typeface="+mn-lt"/>
              </a:rPr>
              <a:t>defs</a:t>
            </a:r>
            <a:r>
              <a:rPr lang="en-GB" sz="2000" b="1" kern="0" dirty="0" smtClean="0">
                <a:solidFill>
                  <a:srgbClr val="0070C0"/>
                </a:solidFill>
                <a:latin typeface="+mn-lt"/>
              </a:rPr>
              <a:t>)                          # load definition into server</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a:t>
            </a:r>
            <a:r>
              <a:rPr lang="en-GB" sz="2000" b="1" kern="0" dirty="0" err="1" smtClean="0">
                <a:solidFill>
                  <a:srgbClr val="0070C0"/>
                </a:solidFill>
                <a:latin typeface="+mn-lt"/>
              </a:rPr>
              <a:t>ci.begin_suite</a:t>
            </a:r>
            <a:r>
              <a:rPr lang="en-GB" sz="2000" b="1" kern="0" dirty="0" smtClean="0">
                <a:solidFill>
                  <a:srgbClr val="0070C0"/>
                </a:solidFill>
                <a:latin typeface="+mn-lt"/>
              </a:rPr>
              <a:t>(“s1")             # play the definition</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except </a:t>
            </a:r>
            <a:r>
              <a:rPr lang="en-GB" sz="2000" b="1" kern="0" dirty="0" err="1" smtClean="0">
                <a:solidFill>
                  <a:srgbClr val="0070C0"/>
                </a:solidFill>
                <a:latin typeface="+mn-lt"/>
              </a:rPr>
              <a:t>RuntimeError</a:t>
            </a:r>
            <a:r>
              <a:rPr lang="en-GB" sz="2000" b="1" kern="0" dirty="0" smtClean="0">
                <a:solidFill>
                  <a:srgbClr val="0070C0"/>
                </a:solidFill>
                <a:latin typeface="+mn-lt"/>
              </a:rPr>
              <a:t>, e:</a:t>
            </a:r>
          </a:p>
          <a:p>
            <a:pPr marL="290513" lvl="0" indent="-290513" defTabSz="762000" eaLnBrk="1" hangingPunct="1">
              <a:lnSpc>
                <a:spcPts val="2500"/>
              </a:lnSpc>
              <a:spcAft>
                <a:spcPts val="1000"/>
              </a:spcAft>
              <a:buClr>
                <a:schemeClr val="hlink"/>
              </a:buClr>
              <a:buSzPct val="100000"/>
            </a:pPr>
            <a:r>
              <a:rPr lang="en-GB" sz="2000" b="1" kern="0" dirty="0" smtClean="0">
                <a:solidFill>
                  <a:srgbClr val="0070C0"/>
                </a:solidFill>
                <a:latin typeface="+mn-lt"/>
              </a:rPr>
              <a:t>         print "failed: " + </a:t>
            </a:r>
            <a:r>
              <a:rPr lang="en-GB" sz="2000" b="1" kern="0" dirty="0" err="1" smtClean="0">
                <a:solidFill>
                  <a:srgbClr val="0070C0"/>
                </a:solidFill>
                <a:latin typeface="+mn-lt"/>
              </a:rPr>
              <a:t>str</a:t>
            </a:r>
            <a:r>
              <a:rPr lang="en-GB" sz="2000" b="1" kern="0" dirty="0" smtClean="0">
                <a:solidFill>
                  <a:srgbClr val="0070C0"/>
                </a:solidFill>
                <a:latin typeface="+mn-lt"/>
              </a:rPr>
              <a:t>(e);</a:t>
            </a:r>
            <a:endParaRPr kumimoji="0" lang="en-GB" sz="2000" b="1" i="0" u="none" strike="noStrike" kern="0" cap="none" spc="0" normalizeH="0" baseline="0" noProof="0" dirty="0" smtClean="0">
              <a:ln>
                <a:noFill/>
              </a:ln>
              <a:solidFill>
                <a:srgbClr val="0070C0"/>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GB" smtClean="0"/>
              <a:t>Slide </a:t>
            </a:r>
            <a:fld id="{B0BE4C24-ED6C-472A-A701-9479E5B873F5}" type="slidenum">
              <a:rPr lang="en-GB" smtClean="0"/>
              <a:pPr/>
              <a:t>15</a:t>
            </a:fld>
            <a:endParaRPr lang="en-GB"/>
          </a:p>
        </p:txBody>
      </p:sp>
      <p:sp>
        <p:nvSpPr>
          <p:cNvPr id="3" name="Slide Number Placeholder 4"/>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CFA5DAFD-A945-4124-9955-9AD42A02B414}"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GB"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4" name="Rectangle 4"/>
          <p:cNvSpPr txBox="1">
            <a:spLocks noChangeArrowheads="1"/>
          </p:cNvSpPr>
          <p:nvPr/>
        </p:nvSpPr>
        <p:spPr>
          <a:xfrm>
            <a:off x="493713" y="304800"/>
            <a:ext cx="8113712" cy="708025"/>
          </a:xfrm>
          <a:prstGeom prst="rect">
            <a:avLst/>
          </a:prstGeom>
        </p:spPr>
        <p:txBody>
          <a:bodyPr/>
          <a:lstStyle/>
          <a:p>
            <a:pPr marL="0" marR="0" lvl="0" indent="0" algn="l" defTabSz="762000" rtl="0" eaLnBrk="1" fontAlgn="base" latinLnBrk="0" hangingPunct="1">
              <a:lnSpc>
                <a:spcPct val="100000"/>
              </a:lnSpc>
              <a:spcBef>
                <a:spcPct val="0"/>
              </a:spcBef>
              <a:spcAft>
                <a:spcPct val="0"/>
              </a:spcAft>
              <a:buClrTx/>
              <a:buSzTx/>
              <a:buFontTx/>
              <a:buNone/>
              <a:tabLst/>
              <a:defRPr/>
            </a:pPr>
            <a:r>
              <a:rPr lang="en-US" sz="2800" kern="0" dirty="0" smtClean="0">
                <a:solidFill>
                  <a:srgbClr val="0F3692"/>
                </a:solidFill>
                <a:latin typeface="+mj-lt"/>
                <a:ea typeface="+mj-ea"/>
                <a:cs typeface="+mj-cs"/>
              </a:rPr>
              <a:t>Migration</a:t>
            </a:r>
            <a:endParaRPr kumimoji="0" lang="en-US" sz="2800" b="0" i="0" u="none" strike="noStrike" kern="0" cap="none" spc="0" normalizeH="0" baseline="0" noProof="0" dirty="0">
              <a:ln>
                <a:noFill/>
              </a:ln>
              <a:solidFill>
                <a:srgbClr val="0F3692"/>
              </a:solidFill>
              <a:effectLst/>
              <a:uLnTx/>
              <a:uFillTx/>
              <a:latin typeface="+mj-lt"/>
              <a:ea typeface="+mj-ea"/>
              <a:cs typeface="+mj-cs"/>
            </a:endParaRPr>
          </a:p>
        </p:txBody>
      </p:sp>
      <p:sp>
        <p:nvSpPr>
          <p:cNvPr id="5" name="Rectangle 5"/>
          <p:cNvSpPr txBox="1">
            <a:spLocks noChangeArrowheads="1"/>
          </p:cNvSpPr>
          <p:nvPr/>
        </p:nvSpPr>
        <p:spPr>
          <a:xfrm>
            <a:off x="457200" y="1219200"/>
            <a:ext cx="8112125" cy="4930775"/>
          </a:xfrm>
          <a:prstGeom prst="rect">
            <a:avLst/>
          </a:prstGeom>
        </p:spPr>
        <p:txBody>
          <a:bodyPr/>
          <a:lstStyle/>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lang="en-GB" sz="2200" b="1" kern="0" dirty="0" smtClean="0">
                <a:latin typeface="+mn-lt"/>
              </a:rPr>
              <a:t>Validation in the operational department first. Once this has been done and level of stability established, it will be opened up to other departments, and then eventually the member states.</a:t>
            </a:r>
          </a:p>
          <a:p>
            <a:pPr marL="290513" lvl="0"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The task scripts and header files can be re-used, but will require a small change </a:t>
            </a:r>
          </a:p>
          <a:p>
            <a:pPr marL="290513" lvl="0"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A completely automated migration from CDP based definition file to </a:t>
            </a:r>
            <a:r>
              <a:rPr lang="en-GB" sz="2200" b="1" kern="0" dirty="0" err="1" smtClean="0">
                <a:latin typeface="+mn-lt"/>
              </a:rPr>
              <a:t>ecflow</a:t>
            </a:r>
            <a:r>
              <a:rPr lang="en-GB" sz="2200" b="1" kern="0" dirty="0" smtClean="0">
                <a:latin typeface="+mn-lt"/>
              </a:rPr>
              <a:t> based python scripts will not be possible. It should be noted that python is fully object oriented language, and in order to take full advantage, it's recommended that the CDP scripts are completely re-written.</a:t>
            </a: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Timeline</a:t>
            </a:r>
            <a:endParaRPr lang="en-GB" dirty="0"/>
          </a:p>
        </p:txBody>
      </p:sp>
      <p:sp>
        <p:nvSpPr>
          <p:cNvPr id="3" name="Content Placeholder 2"/>
          <p:cNvSpPr>
            <a:spLocks noGrp="1"/>
          </p:cNvSpPr>
          <p:nvPr>
            <p:ph idx="1"/>
          </p:nvPr>
        </p:nvSpPr>
        <p:spPr/>
        <p:txBody>
          <a:bodyPr/>
          <a:lstStyle/>
          <a:p>
            <a:r>
              <a:rPr lang="en-GB" dirty="0" smtClean="0"/>
              <a:t>Online tutorial available for training</a:t>
            </a:r>
          </a:p>
          <a:p>
            <a:r>
              <a:rPr lang="en-GB" dirty="0" smtClean="0"/>
              <a:t>Currently undergoing internal beta</a:t>
            </a:r>
          </a:p>
          <a:p>
            <a:r>
              <a:rPr lang="en-GB" dirty="0" smtClean="0"/>
              <a:t>Full release is expected in early 2012</a:t>
            </a:r>
          </a:p>
          <a:p>
            <a:endParaRPr lang="en-GB" dirty="0"/>
          </a:p>
        </p:txBody>
      </p:sp>
      <p:sp>
        <p:nvSpPr>
          <p:cNvPr id="5" name="Slide Number Placeholder 4"/>
          <p:cNvSpPr>
            <a:spLocks noGrp="1"/>
          </p:cNvSpPr>
          <p:nvPr>
            <p:ph type="sldNum" sz="quarter" idx="11"/>
          </p:nvPr>
        </p:nvSpPr>
        <p:spPr/>
        <p:txBody>
          <a:bodyPr/>
          <a:lstStyle/>
          <a:p>
            <a:r>
              <a:rPr lang="en-GB" smtClean="0"/>
              <a:t>Slide </a:t>
            </a:r>
            <a:fld id="{783B362A-8AB5-498A-9F66-8F757B4F7EBE}" type="slidenum">
              <a:rPr lang="en-GB" smtClean="0"/>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we are now…	</a:t>
            </a:r>
            <a:endParaRPr lang="en-GB" dirty="0"/>
          </a:p>
        </p:txBody>
      </p:sp>
      <p:sp>
        <p:nvSpPr>
          <p:cNvPr id="3" name="Content Placeholder 2"/>
          <p:cNvSpPr>
            <a:spLocks noGrp="1"/>
          </p:cNvSpPr>
          <p:nvPr>
            <p:ph idx="1"/>
          </p:nvPr>
        </p:nvSpPr>
        <p:spPr/>
        <p:txBody>
          <a:bodyPr/>
          <a:lstStyle/>
          <a:p>
            <a:r>
              <a:rPr lang="en-GB" dirty="0" smtClean="0"/>
              <a:t>One off transition</a:t>
            </a:r>
          </a:p>
          <a:p>
            <a:r>
              <a:rPr lang="en-GB" dirty="0" smtClean="0"/>
              <a:t>Or Need to be capable to load the suite on both systems for a while</a:t>
            </a:r>
          </a:p>
          <a:p>
            <a:r>
              <a:rPr lang="en-GB" dirty="0" smtClean="0"/>
              <a:t>And/or Need to be capable to work on the include/task wrapper files on both system for a while</a:t>
            </a:r>
          </a:p>
          <a:p>
            <a:r>
              <a:rPr lang="en-GB" dirty="0" smtClean="0"/>
              <a:t>Best case: only </a:t>
            </a:r>
            <a:r>
              <a:rPr lang="en-GB" dirty="0" err="1" smtClean="0"/>
              <a:t>head.h</a:t>
            </a:r>
            <a:r>
              <a:rPr lang="en-GB" dirty="0" smtClean="0"/>
              <a:t> and </a:t>
            </a:r>
            <a:r>
              <a:rPr lang="en-GB" dirty="0" err="1" smtClean="0"/>
              <a:t>tail.h</a:t>
            </a:r>
            <a:r>
              <a:rPr lang="en-GB" dirty="0" smtClean="0"/>
              <a:t> have system dependency</a:t>
            </a:r>
          </a:p>
          <a:p>
            <a:r>
              <a:rPr lang="en-GB" dirty="0" smtClean="0"/>
              <a:t>Embedded children call: ifs, mars … need system scripts </a:t>
            </a:r>
            <a:r>
              <a:rPr lang="en-GB" dirty="0" err="1" smtClean="0"/>
              <a:t>smslabel</a:t>
            </a:r>
            <a:r>
              <a:rPr lang="en-GB" dirty="0" smtClean="0"/>
              <a:t>, </a:t>
            </a:r>
            <a:r>
              <a:rPr lang="en-GB" dirty="0" err="1" smtClean="0"/>
              <a:t>smsevent</a:t>
            </a:r>
            <a:r>
              <a:rPr lang="en-GB" dirty="0" smtClean="0"/>
              <a:t>, </a:t>
            </a:r>
            <a:r>
              <a:rPr lang="en-GB" dirty="0" err="1" smtClean="0"/>
              <a:t>smsmeter</a:t>
            </a:r>
            <a:r>
              <a:rPr lang="en-GB" dirty="0" smtClean="0"/>
              <a:t> to intercept the call, identify the scheduler in charge, call the right child command</a:t>
            </a:r>
          </a:p>
          <a:p>
            <a:r>
              <a:rPr lang="en-GB" dirty="0" smtClean="0"/>
              <a:t>!administrative task: from </a:t>
            </a:r>
            <a:r>
              <a:rPr lang="en-GB" dirty="0" err="1" smtClean="0"/>
              <a:t>cdp</a:t>
            </a:r>
            <a:r>
              <a:rPr lang="en-GB" dirty="0" smtClean="0"/>
              <a:t> to python for batch remote control of the server, </a:t>
            </a:r>
            <a:r>
              <a:rPr lang="en-GB" dirty="0" err="1" smtClean="0"/>
              <a:t>ie</a:t>
            </a:r>
            <a:r>
              <a:rPr lang="en-GB" dirty="0" smtClean="0"/>
              <a:t> force complete, alter variable</a:t>
            </a:r>
            <a:endParaRPr lang="en-GB" dirty="0"/>
          </a:p>
        </p:txBody>
      </p:sp>
      <p:sp>
        <p:nvSpPr>
          <p:cNvPr id="4" name="Slide Number Placeholder 3"/>
          <p:cNvSpPr>
            <a:spLocks noGrp="1"/>
          </p:cNvSpPr>
          <p:nvPr>
            <p:ph type="sldNum" sz="quarter" idx="11"/>
          </p:nvPr>
        </p:nvSpPr>
        <p:spPr/>
        <p:txBody>
          <a:bodyPr/>
          <a:lstStyle/>
          <a:p>
            <a:r>
              <a:rPr lang="en-GB" smtClean="0"/>
              <a:t>Slide </a:t>
            </a:r>
            <a:fld id="{783B362A-8AB5-498A-9F66-8F757B4F7EBE}" type="slidenum">
              <a:rPr lang="en-GB" smtClean="0"/>
              <a:pPr/>
              <a:t>17</a:t>
            </a:fld>
            <a:endParaRPr lang="en-GB"/>
          </a:p>
        </p:txBody>
      </p:sp>
    </p:spTree>
    <p:extLst>
      <p:ext uri="{BB962C8B-B14F-4D97-AF65-F5344CB8AC3E}">
        <p14:creationId xmlns:p14="http://schemas.microsoft.com/office/powerpoint/2010/main" xmlns="" val="1315896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CDP – </a:t>
            </a:r>
            <a:r>
              <a:rPr lang="en-GB" dirty="0" err="1"/>
              <a:t>ksh</a:t>
            </a:r>
            <a:r>
              <a:rPr lang="en-GB" dirty="0"/>
              <a:t> </a:t>
            </a:r>
            <a:r>
              <a:rPr lang="en-GB" dirty="0" smtClean="0"/>
              <a:t>– Python</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3711876888"/>
              </p:ext>
            </p:extLst>
          </p:nvPr>
        </p:nvGraphicFramePr>
        <p:xfrm>
          <a:off x="457200" y="1219200"/>
          <a:ext cx="8112126" cy="5237480"/>
        </p:xfrm>
        <a:graphic>
          <a:graphicData uri="http://schemas.openxmlformats.org/drawingml/2006/table">
            <a:tbl>
              <a:tblPr firstRow="1" bandRow="1">
                <a:tableStyleId>{5C22544A-7EE6-4342-B048-85BDC9FD1C3A}</a:tableStyleId>
              </a:tblPr>
              <a:tblGrid>
                <a:gridCol w="2704042"/>
                <a:gridCol w="2704042"/>
                <a:gridCol w="2704042"/>
              </a:tblGrid>
              <a:tr h="370840">
                <a:tc>
                  <a:txBody>
                    <a:bodyPr/>
                    <a:lstStyle/>
                    <a:p>
                      <a:r>
                        <a:rPr lang="en-GB" dirty="0" smtClean="0"/>
                        <a:t>CDP</a:t>
                      </a:r>
                      <a:endParaRPr lang="en-GB" dirty="0"/>
                    </a:p>
                  </a:txBody>
                  <a:tcPr/>
                </a:tc>
                <a:tc>
                  <a:txBody>
                    <a:bodyPr/>
                    <a:lstStyle/>
                    <a:p>
                      <a:r>
                        <a:rPr lang="en-GB" dirty="0" err="1" smtClean="0"/>
                        <a:t>Ksh</a:t>
                      </a:r>
                      <a:endParaRPr lang="en-GB" dirty="0"/>
                    </a:p>
                  </a:txBody>
                  <a:tcPr/>
                </a:tc>
                <a:tc>
                  <a:txBody>
                    <a:bodyPr/>
                    <a:lstStyle/>
                    <a:p>
                      <a:r>
                        <a:rPr lang="en-GB" dirty="0" smtClean="0"/>
                        <a:t>Python</a:t>
                      </a:r>
                      <a:endParaRPr lang="en-GB" dirty="0"/>
                    </a:p>
                  </a:txBody>
                  <a:tcPr/>
                </a:tc>
              </a:tr>
              <a:tr h="370840">
                <a:tc>
                  <a:txBody>
                    <a:bodyPr/>
                    <a:lstStyle/>
                    <a:p>
                      <a:r>
                        <a:rPr lang="en-GB" dirty="0" smtClean="0"/>
                        <a:t>If then else </a:t>
                      </a:r>
                      <a:r>
                        <a:rPr lang="en-GB" dirty="0" err="1" smtClean="0"/>
                        <a:t>endif</a:t>
                      </a:r>
                      <a:endParaRPr lang="en-GB" dirty="0"/>
                    </a:p>
                  </a:txBody>
                  <a:tcPr/>
                </a:tc>
                <a:tc>
                  <a:txBody>
                    <a:bodyPr/>
                    <a:lstStyle/>
                    <a:p>
                      <a:r>
                        <a:rPr lang="en-GB" dirty="0" smtClean="0"/>
                        <a:t>If [[ ]];</a:t>
                      </a:r>
                      <a:r>
                        <a:rPr lang="en-GB" baseline="0" dirty="0" smtClean="0"/>
                        <a:t> then </a:t>
                      </a:r>
                      <a:r>
                        <a:rPr lang="en-GB" baseline="0" dirty="0" err="1" smtClean="0"/>
                        <a:t>elif</a:t>
                      </a:r>
                      <a:r>
                        <a:rPr lang="en-GB" baseline="0" dirty="0" smtClean="0"/>
                        <a:t> else fi</a:t>
                      </a:r>
                      <a:endParaRPr lang="en-GB" dirty="0"/>
                    </a:p>
                  </a:txBody>
                  <a:tcPr/>
                </a:tc>
                <a:tc>
                  <a:txBody>
                    <a:bodyPr/>
                    <a:lstStyle/>
                    <a:p>
                      <a:r>
                        <a:rPr lang="en-GB" dirty="0" smtClean="0"/>
                        <a:t>If : </a:t>
                      </a:r>
                      <a:r>
                        <a:rPr lang="en-GB" dirty="0" err="1" smtClean="0"/>
                        <a:t>elif</a:t>
                      </a:r>
                      <a:r>
                        <a:rPr lang="en-GB" dirty="0" smtClean="0"/>
                        <a:t>:</a:t>
                      </a:r>
                      <a:r>
                        <a:rPr lang="en-GB" baseline="0" dirty="0" smtClean="0"/>
                        <a:t> else:</a:t>
                      </a:r>
                      <a:endParaRPr lang="en-GB" dirty="0"/>
                    </a:p>
                  </a:txBody>
                  <a:tcPr/>
                </a:tc>
              </a:tr>
              <a:tr h="370840">
                <a:tc>
                  <a:txBody>
                    <a:bodyPr/>
                    <a:lstStyle/>
                    <a:p>
                      <a:r>
                        <a:rPr lang="en-GB" dirty="0" smtClean="0"/>
                        <a:t>For v 1 20 step 2;</a:t>
                      </a:r>
                      <a:r>
                        <a:rPr lang="en-GB" baseline="0" dirty="0" smtClean="0"/>
                        <a:t> do </a:t>
                      </a:r>
                      <a:r>
                        <a:rPr lang="en-GB" baseline="0" dirty="0" err="1" smtClean="0"/>
                        <a:t>endfor</a:t>
                      </a:r>
                      <a:endParaRPr lang="en-GB" dirty="0"/>
                    </a:p>
                  </a:txBody>
                  <a:tcPr/>
                </a:tc>
                <a:tc>
                  <a:txBody>
                    <a:bodyPr/>
                    <a:lstStyle/>
                    <a:p>
                      <a:r>
                        <a:rPr lang="en-GB" dirty="0" smtClean="0"/>
                        <a:t>V=1; while [[ $v –le 2]]; do ;v=$((v+2)); done</a:t>
                      </a:r>
                      <a:endParaRPr lang="en-GB" dirty="0"/>
                    </a:p>
                  </a:txBody>
                  <a:tcPr/>
                </a:tc>
                <a:tc>
                  <a:txBody>
                    <a:bodyPr/>
                    <a:lstStyle/>
                    <a:p>
                      <a:r>
                        <a:rPr lang="en-GB" dirty="0" smtClean="0"/>
                        <a:t>while</a:t>
                      </a:r>
                      <a:endParaRPr lang="en-GB" dirty="0"/>
                    </a:p>
                  </a:txBody>
                  <a:tcPr/>
                </a:tc>
              </a:tr>
              <a:tr h="370840">
                <a:tc>
                  <a:txBody>
                    <a:bodyPr/>
                    <a:lstStyle/>
                    <a:p>
                      <a:r>
                        <a:rPr lang="en-GB" dirty="0" smtClean="0"/>
                        <a:t>Loop v (a b c) do </a:t>
                      </a:r>
                      <a:r>
                        <a:rPr lang="en-GB" dirty="0" err="1" smtClean="0"/>
                        <a:t>endloop</a:t>
                      </a:r>
                      <a:endParaRPr lang="en-GB" dirty="0"/>
                    </a:p>
                  </a:txBody>
                  <a:tcPr/>
                </a:tc>
                <a:tc>
                  <a:txBody>
                    <a:bodyPr/>
                    <a:lstStyle/>
                    <a:p>
                      <a:r>
                        <a:rPr lang="en-GB" dirty="0" smtClean="0"/>
                        <a:t>For  v in a b; do done </a:t>
                      </a:r>
                      <a:endParaRPr lang="en-GB" dirty="0"/>
                    </a:p>
                  </a:txBody>
                  <a:tcPr/>
                </a:tc>
                <a:tc>
                  <a:txBody>
                    <a:bodyPr/>
                    <a:lstStyle/>
                    <a:p>
                      <a:r>
                        <a:rPr lang="en-GB" dirty="0" smtClean="0"/>
                        <a:t>for </a:t>
                      </a:r>
                      <a:r>
                        <a:rPr lang="en-GB" dirty="0" smtClean="0"/>
                        <a:t>v in [“a”, “b”]:</a:t>
                      </a:r>
                      <a:endParaRPr lang="en-GB" dirty="0"/>
                    </a:p>
                  </a:txBody>
                  <a:tcPr/>
                </a:tc>
              </a:tr>
              <a:tr h="370840">
                <a:tc>
                  <a:txBody>
                    <a:bodyPr/>
                    <a:lstStyle/>
                    <a:p>
                      <a:r>
                        <a:rPr lang="en-GB" dirty="0" smtClean="0"/>
                        <a:t>Case v </a:t>
                      </a:r>
                    </a:p>
                    <a:p>
                      <a:r>
                        <a:rPr lang="en-GB" dirty="0" smtClean="0"/>
                        <a:t>in (</a:t>
                      </a:r>
                      <a:r>
                        <a:rPr lang="en-GB" baseline="0" dirty="0" smtClean="0"/>
                        <a:t> a b </a:t>
                      </a:r>
                      <a:r>
                        <a:rPr lang="en-GB" dirty="0" smtClean="0"/>
                        <a:t>) do </a:t>
                      </a:r>
                      <a:r>
                        <a:rPr lang="en-GB" dirty="0" err="1" smtClean="0"/>
                        <a:t>endin</a:t>
                      </a:r>
                      <a:endParaRPr lang="en-GB" dirty="0" smtClean="0"/>
                    </a:p>
                    <a:p>
                      <a:r>
                        <a:rPr lang="en-GB" dirty="0" smtClean="0"/>
                        <a:t>In (c) do </a:t>
                      </a:r>
                      <a:r>
                        <a:rPr lang="en-GB" dirty="0" err="1" smtClean="0"/>
                        <a:t>endin</a:t>
                      </a:r>
                      <a:endParaRPr lang="en-GB" dirty="0" smtClean="0"/>
                    </a:p>
                    <a:p>
                      <a:r>
                        <a:rPr lang="en-GB" dirty="0" smtClean="0"/>
                        <a:t> in ( ) do </a:t>
                      </a:r>
                      <a:r>
                        <a:rPr lang="en-GB" dirty="0" err="1" smtClean="0"/>
                        <a:t>endin</a:t>
                      </a:r>
                      <a:endParaRPr lang="en-GB" dirty="0" smtClean="0"/>
                    </a:p>
                    <a:p>
                      <a:r>
                        <a:rPr lang="en-GB" dirty="0" err="1" smtClean="0"/>
                        <a:t>Endcase</a:t>
                      </a:r>
                      <a:endParaRPr lang="en-GB" dirty="0"/>
                    </a:p>
                  </a:txBody>
                  <a:tcPr/>
                </a:tc>
                <a:tc>
                  <a:txBody>
                    <a:bodyPr/>
                    <a:lstStyle/>
                    <a:p>
                      <a:r>
                        <a:rPr lang="en-GB" dirty="0" smtClean="0"/>
                        <a:t>Case $v in </a:t>
                      </a:r>
                      <a:r>
                        <a:rPr lang="en-GB" dirty="0" err="1" smtClean="0"/>
                        <a:t>a|b</a:t>
                      </a:r>
                      <a:r>
                        <a:rPr lang="en-GB" dirty="0" smtClean="0"/>
                        <a:t>) ;;</a:t>
                      </a:r>
                    </a:p>
                    <a:p>
                      <a:r>
                        <a:rPr lang="en-GB" dirty="0" smtClean="0"/>
                        <a:t>c) ;;</a:t>
                      </a:r>
                    </a:p>
                    <a:p>
                      <a:r>
                        <a:rPr lang="en-GB" dirty="0" smtClean="0"/>
                        <a:t>*) ;;</a:t>
                      </a:r>
                    </a:p>
                    <a:p>
                      <a:r>
                        <a:rPr lang="en-GB" dirty="0" err="1" smtClean="0"/>
                        <a:t>esac</a:t>
                      </a:r>
                      <a:endParaRPr lang="en-GB" dirty="0"/>
                    </a:p>
                  </a:txBody>
                  <a:tcPr/>
                </a:tc>
                <a:tc>
                  <a:txBody>
                    <a:bodyPr/>
                    <a:lstStyle/>
                    <a:p>
                      <a:r>
                        <a:rPr lang="en-GB" dirty="0" smtClean="0"/>
                        <a:t>If v in [ “a”, “b” ]:</a:t>
                      </a:r>
                    </a:p>
                    <a:p>
                      <a:r>
                        <a:rPr lang="en-GB" baseline="0" dirty="0" err="1" smtClean="0"/>
                        <a:t>elif</a:t>
                      </a:r>
                      <a:r>
                        <a:rPr lang="en-GB" baseline="0" dirty="0" smtClean="0"/>
                        <a:t> v == “c”:</a:t>
                      </a:r>
                    </a:p>
                    <a:p>
                      <a:r>
                        <a:rPr lang="en-GB" baseline="0" dirty="0" smtClean="0"/>
                        <a:t>else</a:t>
                      </a:r>
                      <a:r>
                        <a:rPr lang="en-GB" baseline="0" dirty="0" smtClean="0"/>
                        <a:t>:</a:t>
                      </a:r>
                      <a:endParaRPr lang="en-GB" dirty="0"/>
                    </a:p>
                  </a:txBody>
                  <a:tcPr/>
                </a:tc>
              </a:tr>
              <a:tr h="370840">
                <a:tc>
                  <a:txBody>
                    <a:bodyPr/>
                    <a:lstStyle/>
                    <a:p>
                      <a:r>
                        <a:rPr lang="en-GB" dirty="0" smtClean="0"/>
                        <a:t>$ shell</a:t>
                      </a:r>
                      <a:endParaRPr lang="en-GB" dirty="0"/>
                    </a:p>
                  </a:txBody>
                  <a:tcPr/>
                </a:tc>
                <a:tc>
                  <a:txBody>
                    <a:bodyPr/>
                    <a:lstStyle/>
                    <a:p>
                      <a:r>
                        <a:rPr lang="en-GB" dirty="0" smtClean="0"/>
                        <a:t>(Native)</a:t>
                      </a:r>
                      <a:endParaRPr lang="en-GB" dirty="0"/>
                    </a:p>
                  </a:txBody>
                  <a:tcPr/>
                </a:tc>
                <a:tc>
                  <a:txBody>
                    <a:bodyPr/>
                    <a:lstStyle/>
                    <a:p>
                      <a:r>
                        <a:rPr lang="en-GB" dirty="0" err="1" smtClean="0"/>
                        <a:t>os.system</a:t>
                      </a:r>
                      <a:endParaRPr lang="en-GB" dirty="0" smtClean="0"/>
                    </a:p>
                  </a:txBody>
                  <a:tcPr/>
                </a:tc>
              </a:tr>
              <a:tr h="370840">
                <a:tc>
                  <a:txBody>
                    <a:bodyPr/>
                    <a:lstStyle/>
                    <a:p>
                      <a:r>
                        <a:rPr lang="en-GB" dirty="0" smtClean="0"/>
                        <a:t>Set</a:t>
                      </a:r>
                      <a:r>
                        <a:rPr lang="en-GB" baseline="0" dirty="0" smtClean="0"/>
                        <a:t> debug on</a:t>
                      </a:r>
                      <a:endParaRPr lang="en-GB" dirty="0"/>
                    </a:p>
                  </a:txBody>
                  <a:tcPr/>
                </a:tc>
                <a:tc>
                  <a:txBody>
                    <a:bodyPr/>
                    <a:lstStyle/>
                    <a:p>
                      <a:r>
                        <a:rPr lang="en-GB" dirty="0" smtClean="0"/>
                        <a:t>Set -</a:t>
                      </a:r>
                      <a:r>
                        <a:rPr lang="en-GB" dirty="0" err="1" smtClean="0"/>
                        <a:t>eux</a:t>
                      </a:r>
                      <a:endParaRPr lang="en-GB" dirty="0"/>
                    </a:p>
                  </a:txBody>
                  <a:tcPr/>
                </a:tc>
                <a:tc>
                  <a:txBody>
                    <a:bodyPr/>
                    <a:lstStyle/>
                    <a:p>
                      <a:r>
                        <a:rPr lang="en-GB" dirty="0" smtClean="0"/>
                        <a:t>try</a:t>
                      </a:r>
                      <a:r>
                        <a:rPr lang="en-GB" dirty="0" smtClean="0"/>
                        <a:t>: catch: finally:</a:t>
                      </a:r>
                    </a:p>
                    <a:p>
                      <a:r>
                        <a:rPr lang="en-GB" dirty="0" smtClean="0"/>
                        <a:t>trace</a:t>
                      </a:r>
                    </a:p>
                  </a:txBody>
                  <a:tcPr/>
                </a:tc>
              </a:tr>
              <a:tr h="370840">
                <a:tc>
                  <a:txBody>
                    <a:bodyPr/>
                    <a:lstStyle/>
                    <a:p>
                      <a:r>
                        <a:rPr lang="en-GB" dirty="0" smtClean="0"/>
                        <a:t>Set A</a:t>
                      </a:r>
                      <a:r>
                        <a:rPr lang="en-GB" baseline="0" dirty="0" smtClean="0"/>
                        <a:t> </a:t>
                      </a:r>
                      <a:r>
                        <a:rPr lang="en-GB" dirty="0" smtClean="0"/>
                        <a:t>`shell`</a:t>
                      </a:r>
                      <a:endParaRPr lang="en-GB" dirty="0"/>
                    </a:p>
                  </a:txBody>
                  <a:tcPr/>
                </a:tc>
                <a:tc>
                  <a:txBody>
                    <a:bodyPr/>
                    <a:lstStyle/>
                    <a:p>
                      <a:r>
                        <a:rPr lang="en-GB" dirty="0" smtClean="0"/>
                        <a:t>A=`shell`</a:t>
                      </a:r>
                      <a:endParaRPr lang="en-GB" dirty="0"/>
                    </a:p>
                  </a:txBody>
                  <a:tcPr/>
                </a:tc>
                <a:tc>
                  <a:txBody>
                    <a:bodyPr/>
                    <a:lstStyle/>
                    <a:p>
                      <a:r>
                        <a:rPr lang="en-GB" dirty="0" smtClean="0"/>
                        <a:t>A=popen2.popen2(</a:t>
                      </a:r>
                      <a:r>
                        <a:rPr lang="en-GB" dirty="0" err="1" smtClean="0"/>
                        <a:t>cmd</a:t>
                      </a:r>
                      <a:r>
                        <a:rPr lang="en-GB" dirty="0" smtClean="0"/>
                        <a:t>)</a:t>
                      </a:r>
                    </a:p>
                  </a:txBody>
                  <a:tcPr/>
                </a:tc>
              </a:tr>
              <a:tr h="370840">
                <a:tc>
                  <a:txBody>
                    <a:bodyPr/>
                    <a:lstStyle/>
                    <a:p>
                      <a:endParaRPr lang="en-GB" dirty="0"/>
                    </a:p>
                  </a:txBody>
                  <a:tcPr/>
                </a:tc>
                <a:tc>
                  <a:txBody>
                    <a:bodyPr/>
                    <a:lstStyle/>
                    <a:p>
                      <a:endParaRPr lang="en-GB" dirty="0"/>
                    </a:p>
                  </a:txBody>
                  <a:tcPr/>
                </a:tc>
                <a:tc>
                  <a:txBody>
                    <a:bodyPr/>
                    <a:lstStyle/>
                    <a:p>
                      <a:endParaRPr lang="en-GB" dirty="0" smtClean="0"/>
                    </a:p>
                  </a:txBody>
                  <a:tcPr/>
                </a:tc>
              </a:tr>
            </a:tbl>
          </a:graphicData>
        </a:graphic>
      </p:graphicFrame>
      <p:sp>
        <p:nvSpPr>
          <p:cNvPr id="4" name="Slide Number Placeholder 3"/>
          <p:cNvSpPr>
            <a:spLocks noGrp="1"/>
          </p:cNvSpPr>
          <p:nvPr>
            <p:ph type="sldNum" sz="quarter" idx="11"/>
          </p:nvPr>
        </p:nvSpPr>
        <p:spPr/>
        <p:txBody>
          <a:bodyPr/>
          <a:lstStyle/>
          <a:p>
            <a:r>
              <a:rPr lang="en-GB" smtClean="0"/>
              <a:t>Slide </a:t>
            </a:r>
            <a:fld id="{783B362A-8AB5-498A-9F66-8F757B4F7EBE}" type="slidenum">
              <a:rPr lang="en-GB" smtClean="0"/>
              <a:pPr/>
              <a:t>18</a:t>
            </a:fld>
            <a:endParaRPr lang="en-GB"/>
          </a:p>
        </p:txBody>
      </p:sp>
    </p:spTree>
    <p:extLst>
      <p:ext uri="{BB962C8B-B14F-4D97-AF65-F5344CB8AC3E}">
        <p14:creationId xmlns:p14="http://schemas.microsoft.com/office/powerpoint/2010/main" xmlns="" val="3592076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Trigger checking	</a:t>
            </a:r>
            <a:endParaRPr lang="en-GB" dirty="0"/>
          </a:p>
        </p:txBody>
      </p:sp>
      <p:sp>
        <p:nvSpPr>
          <p:cNvPr id="3" name="Content Placeholder 2"/>
          <p:cNvSpPr>
            <a:spLocks noGrp="1"/>
          </p:cNvSpPr>
          <p:nvPr>
            <p:ph idx="1"/>
          </p:nvPr>
        </p:nvSpPr>
        <p:spPr/>
        <p:txBody>
          <a:bodyPr/>
          <a:lstStyle/>
          <a:p>
            <a:r>
              <a:rPr lang="en-GB" dirty="0" smtClean="0"/>
              <a:t>SMS does not complain when a trigger references a node that is not anymore, </a:t>
            </a:r>
          </a:p>
          <a:p>
            <a:r>
              <a:rPr lang="en-GB" dirty="0" err="1" smtClean="0"/>
              <a:t>ecFlow</a:t>
            </a:r>
            <a:r>
              <a:rPr lang="en-GB" dirty="0" smtClean="0"/>
              <a:t> provides a command to check which trigger have such orphan references</a:t>
            </a:r>
          </a:p>
          <a:p>
            <a:r>
              <a:rPr lang="en-GB" dirty="0" smtClean="0"/>
              <a:t>Job generation control for ecFlow while it is a user </a:t>
            </a:r>
            <a:r>
              <a:rPr lang="en-GB" dirty="0" smtClean="0"/>
              <a:t>developed </a:t>
            </a:r>
            <a:r>
              <a:rPr lang="en-GB" dirty="0" smtClean="0"/>
              <a:t>CDP script for SMS to do mechanical check Script-Edit-</a:t>
            </a:r>
            <a:r>
              <a:rPr lang="en-GB" dirty="0" err="1" smtClean="0"/>
              <a:t>Preprocess</a:t>
            </a:r>
            <a:r>
              <a:rPr lang="en-GB" dirty="0" smtClean="0"/>
              <a:t>-Execute</a:t>
            </a:r>
            <a:endParaRPr lang="en-GB" dirty="0"/>
          </a:p>
        </p:txBody>
      </p:sp>
      <p:sp>
        <p:nvSpPr>
          <p:cNvPr id="4" name="Slide Number Placeholder 3"/>
          <p:cNvSpPr>
            <a:spLocks noGrp="1"/>
          </p:cNvSpPr>
          <p:nvPr>
            <p:ph type="sldNum" sz="quarter" idx="11"/>
          </p:nvPr>
        </p:nvSpPr>
        <p:spPr/>
        <p:txBody>
          <a:bodyPr/>
          <a:lstStyle/>
          <a:p>
            <a:r>
              <a:rPr lang="en-GB" smtClean="0"/>
              <a:t>Slide </a:t>
            </a:r>
            <a:fld id="{783B362A-8AB5-498A-9F66-8F757B4F7EBE}" type="slidenum">
              <a:rPr lang="en-GB" smtClean="0"/>
              <a:pPr/>
              <a:t>19</a:t>
            </a:fld>
            <a:endParaRPr lang="en-GB"/>
          </a:p>
        </p:txBody>
      </p:sp>
    </p:spTree>
    <p:extLst>
      <p:ext uri="{BB962C8B-B14F-4D97-AF65-F5344CB8AC3E}">
        <p14:creationId xmlns:p14="http://schemas.microsoft.com/office/powerpoint/2010/main" xmlns="" val="241172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GB" dirty="0"/>
              <a:t>Slide </a:t>
            </a:r>
            <a:fld id="{CFA5DAFD-A945-4124-9955-9AD42A02B414}" type="slidenum">
              <a:rPr lang="en-GB"/>
              <a:pPr/>
              <a:t>2</a:t>
            </a:fld>
            <a:endParaRPr lang="en-GB" dirty="0"/>
          </a:p>
        </p:txBody>
      </p:sp>
      <p:sp>
        <p:nvSpPr>
          <p:cNvPr id="172037" name="Rectangle 5"/>
          <p:cNvSpPr>
            <a:spLocks noGrp="1" noChangeArrowheads="1"/>
          </p:cNvSpPr>
          <p:nvPr>
            <p:ph type="body" idx="1"/>
          </p:nvPr>
        </p:nvSpPr>
        <p:spPr/>
        <p:txBody>
          <a:bodyPr/>
          <a:lstStyle/>
          <a:p>
            <a:r>
              <a:rPr lang="en-GB" dirty="0" smtClean="0"/>
              <a:t>What is ECFLOW ?</a:t>
            </a:r>
          </a:p>
          <a:p>
            <a:r>
              <a:rPr lang="en-GB" dirty="0" smtClean="0"/>
              <a:t>Access</a:t>
            </a:r>
          </a:p>
          <a:p>
            <a:r>
              <a:rPr lang="en-GB" dirty="0" smtClean="0"/>
              <a:t>Development environment</a:t>
            </a:r>
          </a:p>
          <a:p>
            <a:r>
              <a:rPr lang="en-GB" dirty="0" smtClean="0"/>
              <a:t>Technology</a:t>
            </a:r>
          </a:p>
          <a:p>
            <a:r>
              <a:rPr lang="en-GB" dirty="0" smtClean="0"/>
              <a:t>Similarities with SMS</a:t>
            </a:r>
          </a:p>
          <a:p>
            <a:r>
              <a:rPr lang="en-GB" dirty="0" smtClean="0"/>
              <a:t>Differences with SMS</a:t>
            </a:r>
          </a:p>
          <a:p>
            <a:r>
              <a:rPr lang="en-GB" dirty="0" smtClean="0"/>
              <a:t>Examples</a:t>
            </a:r>
          </a:p>
          <a:p>
            <a:r>
              <a:rPr lang="en-GB" dirty="0" smtClean="0"/>
              <a:t>Migration</a:t>
            </a:r>
          </a:p>
          <a:p>
            <a:r>
              <a:rPr lang="en-GB" dirty="0" smtClean="0"/>
              <a:t>Schedule</a:t>
            </a:r>
          </a:p>
          <a:p>
            <a:r>
              <a:rPr lang="en-GB" dirty="0" smtClean="0"/>
              <a:t>Questions</a:t>
            </a:r>
          </a:p>
          <a:p>
            <a:endParaRPr lang="en-GB"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interaction</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2099060270"/>
              </p:ext>
            </p:extLst>
          </p:nvPr>
        </p:nvGraphicFramePr>
        <p:xfrm>
          <a:off x="457200" y="1219200"/>
          <a:ext cx="8112126" cy="3952240"/>
        </p:xfrm>
        <a:graphic>
          <a:graphicData uri="http://schemas.openxmlformats.org/drawingml/2006/table">
            <a:tbl>
              <a:tblPr firstRow="1" bandRow="1">
                <a:tableStyleId>{5C22544A-7EE6-4342-B048-85BDC9FD1C3A}</a:tableStyleId>
              </a:tblPr>
              <a:tblGrid>
                <a:gridCol w="2704042"/>
                <a:gridCol w="2704042"/>
                <a:gridCol w="2704042"/>
              </a:tblGrid>
              <a:tr h="370840">
                <a:tc>
                  <a:txBody>
                    <a:bodyPr/>
                    <a:lstStyle/>
                    <a:p>
                      <a:r>
                        <a:rPr lang="en-GB" dirty="0" smtClean="0"/>
                        <a:t>CDP-SMS</a:t>
                      </a:r>
                      <a:endParaRPr lang="en-GB" dirty="0"/>
                    </a:p>
                  </a:txBody>
                  <a:tcPr/>
                </a:tc>
                <a:tc>
                  <a:txBody>
                    <a:bodyPr/>
                    <a:lstStyle/>
                    <a:p>
                      <a:r>
                        <a:rPr lang="en-GB" dirty="0" err="1" smtClean="0"/>
                        <a:t>Ksh-ecFlow</a:t>
                      </a:r>
                      <a:endParaRPr lang="en-GB" dirty="0"/>
                    </a:p>
                  </a:txBody>
                  <a:tcPr/>
                </a:tc>
                <a:tc>
                  <a:txBody>
                    <a:bodyPr/>
                    <a:lstStyle/>
                    <a:p>
                      <a:r>
                        <a:rPr lang="en-GB" dirty="0" smtClean="0"/>
                        <a:t>Python-</a:t>
                      </a:r>
                      <a:r>
                        <a:rPr lang="en-GB" dirty="0" err="1" smtClean="0"/>
                        <a:t>ecFlow</a:t>
                      </a:r>
                      <a:endParaRPr lang="en-GB" dirty="0"/>
                    </a:p>
                  </a:txBody>
                  <a:tcPr/>
                </a:tc>
              </a:tr>
              <a:tr h="370840">
                <a:tc>
                  <a:txBody>
                    <a:bodyPr/>
                    <a:lstStyle/>
                    <a:p>
                      <a:r>
                        <a:rPr lang="en-GB" dirty="0" err="1" smtClean="0"/>
                        <a:t>Cdp</a:t>
                      </a:r>
                      <a:r>
                        <a:rPr lang="en-GB" dirty="0" smtClean="0"/>
                        <a:t>&gt; alter</a:t>
                      </a:r>
                      <a:endParaRPr lang="en-GB" dirty="0"/>
                    </a:p>
                  </a:txBody>
                  <a:tcPr/>
                </a:tc>
                <a:tc>
                  <a:txBody>
                    <a:bodyPr/>
                    <a:lstStyle/>
                    <a:p>
                      <a:r>
                        <a:rPr lang="en-GB" dirty="0" err="1" smtClean="0"/>
                        <a:t>ecflow_client</a:t>
                      </a:r>
                      <a:r>
                        <a:rPr lang="en-GB" dirty="0" smtClean="0"/>
                        <a:t> </a:t>
                      </a:r>
                      <a:r>
                        <a:rPr lang="en-GB" dirty="0" smtClean="0"/>
                        <a:t>--alter</a:t>
                      </a:r>
                      <a:endParaRPr lang="en-GB" dirty="0"/>
                    </a:p>
                  </a:txBody>
                  <a:tcPr/>
                </a:tc>
                <a:tc>
                  <a:txBody>
                    <a:bodyPr/>
                    <a:lstStyle/>
                    <a:p>
                      <a:r>
                        <a:rPr lang="en-GB" dirty="0" err="1" smtClean="0"/>
                        <a:t>Client.alter</a:t>
                      </a:r>
                      <a:r>
                        <a:rPr lang="en-GB" dirty="0" smtClean="0"/>
                        <a:t>()</a:t>
                      </a:r>
                      <a:endParaRPr lang="en-GB" dirty="0"/>
                    </a:p>
                  </a:txBody>
                  <a:tcPr/>
                </a:tc>
              </a:tr>
              <a:tr h="370840">
                <a:tc>
                  <a:txBody>
                    <a:bodyPr/>
                    <a:lstStyle/>
                    <a:p>
                      <a:r>
                        <a:rPr lang="en-GB" dirty="0" smtClean="0"/>
                        <a:t>Force complete</a:t>
                      </a:r>
                      <a:r>
                        <a:rPr lang="en-GB" baseline="0" dirty="0" smtClean="0"/>
                        <a:t> paths</a:t>
                      </a:r>
                      <a:endParaRPr lang="en-GB" dirty="0"/>
                    </a:p>
                  </a:txBody>
                  <a:tcPr/>
                </a:tc>
                <a:tc>
                  <a:txBody>
                    <a:bodyPr/>
                    <a:lstStyle/>
                    <a:p>
                      <a:r>
                        <a:rPr lang="en-GB" dirty="0" smtClean="0"/>
                        <a:t>--force complete paths</a:t>
                      </a:r>
                      <a:endParaRPr lang="en-GB" dirty="0"/>
                    </a:p>
                  </a:txBody>
                  <a:tcPr/>
                </a:tc>
                <a:tc>
                  <a:txBody>
                    <a:bodyPr/>
                    <a:lstStyle/>
                    <a:p>
                      <a:r>
                        <a:rPr lang="en-GB" dirty="0" err="1" smtClean="0"/>
                        <a:t>Client.force_state</a:t>
                      </a:r>
                      <a:r>
                        <a:rPr lang="en-GB" dirty="0" smtClean="0"/>
                        <a:t>(</a:t>
                      </a:r>
                      <a:r>
                        <a:rPr lang="en-GB" dirty="0" err="1" smtClean="0"/>
                        <a:t>path,State</a:t>
                      </a:r>
                      <a:r>
                        <a:rPr lang="en-GB" dirty="0" smtClean="0"/>
                        <a:t>)</a:t>
                      </a:r>
                      <a:endParaRPr lang="en-GB" dirty="0"/>
                    </a:p>
                  </a:txBody>
                  <a:tcPr/>
                </a:tc>
              </a:tr>
              <a:tr h="370840">
                <a:tc>
                  <a:txBody>
                    <a:bodyPr/>
                    <a:lstStyle/>
                    <a:p>
                      <a:r>
                        <a:rPr lang="en-GB" dirty="0" err="1" smtClean="0"/>
                        <a:t>Requeue</a:t>
                      </a:r>
                      <a:endParaRPr lang="en-GB" dirty="0"/>
                    </a:p>
                  </a:txBody>
                  <a:tcPr/>
                </a:tc>
                <a:tc>
                  <a:txBody>
                    <a:bodyPr/>
                    <a:lstStyle/>
                    <a:p>
                      <a:r>
                        <a:rPr lang="en-GB" dirty="0" smtClean="0"/>
                        <a:t>--</a:t>
                      </a:r>
                      <a:r>
                        <a:rPr lang="en-GB" dirty="0" err="1" smtClean="0"/>
                        <a:t>requeue</a:t>
                      </a:r>
                      <a:endParaRPr lang="en-GB" dirty="0"/>
                    </a:p>
                  </a:txBody>
                  <a:tcPr/>
                </a:tc>
                <a:tc>
                  <a:txBody>
                    <a:bodyPr/>
                    <a:lstStyle/>
                    <a:p>
                      <a:r>
                        <a:rPr lang="en-GB" dirty="0" err="1" smtClean="0"/>
                        <a:t>Client.requeue</a:t>
                      </a:r>
                      <a:r>
                        <a:rPr lang="en-GB" dirty="0" smtClean="0"/>
                        <a:t>(..)</a:t>
                      </a:r>
                      <a:endParaRPr lang="en-GB" dirty="0"/>
                    </a:p>
                  </a:txBody>
                  <a:tcPr/>
                </a:tc>
              </a:tr>
              <a:tr h="370840">
                <a:tc>
                  <a:txBody>
                    <a:bodyPr/>
                    <a:lstStyle/>
                    <a:p>
                      <a:r>
                        <a:rPr lang="en-GB" dirty="0" smtClean="0"/>
                        <a:t>Begin, resume, cancel</a:t>
                      </a:r>
                      <a:endParaRPr lang="en-GB" dirty="0"/>
                    </a:p>
                  </a:txBody>
                  <a:tcPr/>
                </a:tc>
                <a:tc>
                  <a:txBody>
                    <a:bodyPr/>
                    <a:lstStyle/>
                    <a:p>
                      <a:r>
                        <a:rPr lang="en-GB" dirty="0" smtClean="0"/>
                        <a:t>--begin,</a:t>
                      </a:r>
                    </a:p>
                    <a:p>
                      <a:r>
                        <a:rPr lang="en-GB" dirty="0" smtClean="0"/>
                        <a:t>--resume,</a:t>
                      </a:r>
                    </a:p>
                    <a:p>
                      <a:r>
                        <a:rPr lang="en-GB" dirty="0" smtClean="0"/>
                        <a:t>--delete</a:t>
                      </a:r>
                      <a:endParaRPr lang="en-GB" dirty="0"/>
                    </a:p>
                  </a:txBody>
                  <a:tcPr/>
                </a:tc>
                <a:tc>
                  <a:txBody>
                    <a:bodyPr/>
                    <a:lstStyle/>
                    <a:p>
                      <a:r>
                        <a:rPr lang="en-GB" dirty="0" err="1" smtClean="0"/>
                        <a:t>Client.begin</a:t>
                      </a:r>
                      <a:r>
                        <a:rPr lang="en-GB" dirty="0" smtClean="0"/>
                        <a:t>(..)</a:t>
                      </a:r>
                    </a:p>
                    <a:p>
                      <a:r>
                        <a:rPr lang="en-GB" dirty="0" err="1" smtClean="0"/>
                        <a:t>Client.resume</a:t>
                      </a:r>
                      <a:r>
                        <a:rPr lang="en-GB" dirty="0" smtClean="0"/>
                        <a:t>(..)</a:t>
                      </a:r>
                    </a:p>
                    <a:p>
                      <a:r>
                        <a:rPr lang="en-GB" dirty="0" err="1" smtClean="0"/>
                        <a:t>Client.delete</a:t>
                      </a:r>
                      <a:r>
                        <a:rPr lang="en-GB" dirty="0" smtClean="0"/>
                        <a:t>(..)</a:t>
                      </a:r>
                      <a:endParaRPr lang="en-GB" dirty="0"/>
                    </a:p>
                  </a:txBody>
                  <a:tcPr/>
                </a:tc>
              </a:tr>
              <a:tr h="370840">
                <a:tc>
                  <a:txBody>
                    <a:bodyPr/>
                    <a:lstStyle/>
                    <a:p>
                      <a:r>
                        <a:rPr lang="en-GB" dirty="0" smtClean="0"/>
                        <a:t>Restart, halt, Terminate</a:t>
                      </a:r>
                      <a:endParaRPr lang="en-GB" dirty="0"/>
                    </a:p>
                  </a:txBody>
                  <a:tcPr/>
                </a:tc>
                <a:tc>
                  <a:txBody>
                    <a:bodyPr/>
                    <a:lstStyle/>
                    <a:p>
                      <a:r>
                        <a:rPr lang="en-GB" dirty="0" smtClean="0"/>
                        <a:t>--restart,</a:t>
                      </a:r>
                    </a:p>
                    <a:p>
                      <a:r>
                        <a:rPr lang="en-GB" dirty="0" smtClean="0"/>
                        <a:t>--halt,</a:t>
                      </a:r>
                    </a:p>
                    <a:p>
                      <a:r>
                        <a:rPr lang="en-GB" dirty="0" smtClean="0"/>
                        <a:t>--terminate</a:t>
                      </a:r>
                      <a:endParaRPr lang="en-GB" dirty="0"/>
                    </a:p>
                  </a:txBody>
                  <a:tcPr/>
                </a:tc>
                <a:tc>
                  <a:txBody>
                    <a:bodyPr/>
                    <a:lstStyle/>
                    <a:p>
                      <a:r>
                        <a:rPr lang="en-GB" dirty="0" err="1" smtClean="0"/>
                        <a:t>Client.restart</a:t>
                      </a:r>
                      <a:r>
                        <a:rPr lang="en-GB" dirty="0" smtClean="0"/>
                        <a:t>()</a:t>
                      </a:r>
                    </a:p>
                    <a:p>
                      <a:r>
                        <a:rPr lang="en-GB" dirty="0" err="1" smtClean="0"/>
                        <a:t>Client.halt</a:t>
                      </a:r>
                      <a:r>
                        <a:rPr lang="en-GB" dirty="0" smtClean="0"/>
                        <a:t>()</a:t>
                      </a:r>
                    </a:p>
                    <a:p>
                      <a:r>
                        <a:rPr lang="en-GB" dirty="0" err="1" smtClean="0"/>
                        <a:t>Client.terminate</a:t>
                      </a:r>
                      <a:r>
                        <a:rPr lang="en-GB" dirty="0" smtClean="0"/>
                        <a:t>()</a:t>
                      </a:r>
                      <a:endParaRPr lang="en-GB" dirty="0"/>
                    </a:p>
                  </a:txBody>
                  <a:tcPr/>
                </a:tc>
              </a:tr>
              <a:tr h="370840">
                <a:tc>
                  <a:txBody>
                    <a:bodyPr/>
                    <a:lstStyle/>
                    <a:p>
                      <a:endParaRPr lang="en-GB"/>
                    </a:p>
                  </a:txBody>
                  <a:tcPr/>
                </a:tc>
                <a:tc>
                  <a:txBody>
                    <a:bodyPr/>
                    <a:lstStyle/>
                    <a:p>
                      <a:endParaRPr lang="en-GB"/>
                    </a:p>
                  </a:txBody>
                  <a:tcPr/>
                </a:tc>
                <a:tc>
                  <a:txBody>
                    <a:bodyPr/>
                    <a:lstStyle/>
                    <a:p>
                      <a:endParaRPr lang="en-GB"/>
                    </a:p>
                  </a:txBody>
                  <a:tcPr/>
                </a:tc>
              </a:tr>
            </a:tbl>
          </a:graphicData>
        </a:graphic>
      </p:graphicFrame>
      <p:sp>
        <p:nvSpPr>
          <p:cNvPr id="4" name="Slide Number Placeholder 3"/>
          <p:cNvSpPr>
            <a:spLocks noGrp="1"/>
          </p:cNvSpPr>
          <p:nvPr>
            <p:ph type="sldNum" sz="quarter" idx="11"/>
          </p:nvPr>
        </p:nvSpPr>
        <p:spPr/>
        <p:txBody>
          <a:bodyPr/>
          <a:lstStyle/>
          <a:p>
            <a:r>
              <a:rPr lang="en-GB" smtClean="0"/>
              <a:t>Slide </a:t>
            </a:r>
            <a:fld id="{783B362A-8AB5-498A-9F66-8F757B4F7EBE}" type="slidenum">
              <a:rPr lang="en-GB" smtClean="0"/>
              <a:pPr/>
              <a:t>20</a:t>
            </a:fld>
            <a:endParaRPr lang="en-GB"/>
          </a:p>
        </p:txBody>
      </p:sp>
    </p:spTree>
    <p:extLst>
      <p:ext uri="{BB962C8B-B14F-4D97-AF65-F5344CB8AC3E}">
        <p14:creationId xmlns:p14="http://schemas.microsoft.com/office/powerpoint/2010/main" xmlns="" val="3401009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Migration strategies</a:t>
            </a:r>
            <a:endParaRPr lang="en-GB" dirty="0"/>
          </a:p>
        </p:txBody>
      </p:sp>
      <p:sp>
        <p:nvSpPr>
          <p:cNvPr id="3" name="Content Placeholder 2"/>
          <p:cNvSpPr>
            <a:spLocks noGrp="1"/>
          </p:cNvSpPr>
          <p:nvPr>
            <p:ph idx="1"/>
          </p:nvPr>
        </p:nvSpPr>
        <p:spPr/>
        <p:txBody>
          <a:bodyPr/>
          <a:lstStyle/>
          <a:p>
            <a:r>
              <a:rPr lang="en-GB" dirty="0" smtClean="0"/>
              <a:t>SMS </a:t>
            </a:r>
            <a:r>
              <a:rPr lang="en-GB" smtClean="0"/>
              <a:t>dump </a:t>
            </a:r>
            <a:r>
              <a:rPr lang="en-GB" smtClean="0"/>
              <a:t>ecFlow </a:t>
            </a:r>
            <a:r>
              <a:rPr lang="en-GB" dirty="0" smtClean="0"/>
              <a:t>read: </a:t>
            </a:r>
            <a:r>
              <a:rPr lang="en-GB" dirty="0" err="1" smtClean="0"/>
              <a:t>cdp</a:t>
            </a:r>
            <a:r>
              <a:rPr lang="en-GB" dirty="0" smtClean="0"/>
              <a:t> –c get, show, </a:t>
            </a:r>
            <a:r>
              <a:rPr lang="en-GB" dirty="0" err="1" smtClean="0"/>
              <a:t>grep</a:t>
            </a:r>
            <a:r>
              <a:rPr lang="en-GB" dirty="0" smtClean="0"/>
              <a:t>, </a:t>
            </a:r>
            <a:r>
              <a:rPr lang="en-GB" dirty="0" err="1" smtClean="0"/>
              <a:t>sed</a:t>
            </a:r>
            <a:endParaRPr lang="en-GB" dirty="0" smtClean="0"/>
          </a:p>
          <a:p>
            <a:r>
              <a:rPr lang="en-GB" dirty="0" smtClean="0"/>
              <a:t>Rewrite </a:t>
            </a:r>
            <a:r>
              <a:rPr lang="en-GB" dirty="0" err="1" smtClean="0"/>
              <a:t>cdp</a:t>
            </a:r>
            <a:r>
              <a:rPr lang="en-GB" dirty="0" smtClean="0"/>
              <a:t> to shell, </a:t>
            </a:r>
            <a:r>
              <a:rPr lang="en-GB" dirty="0" err="1" smtClean="0"/>
              <a:t>ksh</a:t>
            </a:r>
            <a:r>
              <a:rPr lang="en-GB" dirty="0" smtClean="0"/>
              <a:t> library task -&gt; echo “task $*”</a:t>
            </a:r>
          </a:p>
          <a:p>
            <a:r>
              <a:rPr lang="en-GB" dirty="0" smtClean="0"/>
              <a:t>Rewrite </a:t>
            </a:r>
            <a:r>
              <a:rPr lang="en-GB" dirty="0" err="1" smtClean="0"/>
              <a:t>cdp</a:t>
            </a:r>
            <a:r>
              <a:rPr lang="en-GB" dirty="0" smtClean="0"/>
              <a:t> to python</a:t>
            </a:r>
          </a:p>
          <a:p>
            <a:pPr lvl="1"/>
            <a:r>
              <a:rPr lang="en-GB" dirty="0" smtClean="0"/>
              <a:t>Simplifications</a:t>
            </a:r>
          </a:p>
          <a:p>
            <a:r>
              <a:rPr lang="en-GB" dirty="0" smtClean="0"/>
              <a:t>One definition loadable in both</a:t>
            </a:r>
          </a:p>
          <a:p>
            <a:endParaRPr lang="en-GB" dirty="0"/>
          </a:p>
        </p:txBody>
      </p:sp>
      <p:sp>
        <p:nvSpPr>
          <p:cNvPr id="4" name="Slide Number Placeholder 3"/>
          <p:cNvSpPr>
            <a:spLocks noGrp="1"/>
          </p:cNvSpPr>
          <p:nvPr>
            <p:ph type="sldNum" sz="quarter" idx="11"/>
          </p:nvPr>
        </p:nvSpPr>
        <p:spPr/>
        <p:txBody>
          <a:bodyPr/>
          <a:lstStyle/>
          <a:p>
            <a:r>
              <a:rPr lang="en-GB" smtClean="0"/>
              <a:t>Slide </a:t>
            </a:r>
            <a:fld id="{783B362A-8AB5-498A-9F66-8F757B4F7EBE}" type="slidenum">
              <a:rPr lang="en-GB" smtClean="0"/>
              <a:pPr/>
              <a:t>21</a:t>
            </a:fld>
            <a:endParaRPr lang="en-GB"/>
          </a:p>
        </p:txBody>
      </p:sp>
    </p:spTree>
    <p:extLst>
      <p:ext uri="{BB962C8B-B14F-4D97-AF65-F5344CB8AC3E}">
        <p14:creationId xmlns:p14="http://schemas.microsoft.com/office/powerpoint/2010/main" xmlns="" val="3886756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420888"/>
            <a:ext cx="7772400" cy="1362075"/>
          </a:xfrm>
        </p:spPr>
        <p:txBody>
          <a:bodyPr/>
          <a:lstStyle/>
          <a:p>
            <a:r>
              <a:rPr lang="en-GB" dirty="0" smtClean="0"/>
              <a:t>            QUESTIONS </a:t>
            </a:r>
            <a:endParaRPr lang="en-GB" dirty="0"/>
          </a:p>
        </p:txBody>
      </p:sp>
      <p:sp>
        <p:nvSpPr>
          <p:cNvPr id="4" name="Slide Number Placeholder 3"/>
          <p:cNvSpPr>
            <a:spLocks noGrp="1"/>
          </p:cNvSpPr>
          <p:nvPr>
            <p:ph type="sldNum" sz="quarter" idx="11"/>
          </p:nvPr>
        </p:nvSpPr>
        <p:spPr/>
        <p:txBody>
          <a:bodyPr/>
          <a:lstStyle/>
          <a:p>
            <a:r>
              <a:rPr lang="en-GB" smtClean="0"/>
              <a:t>Slide </a:t>
            </a:r>
            <a:fld id="{6C8755B9-BFD0-46AF-91D0-D225CBE8C11F}" type="slidenum">
              <a:rPr lang="en-GB" smtClean="0"/>
              <a:pPr/>
              <a:t>22</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a:t>
            </a:r>
            <a:endParaRPr lang="en-GB" dirty="0"/>
          </a:p>
        </p:txBody>
      </p:sp>
      <p:sp>
        <p:nvSpPr>
          <p:cNvPr id="3" name="Content Placeholder 2"/>
          <p:cNvSpPr>
            <a:spLocks noGrp="1"/>
          </p:cNvSpPr>
          <p:nvPr>
            <p:ph idx="1"/>
          </p:nvPr>
        </p:nvSpPr>
        <p:spPr/>
        <p:txBody>
          <a:bodyPr/>
          <a:lstStyle/>
          <a:p>
            <a:r>
              <a:rPr lang="en-GB" dirty="0" smtClean="0"/>
              <a:t>Platforms Linux, Linux Cluster, IBM, HPUX</a:t>
            </a:r>
          </a:p>
          <a:p>
            <a:r>
              <a:rPr lang="en-GB" dirty="0" smtClean="0"/>
              <a:t>Files:</a:t>
            </a:r>
          </a:p>
          <a:p>
            <a:pPr lvl="1"/>
            <a:r>
              <a:rPr lang="en-GB" dirty="0" smtClean="0"/>
              <a:t>Client</a:t>
            </a:r>
          </a:p>
          <a:p>
            <a:pPr lvl="1"/>
            <a:r>
              <a:rPr lang="en-GB" dirty="0" smtClean="0"/>
              <a:t>Server</a:t>
            </a:r>
          </a:p>
          <a:p>
            <a:pPr lvl="1"/>
            <a:r>
              <a:rPr lang="en-GB" dirty="0" smtClean="0"/>
              <a:t>Python Extension</a:t>
            </a:r>
          </a:p>
          <a:p>
            <a:pPr lvl="1"/>
            <a:r>
              <a:rPr lang="en-GB" dirty="0" smtClean="0"/>
              <a:t>GUI (Only available on Linux)</a:t>
            </a:r>
          </a:p>
          <a:p>
            <a:pPr lvl="1">
              <a:buNone/>
            </a:pPr>
            <a:r>
              <a:rPr lang="en-GB" dirty="0" smtClean="0"/>
              <a:t>PATHS:</a:t>
            </a:r>
          </a:p>
          <a:p>
            <a:pPr>
              <a:buNone/>
            </a:pPr>
            <a:r>
              <a:rPr lang="en-GB" dirty="0" smtClean="0"/>
              <a:t>          /</a:t>
            </a:r>
            <a:r>
              <a:rPr lang="en-GB" dirty="0" err="1" smtClean="0"/>
              <a:t>usr</a:t>
            </a:r>
            <a:r>
              <a:rPr lang="en-GB" dirty="0" smtClean="0"/>
              <a:t>/local/apps/</a:t>
            </a:r>
            <a:r>
              <a:rPr lang="en-GB" dirty="0" err="1" smtClean="0"/>
              <a:t>ecflow</a:t>
            </a:r>
            <a:r>
              <a:rPr lang="en-GB" dirty="0" smtClean="0"/>
              <a:t>/&lt;version&gt;/bin</a:t>
            </a:r>
          </a:p>
          <a:p>
            <a:r>
              <a:rPr lang="en-GB" dirty="0" smtClean="0"/>
              <a:t>User Manual: /</a:t>
            </a:r>
            <a:r>
              <a:rPr lang="en-GB" dirty="0" err="1" smtClean="0"/>
              <a:t>usr</a:t>
            </a:r>
            <a:r>
              <a:rPr lang="en-GB" dirty="0" smtClean="0"/>
              <a:t>/local/apps/</a:t>
            </a:r>
            <a:r>
              <a:rPr lang="en-GB" dirty="0" err="1" smtClean="0"/>
              <a:t>ecflow</a:t>
            </a:r>
            <a:r>
              <a:rPr lang="en-GB" dirty="0" smtClean="0"/>
              <a:t>/&lt;version&gt;/doc</a:t>
            </a:r>
          </a:p>
          <a:p>
            <a:r>
              <a:rPr lang="en-GB" dirty="0" smtClean="0"/>
              <a:t>Online Tutorial:</a:t>
            </a:r>
          </a:p>
          <a:p>
            <a:pPr>
              <a:buNone/>
            </a:pPr>
            <a:r>
              <a:rPr lang="en-GB" dirty="0" smtClean="0"/>
              <a:t>    http://intra.ecmwf.int/metapps/manuals/ecflow</a:t>
            </a:r>
          </a:p>
          <a:p>
            <a:endParaRPr lang="en-GB" dirty="0" smtClean="0"/>
          </a:p>
        </p:txBody>
      </p:sp>
      <p:sp>
        <p:nvSpPr>
          <p:cNvPr id="4" name="Slide Number Placeholder 3"/>
          <p:cNvSpPr>
            <a:spLocks noGrp="1"/>
          </p:cNvSpPr>
          <p:nvPr>
            <p:ph type="sldNum" sz="quarter" idx="11"/>
          </p:nvPr>
        </p:nvSpPr>
        <p:spPr/>
        <p:txBody>
          <a:bodyPr/>
          <a:lstStyle/>
          <a:p>
            <a:r>
              <a:rPr lang="en-GB" smtClean="0"/>
              <a:t>Slide </a:t>
            </a:r>
            <a:fld id="{783B362A-8AB5-498A-9F66-8F757B4F7EBE}" type="slidenum">
              <a:rPr lang="en-GB" smtClean="0"/>
              <a:pPr/>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a:xfrm>
            <a:off x="4932363" y="6353175"/>
            <a:ext cx="1079500" cy="388938"/>
          </a:xfrm>
        </p:spPr>
        <p:txBody>
          <a:bodyPr/>
          <a:lstStyle/>
          <a:p>
            <a:r>
              <a:rPr lang="en-GB" dirty="0"/>
              <a:t>Slide </a:t>
            </a:r>
            <a:fld id="{CFA5DAFD-A945-4124-9955-9AD42A02B414}" type="slidenum">
              <a:rPr lang="en-GB"/>
              <a:pPr/>
              <a:t>4</a:t>
            </a:fld>
            <a:endParaRPr lang="en-GB" dirty="0"/>
          </a:p>
        </p:txBody>
      </p:sp>
      <p:sp>
        <p:nvSpPr>
          <p:cNvPr id="8" name="Rectangle 4"/>
          <p:cNvSpPr>
            <a:spLocks noGrp="1" noChangeArrowheads="1"/>
          </p:cNvSpPr>
          <p:nvPr>
            <p:ph type="title"/>
          </p:nvPr>
        </p:nvSpPr>
        <p:spPr>
          <a:xfrm>
            <a:off x="493713" y="304800"/>
            <a:ext cx="8113712" cy="708025"/>
          </a:xfrm>
        </p:spPr>
        <p:txBody>
          <a:bodyPr/>
          <a:lstStyle/>
          <a:p>
            <a:r>
              <a:rPr lang="en-GB" dirty="0" smtClean="0"/>
              <a:t>What is ECFLOW ?</a:t>
            </a:r>
          </a:p>
        </p:txBody>
      </p:sp>
      <p:sp>
        <p:nvSpPr>
          <p:cNvPr id="9" name="Rectangle 5"/>
          <p:cNvSpPr txBox="1">
            <a:spLocks noChangeArrowheads="1"/>
          </p:cNvSpPr>
          <p:nvPr/>
        </p:nvSpPr>
        <p:spPr>
          <a:xfrm>
            <a:off x="457200" y="1219200"/>
            <a:ext cx="8112125" cy="4930775"/>
          </a:xfrm>
          <a:prstGeom prst="rect">
            <a:avLst/>
          </a:prstGeom>
        </p:spPr>
        <p:txBody>
          <a:bodyPr/>
          <a:lstStyle/>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kumimoji="0" lang="en-GB" sz="2200" b="1" i="0" u="none" strike="noStrike" kern="0" cap="none" spc="0" normalizeH="0" baseline="0" noProof="0" smtClean="0">
                <a:ln>
                  <a:noFill/>
                </a:ln>
                <a:solidFill>
                  <a:schemeClr val="tx1"/>
                </a:solidFill>
                <a:effectLst/>
                <a:uLnTx/>
                <a:uFillTx/>
                <a:latin typeface="+mn-lt"/>
                <a:ea typeface="+mn-ea"/>
                <a:cs typeface="+mn-cs"/>
              </a:rPr>
              <a:t>Client/Server based replacement for SMS</a:t>
            </a: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kumimoji="0" lang="en-GB" sz="2200" b="1" i="0" u="none" strike="noStrike" kern="0" cap="none" spc="0" normalizeH="0" baseline="0" noProof="0" smtClean="0">
                <a:ln>
                  <a:noFill/>
                </a:ln>
                <a:solidFill>
                  <a:schemeClr val="tx1"/>
                </a:solidFill>
                <a:effectLst/>
                <a:uLnTx/>
                <a:uFillTx/>
                <a:latin typeface="+mn-lt"/>
                <a:ea typeface="+mn-ea"/>
                <a:cs typeface="+mn-cs"/>
              </a:rPr>
              <a:t>Complete re-write in C++, looking to improve maintenance and ease of development</a:t>
            </a: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kumimoji="0" lang="en-GB" sz="2200" b="1" i="0" u="none" strike="noStrike" kern="0" cap="none" spc="0" normalizeH="0" baseline="0" noProof="0" smtClean="0">
                <a:ln>
                  <a:noFill/>
                </a:ln>
                <a:solidFill>
                  <a:schemeClr val="tx1"/>
                </a:solidFill>
                <a:effectLst/>
                <a:uLnTx/>
                <a:uFillTx/>
                <a:latin typeface="+mn-lt"/>
                <a:ea typeface="+mn-ea"/>
                <a:cs typeface="+mn-cs"/>
              </a:rPr>
              <a:t>Scheduling and supervision functionality similar to SMS</a:t>
            </a: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kumimoji="0" lang="en-GB" sz="2200" b="1" i="0" u="none" strike="noStrike" kern="0" cap="none" spc="0" normalizeH="0" baseline="0" noProof="0" smtClean="0">
                <a:ln>
                  <a:noFill/>
                </a:ln>
                <a:solidFill>
                  <a:schemeClr val="tx1"/>
                </a:solidFill>
                <a:effectLst/>
                <a:uLnTx/>
                <a:uFillTx/>
                <a:latin typeface="+mn-lt"/>
                <a:ea typeface="+mn-ea"/>
                <a:cs typeface="+mn-cs"/>
              </a:rPr>
              <a:t>Python API can be used to generate definition structure</a:t>
            </a: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kumimoji="0" lang="en-GB" sz="2200" b="1" i="0" u="none" strike="noStrike" kern="0" cap="none" spc="0" normalizeH="0" baseline="0" noProof="0" smtClean="0">
                <a:ln>
                  <a:noFill/>
                </a:ln>
                <a:solidFill>
                  <a:schemeClr val="tx1"/>
                </a:solidFill>
                <a:effectLst/>
                <a:uLnTx/>
                <a:uFillTx/>
                <a:latin typeface="+mn-lt"/>
                <a:ea typeface="+mn-ea"/>
                <a:cs typeface="+mn-cs"/>
              </a:rPr>
              <a:t>Client Server API available on the command line and in Python</a:t>
            </a: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kumimoji="0" lang="en-GB" sz="2200" b="1" i="0" u="none" strike="noStrike" kern="0" cap="none" spc="0" normalizeH="0" baseline="0" noProof="0" smtClean="0">
                <a:ln>
                  <a:noFill/>
                </a:ln>
                <a:solidFill>
                  <a:schemeClr val="tx1"/>
                </a:solidFill>
                <a:effectLst/>
                <a:uLnTx/>
                <a:uFillTx/>
                <a:latin typeface="+mn-lt"/>
                <a:ea typeface="+mn-ea"/>
                <a:cs typeface="+mn-cs"/>
              </a:rPr>
              <a:t>Allows the existing task wrapper/header files to be reused, with some small modifications</a:t>
            </a: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kumimoji="0" lang="en-GB" sz="2200" b="1" i="0" u="none" strike="noStrike" kern="0" cap="none" spc="0" normalizeH="0" baseline="0" noProof="0" smtClean="0">
                <a:ln>
                  <a:noFill/>
                </a:ln>
                <a:solidFill>
                  <a:schemeClr val="tx1"/>
                </a:solidFill>
                <a:effectLst/>
                <a:uLnTx/>
                <a:uFillTx/>
                <a:latin typeface="+mn-lt"/>
                <a:ea typeface="+mn-ea"/>
                <a:cs typeface="+mn-cs"/>
              </a:rPr>
              <a:t>The GUI similar to XCDP, this may be rewritten in the future</a:t>
            </a: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GB" sz="2200" b="1" i="0" u="none" strike="noStrike" kern="0" cap="none" spc="0" normalizeH="0" baseline="0" noProof="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Development environment</a:t>
            </a:r>
          </a:p>
        </p:txBody>
      </p:sp>
      <p:sp>
        <p:nvSpPr>
          <p:cNvPr id="3" name="Slide Number Placeholder 2"/>
          <p:cNvSpPr>
            <a:spLocks noGrp="1"/>
          </p:cNvSpPr>
          <p:nvPr>
            <p:ph type="sldNum" sz="quarter" idx="11"/>
          </p:nvPr>
        </p:nvSpPr>
        <p:spPr/>
        <p:txBody>
          <a:bodyPr/>
          <a:lstStyle/>
          <a:p>
            <a:r>
              <a:rPr lang="en-GB" smtClean="0"/>
              <a:t>Slide </a:t>
            </a:r>
            <a:fld id="{7D4DC802-4991-48F8-B134-7DEFA49D5133}" type="slidenum">
              <a:rPr lang="en-GB" smtClean="0"/>
              <a:pPr/>
              <a:t>5</a:t>
            </a:fld>
            <a:endParaRPr lang="en-GB"/>
          </a:p>
        </p:txBody>
      </p:sp>
      <p:sp>
        <p:nvSpPr>
          <p:cNvPr id="4" name="Rectangle 5"/>
          <p:cNvSpPr txBox="1">
            <a:spLocks noChangeArrowheads="1"/>
          </p:cNvSpPr>
          <p:nvPr/>
        </p:nvSpPr>
        <p:spPr>
          <a:xfrm>
            <a:off x="457200" y="1219200"/>
            <a:ext cx="8112125" cy="4930775"/>
          </a:xfrm>
          <a:prstGeom prst="rect">
            <a:avLst/>
          </a:prstGeom>
        </p:spPr>
        <p:txBody>
          <a:bodyPr/>
          <a:lstStyle/>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lang="en-GB" sz="2200" b="1" kern="0" dirty="0" smtClean="0">
                <a:latin typeface="+mn-lt"/>
              </a:rPr>
              <a:t>Eclipse CDT Helios</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C++ IDE</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Syntax highlighting</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Customisable formatting</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Cross reference, navigation</a:t>
            </a: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kumimoji="0" lang="en-GB" sz="2200" b="1" i="0" u="none" strike="noStrike" kern="0" cap="none" spc="0" normalizeH="0" baseline="0" noProof="0" dirty="0" smtClean="0">
                <a:ln>
                  <a:noFill/>
                </a:ln>
                <a:solidFill>
                  <a:schemeClr val="tx1"/>
                </a:solidFill>
                <a:effectLst/>
                <a:uLnTx/>
                <a:uFillTx/>
                <a:latin typeface="+mn-lt"/>
                <a:ea typeface="+mn-ea"/>
                <a:cs typeface="+mn-cs"/>
              </a:rPr>
              <a:t>Perforce</a:t>
            </a:r>
            <a:r>
              <a:rPr kumimoji="0" lang="en-GB" sz="2200" b="1" i="0" u="none" strike="noStrike" kern="0" cap="none" spc="0" normalizeH="0" noProof="0" dirty="0" smtClean="0">
                <a:ln>
                  <a:noFill/>
                </a:ln>
                <a:solidFill>
                  <a:schemeClr val="tx1"/>
                </a:solidFill>
                <a:effectLst/>
                <a:uLnTx/>
                <a:uFillTx/>
                <a:latin typeface="+mn-lt"/>
                <a:ea typeface="+mn-ea"/>
                <a:cs typeface="+mn-cs"/>
              </a:rPr>
              <a:t> plug-in</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Check in, Check out, Get latest revision</a:t>
            </a:r>
          </a:p>
          <a:p>
            <a:pPr marL="747713" lvl="1" indent="-290513" defTabSz="762000" eaLnBrk="1" hangingPunct="1">
              <a:lnSpc>
                <a:spcPts val="2500"/>
              </a:lnSpc>
              <a:spcAft>
                <a:spcPts val="1000"/>
              </a:spcAft>
              <a:buClr>
                <a:schemeClr val="hlink"/>
              </a:buClr>
              <a:buSzPct val="100000"/>
              <a:buFont typeface="Wingdings" pitchFamily="2" charset="2"/>
              <a:buChar char="l"/>
            </a:pPr>
            <a:r>
              <a:rPr kumimoji="0" lang="en-GB" sz="2200" b="1" i="0" u="none" strike="noStrike" kern="0" cap="none" spc="0" normalizeH="0" noProof="0" dirty="0" smtClean="0">
                <a:ln>
                  <a:noFill/>
                </a:ln>
                <a:solidFill>
                  <a:schemeClr val="tx1"/>
                </a:solidFill>
                <a:effectLst/>
                <a:uLnTx/>
                <a:uFillTx/>
                <a:latin typeface="+mn-lt"/>
                <a:ea typeface="+mn-ea"/>
                <a:cs typeface="+mn-cs"/>
              </a:rPr>
              <a:t>Revision history, compare</a:t>
            </a: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lang="en-GB" sz="2200" b="1" kern="0" baseline="0" dirty="0" smtClean="0">
                <a:latin typeface="+mn-lt"/>
              </a:rPr>
              <a:t>Python</a:t>
            </a:r>
            <a:r>
              <a:rPr lang="en-GB" sz="2200" b="1" kern="0" dirty="0" smtClean="0">
                <a:latin typeface="+mn-lt"/>
              </a:rPr>
              <a:t> plug-in</a:t>
            </a:r>
          </a:p>
          <a:p>
            <a:pPr marL="747713" lvl="1" indent="-290513" defTabSz="762000" eaLnBrk="1" hangingPunct="1">
              <a:lnSpc>
                <a:spcPts val="2500"/>
              </a:lnSpc>
              <a:spcAft>
                <a:spcPts val="1000"/>
              </a:spcAft>
              <a:buClr>
                <a:schemeClr val="hlink"/>
              </a:buClr>
              <a:buSzPct val="100000"/>
              <a:buFont typeface="Wingdings" pitchFamily="2" charset="2"/>
              <a:buChar char="l"/>
            </a:pPr>
            <a:r>
              <a:rPr kumimoji="0" lang="en-GB" sz="2200" b="1" i="0" u="none" strike="noStrike" kern="0" cap="none" spc="0" normalizeH="0" baseline="0" noProof="0" dirty="0" smtClean="0">
                <a:ln>
                  <a:noFill/>
                </a:ln>
                <a:solidFill>
                  <a:schemeClr val="tx1"/>
                </a:solidFill>
                <a:effectLst/>
                <a:uLnTx/>
                <a:uFillTx/>
                <a:latin typeface="+mn-lt"/>
                <a:ea typeface="+mn-ea"/>
                <a:cs typeface="+mn-cs"/>
              </a:rPr>
              <a:t>Auto-complete</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Debug</a:t>
            </a: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GB" smtClean="0"/>
              <a:t>Slide </a:t>
            </a:r>
            <a:fld id="{B0BE4C24-ED6C-472A-A701-9479E5B873F5}" type="slidenum">
              <a:rPr lang="en-GB" smtClean="0"/>
              <a:pPr/>
              <a:t>6</a:t>
            </a:fld>
            <a:endParaRPr lang="en-GB"/>
          </a:p>
        </p:txBody>
      </p:sp>
      <p:sp>
        <p:nvSpPr>
          <p:cNvPr id="3" name="Slide Number Placeholder 4"/>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CFA5DAFD-A945-4124-9955-9AD42A02B414}"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GB"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4" name="Rectangle 4"/>
          <p:cNvSpPr txBox="1">
            <a:spLocks noChangeArrowheads="1"/>
          </p:cNvSpPr>
          <p:nvPr/>
        </p:nvSpPr>
        <p:spPr>
          <a:xfrm>
            <a:off x="493713" y="304800"/>
            <a:ext cx="8113712" cy="708025"/>
          </a:xfrm>
          <a:prstGeom prst="rect">
            <a:avLst/>
          </a:prstGeom>
        </p:spPr>
        <p:txBody>
          <a:bodyPr/>
          <a:lstStyle/>
          <a:p>
            <a:pPr lvl="0" defTabSz="762000" eaLnBrk="1" hangingPunct="1"/>
            <a:r>
              <a:rPr lang="en-GB" sz="2800" noProof="0" dirty="0" smtClean="0">
                <a:solidFill>
                  <a:srgbClr val="0F3692"/>
                </a:solidFill>
                <a:latin typeface="Arial Black" pitchFamily="34" charset="0"/>
              </a:rPr>
              <a:t>Technology</a:t>
            </a:r>
          </a:p>
          <a:p>
            <a:pPr lvl="0" defTabSz="762000" eaLnBrk="1" hangingPunct="1"/>
            <a:endParaRPr kumimoji="0" lang="en-US" sz="2800" b="0" i="0" u="none" strike="noStrike" kern="0" cap="none" spc="0" normalizeH="0" baseline="0" noProof="0" dirty="0">
              <a:ln>
                <a:noFill/>
              </a:ln>
              <a:solidFill>
                <a:srgbClr val="0F3692"/>
              </a:solidFill>
              <a:effectLst/>
              <a:uLnTx/>
              <a:uFillTx/>
              <a:latin typeface="+mj-lt"/>
              <a:ea typeface="+mj-ea"/>
              <a:cs typeface="+mj-cs"/>
            </a:endParaRPr>
          </a:p>
        </p:txBody>
      </p:sp>
      <p:sp>
        <p:nvSpPr>
          <p:cNvPr id="5" name="Rectangle 5"/>
          <p:cNvSpPr txBox="1">
            <a:spLocks noChangeArrowheads="1"/>
          </p:cNvSpPr>
          <p:nvPr/>
        </p:nvSpPr>
        <p:spPr>
          <a:xfrm>
            <a:off x="457200" y="1219200"/>
            <a:ext cx="8112125" cy="4930775"/>
          </a:xfrm>
          <a:prstGeom prst="rect">
            <a:avLst/>
          </a:prstGeom>
        </p:spPr>
        <p:txBody>
          <a:bodyPr/>
          <a:lstStyle/>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lang="en-GB" sz="2200" b="1" kern="0" noProof="0" dirty="0" smtClean="0">
                <a:latin typeface="+mn-lt"/>
              </a:rPr>
              <a:t>Sphinx-</a:t>
            </a:r>
            <a:r>
              <a:rPr lang="en-GB" sz="2200" b="1" kern="0" noProof="0" dirty="0" err="1" smtClean="0">
                <a:latin typeface="+mn-lt"/>
              </a:rPr>
              <a:t>poco</a:t>
            </a:r>
            <a:endParaRPr lang="en-GB" sz="2200" b="1" kern="0" noProof="0" dirty="0" smtClean="0">
              <a:latin typeface="+mn-lt"/>
            </a:endParaRP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Tutorial, Automated Python API, documentation</a:t>
            </a: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kumimoji="0" lang="en-GB" sz="2200" b="1" i="0" u="none" strike="noStrike" kern="0" cap="none" spc="0" normalizeH="0" baseline="0" noProof="0" dirty="0" smtClean="0">
                <a:ln>
                  <a:noFill/>
                </a:ln>
                <a:solidFill>
                  <a:schemeClr val="tx1"/>
                </a:solidFill>
                <a:effectLst/>
                <a:uLnTx/>
                <a:uFillTx/>
                <a:latin typeface="+mn-lt"/>
                <a:ea typeface="+mn-ea"/>
                <a:cs typeface="+mn-cs"/>
              </a:rPr>
              <a:t>Boost</a:t>
            </a:r>
          </a:p>
          <a:p>
            <a:pPr marL="747713" lvl="1" indent="-290513" defTabSz="762000" eaLnBrk="1" hangingPunct="1">
              <a:lnSpc>
                <a:spcPts val="2500"/>
              </a:lnSpc>
              <a:spcAft>
                <a:spcPts val="1000"/>
              </a:spcAft>
              <a:buClr>
                <a:schemeClr val="hlink"/>
              </a:buClr>
              <a:buSzPct val="100000"/>
              <a:buFont typeface="Wingdings" pitchFamily="2" charset="2"/>
              <a:buChar char="l"/>
            </a:pPr>
            <a:r>
              <a:rPr kumimoji="0" lang="en-GB" sz="2200" b="1" i="0" u="none" strike="noStrike" kern="0" cap="none" spc="0" normalizeH="0" baseline="0" noProof="0" dirty="0" smtClean="0">
                <a:ln>
                  <a:noFill/>
                </a:ln>
                <a:solidFill>
                  <a:schemeClr val="tx1"/>
                </a:solidFill>
                <a:effectLst/>
                <a:uLnTx/>
                <a:uFillTx/>
                <a:latin typeface="+mn-lt"/>
                <a:ea typeface="+mn-ea"/>
                <a:cs typeface="+mn-cs"/>
              </a:rPr>
              <a:t>ASIO</a:t>
            </a:r>
            <a:endParaRPr kumimoji="0" lang="en-GB" sz="2200" b="1" i="0" u="none" strike="noStrike" kern="0" cap="none" spc="0" normalizeH="0" noProof="0" dirty="0" smtClean="0">
              <a:ln>
                <a:noFill/>
              </a:ln>
              <a:solidFill>
                <a:schemeClr val="tx1"/>
              </a:solidFill>
              <a:effectLst/>
              <a:uLnTx/>
              <a:uFillTx/>
              <a:latin typeface="+mn-lt"/>
              <a:ea typeface="+mn-ea"/>
              <a:cs typeface="+mn-cs"/>
            </a:endParaRP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P</a:t>
            </a:r>
            <a:r>
              <a:rPr lang="en-GB" sz="2200" b="1" kern="0" baseline="0" dirty="0" smtClean="0">
                <a:latin typeface="+mn-lt"/>
              </a:rPr>
              <a:t>ython</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P</a:t>
            </a:r>
            <a:r>
              <a:rPr kumimoji="0" lang="en-GB" sz="2200" b="1" i="0" u="none" strike="noStrike" kern="0" cap="none" spc="0" normalizeH="0" noProof="0" dirty="0" err="1" smtClean="0">
                <a:ln>
                  <a:noFill/>
                </a:ln>
                <a:solidFill>
                  <a:schemeClr val="tx1"/>
                </a:solidFill>
                <a:effectLst/>
                <a:uLnTx/>
                <a:uFillTx/>
                <a:latin typeface="+mn-lt"/>
                <a:ea typeface="+mn-ea"/>
                <a:cs typeface="+mn-cs"/>
              </a:rPr>
              <a:t>rogram</a:t>
            </a:r>
            <a:r>
              <a:rPr lang="en-GB" sz="2200" b="1" kern="0" dirty="0" smtClean="0">
                <a:latin typeface="+mn-lt"/>
              </a:rPr>
              <a:t> </a:t>
            </a:r>
            <a:r>
              <a:rPr kumimoji="0" lang="en-GB" sz="2200" b="1" i="0" u="none" strike="noStrike" kern="0" cap="none" spc="0" normalizeH="0" noProof="0" dirty="0" smtClean="0">
                <a:ln>
                  <a:noFill/>
                </a:ln>
                <a:solidFill>
                  <a:schemeClr val="tx1"/>
                </a:solidFill>
                <a:effectLst/>
                <a:uLnTx/>
                <a:uFillTx/>
                <a:latin typeface="+mn-lt"/>
                <a:ea typeface="+mn-ea"/>
                <a:cs typeface="+mn-cs"/>
              </a:rPr>
              <a:t>options</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S</a:t>
            </a:r>
            <a:r>
              <a:rPr lang="en-GB" sz="2200" b="1" kern="0" baseline="0" dirty="0" smtClean="0">
                <a:latin typeface="+mn-lt"/>
              </a:rPr>
              <a:t>pirit</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Serialization</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Test</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Date-time, File system</a:t>
            </a: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kumimoji="0" lang="en-GB" sz="2200" b="1" i="0" u="none" strike="noStrike" kern="0" cap="none" spc="0" normalizeH="0" baseline="0" noProof="0" dirty="0" err="1" smtClean="0">
                <a:ln>
                  <a:noFill/>
                </a:ln>
                <a:solidFill>
                  <a:schemeClr val="tx1"/>
                </a:solidFill>
                <a:effectLst/>
                <a:uLnTx/>
                <a:uFillTx/>
                <a:latin typeface="+mn-lt"/>
                <a:ea typeface="+mn-ea"/>
                <a:cs typeface="+mn-cs"/>
              </a:rPr>
              <a:t>bjam</a:t>
            </a: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GB" smtClean="0"/>
              <a:t>Slide </a:t>
            </a:r>
            <a:fld id="{B0BE4C24-ED6C-472A-A701-9479E5B873F5}" type="slidenum">
              <a:rPr lang="en-GB" smtClean="0"/>
              <a:pPr/>
              <a:t>7</a:t>
            </a:fld>
            <a:endParaRPr lang="en-GB"/>
          </a:p>
        </p:txBody>
      </p:sp>
      <p:sp>
        <p:nvSpPr>
          <p:cNvPr id="3" name="Slide Number Placeholder 4"/>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CFA5DAFD-A945-4124-9955-9AD42A02B414}"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GB"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4" name="Rectangle 4"/>
          <p:cNvSpPr txBox="1">
            <a:spLocks noChangeArrowheads="1"/>
          </p:cNvSpPr>
          <p:nvPr/>
        </p:nvSpPr>
        <p:spPr>
          <a:xfrm>
            <a:off x="493713" y="304800"/>
            <a:ext cx="8113712" cy="708025"/>
          </a:xfrm>
          <a:prstGeom prst="rect">
            <a:avLst/>
          </a:prstGeom>
        </p:spPr>
        <p:txBody>
          <a:bodyPr/>
          <a:lstStyle/>
          <a:p>
            <a:pPr marL="0" marR="0" lvl="0" indent="0" algn="l" defTabSz="762000" rtl="0" eaLnBrk="1" fontAlgn="base" latinLnBrk="0" hangingPunct="1">
              <a:lnSpc>
                <a:spcPct val="100000"/>
              </a:lnSpc>
              <a:spcBef>
                <a:spcPct val="0"/>
              </a:spcBef>
              <a:spcAft>
                <a:spcPct val="0"/>
              </a:spcAft>
              <a:buClrTx/>
              <a:buSzTx/>
              <a:buFontTx/>
              <a:buNone/>
              <a:tabLst/>
              <a:defRPr/>
            </a:pPr>
            <a:r>
              <a:rPr lang="en-US" sz="2800" kern="0" dirty="0" smtClean="0">
                <a:solidFill>
                  <a:srgbClr val="0F3692"/>
                </a:solidFill>
                <a:latin typeface="+mj-lt"/>
                <a:ea typeface="+mj-ea"/>
                <a:cs typeface="+mj-cs"/>
              </a:rPr>
              <a:t>Similarities with SMS</a:t>
            </a:r>
            <a:endParaRPr kumimoji="0" lang="en-US" sz="2800" b="0" i="0" u="none" strike="noStrike" kern="0" cap="none" spc="0" normalizeH="0" baseline="0" noProof="0" dirty="0">
              <a:ln>
                <a:noFill/>
              </a:ln>
              <a:solidFill>
                <a:srgbClr val="0F3692"/>
              </a:solidFill>
              <a:effectLst/>
              <a:uLnTx/>
              <a:uFillTx/>
              <a:latin typeface="+mj-lt"/>
              <a:ea typeface="+mj-ea"/>
              <a:cs typeface="+mj-cs"/>
            </a:endParaRPr>
          </a:p>
        </p:txBody>
      </p:sp>
      <p:sp>
        <p:nvSpPr>
          <p:cNvPr id="5" name="Rectangle 5"/>
          <p:cNvSpPr txBox="1">
            <a:spLocks noChangeArrowheads="1"/>
          </p:cNvSpPr>
          <p:nvPr/>
        </p:nvSpPr>
        <p:spPr>
          <a:xfrm>
            <a:off x="457200" y="908720"/>
            <a:ext cx="8112125" cy="5241255"/>
          </a:xfrm>
          <a:prstGeom prst="rect">
            <a:avLst/>
          </a:prstGeom>
        </p:spPr>
        <p:txBody>
          <a:bodyPr/>
          <a:lstStyle/>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kumimoji="0" lang="en-GB" sz="2200" b="1" i="0" u="none" strike="noStrike" kern="0" cap="none" spc="0" normalizeH="0" baseline="0" noProof="0" dirty="0" smtClean="0">
                <a:ln>
                  <a:noFill/>
                </a:ln>
                <a:solidFill>
                  <a:schemeClr val="tx1"/>
                </a:solidFill>
                <a:effectLst/>
                <a:uLnTx/>
                <a:uFillTx/>
                <a:latin typeface="+mn-lt"/>
                <a:ea typeface="+mn-ea"/>
                <a:cs typeface="+mn-cs"/>
              </a:rPr>
              <a:t>Functionality is very similar</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Suites, Family, Task, Variables, Late, etc</a:t>
            </a:r>
          </a:p>
          <a:p>
            <a:pPr marL="747713" lvl="1" indent="-290513" defTabSz="762000" eaLnBrk="1" hangingPunct="1">
              <a:lnSpc>
                <a:spcPts val="2500"/>
              </a:lnSpc>
              <a:spcAft>
                <a:spcPts val="1000"/>
              </a:spcAft>
              <a:buClr>
                <a:schemeClr val="hlink"/>
              </a:buClr>
              <a:buSzPct val="100000"/>
              <a:buFont typeface="Wingdings" pitchFamily="2" charset="2"/>
              <a:buChar char="l"/>
            </a:pPr>
            <a:r>
              <a:rPr kumimoji="0" lang="en-GB" sz="2200" b="1" i="0" u="none" strike="noStrike" kern="0" cap="none" spc="0" normalizeH="0" baseline="0" noProof="0" dirty="0" smtClean="0">
                <a:ln>
                  <a:noFill/>
                </a:ln>
                <a:solidFill>
                  <a:schemeClr val="tx1"/>
                </a:solidFill>
                <a:effectLst/>
                <a:uLnTx/>
                <a:uFillTx/>
                <a:latin typeface="+mn-lt"/>
                <a:ea typeface="+mn-ea"/>
                <a:cs typeface="+mn-cs"/>
              </a:rPr>
              <a:t>Child Commands:</a:t>
            </a:r>
          </a:p>
          <a:p>
            <a:pPr marL="1204913" lvl="2" indent="-290513" defTabSz="762000" eaLnBrk="1" hangingPunct="1">
              <a:lnSpc>
                <a:spcPts val="2500"/>
              </a:lnSpc>
              <a:spcAft>
                <a:spcPts val="1000"/>
              </a:spcAft>
              <a:buClr>
                <a:schemeClr val="hlink"/>
              </a:buClr>
              <a:buSzPct val="100000"/>
              <a:buFont typeface="Wingdings" pitchFamily="2" charset="2"/>
              <a:buChar char="l"/>
            </a:pPr>
            <a:r>
              <a:rPr kumimoji="0" lang="en-GB" sz="2200" b="1" i="0" u="none" strike="noStrike" kern="0" cap="none" spc="0" normalizeH="0" baseline="0" noProof="0" dirty="0" smtClean="0">
                <a:ln>
                  <a:noFill/>
                </a:ln>
                <a:solidFill>
                  <a:schemeClr val="tx1"/>
                </a:solidFill>
                <a:effectLst/>
                <a:uLnTx/>
                <a:uFillTx/>
                <a:latin typeface="+mn-lt"/>
                <a:ea typeface="+mn-ea"/>
                <a:cs typeface="+mn-cs"/>
              </a:rPr>
              <a:t>init, complete, event, meter, label, wait ,abort</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noProof="0" dirty="0" smtClean="0">
                <a:latin typeface="+mn-lt"/>
              </a:rPr>
              <a:t>Variables </a:t>
            </a:r>
            <a:r>
              <a:rPr lang="en-GB" sz="2200" b="1" kern="0" noProof="0" dirty="0" smtClean="0">
                <a:latin typeface="+mn-lt"/>
              </a:rPr>
              <a:t>in-he</a:t>
            </a:r>
            <a:r>
              <a:rPr lang="en-GB" sz="2200" b="1" kern="0" dirty="0" err="1" smtClean="0">
                <a:latin typeface="+mn-lt"/>
              </a:rPr>
              <a:t>ritence</a:t>
            </a: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lang="en-GB" sz="2200" b="1" kern="0" dirty="0" smtClean="0">
                <a:latin typeface="+mn-lt"/>
              </a:rPr>
              <a:t>Scripts are similar</a:t>
            </a:r>
          </a:p>
          <a:p>
            <a:pPr marL="747713" lvl="1" indent="-290513" defTabSz="762000" eaLnBrk="1" hangingPunct="1">
              <a:lnSpc>
                <a:spcPts val="2500"/>
              </a:lnSpc>
              <a:spcAft>
                <a:spcPts val="1000"/>
              </a:spcAft>
              <a:buClr>
                <a:schemeClr val="hlink"/>
              </a:buClr>
              <a:buSzPct val="100000"/>
              <a:buFont typeface="Wingdings" pitchFamily="2" charset="2"/>
              <a:buChar char="l"/>
            </a:pPr>
            <a:r>
              <a:rPr kumimoji="0" lang="en-GB" sz="2200" b="1" i="0" u="none" strike="noStrike" kern="0" cap="none" spc="0" normalizeH="0" baseline="0" noProof="0" dirty="0" smtClean="0">
                <a:ln>
                  <a:noFill/>
                </a:ln>
                <a:solidFill>
                  <a:schemeClr val="tx1"/>
                </a:solidFill>
                <a:effectLst/>
                <a:uLnTx/>
                <a:uFillTx/>
                <a:latin typeface="+mn-lt"/>
                <a:ea typeface="+mn-ea"/>
                <a:cs typeface="+mn-cs"/>
              </a:rPr>
              <a:t>.</a:t>
            </a:r>
            <a:r>
              <a:rPr kumimoji="0" lang="en-GB" sz="2200" b="1" i="0" u="none" strike="noStrike" kern="0" cap="none" spc="0" normalizeH="0" baseline="0" noProof="0" dirty="0" err="1" smtClean="0">
                <a:ln>
                  <a:noFill/>
                </a:ln>
                <a:solidFill>
                  <a:schemeClr val="tx1"/>
                </a:solidFill>
                <a:effectLst/>
                <a:uLnTx/>
                <a:uFillTx/>
                <a:latin typeface="+mn-lt"/>
                <a:ea typeface="+mn-ea"/>
                <a:cs typeface="+mn-cs"/>
              </a:rPr>
              <a:t>sms</a:t>
            </a:r>
            <a:r>
              <a:rPr lang="en-GB" sz="2200" b="1" kern="0" dirty="0" smtClean="0">
                <a:latin typeface="+mn-lt"/>
              </a:rPr>
              <a:t>  -&gt; .</a:t>
            </a:r>
            <a:r>
              <a:rPr lang="en-GB" sz="2200" b="1" kern="0" dirty="0" err="1" smtClean="0">
                <a:latin typeface="+mn-lt"/>
              </a:rPr>
              <a:t>ecf</a:t>
            </a:r>
            <a:endParaRPr lang="en-GB" sz="2200" b="1" kern="0" dirty="0" smtClean="0">
              <a:latin typeface="+mn-lt"/>
            </a:endParaRP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SMS variables replaced with ECF, </a:t>
            </a:r>
            <a:r>
              <a:rPr lang="en-GB" sz="2200" b="1" kern="0" dirty="0" err="1" smtClean="0">
                <a:latin typeface="+mn-lt"/>
              </a:rPr>
              <a:t>i.e</a:t>
            </a:r>
            <a:endParaRPr lang="en-GB" sz="2200" b="1" kern="0" dirty="0" smtClean="0">
              <a:latin typeface="+mn-lt"/>
            </a:endParaRPr>
          </a:p>
          <a:p>
            <a:pPr marL="1204913" lvl="2" indent="-290513" defTabSz="762000" eaLnBrk="1" hangingPunct="1">
              <a:lnSpc>
                <a:spcPts val="2500"/>
              </a:lnSpc>
              <a:spcAft>
                <a:spcPts val="1000"/>
              </a:spcAft>
              <a:buClr>
                <a:schemeClr val="hlink"/>
              </a:buClr>
              <a:buSzPct val="100000"/>
              <a:buFont typeface="Wingdings" pitchFamily="2" charset="2"/>
              <a:buChar char="l"/>
            </a:pPr>
            <a:r>
              <a:rPr kumimoji="0" lang="en-GB" sz="2200" b="1" i="0" u="none" strike="noStrike" kern="0" cap="none" spc="0" normalizeH="0" baseline="0" noProof="0" dirty="0" smtClean="0">
                <a:ln>
                  <a:noFill/>
                </a:ln>
                <a:solidFill>
                  <a:schemeClr val="tx1"/>
                </a:solidFill>
                <a:effectLst/>
                <a:uLnTx/>
                <a:uFillTx/>
                <a:latin typeface="+mn-lt"/>
                <a:ea typeface="+mn-ea"/>
                <a:cs typeface="+mn-cs"/>
              </a:rPr>
              <a:t>SMSHOME</a:t>
            </a:r>
            <a:r>
              <a:rPr kumimoji="0" lang="en-GB" sz="2200" b="1" i="0" u="none" strike="noStrike" kern="0" cap="none" spc="0" normalizeH="0" noProof="0" dirty="0" smtClean="0">
                <a:ln>
                  <a:noFill/>
                </a:ln>
                <a:solidFill>
                  <a:schemeClr val="tx1"/>
                </a:solidFill>
                <a:effectLst/>
                <a:uLnTx/>
                <a:uFillTx/>
                <a:latin typeface="+mn-lt"/>
                <a:ea typeface="+mn-ea"/>
                <a:cs typeface="+mn-cs"/>
              </a:rPr>
              <a:t>  -&gt; ECF_HOME</a:t>
            </a: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747713" lvl="1" indent="-290513" defTabSz="762000" eaLnBrk="1" hangingPunct="1">
              <a:lnSpc>
                <a:spcPts val="2500"/>
              </a:lnSpc>
              <a:spcAft>
                <a:spcPts val="1000"/>
              </a:spcAft>
              <a:buClr>
                <a:schemeClr val="hlink"/>
              </a:buClr>
              <a:buSzPct val="100000"/>
              <a:buFont typeface="Wingdings" pitchFamily="2" charset="2"/>
              <a:buChar char="l"/>
            </a:pPr>
            <a:r>
              <a:rPr lang="en-US" sz="2200" b="1" kern="0" dirty="0" smtClean="0">
                <a:latin typeface="+mn-lt"/>
              </a:rPr>
              <a:t>P</a:t>
            </a:r>
            <a:r>
              <a:rPr kumimoji="0" lang="en-US" sz="2200" b="1" i="0" u="none" strike="noStrike" kern="0" cap="none" spc="0" normalizeH="0" baseline="0" noProof="0" dirty="0" smtClean="0">
                <a:ln>
                  <a:noFill/>
                </a:ln>
                <a:solidFill>
                  <a:schemeClr val="tx1"/>
                </a:solidFill>
                <a:effectLst/>
                <a:uLnTx/>
                <a:uFillTx/>
                <a:latin typeface="+mn-lt"/>
                <a:ea typeface="+mn-ea"/>
                <a:cs typeface="+mn-cs"/>
              </a:rPr>
              <a:t>reserves</a:t>
            </a:r>
            <a:r>
              <a:rPr kumimoji="0" lang="en-US" sz="2200" b="1" i="0" u="none" strike="noStrike" kern="0" cap="none" spc="0" normalizeH="0" noProof="0" dirty="0" smtClean="0">
                <a:ln>
                  <a:noFill/>
                </a:ln>
                <a:solidFill>
                  <a:schemeClr val="tx1"/>
                </a:solidFill>
                <a:effectLst/>
                <a:uLnTx/>
                <a:uFillTx/>
                <a:latin typeface="+mn-lt"/>
                <a:ea typeface="+mn-ea"/>
                <a:cs typeface="+mn-cs"/>
              </a:rPr>
              <a:t> </a:t>
            </a:r>
            <a:r>
              <a:rPr kumimoji="0" lang="en-US" sz="2200" b="1" i="0" u="none" strike="noStrike" kern="0" cap="none" spc="0" normalizeH="0" noProof="0" dirty="0" smtClean="0">
                <a:ln>
                  <a:noFill/>
                </a:ln>
                <a:solidFill>
                  <a:schemeClr val="tx1"/>
                </a:solidFill>
                <a:effectLst/>
                <a:uLnTx/>
                <a:uFillTx/>
                <a:latin typeface="+mn-lt"/>
                <a:ea typeface="+mn-ea"/>
                <a:cs typeface="+mn-cs"/>
              </a:rPr>
              <a:t>investments</a:t>
            </a:r>
            <a:endParaRPr lang="en-US" sz="2200" b="1" kern="0" noProof="0" dirty="0" smtClean="0">
              <a:latin typeface="+mn-lt"/>
            </a:endParaRPr>
          </a:p>
          <a:p>
            <a:pPr marL="290513" indent="-290513" defTabSz="762000" eaLnBrk="1" hangingPunct="1">
              <a:lnSpc>
                <a:spcPts val="2500"/>
              </a:lnSpc>
              <a:spcAft>
                <a:spcPts val="1000"/>
              </a:spcAft>
              <a:buClr>
                <a:schemeClr val="hlink"/>
              </a:buClr>
              <a:buSzPct val="100000"/>
              <a:buFont typeface="Wingdings" pitchFamily="2" charset="2"/>
              <a:buChar char="l"/>
            </a:pPr>
            <a:r>
              <a:rPr kumimoji="0" lang="en-US" sz="2200" b="1" i="0" u="none" strike="noStrike" kern="0" cap="none" spc="0" normalizeH="0" baseline="0" dirty="0" smtClean="0">
                <a:ln>
                  <a:noFill/>
                </a:ln>
                <a:solidFill>
                  <a:schemeClr val="tx1"/>
                </a:solidFill>
                <a:effectLst/>
                <a:uLnTx/>
                <a:uFillTx/>
                <a:latin typeface="+mn-lt"/>
                <a:ea typeface="+mn-ea"/>
                <a:cs typeface="+mn-cs"/>
              </a:rPr>
              <a:t>GUI: This will be changed in the </a:t>
            </a:r>
            <a:r>
              <a:rPr kumimoji="0" lang="en-US" sz="2200" b="1" i="0" u="none" strike="noStrike" kern="0" cap="none" spc="0" normalizeH="0" baseline="0" dirty="0" smtClean="0">
                <a:ln>
                  <a:noFill/>
                </a:ln>
                <a:solidFill>
                  <a:schemeClr val="tx1"/>
                </a:solidFill>
                <a:effectLst/>
                <a:uLnTx/>
                <a:uFillTx/>
                <a:latin typeface="+mn-lt"/>
                <a:ea typeface="+mn-ea"/>
                <a:cs typeface="+mn-cs"/>
              </a:rPr>
              <a:t>future</a:t>
            </a:r>
          </a:p>
          <a:p>
            <a:pPr marL="290513" indent="-290513" defTabSz="762000" eaLnBrk="1" hangingPunct="1">
              <a:lnSpc>
                <a:spcPts val="2500"/>
              </a:lnSpc>
              <a:spcAft>
                <a:spcPts val="1000"/>
              </a:spcAft>
              <a:buClr>
                <a:schemeClr val="hlink"/>
              </a:buClr>
              <a:buSzPct val="100000"/>
              <a:buFont typeface="Wingdings" pitchFamily="2" charset="2"/>
              <a:buChar char="l"/>
            </a:pPr>
            <a:r>
              <a:rPr lang="en-US" sz="2200" b="1" kern="0" noProof="0" dirty="0" smtClean="0">
                <a:latin typeface="+mn-lt"/>
              </a:rPr>
              <a:t>White list file</a:t>
            </a: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GB" smtClean="0"/>
              <a:t>Slide </a:t>
            </a:r>
            <a:fld id="{B0BE4C24-ED6C-472A-A701-9479E5B873F5}" type="slidenum">
              <a:rPr lang="en-GB" smtClean="0"/>
              <a:pPr/>
              <a:t>8</a:t>
            </a:fld>
            <a:endParaRPr lang="en-GB"/>
          </a:p>
        </p:txBody>
      </p:sp>
      <p:sp>
        <p:nvSpPr>
          <p:cNvPr id="3" name="Slide Number Placeholder 4"/>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CFA5DAFD-A945-4124-9955-9AD42A02B414}"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GB"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4" name="Rectangle 4"/>
          <p:cNvSpPr txBox="1">
            <a:spLocks noChangeArrowheads="1"/>
          </p:cNvSpPr>
          <p:nvPr/>
        </p:nvSpPr>
        <p:spPr>
          <a:xfrm>
            <a:off x="493713" y="304800"/>
            <a:ext cx="8113712" cy="708025"/>
          </a:xfrm>
          <a:prstGeom prst="rect">
            <a:avLst/>
          </a:prstGeom>
        </p:spPr>
        <p:txBody>
          <a:bodyPr/>
          <a:lstStyle/>
          <a:p>
            <a:pPr marL="0" marR="0" lvl="0" indent="0" algn="l" defTabSz="762000" rtl="0" eaLnBrk="1" fontAlgn="base" latinLnBrk="0" hangingPunct="1">
              <a:lnSpc>
                <a:spcPct val="100000"/>
              </a:lnSpc>
              <a:spcBef>
                <a:spcPct val="0"/>
              </a:spcBef>
              <a:spcAft>
                <a:spcPct val="0"/>
              </a:spcAft>
              <a:buClrTx/>
              <a:buSzTx/>
              <a:buFontTx/>
              <a:buNone/>
              <a:tabLst/>
              <a:defRPr/>
            </a:pPr>
            <a:r>
              <a:rPr lang="en-US" sz="2800" kern="0" dirty="0" smtClean="0">
                <a:solidFill>
                  <a:srgbClr val="0F3692"/>
                </a:solidFill>
                <a:latin typeface="+mj-lt"/>
                <a:ea typeface="+mj-ea"/>
                <a:cs typeface="+mj-cs"/>
              </a:rPr>
              <a:t>Differences with SMS</a:t>
            </a:r>
            <a:endParaRPr kumimoji="0" lang="en-US" sz="2800" b="0" i="0" u="none" strike="noStrike" kern="0" cap="none" spc="0" normalizeH="0" baseline="0" noProof="0" dirty="0">
              <a:ln>
                <a:noFill/>
              </a:ln>
              <a:solidFill>
                <a:srgbClr val="0F3692"/>
              </a:solidFill>
              <a:effectLst/>
              <a:uLnTx/>
              <a:uFillTx/>
              <a:latin typeface="+mj-lt"/>
              <a:ea typeface="+mj-ea"/>
              <a:cs typeface="+mj-cs"/>
            </a:endParaRPr>
          </a:p>
        </p:txBody>
      </p:sp>
      <p:sp>
        <p:nvSpPr>
          <p:cNvPr id="5" name="Rectangle 5"/>
          <p:cNvSpPr txBox="1">
            <a:spLocks noChangeArrowheads="1"/>
          </p:cNvSpPr>
          <p:nvPr/>
        </p:nvSpPr>
        <p:spPr>
          <a:xfrm>
            <a:off x="457200" y="1219200"/>
            <a:ext cx="8112125" cy="4930775"/>
          </a:xfrm>
          <a:prstGeom prst="rect">
            <a:avLst/>
          </a:prstGeom>
        </p:spPr>
        <p:txBody>
          <a:bodyPr/>
          <a:lstStyle/>
          <a:p>
            <a:pPr marL="290513" lvl="0"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Maintenance and enhancement easier</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Built </a:t>
            </a:r>
            <a:r>
              <a:rPr lang="en-GB" sz="2200" b="1" kern="0" dirty="0" smtClean="0">
                <a:latin typeface="+mn-lt"/>
              </a:rPr>
              <a:t>from the ground up in C++</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Design Patterns, Observer</a:t>
            </a:r>
            <a:r>
              <a:rPr lang="en-GB" sz="2200" b="1" kern="0" dirty="0" smtClean="0">
                <a:latin typeface="+mn-lt"/>
              </a:rPr>
              <a:t>, </a:t>
            </a:r>
            <a:r>
              <a:rPr lang="en-GB" sz="2200" b="1" kern="0" dirty="0" err="1" smtClean="0">
                <a:latin typeface="+mn-lt"/>
              </a:rPr>
              <a:t>Template,Singleton,etc</a:t>
            </a:r>
            <a:endParaRPr lang="en-GB" sz="2200" b="1" kern="0" dirty="0" smtClean="0">
              <a:latin typeface="+mn-lt"/>
            </a:endParaRP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Test Driven, Huge set of regression test.</a:t>
            </a:r>
          </a:p>
          <a:p>
            <a:pPr marL="290513" lvl="0"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 SMS provided a custom scripting language, </a:t>
            </a:r>
            <a:r>
              <a:rPr lang="en-GB" sz="2200" b="1" kern="0" dirty="0" err="1" smtClean="0">
                <a:latin typeface="+mn-lt"/>
              </a:rPr>
              <a:t>ecFlow</a:t>
            </a:r>
            <a:r>
              <a:rPr lang="en-GB" sz="2200" b="1" kern="0" dirty="0" smtClean="0">
                <a:latin typeface="+mn-lt"/>
              </a:rPr>
              <a:t> provides Python integration, that allows:</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Building of suite definition</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Client-Server communication</a:t>
            </a:r>
          </a:p>
          <a:p>
            <a:pPr marL="290513"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Python not mandated, can use shell level interface</a:t>
            </a:r>
          </a:p>
          <a:p>
            <a:pPr marL="290513" lvl="0"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Published format, any language can be used to generate the suite definition</a:t>
            </a: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GB" smtClean="0"/>
              <a:t>Slide </a:t>
            </a:r>
            <a:fld id="{B0BE4C24-ED6C-472A-A701-9479E5B873F5}" type="slidenum">
              <a:rPr lang="en-GB" smtClean="0"/>
              <a:pPr/>
              <a:t>9</a:t>
            </a:fld>
            <a:endParaRPr lang="en-GB"/>
          </a:p>
        </p:txBody>
      </p:sp>
      <p:sp>
        <p:nvSpPr>
          <p:cNvPr id="3" name="Slide Number Placeholder 1"/>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B0BE4C24-ED6C-472A-A701-9479E5B873F5}"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GB" sz="1200" b="1" i="0" u="none" strike="noStrike" kern="1200" cap="none" spc="0" normalizeH="0" baseline="0" noProof="0">
              <a:ln>
                <a:noFill/>
              </a:ln>
              <a:solidFill>
                <a:schemeClr val="bg1"/>
              </a:solidFill>
              <a:effectLst/>
              <a:uLnTx/>
              <a:uFillTx/>
              <a:latin typeface="+mn-lt"/>
              <a:ea typeface="+mn-ea"/>
              <a:cs typeface="+mn-cs"/>
            </a:endParaRPr>
          </a:p>
        </p:txBody>
      </p:sp>
      <p:sp>
        <p:nvSpPr>
          <p:cNvPr id="4" name="Slide Number Placeholder 4"/>
          <p:cNvSpPr txBox="1">
            <a:spLocks/>
          </p:cNvSpPr>
          <p:nvPr/>
        </p:nvSpPr>
        <p:spPr bwMode="auto">
          <a:xfrm>
            <a:off x="4932363" y="6353175"/>
            <a:ext cx="1079500" cy="388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smtClean="0">
                <a:ln>
                  <a:noFill/>
                </a:ln>
                <a:solidFill>
                  <a:schemeClr val="bg1"/>
                </a:solidFill>
                <a:effectLst/>
                <a:uLnTx/>
                <a:uFillTx/>
                <a:latin typeface="+mn-lt"/>
                <a:ea typeface="+mn-ea"/>
                <a:cs typeface="+mn-cs"/>
              </a:rPr>
              <a:t>Slide </a:t>
            </a:r>
            <a:fld id="{CFA5DAFD-A945-4124-9955-9AD42A02B414}" type="slidenum">
              <a:rPr kumimoji="0" lang="en-GB" sz="12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GB"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5" name="Rectangle 4"/>
          <p:cNvSpPr txBox="1">
            <a:spLocks noChangeArrowheads="1"/>
          </p:cNvSpPr>
          <p:nvPr/>
        </p:nvSpPr>
        <p:spPr>
          <a:xfrm>
            <a:off x="493713" y="304800"/>
            <a:ext cx="8113712" cy="708025"/>
          </a:xfrm>
          <a:prstGeom prst="rect">
            <a:avLst/>
          </a:prstGeom>
        </p:spPr>
        <p:txBody>
          <a:bodyPr/>
          <a:lstStyle/>
          <a:p>
            <a:pPr lvl="0" defTabSz="762000" eaLnBrk="1" hangingPunct="1"/>
            <a:r>
              <a:rPr lang="en-GB" sz="2800" dirty="0" smtClean="0">
                <a:solidFill>
                  <a:srgbClr val="0F3692"/>
                </a:solidFill>
                <a:latin typeface="Arial Black" pitchFamily="34" charset="0"/>
              </a:rPr>
              <a:t>Differences with SMS</a:t>
            </a:r>
            <a:endParaRPr lang="en-GB" sz="2800" noProof="0" dirty="0" smtClean="0">
              <a:solidFill>
                <a:srgbClr val="0F3692"/>
              </a:solidFill>
              <a:latin typeface="Arial Black" pitchFamily="34" charset="0"/>
            </a:endParaRPr>
          </a:p>
          <a:p>
            <a:pPr lvl="0" defTabSz="762000" eaLnBrk="1" hangingPunct="1"/>
            <a:endParaRPr kumimoji="0" lang="en-US" sz="2800" b="0" i="0" u="none" strike="noStrike" kern="0" cap="none" spc="0" normalizeH="0" baseline="0" noProof="0" dirty="0">
              <a:ln>
                <a:noFill/>
              </a:ln>
              <a:solidFill>
                <a:srgbClr val="0F3692"/>
              </a:solidFill>
              <a:effectLst/>
              <a:uLnTx/>
              <a:uFillTx/>
              <a:latin typeface="+mj-lt"/>
              <a:ea typeface="+mj-ea"/>
              <a:cs typeface="+mj-cs"/>
            </a:endParaRPr>
          </a:p>
        </p:txBody>
      </p:sp>
      <p:sp>
        <p:nvSpPr>
          <p:cNvPr id="6" name="Rectangle 5"/>
          <p:cNvSpPr txBox="1">
            <a:spLocks noChangeArrowheads="1"/>
          </p:cNvSpPr>
          <p:nvPr/>
        </p:nvSpPr>
        <p:spPr>
          <a:xfrm>
            <a:off x="457200" y="1219200"/>
            <a:ext cx="8112125" cy="4930775"/>
          </a:xfrm>
          <a:prstGeom prst="rect">
            <a:avLst/>
          </a:prstGeom>
        </p:spPr>
        <p:txBody>
          <a:bodyPr/>
          <a:lstStyle/>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r>
              <a:rPr lang="en-GB" sz="2200" b="1" kern="0" dirty="0" smtClean="0">
                <a:latin typeface="+mn-lt"/>
              </a:rPr>
              <a:t>Better Error Checking</a:t>
            </a:r>
            <a:endParaRPr lang="en-GB" sz="2200" b="1" kern="0" noProof="0" dirty="0" smtClean="0">
              <a:latin typeface="+mn-lt"/>
            </a:endParaRP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Trigger Expressions</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Validation of extern’s in Trigger expressions</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Earlier checking for job generation</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Checks for recursive includes</a:t>
            </a:r>
          </a:p>
          <a:p>
            <a:pPr marL="747713" lvl="1"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Simulation with out the need for scripts or server</a:t>
            </a:r>
          </a:p>
          <a:p>
            <a:pPr marL="290513"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Customisable handling of zombies</a:t>
            </a:r>
          </a:p>
          <a:p>
            <a:pPr marL="290513"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Storage of remote id allows zombies to be killed</a:t>
            </a:r>
          </a:p>
          <a:p>
            <a:pPr marL="290513"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When a task is aborted, a reason can be provided</a:t>
            </a:r>
          </a:p>
          <a:p>
            <a:pPr marL="290513"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No explicit login</a:t>
            </a:r>
          </a:p>
          <a:p>
            <a:pPr marL="290513" indent="-290513" defTabSz="762000" eaLnBrk="1" hangingPunct="1">
              <a:lnSpc>
                <a:spcPts val="2500"/>
              </a:lnSpc>
              <a:spcAft>
                <a:spcPts val="1000"/>
              </a:spcAft>
              <a:buClr>
                <a:schemeClr val="hlink"/>
              </a:buClr>
              <a:buSzPct val="100000"/>
              <a:buFont typeface="Wingdings" pitchFamily="2" charset="2"/>
              <a:buChar char="l"/>
            </a:pPr>
            <a:r>
              <a:rPr lang="en-GB" sz="2200" b="1" kern="0" dirty="0" smtClean="0">
                <a:latin typeface="+mn-lt"/>
              </a:rPr>
              <a:t>No </a:t>
            </a:r>
            <a:r>
              <a:rPr lang="en-GB" sz="2200" b="1" kern="0" dirty="0" err="1" smtClean="0">
                <a:latin typeface="+mn-lt"/>
              </a:rPr>
              <a:t>autorestore</a:t>
            </a:r>
            <a:r>
              <a:rPr lang="en-GB" sz="2200" b="1" kern="0" dirty="0" smtClean="0">
                <a:latin typeface="+mn-lt"/>
              </a:rPr>
              <a:t>, </a:t>
            </a:r>
            <a:r>
              <a:rPr lang="en-GB" sz="2200" b="1" kern="0" dirty="0" err="1" smtClean="0">
                <a:latin typeface="+mn-lt"/>
              </a:rPr>
              <a:t>automigrate</a:t>
            </a:r>
            <a:endParaRPr lang="en-GB" sz="2200" b="1" kern="0" dirty="0" smtClean="0">
              <a:latin typeface="+mn-lt"/>
            </a:endParaRPr>
          </a:p>
          <a:p>
            <a:pPr marL="747713" lvl="1" indent="-290513" defTabSz="762000" eaLnBrk="1" hangingPunct="1">
              <a:lnSpc>
                <a:spcPts val="2500"/>
              </a:lnSpc>
              <a:spcAft>
                <a:spcPts val="1000"/>
              </a:spcAft>
              <a:buClr>
                <a:schemeClr val="hlink"/>
              </a:buClr>
              <a:buSzPct val="100000"/>
            </a:pPr>
            <a:endParaRPr lang="en-GB" sz="2200" b="1" kern="0" dirty="0" smtClean="0">
              <a:latin typeface="+mn-lt"/>
            </a:endParaRPr>
          </a:p>
          <a:p>
            <a:pPr marL="290513" marR="0" lvl="0" indent="-290513" algn="l" defTabSz="762000" rtl="0" eaLnBrk="1" fontAlgn="base" latinLnBrk="0" hangingPunct="1">
              <a:lnSpc>
                <a:spcPts val="2500"/>
              </a:lnSpc>
              <a:spcBef>
                <a:spcPct val="0"/>
              </a:spcBef>
              <a:spcAft>
                <a:spcPts val="1000"/>
              </a:spcAft>
              <a:buClr>
                <a:schemeClr val="hlink"/>
              </a:buClr>
              <a:buSzPct val="100000"/>
              <a:tabLst/>
              <a:defRPr/>
            </a:pP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GB" sz="2200" b="1" i="0" u="none" strike="noStrike" kern="0" cap="none" spc="0" normalizeH="0" baseline="0" noProof="0" dirty="0" smtClean="0">
              <a:ln>
                <a:noFill/>
              </a:ln>
              <a:solidFill>
                <a:schemeClr val="tx1"/>
              </a:solidFill>
              <a:effectLst/>
              <a:uLnTx/>
              <a:uFillTx/>
              <a:latin typeface="+mn-lt"/>
              <a:ea typeface="+mn-ea"/>
              <a:cs typeface="+mn-cs"/>
            </a:endParaRPr>
          </a:p>
          <a:p>
            <a:pPr marL="290513" marR="0" lvl="0" indent="-290513" algn="l" defTabSz="762000" rtl="0" eaLnBrk="1" fontAlgn="base" latinLnBrk="0" hangingPunct="1">
              <a:lnSpc>
                <a:spcPts val="2500"/>
              </a:lnSpc>
              <a:spcBef>
                <a:spcPct val="0"/>
              </a:spcBef>
              <a:spcAft>
                <a:spcPts val="1000"/>
              </a:spcAft>
              <a:buClr>
                <a:schemeClr val="hlink"/>
              </a:buClr>
              <a:buSzPct val="100000"/>
              <a:buFont typeface="Wingdings" pitchFamily="2" charset="2"/>
              <a:buChar char="l"/>
              <a:tabLst/>
              <a:defRPr/>
            </a:pP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CMWF">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ommitte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Committe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mitte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mmitte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mitte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mitte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mitte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mmitte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ECMWF</Template>
  <TotalTime>1879</TotalTime>
  <Words>1377</Words>
  <Application>Microsoft Office PowerPoint</Application>
  <PresentationFormat>On-screen Show (4:3)</PresentationFormat>
  <Paragraphs>290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ECMWF</vt:lpstr>
      <vt:lpstr>ECFLOW</vt:lpstr>
      <vt:lpstr>Slide 2</vt:lpstr>
      <vt:lpstr>Access</vt:lpstr>
      <vt:lpstr>What is ECFLOW ?</vt:lpstr>
      <vt:lpstr>Development environment</vt:lpstr>
      <vt:lpstr>Slide 6</vt:lpstr>
      <vt:lpstr>Slide 7</vt:lpstr>
      <vt:lpstr>Slide 8</vt:lpstr>
      <vt:lpstr>Slide 9</vt:lpstr>
      <vt:lpstr>Slide 10</vt:lpstr>
      <vt:lpstr>Slide 11</vt:lpstr>
      <vt:lpstr>Slide 12</vt:lpstr>
      <vt:lpstr>Slide 13</vt:lpstr>
      <vt:lpstr>Slide 14</vt:lpstr>
      <vt:lpstr>Slide 15</vt:lpstr>
      <vt:lpstr>Timeline</vt:lpstr>
      <vt:lpstr>Where we are now… </vt:lpstr>
      <vt:lpstr>CDP – ksh – Python</vt:lpstr>
      <vt:lpstr>Trigger checking </vt:lpstr>
      <vt:lpstr>Client-server interaction</vt:lpstr>
      <vt:lpstr>Migration strategies</vt:lpstr>
      <vt:lpstr>            QUESTIONS </vt:lpstr>
    </vt:vector>
  </TitlesOfParts>
  <Company>ECMWF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ECFLOW</dc:title>
  <dc:creator>ma0</dc:creator>
  <cp:lastModifiedBy>ma0</cp:lastModifiedBy>
  <cp:revision>136</cp:revision>
  <cp:lastPrinted>2000-09-17T20:10:27Z</cp:lastPrinted>
  <dcterms:created xsi:type="dcterms:W3CDTF">2011-05-03T10:19:22Z</dcterms:created>
  <dcterms:modified xsi:type="dcterms:W3CDTF">2011-09-07T09:53:14Z</dcterms:modified>
</cp:coreProperties>
</file>