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3" r:id="rId2"/>
    <p:sldId id="289" r:id="rId3"/>
    <p:sldId id="290" r:id="rId4"/>
    <p:sldId id="291" r:id="rId5"/>
    <p:sldId id="292" r:id="rId6"/>
    <p:sldId id="302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5CFB1-CCC8-4B62-89D0-E36E6AF3551D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945EC-C690-4BDA-A24D-8ECFACA7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dirty="0"/>
              <a:t>Figure1.</a:t>
            </a:r>
            <a:r>
              <a:rPr lang="en-US" altLang="zh-CN" sz="1100" dirty="0"/>
              <a:t> (a)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Molecular structure of </a:t>
            </a:r>
            <a:r>
              <a:rPr lang="en-US" altLang="zh-CN" sz="1200" dirty="0" err="1"/>
              <a:t>Meo</a:t>
            </a:r>
            <a:r>
              <a:rPr lang="en-US" altLang="zh-CN" sz="1200" dirty="0"/>
              <a:t>-TPD: 3TPYMB (TADF Host) and DBP (dopant)</a:t>
            </a:r>
            <a:r>
              <a:rPr lang="en-US" altLang="zh-CN" sz="1200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molecules</a:t>
            </a:r>
            <a:r>
              <a:rPr lang="en-US" altLang="zh-CN" sz="1100" dirty="0"/>
              <a:t>. (b) Absorption and photoluminescence for</a:t>
            </a:r>
            <a:r>
              <a:rPr lang="en-US" altLang="zh-CN" sz="1100" baseline="0" dirty="0"/>
              <a:t> </a:t>
            </a:r>
            <a:r>
              <a:rPr lang="en-US" altLang="zh-CN" sz="1100" dirty="0" err="1"/>
              <a:t>Meo</a:t>
            </a:r>
            <a:r>
              <a:rPr lang="en-US" altLang="zh-CN" sz="1100" dirty="0"/>
              <a:t>-TPD: 3TPYMB and DBP</a:t>
            </a:r>
            <a:r>
              <a:rPr lang="en-US" altLang="zh-CN" sz="1100" baseline="0" dirty="0"/>
              <a:t> thin film</a:t>
            </a:r>
            <a:r>
              <a:rPr lang="en-US" altLang="zh-CN" sz="1100" dirty="0"/>
              <a:t>. (c) The PL spectra of the 0.5%</a:t>
            </a:r>
            <a:r>
              <a:rPr lang="en-US" altLang="zh-CN" sz="1100" baseline="0" dirty="0"/>
              <a:t> to 4.0% </a:t>
            </a:r>
            <a:r>
              <a:rPr lang="en-US" altLang="zh-CN" sz="1100" dirty="0"/>
              <a:t>DBP doped </a:t>
            </a:r>
            <a:r>
              <a:rPr lang="en-US" altLang="zh-CN" sz="1100" dirty="0" err="1"/>
              <a:t>Meo</a:t>
            </a:r>
            <a:r>
              <a:rPr lang="en-US" altLang="zh-CN" sz="1100" dirty="0"/>
              <a:t>-TPD: 3TPYMB (1:4) thin film at room and low temperatures. (d) Schematics of the MEL mechanism of the device, where two spin-mixing channels exist; the spin mixing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) of polaron pairs through the hyperfine interaction (HFI), and the spin mixing (ii) of exciplex through </a:t>
            </a:r>
            <a:r>
              <a:rPr lang="el-GR" altLang="zh-CN" sz="1100" dirty="0"/>
              <a:t>Δ</a:t>
            </a:r>
            <a:r>
              <a:rPr lang="en-US" altLang="zh-CN" sz="1100" dirty="0"/>
              <a:t>g mechanism. </a:t>
            </a:r>
            <a:endParaRPr lang="zh-CN" altLang="en-US" sz="1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55F3-F123-484A-B7D8-378F614B25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F7F2-D103-4CEB-8CBF-993DBDA8A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6912F-86C2-4B62-8405-0BB94DC96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1883E-71ED-460D-8971-9D95019A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BBF5-FBC6-4AD7-8F95-3B98F2B3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7C85-0B78-49EE-976B-0F8DF1B4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48E-ADE2-488F-83B2-1F951744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647F-F6E7-4B84-8860-783927CF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9001-2A67-42AC-ACF4-44998D5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4105-F964-47E6-95C5-35512547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AB54-2C08-4137-868E-330888F2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3E534-8CB3-41A7-8032-29B29761D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8C5A2-7C2A-4463-855F-37A064AE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A563-FC4F-4404-A750-C7A2952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E358C-2F7F-4B06-AD02-C2413E4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FC6B-013C-4BBE-A04A-2CF71FF5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877B-D202-46C7-A649-0000C413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EF56-FAAC-4DD8-9364-A28B0371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752F-8853-4A29-8F12-971845F7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4221-4378-45AE-BDF8-15F08594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1B2B-1D0D-4D4C-B0A8-DB6B156B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B87-1A02-4826-B641-D90A553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F5AB-6A28-4E0B-BAD8-BA289C84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812E-3155-4121-BFBB-65AA9301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4E0C-D3D5-432D-88B3-21ED8D2C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7FA0-7452-4813-B21A-A79F92C2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207-3049-4683-9447-FDD7737E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E1C5-96D4-47EA-A4D2-AABC58F8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1108F-8A79-4A1F-8771-11352654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FF61-D583-4C39-A3EA-274D5EC5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701-EF1E-4130-9C9A-9A7D197B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D7E6-2263-4C3E-8CEE-D7BDAFE1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4DDD-2802-49D9-AC64-53F4839C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A245-60EC-4423-981B-AA3B735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5A641-0B14-41C7-A34D-E4689899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1E717-9981-4F2F-9A47-B0F5737BF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AEF7A-D3AB-4547-88D5-51A60EDCE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414F1-ECA1-47DC-A3D7-536105BD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7ADDF-414F-4BB1-B0FD-C4D16BC4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A2F6A-AB3C-4F6A-AFB4-0E21FF2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F5B0-79B3-4D2E-AF66-95ED30AF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23AED-255A-4CFA-BC6C-D942D51B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2C764-8420-43CA-A645-0929327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BF62-3C65-4A83-99F6-02EAAE90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4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FA98D-ED0B-4949-9AEB-0E8ECD87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B6174-C49F-4445-9BA6-1E933868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5D6E5-F0D5-4E8F-9212-D1475C7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E31D-71CE-4FD8-8609-7680CD14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E03-4B13-4523-B7A3-C6D6826C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1BDE3-197B-4CC1-94E1-FA917FB0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1C52-3AE2-4406-BF44-F0C3BF8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2BCE-DD04-4E37-A43C-C904B77A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37860-0634-4399-A82A-CD53778F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264-6E86-482D-8050-D4A0C9D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D20D1-C04B-444E-80D0-E3E070484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C6D8-7BA5-40FB-A746-242C4CAC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EBCAB-452F-4799-B837-851492D6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A6C9-AE01-430B-93F7-A5BD436E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FCC4-3CB8-4A7B-9A61-72E8A6A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A6A83-422E-4A40-879C-7A9DCC48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B5932-E61C-4E49-B23F-673ECB9E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7710-3493-4DA2-8676-329E517E4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C69-B88F-4282-8BAF-C9E16ABFF672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DF60-9704-41BC-AE83-B9B6EAD3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42AE-A96B-4CE1-B41F-974D2C635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A2A2-2ACE-4FD2-B5D8-EE2A5F9AC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Figure 1 0912 2015 emf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t="10666" r="52538" b="55012"/>
          <a:stretch/>
        </p:blipFill>
        <p:spPr bwMode="auto">
          <a:xfrm>
            <a:off x="1785115" y="304295"/>
            <a:ext cx="3640975" cy="17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9" y="1939339"/>
            <a:ext cx="1700583" cy="10723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0061" y="2136956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DBP</a:t>
            </a:r>
            <a:endParaRPr lang="zh-CN" altLang="en-US" sz="16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524000" y="6571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096000" y="65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4004" y="3441711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457221" y="342900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93244"/>
              </p:ext>
            </p:extLst>
          </p:nvPr>
        </p:nvGraphicFramePr>
        <p:xfrm>
          <a:off x="6312567" y="117987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Graph" r:id="rId6" imgW="4023360" imgH="3108960" progId="Origin50.Graph">
                  <p:embed/>
                </p:oleObj>
              </mc:Choice>
              <mc:Fallback>
                <p:oleObj name="Graph" r:id="rId6" imgW="4023360" imgH="3108960" progId="Origin50.Graph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2567" y="117987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82618"/>
              </p:ext>
            </p:extLst>
          </p:nvPr>
        </p:nvGraphicFramePr>
        <p:xfrm>
          <a:off x="1534005" y="3578278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Graph" r:id="rId8" imgW="4023360" imgH="3108960" progId="Origin50.Graph">
                  <p:embed/>
                </p:oleObj>
              </mc:Choice>
              <mc:Fallback>
                <p:oleObj name="Graph" r:id="rId8" imgW="4023360" imgH="3108960" progId="Origin50.Graph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4005" y="3578278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0" y="3337728"/>
            <a:ext cx="5174689" cy="34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 vs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0.5%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1654"/>
              </p:ext>
            </p:extLst>
          </p:nvPr>
        </p:nvGraphicFramePr>
        <p:xfrm>
          <a:off x="1296580" y="2486380"/>
          <a:ext cx="4921341" cy="345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6580" y="2486380"/>
                        <a:ext cx="4921341" cy="345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78C9AB4-0AF4-4067-831D-90919D6F8C6F}"/>
              </a:ext>
            </a:extLst>
          </p:cNvPr>
          <p:cNvSpPr/>
          <p:nvPr/>
        </p:nvSpPr>
        <p:spPr>
          <a:xfrm>
            <a:off x="5277394" y="1881830"/>
            <a:ext cx="4406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MeO-TPD (20%):3TPYMB(80%):DBP (0.5%)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6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5231"/>
              </p:ext>
            </p:extLst>
          </p:nvPr>
        </p:nvGraphicFramePr>
        <p:xfrm>
          <a:off x="354058" y="1907177"/>
          <a:ext cx="5879375" cy="412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58" y="1907177"/>
                        <a:ext cx="5879375" cy="4129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1% PL vs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27488-4537-4593-AB3B-803C5DA2A4B1}"/>
              </a:ext>
            </a:extLst>
          </p:cNvPr>
          <p:cNvSpPr/>
          <p:nvPr/>
        </p:nvSpPr>
        <p:spPr>
          <a:xfrm>
            <a:off x="5860869" y="1321356"/>
            <a:ext cx="4406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MeO-TPD (20%):3TPYMB(80%):DBP (1%)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AB7F4-7234-4FF2-8A1D-60AF289F23CC}"/>
              </a:ext>
            </a:extLst>
          </p:cNvPr>
          <p:cNvSpPr txBox="1"/>
          <p:nvPr/>
        </p:nvSpPr>
        <p:spPr>
          <a:xfrm>
            <a:off x="4014651" y="3326674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this peak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4DAC0-0369-48AA-9BA5-A0DB470CCB11}"/>
              </a:ext>
            </a:extLst>
          </p:cNvPr>
          <p:cNvCxnSpPr/>
          <p:nvPr/>
        </p:nvCxnSpPr>
        <p:spPr>
          <a:xfrm flipH="1">
            <a:off x="3762103" y="3692434"/>
            <a:ext cx="679268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9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2% PL vs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017513"/>
              </p:ext>
            </p:extLst>
          </p:nvPr>
        </p:nvGraphicFramePr>
        <p:xfrm>
          <a:off x="314869" y="2082418"/>
          <a:ext cx="5293451" cy="371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869" y="2082418"/>
                        <a:ext cx="5293451" cy="3717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59EB1E5-250D-4C48-B388-89CF3E9AAE43}"/>
              </a:ext>
            </a:extLst>
          </p:cNvPr>
          <p:cNvSpPr/>
          <p:nvPr/>
        </p:nvSpPr>
        <p:spPr>
          <a:xfrm>
            <a:off x="5608320" y="1321356"/>
            <a:ext cx="4406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MeO-TPD (20%):3TPYMB(80%):DBP (2%)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D29BA-8A8A-4BA4-BD92-99400E012FBF}"/>
              </a:ext>
            </a:extLst>
          </p:cNvPr>
          <p:cNvSpPr txBox="1"/>
          <p:nvPr/>
        </p:nvSpPr>
        <p:spPr>
          <a:xfrm>
            <a:off x="3631474" y="3059668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this peak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7FEC2F-93B6-4487-9B92-BC3E68A26F90}"/>
              </a:ext>
            </a:extLst>
          </p:cNvPr>
          <p:cNvCxnSpPr/>
          <p:nvPr/>
        </p:nvCxnSpPr>
        <p:spPr>
          <a:xfrm flipH="1">
            <a:off x="3378926" y="3425428"/>
            <a:ext cx="679268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8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4% PL vs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957641"/>
              </p:ext>
            </p:extLst>
          </p:nvPr>
        </p:nvGraphicFramePr>
        <p:xfrm>
          <a:off x="151040" y="2377439"/>
          <a:ext cx="5742378" cy="4032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040" y="2377439"/>
                        <a:ext cx="5742378" cy="4032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FD0313-AC62-4EE5-8EF6-E6759EB7AC69}"/>
              </a:ext>
            </a:extLst>
          </p:cNvPr>
          <p:cNvSpPr/>
          <p:nvPr/>
        </p:nvSpPr>
        <p:spPr>
          <a:xfrm>
            <a:off x="5991497" y="1506022"/>
            <a:ext cx="4406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MeO-TPD (20%):3TPYMB(80%):DBP (4%)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29760-EE30-4C47-A56D-6A81D58F8683}"/>
              </a:ext>
            </a:extLst>
          </p:cNvPr>
          <p:cNvSpPr txBox="1"/>
          <p:nvPr/>
        </p:nvSpPr>
        <p:spPr>
          <a:xfrm>
            <a:off x="4441371" y="3161211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this peak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4CD244-32CE-447A-B809-437795C51B60}"/>
              </a:ext>
            </a:extLst>
          </p:cNvPr>
          <p:cNvCxnSpPr/>
          <p:nvPr/>
        </p:nvCxnSpPr>
        <p:spPr>
          <a:xfrm flipH="1">
            <a:off x="4188823" y="3526971"/>
            <a:ext cx="679268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7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898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6% PL vs </a:t>
            </a:r>
            <a:r>
              <a:rPr lang="el-GR" altLang="zh-CN" dirty="0"/>
              <a:t>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426377"/>
              </p:ext>
            </p:extLst>
          </p:nvPr>
        </p:nvGraphicFramePr>
        <p:xfrm>
          <a:off x="551498" y="2122976"/>
          <a:ext cx="5161325" cy="362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98" y="2122976"/>
                        <a:ext cx="5161325" cy="3624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700272-11DD-4E1C-BD9E-B48AEE8A5546}"/>
              </a:ext>
            </a:extLst>
          </p:cNvPr>
          <p:cNvSpPr/>
          <p:nvPr/>
        </p:nvSpPr>
        <p:spPr>
          <a:xfrm>
            <a:off x="5826035" y="1307346"/>
            <a:ext cx="4406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MeO-TPD (20%):3TPYMB(80%):DBP (6%)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1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Ph-OLED PL spectrum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1771"/>
              </p:ext>
            </p:extLst>
          </p:nvPr>
        </p:nvGraphicFramePr>
        <p:xfrm>
          <a:off x="1906179" y="1312555"/>
          <a:ext cx="7335391" cy="515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Graph" r:id="rId3" imgW="4131720" imgH="2901600" progId="Origin50.Graph">
                  <p:embed/>
                </p:oleObj>
              </mc:Choice>
              <mc:Fallback>
                <p:oleObj name="Graph" r:id="rId3" imgW="4131720" imgH="2901600" progId="Origin50.Graph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6179" y="1312555"/>
                        <a:ext cx="7335391" cy="5151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136744" y="2086431"/>
            <a:ext cx="627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TCTA(10nm)/TCTA:B3PY:Ir(</a:t>
            </a:r>
            <a:r>
              <a:rPr lang="en-US" altLang="zh-CN" dirty="0" err="1"/>
              <a:t>ppy</a:t>
            </a:r>
            <a:r>
              <a:rPr lang="en-US" altLang="zh-CN" dirty="0"/>
              <a:t>)3(1:3:0.2)/B3PY(40nm)/</a:t>
            </a:r>
            <a:r>
              <a:rPr lang="en-US" altLang="zh-CN" dirty="0" err="1"/>
              <a:t>LiF</a:t>
            </a:r>
            <a:r>
              <a:rPr lang="en-US" altLang="zh-CN" dirty="0"/>
              <a:t>/Al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78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A2A7B666-AE74-43C0-A1E1-01115623C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41075"/>
              </p:ext>
            </p:extLst>
          </p:nvPr>
        </p:nvGraphicFramePr>
        <p:xfrm>
          <a:off x="3013166" y="1211262"/>
          <a:ext cx="5791200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Graph" r:id="rId3" imgW="3904920" imgH="2990520" progId="Origin50.Graph">
                  <p:embed/>
                </p:oleObj>
              </mc:Choice>
              <mc:Fallback>
                <p:oleObj name="Graph" r:id="rId3" imgW="3904920" imgH="2990520" progId="Origin50.Graph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A2A7B666-AE74-43C0-A1E1-01115623C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6" y="1211262"/>
                        <a:ext cx="5791200" cy="443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4">
            <a:extLst>
              <a:ext uri="{FF2B5EF4-FFF2-40B4-BE49-F238E27FC236}">
                <a16:creationId xmlns:a16="http://schemas.microsoft.com/office/drawing/2014/main" id="{6838447F-58C1-4E4C-BD4E-4472F4C3D231}"/>
              </a:ext>
            </a:extLst>
          </p:cNvPr>
          <p:cNvSpPr/>
          <p:nvPr/>
        </p:nvSpPr>
        <p:spPr>
          <a:xfrm>
            <a:off x="3464699" y="754020"/>
            <a:ext cx="627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TCTA(10nm)/TCTA:B3PY(ratio)/B3PY(40nm)/</a:t>
            </a:r>
            <a:r>
              <a:rPr lang="en-US" altLang="zh-CN" dirty="0" err="1"/>
              <a:t>LiF</a:t>
            </a:r>
            <a:r>
              <a:rPr lang="en-US" altLang="zh-CN" dirty="0"/>
              <a:t>/Al</a:t>
            </a:r>
            <a:endParaRPr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786FEBC-636D-4ECA-A5E7-890241BEA6AE}"/>
              </a:ext>
            </a:extLst>
          </p:cNvPr>
          <p:cNvSpPr/>
          <p:nvPr/>
        </p:nvSpPr>
        <p:spPr>
          <a:xfrm>
            <a:off x="7187613" y="2325916"/>
            <a:ext cx="4804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TCTA(10nm)/TCTA:B3PY(50%:50%): Irppy3 (doped molecule, 0.2%)/B3PY(40nm)/</a:t>
            </a:r>
            <a:r>
              <a:rPr lang="en-US" altLang="zh-CN" dirty="0" err="1"/>
              <a:t>LiF</a:t>
            </a:r>
            <a:r>
              <a:rPr lang="en-US" altLang="zh-CN" dirty="0"/>
              <a:t>/Al</a:t>
            </a:r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BD7B23-FD2E-4317-B1F5-E661046A778A}"/>
              </a:ext>
            </a:extLst>
          </p:cNvPr>
          <p:cNvCxnSpPr/>
          <p:nvPr/>
        </p:nvCxnSpPr>
        <p:spPr>
          <a:xfrm flipH="1" flipV="1">
            <a:off x="8804366" y="2185851"/>
            <a:ext cx="252548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0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281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Origin Graph</vt:lpstr>
      <vt:lpstr>PowerPoint Presentation</vt:lpstr>
      <vt:lpstr>PL vs λ</vt:lpstr>
      <vt:lpstr>1% PL vs λ</vt:lpstr>
      <vt:lpstr>2% PL vs λ</vt:lpstr>
      <vt:lpstr>4% PL vs λ</vt:lpstr>
      <vt:lpstr>6% PL vs λ</vt:lpstr>
      <vt:lpstr>Ph-OLED PL spectrum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Ph-OLED EL spectrum</dc:title>
  <dc:creator>Dali·Li Sun</dc:creator>
  <cp:lastModifiedBy>Dali·Li Sun</cp:lastModifiedBy>
  <cp:revision>10</cp:revision>
  <dcterms:created xsi:type="dcterms:W3CDTF">2020-03-25T19:26:43Z</dcterms:created>
  <dcterms:modified xsi:type="dcterms:W3CDTF">2020-04-08T18:53:56Z</dcterms:modified>
</cp:coreProperties>
</file>