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45">
          <p15:clr>
            <a:srgbClr val="A4A3A4"/>
          </p15:clr>
        </p15:guide>
        <p15:guide id="2" pos="4161">
          <p15:clr>
            <a:srgbClr val="A4A3A4"/>
          </p15:clr>
        </p15:guide>
        <p15:guide id="3" pos="2441">
          <p15:clr>
            <a:srgbClr val="9AA0A6"/>
          </p15:clr>
        </p15:guide>
        <p15:guide id="4" orient="horz" pos="1166">
          <p15:clr>
            <a:srgbClr val="9AA0A6"/>
          </p15:clr>
        </p15:guide>
        <p15:guide id="5" pos="3616">
          <p15:clr>
            <a:srgbClr val="9AA0A6"/>
          </p15:clr>
        </p15:guide>
        <p15:guide id="6" orient="horz" pos="317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184A81-28EA-4016-9D11-F0BCFF92A56F}">
  <a:tblStyle styleId="{0F184A81-28EA-4016-9D11-F0BCFF92A5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45" orient="horz"/>
        <p:guide pos="4161"/>
        <p:guide pos="2441"/>
        <p:guide pos="1166" orient="horz"/>
        <p:guide pos="3616"/>
        <p:guide pos="317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761eaf3f_1_25:notes"/>
          <p:cNvSpPr txBox="1"/>
          <p:nvPr>
            <p:ph idx="1" type="body"/>
          </p:nvPr>
        </p:nvSpPr>
        <p:spPr>
          <a:xfrm>
            <a:off x="685785" y="4343400"/>
            <a:ext cx="5486400" cy="4114800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Idea: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a Phone Screen to Determine LED Quality</a:t>
            </a:r>
            <a:endParaRPr/>
          </a:p>
        </p:txBody>
      </p:sp>
      <p:sp>
        <p:nvSpPr>
          <p:cNvPr id="77" name="Google Shape;77;ga4761eaf3f_1_25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9b06c7220_0_61:notes"/>
          <p:cNvSpPr txBox="1"/>
          <p:nvPr>
            <p:ph idx="1" type="body"/>
          </p:nvPr>
        </p:nvSpPr>
        <p:spPr>
          <a:xfrm>
            <a:off x="685785" y="4343400"/>
            <a:ext cx="5486400" cy="4114800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Idea: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a Phone Screen to Determine LED Quality</a:t>
            </a:r>
            <a:endParaRPr/>
          </a:p>
        </p:txBody>
      </p:sp>
      <p:sp>
        <p:nvSpPr>
          <p:cNvPr id="109" name="Google Shape;109;ga9b06c7220_0_61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5900" lIns="71825" spcFirstLastPara="1" rIns="71825" wrap="square" tIns="359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151335"/>
            <a:ext cx="4040188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35900" lIns="71825" spcFirstLastPara="1" rIns="71825" wrap="square" tIns="359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indent="-3492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1pPr>
            <a:lvl2pPr indent="-3302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11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 sz="13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»"/>
              <a:defRPr sz="1300"/>
            </a:lvl5pPr>
            <a:lvl6pPr indent="-3111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indent="-3111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indent="-3111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indent="-3111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4645025" y="1151335"/>
            <a:ext cx="4041775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35900" lIns="71825" spcFirstLastPara="1" rIns="71825" wrap="square" tIns="359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indent="-3492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1pPr>
            <a:lvl2pPr indent="-3302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11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 sz="13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»"/>
              <a:defRPr sz="1300"/>
            </a:lvl5pPr>
            <a:lvl6pPr indent="-3111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indent="-3111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indent="-3111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indent="-3111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indent="-38735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57201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8" name="Google Shape;58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1792288" y="4025504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5900" lIns="71825" spcFirstLastPara="1" rIns="71825" wrap="square" tIns="359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00" lIns="71825" spcFirstLastPara="1" rIns="71825" wrap="square" tIns="359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Special:BookSources/0-471-39918-3" TargetMode="External"/><Relationship Id="rId10" Type="http://schemas.openxmlformats.org/officeDocument/2006/relationships/hyperlink" Target="https://en.wikipedia.org/wiki/ISBN_(identifier)" TargetMode="External"/><Relationship Id="rId13" Type="http://schemas.openxmlformats.org/officeDocument/2006/relationships/image" Target="../media/image11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hyperlink" Target="https://www.worldcat.org/issn/2331-7418" TargetMode="External"/><Relationship Id="rId14" Type="http://schemas.openxmlformats.org/officeDocument/2006/relationships/image" Target="../media/image10.png"/><Relationship Id="rId5" Type="http://schemas.openxmlformats.org/officeDocument/2006/relationships/image" Target="../media/image1.jpg"/><Relationship Id="rId6" Type="http://schemas.openxmlformats.org/officeDocument/2006/relationships/image" Target="../media/image9.png"/><Relationship Id="rId7" Type="http://schemas.openxmlformats.org/officeDocument/2006/relationships/hyperlink" Target="http://jcgt.org/published/0002/02/01/" TargetMode="External"/><Relationship Id="rId8" Type="http://schemas.openxmlformats.org/officeDocument/2006/relationships/hyperlink" Target="https://en.wikipedia.org/wiki/ISSN_(identifier)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1.png"/><Relationship Id="rId13" Type="http://schemas.openxmlformats.org/officeDocument/2006/relationships/image" Target="../media/image2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9" Type="http://schemas.openxmlformats.org/officeDocument/2006/relationships/hyperlink" Target="https://en.wikipedia.org/wiki/Special:BookSources/0-471-39918-3" TargetMode="External"/><Relationship Id="rId15" Type="http://schemas.openxmlformats.org/officeDocument/2006/relationships/image" Target="../media/image6.png"/><Relationship Id="rId14" Type="http://schemas.openxmlformats.org/officeDocument/2006/relationships/image" Target="../media/image3.png"/><Relationship Id="rId16" Type="http://schemas.openxmlformats.org/officeDocument/2006/relationships/image" Target="../media/image4.png"/><Relationship Id="rId5" Type="http://schemas.openxmlformats.org/officeDocument/2006/relationships/hyperlink" Target="http://jcgt.org/published/0002/02/01/" TargetMode="External"/><Relationship Id="rId6" Type="http://schemas.openxmlformats.org/officeDocument/2006/relationships/hyperlink" Target="https://en.wikipedia.org/wiki/ISSN_(identifier)" TargetMode="External"/><Relationship Id="rId7" Type="http://schemas.openxmlformats.org/officeDocument/2006/relationships/hyperlink" Target="https://www.worldcat.org/issn/2331-7418" TargetMode="External"/><Relationship Id="rId8" Type="http://schemas.openxmlformats.org/officeDocument/2006/relationships/hyperlink" Target="https://en.wikipedia.org/wiki/ISBN_(identifier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2120575" y="3417725"/>
            <a:ext cx="1746000" cy="15534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391275" y="620375"/>
            <a:ext cx="6603900" cy="270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723" y="3391275"/>
            <a:ext cx="1712608" cy="17385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7075" y="-7075"/>
            <a:ext cx="9144000" cy="544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122375" y="617325"/>
            <a:ext cx="2007300" cy="18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100" lIns="26175" spcFirstLastPara="1" rIns="26175" wrap="square" tIns="1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2376150" y="617325"/>
            <a:ext cx="6603900" cy="18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100" lIns="26175" spcFirstLastPara="1" rIns="26175" wrap="square" tIns="1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6425" y="41800"/>
            <a:ext cx="513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Light Emission from Cell Phones: Spectrum Analysis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4275" y="311175"/>
            <a:ext cx="31884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Ryan Branagan, Jared Kempton, Dali Sun 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325" y="1"/>
            <a:ext cx="1490624" cy="23463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5885888" y="3404950"/>
            <a:ext cx="1438800" cy="18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100" lIns="26175" spcFirstLastPara="1" rIns="26175" wrap="square" tIns="1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22325" y="3060975"/>
            <a:ext cx="2007300" cy="18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100" lIns="26175" spcFirstLastPara="1" rIns="26175" wrap="square" tIns="1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41500" y="794025"/>
            <a:ext cx="20073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This project aims to investigate the </a:t>
            </a:r>
            <a:r>
              <a:rPr b="1" lang="en" sz="700">
                <a:latin typeface="Montserrat"/>
                <a:ea typeface="Montserrat"/>
                <a:cs typeface="Montserrat"/>
                <a:sym typeface="Montserrat"/>
              </a:rPr>
              <a:t>spectrum of the electroluminescence emission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 collected from the cell phones using an </a:t>
            </a:r>
            <a:r>
              <a:rPr b="1" lang="en" sz="700">
                <a:latin typeface="Montserrat"/>
                <a:ea typeface="Montserrat"/>
                <a:cs typeface="Montserrat"/>
                <a:sym typeface="Montserrat"/>
              </a:rPr>
              <a:t>ocean-optics spectrum analyzer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. The purity of the color spectrum would be </a:t>
            </a:r>
            <a:r>
              <a:rPr b="1" lang="en" sz="700">
                <a:latin typeface="Montserrat"/>
                <a:ea typeface="Montserrat"/>
                <a:cs typeface="Montserrat"/>
                <a:sym typeface="Montserrat"/>
              </a:rPr>
              <a:t>analyzed using a python script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, by which the color coordinates will be determined.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590175" y="3404950"/>
            <a:ext cx="1438800" cy="18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100" lIns="26175" spcFirstLastPara="1" rIns="26175" wrap="square" tIns="1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810000" y="3590050"/>
            <a:ext cx="15906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notice that the data for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cyan and green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all blue light/night mode is not entirely cyan and green and is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shifted away from blue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which means that the filter is taking blue light out, and is working as advertised. The data for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 shifts more towards blue, 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which means that the filter is not working and will need improvements in the future.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6322" l="0" r="3138" t="6103"/>
          <a:stretch/>
        </p:blipFill>
        <p:spPr>
          <a:xfrm>
            <a:off x="94275" y="1735000"/>
            <a:ext cx="1952699" cy="12444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2265975" y="3439075"/>
            <a:ext cx="14859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analyzed light at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50%, 75%, 100%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brightness and with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 light/night mode on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The brightness makes no sense but with the blue light filter we see the point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move away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from the blue region. The purity of the color spectra was preserved and the color purity was found using the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distance A/B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The purity appears to be decent.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1700" y="882029"/>
            <a:ext cx="1438800" cy="146059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7684575" y="158450"/>
            <a:ext cx="64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 452</a:t>
            </a:r>
            <a:endParaRPr b="1"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468075" y="3666250"/>
            <a:ext cx="17460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85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AutoNum type="arabicPeriod"/>
            </a:pPr>
            <a:r>
              <a:rPr i="1" lang="en" sz="450">
                <a:solidFill>
                  <a:schemeClr val="dk1"/>
                </a:solidFill>
              </a:rPr>
              <a:t>Color Matching Function—An overview | ScienceDirect Topics</a:t>
            </a:r>
            <a:r>
              <a:rPr lang="en" sz="450">
                <a:solidFill>
                  <a:schemeClr val="dk1"/>
                </a:solidFill>
              </a:rPr>
              <a:t>. (2020). Retrieved October 22, 2020, from https://www.sciencedirect.com/topics/engineering/color-matching-function</a:t>
            </a:r>
            <a:endParaRPr sz="450">
              <a:solidFill>
                <a:schemeClr val="dk1"/>
              </a:solidFill>
            </a:endParaRPr>
          </a:p>
          <a:p>
            <a:pPr indent="-285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AutoNum type="arabicPeriod"/>
            </a:pPr>
            <a:r>
              <a:rPr i="1" lang="en" sz="450">
                <a:solidFill>
                  <a:schemeClr val="dk1"/>
                </a:solidFill>
              </a:rPr>
              <a:t>Measuring radiometric spectra and CIE color space of light sources with the FLAME spectro-radiometer — Spectrecology</a:t>
            </a:r>
            <a:r>
              <a:rPr lang="en" sz="450">
                <a:solidFill>
                  <a:schemeClr val="dk1"/>
                </a:solidFill>
              </a:rPr>
              <a:t>. (n.d.). Retrieved October 22, 2020, from https://www.spectrecology.com/flame-spectrometer/</a:t>
            </a:r>
            <a:endParaRPr sz="450">
              <a:solidFill>
                <a:schemeClr val="dk1"/>
              </a:solidFill>
            </a:endParaRPr>
          </a:p>
          <a:p>
            <a:pPr indent="-285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AutoNum type="arabicPeriod"/>
            </a:pPr>
            <a:r>
              <a:rPr b="1" lang="en" sz="450">
                <a:solidFill>
                  <a:schemeClr val="dk1"/>
                </a:solidFill>
              </a:rPr>
              <a:t>Standard Solar Spectra</a:t>
            </a:r>
            <a:r>
              <a:rPr lang="en" sz="450">
                <a:solidFill>
                  <a:schemeClr val="dk1"/>
                </a:solidFill>
              </a:rPr>
              <a:t>. (n.d.). Retrieved October 23, 2020, from https://www.pveducation.org/pvcdrom/appendices/standard-solar-spectra</a:t>
            </a:r>
            <a:endParaRPr sz="450" u="sng">
              <a:solidFill>
                <a:srgbClr val="1155CC"/>
              </a:solidFill>
            </a:endParaRPr>
          </a:p>
          <a:p>
            <a:pPr indent="-285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"/>
              <a:buAutoNum type="arabicPeriod"/>
            </a:pPr>
            <a:r>
              <a:rPr lang="en" sz="450">
                <a:solidFill>
                  <a:srgbClr val="202122"/>
                </a:solidFill>
              </a:rPr>
              <a:t>Wyman, Chris; Sloan, Peter-Pike; Shirley, Peter (July 12, 2013). </a:t>
            </a:r>
            <a:r>
              <a:rPr lang="en" sz="450">
                <a:solidFill>
                  <a:srgbClr val="663366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"Simple Analytic Approximations to the CIE XYZ Color Matching Functions"</a:t>
            </a:r>
            <a:r>
              <a:rPr lang="en" sz="450">
                <a:solidFill>
                  <a:srgbClr val="202122"/>
                </a:solidFill>
              </a:rPr>
              <a:t>. </a:t>
            </a:r>
            <a:r>
              <a:rPr i="1" lang="en" sz="450">
                <a:solidFill>
                  <a:srgbClr val="202122"/>
                </a:solidFill>
              </a:rPr>
              <a:t>Journal of Computer Graphics Techniques</a:t>
            </a:r>
            <a:r>
              <a:rPr lang="en" sz="450">
                <a:solidFill>
                  <a:srgbClr val="202122"/>
                </a:solidFill>
              </a:rPr>
              <a:t>. </a:t>
            </a:r>
            <a:r>
              <a:rPr b="1" lang="en" sz="450">
                <a:solidFill>
                  <a:srgbClr val="202122"/>
                </a:solidFill>
              </a:rPr>
              <a:t>2</a:t>
            </a:r>
            <a:r>
              <a:rPr lang="en" sz="450">
                <a:solidFill>
                  <a:srgbClr val="202122"/>
                </a:solidFill>
              </a:rPr>
              <a:t> (2): 1-11. </a:t>
            </a:r>
            <a:r>
              <a:rPr lang="en" sz="450">
                <a:solidFill>
                  <a:srgbClr val="0B0080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ISSN</a:t>
            </a:r>
            <a:r>
              <a:rPr lang="en" sz="450">
                <a:solidFill>
                  <a:srgbClr val="202122"/>
                </a:solidFill>
              </a:rPr>
              <a:t> </a:t>
            </a:r>
            <a:r>
              <a:rPr lang="en" sz="450">
                <a:solidFill>
                  <a:srgbClr val="663366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2331-7418</a:t>
            </a:r>
            <a:r>
              <a:rPr lang="en" sz="450">
                <a:solidFill>
                  <a:srgbClr val="202122"/>
                </a:solidFill>
              </a:rPr>
              <a:t>.</a:t>
            </a:r>
            <a:endParaRPr sz="450">
              <a:solidFill>
                <a:srgbClr val="202122"/>
              </a:solidFill>
            </a:endParaRPr>
          </a:p>
          <a:p>
            <a:pPr indent="-285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"/>
              <a:buAutoNum type="arabicPeriod"/>
            </a:pPr>
            <a:r>
              <a:rPr lang="en" sz="450">
                <a:solidFill>
                  <a:srgbClr val="222222"/>
                </a:solidFill>
                <a:highlight>
                  <a:srgbClr val="FFFFFF"/>
                </a:highlight>
              </a:rPr>
              <a:t>Wyszecki, Günter &amp; Stiles, Walter Stanley (2000). </a:t>
            </a:r>
            <a:r>
              <a:rPr i="1" lang="en" sz="450">
                <a:solidFill>
                  <a:srgbClr val="222222"/>
                </a:solidFill>
                <a:highlight>
                  <a:srgbClr val="FFFFFF"/>
                </a:highlight>
              </a:rPr>
              <a:t>Color Science: Concepts and Methods, Quantitative Data and Formulae</a:t>
            </a:r>
            <a:r>
              <a:rPr lang="en" sz="450">
                <a:solidFill>
                  <a:srgbClr val="222222"/>
                </a:solidFill>
                <a:highlight>
                  <a:srgbClr val="FFFFFF"/>
                </a:highlight>
              </a:rPr>
              <a:t> (2E ed.). Wiley-Interscience. </a:t>
            </a:r>
            <a:r>
              <a:rPr lang="en" sz="4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ISBN</a:t>
            </a:r>
            <a:r>
              <a:rPr lang="en" sz="4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4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0-471-39918-3</a:t>
            </a:r>
            <a:r>
              <a:rPr lang="en" sz="4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i="1" sz="450">
              <a:solidFill>
                <a:schemeClr val="dk1"/>
              </a:solidFill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12">
            <a:alphaModFix/>
          </a:blip>
          <a:srcRect b="0" l="-4640" r="4639" t="0"/>
          <a:stretch/>
        </p:blipFill>
        <p:spPr>
          <a:xfrm>
            <a:off x="3729688" y="1914339"/>
            <a:ext cx="1438800" cy="14129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9" name="Google Shape;99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03049" y="891301"/>
            <a:ext cx="1364151" cy="13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2376150" y="2224575"/>
            <a:ext cx="12471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To create our </a:t>
            </a:r>
            <a:r>
              <a:rPr b="1" lang="en" sz="700">
                <a:latin typeface="Montserrat"/>
                <a:ea typeface="Montserrat"/>
                <a:cs typeface="Montserrat"/>
                <a:sym typeface="Montserrat"/>
              </a:rPr>
              <a:t>python script 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we started with simple data from the sun. We plotted this on a</a:t>
            </a:r>
            <a:r>
              <a:rPr b="1" lang="en" sz="700">
                <a:latin typeface="Montserrat"/>
                <a:ea typeface="Montserrat"/>
                <a:cs typeface="Montserrat"/>
                <a:sym typeface="Montserrat"/>
              </a:rPr>
              <a:t> color map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 which showed the color of the </a:t>
            </a:r>
            <a:r>
              <a:rPr b="1" lang="en" sz="700">
                <a:latin typeface="Montserrat"/>
                <a:ea typeface="Montserrat"/>
                <a:cs typeface="Montserrat"/>
                <a:sym typeface="Montserrat"/>
              </a:rPr>
              <a:t>sun as white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; which is to be expected.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836375" y="921000"/>
            <a:ext cx="27663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colorful graph on the left  shows the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xy color space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It is bound by the spectral locus comprised of points belonging to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monochromatic light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light of a single wavelength. Anything inside the boundary is a combination of various wavelengths of light. The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bottom line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called the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 of purples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does not have a single wavelength but is a mixture of red and blue. 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5131000" y="1841400"/>
            <a:ext cx="1490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order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get an xy coordinate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we need to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calculate XYZ 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values. This is done by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integrating 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spectra with each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color matching function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The color matching functions represent the response of the eye to different wavelengths, and are similar to the response curves of the long, medium, and short cones in the eye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6697575" y="3666250"/>
            <a:ext cx="5814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985500" y="837100"/>
            <a:ext cx="968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dominant and complementary wavelength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are found by drawing a line between the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xy coordinate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the “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 point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”. The white point is the point chosen to be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 light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6621700" y="2224575"/>
            <a:ext cx="23325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corresponding to equal intensity of all wavelengths. The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boundary closest 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the data point is the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dominant wavelength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the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side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the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complementary wavelength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To calculate the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color purity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we take the ratio of the distance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A/B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between the dominant wavelength and the white point, and the xy coordinate and the white point.</a:t>
            </a:r>
            <a:endParaRPr sz="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3825" y="3327638"/>
            <a:ext cx="1746000" cy="177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2337650" y="620375"/>
            <a:ext cx="6657600" cy="270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-40300" y="-7075"/>
            <a:ext cx="9191400" cy="544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22375" y="617325"/>
            <a:ext cx="2007300" cy="18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100" lIns="26175" spcFirstLastPara="1" rIns="26175" wrap="square" tIns="1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2337650" y="617325"/>
            <a:ext cx="6642300" cy="18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100" lIns="26175" spcFirstLastPara="1" rIns="26175" wrap="square" tIns="1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6425" y="41800"/>
            <a:ext cx="513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Light Emission from Cell Phones: Spectrum Analysis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94275" y="311175"/>
            <a:ext cx="31884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Ryan Branagan, Jared Kempton, Dali Sun 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325" y="1"/>
            <a:ext cx="1490624" cy="234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/>
        </p:nvSpPr>
        <p:spPr>
          <a:xfrm>
            <a:off x="5885888" y="3404950"/>
            <a:ext cx="1438800" cy="18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100" lIns="26175" spcFirstLastPara="1" rIns="26175" wrap="square" tIns="1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122325" y="3060975"/>
            <a:ext cx="2007300" cy="18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100" lIns="26175" spcFirstLastPara="1" rIns="26175" wrap="square" tIns="1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41500" y="794025"/>
            <a:ext cx="20073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This project aims to investigate the </a:t>
            </a:r>
            <a:r>
              <a:rPr b="1" lang="en" sz="700">
                <a:latin typeface="Montserrat"/>
                <a:ea typeface="Montserrat"/>
                <a:cs typeface="Montserrat"/>
                <a:sym typeface="Montserrat"/>
              </a:rPr>
              <a:t>spectrum of the electroluminescence emission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 collected from the cell phones using an ocean-optics spectrum analyzer. The purity of the color spectrum would be analyzed, by which the color coordinates will be determined.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7590175" y="3404950"/>
            <a:ext cx="1438800" cy="18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100" lIns="26175" spcFirstLastPara="1" rIns="26175" wrap="square" tIns="1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810000" y="3590050"/>
            <a:ext cx="15906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notice that the data for cyan and green for all blue light/night mode is not entirely cyan and green and is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shifted away from blue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which means that the filter is taking blue light out, and is working as advertised. The data for blue shifts more towards blue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which means that the filter is not working and will need improvements in the future.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4">
            <a:alphaModFix/>
          </a:blip>
          <a:srcRect b="6322" l="0" r="3138" t="6103"/>
          <a:stretch/>
        </p:blipFill>
        <p:spPr>
          <a:xfrm>
            <a:off x="94275" y="1735000"/>
            <a:ext cx="1952699" cy="124440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7684575" y="158450"/>
            <a:ext cx="64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 452</a:t>
            </a:r>
            <a:endParaRPr b="1"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468075" y="3666250"/>
            <a:ext cx="17460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85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AutoNum type="arabicPeriod"/>
            </a:pPr>
            <a:r>
              <a:rPr i="1" lang="en" sz="450">
                <a:solidFill>
                  <a:schemeClr val="dk1"/>
                </a:solidFill>
              </a:rPr>
              <a:t>Color Matching Function—An overview | ScienceDirect Topics</a:t>
            </a:r>
            <a:r>
              <a:rPr lang="en" sz="450">
                <a:solidFill>
                  <a:schemeClr val="dk1"/>
                </a:solidFill>
              </a:rPr>
              <a:t>. (2020). Retrieved October 22, 2020, from https://www.sciencedirect.com/topics/engineering/color-matching-function</a:t>
            </a:r>
            <a:endParaRPr sz="450">
              <a:solidFill>
                <a:schemeClr val="dk1"/>
              </a:solidFill>
            </a:endParaRPr>
          </a:p>
          <a:p>
            <a:pPr indent="-285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AutoNum type="arabicPeriod"/>
            </a:pPr>
            <a:r>
              <a:rPr i="1" lang="en" sz="450">
                <a:solidFill>
                  <a:schemeClr val="dk1"/>
                </a:solidFill>
              </a:rPr>
              <a:t>Measuring radiometric spectra and CIE color space of light sources with the FLAME spectro-radiometer — Spectrecology</a:t>
            </a:r>
            <a:r>
              <a:rPr lang="en" sz="450">
                <a:solidFill>
                  <a:schemeClr val="dk1"/>
                </a:solidFill>
              </a:rPr>
              <a:t>. (n.d.). Retrieved October 22, 2020, from https://www.spectrecology.com/flame-spectrometer/</a:t>
            </a:r>
            <a:endParaRPr sz="450">
              <a:solidFill>
                <a:schemeClr val="dk1"/>
              </a:solidFill>
            </a:endParaRPr>
          </a:p>
          <a:p>
            <a:pPr indent="-285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AutoNum type="arabicPeriod"/>
            </a:pPr>
            <a:r>
              <a:rPr lang="en" sz="450">
                <a:solidFill>
                  <a:schemeClr val="dk1"/>
                </a:solidFill>
              </a:rPr>
              <a:t>Standard Solar Spectra. (n.d.). Retrieved October 23, 2020, from https://www.pveducation.org/pvcdrom/appendices/standard-solar-spectra</a:t>
            </a:r>
            <a:endParaRPr sz="450" u="sng">
              <a:solidFill>
                <a:srgbClr val="1155CC"/>
              </a:solidFill>
            </a:endParaRPr>
          </a:p>
          <a:p>
            <a:pPr indent="-285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"/>
              <a:buAutoNum type="arabicPeriod"/>
            </a:pPr>
            <a:r>
              <a:rPr lang="en" sz="450">
                <a:solidFill>
                  <a:srgbClr val="202122"/>
                </a:solidFill>
              </a:rPr>
              <a:t>Wyman, Chris; Sloan, Peter-Pike; Shirley, Peter (July 12, 2013). </a:t>
            </a:r>
            <a:r>
              <a:rPr lang="en" sz="450">
                <a:solidFill>
                  <a:srgbClr val="663366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"Simple Analytic Approximations to the CIE XYZ Color Matching Functions"</a:t>
            </a:r>
            <a:r>
              <a:rPr lang="en" sz="450">
                <a:solidFill>
                  <a:srgbClr val="202122"/>
                </a:solidFill>
              </a:rPr>
              <a:t>. </a:t>
            </a:r>
            <a:r>
              <a:rPr i="1" lang="en" sz="450">
                <a:solidFill>
                  <a:srgbClr val="202122"/>
                </a:solidFill>
              </a:rPr>
              <a:t>Journal of Computer Graphics Techniques</a:t>
            </a:r>
            <a:r>
              <a:rPr lang="en" sz="450">
                <a:solidFill>
                  <a:srgbClr val="202122"/>
                </a:solidFill>
              </a:rPr>
              <a:t>. </a:t>
            </a:r>
            <a:r>
              <a:rPr b="1" lang="en" sz="450">
                <a:solidFill>
                  <a:srgbClr val="202122"/>
                </a:solidFill>
              </a:rPr>
              <a:t>2</a:t>
            </a:r>
            <a:r>
              <a:rPr lang="en" sz="450">
                <a:solidFill>
                  <a:srgbClr val="202122"/>
                </a:solidFill>
              </a:rPr>
              <a:t> (2): 1-11. </a:t>
            </a:r>
            <a:r>
              <a:rPr lang="en" sz="450">
                <a:solidFill>
                  <a:srgbClr val="0B008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ISSN</a:t>
            </a:r>
            <a:r>
              <a:rPr lang="en" sz="450">
                <a:solidFill>
                  <a:srgbClr val="202122"/>
                </a:solidFill>
              </a:rPr>
              <a:t> </a:t>
            </a:r>
            <a:r>
              <a:rPr lang="en" sz="450">
                <a:solidFill>
                  <a:srgbClr val="663366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2331-7418</a:t>
            </a:r>
            <a:r>
              <a:rPr lang="en" sz="450">
                <a:solidFill>
                  <a:srgbClr val="202122"/>
                </a:solidFill>
              </a:rPr>
              <a:t>.</a:t>
            </a:r>
            <a:endParaRPr sz="450">
              <a:solidFill>
                <a:srgbClr val="202122"/>
              </a:solidFill>
            </a:endParaRPr>
          </a:p>
          <a:p>
            <a:pPr indent="-285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"/>
              <a:buAutoNum type="arabicPeriod"/>
            </a:pPr>
            <a:r>
              <a:rPr lang="en" sz="450">
                <a:solidFill>
                  <a:srgbClr val="222222"/>
                </a:solidFill>
                <a:highlight>
                  <a:srgbClr val="FFFFFF"/>
                </a:highlight>
              </a:rPr>
              <a:t>Wyszecki, Günter &amp; Stiles, Walter Stanley (2000). </a:t>
            </a:r>
            <a:r>
              <a:rPr i="1" lang="en" sz="450">
                <a:solidFill>
                  <a:srgbClr val="222222"/>
                </a:solidFill>
                <a:highlight>
                  <a:srgbClr val="FFFFFF"/>
                </a:highlight>
              </a:rPr>
              <a:t>Color Science: Concepts and Methods, Quantitative Data and Formulae</a:t>
            </a:r>
            <a:r>
              <a:rPr lang="en" sz="450">
                <a:solidFill>
                  <a:srgbClr val="222222"/>
                </a:solidFill>
                <a:highlight>
                  <a:srgbClr val="FFFFFF"/>
                </a:highlight>
              </a:rPr>
              <a:t> (2E ed.). Wiley-Interscience. </a:t>
            </a:r>
            <a:r>
              <a:rPr lang="en" sz="4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ISBN</a:t>
            </a:r>
            <a:r>
              <a:rPr lang="en" sz="4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4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0-471-39918-3</a:t>
            </a:r>
            <a:r>
              <a:rPr lang="en" sz="4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i="1" sz="450">
              <a:solidFill>
                <a:schemeClr val="dk1"/>
              </a:solidFill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03049" y="891301"/>
            <a:ext cx="1364151" cy="13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/>
        </p:nvSpPr>
        <p:spPr>
          <a:xfrm>
            <a:off x="2376150" y="2297800"/>
            <a:ext cx="12981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To create our </a:t>
            </a:r>
            <a:r>
              <a:rPr b="1" lang="en" sz="700">
                <a:latin typeface="Montserrat"/>
                <a:ea typeface="Montserrat"/>
                <a:cs typeface="Montserrat"/>
                <a:sym typeface="Montserrat"/>
              </a:rPr>
              <a:t>python script 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we started with simple data from the sun. We plotted this on a</a:t>
            </a:r>
            <a:r>
              <a:rPr b="1" lang="en" sz="7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color map which showed the color of the sun as white; which is to be expected.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836375" y="921000"/>
            <a:ext cx="27663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colorful graph on the left  shows the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xy color space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It is bound by the spectral locus comprised of points belonging to monochromatic light, light of a single wavelength. Anything inside the boundary is a combination of various wavelengths of light. The bottom line is called the line of purples and does not have a single wavelength but is a mixture of red and blue. 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122375" y="3483850"/>
            <a:ext cx="3714000" cy="15534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p14"/>
          <p:cNvGraphicFramePr/>
          <p:nvPr/>
        </p:nvGraphicFramePr>
        <p:xfrm>
          <a:off x="188063" y="3565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{0F184A81-28EA-4016-9D11-F0BCFF92A56F}</a:tableStyleId>
              </a:tblPr>
              <a:tblGrid>
                <a:gridCol w="790525"/>
                <a:gridCol w="642525"/>
                <a:gridCol w="716525"/>
                <a:gridCol w="716525"/>
                <a:gridCol w="716525"/>
              </a:tblGrid>
              <a:tr h="3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Green Light Data</a:t>
                      </a:r>
                      <a:endParaRPr b="1"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75%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 Light Filter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xy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0.091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, </a:t>
                      </a: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0.093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, </a:t>
                      </a: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0.650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0.092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, </a:t>
                      </a: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0.084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, </a:t>
                      </a: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0.755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Dominant Wavelength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511.030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510.197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511.064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516.079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Color Purity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76.8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75.5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76.7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86.6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18275" marL="182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1" name="Google Shape;13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21700" y="882029"/>
            <a:ext cx="1438800" cy="146059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7985500" y="837100"/>
            <a:ext cx="968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dominant (1) and complementary (2) wavelength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are found by drawing a line between the xy coordinate and the “white point”. The white point is the point chosen to be white light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6621700" y="2224575"/>
            <a:ext cx="23325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corresponding to equal intensity of all wavelengths. The boundary closest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the data point is the dominant wavelength and the other side is the complementary wavelength. To calculate the </a:t>
            </a:r>
            <a:r>
              <a:rPr b="1"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color purity (3)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we take the ratio of the distance A/B between the dominant wavelength and the white point, and the xy coordinate and the white point.</a:t>
            </a:r>
            <a:endParaRPr sz="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93575" y="1803137"/>
            <a:ext cx="2806580" cy="138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59700" y="2548550"/>
            <a:ext cx="593164" cy="4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/>
          <p:nvPr/>
        </p:nvSpPr>
        <p:spPr>
          <a:xfrm>
            <a:off x="5050375" y="1812600"/>
            <a:ext cx="369300" cy="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70925" y="2541921"/>
            <a:ext cx="540375" cy="3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80850" y="2541925"/>
            <a:ext cx="451650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4357675" y="1664575"/>
            <a:ext cx="17460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Sun Spectral Data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2493175" y="2209800"/>
            <a:ext cx="1247100" cy="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453075" y="2191000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562875" y="2114800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0.8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3007963" y="2191000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0.4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3007975" y="2264100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2933700" y="852500"/>
            <a:ext cx="451500" cy="8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2597950" y="840800"/>
            <a:ext cx="10455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Sun Data Point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2403050" y="919175"/>
            <a:ext cx="85200" cy="1290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2300675" y="213057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2300675" y="1574250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0.4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2300675" y="1017913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0.8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2300675" y="88202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0.9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2300675" y="1681050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4148150" y="2436025"/>
            <a:ext cx="2438400" cy="8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4136250" y="3089875"/>
            <a:ext cx="2438400" cy="8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3810050" y="1909775"/>
            <a:ext cx="129600" cy="1158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 rot="-5400000">
            <a:off x="3265063" y="2114800"/>
            <a:ext cx="10662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Intensity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 [W/(m^2)nm]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4049713" y="307817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200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4345775" y="307817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300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4655875" y="307817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400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4948125" y="307817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500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5240375" y="307817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600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5532625" y="307817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700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5824875" y="307817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800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6117125" y="307817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900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6409375" y="307817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1000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4776925" y="3191725"/>
            <a:ext cx="9075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Wavelength [nm]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4791075" y="2294700"/>
            <a:ext cx="809700" cy="1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Visible Range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4897925" y="2418475"/>
            <a:ext cx="5001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Integrands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6915125" y="963625"/>
            <a:ext cx="316800" cy="5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3035025" y="1619925"/>
            <a:ext cx="206100" cy="10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Sun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129475" y="1000125"/>
            <a:ext cx="852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3119450" y="1278725"/>
            <a:ext cx="40500" cy="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3311150" y="1471600"/>
            <a:ext cx="40500" cy="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3473075" y="1633525"/>
            <a:ext cx="40500" cy="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3562875" y="1723950"/>
            <a:ext cx="40500" cy="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3623075" y="1782825"/>
            <a:ext cx="40500" cy="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2693425" y="2173475"/>
            <a:ext cx="40500" cy="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2659875" y="2125250"/>
            <a:ext cx="40500" cy="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2607500" y="2016925"/>
            <a:ext cx="40500" cy="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2543200" y="1782825"/>
            <a:ext cx="40500" cy="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2497950" y="1436225"/>
            <a:ext cx="50100" cy="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 rot="-2700000">
            <a:off x="7512876" y="1200457"/>
            <a:ext cx="561301" cy="1501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2502750" y="1124725"/>
            <a:ext cx="40500" cy="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7371350" y="1278725"/>
            <a:ext cx="738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2627775" y="969050"/>
            <a:ext cx="50100" cy="3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7965275" y="976675"/>
            <a:ext cx="73800" cy="1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2911150" y="1092875"/>
            <a:ext cx="40500" cy="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14"/>
          <p:cNvCxnSpPr/>
          <p:nvPr/>
        </p:nvCxnSpPr>
        <p:spPr>
          <a:xfrm flipH="1">
            <a:off x="7527200" y="1354925"/>
            <a:ext cx="66600" cy="15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med" w="med" type="none"/>
            <a:tailEnd len="med" w="med" type="stealth"/>
          </a:ln>
        </p:spPr>
      </p:cxnSp>
      <p:cxnSp>
        <p:nvCxnSpPr>
          <p:cNvPr id="189" name="Google Shape;189;p14"/>
          <p:cNvCxnSpPr/>
          <p:nvPr/>
        </p:nvCxnSpPr>
        <p:spPr>
          <a:xfrm flipH="1">
            <a:off x="6937725" y="1014375"/>
            <a:ext cx="121500" cy="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90" name="Google Shape;190;p14"/>
          <p:cNvSpPr txBox="1"/>
          <p:nvPr/>
        </p:nvSpPr>
        <p:spPr>
          <a:xfrm>
            <a:off x="6835575" y="2061150"/>
            <a:ext cx="501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6736975" y="1974013"/>
            <a:ext cx="106800" cy="1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7096125" y="965775"/>
            <a:ext cx="106800" cy="1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7553325" y="1235825"/>
            <a:ext cx="106800" cy="1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4" name="Google Shape;194;p14"/>
          <p:cNvCxnSpPr>
            <a:stCxn id="191" idx="3"/>
          </p:cNvCxnSpPr>
          <p:nvPr/>
        </p:nvCxnSpPr>
        <p:spPr>
          <a:xfrm>
            <a:off x="6843775" y="2027413"/>
            <a:ext cx="95100" cy="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95" name="Google Shape;195;p14"/>
          <p:cNvSpPr txBox="1"/>
          <p:nvPr/>
        </p:nvSpPr>
        <p:spPr>
          <a:xfrm>
            <a:off x="7468075" y="2082350"/>
            <a:ext cx="5403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CP(3) = A/B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988138" y="3383167"/>
            <a:ext cx="1746000" cy="170855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/>
          <p:nvPr/>
        </p:nvSpPr>
        <p:spPr>
          <a:xfrm>
            <a:off x="4681550" y="3400425"/>
            <a:ext cx="540300" cy="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3969825" y="3460750"/>
            <a:ext cx="230700" cy="155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4119650" y="4943475"/>
            <a:ext cx="1590600" cy="1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 txBox="1"/>
          <p:nvPr/>
        </p:nvSpPr>
        <p:spPr>
          <a:xfrm>
            <a:off x="4285575" y="3351550"/>
            <a:ext cx="12471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Green Light Data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4819675" y="501522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3851575" y="4138750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4345775" y="490842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4819675" y="490842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0.1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5293575" y="4908425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4024600" y="4872200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0.6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4003175" y="4148300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0.75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4024600" y="3424400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0.9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4727300" y="3614375"/>
            <a:ext cx="85200" cy="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4298675" y="4128725"/>
            <a:ext cx="85200" cy="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 txBox="1"/>
          <p:nvPr/>
        </p:nvSpPr>
        <p:spPr>
          <a:xfrm>
            <a:off x="4696125" y="3576800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520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4243675" y="4064600"/>
            <a:ext cx="2307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510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6758675" y="2274100"/>
            <a:ext cx="1247100" cy="55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/>
        </p:nvSpPr>
        <p:spPr>
          <a:xfrm>
            <a:off x="3552850" y="1697825"/>
            <a:ext cx="738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2911150" y="1047700"/>
            <a:ext cx="34500" cy="8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6615275" y="898800"/>
            <a:ext cx="95100" cy="1384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>
            <a:off x="7275800" y="876775"/>
            <a:ext cx="206100" cy="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6758675" y="829625"/>
            <a:ext cx="12471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Color Qualities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580700" y="1494450"/>
            <a:ext cx="795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746225" y="1654263"/>
            <a:ext cx="738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841475" y="1748663"/>
            <a:ext cx="738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905750" y="1812288"/>
            <a:ext cx="738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58125" y="1084325"/>
            <a:ext cx="738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6848575" y="950725"/>
            <a:ext cx="738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6722975" y="1116175"/>
            <a:ext cx="501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6722975" y="1449550"/>
            <a:ext cx="501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6765325" y="1812300"/>
            <a:ext cx="501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6885675" y="2177838"/>
            <a:ext cx="501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6922375" y="2217888"/>
            <a:ext cx="501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9899525" y="1222150"/>
            <a:ext cx="192900" cy="1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Ex. 1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9939825" y="1511075"/>
            <a:ext cx="206100" cy="1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Ex. 2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7294925" y="1759875"/>
            <a:ext cx="285900" cy="20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Point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7179900" y="1428688"/>
            <a:ext cx="106800" cy="1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6872725" y="1185088"/>
            <a:ext cx="106800" cy="1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7726000" y="963625"/>
            <a:ext cx="259500" cy="21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   A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   B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14"/>
          <p:cNvCxnSpPr/>
          <p:nvPr/>
        </p:nvCxnSpPr>
        <p:spPr>
          <a:xfrm>
            <a:off x="7760500" y="1123950"/>
            <a:ext cx="78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4"/>
          <p:cNvCxnSpPr/>
          <p:nvPr/>
        </p:nvCxnSpPr>
        <p:spPr>
          <a:xfrm>
            <a:off x="7760500" y="1019175"/>
            <a:ext cx="7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4"/>
          <p:cNvCxnSpPr/>
          <p:nvPr/>
        </p:nvCxnSpPr>
        <p:spPr>
          <a:xfrm>
            <a:off x="7778175" y="1019163"/>
            <a:ext cx="6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