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74">
          <p15:clr>
            <a:srgbClr val="9AA0A6"/>
          </p15:clr>
        </p15:guide>
        <p15:guide id="2" pos="542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B74DA0-D2D8-4C8F-91A2-FA6D6A7D95DF}">
  <a:tblStyle styleId="{E5B74DA0-D2D8-4C8F-91A2-FA6D6A7D95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74" orient="horz"/>
        <p:guide pos="542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ontserrat-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1dcd818_2_70:notes"/>
          <p:cNvSpPr txBox="1"/>
          <p:nvPr>
            <p:ph idx="1" type="body"/>
          </p:nvPr>
        </p:nvSpPr>
        <p:spPr>
          <a:xfrm>
            <a:off x="685785" y="4343400"/>
            <a:ext cx="5486400" cy="4114800"/>
          </a:xfrm>
          <a:prstGeom prst="rect">
            <a:avLst/>
          </a:prstGeom>
        </p:spPr>
        <p:txBody>
          <a:bodyPr anchorCtr="0" anchor="t" bIns="89675" lIns="89675" spcFirstLastPara="1" rIns="89675" wrap="square" tIns="89675">
            <a:noAutofit/>
          </a:bodyPr>
          <a:lstStyle/>
          <a:p>
            <a:pPr indent="0" lvl="0" marL="0" rtl="0" algn="l">
              <a:spcBef>
                <a:spcPts val="0"/>
              </a:spcBef>
              <a:spcAft>
                <a:spcPts val="0"/>
              </a:spcAft>
              <a:buNone/>
            </a:pPr>
            <a:r>
              <a:t/>
            </a:r>
            <a:endParaRPr/>
          </a:p>
        </p:txBody>
      </p:sp>
      <p:sp>
        <p:nvSpPr>
          <p:cNvPr id="101" name="Google Shape;101;ga9b1dcd818_2_70:notes"/>
          <p:cNvSpPr/>
          <p:nvPr>
            <p:ph idx="2" type="sldImg"/>
          </p:nvPr>
        </p:nvSpPr>
        <p:spPr>
          <a:xfrm>
            <a:off x="381183"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15df0d5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15df0d5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is in black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15df0d5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15df0d5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75% is in 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15df0d5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15df0d5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100% is in white and is on top of the 50%. We can notice that all the data points are closely grouped together.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15df0d5f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15df0d5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light filter with 100% brightness is far from the 100% data point without blue filter and is in the opposite direction of the blue.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9b1dcd8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9b1dcd8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It’s representative of the rest of our data because all the data points are close to the boundary, the brightness data is roughly in the same place, and the blue light filter is away from the blue</a:t>
            </a:r>
            <a:r>
              <a:rPr lang="en"/>
              <a:t>. This is also shown in cyan. For the blue, you can’t take the blue out of blue so they are all pretty much in the same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Jared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21637445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2163744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have a limited range that doesn’t include red, we aren’t getting the full picture and we don’t know how this affects our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 data points are pretty close to the boundary so we can conclude the LEDs are pretty good at displaying color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all the brightness data points are all tightly grouped we can conclude brightness doesn’t affect color purity.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a noticeable difference between the data with the blue light filter on vs off so it does actually work as advertised taking out blue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9b1dcd81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9b1dcd8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 like to thank Dr. Sun.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Colour Science package made things much smoother.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9b1dcd81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9b1dcd8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9b1dcd8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9b1dcd8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have a limited range that doesn’t include red, we aren’t getting the full picture and we don’t know how this affects our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 data points are pretty close to the boundary so we can conclude the LEDs are pretty good at displaying color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all the brightness data points are all tightly grouped we can conclude brightness doesn’t affect color purity. It is not unreasonable to think that brightness would affect color purity.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a noticeable difference between the data with the blue light filter on vs off so it does actually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21637445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21637445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Ryan </a:t>
            </a:r>
            <a:r>
              <a:rPr lang="en"/>
              <a:t>introduces</a:t>
            </a:r>
            <a:r>
              <a:rPr lang="en"/>
              <a:t> self -&gt; Jared introduces self -&gt; </a:t>
            </a:r>
            <a:r>
              <a:rPr lang="en"/>
              <a:t>Jared introduces objective Hi I am…. And we are investigating light emission from cell phones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Jared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2163744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2163744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21637445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21637445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9b1dcd8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9b1dcd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experiment we specifically investigated </a:t>
            </a:r>
            <a:endParaRPr/>
          </a:p>
          <a:p>
            <a:pPr indent="0" lvl="0" marL="0" rtl="0" algn="just">
              <a:spcBef>
                <a:spcPts val="480"/>
              </a:spcBef>
              <a:spcAft>
                <a:spcPts val="0"/>
              </a:spcAft>
              <a:buNone/>
            </a:pPr>
            <a:r>
              <a:rPr lang="en">
                <a:solidFill>
                  <a:schemeClr val="dk1"/>
                </a:solidFill>
              </a:rPr>
              <a:t>How pure is the color of the phone’s LEDs?</a:t>
            </a:r>
            <a:endParaRPr>
              <a:solidFill>
                <a:schemeClr val="dk1"/>
              </a:solidFill>
            </a:endParaRPr>
          </a:p>
          <a:p>
            <a:pPr indent="0" lvl="0" marL="0" rtl="0" algn="just">
              <a:spcBef>
                <a:spcPts val="480"/>
              </a:spcBef>
              <a:spcAft>
                <a:spcPts val="0"/>
              </a:spcAft>
              <a:buNone/>
            </a:pPr>
            <a:r>
              <a:rPr lang="en">
                <a:solidFill>
                  <a:schemeClr val="dk1"/>
                </a:solidFill>
              </a:rPr>
              <a:t>Does the brightness of the phone’s screen affect the color purity?</a:t>
            </a:r>
            <a:endParaRPr>
              <a:solidFill>
                <a:schemeClr val="dk1"/>
              </a:solidFill>
            </a:endParaRPr>
          </a:p>
          <a:p>
            <a:pPr indent="0" lvl="0" marL="0" rtl="0" algn="just">
              <a:spcBef>
                <a:spcPts val="480"/>
              </a:spcBef>
              <a:spcAft>
                <a:spcPts val="0"/>
              </a:spcAft>
              <a:buNone/>
            </a:pPr>
            <a:r>
              <a:rPr lang="en">
                <a:solidFill>
                  <a:schemeClr val="dk1"/>
                </a:solidFill>
              </a:rPr>
              <a:t>Does the built in blue light filter on the phone affect the color and work as advertised?</a:t>
            </a:r>
            <a:endParaRPr>
              <a:solidFill>
                <a:schemeClr val="dk1"/>
              </a:solidFill>
            </a:endParaRPr>
          </a:p>
          <a:p>
            <a:pPr indent="0" lvl="0" marL="0" rtl="0" algn="just">
              <a:spcBef>
                <a:spcPts val="48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Jared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9b1dcd8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9b1dcd8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 quick reminder on how human eyes see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propose a ray of light leaving a cell phone screen, how does it go from a ray of light to color that we see?</a:t>
            </a:r>
            <a:endParaRPr/>
          </a:p>
          <a:p>
            <a:pPr indent="0" lvl="0" marL="0" rtl="0" algn="l">
              <a:spcBef>
                <a:spcPts val="0"/>
              </a:spcBef>
              <a:spcAft>
                <a:spcPts val="0"/>
              </a:spcAft>
              <a:buNone/>
            </a:pPr>
            <a:r>
              <a:rPr lang="en"/>
              <a:t>The answer -&gt; we have </a:t>
            </a:r>
            <a:r>
              <a:rPr lang="en"/>
              <a:t>photoreceptors</a:t>
            </a:r>
            <a:r>
              <a:rPr lang="en"/>
              <a:t> called Cones and Rods in the back of our eyes  -&gt; and the Cones are what allow us to see color. We have 3 different cones that allow us to see Red, Green, and Blue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Ryan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15df0d5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15df0d5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analyze light reliably and scientifically?</a:t>
            </a:r>
            <a:endParaRPr/>
          </a:p>
          <a:p>
            <a:pPr indent="0" lvl="0" marL="0" rtl="0" algn="l">
              <a:spcBef>
                <a:spcPts val="0"/>
              </a:spcBef>
              <a:spcAft>
                <a:spcPts val="0"/>
              </a:spcAft>
              <a:buNone/>
            </a:pPr>
            <a:r>
              <a:rPr lang="en"/>
              <a:t>Answer: Color spaces -&gt; We use the CIE 1931 color space -&gt; specifically the xy color space and chromaticity diagram which is just one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features are boundary and white point</a:t>
            </a:r>
            <a:endParaRPr/>
          </a:p>
          <a:p>
            <a:pPr indent="0" lvl="0" marL="0" rtl="0" algn="l">
              <a:spcBef>
                <a:spcPts val="0"/>
              </a:spcBef>
              <a:spcAft>
                <a:spcPts val="0"/>
              </a:spcAft>
              <a:buNone/>
            </a:pPr>
            <a:r>
              <a:rPr lang="en"/>
              <a:t>The boundary is made up of the spectral locus and line of purples</a:t>
            </a:r>
            <a:endParaRPr/>
          </a:p>
          <a:p>
            <a:pPr indent="0" lvl="0" marL="0" rtl="0" algn="l">
              <a:spcBef>
                <a:spcPts val="0"/>
              </a:spcBef>
              <a:spcAft>
                <a:spcPts val="0"/>
              </a:spcAft>
              <a:buNone/>
            </a:pPr>
            <a:r>
              <a:rPr lang="en"/>
              <a:t>Spectral locus - Made up of monochromatic light</a:t>
            </a:r>
            <a:endParaRPr/>
          </a:p>
          <a:p>
            <a:pPr indent="0" lvl="0" marL="0" rtl="0" algn="l">
              <a:spcBef>
                <a:spcPts val="0"/>
              </a:spcBef>
              <a:spcAft>
                <a:spcPts val="0"/>
              </a:spcAft>
              <a:buNone/>
            </a:pPr>
            <a:r>
              <a:rPr lang="en"/>
              <a:t>Line of purples - Not made up of monochromatic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White point: Another key feature is the white point, it is the center of the diagram but can be chosen to whatever best suits your application, for example white light will be </a:t>
            </a:r>
            <a:r>
              <a:rPr lang="en"/>
              <a:t>perceived</a:t>
            </a:r>
            <a:r>
              <a:rPr lang="en"/>
              <a:t> differently outdoors vs indoors, the sun vs a lamp. We used what’s called Illuminant E, the equal energy emitter, which means that all wavelengths have equal intensity and represents pure white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Color matching functions</a:t>
            </a:r>
            <a:endParaRPr/>
          </a:p>
          <a:p>
            <a:pPr indent="0" lvl="0" marL="0" rtl="0" algn="l">
              <a:spcBef>
                <a:spcPts val="0"/>
              </a:spcBef>
              <a:spcAft>
                <a:spcPts val="0"/>
              </a:spcAft>
              <a:buNone/>
            </a:pPr>
            <a:r>
              <a:rPr lang="en"/>
              <a:t>I also want to talk about color matching functions, we’ll talk more about how they’re used later in the presentation. Their meaning can be confusing, if you want you can think about them as mathematical constructs that get you from data to a point in the chromaticity diagram, however it is important to note that they are only colored red, green, and blue by convention and do not directly represent these colors. What they represent is complex and can be thought of as how human eyes respond to color.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Jared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9b1dcd8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9b1dcd8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data collection, rather than measuring the light with our eyes we measured it using a spectrometer and recorded as </a:t>
            </a:r>
            <a:r>
              <a:rPr lang="en"/>
              <a:t>spectrum</a:t>
            </a:r>
            <a:r>
              <a:rPr lang="en"/>
              <a: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you can see our experimental setup, which is an Ocean Optics spectrometer that measured light from a Google Pixel 3 XL through a fiber optic cable. This data was collected using a laptop and OceanView Spectroscopy software. </a:t>
            </a:r>
            <a:endParaRPr/>
          </a:p>
          <a:p>
            <a:pPr indent="0" lvl="0" marL="0" rtl="0" algn="l">
              <a:spcBef>
                <a:spcPts val="0"/>
              </a:spcBef>
              <a:spcAft>
                <a:spcPts val="0"/>
              </a:spcAft>
              <a:buNone/>
            </a:pPr>
            <a:r>
              <a:rPr lang="en">
                <a:solidFill>
                  <a:schemeClr val="dk1"/>
                </a:solidFill>
              </a:rPr>
              <a:t>Ideally the data would appear like the image on the right, however,</a:t>
            </a:r>
            <a:endParaRPr>
              <a:solidFill>
                <a:schemeClr val="dk1"/>
              </a:solidFill>
            </a:endParaRPr>
          </a:p>
          <a:p>
            <a:pPr indent="0" lvl="0" marL="0" rtl="0" algn="l">
              <a:spcBef>
                <a:spcPts val="0"/>
              </a:spcBef>
              <a:spcAft>
                <a:spcPts val="0"/>
              </a:spcAft>
              <a:buNone/>
            </a:pPr>
            <a:r>
              <a:rPr lang="en"/>
              <a:t> Due to internal setting issues with our spectrometer we could only measure a limited range of 200-530 nm wavelengths, and because of this we could only measure blue, cyan, and green light. </a:t>
            </a:r>
            <a:endParaRPr/>
          </a:p>
          <a:p>
            <a:pPr indent="0" lvl="0" marL="0" rtl="0" algn="l">
              <a:spcBef>
                <a:spcPts val="0"/>
              </a:spcBef>
              <a:spcAft>
                <a:spcPts val="0"/>
              </a:spcAft>
              <a:buNone/>
            </a:pPr>
            <a:r>
              <a:rPr lang="en"/>
              <a:t>Next slide: Jared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9b1dcd8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9b1dcd8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 calculate our data, we first needed to </a:t>
            </a:r>
            <a:r>
              <a:rPr lang="en">
                <a:solidFill>
                  <a:schemeClr val="dk1"/>
                </a:solidFill>
              </a:rPr>
              <a:t>calibrate our python code, for this we used data from the sun because not only is it readily available, we also understand what the sun looks like. And it also covers the entire spectrum with some in the visible, UV and infared. If you look at the top right graph you can see the sun data that we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have data it has to be processed to be put on the color map. To put this data on the color map we need to calculate the XYZ values or </a:t>
            </a:r>
            <a:r>
              <a:rPr lang="en"/>
              <a:t>what's</a:t>
            </a:r>
            <a:r>
              <a:rPr lang="en"/>
              <a:t> called the tristimulus values. To achieve this we integrated our data with color matching functions. Once we have the tristimulus values we can calculate the xy values that will plot our data on the color 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are using the sun as an example, the corresponding color matching functions are not too interesting. You can see this on the bottom right graph. The dotted lines are the color matching functions. The solid lines are the integrands of our data, which is being multiplied by the color matching functions. Since the sun has all wavelengths of light, the color matching functions are essentially just scaled versions of the integrands. If we had used blue light for our example, we wouldn’t necessarily see peaks on the right side, and would see higher peaks on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Ryan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9b1dcd81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9b1dcd81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Okay so now that we know how to plot points on the color map, what can we learn from them? We would like to know color purity but we need a few things to get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look at example 1, we draw a line between the point and the white point then extend it. Where it intersects the boundary closest to the point is the dominant wavelength. On the </a:t>
            </a:r>
            <a:r>
              <a:rPr lang="en"/>
              <a:t>opposite</a:t>
            </a:r>
            <a:r>
              <a:rPr lang="en"/>
              <a:t> side of the white point is the complementary wavelength. If you want to know more about our process, ask us after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dominant wavelength we can talk about color purity. If we look at example 2, we can define 2 distances A and B. A is between the white point and the data point, point B is between the white point and the dominant wavelength. The ratio of the distances is color purity. To put it simpler, it is how close to the boundary the point is or how far from white it is. 0% -&gt; white, 100 -&gt; monochromatic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Ryan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15df0d5f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15df0d5f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what data we collected. Offer to take a quick look at all our data. We will look at the green light data since it is representative of the rest of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97820"/>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 name="Google Shape;13;p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2"/>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500"/>
              <a:buFont typeface="Calibri"/>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57" name="Google Shape;57;p12"/>
          <p:cNvSpPr txBox="1"/>
          <p:nvPr>
            <p:ph idx="1" type="body"/>
          </p:nvPr>
        </p:nvSpPr>
        <p:spPr>
          <a:xfrm>
            <a:off x="457200" y="1151335"/>
            <a:ext cx="4040188" cy="479821"/>
          </a:xfrm>
          <a:prstGeom prst="rect">
            <a:avLst/>
          </a:prstGeom>
          <a:noFill/>
          <a:ln>
            <a:noFill/>
          </a:ln>
        </p:spPr>
        <p:txBody>
          <a:bodyPr anchorCtr="0" anchor="b" bIns="35900" lIns="71825" spcFirstLastPara="1" rIns="71825" wrap="square" tIns="35900">
            <a:noAutofit/>
          </a:bodyPr>
          <a:lstStyle>
            <a:lvl1pPr indent="-228600" lvl="0" marL="457200" algn="l">
              <a:spcBef>
                <a:spcPts val="400"/>
              </a:spcBef>
              <a:spcAft>
                <a:spcPts val="0"/>
              </a:spcAft>
              <a:buClr>
                <a:schemeClr val="dk1"/>
              </a:buClr>
              <a:buSzPts val="1900"/>
              <a:buNone/>
              <a:defRPr b="1" sz="1900"/>
            </a:lvl1pPr>
            <a:lvl2pPr indent="-228600" lvl="1" marL="914400" algn="l">
              <a:spcBef>
                <a:spcPts val="300"/>
              </a:spcBef>
              <a:spcAft>
                <a:spcPts val="0"/>
              </a:spcAft>
              <a:buClr>
                <a:schemeClr val="dk1"/>
              </a:buClr>
              <a:buSzPts val="1600"/>
              <a:buNone/>
              <a:defRPr b="1" sz="1600"/>
            </a:lvl2pPr>
            <a:lvl3pPr indent="-228600" lvl="2" marL="1371600" algn="l">
              <a:spcBef>
                <a:spcPts val="300"/>
              </a:spcBef>
              <a:spcAft>
                <a:spcPts val="0"/>
              </a:spcAft>
              <a:buClr>
                <a:schemeClr val="dk1"/>
              </a:buClr>
              <a:buSzPts val="1400"/>
              <a:buNone/>
              <a:defRPr b="1" sz="1400"/>
            </a:lvl3pPr>
            <a:lvl4pPr indent="-228600" lvl="3" marL="1828800" algn="l">
              <a:spcBef>
                <a:spcPts val="300"/>
              </a:spcBef>
              <a:spcAft>
                <a:spcPts val="0"/>
              </a:spcAft>
              <a:buClr>
                <a:schemeClr val="dk1"/>
              </a:buClr>
              <a:buSzPts val="1300"/>
              <a:buNone/>
              <a:defRPr b="1" sz="1300"/>
            </a:lvl4pPr>
            <a:lvl5pPr indent="-228600" lvl="4" marL="2286000" algn="l">
              <a:spcBef>
                <a:spcPts val="300"/>
              </a:spcBef>
              <a:spcAft>
                <a:spcPts val="0"/>
              </a:spcAft>
              <a:buClr>
                <a:schemeClr val="dk1"/>
              </a:buClr>
              <a:buSzPts val="1300"/>
              <a:buNone/>
              <a:defRPr b="1" sz="1300"/>
            </a:lvl5pPr>
            <a:lvl6pPr indent="-228600" lvl="5" marL="2743200" algn="l">
              <a:spcBef>
                <a:spcPts val="300"/>
              </a:spcBef>
              <a:spcAft>
                <a:spcPts val="0"/>
              </a:spcAft>
              <a:buClr>
                <a:schemeClr val="dk1"/>
              </a:buClr>
              <a:buSzPts val="1300"/>
              <a:buNone/>
              <a:defRPr b="1" sz="1300"/>
            </a:lvl6pPr>
            <a:lvl7pPr indent="-228600" lvl="6" marL="3200400" algn="l">
              <a:spcBef>
                <a:spcPts val="300"/>
              </a:spcBef>
              <a:spcAft>
                <a:spcPts val="0"/>
              </a:spcAft>
              <a:buClr>
                <a:schemeClr val="dk1"/>
              </a:buClr>
              <a:buSzPts val="1300"/>
              <a:buNone/>
              <a:defRPr b="1" sz="1300"/>
            </a:lvl7pPr>
            <a:lvl8pPr indent="-228600" lvl="7" marL="3657600" algn="l">
              <a:spcBef>
                <a:spcPts val="300"/>
              </a:spcBef>
              <a:spcAft>
                <a:spcPts val="0"/>
              </a:spcAft>
              <a:buClr>
                <a:schemeClr val="dk1"/>
              </a:buClr>
              <a:buSzPts val="1300"/>
              <a:buNone/>
              <a:defRPr b="1" sz="1300"/>
            </a:lvl8pPr>
            <a:lvl9pPr indent="-228600" lvl="8" marL="4114800" algn="l">
              <a:spcBef>
                <a:spcPts val="300"/>
              </a:spcBef>
              <a:spcAft>
                <a:spcPts val="0"/>
              </a:spcAft>
              <a:buClr>
                <a:schemeClr val="dk1"/>
              </a:buClr>
              <a:buSzPts val="1300"/>
              <a:buNone/>
              <a:defRPr b="1" sz="1300"/>
            </a:lvl9pPr>
          </a:lstStyle>
          <a:p/>
        </p:txBody>
      </p:sp>
      <p:sp>
        <p:nvSpPr>
          <p:cNvPr id="58" name="Google Shape;58;p12"/>
          <p:cNvSpPr txBox="1"/>
          <p:nvPr>
            <p:ph idx="2" type="body"/>
          </p:nvPr>
        </p:nvSpPr>
        <p:spPr>
          <a:xfrm>
            <a:off x="457200" y="1631156"/>
            <a:ext cx="4040188" cy="2963466"/>
          </a:xfrm>
          <a:prstGeom prst="rect">
            <a:avLst/>
          </a:prstGeom>
          <a:noFill/>
          <a:ln>
            <a:noFill/>
          </a:ln>
        </p:spPr>
        <p:txBody>
          <a:bodyPr anchorCtr="0" anchor="t" bIns="35900" lIns="71825" spcFirstLastPara="1" rIns="71825" wrap="square" tIns="35900">
            <a:noAutofit/>
          </a:bodyPr>
          <a:lstStyle>
            <a:lvl1pPr indent="-349250" lvl="0" marL="457200" algn="l">
              <a:spcBef>
                <a:spcPts val="400"/>
              </a:spcBef>
              <a:spcAft>
                <a:spcPts val="0"/>
              </a:spcAft>
              <a:buClr>
                <a:schemeClr val="dk1"/>
              </a:buClr>
              <a:buSzPts val="1900"/>
              <a:buChar char="•"/>
              <a:defRPr sz="1900"/>
            </a:lvl1pPr>
            <a:lvl2pPr indent="-330200" lvl="1" marL="914400" algn="l">
              <a:spcBef>
                <a:spcPts val="300"/>
              </a:spcBef>
              <a:spcAft>
                <a:spcPts val="0"/>
              </a:spcAft>
              <a:buClr>
                <a:schemeClr val="dk1"/>
              </a:buClr>
              <a:buSzPts val="1600"/>
              <a:buChar char="–"/>
              <a:defRPr sz="1600"/>
            </a:lvl2pPr>
            <a:lvl3pPr indent="-317500" lvl="2" marL="1371600" algn="l">
              <a:spcBef>
                <a:spcPts val="300"/>
              </a:spcBef>
              <a:spcAft>
                <a:spcPts val="0"/>
              </a:spcAft>
              <a:buClr>
                <a:schemeClr val="dk1"/>
              </a:buClr>
              <a:buSzPts val="1400"/>
              <a:buChar char="•"/>
              <a:defRPr sz="1400"/>
            </a:lvl3pPr>
            <a:lvl4pPr indent="-311150" lvl="3" marL="1828800" algn="l">
              <a:spcBef>
                <a:spcPts val="300"/>
              </a:spcBef>
              <a:spcAft>
                <a:spcPts val="0"/>
              </a:spcAft>
              <a:buClr>
                <a:schemeClr val="dk1"/>
              </a:buClr>
              <a:buSzPts val="1300"/>
              <a:buChar char="–"/>
              <a:defRPr sz="1300"/>
            </a:lvl4pPr>
            <a:lvl5pPr indent="-311150" lvl="4" marL="2286000" algn="l">
              <a:spcBef>
                <a:spcPts val="300"/>
              </a:spcBef>
              <a:spcAft>
                <a:spcPts val="0"/>
              </a:spcAft>
              <a:buClr>
                <a:schemeClr val="dk1"/>
              </a:buClr>
              <a:buSzPts val="1300"/>
              <a:buChar char="»"/>
              <a:defRPr sz="1300"/>
            </a:lvl5pPr>
            <a:lvl6pPr indent="-311150" lvl="5" marL="2743200" algn="l">
              <a:spcBef>
                <a:spcPts val="300"/>
              </a:spcBef>
              <a:spcAft>
                <a:spcPts val="0"/>
              </a:spcAft>
              <a:buClr>
                <a:schemeClr val="dk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59" name="Google Shape;59;p12"/>
          <p:cNvSpPr txBox="1"/>
          <p:nvPr>
            <p:ph idx="3" type="body"/>
          </p:nvPr>
        </p:nvSpPr>
        <p:spPr>
          <a:xfrm>
            <a:off x="4645025" y="1151335"/>
            <a:ext cx="4041775" cy="479821"/>
          </a:xfrm>
          <a:prstGeom prst="rect">
            <a:avLst/>
          </a:prstGeom>
          <a:noFill/>
          <a:ln>
            <a:noFill/>
          </a:ln>
        </p:spPr>
        <p:txBody>
          <a:bodyPr anchorCtr="0" anchor="b" bIns="35900" lIns="71825" spcFirstLastPara="1" rIns="71825" wrap="square" tIns="35900">
            <a:noAutofit/>
          </a:bodyPr>
          <a:lstStyle>
            <a:lvl1pPr indent="-228600" lvl="0" marL="457200" algn="l">
              <a:spcBef>
                <a:spcPts val="400"/>
              </a:spcBef>
              <a:spcAft>
                <a:spcPts val="0"/>
              </a:spcAft>
              <a:buClr>
                <a:schemeClr val="dk1"/>
              </a:buClr>
              <a:buSzPts val="1900"/>
              <a:buNone/>
              <a:defRPr b="1" sz="1900"/>
            </a:lvl1pPr>
            <a:lvl2pPr indent="-228600" lvl="1" marL="914400" algn="l">
              <a:spcBef>
                <a:spcPts val="300"/>
              </a:spcBef>
              <a:spcAft>
                <a:spcPts val="0"/>
              </a:spcAft>
              <a:buClr>
                <a:schemeClr val="dk1"/>
              </a:buClr>
              <a:buSzPts val="1600"/>
              <a:buNone/>
              <a:defRPr b="1" sz="1600"/>
            </a:lvl2pPr>
            <a:lvl3pPr indent="-228600" lvl="2" marL="1371600" algn="l">
              <a:spcBef>
                <a:spcPts val="300"/>
              </a:spcBef>
              <a:spcAft>
                <a:spcPts val="0"/>
              </a:spcAft>
              <a:buClr>
                <a:schemeClr val="dk1"/>
              </a:buClr>
              <a:buSzPts val="1400"/>
              <a:buNone/>
              <a:defRPr b="1" sz="1400"/>
            </a:lvl3pPr>
            <a:lvl4pPr indent="-228600" lvl="3" marL="1828800" algn="l">
              <a:spcBef>
                <a:spcPts val="300"/>
              </a:spcBef>
              <a:spcAft>
                <a:spcPts val="0"/>
              </a:spcAft>
              <a:buClr>
                <a:schemeClr val="dk1"/>
              </a:buClr>
              <a:buSzPts val="1300"/>
              <a:buNone/>
              <a:defRPr b="1" sz="1300"/>
            </a:lvl4pPr>
            <a:lvl5pPr indent="-228600" lvl="4" marL="2286000" algn="l">
              <a:spcBef>
                <a:spcPts val="300"/>
              </a:spcBef>
              <a:spcAft>
                <a:spcPts val="0"/>
              </a:spcAft>
              <a:buClr>
                <a:schemeClr val="dk1"/>
              </a:buClr>
              <a:buSzPts val="1300"/>
              <a:buNone/>
              <a:defRPr b="1" sz="1300"/>
            </a:lvl5pPr>
            <a:lvl6pPr indent="-228600" lvl="5" marL="2743200" algn="l">
              <a:spcBef>
                <a:spcPts val="300"/>
              </a:spcBef>
              <a:spcAft>
                <a:spcPts val="0"/>
              </a:spcAft>
              <a:buClr>
                <a:schemeClr val="dk1"/>
              </a:buClr>
              <a:buSzPts val="1300"/>
              <a:buNone/>
              <a:defRPr b="1" sz="1300"/>
            </a:lvl6pPr>
            <a:lvl7pPr indent="-228600" lvl="6" marL="3200400" algn="l">
              <a:spcBef>
                <a:spcPts val="300"/>
              </a:spcBef>
              <a:spcAft>
                <a:spcPts val="0"/>
              </a:spcAft>
              <a:buClr>
                <a:schemeClr val="dk1"/>
              </a:buClr>
              <a:buSzPts val="1300"/>
              <a:buNone/>
              <a:defRPr b="1" sz="1300"/>
            </a:lvl7pPr>
            <a:lvl8pPr indent="-228600" lvl="7" marL="3657600" algn="l">
              <a:spcBef>
                <a:spcPts val="300"/>
              </a:spcBef>
              <a:spcAft>
                <a:spcPts val="0"/>
              </a:spcAft>
              <a:buClr>
                <a:schemeClr val="dk1"/>
              </a:buClr>
              <a:buSzPts val="1300"/>
              <a:buNone/>
              <a:defRPr b="1" sz="1300"/>
            </a:lvl8pPr>
            <a:lvl9pPr indent="-228600" lvl="8" marL="4114800" algn="l">
              <a:spcBef>
                <a:spcPts val="300"/>
              </a:spcBef>
              <a:spcAft>
                <a:spcPts val="0"/>
              </a:spcAft>
              <a:buClr>
                <a:schemeClr val="dk1"/>
              </a:buClr>
              <a:buSzPts val="1300"/>
              <a:buNone/>
              <a:defRPr b="1" sz="1300"/>
            </a:lvl9pPr>
          </a:lstStyle>
          <a:p/>
        </p:txBody>
      </p:sp>
      <p:sp>
        <p:nvSpPr>
          <p:cNvPr id="60" name="Google Shape;60;p12"/>
          <p:cNvSpPr txBox="1"/>
          <p:nvPr>
            <p:ph idx="4" type="body"/>
          </p:nvPr>
        </p:nvSpPr>
        <p:spPr>
          <a:xfrm>
            <a:off x="4645025" y="1631156"/>
            <a:ext cx="4041775" cy="2963466"/>
          </a:xfrm>
          <a:prstGeom prst="rect">
            <a:avLst/>
          </a:prstGeom>
          <a:noFill/>
          <a:ln>
            <a:noFill/>
          </a:ln>
        </p:spPr>
        <p:txBody>
          <a:bodyPr anchorCtr="0" anchor="t" bIns="35900" lIns="71825" spcFirstLastPara="1" rIns="71825" wrap="square" tIns="35900">
            <a:noAutofit/>
          </a:bodyPr>
          <a:lstStyle>
            <a:lvl1pPr indent="-349250" lvl="0" marL="457200" algn="l">
              <a:spcBef>
                <a:spcPts val="400"/>
              </a:spcBef>
              <a:spcAft>
                <a:spcPts val="0"/>
              </a:spcAft>
              <a:buClr>
                <a:schemeClr val="dk1"/>
              </a:buClr>
              <a:buSzPts val="1900"/>
              <a:buChar char="•"/>
              <a:defRPr sz="1900"/>
            </a:lvl1pPr>
            <a:lvl2pPr indent="-330200" lvl="1" marL="914400" algn="l">
              <a:spcBef>
                <a:spcPts val="300"/>
              </a:spcBef>
              <a:spcAft>
                <a:spcPts val="0"/>
              </a:spcAft>
              <a:buClr>
                <a:schemeClr val="dk1"/>
              </a:buClr>
              <a:buSzPts val="1600"/>
              <a:buChar char="–"/>
              <a:defRPr sz="1600"/>
            </a:lvl2pPr>
            <a:lvl3pPr indent="-317500" lvl="2" marL="1371600" algn="l">
              <a:spcBef>
                <a:spcPts val="300"/>
              </a:spcBef>
              <a:spcAft>
                <a:spcPts val="0"/>
              </a:spcAft>
              <a:buClr>
                <a:schemeClr val="dk1"/>
              </a:buClr>
              <a:buSzPts val="1400"/>
              <a:buChar char="•"/>
              <a:defRPr sz="1400"/>
            </a:lvl3pPr>
            <a:lvl4pPr indent="-311150" lvl="3" marL="1828800" algn="l">
              <a:spcBef>
                <a:spcPts val="300"/>
              </a:spcBef>
              <a:spcAft>
                <a:spcPts val="0"/>
              </a:spcAft>
              <a:buClr>
                <a:schemeClr val="dk1"/>
              </a:buClr>
              <a:buSzPts val="1300"/>
              <a:buChar char="–"/>
              <a:defRPr sz="1300"/>
            </a:lvl4pPr>
            <a:lvl5pPr indent="-311150" lvl="4" marL="2286000" algn="l">
              <a:spcBef>
                <a:spcPts val="300"/>
              </a:spcBef>
              <a:spcAft>
                <a:spcPts val="0"/>
              </a:spcAft>
              <a:buClr>
                <a:schemeClr val="dk1"/>
              </a:buClr>
              <a:buSzPts val="1300"/>
              <a:buChar char="»"/>
              <a:defRPr sz="1300"/>
            </a:lvl5pPr>
            <a:lvl6pPr indent="-311150" lvl="5" marL="2743200" algn="l">
              <a:spcBef>
                <a:spcPts val="300"/>
              </a:spcBef>
              <a:spcAft>
                <a:spcPts val="0"/>
              </a:spcAft>
              <a:buClr>
                <a:schemeClr val="dk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61" name="Google Shape;61;p12"/>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2" name="Google Shape;62;p12"/>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3" name="Google Shape;63;p12"/>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3"/>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66" name="Google Shape;66;p13"/>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7" name="Google Shape;67;p13"/>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8" name="Google Shape;68;p13"/>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4"/>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1" name="Google Shape;71;p14"/>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2" name="Google Shape;72;p14"/>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457201" y="204788"/>
            <a:ext cx="3008313" cy="871537"/>
          </a:xfrm>
          <a:prstGeom prst="rect">
            <a:avLst/>
          </a:prstGeom>
          <a:noFill/>
          <a:ln>
            <a:noFill/>
          </a:ln>
        </p:spPr>
        <p:txBody>
          <a:bodyPr anchorCtr="0" anchor="b" bIns="35900" lIns="71825" spcFirstLastPara="1" rIns="71825" wrap="square" tIns="35900">
            <a:noAutofit/>
          </a:bodyPr>
          <a:lstStyle>
            <a:lvl1pPr lvl="0" algn="l">
              <a:spcBef>
                <a:spcPts val="0"/>
              </a:spcBef>
              <a:spcAft>
                <a:spcPts val="0"/>
              </a:spcAft>
              <a:buClr>
                <a:schemeClr val="dk1"/>
              </a:buClr>
              <a:buSzPts val="1600"/>
              <a:buFont typeface="Calibri"/>
              <a:buNone/>
              <a:defRPr b="1" sz="16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5" name="Google Shape;75;p15"/>
          <p:cNvSpPr txBox="1"/>
          <p:nvPr>
            <p:ph idx="1" type="body"/>
          </p:nvPr>
        </p:nvSpPr>
        <p:spPr>
          <a:xfrm>
            <a:off x="3575050" y="204788"/>
            <a:ext cx="5111750" cy="4389835"/>
          </a:xfrm>
          <a:prstGeom prst="rect">
            <a:avLst/>
          </a:prstGeom>
          <a:noFill/>
          <a:ln>
            <a:noFill/>
          </a:ln>
        </p:spPr>
        <p:txBody>
          <a:bodyPr anchorCtr="0" anchor="t" bIns="35900" lIns="71825" spcFirstLastPara="1" rIns="71825" wrap="square" tIns="35900">
            <a:noAutofit/>
          </a:bodyPr>
          <a:lstStyle>
            <a:lvl1pPr indent="-387350" lvl="0" marL="457200" algn="l">
              <a:spcBef>
                <a:spcPts val="500"/>
              </a:spcBef>
              <a:spcAft>
                <a:spcPts val="0"/>
              </a:spcAft>
              <a:buClr>
                <a:schemeClr val="dk1"/>
              </a:buClr>
              <a:buSzPts val="2500"/>
              <a:buChar char="•"/>
              <a:defRPr sz="2500"/>
            </a:lvl1pPr>
            <a:lvl2pPr indent="-368300" lvl="1" marL="914400" algn="l">
              <a:spcBef>
                <a:spcPts val="400"/>
              </a:spcBef>
              <a:spcAft>
                <a:spcPts val="0"/>
              </a:spcAft>
              <a:buClr>
                <a:schemeClr val="dk1"/>
              </a:buClr>
              <a:buSzPts val="2200"/>
              <a:buChar char="–"/>
              <a:defRPr sz="2200"/>
            </a:lvl2pPr>
            <a:lvl3pPr indent="-349250" lvl="2" marL="1371600" algn="l">
              <a:spcBef>
                <a:spcPts val="400"/>
              </a:spcBef>
              <a:spcAft>
                <a:spcPts val="0"/>
              </a:spcAft>
              <a:buClr>
                <a:schemeClr val="dk1"/>
              </a:buClr>
              <a:buSzPts val="1900"/>
              <a:buChar char="•"/>
              <a:defRPr sz="19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76" name="Google Shape;76;p15"/>
          <p:cNvSpPr txBox="1"/>
          <p:nvPr>
            <p:ph idx="2" type="body"/>
          </p:nvPr>
        </p:nvSpPr>
        <p:spPr>
          <a:xfrm>
            <a:off x="457201" y="1076325"/>
            <a:ext cx="3008313" cy="3518297"/>
          </a:xfrm>
          <a:prstGeom prst="rect">
            <a:avLst/>
          </a:prstGeom>
          <a:noFill/>
          <a:ln>
            <a:noFill/>
          </a:ln>
        </p:spPr>
        <p:txBody>
          <a:bodyPr anchorCtr="0" anchor="t" bIns="35900" lIns="71825" spcFirstLastPara="1" rIns="71825" wrap="square" tIns="35900">
            <a:no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7" name="Google Shape;77;p15"/>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8" name="Google Shape;78;p15"/>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9" name="Google Shape;79;p15"/>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6"/>
          <p:cNvSpPr txBox="1"/>
          <p:nvPr>
            <p:ph type="title"/>
          </p:nvPr>
        </p:nvSpPr>
        <p:spPr>
          <a:xfrm>
            <a:off x="1792288" y="3600450"/>
            <a:ext cx="5486400" cy="425054"/>
          </a:xfrm>
          <a:prstGeom prst="rect">
            <a:avLst/>
          </a:prstGeom>
          <a:noFill/>
          <a:ln>
            <a:noFill/>
          </a:ln>
        </p:spPr>
        <p:txBody>
          <a:bodyPr anchorCtr="0" anchor="b" bIns="35900" lIns="71825" spcFirstLastPara="1" rIns="71825" wrap="square" tIns="35900">
            <a:noAutofit/>
          </a:bodyPr>
          <a:lstStyle>
            <a:lvl1pPr lvl="0" algn="l">
              <a:spcBef>
                <a:spcPts val="0"/>
              </a:spcBef>
              <a:spcAft>
                <a:spcPts val="0"/>
              </a:spcAft>
              <a:buClr>
                <a:schemeClr val="dk1"/>
              </a:buClr>
              <a:buSzPts val="1600"/>
              <a:buFont typeface="Calibri"/>
              <a:buNone/>
              <a:defRPr b="1" sz="16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2" name="Google Shape;82;p16"/>
          <p:cNvSpPr/>
          <p:nvPr>
            <p:ph idx="2" type="pic"/>
          </p:nvPr>
        </p:nvSpPr>
        <p:spPr>
          <a:xfrm>
            <a:off x="1792288" y="459581"/>
            <a:ext cx="5486400" cy="3086100"/>
          </a:xfrm>
          <a:prstGeom prst="rect">
            <a:avLst/>
          </a:prstGeom>
          <a:noFill/>
          <a:ln>
            <a:noFill/>
          </a:ln>
        </p:spPr>
        <p:txBody>
          <a:bodyPr anchorCtr="0" anchor="t" bIns="35900" lIns="71825" spcFirstLastPara="1" rIns="71825" wrap="square" tIns="35900">
            <a:noAutofit/>
          </a:bodyPr>
          <a:lstStyle>
            <a:lvl1pPr lvl="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3" name="Google Shape;83;p16"/>
          <p:cNvSpPr txBox="1"/>
          <p:nvPr>
            <p:ph idx="1" type="body"/>
          </p:nvPr>
        </p:nvSpPr>
        <p:spPr>
          <a:xfrm>
            <a:off x="1792288" y="4025504"/>
            <a:ext cx="5486400" cy="603646"/>
          </a:xfrm>
          <a:prstGeom prst="rect">
            <a:avLst/>
          </a:prstGeom>
          <a:noFill/>
          <a:ln>
            <a:noFill/>
          </a:ln>
        </p:spPr>
        <p:txBody>
          <a:bodyPr anchorCtr="0" anchor="t" bIns="35900" lIns="71825" spcFirstLastPara="1" rIns="71825" wrap="square" tIns="35900">
            <a:no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84" name="Google Shape;84;p16"/>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5" name="Google Shape;85;p16"/>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6" name="Google Shape;86;p16"/>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7"/>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9" name="Google Shape;89;p17"/>
          <p:cNvSpPr txBox="1"/>
          <p:nvPr>
            <p:ph idx="1" type="body"/>
          </p:nvPr>
        </p:nvSpPr>
        <p:spPr>
          <a:xfrm rot="5400000">
            <a:off x="2874764" y="-1217413"/>
            <a:ext cx="3394472" cy="8229600"/>
          </a:xfrm>
          <a:prstGeom prst="rect">
            <a:avLst/>
          </a:prstGeom>
          <a:noFill/>
          <a:ln>
            <a:noFill/>
          </a:ln>
        </p:spPr>
        <p:txBody>
          <a:bodyPr anchorCtr="0" anchor="t" bIns="35900" lIns="71825" spcFirstLastPara="1" rIns="71825" wrap="square" tIns="35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90" name="Google Shape;90;p17"/>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1" name="Google Shape;91;p17"/>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2" name="Google Shape;92;p17"/>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8"/>
          <p:cNvSpPr txBox="1"/>
          <p:nvPr>
            <p:ph type="title"/>
          </p:nvPr>
        </p:nvSpPr>
        <p:spPr>
          <a:xfrm rot="5400000">
            <a:off x="5463778" y="1371601"/>
            <a:ext cx="4388644" cy="205740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95" name="Google Shape;95;p18"/>
          <p:cNvSpPr txBox="1"/>
          <p:nvPr>
            <p:ph idx="1" type="body"/>
          </p:nvPr>
        </p:nvSpPr>
        <p:spPr>
          <a:xfrm rot="5400000">
            <a:off x="1272778" y="-609599"/>
            <a:ext cx="4388644" cy="6019800"/>
          </a:xfrm>
          <a:prstGeom prst="rect">
            <a:avLst/>
          </a:prstGeom>
          <a:noFill/>
          <a:ln>
            <a:noFill/>
          </a:ln>
        </p:spPr>
        <p:txBody>
          <a:bodyPr anchorCtr="0" anchor="t" bIns="35900" lIns="71825" spcFirstLastPara="1" rIns="71825" wrap="square" tIns="35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96" name="Google Shape;96;p18"/>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7" name="Google Shape;97;p18"/>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8" name="Google Shape;98;p18"/>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6" name="Google Shape;16;p3"/>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4"/>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476377"/>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2" type="body"/>
          </p:nvPr>
        </p:nvSpPr>
        <p:spPr>
          <a:xfrm>
            <a:off x="4648200" y="1476377"/>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8"/>
          <p:cNvSpPr txBox="1"/>
          <p:nvPr>
            <p:ph idx="12" type="sldNum"/>
          </p:nvPr>
        </p:nvSpPr>
        <p:spPr>
          <a:xfrm>
            <a:off x="8556784" y="4749851"/>
            <a:ext cx="548700" cy="393600"/>
          </a:xfrm>
          <a:prstGeom prst="rect">
            <a:avLst/>
          </a:prstGeom>
        </p:spPr>
        <p:txBody>
          <a:bodyPr anchorCtr="0" anchor="t" bIns="35900" lIns="71825" spcFirstLastPara="1" rIns="71825" wrap="square" tIns="359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9"/>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38" name="Google Shape;38;p9"/>
          <p:cNvSpPr txBox="1"/>
          <p:nvPr>
            <p:ph idx="1" type="body"/>
          </p:nvPr>
        </p:nvSpPr>
        <p:spPr>
          <a:xfrm>
            <a:off x="457200" y="1200150"/>
            <a:ext cx="8229600" cy="3394472"/>
          </a:xfrm>
          <a:prstGeom prst="rect">
            <a:avLst/>
          </a:prstGeom>
          <a:noFill/>
          <a:ln>
            <a:noFill/>
          </a:ln>
        </p:spPr>
        <p:txBody>
          <a:bodyPr anchorCtr="0" anchor="t" bIns="35900" lIns="71825" spcFirstLastPara="1" rIns="71825" wrap="square" tIns="35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39" name="Google Shape;39;p9"/>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40" name="Google Shape;40;p9"/>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41" name="Google Shape;41;p9"/>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0"/>
          <p:cNvSpPr txBox="1"/>
          <p:nvPr>
            <p:ph type="title"/>
          </p:nvPr>
        </p:nvSpPr>
        <p:spPr>
          <a:xfrm>
            <a:off x="722313" y="3305176"/>
            <a:ext cx="7772400" cy="1021556"/>
          </a:xfrm>
          <a:prstGeom prst="rect">
            <a:avLst/>
          </a:prstGeom>
          <a:noFill/>
          <a:ln>
            <a:noFill/>
          </a:ln>
        </p:spPr>
        <p:txBody>
          <a:bodyPr anchorCtr="0" anchor="t" bIns="35900" lIns="71825" spcFirstLastPara="1" rIns="71825" wrap="square" tIns="35900">
            <a:noAutofit/>
          </a:bodyPr>
          <a:lstStyle>
            <a:lvl1pPr lvl="0" algn="l">
              <a:spcBef>
                <a:spcPts val="0"/>
              </a:spcBef>
              <a:spcAft>
                <a:spcPts val="0"/>
              </a:spcAft>
              <a:buClr>
                <a:schemeClr val="dk1"/>
              </a:buClr>
              <a:buSzPts val="3200"/>
              <a:buFont typeface="Calibri"/>
              <a:buNone/>
              <a:defRPr b="1" sz="3200" cap="none"/>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44" name="Google Shape;44;p10"/>
          <p:cNvSpPr txBox="1"/>
          <p:nvPr>
            <p:ph idx="1" type="body"/>
          </p:nvPr>
        </p:nvSpPr>
        <p:spPr>
          <a:xfrm>
            <a:off x="722313" y="2180035"/>
            <a:ext cx="7772400" cy="1125140"/>
          </a:xfrm>
          <a:prstGeom prst="rect">
            <a:avLst/>
          </a:prstGeom>
          <a:noFill/>
          <a:ln>
            <a:noFill/>
          </a:ln>
        </p:spPr>
        <p:txBody>
          <a:bodyPr anchorCtr="0" anchor="b" bIns="35900" lIns="71825" spcFirstLastPara="1" rIns="71825" wrap="square" tIns="35900">
            <a:noAutofit/>
          </a:bodyPr>
          <a:lstStyle>
            <a:lvl1pPr indent="-228600" lvl="0" marL="457200" algn="l">
              <a:spcBef>
                <a:spcPts val="300"/>
              </a:spcBef>
              <a:spcAft>
                <a:spcPts val="0"/>
              </a:spcAft>
              <a:buClr>
                <a:srgbClr val="888888"/>
              </a:buClr>
              <a:buSzPts val="1600"/>
              <a:buNone/>
              <a:defRPr sz="16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300"/>
              </a:spcBef>
              <a:spcAft>
                <a:spcPts val="0"/>
              </a:spcAft>
              <a:buClr>
                <a:srgbClr val="888888"/>
              </a:buClr>
              <a:buSzPts val="1300"/>
              <a:buNone/>
              <a:defRPr sz="13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45" name="Google Shape;45;p10"/>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46" name="Google Shape;46;p10"/>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47" name="Google Shape;47;p10"/>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1"/>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50" name="Google Shape;50;p11"/>
          <p:cNvSpPr txBox="1"/>
          <p:nvPr>
            <p:ph idx="1" type="body"/>
          </p:nvPr>
        </p:nvSpPr>
        <p:spPr>
          <a:xfrm>
            <a:off x="457200" y="1200150"/>
            <a:ext cx="4038600" cy="3394472"/>
          </a:xfrm>
          <a:prstGeom prst="rect">
            <a:avLst/>
          </a:prstGeom>
          <a:noFill/>
          <a:ln>
            <a:noFill/>
          </a:ln>
        </p:spPr>
        <p:txBody>
          <a:bodyPr anchorCtr="0" anchor="t" bIns="35900" lIns="71825" spcFirstLastPara="1" rIns="71825" wrap="square" tIns="35900">
            <a:noAutofit/>
          </a:bodyPr>
          <a:lstStyle>
            <a:lvl1pPr indent="-368300" lvl="0" marL="457200" algn="l">
              <a:spcBef>
                <a:spcPts val="400"/>
              </a:spcBef>
              <a:spcAft>
                <a:spcPts val="0"/>
              </a:spcAft>
              <a:buClr>
                <a:schemeClr val="dk1"/>
              </a:buClr>
              <a:buSzPts val="2200"/>
              <a:buChar char="•"/>
              <a:defRPr sz="2200"/>
            </a:lvl1pPr>
            <a:lvl2pPr indent="-349250" lvl="1" marL="914400" algn="l">
              <a:spcBef>
                <a:spcPts val="400"/>
              </a:spcBef>
              <a:spcAft>
                <a:spcPts val="0"/>
              </a:spcAft>
              <a:buClr>
                <a:schemeClr val="dk1"/>
              </a:buClr>
              <a:buSzPts val="1900"/>
              <a:buChar char="–"/>
              <a:defRPr sz="1900"/>
            </a:lvl2pPr>
            <a:lvl3pPr indent="-330200" lvl="2" marL="1371600" algn="l">
              <a:spcBef>
                <a:spcPts val="300"/>
              </a:spcBef>
              <a:spcAft>
                <a:spcPts val="0"/>
              </a:spcAft>
              <a:buClr>
                <a:schemeClr val="dk1"/>
              </a:buClr>
              <a:buSzPts val="1600"/>
              <a:buChar char="•"/>
              <a:defRPr sz="16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51" name="Google Shape;51;p11"/>
          <p:cNvSpPr txBox="1"/>
          <p:nvPr>
            <p:ph idx="2" type="body"/>
          </p:nvPr>
        </p:nvSpPr>
        <p:spPr>
          <a:xfrm>
            <a:off x="4648200" y="1200150"/>
            <a:ext cx="4038600" cy="3394472"/>
          </a:xfrm>
          <a:prstGeom prst="rect">
            <a:avLst/>
          </a:prstGeom>
          <a:noFill/>
          <a:ln>
            <a:noFill/>
          </a:ln>
        </p:spPr>
        <p:txBody>
          <a:bodyPr anchorCtr="0" anchor="t" bIns="35900" lIns="71825" spcFirstLastPara="1" rIns="71825" wrap="square" tIns="35900">
            <a:noAutofit/>
          </a:bodyPr>
          <a:lstStyle>
            <a:lvl1pPr indent="-368300" lvl="0" marL="457200" algn="l">
              <a:spcBef>
                <a:spcPts val="400"/>
              </a:spcBef>
              <a:spcAft>
                <a:spcPts val="0"/>
              </a:spcAft>
              <a:buClr>
                <a:schemeClr val="dk1"/>
              </a:buClr>
              <a:buSzPts val="2200"/>
              <a:buChar char="•"/>
              <a:defRPr sz="2200"/>
            </a:lvl1pPr>
            <a:lvl2pPr indent="-349250" lvl="1" marL="914400" algn="l">
              <a:spcBef>
                <a:spcPts val="400"/>
              </a:spcBef>
              <a:spcAft>
                <a:spcPts val="0"/>
              </a:spcAft>
              <a:buClr>
                <a:schemeClr val="dk1"/>
              </a:buClr>
              <a:buSzPts val="1900"/>
              <a:buChar char="–"/>
              <a:defRPr sz="1900"/>
            </a:lvl2pPr>
            <a:lvl3pPr indent="-330200" lvl="2" marL="1371600" algn="l">
              <a:spcBef>
                <a:spcPts val="300"/>
              </a:spcBef>
              <a:spcAft>
                <a:spcPts val="0"/>
              </a:spcAft>
              <a:buClr>
                <a:schemeClr val="dk1"/>
              </a:buClr>
              <a:buSzPts val="1600"/>
              <a:buChar char="•"/>
              <a:defRPr sz="16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52" name="Google Shape;52;p11"/>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53" name="Google Shape;53;p11"/>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54" name="Google Shape;54;p11"/>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algn="r">
              <a:spcBef>
                <a:spcPts val="0"/>
              </a:spcBef>
              <a:buNone/>
              <a:defRPr b="0" i="0" sz="900" u="none" cap="none" strike="noStrike">
                <a:solidFill>
                  <a:srgbClr val="888888"/>
                </a:solidFill>
                <a:latin typeface="Calibri"/>
                <a:ea typeface="Calibri"/>
                <a:cs typeface="Calibri"/>
                <a:sym typeface="Calibri"/>
              </a:defRPr>
            </a:lvl1pPr>
            <a:lvl2pPr indent="0" lvl="1" marL="0" algn="r">
              <a:spcBef>
                <a:spcPts val="0"/>
              </a:spcBef>
              <a:buNone/>
              <a:defRPr b="0" i="0" sz="900" u="none" cap="none" strike="noStrike">
                <a:solidFill>
                  <a:srgbClr val="888888"/>
                </a:solidFill>
                <a:latin typeface="Calibri"/>
                <a:ea typeface="Calibri"/>
                <a:cs typeface="Calibri"/>
                <a:sym typeface="Calibri"/>
              </a:defRPr>
            </a:lvl2pPr>
            <a:lvl3pPr indent="0" lvl="2" marL="0" algn="r">
              <a:spcBef>
                <a:spcPts val="0"/>
              </a:spcBef>
              <a:buNone/>
              <a:defRPr b="0" i="0" sz="900" u="none" cap="none" strike="noStrike">
                <a:solidFill>
                  <a:srgbClr val="888888"/>
                </a:solidFill>
                <a:latin typeface="Calibri"/>
                <a:ea typeface="Calibri"/>
                <a:cs typeface="Calibri"/>
                <a:sym typeface="Calibri"/>
              </a:defRPr>
            </a:lvl3pPr>
            <a:lvl4pPr indent="0" lvl="3" marL="0" algn="r">
              <a:spcBef>
                <a:spcPts val="0"/>
              </a:spcBef>
              <a:buNone/>
              <a:defRPr b="0" i="0" sz="900" u="none" cap="none" strike="noStrike">
                <a:solidFill>
                  <a:srgbClr val="888888"/>
                </a:solidFill>
                <a:latin typeface="Calibri"/>
                <a:ea typeface="Calibri"/>
                <a:cs typeface="Calibri"/>
                <a:sym typeface="Calibri"/>
              </a:defRPr>
            </a:lvl4pPr>
            <a:lvl5pPr indent="0" lvl="4" marL="0" algn="r">
              <a:spcBef>
                <a:spcPts val="0"/>
              </a:spcBef>
              <a:buNone/>
              <a:defRPr b="0" i="0" sz="900" u="none" cap="none" strike="noStrike">
                <a:solidFill>
                  <a:srgbClr val="888888"/>
                </a:solidFill>
                <a:latin typeface="Calibri"/>
                <a:ea typeface="Calibri"/>
                <a:cs typeface="Calibri"/>
                <a:sym typeface="Calibri"/>
              </a:defRPr>
            </a:lvl5pPr>
            <a:lvl6pPr indent="0" lvl="5" marL="0" algn="r">
              <a:spcBef>
                <a:spcPts val="0"/>
              </a:spcBef>
              <a:buNone/>
              <a:defRPr b="0" i="0" sz="900" u="none" cap="none" strike="noStrike">
                <a:solidFill>
                  <a:srgbClr val="888888"/>
                </a:solidFill>
                <a:latin typeface="Calibri"/>
                <a:ea typeface="Calibri"/>
                <a:cs typeface="Calibri"/>
                <a:sym typeface="Calibri"/>
              </a:defRPr>
            </a:lvl6pPr>
            <a:lvl7pPr indent="0" lvl="6" marL="0" algn="r">
              <a:spcBef>
                <a:spcPts val="0"/>
              </a:spcBef>
              <a:buNone/>
              <a:defRPr b="0" i="0" sz="900" u="none" cap="none" strike="noStrike">
                <a:solidFill>
                  <a:srgbClr val="888888"/>
                </a:solidFill>
                <a:latin typeface="Calibri"/>
                <a:ea typeface="Calibri"/>
                <a:cs typeface="Calibri"/>
                <a:sym typeface="Calibri"/>
              </a:defRPr>
            </a:lvl7pPr>
            <a:lvl8pPr indent="0" lvl="7" marL="0" algn="r">
              <a:spcBef>
                <a:spcPts val="0"/>
              </a:spcBef>
              <a:buNone/>
              <a:defRPr b="0" i="0" sz="900" u="none" cap="none" strike="noStrike">
                <a:solidFill>
                  <a:srgbClr val="888888"/>
                </a:solidFill>
                <a:latin typeface="Calibri"/>
                <a:ea typeface="Calibri"/>
                <a:cs typeface="Calibri"/>
                <a:sym typeface="Calibri"/>
              </a:defRPr>
            </a:lvl8pPr>
            <a:lvl9pPr indent="0" lvl="8" mar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1.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1" y="0"/>
            <a:ext cx="9152100"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457200" y="205979"/>
            <a:ext cx="8229600" cy="857250"/>
          </a:xfrm>
          <a:prstGeom prst="rect">
            <a:avLst/>
          </a:prstGeom>
          <a:noFill/>
          <a:ln>
            <a:noFill/>
          </a:ln>
        </p:spPr>
        <p:txBody>
          <a:bodyPr anchorCtr="0" anchor="ctr" bIns="35900" lIns="71825" spcFirstLastPara="1" rIns="71825" wrap="square" tIns="35900">
            <a:noAutofit/>
          </a:bodyPr>
          <a:lstStyle>
            <a:lvl1pPr lvl="0" marR="0" rtl="0" algn="ctr">
              <a:spcBef>
                <a:spcPts val="0"/>
              </a:spcBef>
              <a:spcAft>
                <a:spcPts val="0"/>
              </a:spcAft>
              <a:buClr>
                <a:schemeClr val="dk1"/>
              </a:buClr>
              <a:buSzPts val="3500"/>
              <a:buFont typeface="Calibri"/>
              <a:buNone/>
              <a:defRPr b="0" i="0" sz="3500" u="none" cap="none" strike="noStrike">
                <a:solidFill>
                  <a:schemeClr val="dk1"/>
                </a:solidFill>
                <a:latin typeface="Calibri"/>
                <a:ea typeface="Calibri"/>
                <a:cs typeface="Calibri"/>
                <a:sym typeface="Calibri"/>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30" name="Google Shape;30;p7"/>
          <p:cNvSpPr txBox="1"/>
          <p:nvPr>
            <p:ph idx="1" type="body"/>
          </p:nvPr>
        </p:nvSpPr>
        <p:spPr>
          <a:xfrm>
            <a:off x="457200" y="1200150"/>
            <a:ext cx="8229600" cy="3394472"/>
          </a:xfrm>
          <a:prstGeom prst="rect">
            <a:avLst/>
          </a:prstGeom>
          <a:noFill/>
          <a:ln>
            <a:noFill/>
          </a:ln>
        </p:spPr>
        <p:txBody>
          <a:bodyPr anchorCtr="0" anchor="t" bIns="35900" lIns="71825" spcFirstLastPara="1" rIns="71825" wrap="square" tIns="35900">
            <a:no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30200" lvl="3" marL="1828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1" name="Google Shape;31;p7"/>
          <p:cNvSpPr txBox="1"/>
          <p:nvPr>
            <p:ph idx="10" type="dt"/>
          </p:nvPr>
        </p:nvSpPr>
        <p:spPr>
          <a:xfrm>
            <a:off x="457200" y="4767264"/>
            <a:ext cx="2133600" cy="273844"/>
          </a:xfrm>
          <a:prstGeom prst="rect">
            <a:avLst/>
          </a:prstGeom>
          <a:noFill/>
          <a:ln>
            <a:noFill/>
          </a:ln>
        </p:spPr>
        <p:txBody>
          <a:bodyPr anchorCtr="0" anchor="ctr" bIns="35900" lIns="71825" spcFirstLastPara="1" rIns="71825" wrap="square" tIns="35900">
            <a:noAutofit/>
          </a:bodyPr>
          <a:lstStyle>
            <a:lvl1pPr lvl="0" marR="0" rtl="0" algn="l">
              <a:spcBef>
                <a:spcPts val="0"/>
              </a:spcBef>
              <a:spcAft>
                <a:spcPts val="0"/>
              </a:spcAft>
              <a:buSzPts val="3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9pPr>
          </a:lstStyle>
          <a:p/>
        </p:txBody>
      </p:sp>
      <p:sp>
        <p:nvSpPr>
          <p:cNvPr id="32" name="Google Shape;32;p7"/>
          <p:cNvSpPr txBox="1"/>
          <p:nvPr>
            <p:ph idx="11" type="ftr"/>
          </p:nvPr>
        </p:nvSpPr>
        <p:spPr>
          <a:xfrm>
            <a:off x="3124200" y="4767264"/>
            <a:ext cx="2895600" cy="273844"/>
          </a:xfrm>
          <a:prstGeom prst="rect">
            <a:avLst/>
          </a:prstGeom>
          <a:noFill/>
          <a:ln>
            <a:noFill/>
          </a:ln>
        </p:spPr>
        <p:txBody>
          <a:bodyPr anchorCtr="0" anchor="ctr" bIns="35900" lIns="71825" spcFirstLastPara="1" rIns="71825" wrap="square" tIns="35900">
            <a:noAutofit/>
          </a:bodyPr>
          <a:lstStyle>
            <a:lvl1pPr lvl="0" marR="0" rtl="0" algn="ctr">
              <a:spcBef>
                <a:spcPts val="0"/>
              </a:spcBef>
              <a:spcAft>
                <a:spcPts val="0"/>
              </a:spcAft>
              <a:buSzPts val="3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400" u="none" cap="none" strike="noStrike">
                <a:solidFill>
                  <a:schemeClr val="dk1"/>
                </a:solidFill>
                <a:latin typeface="Calibri"/>
                <a:ea typeface="Calibri"/>
                <a:cs typeface="Calibri"/>
                <a:sym typeface="Calibri"/>
              </a:defRPr>
            </a:lvl9pPr>
          </a:lstStyle>
          <a:p/>
        </p:txBody>
      </p:sp>
      <p:sp>
        <p:nvSpPr>
          <p:cNvPr id="33" name="Google Shape;33;p7"/>
          <p:cNvSpPr txBox="1"/>
          <p:nvPr>
            <p:ph idx="12" type="sldNum"/>
          </p:nvPr>
        </p:nvSpPr>
        <p:spPr>
          <a:xfrm>
            <a:off x="6553201" y="4767264"/>
            <a:ext cx="2133600" cy="273844"/>
          </a:xfrm>
          <a:prstGeom prst="rect">
            <a:avLst/>
          </a:prstGeom>
          <a:noFill/>
          <a:ln>
            <a:noFill/>
          </a:ln>
        </p:spPr>
        <p:txBody>
          <a:bodyPr anchorCtr="0" anchor="ctr" bIns="35900" lIns="71825" spcFirstLastPara="1" rIns="71825" wrap="square" tIns="359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5.png"/><Relationship Id="rId13" Type="http://schemas.openxmlformats.org/officeDocument/2006/relationships/image" Target="../media/image2.png"/><Relationship Id="rId12"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jpg"/><Relationship Id="rId9" Type="http://schemas.openxmlformats.org/officeDocument/2006/relationships/hyperlink" Target="https://en.wikipedia.org/wiki/Special:BookSources/0-471-39918-3" TargetMode="External"/><Relationship Id="rId15" Type="http://schemas.openxmlformats.org/officeDocument/2006/relationships/image" Target="../media/image3.png"/><Relationship Id="rId14" Type="http://schemas.openxmlformats.org/officeDocument/2006/relationships/image" Target="../media/image1.png"/><Relationship Id="rId16" Type="http://schemas.openxmlformats.org/officeDocument/2006/relationships/image" Target="../media/image8.png"/><Relationship Id="rId5" Type="http://schemas.openxmlformats.org/officeDocument/2006/relationships/hyperlink" Target="http://jcgt.org/published/0002/02/01/" TargetMode="External"/><Relationship Id="rId6" Type="http://schemas.openxmlformats.org/officeDocument/2006/relationships/hyperlink" Target="https://en.wikipedia.org/wiki/ISSN_(identifier)" TargetMode="External"/><Relationship Id="rId7" Type="http://schemas.openxmlformats.org/officeDocument/2006/relationships/hyperlink" Target="https://www.worldcat.org/issn/2331-7418" TargetMode="External"/><Relationship Id="rId8" Type="http://schemas.openxmlformats.org/officeDocument/2006/relationships/hyperlink" Target="https://en.wikipedia.org/wiki/ISBN_(identifi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sciencedirect.com/topics/engineering/color-matching-function" TargetMode="External"/><Relationship Id="rId4" Type="http://schemas.openxmlformats.org/officeDocument/2006/relationships/hyperlink" Target="https://mk0blogpacklyk444a5k.kinstacdn.com/wp-content/uploads/2017/03/human-eye-scheme-retinal-rod-and-cones.jpg.webp" TargetMode="External"/><Relationship Id="rId9" Type="http://schemas.openxmlformats.org/officeDocument/2006/relationships/hyperlink" Target="https://en.wikipedia.org/wiki/Special:BookSources/0-471-39918-3" TargetMode="External"/><Relationship Id="rId5" Type="http://schemas.openxmlformats.org/officeDocument/2006/relationships/hyperlink" Target="http://jcgt.org/published/0002/02/01/" TargetMode="External"/><Relationship Id="rId6" Type="http://schemas.openxmlformats.org/officeDocument/2006/relationships/hyperlink" Target="https://en.wikipedia.org/wiki/ISSN_(identifier)" TargetMode="External"/><Relationship Id="rId7" Type="http://schemas.openxmlformats.org/officeDocument/2006/relationships/hyperlink" Target="https://www.worldcat.org/issn/2331-7418" TargetMode="External"/><Relationship Id="rId8" Type="http://schemas.openxmlformats.org/officeDocument/2006/relationships/hyperlink" Target="https://en.wikipedia.org/wiki/ISBN_(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2337650" y="620375"/>
            <a:ext cx="6657600" cy="2707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4" name="Google Shape;104;p19"/>
          <p:cNvSpPr txBox="1"/>
          <p:nvPr/>
        </p:nvSpPr>
        <p:spPr>
          <a:xfrm>
            <a:off x="-40300" y="-7075"/>
            <a:ext cx="9191400" cy="544800"/>
          </a:xfrm>
          <a:prstGeom prst="rect">
            <a:avLst/>
          </a:prstGeom>
          <a:solidFill>
            <a:srgbClr val="CC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5" name="Google Shape;105;p19"/>
          <p:cNvSpPr/>
          <p:nvPr/>
        </p:nvSpPr>
        <p:spPr>
          <a:xfrm>
            <a:off x="122375" y="617325"/>
            <a:ext cx="2007300" cy="1851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13100" lIns="26175" spcFirstLastPara="1" rIns="26175" wrap="square" tIns="13975">
            <a:noAutofit/>
          </a:bodyPr>
          <a:lstStyle/>
          <a:p>
            <a:pPr indent="0" lvl="0" marL="0" marR="0" rtl="0" algn="ctr">
              <a:spcBef>
                <a:spcPts val="0"/>
              </a:spcBef>
              <a:spcAft>
                <a:spcPts val="0"/>
              </a:spcAft>
              <a:buNone/>
            </a:pPr>
            <a:r>
              <a:rPr b="1" lang="en" sz="800">
                <a:latin typeface="Montserrat"/>
                <a:ea typeface="Montserrat"/>
                <a:cs typeface="Montserrat"/>
                <a:sym typeface="Montserrat"/>
              </a:rPr>
              <a:t>Objectives</a:t>
            </a:r>
            <a:endParaRPr sz="300">
              <a:latin typeface="Montserrat"/>
              <a:ea typeface="Montserrat"/>
              <a:cs typeface="Montserrat"/>
              <a:sym typeface="Montserrat"/>
            </a:endParaRPr>
          </a:p>
        </p:txBody>
      </p:sp>
      <p:sp>
        <p:nvSpPr>
          <p:cNvPr id="106" name="Google Shape;106;p19"/>
          <p:cNvSpPr/>
          <p:nvPr/>
        </p:nvSpPr>
        <p:spPr>
          <a:xfrm>
            <a:off x="2337650" y="617325"/>
            <a:ext cx="6642300" cy="1851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13100" lIns="26175" spcFirstLastPara="1" rIns="26175" wrap="square" tIns="13975">
            <a:noAutofit/>
          </a:bodyPr>
          <a:lstStyle/>
          <a:p>
            <a:pPr indent="0" lvl="0" marL="0" marR="0" rtl="0" algn="ctr">
              <a:spcBef>
                <a:spcPts val="0"/>
              </a:spcBef>
              <a:spcAft>
                <a:spcPts val="0"/>
              </a:spcAft>
              <a:buNone/>
            </a:pPr>
            <a:r>
              <a:rPr b="1" i="0" lang="en" sz="800" u="none" cap="none" strike="noStrike">
                <a:latin typeface="Montserrat"/>
                <a:ea typeface="Montserrat"/>
                <a:cs typeface="Montserrat"/>
                <a:sym typeface="Montserrat"/>
              </a:rPr>
              <a:t>Method</a:t>
            </a:r>
            <a:r>
              <a:rPr b="1" lang="en" sz="800">
                <a:latin typeface="Montserrat"/>
                <a:ea typeface="Montserrat"/>
                <a:cs typeface="Montserrat"/>
                <a:sym typeface="Montserrat"/>
              </a:rPr>
              <a:t>s</a:t>
            </a:r>
            <a:endParaRPr sz="300">
              <a:latin typeface="Montserrat"/>
              <a:ea typeface="Montserrat"/>
              <a:cs typeface="Montserrat"/>
              <a:sym typeface="Montserrat"/>
            </a:endParaRPr>
          </a:p>
        </p:txBody>
      </p:sp>
      <p:sp>
        <p:nvSpPr>
          <p:cNvPr id="107" name="Google Shape;107;p19"/>
          <p:cNvSpPr txBox="1"/>
          <p:nvPr/>
        </p:nvSpPr>
        <p:spPr>
          <a:xfrm>
            <a:off x="46425" y="41800"/>
            <a:ext cx="5132400" cy="22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600"/>
              <a:buFont typeface="Montserrat"/>
              <a:buNone/>
            </a:pPr>
            <a:r>
              <a:rPr b="1" lang="en">
                <a:solidFill>
                  <a:srgbClr val="FFFFFF"/>
                </a:solidFill>
                <a:latin typeface="Montserrat"/>
                <a:ea typeface="Montserrat"/>
                <a:cs typeface="Montserrat"/>
                <a:sym typeface="Montserrat"/>
              </a:rPr>
              <a:t>Light Emission from Cell Phones: Spectrum Analysis</a:t>
            </a:r>
            <a:endParaRPr b="1">
              <a:solidFill>
                <a:srgbClr val="FFFFFF"/>
              </a:solidFill>
              <a:latin typeface="Montserrat"/>
              <a:ea typeface="Montserrat"/>
              <a:cs typeface="Montserrat"/>
              <a:sym typeface="Montserrat"/>
            </a:endParaRPr>
          </a:p>
        </p:txBody>
      </p:sp>
      <p:sp>
        <p:nvSpPr>
          <p:cNvPr id="108" name="Google Shape;108;p19"/>
          <p:cNvSpPr txBox="1"/>
          <p:nvPr/>
        </p:nvSpPr>
        <p:spPr>
          <a:xfrm>
            <a:off x="94275" y="311175"/>
            <a:ext cx="3188400" cy="19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Arial"/>
              <a:buNone/>
            </a:pPr>
            <a:r>
              <a:rPr lang="en" sz="1000">
                <a:solidFill>
                  <a:schemeClr val="lt1"/>
                </a:solidFill>
                <a:latin typeface="Montserrat"/>
                <a:ea typeface="Montserrat"/>
                <a:cs typeface="Montserrat"/>
                <a:sym typeface="Montserrat"/>
              </a:rPr>
              <a:t>Ryan Branagan, Jared Kempton, Dali Sun </a:t>
            </a:r>
            <a:endParaRPr sz="200">
              <a:latin typeface="Montserrat"/>
              <a:ea typeface="Montserrat"/>
              <a:cs typeface="Montserrat"/>
              <a:sym typeface="Montserrat"/>
            </a:endParaRPr>
          </a:p>
        </p:txBody>
      </p:sp>
      <p:pic>
        <p:nvPicPr>
          <p:cNvPr id="109" name="Google Shape;109;p19"/>
          <p:cNvPicPr preferRelativeResize="0"/>
          <p:nvPr/>
        </p:nvPicPr>
        <p:blipFill>
          <a:blip r:embed="rId3">
            <a:alphaModFix/>
          </a:blip>
          <a:stretch>
            <a:fillRect/>
          </a:stretch>
        </p:blipFill>
        <p:spPr>
          <a:xfrm>
            <a:off x="6795325" y="1"/>
            <a:ext cx="1490624" cy="234639"/>
          </a:xfrm>
          <a:prstGeom prst="rect">
            <a:avLst/>
          </a:prstGeom>
          <a:noFill/>
          <a:ln>
            <a:noFill/>
          </a:ln>
        </p:spPr>
      </p:pic>
      <p:sp>
        <p:nvSpPr>
          <p:cNvPr id="110" name="Google Shape;110;p19"/>
          <p:cNvSpPr/>
          <p:nvPr/>
        </p:nvSpPr>
        <p:spPr>
          <a:xfrm>
            <a:off x="5885888" y="3404950"/>
            <a:ext cx="1438800" cy="1851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13100" lIns="26175" spcFirstLastPara="1" rIns="26175" wrap="square" tIns="13975">
            <a:noAutofit/>
          </a:bodyPr>
          <a:lstStyle/>
          <a:p>
            <a:pPr indent="0" lvl="0" marL="0" marR="0" rtl="0" algn="ctr">
              <a:spcBef>
                <a:spcPts val="0"/>
              </a:spcBef>
              <a:spcAft>
                <a:spcPts val="0"/>
              </a:spcAft>
              <a:buNone/>
            </a:pPr>
            <a:r>
              <a:rPr b="1" lang="en" sz="800">
                <a:latin typeface="Montserrat"/>
                <a:ea typeface="Montserrat"/>
                <a:cs typeface="Montserrat"/>
                <a:sym typeface="Montserrat"/>
              </a:rPr>
              <a:t>Conclusions</a:t>
            </a:r>
            <a:endParaRPr sz="300">
              <a:latin typeface="Montserrat"/>
              <a:ea typeface="Montserrat"/>
              <a:cs typeface="Montserrat"/>
              <a:sym typeface="Montserrat"/>
            </a:endParaRPr>
          </a:p>
        </p:txBody>
      </p:sp>
      <p:sp>
        <p:nvSpPr>
          <p:cNvPr id="111" name="Google Shape;111;p19"/>
          <p:cNvSpPr/>
          <p:nvPr/>
        </p:nvSpPr>
        <p:spPr>
          <a:xfrm>
            <a:off x="122325" y="3060975"/>
            <a:ext cx="2007300" cy="1851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13100" lIns="26175" spcFirstLastPara="1" rIns="26175" wrap="square" tIns="13975">
            <a:noAutofit/>
          </a:bodyPr>
          <a:lstStyle/>
          <a:p>
            <a:pPr indent="0" lvl="0" marL="0" marR="0" rtl="0" algn="ctr">
              <a:spcBef>
                <a:spcPts val="0"/>
              </a:spcBef>
              <a:spcAft>
                <a:spcPts val="0"/>
              </a:spcAft>
              <a:buNone/>
            </a:pPr>
            <a:r>
              <a:rPr b="1" lang="en" sz="800">
                <a:latin typeface="Montserrat"/>
                <a:ea typeface="Montserrat"/>
                <a:cs typeface="Montserrat"/>
                <a:sym typeface="Montserrat"/>
              </a:rPr>
              <a:t>Results</a:t>
            </a:r>
            <a:endParaRPr sz="300">
              <a:latin typeface="Montserrat"/>
              <a:ea typeface="Montserrat"/>
              <a:cs typeface="Montserrat"/>
              <a:sym typeface="Montserrat"/>
            </a:endParaRPr>
          </a:p>
        </p:txBody>
      </p:sp>
      <p:sp>
        <p:nvSpPr>
          <p:cNvPr id="112" name="Google Shape;112;p19"/>
          <p:cNvSpPr txBox="1"/>
          <p:nvPr/>
        </p:nvSpPr>
        <p:spPr>
          <a:xfrm>
            <a:off x="141500" y="794025"/>
            <a:ext cx="2007300" cy="98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700">
                <a:latin typeface="Montserrat"/>
                <a:ea typeface="Montserrat"/>
                <a:cs typeface="Montserrat"/>
                <a:sym typeface="Montserrat"/>
              </a:rPr>
              <a:t>This project aims to investigate the </a:t>
            </a:r>
            <a:r>
              <a:rPr b="1" lang="en" sz="700">
                <a:latin typeface="Montserrat"/>
                <a:ea typeface="Montserrat"/>
                <a:cs typeface="Montserrat"/>
                <a:sym typeface="Montserrat"/>
              </a:rPr>
              <a:t>spectrum of the electroluminescence emission</a:t>
            </a:r>
            <a:r>
              <a:rPr lang="en" sz="700">
                <a:latin typeface="Montserrat"/>
                <a:ea typeface="Montserrat"/>
                <a:cs typeface="Montserrat"/>
                <a:sym typeface="Montserrat"/>
              </a:rPr>
              <a:t> collected from the cell phones using an ocean-optics spectrum analyzer. The purity of the color spectrum would be analyzed, by which the color coordinates will be determined.</a:t>
            </a:r>
            <a:endParaRPr sz="700">
              <a:latin typeface="Montserrat"/>
              <a:ea typeface="Montserrat"/>
              <a:cs typeface="Montserrat"/>
              <a:sym typeface="Montserrat"/>
            </a:endParaRPr>
          </a:p>
        </p:txBody>
      </p:sp>
      <p:sp>
        <p:nvSpPr>
          <p:cNvPr id="113" name="Google Shape;113;p19"/>
          <p:cNvSpPr/>
          <p:nvPr/>
        </p:nvSpPr>
        <p:spPr>
          <a:xfrm>
            <a:off x="7590175" y="3404950"/>
            <a:ext cx="1438800" cy="1851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13100" lIns="26175" spcFirstLastPara="1" rIns="26175" wrap="square" tIns="13975">
            <a:noAutofit/>
          </a:bodyPr>
          <a:lstStyle/>
          <a:p>
            <a:pPr indent="0" lvl="0" marL="0" marR="0" rtl="0" algn="ctr">
              <a:spcBef>
                <a:spcPts val="0"/>
              </a:spcBef>
              <a:spcAft>
                <a:spcPts val="0"/>
              </a:spcAft>
              <a:buNone/>
            </a:pPr>
            <a:r>
              <a:rPr b="1" lang="en" sz="800">
                <a:latin typeface="Montserrat"/>
                <a:ea typeface="Montserrat"/>
                <a:cs typeface="Montserrat"/>
                <a:sym typeface="Montserrat"/>
              </a:rPr>
              <a:t>References</a:t>
            </a:r>
            <a:endParaRPr sz="300">
              <a:latin typeface="Montserrat"/>
              <a:ea typeface="Montserrat"/>
              <a:cs typeface="Montserrat"/>
              <a:sym typeface="Montserrat"/>
            </a:endParaRPr>
          </a:p>
        </p:txBody>
      </p:sp>
      <p:sp>
        <p:nvSpPr>
          <p:cNvPr id="114" name="Google Shape;114;p19"/>
          <p:cNvSpPr txBox="1"/>
          <p:nvPr/>
        </p:nvSpPr>
        <p:spPr>
          <a:xfrm>
            <a:off x="5810000" y="3590050"/>
            <a:ext cx="1590600" cy="1493400"/>
          </a:xfrm>
          <a:prstGeom prst="rect">
            <a:avLst/>
          </a:prstGeom>
          <a:noFill/>
          <a:ln>
            <a:noFill/>
          </a:ln>
        </p:spPr>
        <p:txBody>
          <a:bodyPr anchorCtr="0" anchor="t" bIns="91425" lIns="91425" spcFirstLastPara="1" rIns="91425" wrap="square" tIns="91425">
            <a:noAutofit/>
          </a:bodyPr>
          <a:lstStyle/>
          <a:p>
            <a:pPr indent="0" lvl="0" marL="0" rtl="0" algn="just">
              <a:spcBef>
                <a:spcPts val="10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We notice that the blue light filter data points are </a:t>
            </a:r>
            <a:r>
              <a:rPr lang="en" sz="700">
                <a:solidFill>
                  <a:schemeClr val="dk1"/>
                </a:solidFill>
                <a:latin typeface="Montserrat"/>
                <a:ea typeface="Montserrat"/>
                <a:cs typeface="Montserrat"/>
                <a:sym typeface="Montserrat"/>
              </a:rPr>
              <a:t>noticeably</a:t>
            </a:r>
            <a:r>
              <a:rPr lang="en" sz="700">
                <a:solidFill>
                  <a:schemeClr val="dk1"/>
                </a:solidFill>
                <a:latin typeface="Montserrat"/>
                <a:ea typeface="Montserrat"/>
                <a:cs typeface="Montserrat"/>
                <a:sym typeface="Montserrat"/>
              </a:rPr>
              <a:t> shifted away from blue. This shows the filter is working as advertised. </a:t>
            </a:r>
            <a:r>
              <a:rPr lang="en" sz="700">
                <a:solidFill>
                  <a:schemeClr val="dk1"/>
                </a:solidFill>
                <a:latin typeface="Montserrat"/>
                <a:ea typeface="Montserrat"/>
                <a:cs typeface="Montserrat"/>
                <a:sym typeface="Montserrat"/>
              </a:rPr>
              <a:t>Brightness data shows that a change in screen brightness does not affect color. All reported color purities are above 75% showing good purity.</a:t>
            </a:r>
            <a:endParaRPr sz="700">
              <a:latin typeface="Montserrat"/>
              <a:ea typeface="Montserrat"/>
              <a:cs typeface="Montserrat"/>
              <a:sym typeface="Montserrat"/>
            </a:endParaRPr>
          </a:p>
        </p:txBody>
      </p:sp>
      <p:pic>
        <p:nvPicPr>
          <p:cNvPr id="115" name="Google Shape;115;p19"/>
          <p:cNvPicPr preferRelativeResize="0"/>
          <p:nvPr/>
        </p:nvPicPr>
        <p:blipFill rotWithShape="1">
          <a:blip r:embed="rId4">
            <a:alphaModFix/>
          </a:blip>
          <a:srcRect b="6322" l="0" r="3138" t="6103"/>
          <a:stretch/>
        </p:blipFill>
        <p:spPr>
          <a:xfrm>
            <a:off x="94275" y="1735000"/>
            <a:ext cx="1952699" cy="1244406"/>
          </a:xfrm>
          <a:prstGeom prst="rect">
            <a:avLst/>
          </a:prstGeom>
          <a:noFill/>
          <a:ln>
            <a:noFill/>
          </a:ln>
        </p:spPr>
      </p:pic>
      <p:sp>
        <p:nvSpPr>
          <p:cNvPr id="116" name="Google Shape;116;p19"/>
          <p:cNvSpPr txBox="1"/>
          <p:nvPr/>
        </p:nvSpPr>
        <p:spPr>
          <a:xfrm>
            <a:off x="7684575" y="158450"/>
            <a:ext cx="6498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latin typeface="Montserrat"/>
                <a:ea typeface="Montserrat"/>
                <a:cs typeface="Montserrat"/>
                <a:sym typeface="Montserrat"/>
              </a:rPr>
              <a:t>PY 452</a:t>
            </a:r>
            <a:endParaRPr b="1" sz="900">
              <a:solidFill>
                <a:srgbClr val="FFFFFF"/>
              </a:solidFill>
              <a:latin typeface="Montserrat"/>
              <a:ea typeface="Montserrat"/>
              <a:cs typeface="Montserrat"/>
              <a:sym typeface="Montserrat"/>
            </a:endParaRPr>
          </a:p>
        </p:txBody>
      </p:sp>
      <p:sp>
        <p:nvSpPr>
          <p:cNvPr id="117" name="Google Shape;117;p19"/>
          <p:cNvSpPr txBox="1"/>
          <p:nvPr/>
        </p:nvSpPr>
        <p:spPr>
          <a:xfrm>
            <a:off x="7468075" y="3666250"/>
            <a:ext cx="1746000" cy="1553400"/>
          </a:xfrm>
          <a:prstGeom prst="rect">
            <a:avLst/>
          </a:prstGeom>
          <a:noFill/>
          <a:ln>
            <a:noFill/>
          </a:ln>
        </p:spPr>
        <p:txBody>
          <a:bodyPr anchorCtr="0" anchor="b" bIns="91425" lIns="91425" spcFirstLastPara="1" rIns="91425" wrap="square" tIns="91425">
            <a:noAutofit/>
          </a:bodyPr>
          <a:lstStyle/>
          <a:p>
            <a:pPr indent="-28575" lvl="0" marL="0" rtl="0" algn="l">
              <a:lnSpc>
                <a:spcPct val="115000"/>
              </a:lnSpc>
              <a:spcBef>
                <a:spcPts val="0"/>
              </a:spcBef>
              <a:spcAft>
                <a:spcPts val="0"/>
              </a:spcAft>
              <a:buClr>
                <a:schemeClr val="dk1"/>
              </a:buClr>
              <a:buSzPts val="450"/>
              <a:buAutoNum type="arabicPeriod"/>
            </a:pPr>
            <a:r>
              <a:rPr i="1" lang="en" sz="450">
                <a:solidFill>
                  <a:schemeClr val="dk1"/>
                </a:solidFill>
              </a:rPr>
              <a:t>Color Matching Function—An overview | ScienceDirect Topics</a:t>
            </a:r>
            <a:r>
              <a:rPr lang="en" sz="450">
                <a:solidFill>
                  <a:schemeClr val="dk1"/>
                </a:solidFill>
              </a:rPr>
              <a:t>. (2020). Retrieved October 22, 2020, from https://www.sciencedirect.com/topics/engineering/color-matching-function</a:t>
            </a:r>
            <a:endParaRPr sz="450">
              <a:solidFill>
                <a:schemeClr val="dk1"/>
              </a:solidFill>
            </a:endParaRPr>
          </a:p>
          <a:p>
            <a:pPr indent="-28575" lvl="0" marL="0" rtl="0" algn="l">
              <a:lnSpc>
                <a:spcPct val="115000"/>
              </a:lnSpc>
              <a:spcBef>
                <a:spcPts val="0"/>
              </a:spcBef>
              <a:spcAft>
                <a:spcPts val="0"/>
              </a:spcAft>
              <a:buClr>
                <a:schemeClr val="dk1"/>
              </a:buClr>
              <a:buSzPts val="450"/>
              <a:buAutoNum type="arabicPeriod"/>
            </a:pPr>
            <a:r>
              <a:rPr i="1" lang="en" sz="450">
                <a:solidFill>
                  <a:schemeClr val="dk1"/>
                </a:solidFill>
              </a:rPr>
              <a:t>Measuring radiometric spectra and CIE color space of light sources with the FLAME spectro-radiometer — Spectrecology</a:t>
            </a:r>
            <a:r>
              <a:rPr lang="en" sz="450">
                <a:solidFill>
                  <a:schemeClr val="dk1"/>
                </a:solidFill>
              </a:rPr>
              <a:t>. (n.d.). Retrieved October 22, 2020, from https://www.spectrecology.com/flame-spectrometer/</a:t>
            </a:r>
            <a:endParaRPr sz="450">
              <a:solidFill>
                <a:schemeClr val="dk1"/>
              </a:solidFill>
            </a:endParaRPr>
          </a:p>
          <a:p>
            <a:pPr indent="-28575" lvl="0" marL="0" rtl="0" algn="l">
              <a:lnSpc>
                <a:spcPct val="115000"/>
              </a:lnSpc>
              <a:spcBef>
                <a:spcPts val="0"/>
              </a:spcBef>
              <a:spcAft>
                <a:spcPts val="0"/>
              </a:spcAft>
              <a:buClr>
                <a:schemeClr val="dk1"/>
              </a:buClr>
              <a:buSzPts val="450"/>
              <a:buAutoNum type="arabicPeriod"/>
            </a:pPr>
            <a:r>
              <a:rPr lang="en" sz="450">
                <a:solidFill>
                  <a:schemeClr val="dk1"/>
                </a:solidFill>
              </a:rPr>
              <a:t>Standard Solar Spectra. (n.d.). Retrieved October 23, 2020, from https://www.pveducation.org/pvcdrom/appendices/standard-solar-spectra</a:t>
            </a:r>
            <a:endParaRPr sz="450" u="sng">
              <a:solidFill>
                <a:srgbClr val="1155CC"/>
              </a:solidFill>
            </a:endParaRPr>
          </a:p>
          <a:p>
            <a:pPr indent="-28575" lvl="0" marL="0" rtl="0" algn="l">
              <a:lnSpc>
                <a:spcPct val="115000"/>
              </a:lnSpc>
              <a:spcBef>
                <a:spcPts val="0"/>
              </a:spcBef>
              <a:spcAft>
                <a:spcPts val="0"/>
              </a:spcAft>
              <a:buSzPts val="450"/>
              <a:buAutoNum type="arabicPeriod"/>
            </a:pPr>
            <a:r>
              <a:rPr lang="en" sz="450">
                <a:solidFill>
                  <a:srgbClr val="202122"/>
                </a:solidFill>
              </a:rPr>
              <a:t>Wyman, Chris; Sloan, Peter-Pike; Shirley, Peter (July 12, 2013). </a:t>
            </a:r>
            <a:r>
              <a:rPr lang="en" sz="450">
                <a:solidFill>
                  <a:srgbClr val="663366"/>
                </a:solidFill>
                <a:uFill>
                  <a:noFill/>
                </a:uFill>
                <a:hlinkClick r:id="rId5">
                  <a:extLst>
                    <a:ext uri="{A12FA001-AC4F-418D-AE19-62706E023703}">
                      <ahyp:hlinkClr val="tx"/>
                    </a:ext>
                  </a:extLst>
                </a:hlinkClick>
              </a:rPr>
              <a:t>"Simple Analytic Approximations to the CIE XYZ Color Matching Functions"</a:t>
            </a:r>
            <a:r>
              <a:rPr lang="en" sz="450">
                <a:solidFill>
                  <a:srgbClr val="202122"/>
                </a:solidFill>
              </a:rPr>
              <a:t>. </a:t>
            </a:r>
            <a:r>
              <a:rPr i="1" lang="en" sz="450">
                <a:solidFill>
                  <a:srgbClr val="202122"/>
                </a:solidFill>
              </a:rPr>
              <a:t>Journal of Computer Graphics Techniques</a:t>
            </a:r>
            <a:r>
              <a:rPr lang="en" sz="450">
                <a:solidFill>
                  <a:srgbClr val="202122"/>
                </a:solidFill>
              </a:rPr>
              <a:t>. </a:t>
            </a:r>
            <a:r>
              <a:rPr b="1" lang="en" sz="450">
                <a:solidFill>
                  <a:srgbClr val="202122"/>
                </a:solidFill>
              </a:rPr>
              <a:t>2</a:t>
            </a:r>
            <a:r>
              <a:rPr lang="en" sz="450">
                <a:solidFill>
                  <a:srgbClr val="202122"/>
                </a:solidFill>
              </a:rPr>
              <a:t> (2): 1-11. </a:t>
            </a:r>
            <a:r>
              <a:rPr lang="en" sz="450">
                <a:solidFill>
                  <a:srgbClr val="0B0080"/>
                </a:solidFill>
                <a:uFill>
                  <a:noFill/>
                </a:uFill>
                <a:hlinkClick r:id="rId6">
                  <a:extLst>
                    <a:ext uri="{A12FA001-AC4F-418D-AE19-62706E023703}">
                      <ahyp:hlinkClr val="tx"/>
                    </a:ext>
                  </a:extLst>
                </a:hlinkClick>
              </a:rPr>
              <a:t>ISSN</a:t>
            </a:r>
            <a:r>
              <a:rPr lang="en" sz="450">
                <a:solidFill>
                  <a:srgbClr val="202122"/>
                </a:solidFill>
              </a:rPr>
              <a:t> </a:t>
            </a:r>
            <a:r>
              <a:rPr lang="en" sz="450">
                <a:solidFill>
                  <a:srgbClr val="663366"/>
                </a:solidFill>
                <a:uFill>
                  <a:noFill/>
                </a:uFill>
                <a:hlinkClick r:id="rId7">
                  <a:extLst>
                    <a:ext uri="{A12FA001-AC4F-418D-AE19-62706E023703}">
                      <ahyp:hlinkClr val="tx"/>
                    </a:ext>
                  </a:extLst>
                </a:hlinkClick>
              </a:rPr>
              <a:t>2331-7418</a:t>
            </a:r>
            <a:r>
              <a:rPr lang="en" sz="450">
                <a:solidFill>
                  <a:srgbClr val="202122"/>
                </a:solidFill>
              </a:rPr>
              <a:t>.</a:t>
            </a:r>
            <a:endParaRPr sz="450">
              <a:solidFill>
                <a:srgbClr val="202122"/>
              </a:solidFill>
            </a:endParaRPr>
          </a:p>
          <a:p>
            <a:pPr indent="-28575" lvl="0" marL="0" rtl="0" algn="l">
              <a:lnSpc>
                <a:spcPct val="115000"/>
              </a:lnSpc>
              <a:spcBef>
                <a:spcPts val="0"/>
              </a:spcBef>
              <a:spcAft>
                <a:spcPts val="0"/>
              </a:spcAft>
              <a:buSzPts val="450"/>
              <a:buAutoNum type="arabicPeriod"/>
            </a:pPr>
            <a:r>
              <a:rPr lang="en" sz="450">
                <a:solidFill>
                  <a:srgbClr val="222222"/>
                </a:solidFill>
                <a:highlight>
                  <a:srgbClr val="FFFFFF"/>
                </a:highlight>
              </a:rPr>
              <a:t>Wyszecki, Günter &amp; Stiles, Walter Stanley (2000). </a:t>
            </a:r>
            <a:r>
              <a:rPr i="1" lang="en" sz="450">
                <a:solidFill>
                  <a:srgbClr val="222222"/>
                </a:solidFill>
                <a:highlight>
                  <a:srgbClr val="FFFFFF"/>
                </a:highlight>
              </a:rPr>
              <a:t>Color Science: Concepts and Methods, Quantitative Data and Formulae</a:t>
            </a:r>
            <a:r>
              <a:rPr lang="en" sz="450">
                <a:solidFill>
                  <a:srgbClr val="222222"/>
                </a:solidFill>
                <a:highlight>
                  <a:srgbClr val="FFFFFF"/>
                </a:highlight>
              </a:rPr>
              <a:t> (2E ed.). Wiley-Interscience. </a:t>
            </a:r>
            <a:r>
              <a:rPr lang="en" sz="450">
                <a:solidFill>
                  <a:srgbClr val="0B0080"/>
                </a:solidFill>
                <a:highlight>
                  <a:srgbClr val="FFFFFF"/>
                </a:highlight>
                <a:uFill>
                  <a:noFill/>
                </a:uFill>
                <a:hlinkClick r:id="rId8">
                  <a:extLst>
                    <a:ext uri="{A12FA001-AC4F-418D-AE19-62706E023703}">
                      <ahyp:hlinkClr val="tx"/>
                    </a:ext>
                  </a:extLst>
                </a:hlinkClick>
              </a:rPr>
              <a:t>ISBN</a:t>
            </a:r>
            <a:r>
              <a:rPr lang="en" sz="450">
                <a:solidFill>
                  <a:srgbClr val="222222"/>
                </a:solidFill>
                <a:highlight>
                  <a:srgbClr val="FFFFFF"/>
                </a:highlight>
              </a:rPr>
              <a:t> </a:t>
            </a:r>
            <a:r>
              <a:rPr lang="en" sz="450">
                <a:solidFill>
                  <a:srgbClr val="0B0080"/>
                </a:solidFill>
                <a:highlight>
                  <a:srgbClr val="FFFFFF"/>
                </a:highlight>
                <a:uFill>
                  <a:noFill/>
                </a:uFill>
                <a:hlinkClick r:id="rId9">
                  <a:extLst>
                    <a:ext uri="{A12FA001-AC4F-418D-AE19-62706E023703}">
                      <ahyp:hlinkClr val="tx"/>
                    </a:ext>
                  </a:extLst>
                </a:hlinkClick>
              </a:rPr>
              <a:t>0-471-39918-3</a:t>
            </a:r>
            <a:r>
              <a:rPr lang="en" sz="450">
                <a:solidFill>
                  <a:srgbClr val="222222"/>
                </a:solidFill>
                <a:highlight>
                  <a:srgbClr val="FFFFFF"/>
                </a:highlight>
              </a:rPr>
              <a:t>.</a:t>
            </a:r>
            <a:endParaRPr i="1" sz="450">
              <a:solidFill>
                <a:schemeClr val="dk1"/>
              </a:solidFill>
            </a:endParaRPr>
          </a:p>
        </p:txBody>
      </p:sp>
      <p:pic>
        <p:nvPicPr>
          <p:cNvPr id="118" name="Google Shape;118;p19"/>
          <p:cNvPicPr preferRelativeResize="0"/>
          <p:nvPr/>
        </p:nvPicPr>
        <p:blipFill>
          <a:blip r:embed="rId10">
            <a:alphaModFix/>
          </a:blip>
          <a:stretch>
            <a:fillRect/>
          </a:stretch>
        </p:blipFill>
        <p:spPr>
          <a:xfrm>
            <a:off x="2403049" y="891301"/>
            <a:ext cx="1364151" cy="1384825"/>
          </a:xfrm>
          <a:prstGeom prst="rect">
            <a:avLst/>
          </a:prstGeom>
          <a:noFill/>
          <a:ln>
            <a:noFill/>
          </a:ln>
        </p:spPr>
      </p:pic>
      <p:sp>
        <p:nvSpPr>
          <p:cNvPr id="119" name="Google Shape;119;p19"/>
          <p:cNvSpPr txBox="1"/>
          <p:nvPr/>
        </p:nvSpPr>
        <p:spPr>
          <a:xfrm>
            <a:off x="2376150" y="2297800"/>
            <a:ext cx="1298100" cy="95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700">
                <a:latin typeface="Montserrat"/>
                <a:ea typeface="Montserrat"/>
                <a:cs typeface="Montserrat"/>
                <a:sym typeface="Montserrat"/>
              </a:rPr>
              <a:t>To create our </a:t>
            </a:r>
            <a:r>
              <a:rPr b="1" lang="en" sz="700">
                <a:latin typeface="Montserrat"/>
                <a:ea typeface="Montserrat"/>
                <a:cs typeface="Montserrat"/>
                <a:sym typeface="Montserrat"/>
              </a:rPr>
              <a:t>python script </a:t>
            </a:r>
            <a:r>
              <a:rPr lang="en" sz="700">
                <a:latin typeface="Montserrat"/>
                <a:ea typeface="Montserrat"/>
                <a:cs typeface="Montserrat"/>
                <a:sym typeface="Montserrat"/>
              </a:rPr>
              <a:t>we started with simple data from the sun. We plotted this on a</a:t>
            </a:r>
            <a:r>
              <a:rPr b="1" lang="en" sz="700">
                <a:latin typeface="Montserrat"/>
                <a:ea typeface="Montserrat"/>
                <a:cs typeface="Montserrat"/>
                <a:sym typeface="Montserrat"/>
              </a:rPr>
              <a:t> </a:t>
            </a:r>
            <a:r>
              <a:rPr lang="en" sz="700">
                <a:latin typeface="Montserrat"/>
                <a:ea typeface="Montserrat"/>
                <a:cs typeface="Montserrat"/>
                <a:sym typeface="Montserrat"/>
              </a:rPr>
              <a:t>color map which showed the color of the sun as white; which is to be expected.</a:t>
            </a:r>
            <a:endParaRPr sz="700">
              <a:latin typeface="Montserrat"/>
              <a:ea typeface="Montserrat"/>
              <a:cs typeface="Montserrat"/>
              <a:sym typeface="Montserrat"/>
            </a:endParaRPr>
          </a:p>
        </p:txBody>
      </p:sp>
      <p:sp>
        <p:nvSpPr>
          <p:cNvPr id="120" name="Google Shape;120;p19"/>
          <p:cNvSpPr txBox="1"/>
          <p:nvPr/>
        </p:nvSpPr>
        <p:spPr>
          <a:xfrm>
            <a:off x="3836375" y="921000"/>
            <a:ext cx="2766300" cy="92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700">
                <a:solidFill>
                  <a:schemeClr val="dk1"/>
                </a:solidFill>
                <a:latin typeface="Montserrat"/>
                <a:ea typeface="Montserrat"/>
                <a:cs typeface="Montserrat"/>
                <a:sym typeface="Montserrat"/>
              </a:rPr>
              <a:t>The colorful graph on the left  shows the</a:t>
            </a:r>
            <a:r>
              <a:rPr b="1" lang="en" sz="700">
                <a:solidFill>
                  <a:schemeClr val="dk1"/>
                </a:solidFill>
                <a:latin typeface="Montserrat"/>
                <a:ea typeface="Montserrat"/>
                <a:cs typeface="Montserrat"/>
                <a:sym typeface="Montserrat"/>
              </a:rPr>
              <a:t> xy color space</a:t>
            </a:r>
            <a:r>
              <a:rPr lang="en" sz="700">
                <a:solidFill>
                  <a:schemeClr val="dk1"/>
                </a:solidFill>
                <a:latin typeface="Montserrat"/>
                <a:ea typeface="Montserrat"/>
                <a:cs typeface="Montserrat"/>
                <a:sym typeface="Montserrat"/>
              </a:rPr>
              <a:t>. It is bounded by the spectral locus comprised of points belonging to monochromatic light, light of a single wavelength. Anything inside the boundary is a combination of various wavelengths of light. The bottom line is called the line of purples and does not have a single wavelength but is a mixture of red and blue. </a:t>
            </a:r>
            <a:endParaRPr sz="700">
              <a:latin typeface="Montserrat"/>
              <a:ea typeface="Montserrat"/>
              <a:cs typeface="Montserrat"/>
              <a:sym typeface="Montserrat"/>
            </a:endParaRPr>
          </a:p>
        </p:txBody>
      </p:sp>
      <p:sp>
        <p:nvSpPr>
          <p:cNvPr id="121" name="Google Shape;121;p19"/>
          <p:cNvSpPr txBox="1"/>
          <p:nvPr/>
        </p:nvSpPr>
        <p:spPr>
          <a:xfrm>
            <a:off x="122375" y="3483850"/>
            <a:ext cx="3714000" cy="15534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22" name="Google Shape;122;p19"/>
          <p:cNvGraphicFramePr/>
          <p:nvPr/>
        </p:nvGraphicFramePr>
        <p:xfrm>
          <a:off x="188063" y="3565530"/>
          <a:ext cx="3000000" cy="3000000"/>
        </p:xfrm>
        <a:graphic>
          <a:graphicData uri="http://schemas.openxmlformats.org/drawingml/2006/table">
            <a:tbl>
              <a:tblPr>
                <a:noFill/>
                <a:tableStyleId>{E5B74DA0-D2D8-4C8F-91A2-FA6D6A7D95DF}</a:tableStyleId>
              </a:tblPr>
              <a:tblGrid>
                <a:gridCol w="790525"/>
                <a:gridCol w="642525"/>
                <a:gridCol w="716525"/>
                <a:gridCol w="716525"/>
                <a:gridCol w="716525"/>
              </a:tblGrid>
              <a:tr h="340600">
                <a:tc>
                  <a:txBody>
                    <a:bodyPr/>
                    <a:lstStyle/>
                    <a:p>
                      <a:pPr indent="0" lvl="0" marL="0" rtl="0" algn="ctr">
                        <a:spcBef>
                          <a:spcPts val="0"/>
                        </a:spcBef>
                        <a:spcAft>
                          <a:spcPts val="0"/>
                        </a:spcAft>
                        <a:buNone/>
                      </a:pPr>
                      <a:r>
                        <a:rPr b="1" lang="en" sz="700">
                          <a:latin typeface="Montserrat"/>
                          <a:ea typeface="Montserrat"/>
                          <a:cs typeface="Montserrat"/>
                          <a:sym typeface="Montserrat"/>
                        </a:rPr>
                        <a:t>Green Light Data</a:t>
                      </a:r>
                      <a:endParaRPr b="1"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latin typeface="Montserrat"/>
                          <a:ea typeface="Montserrat"/>
                          <a:cs typeface="Montserrat"/>
                          <a:sym typeface="Montserrat"/>
                        </a:rPr>
                        <a:t>50%</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dk1"/>
                          </a:solidFill>
                          <a:latin typeface="Montserrat"/>
                          <a:ea typeface="Montserrat"/>
                          <a:cs typeface="Montserrat"/>
                          <a:sym typeface="Montserrat"/>
                        </a:rPr>
                        <a:t>75%</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dk1"/>
                          </a:solidFill>
                          <a:latin typeface="Montserrat"/>
                          <a:ea typeface="Montserrat"/>
                          <a:cs typeface="Montserrat"/>
                          <a:sym typeface="Montserrat"/>
                        </a:rPr>
                        <a:t>100%</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dk1"/>
                          </a:solidFill>
                          <a:latin typeface="Montserrat"/>
                          <a:ea typeface="Montserrat"/>
                          <a:cs typeface="Montserrat"/>
                          <a:sym typeface="Montserrat"/>
                        </a:rPr>
                        <a:t>Blue Light Filter</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31750">
                <a:tc>
                  <a:txBody>
                    <a:bodyPr/>
                    <a:lstStyle/>
                    <a:p>
                      <a:pPr indent="0" lvl="0" marL="0" rtl="0" algn="ctr">
                        <a:spcBef>
                          <a:spcPts val="0"/>
                        </a:spcBef>
                        <a:spcAft>
                          <a:spcPts val="0"/>
                        </a:spcAft>
                        <a:buNone/>
                      </a:pPr>
                      <a:r>
                        <a:rPr lang="en" sz="700">
                          <a:latin typeface="Montserrat"/>
                          <a:ea typeface="Montserrat"/>
                          <a:cs typeface="Montserrat"/>
                          <a:sym typeface="Montserrat"/>
                        </a:rPr>
                        <a:t>xy</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latin typeface="Montserrat"/>
                          <a:ea typeface="Montserrat"/>
                          <a:cs typeface="Montserrat"/>
                          <a:sym typeface="Montserrat"/>
                        </a:rPr>
                        <a:t>(</a:t>
                      </a:r>
                      <a:r>
                        <a:rPr lang="en" sz="700">
                          <a:solidFill>
                            <a:srgbClr val="212121"/>
                          </a:solidFill>
                          <a:latin typeface="Montserrat"/>
                          <a:ea typeface="Montserrat"/>
                          <a:cs typeface="Montserrat"/>
                          <a:sym typeface="Montserrat"/>
                        </a:rPr>
                        <a:t>0.091</a:t>
                      </a:r>
                      <a:r>
                        <a:rPr lang="en" sz="700">
                          <a:latin typeface="Montserrat"/>
                          <a:ea typeface="Montserrat"/>
                          <a:cs typeface="Montserrat"/>
                          <a:sym typeface="Montserrat"/>
                        </a:rPr>
                        <a:t> , </a:t>
                      </a:r>
                      <a:r>
                        <a:rPr lang="en" sz="700">
                          <a:solidFill>
                            <a:srgbClr val="212121"/>
                          </a:solidFill>
                          <a:latin typeface="Montserrat"/>
                          <a:ea typeface="Montserrat"/>
                          <a:cs typeface="Montserrat"/>
                          <a:sym typeface="Montserrat"/>
                        </a:rPr>
                        <a:t>0.665</a:t>
                      </a:r>
                      <a:r>
                        <a:rPr lang="en" sz="700">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a:t>
                      </a:r>
                      <a:r>
                        <a:rPr lang="en" sz="700">
                          <a:solidFill>
                            <a:srgbClr val="212121"/>
                          </a:solidFill>
                          <a:latin typeface="Montserrat"/>
                          <a:ea typeface="Montserrat"/>
                          <a:cs typeface="Montserrat"/>
                          <a:sym typeface="Montserrat"/>
                        </a:rPr>
                        <a:t>0.093</a:t>
                      </a:r>
                      <a:r>
                        <a:rPr lang="en" sz="700">
                          <a:solidFill>
                            <a:schemeClr val="dk1"/>
                          </a:solidFill>
                          <a:latin typeface="Montserrat"/>
                          <a:ea typeface="Montserrat"/>
                          <a:cs typeface="Montserrat"/>
                          <a:sym typeface="Montserrat"/>
                        </a:rPr>
                        <a:t> , </a:t>
                      </a:r>
                      <a:r>
                        <a:rPr lang="en" sz="700">
                          <a:solidFill>
                            <a:srgbClr val="212121"/>
                          </a:solidFill>
                          <a:latin typeface="Montserrat"/>
                          <a:ea typeface="Montserrat"/>
                          <a:cs typeface="Montserrat"/>
                          <a:sym typeface="Montserrat"/>
                        </a:rPr>
                        <a:t>0.650</a:t>
                      </a:r>
                      <a:r>
                        <a:rPr lang="en" sz="700">
                          <a:solidFill>
                            <a:schemeClr val="dk1"/>
                          </a:solidFill>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a:t>
                      </a:r>
                      <a:r>
                        <a:rPr lang="en" sz="700">
                          <a:solidFill>
                            <a:srgbClr val="212121"/>
                          </a:solidFill>
                          <a:latin typeface="Montserrat"/>
                          <a:ea typeface="Montserrat"/>
                          <a:cs typeface="Montserrat"/>
                          <a:sym typeface="Montserrat"/>
                        </a:rPr>
                        <a:t>0.092</a:t>
                      </a:r>
                      <a:r>
                        <a:rPr lang="en" sz="700">
                          <a:solidFill>
                            <a:schemeClr val="dk1"/>
                          </a:solidFill>
                          <a:latin typeface="Montserrat"/>
                          <a:ea typeface="Montserrat"/>
                          <a:cs typeface="Montserrat"/>
                          <a:sym typeface="Montserrat"/>
                        </a:rPr>
                        <a:t> , </a:t>
                      </a:r>
                      <a:r>
                        <a:rPr lang="en" sz="700">
                          <a:solidFill>
                            <a:srgbClr val="212121"/>
                          </a:solidFill>
                          <a:latin typeface="Montserrat"/>
                          <a:ea typeface="Montserrat"/>
                          <a:cs typeface="Montserrat"/>
                          <a:sym typeface="Montserrat"/>
                        </a:rPr>
                        <a:t>0.665</a:t>
                      </a:r>
                      <a:r>
                        <a:rPr lang="en" sz="700">
                          <a:solidFill>
                            <a:schemeClr val="dk1"/>
                          </a:solidFill>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a:t>
                      </a:r>
                      <a:r>
                        <a:rPr lang="en" sz="700">
                          <a:solidFill>
                            <a:srgbClr val="212121"/>
                          </a:solidFill>
                          <a:latin typeface="Montserrat"/>
                          <a:ea typeface="Montserrat"/>
                          <a:cs typeface="Montserrat"/>
                          <a:sym typeface="Montserrat"/>
                        </a:rPr>
                        <a:t>0.084</a:t>
                      </a:r>
                      <a:r>
                        <a:rPr lang="en" sz="700">
                          <a:solidFill>
                            <a:schemeClr val="dk1"/>
                          </a:solidFill>
                          <a:latin typeface="Montserrat"/>
                          <a:ea typeface="Montserrat"/>
                          <a:cs typeface="Montserrat"/>
                          <a:sym typeface="Montserrat"/>
                        </a:rPr>
                        <a:t> , </a:t>
                      </a:r>
                      <a:r>
                        <a:rPr lang="en" sz="700">
                          <a:solidFill>
                            <a:srgbClr val="212121"/>
                          </a:solidFill>
                          <a:latin typeface="Montserrat"/>
                          <a:ea typeface="Montserrat"/>
                          <a:cs typeface="Montserrat"/>
                          <a:sym typeface="Montserrat"/>
                        </a:rPr>
                        <a:t>0.755</a:t>
                      </a:r>
                      <a:r>
                        <a:rPr lang="en" sz="700">
                          <a:solidFill>
                            <a:schemeClr val="dk1"/>
                          </a:solidFill>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3575">
                <a:tc>
                  <a:txBody>
                    <a:bodyPr/>
                    <a:lstStyle/>
                    <a:p>
                      <a:pPr indent="0" lvl="0" marL="0" rtl="0" algn="ctr">
                        <a:spcBef>
                          <a:spcPts val="0"/>
                        </a:spcBef>
                        <a:spcAft>
                          <a:spcPts val="0"/>
                        </a:spcAft>
                        <a:buNone/>
                      </a:pPr>
                      <a:r>
                        <a:rPr lang="en" sz="700">
                          <a:latin typeface="Montserrat"/>
                          <a:ea typeface="Montserrat"/>
                          <a:cs typeface="Montserrat"/>
                          <a:sym typeface="Montserrat"/>
                        </a:rPr>
                        <a:t>Dominant Wavelength</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rgbClr val="212121"/>
                          </a:solidFill>
                          <a:latin typeface="Montserrat"/>
                          <a:ea typeface="Montserrat"/>
                          <a:cs typeface="Montserrat"/>
                          <a:sym typeface="Montserrat"/>
                        </a:rPr>
                        <a:t>511.030</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rgbClr val="212121"/>
                          </a:solidFill>
                          <a:latin typeface="Montserrat"/>
                          <a:ea typeface="Montserrat"/>
                          <a:cs typeface="Montserrat"/>
                          <a:sym typeface="Montserrat"/>
                        </a:rPr>
                        <a:t>510.197</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rgbClr val="212121"/>
                          </a:solidFill>
                          <a:latin typeface="Montserrat"/>
                          <a:ea typeface="Montserrat"/>
                          <a:cs typeface="Montserrat"/>
                          <a:sym typeface="Montserrat"/>
                        </a:rPr>
                        <a:t>511.064</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700">
                          <a:solidFill>
                            <a:srgbClr val="212121"/>
                          </a:solidFill>
                          <a:latin typeface="Montserrat"/>
                          <a:ea typeface="Montserrat"/>
                          <a:cs typeface="Montserrat"/>
                          <a:sym typeface="Montserrat"/>
                        </a:rPr>
                        <a:t>516.079</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31750">
                <a:tc>
                  <a:txBody>
                    <a:bodyPr/>
                    <a:lstStyle/>
                    <a:p>
                      <a:pPr indent="0" lvl="0" marL="0" rtl="0" algn="ctr">
                        <a:spcBef>
                          <a:spcPts val="0"/>
                        </a:spcBef>
                        <a:spcAft>
                          <a:spcPts val="0"/>
                        </a:spcAft>
                        <a:buNone/>
                      </a:pPr>
                      <a:r>
                        <a:rPr lang="en" sz="700">
                          <a:latin typeface="Montserrat"/>
                          <a:ea typeface="Montserrat"/>
                          <a:cs typeface="Montserrat"/>
                          <a:sym typeface="Montserrat"/>
                        </a:rPr>
                        <a:t>Color Purity</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rgbClr val="212121"/>
                          </a:solidFill>
                          <a:latin typeface="Montserrat"/>
                          <a:ea typeface="Montserrat"/>
                          <a:cs typeface="Montserrat"/>
                          <a:sym typeface="Montserrat"/>
                        </a:rPr>
                        <a:t>76.8</a:t>
                      </a:r>
                      <a:r>
                        <a:rPr lang="en" sz="700">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rgbClr val="212121"/>
                          </a:solidFill>
                          <a:latin typeface="Montserrat"/>
                          <a:ea typeface="Montserrat"/>
                          <a:cs typeface="Montserrat"/>
                          <a:sym typeface="Montserrat"/>
                        </a:rPr>
                        <a:t>75.5</a:t>
                      </a:r>
                      <a:r>
                        <a:rPr lang="en" sz="700">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rgbClr val="212121"/>
                          </a:solidFill>
                          <a:latin typeface="Montserrat"/>
                          <a:ea typeface="Montserrat"/>
                          <a:cs typeface="Montserrat"/>
                          <a:sym typeface="Montserrat"/>
                        </a:rPr>
                        <a:t>76.7</a:t>
                      </a:r>
                      <a:r>
                        <a:rPr lang="en" sz="700">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rgbClr val="212121"/>
                          </a:solidFill>
                          <a:latin typeface="Montserrat"/>
                          <a:ea typeface="Montserrat"/>
                          <a:cs typeface="Montserrat"/>
                          <a:sym typeface="Montserrat"/>
                        </a:rPr>
                        <a:t>86.6</a:t>
                      </a:r>
                      <a:r>
                        <a:rPr lang="en" sz="700">
                          <a:latin typeface="Montserrat"/>
                          <a:ea typeface="Montserrat"/>
                          <a:cs typeface="Montserrat"/>
                          <a:sym typeface="Montserrat"/>
                        </a:rPr>
                        <a:t>%</a:t>
                      </a:r>
                      <a:endParaRPr sz="700">
                        <a:latin typeface="Montserrat"/>
                        <a:ea typeface="Montserrat"/>
                        <a:cs typeface="Montserrat"/>
                        <a:sym typeface="Montserrat"/>
                      </a:endParaRPr>
                    </a:p>
                  </a:txBody>
                  <a:tcPr marT="91425" marB="91425" marR="18275" marL="18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pic>
        <p:nvPicPr>
          <p:cNvPr id="123" name="Google Shape;123;p19"/>
          <p:cNvPicPr preferRelativeResize="0"/>
          <p:nvPr/>
        </p:nvPicPr>
        <p:blipFill>
          <a:blip r:embed="rId11">
            <a:alphaModFix/>
          </a:blip>
          <a:stretch>
            <a:fillRect/>
          </a:stretch>
        </p:blipFill>
        <p:spPr>
          <a:xfrm>
            <a:off x="6621700" y="882029"/>
            <a:ext cx="1438800" cy="1460597"/>
          </a:xfrm>
          <a:prstGeom prst="rect">
            <a:avLst/>
          </a:prstGeom>
          <a:noFill/>
          <a:ln>
            <a:noFill/>
          </a:ln>
        </p:spPr>
      </p:pic>
      <p:sp>
        <p:nvSpPr>
          <p:cNvPr id="124" name="Google Shape;124;p19"/>
          <p:cNvSpPr txBox="1"/>
          <p:nvPr/>
        </p:nvSpPr>
        <p:spPr>
          <a:xfrm>
            <a:off x="7985500" y="837100"/>
            <a:ext cx="968700" cy="146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The </a:t>
            </a:r>
            <a:r>
              <a:rPr b="1" lang="en" sz="700">
                <a:solidFill>
                  <a:schemeClr val="dk1"/>
                </a:solidFill>
                <a:latin typeface="Montserrat"/>
                <a:ea typeface="Montserrat"/>
                <a:cs typeface="Montserrat"/>
                <a:sym typeface="Montserrat"/>
              </a:rPr>
              <a:t>dominant (1) and complementary (2) wavelength</a:t>
            </a:r>
            <a:r>
              <a:rPr lang="en" sz="700">
                <a:solidFill>
                  <a:schemeClr val="dk1"/>
                </a:solidFill>
                <a:latin typeface="Montserrat"/>
                <a:ea typeface="Montserrat"/>
                <a:cs typeface="Montserrat"/>
                <a:sym typeface="Montserrat"/>
              </a:rPr>
              <a:t> are found by drawing a line between the xy coordinate and the “white point”. The white point is the point chosen to be white light</a:t>
            </a:r>
            <a:endParaRPr sz="700">
              <a:latin typeface="Montserrat"/>
              <a:ea typeface="Montserrat"/>
              <a:cs typeface="Montserrat"/>
              <a:sym typeface="Montserrat"/>
            </a:endParaRPr>
          </a:p>
        </p:txBody>
      </p:sp>
      <p:sp>
        <p:nvSpPr>
          <p:cNvPr id="125" name="Google Shape;125;p19"/>
          <p:cNvSpPr txBox="1"/>
          <p:nvPr/>
        </p:nvSpPr>
        <p:spPr>
          <a:xfrm>
            <a:off x="6621700" y="2224575"/>
            <a:ext cx="2332500" cy="115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700">
                <a:solidFill>
                  <a:schemeClr val="dk1"/>
                </a:solidFill>
                <a:latin typeface="Montserrat"/>
                <a:ea typeface="Montserrat"/>
                <a:cs typeface="Montserrat"/>
                <a:sym typeface="Montserrat"/>
              </a:rPr>
              <a:t>corresponding to equal intensity of all wavelengths. The boundary closest</a:t>
            </a:r>
            <a:r>
              <a:rPr b="1" lang="en" sz="700">
                <a:solidFill>
                  <a:schemeClr val="dk1"/>
                </a:solidFill>
                <a:latin typeface="Montserrat"/>
                <a:ea typeface="Montserrat"/>
                <a:cs typeface="Montserrat"/>
                <a:sym typeface="Montserrat"/>
              </a:rPr>
              <a:t> </a:t>
            </a:r>
            <a:r>
              <a:rPr lang="en" sz="700">
                <a:solidFill>
                  <a:schemeClr val="dk1"/>
                </a:solidFill>
                <a:latin typeface="Montserrat"/>
                <a:ea typeface="Montserrat"/>
                <a:cs typeface="Montserrat"/>
                <a:sym typeface="Montserrat"/>
              </a:rPr>
              <a:t>to the data point is the dominant wavelength and the other side is the complementary wavelength. To calculate the </a:t>
            </a:r>
            <a:r>
              <a:rPr b="1" lang="en" sz="700">
                <a:solidFill>
                  <a:schemeClr val="dk1"/>
                </a:solidFill>
                <a:latin typeface="Montserrat"/>
                <a:ea typeface="Montserrat"/>
                <a:cs typeface="Montserrat"/>
                <a:sym typeface="Montserrat"/>
              </a:rPr>
              <a:t>color purity (3)</a:t>
            </a:r>
            <a:r>
              <a:rPr lang="en" sz="700">
                <a:solidFill>
                  <a:schemeClr val="dk1"/>
                </a:solidFill>
                <a:latin typeface="Montserrat"/>
                <a:ea typeface="Montserrat"/>
                <a:cs typeface="Montserrat"/>
                <a:sym typeface="Montserrat"/>
              </a:rPr>
              <a:t> we take the ratio of the distance A/B between the dominant wavelength and the white point, and the xy coordinate and the white point.</a:t>
            </a:r>
            <a:endParaRPr sz="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26" name="Google Shape;126;p19"/>
          <p:cNvPicPr preferRelativeResize="0"/>
          <p:nvPr/>
        </p:nvPicPr>
        <p:blipFill>
          <a:blip r:embed="rId12">
            <a:alphaModFix/>
          </a:blip>
          <a:stretch>
            <a:fillRect/>
          </a:stretch>
        </p:blipFill>
        <p:spPr>
          <a:xfrm>
            <a:off x="3839775" y="1801887"/>
            <a:ext cx="2806580" cy="1384826"/>
          </a:xfrm>
          <a:prstGeom prst="rect">
            <a:avLst/>
          </a:prstGeom>
          <a:noFill/>
          <a:ln>
            <a:noFill/>
          </a:ln>
        </p:spPr>
      </p:pic>
      <p:pic>
        <p:nvPicPr>
          <p:cNvPr id="127" name="Google Shape;127;p19"/>
          <p:cNvPicPr preferRelativeResize="0"/>
          <p:nvPr/>
        </p:nvPicPr>
        <p:blipFill>
          <a:blip r:embed="rId13">
            <a:alphaModFix/>
          </a:blip>
          <a:stretch>
            <a:fillRect/>
          </a:stretch>
        </p:blipFill>
        <p:spPr>
          <a:xfrm>
            <a:off x="4005900" y="2547300"/>
            <a:ext cx="593164" cy="461350"/>
          </a:xfrm>
          <a:prstGeom prst="rect">
            <a:avLst/>
          </a:prstGeom>
          <a:noFill/>
          <a:ln>
            <a:noFill/>
          </a:ln>
        </p:spPr>
      </p:pic>
      <p:sp>
        <p:nvSpPr>
          <p:cNvPr id="128" name="Google Shape;128;p19"/>
          <p:cNvSpPr/>
          <p:nvPr/>
        </p:nvSpPr>
        <p:spPr>
          <a:xfrm>
            <a:off x="5096575" y="1811350"/>
            <a:ext cx="369300" cy="54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9"/>
          <p:cNvPicPr preferRelativeResize="0"/>
          <p:nvPr/>
        </p:nvPicPr>
        <p:blipFill>
          <a:blip r:embed="rId14">
            <a:alphaModFix/>
          </a:blip>
          <a:stretch>
            <a:fillRect/>
          </a:stretch>
        </p:blipFill>
        <p:spPr>
          <a:xfrm>
            <a:off x="5517125" y="2540671"/>
            <a:ext cx="540375" cy="371525"/>
          </a:xfrm>
          <a:prstGeom prst="rect">
            <a:avLst/>
          </a:prstGeom>
          <a:noFill/>
          <a:ln>
            <a:noFill/>
          </a:ln>
        </p:spPr>
      </p:pic>
      <p:pic>
        <p:nvPicPr>
          <p:cNvPr id="130" name="Google Shape;130;p19"/>
          <p:cNvPicPr preferRelativeResize="0"/>
          <p:nvPr/>
        </p:nvPicPr>
        <p:blipFill>
          <a:blip r:embed="rId15">
            <a:alphaModFix/>
          </a:blip>
          <a:stretch>
            <a:fillRect/>
          </a:stretch>
        </p:blipFill>
        <p:spPr>
          <a:xfrm>
            <a:off x="6127050" y="2540675"/>
            <a:ext cx="451650" cy="488950"/>
          </a:xfrm>
          <a:prstGeom prst="rect">
            <a:avLst/>
          </a:prstGeom>
          <a:noFill/>
          <a:ln>
            <a:noFill/>
          </a:ln>
        </p:spPr>
      </p:pic>
      <p:sp>
        <p:nvSpPr>
          <p:cNvPr id="131" name="Google Shape;131;p19"/>
          <p:cNvSpPr txBox="1"/>
          <p:nvPr/>
        </p:nvSpPr>
        <p:spPr>
          <a:xfrm>
            <a:off x="4403875" y="1663325"/>
            <a:ext cx="17460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Sun Spectral Data</a:t>
            </a:r>
            <a:endParaRPr sz="700">
              <a:latin typeface="Montserrat"/>
              <a:ea typeface="Montserrat"/>
              <a:cs typeface="Montserrat"/>
              <a:sym typeface="Montserrat"/>
            </a:endParaRPr>
          </a:p>
        </p:txBody>
      </p:sp>
      <p:sp>
        <p:nvSpPr>
          <p:cNvPr id="132" name="Google Shape;132;p19"/>
          <p:cNvSpPr/>
          <p:nvPr/>
        </p:nvSpPr>
        <p:spPr>
          <a:xfrm>
            <a:off x="2493175" y="2209800"/>
            <a:ext cx="1247100" cy="54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2453075" y="21910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0.0</a:t>
            </a:r>
            <a:endParaRPr sz="700">
              <a:latin typeface="Montserrat"/>
              <a:ea typeface="Montserrat"/>
              <a:cs typeface="Montserrat"/>
              <a:sym typeface="Montserrat"/>
            </a:endParaRPr>
          </a:p>
        </p:txBody>
      </p:sp>
      <p:sp>
        <p:nvSpPr>
          <p:cNvPr id="134" name="Google Shape;134;p19"/>
          <p:cNvSpPr txBox="1"/>
          <p:nvPr/>
        </p:nvSpPr>
        <p:spPr>
          <a:xfrm>
            <a:off x="3545875" y="2190988"/>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0.8</a:t>
            </a:r>
            <a:endParaRPr sz="700">
              <a:latin typeface="Montserrat"/>
              <a:ea typeface="Montserrat"/>
              <a:cs typeface="Montserrat"/>
              <a:sym typeface="Montserrat"/>
            </a:endParaRPr>
          </a:p>
        </p:txBody>
      </p:sp>
      <p:sp>
        <p:nvSpPr>
          <p:cNvPr id="135" name="Google Shape;135;p19"/>
          <p:cNvSpPr txBox="1"/>
          <p:nvPr/>
        </p:nvSpPr>
        <p:spPr>
          <a:xfrm>
            <a:off x="3007963" y="21910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0.4</a:t>
            </a:r>
            <a:endParaRPr sz="700">
              <a:latin typeface="Montserrat"/>
              <a:ea typeface="Montserrat"/>
              <a:cs typeface="Montserrat"/>
              <a:sym typeface="Montserrat"/>
            </a:endParaRPr>
          </a:p>
        </p:txBody>
      </p:sp>
      <p:sp>
        <p:nvSpPr>
          <p:cNvPr id="136" name="Google Shape;136;p19"/>
          <p:cNvSpPr txBox="1"/>
          <p:nvPr/>
        </p:nvSpPr>
        <p:spPr>
          <a:xfrm>
            <a:off x="3007975" y="22641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x</a:t>
            </a:r>
            <a:endParaRPr sz="700">
              <a:latin typeface="Montserrat"/>
              <a:ea typeface="Montserrat"/>
              <a:cs typeface="Montserrat"/>
              <a:sym typeface="Montserrat"/>
            </a:endParaRPr>
          </a:p>
        </p:txBody>
      </p:sp>
      <p:sp>
        <p:nvSpPr>
          <p:cNvPr id="137" name="Google Shape;137;p19"/>
          <p:cNvSpPr/>
          <p:nvPr/>
        </p:nvSpPr>
        <p:spPr>
          <a:xfrm>
            <a:off x="2933700" y="852500"/>
            <a:ext cx="451500" cy="83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2597950" y="840800"/>
            <a:ext cx="10455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Sun Data Point</a:t>
            </a:r>
            <a:endParaRPr sz="700">
              <a:latin typeface="Montserrat"/>
              <a:ea typeface="Montserrat"/>
              <a:cs typeface="Montserrat"/>
              <a:sym typeface="Montserrat"/>
            </a:endParaRPr>
          </a:p>
        </p:txBody>
      </p:sp>
      <p:sp>
        <p:nvSpPr>
          <p:cNvPr id="139" name="Google Shape;139;p19"/>
          <p:cNvSpPr/>
          <p:nvPr/>
        </p:nvSpPr>
        <p:spPr>
          <a:xfrm>
            <a:off x="2403050" y="919175"/>
            <a:ext cx="85200" cy="1290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nvSpPr>
        <p:spPr>
          <a:xfrm>
            <a:off x="2300675" y="213057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0.0</a:t>
            </a:r>
            <a:endParaRPr sz="700">
              <a:latin typeface="Montserrat"/>
              <a:ea typeface="Montserrat"/>
              <a:cs typeface="Montserrat"/>
              <a:sym typeface="Montserrat"/>
            </a:endParaRPr>
          </a:p>
        </p:txBody>
      </p:sp>
      <p:sp>
        <p:nvSpPr>
          <p:cNvPr id="141" name="Google Shape;141;p19"/>
          <p:cNvSpPr txBox="1"/>
          <p:nvPr/>
        </p:nvSpPr>
        <p:spPr>
          <a:xfrm>
            <a:off x="2300675" y="157425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0.4</a:t>
            </a:r>
            <a:endParaRPr sz="700">
              <a:latin typeface="Montserrat"/>
              <a:ea typeface="Montserrat"/>
              <a:cs typeface="Montserrat"/>
              <a:sym typeface="Montserrat"/>
            </a:endParaRPr>
          </a:p>
        </p:txBody>
      </p:sp>
      <p:sp>
        <p:nvSpPr>
          <p:cNvPr id="142" name="Google Shape;142;p19"/>
          <p:cNvSpPr txBox="1"/>
          <p:nvPr/>
        </p:nvSpPr>
        <p:spPr>
          <a:xfrm>
            <a:off x="2300675" y="1017913"/>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0.8</a:t>
            </a:r>
            <a:endParaRPr sz="700">
              <a:latin typeface="Montserrat"/>
              <a:ea typeface="Montserrat"/>
              <a:cs typeface="Montserrat"/>
              <a:sym typeface="Montserrat"/>
            </a:endParaRPr>
          </a:p>
        </p:txBody>
      </p:sp>
      <p:sp>
        <p:nvSpPr>
          <p:cNvPr id="143" name="Google Shape;143;p19"/>
          <p:cNvSpPr txBox="1"/>
          <p:nvPr/>
        </p:nvSpPr>
        <p:spPr>
          <a:xfrm>
            <a:off x="2300675" y="8820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0.9</a:t>
            </a:r>
            <a:endParaRPr sz="700">
              <a:latin typeface="Montserrat"/>
              <a:ea typeface="Montserrat"/>
              <a:cs typeface="Montserrat"/>
              <a:sym typeface="Montserrat"/>
            </a:endParaRPr>
          </a:p>
        </p:txBody>
      </p:sp>
      <p:sp>
        <p:nvSpPr>
          <p:cNvPr id="144" name="Google Shape;144;p19"/>
          <p:cNvSpPr txBox="1"/>
          <p:nvPr/>
        </p:nvSpPr>
        <p:spPr>
          <a:xfrm>
            <a:off x="2300675" y="168105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y</a:t>
            </a:r>
            <a:endParaRPr sz="700">
              <a:latin typeface="Montserrat"/>
              <a:ea typeface="Montserrat"/>
              <a:cs typeface="Montserrat"/>
              <a:sym typeface="Montserrat"/>
            </a:endParaRPr>
          </a:p>
        </p:txBody>
      </p:sp>
      <p:sp>
        <p:nvSpPr>
          <p:cNvPr id="145" name="Google Shape;145;p19"/>
          <p:cNvSpPr/>
          <p:nvPr/>
        </p:nvSpPr>
        <p:spPr>
          <a:xfrm>
            <a:off x="4194350" y="2434775"/>
            <a:ext cx="2438400" cy="83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182450" y="3088625"/>
            <a:ext cx="2438400" cy="83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856250" y="1908525"/>
            <a:ext cx="129600" cy="1158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nvSpPr>
        <p:spPr>
          <a:xfrm rot="-5400000">
            <a:off x="3283175" y="2113225"/>
            <a:ext cx="10662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Intensity</a:t>
            </a:r>
            <a:endParaRPr sz="700">
              <a:latin typeface="Montserrat"/>
              <a:ea typeface="Montserrat"/>
              <a:cs typeface="Montserrat"/>
              <a:sym typeface="Montserrat"/>
            </a:endParaRPr>
          </a:p>
          <a:p>
            <a:pPr indent="0" lvl="0" marL="0" rtl="0" algn="ctr">
              <a:spcBef>
                <a:spcPts val="0"/>
              </a:spcBef>
              <a:spcAft>
                <a:spcPts val="0"/>
              </a:spcAft>
              <a:buNone/>
            </a:pPr>
            <a:r>
              <a:rPr lang="en" sz="700">
                <a:latin typeface="Montserrat"/>
                <a:ea typeface="Montserrat"/>
                <a:cs typeface="Montserrat"/>
                <a:sym typeface="Montserrat"/>
              </a:rPr>
              <a:t> [W/(m^2)nm]</a:t>
            </a:r>
            <a:endParaRPr sz="700">
              <a:latin typeface="Montserrat"/>
              <a:ea typeface="Montserrat"/>
              <a:cs typeface="Montserrat"/>
              <a:sym typeface="Montserrat"/>
            </a:endParaRPr>
          </a:p>
        </p:txBody>
      </p:sp>
      <p:sp>
        <p:nvSpPr>
          <p:cNvPr id="149" name="Google Shape;149;p19"/>
          <p:cNvSpPr txBox="1"/>
          <p:nvPr/>
        </p:nvSpPr>
        <p:spPr>
          <a:xfrm>
            <a:off x="4095913"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200</a:t>
            </a:r>
            <a:endParaRPr sz="700">
              <a:latin typeface="Montserrat"/>
              <a:ea typeface="Montserrat"/>
              <a:cs typeface="Montserrat"/>
              <a:sym typeface="Montserrat"/>
            </a:endParaRPr>
          </a:p>
        </p:txBody>
      </p:sp>
      <p:sp>
        <p:nvSpPr>
          <p:cNvPr id="150" name="Google Shape;150;p19"/>
          <p:cNvSpPr txBox="1"/>
          <p:nvPr/>
        </p:nvSpPr>
        <p:spPr>
          <a:xfrm>
            <a:off x="439197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300</a:t>
            </a:r>
            <a:endParaRPr sz="700">
              <a:latin typeface="Montserrat"/>
              <a:ea typeface="Montserrat"/>
              <a:cs typeface="Montserrat"/>
              <a:sym typeface="Montserrat"/>
            </a:endParaRPr>
          </a:p>
        </p:txBody>
      </p:sp>
      <p:sp>
        <p:nvSpPr>
          <p:cNvPr id="151" name="Google Shape;151;p19"/>
          <p:cNvSpPr txBox="1"/>
          <p:nvPr/>
        </p:nvSpPr>
        <p:spPr>
          <a:xfrm>
            <a:off x="470207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400</a:t>
            </a:r>
            <a:endParaRPr sz="700">
              <a:latin typeface="Montserrat"/>
              <a:ea typeface="Montserrat"/>
              <a:cs typeface="Montserrat"/>
              <a:sym typeface="Montserrat"/>
            </a:endParaRPr>
          </a:p>
        </p:txBody>
      </p:sp>
      <p:sp>
        <p:nvSpPr>
          <p:cNvPr id="152" name="Google Shape;152;p19"/>
          <p:cNvSpPr txBox="1"/>
          <p:nvPr/>
        </p:nvSpPr>
        <p:spPr>
          <a:xfrm>
            <a:off x="499432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500</a:t>
            </a:r>
            <a:endParaRPr sz="700">
              <a:latin typeface="Montserrat"/>
              <a:ea typeface="Montserrat"/>
              <a:cs typeface="Montserrat"/>
              <a:sym typeface="Montserrat"/>
            </a:endParaRPr>
          </a:p>
        </p:txBody>
      </p:sp>
      <p:sp>
        <p:nvSpPr>
          <p:cNvPr id="153" name="Google Shape;153;p19"/>
          <p:cNvSpPr txBox="1"/>
          <p:nvPr/>
        </p:nvSpPr>
        <p:spPr>
          <a:xfrm>
            <a:off x="528657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600</a:t>
            </a:r>
            <a:endParaRPr sz="700">
              <a:latin typeface="Montserrat"/>
              <a:ea typeface="Montserrat"/>
              <a:cs typeface="Montserrat"/>
              <a:sym typeface="Montserrat"/>
            </a:endParaRPr>
          </a:p>
        </p:txBody>
      </p:sp>
      <p:sp>
        <p:nvSpPr>
          <p:cNvPr id="154" name="Google Shape;154;p19"/>
          <p:cNvSpPr txBox="1"/>
          <p:nvPr/>
        </p:nvSpPr>
        <p:spPr>
          <a:xfrm>
            <a:off x="557882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700</a:t>
            </a:r>
            <a:endParaRPr sz="700">
              <a:latin typeface="Montserrat"/>
              <a:ea typeface="Montserrat"/>
              <a:cs typeface="Montserrat"/>
              <a:sym typeface="Montserrat"/>
            </a:endParaRPr>
          </a:p>
        </p:txBody>
      </p:sp>
      <p:sp>
        <p:nvSpPr>
          <p:cNvPr id="155" name="Google Shape;155;p19"/>
          <p:cNvSpPr txBox="1"/>
          <p:nvPr/>
        </p:nvSpPr>
        <p:spPr>
          <a:xfrm>
            <a:off x="587107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800</a:t>
            </a:r>
            <a:endParaRPr sz="700">
              <a:latin typeface="Montserrat"/>
              <a:ea typeface="Montserrat"/>
              <a:cs typeface="Montserrat"/>
              <a:sym typeface="Montserrat"/>
            </a:endParaRPr>
          </a:p>
        </p:txBody>
      </p:sp>
      <p:sp>
        <p:nvSpPr>
          <p:cNvPr id="156" name="Google Shape;156;p19"/>
          <p:cNvSpPr txBox="1"/>
          <p:nvPr/>
        </p:nvSpPr>
        <p:spPr>
          <a:xfrm>
            <a:off x="616332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900</a:t>
            </a:r>
            <a:endParaRPr sz="700">
              <a:latin typeface="Montserrat"/>
              <a:ea typeface="Montserrat"/>
              <a:cs typeface="Montserrat"/>
              <a:sym typeface="Montserrat"/>
            </a:endParaRPr>
          </a:p>
        </p:txBody>
      </p:sp>
      <p:sp>
        <p:nvSpPr>
          <p:cNvPr id="157" name="Google Shape;157;p19"/>
          <p:cNvSpPr txBox="1"/>
          <p:nvPr/>
        </p:nvSpPr>
        <p:spPr>
          <a:xfrm>
            <a:off x="6455575" y="30769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1000</a:t>
            </a:r>
            <a:endParaRPr sz="700">
              <a:latin typeface="Montserrat"/>
              <a:ea typeface="Montserrat"/>
              <a:cs typeface="Montserrat"/>
              <a:sym typeface="Montserrat"/>
            </a:endParaRPr>
          </a:p>
        </p:txBody>
      </p:sp>
      <p:sp>
        <p:nvSpPr>
          <p:cNvPr id="158" name="Google Shape;158;p19"/>
          <p:cNvSpPr txBox="1"/>
          <p:nvPr/>
        </p:nvSpPr>
        <p:spPr>
          <a:xfrm>
            <a:off x="4823125" y="3190475"/>
            <a:ext cx="9075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Wavelength [nm]</a:t>
            </a:r>
            <a:endParaRPr sz="700">
              <a:latin typeface="Montserrat"/>
              <a:ea typeface="Montserrat"/>
              <a:cs typeface="Montserrat"/>
              <a:sym typeface="Montserrat"/>
            </a:endParaRPr>
          </a:p>
        </p:txBody>
      </p:sp>
      <p:sp>
        <p:nvSpPr>
          <p:cNvPr id="159" name="Google Shape;159;p19"/>
          <p:cNvSpPr txBox="1"/>
          <p:nvPr/>
        </p:nvSpPr>
        <p:spPr>
          <a:xfrm>
            <a:off x="4837275" y="2293450"/>
            <a:ext cx="809700" cy="121800"/>
          </a:xfrm>
          <a:prstGeom prst="rect">
            <a:avLst/>
          </a:prstGeom>
          <a:solidFill>
            <a:srgbClr val="FFFFFF"/>
          </a:solid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Visible Range</a:t>
            </a:r>
            <a:endParaRPr sz="700">
              <a:latin typeface="Montserrat"/>
              <a:ea typeface="Montserrat"/>
              <a:cs typeface="Montserrat"/>
              <a:sym typeface="Montserrat"/>
            </a:endParaRPr>
          </a:p>
        </p:txBody>
      </p:sp>
      <p:sp>
        <p:nvSpPr>
          <p:cNvPr id="160" name="Google Shape;160;p19"/>
          <p:cNvSpPr txBox="1"/>
          <p:nvPr/>
        </p:nvSpPr>
        <p:spPr>
          <a:xfrm>
            <a:off x="4944125" y="2417225"/>
            <a:ext cx="5001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Integrands</a:t>
            </a:r>
            <a:endParaRPr sz="700">
              <a:latin typeface="Montserrat"/>
              <a:ea typeface="Montserrat"/>
              <a:cs typeface="Montserrat"/>
              <a:sym typeface="Montserrat"/>
            </a:endParaRPr>
          </a:p>
        </p:txBody>
      </p:sp>
      <p:sp>
        <p:nvSpPr>
          <p:cNvPr id="161" name="Google Shape;161;p19"/>
          <p:cNvSpPr txBox="1"/>
          <p:nvPr/>
        </p:nvSpPr>
        <p:spPr>
          <a:xfrm>
            <a:off x="6915125" y="963625"/>
            <a:ext cx="316800" cy="54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2" name="Google Shape;162;p19"/>
          <p:cNvSpPr txBox="1"/>
          <p:nvPr/>
        </p:nvSpPr>
        <p:spPr>
          <a:xfrm>
            <a:off x="3035025" y="1619925"/>
            <a:ext cx="206100" cy="1068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Sun</a:t>
            </a:r>
            <a:endParaRPr sz="700">
              <a:latin typeface="Montserrat"/>
              <a:ea typeface="Montserrat"/>
              <a:cs typeface="Montserrat"/>
              <a:sym typeface="Montserrat"/>
            </a:endParaRPr>
          </a:p>
        </p:txBody>
      </p:sp>
      <p:sp>
        <p:nvSpPr>
          <p:cNvPr id="163" name="Google Shape;163;p19"/>
          <p:cNvSpPr txBox="1"/>
          <p:nvPr/>
        </p:nvSpPr>
        <p:spPr>
          <a:xfrm>
            <a:off x="7129475" y="1000125"/>
            <a:ext cx="852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4" name="Google Shape;164;p19"/>
          <p:cNvSpPr/>
          <p:nvPr/>
        </p:nvSpPr>
        <p:spPr>
          <a:xfrm>
            <a:off x="3119450" y="12787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3311150" y="1471600"/>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3473075" y="16335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3562875" y="1723950"/>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3623075" y="17828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2693425" y="217347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2659875" y="2125250"/>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2607500" y="20169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2543200" y="17828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2497950" y="1436225"/>
            <a:ext cx="501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nvSpPr>
        <p:spPr>
          <a:xfrm rot="-2700000">
            <a:off x="7512876" y="1200457"/>
            <a:ext cx="561301" cy="150189"/>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p19"/>
          <p:cNvSpPr/>
          <p:nvPr/>
        </p:nvSpPr>
        <p:spPr>
          <a:xfrm>
            <a:off x="2502750" y="112472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7371350" y="1278725"/>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19"/>
          <p:cNvSpPr/>
          <p:nvPr/>
        </p:nvSpPr>
        <p:spPr>
          <a:xfrm>
            <a:off x="2627775" y="969050"/>
            <a:ext cx="50100" cy="3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7965275" y="976675"/>
            <a:ext cx="73800" cy="106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9" name="Google Shape;179;p19"/>
          <p:cNvSpPr/>
          <p:nvPr/>
        </p:nvSpPr>
        <p:spPr>
          <a:xfrm>
            <a:off x="2911150" y="1092875"/>
            <a:ext cx="40500" cy="2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19"/>
          <p:cNvCxnSpPr/>
          <p:nvPr/>
        </p:nvCxnSpPr>
        <p:spPr>
          <a:xfrm flipH="1">
            <a:off x="7527200" y="1354925"/>
            <a:ext cx="66600" cy="154800"/>
          </a:xfrm>
          <a:prstGeom prst="straightConnector1">
            <a:avLst/>
          </a:prstGeom>
          <a:noFill/>
          <a:ln cap="flat" cmpd="sng" w="9525">
            <a:solidFill>
              <a:srgbClr val="000000"/>
            </a:solidFill>
            <a:prstDash val="dashDot"/>
            <a:round/>
            <a:headEnd len="med" w="med" type="none"/>
            <a:tailEnd len="med" w="med" type="stealth"/>
          </a:ln>
        </p:spPr>
      </p:cxnSp>
      <p:cxnSp>
        <p:nvCxnSpPr>
          <p:cNvPr id="181" name="Google Shape;181;p19"/>
          <p:cNvCxnSpPr/>
          <p:nvPr/>
        </p:nvCxnSpPr>
        <p:spPr>
          <a:xfrm flipH="1">
            <a:off x="6937725" y="1014375"/>
            <a:ext cx="121500" cy="9600"/>
          </a:xfrm>
          <a:prstGeom prst="straightConnector1">
            <a:avLst/>
          </a:prstGeom>
          <a:noFill/>
          <a:ln cap="flat" cmpd="sng" w="9525">
            <a:solidFill>
              <a:srgbClr val="000000"/>
            </a:solidFill>
            <a:prstDash val="dash"/>
            <a:round/>
            <a:headEnd len="med" w="med" type="none"/>
            <a:tailEnd len="med" w="med" type="stealth"/>
          </a:ln>
        </p:spPr>
      </p:cxnSp>
      <p:sp>
        <p:nvSpPr>
          <p:cNvPr id="182" name="Google Shape;182;p19"/>
          <p:cNvSpPr txBox="1"/>
          <p:nvPr/>
        </p:nvSpPr>
        <p:spPr>
          <a:xfrm>
            <a:off x="6835575" y="2061150"/>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3" name="Google Shape;183;p19"/>
          <p:cNvSpPr txBox="1"/>
          <p:nvPr/>
        </p:nvSpPr>
        <p:spPr>
          <a:xfrm>
            <a:off x="6736975" y="1974013"/>
            <a:ext cx="1068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p:txBody>
      </p:sp>
      <p:sp>
        <p:nvSpPr>
          <p:cNvPr id="184" name="Google Shape;184;p19"/>
          <p:cNvSpPr txBox="1"/>
          <p:nvPr/>
        </p:nvSpPr>
        <p:spPr>
          <a:xfrm>
            <a:off x="7096125" y="965775"/>
            <a:ext cx="1068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1</a:t>
            </a:r>
            <a:endParaRPr sz="700">
              <a:latin typeface="Montserrat"/>
              <a:ea typeface="Montserrat"/>
              <a:cs typeface="Montserrat"/>
              <a:sym typeface="Montserrat"/>
            </a:endParaRPr>
          </a:p>
        </p:txBody>
      </p:sp>
      <p:sp>
        <p:nvSpPr>
          <p:cNvPr id="185" name="Google Shape;185;p19"/>
          <p:cNvSpPr txBox="1"/>
          <p:nvPr/>
        </p:nvSpPr>
        <p:spPr>
          <a:xfrm>
            <a:off x="7553325" y="1235825"/>
            <a:ext cx="1068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2</a:t>
            </a:r>
            <a:endParaRPr sz="700">
              <a:latin typeface="Montserrat"/>
              <a:ea typeface="Montserrat"/>
              <a:cs typeface="Montserrat"/>
              <a:sym typeface="Montserrat"/>
            </a:endParaRPr>
          </a:p>
        </p:txBody>
      </p:sp>
      <p:cxnSp>
        <p:nvCxnSpPr>
          <p:cNvPr id="186" name="Google Shape;186;p19"/>
          <p:cNvCxnSpPr>
            <a:stCxn id="183" idx="3"/>
          </p:cNvCxnSpPr>
          <p:nvPr/>
        </p:nvCxnSpPr>
        <p:spPr>
          <a:xfrm>
            <a:off x="6843775" y="2027413"/>
            <a:ext cx="95100" cy="77700"/>
          </a:xfrm>
          <a:prstGeom prst="straightConnector1">
            <a:avLst/>
          </a:prstGeom>
          <a:noFill/>
          <a:ln cap="flat" cmpd="sng" w="9525">
            <a:solidFill>
              <a:srgbClr val="000000"/>
            </a:solidFill>
            <a:prstDash val="dash"/>
            <a:round/>
            <a:headEnd len="med" w="med" type="none"/>
            <a:tailEnd len="med" w="med" type="stealth"/>
          </a:ln>
        </p:spPr>
      </p:cxnSp>
      <p:sp>
        <p:nvSpPr>
          <p:cNvPr id="187" name="Google Shape;187;p19"/>
          <p:cNvSpPr txBox="1"/>
          <p:nvPr/>
        </p:nvSpPr>
        <p:spPr>
          <a:xfrm>
            <a:off x="7468075" y="2082350"/>
            <a:ext cx="5403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CP(3) = A/B</a:t>
            </a:r>
            <a:endParaRPr sz="700">
              <a:latin typeface="Montserrat"/>
              <a:ea typeface="Montserrat"/>
              <a:cs typeface="Montserrat"/>
              <a:sym typeface="Montserrat"/>
            </a:endParaRPr>
          </a:p>
        </p:txBody>
      </p:sp>
      <p:pic>
        <p:nvPicPr>
          <p:cNvPr id="188" name="Google Shape;188;p19"/>
          <p:cNvPicPr preferRelativeResize="0"/>
          <p:nvPr/>
        </p:nvPicPr>
        <p:blipFill>
          <a:blip r:embed="rId16">
            <a:alphaModFix/>
          </a:blip>
          <a:stretch>
            <a:fillRect/>
          </a:stretch>
        </p:blipFill>
        <p:spPr>
          <a:xfrm>
            <a:off x="3988138" y="3383167"/>
            <a:ext cx="1746000" cy="1708559"/>
          </a:xfrm>
          <a:prstGeom prst="rect">
            <a:avLst/>
          </a:prstGeom>
          <a:noFill/>
          <a:ln>
            <a:noFill/>
          </a:ln>
        </p:spPr>
      </p:pic>
      <p:sp>
        <p:nvSpPr>
          <p:cNvPr id="189" name="Google Shape;189;p19"/>
          <p:cNvSpPr/>
          <p:nvPr/>
        </p:nvSpPr>
        <p:spPr>
          <a:xfrm>
            <a:off x="4681550" y="3400425"/>
            <a:ext cx="540300" cy="7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3969825" y="3460750"/>
            <a:ext cx="230700" cy="155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119650" y="4943475"/>
            <a:ext cx="1590600" cy="12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nvSpPr>
        <p:spPr>
          <a:xfrm>
            <a:off x="4285575" y="3351550"/>
            <a:ext cx="12471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Green Light Data</a:t>
            </a:r>
            <a:endParaRPr sz="700">
              <a:latin typeface="Montserrat"/>
              <a:ea typeface="Montserrat"/>
              <a:cs typeface="Montserrat"/>
              <a:sym typeface="Montserrat"/>
            </a:endParaRPr>
          </a:p>
        </p:txBody>
      </p:sp>
      <p:sp>
        <p:nvSpPr>
          <p:cNvPr id="193" name="Google Shape;193;p19"/>
          <p:cNvSpPr txBox="1"/>
          <p:nvPr/>
        </p:nvSpPr>
        <p:spPr>
          <a:xfrm>
            <a:off x="4819675" y="50152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x</a:t>
            </a:r>
            <a:endParaRPr sz="700">
              <a:latin typeface="Montserrat"/>
              <a:ea typeface="Montserrat"/>
              <a:cs typeface="Montserrat"/>
              <a:sym typeface="Montserrat"/>
            </a:endParaRPr>
          </a:p>
        </p:txBody>
      </p:sp>
      <p:sp>
        <p:nvSpPr>
          <p:cNvPr id="194" name="Google Shape;194;p19"/>
          <p:cNvSpPr txBox="1"/>
          <p:nvPr/>
        </p:nvSpPr>
        <p:spPr>
          <a:xfrm>
            <a:off x="3851575" y="413875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y</a:t>
            </a:r>
            <a:endParaRPr sz="700">
              <a:latin typeface="Montserrat"/>
              <a:ea typeface="Montserrat"/>
              <a:cs typeface="Montserrat"/>
              <a:sym typeface="Montserrat"/>
            </a:endParaRPr>
          </a:p>
        </p:txBody>
      </p:sp>
      <p:sp>
        <p:nvSpPr>
          <p:cNvPr id="195" name="Google Shape;195;p19"/>
          <p:cNvSpPr txBox="1"/>
          <p:nvPr/>
        </p:nvSpPr>
        <p:spPr>
          <a:xfrm>
            <a:off x="4345775" y="49084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0.0</a:t>
            </a:r>
            <a:endParaRPr sz="700">
              <a:latin typeface="Montserrat"/>
              <a:ea typeface="Montserrat"/>
              <a:cs typeface="Montserrat"/>
              <a:sym typeface="Montserrat"/>
            </a:endParaRPr>
          </a:p>
        </p:txBody>
      </p:sp>
      <p:sp>
        <p:nvSpPr>
          <p:cNvPr id="196" name="Google Shape;196;p19"/>
          <p:cNvSpPr txBox="1"/>
          <p:nvPr/>
        </p:nvSpPr>
        <p:spPr>
          <a:xfrm>
            <a:off x="4819675" y="49084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0.1</a:t>
            </a:r>
            <a:endParaRPr sz="700">
              <a:latin typeface="Montserrat"/>
              <a:ea typeface="Montserrat"/>
              <a:cs typeface="Montserrat"/>
              <a:sym typeface="Montserrat"/>
            </a:endParaRPr>
          </a:p>
        </p:txBody>
      </p:sp>
      <p:sp>
        <p:nvSpPr>
          <p:cNvPr id="197" name="Google Shape;197;p19"/>
          <p:cNvSpPr txBox="1"/>
          <p:nvPr/>
        </p:nvSpPr>
        <p:spPr>
          <a:xfrm>
            <a:off x="5293575" y="4908425"/>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0.2</a:t>
            </a:r>
            <a:endParaRPr sz="700">
              <a:latin typeface="Montserrat"/>
              <a:ea typeface="Montserrat"/>
              <a:cs typeface="Montserrat"/>
              <a:sym typeface="Montserrat"/>
            </a:endParaRPr>
          </a:p>
        </p:txBody>
      </p:sp>
      <p:sp>
        <p:nvSpPr>
          <p:cNvPr id="198" name="Google Shape;198;p19"/>
          <p:cNvSpPr txBox="1"/>
          <p:nvPr/>
        </p:nvSpPr>
        <p:spPr>
          <a:xfrm>
            <a:off x="4024600" y="48722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0.6</a:t>
            </a:r>
            <a:endParaRPr sz="700">
              <a:latin typeface="Montserrat"/>
              <a:ea typeface="Montserrat"/>
              <a:cs typeface="Montserrat"/>
              <a:sym typeface="Montserrat"/>
            </a:endParaRPr>
          </a:p>
        </p:txBody>
      </p:sp>
      <p:sp>
        <p:nvSpPr>
          <p:cNvPr id="199" name="Google Shape;199;p19"/>
          <p:cNvSpPr txBox="1"/>
          <p:nvPr/>
        </p:nvSpPr>
        <p:spPr>
          <a:xfrm>
            <a:off x="4003175" y="41483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0.75</a:t>
            </a:r>
            <a:endParaRPr sz="700">
              <a:latin typeface="Montserrat"/>
              <a:ea typeface="Montserrat"/>
              <a:cs typeface="Montserrat"/>
              <a:sym typeface="Montserrat"/>
            </a:endParaRPr>
          </a:p>
        </p:txBody>
      </p:sp>
      <p:sp>
        <p:nvSpPr>
          <p:cNvPr id="200" name="Google Shape;200;p19"/>
          <p:cNvSpPr txBox="1"/>
          <p:nvPr/>
        </p:nvSpPr>
        <p:spPr>
          <a:xfrm>
            <a:off x="4024600" y="34244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0.9</a:t>
            </a:r>
            <a:endParaRPr sz="700">
              <a:latin typeface="Montserrat"/>
              <a:ea typeface="Montserrat"/>
              <a:cs typeface="Montserrat"/>
              <a:sym typeface="Montserrat"/>
            </a:endParaRPr>
          </a:p>
        </p:txBody>
      </p:sp>
      <p:sp>
        <p:nvSpPr>
          <p:cNvPr id="201" name="Google Shape;201;p19"/>
          <p:cNvSpPr/>
          <p:nvPr/>
        </p:nvSpPr>
        <p:spPr>
          <a:xfrm>
            <a:off x="4727300" y="3614375"/>
            <a:ext cx="85200" cy="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298675" y="4128725"/>
            <a:ext cx="85200" cy="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4696125" y="35768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520</a:t>
            </a:r>
            <a:endParaRPr sz="700">
              <a:latin typeface="Montserrat"/>
              <a:ea typeface="Montserrat"/>
              <a:cs typeface="Montserrat"/>
              <a:sym typeface="Montserrat"/>
            </a:endParaRPr>
          </a:p>
        </p:txBody>
      </p:sp>
      <p:sp>
        <p:nvSpPr>
          <p:cNvPr id="204" name="Google Shape;204;p19"/>
          <p:cNvSpPr txBox="1"/>
          <p:nvPr/>
        </p:nvSpPr>
        <p:spPr>
          <a:xfrm>
            <a:off x="4243675" y="4064600"/>
            <a:ext cx="2307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510</a:t>
            </a:r>
            <a:endParaRPr sz="700">
              <a:latin typeface="Montserrat"/>
              <a:ea typeface="Montserrat"/>
              <a:cs typeface="Montserrat"/>
              <a:sym typeface="Montserrat"/>
            </a:endParaRPr>
          </a:p>
        </p:txBody>
      </p:sp>
      <p:sp>
        <p:nvSpPr>
          <p:cNvPr id="205" name="Google Shape;205;p19"/>
          <p:cNvSpPr/>
          <p:nvPr/>
        </p:nvSpPr>
        <p:spPr>
          <a:xfrm>
            <a:off x="6758675" y="2274100"/>
            <a:ext cx="1247100" cy="55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3552850" y="1697825"/>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7" name="Google Shape;207;p19"/>
          <p:cNvSpPr txBox="1"/>
          <p:nvPr/>
        </p:nvSpPr>
        <p:spPr>
          <a:xfrm>
            <a:off x="2911150" y="1047700"/>
            <a:ext cx="34500" cy="8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8" name="Google Shape;208;p19"/>
          <p:cNvSpPr/>
          <p:nvPr/>
        </p:nvSpPr>
        <p:spPr>
          <a:xfrm>
            <a:off x="6615275" y="898800"/>
            <a:ext cx="95100" cy="1384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7275800" y="876775"/>
            <a:ext cx="206100" cy="54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txBox="1"/>
          <p:nvPr/>
        </p:nvSpPr>
        <p:spPr>
          <a:xfrm>
            <a:off x="6758675" y="829625"/>
            <a:ext cx="1247100" cy="10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Color Qualities</a:t>
            </a:r>
            <a:endParaRPr sz="700">
              <a:latin typeface="Montserrat"/>
              <a:ea typeface="Montserrat"/>
              <a:cs typeface="Montserrat"/>
              <a:sym typeface="Montserrat"/>
            </a:endParaRPr>
          </a:p>
        </p:txBody>
      </p:sp>
      <p:sp>
        <p:nvSpPr>
          <p:cNvPr id="211" name="Google Shape;211;p19"/>
          <p:cNvSpPr txBox="1"/>
          <p:nvPr/>
        </p:nvSpPr>
        <p:spPr>
          <a:xfrm>
            <a:off x="7580700" y="1494450"/>
            <a:ext cx="795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p19"/>
          <p:cNvSpPr txBox="1"/>
          <p:nvPr/>
        </p:nvSpPr>
        <p:spPr>
          <a:xfrm>
            <a:off x="7746225" y="1654263"/>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3" name="Google Shape;213;p19"/>
          <p:cNvSpPr txBox="1"/>
          <p:nvPr/>
        </p:nvSpPr>
        <p:spPr>
          <a:xfrm>
            <a:off x="7841475" y="1748663"/>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4" name="Google Shape;214;p19"/>
          <p:cNvSpPr txBox="1"/>
          <p:nvPr/>
        </p:nvSpPr>
        <p:spPr>
          <a:xfrm>
            <a:off x="7905750" y="1812288"/>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5" name="Google Shape;215;p19"/>
          <p:cNvSpPr txBox="1"/>
          <p:nvPr/>
        </p:nvSpPr>
        <p:spPr>
          <a:xfrm>
            <a:off x="7158125" y="1084325"/>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6" name="Google Shape;216;p19"/>
          <p:cNvSpPr txBox="1"/>
          <p:nvPr/>
        </p:nvSpPr>
        <p:spPr>
          <a:xfrm>
            <a:off x="6848575" y="950725"/>
            <a:ext cx="738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p19"/>
          <p:cNvSpPr txBox="1"/>
          <p:nvPr/>
        </p:nvSpPr>
        <p:spPr>
          <a:xfrm>
            <a:off x="6722975" y="1116175"/>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8" name="Google Shape;218;p19"/>
          <p:cNvSpPr txBox="1"/>
          <p:nvPr/>
        </p:nvSpPr>
        <p:spPr>
          <a:xfrm>
            <a:off x="6722975" y="1449550"/>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19"/>
          <p:cNvSpPr txBox="1"/>
          <p:nvPr/>
        </p:nvSpPr>
        <p:spPr>
          <a:xfrm>
            <a:off x="6765325" y="1812300"/>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0" name="Google Shape;220;p19"/>
          <p:cNvSpPr txBox="1"/>
          <p:nvPr/>
        </p:nvSpPr>
        <p:spPr>
          <a:xfrm>
            <a:off x="6885675" y="2177838"/>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1" name="Google Shape;221;p19"/>
          <p:cNvSpPr txBox="1"/>
          <p:nvPr/>
        </p:nvSpPr>
        <p:spPr>
          <a:xfrm>
            <a:off x="6922375" y="2217888"/>
            <a:ext cx="50100" cy="3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2" name="Google Shape;222;p19"/>
          <p:cNvSpPr txBox="1"/>
          <p:nvPr/>
        </p:nvSpPr>
        <p:spPr>
          <a:xfrm>
            <a:off x="9899525" y="1222150"/>
            <a:ext cx="1929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Ex. 1</a:t>
            </a:r>
            <a:endParaRPr sz="700">
              <a:latin typeface="Montserrat"/>
              <a:ea typeface="Montserrat"/>
              <a:cs typeface="Montserrat"/>
              <a:sym typeface="Montserrat"/>
            </a:endParaRPr>
          </a:p>
        </p:txBody>
      </p:sp>
      <p:sp>
        <p:nvSpPr>
          <p:cNvPr id="223" name="Google Shape;223;p19"/>
          <p:cNvSpPr txBox="1"/>
          <p:nvPr/>
        </p:nvSpPr>
        <p:spPr>
          <a:xfrm>
            <a:off x="9939825" y="1511075"/>
            <a:ext cx="2061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Ex. 2</a:t>
            </a:r>
            <a:endParaRPr sz="700">
              <a:latin typeface="Montserrat"/>
              <a:ea typeface="Montserrat"/>
              <a:cs typeface="Montserrat"/>
              <a:sym typeface="Montserrat"/>
            </a:endParaRPr>
          </a:p>
        </p:txBody>
      </p:sp>
      <p:sp>
        <p:nvSpPr>
          <p:cNvPr id="224" name="Google Shape;224;p19"/>
          <p:cNvSpPr txBox="1"/>
          <p:nvPr/>
        </p:nvSpPr>
        <p:spPr>
          <a:xfrm>
            <a:off x="7294925" y="1759875"/>
            <a:ext cx="285900" cy="20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White</a:t>
            </a:r>
            <a:endParaRPr sz="700">
              <a:latin typeface="Montserrat"/>
              <a:ea typeface="Montserrat"/>
              <a:cs typeface="Montserrat"/>
              <a:sym typeface="Montserrat"/>
            </a:endParaRPr>
          </a:p>
          <a:p>
            <a:pPr indent="0" lvl="0" marL="0" rtl="0" algn="ctr">
              <a:spcBef>
                <a:spcPts val="0"/>
              </a:spcBef>
              <a:spcAft>
                <a:spcPts val="0"/>
              </a:spcAft>
              <a:buNone/>
            </a:pPr>
            <a:r>
              <a:rPr lang="en" sz="700">
                <a:latin typeface="Montserrat"/>
                <a:ea typeface="Montserrat"/>
                <a:cs typeface="Montserrat"/>
                <a:sym typeface="Montserrat"/>
              </a:rPr>
              <a:t>Point</a:t>
            </a:r>
            <a:endParaRPr sz="700">
              <a:latin typeface="Montserrat"/>
              <a:ea typeface="Montserrat"/>
              <a:cs typeface="Montserrat"/>
              <a:sym typeface="Montserrat"/>
            </a:endParaRPr>
          </a:p>
        </p:txBody>
      </p:sp>
      <p:sp>
        <p:nvSpPr>
          <p:cNvPr id="225" name="Google Shape;225;p19"/>
          <p:cNvSpPr txBox="1"/>
          <p:nvPr/>
        </p:nvSpPr>
        <p:spPr>
          <a:xfrm>
            <a:off x="7179900" y="1428688"/>
            <a:ext cx="1068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A</a:t>
            </a:r>
            <a:endParaRPr sz="700">
              <a:latin typeface="Montserrat"/>
              <a:ea typeface="Montserrat"/>
              <a:cs typeface="Montserrat"/>
              <a:sym typeface="Montserrat"/>
            </a:endParaRPr>
          </a:p>
        </p:txBody>
      </p:sp>
      <p:sp>
        <p:nvSpPr>
          <p:cNvPr id="226" name="Google Shape;226;p19"/>
          <p:cNvSpPr txBox="1"/>
          <p:nvPr/>
        </p:nvSpPr>
        <p:spPr>
          <a:xfrm>
            <a:off x="6872725" y="1185088"/>
            <a:ext cx="106800" cy="106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B</a:t>
            </a:r>
            <a:endParaRPr sz="700">
              <a:latin typeface="Montserrat"/>
              <a:ea typeface="Montserrat"/>
              <a:cs typeface="Montserrat"/>
              <a:sym typeface="Montserrat"/>
            </a:endParaRPr>
          </a:p>
        </p:txBody>
      </p:sp>
      <p:sp>
        <p:nvSpPr>
          <p:cNvPr id="227" name="Google Shape;227;p19"/>
          <p:cNvSpPr txBox="1"/>
          <p:nvPr/>
        </p:nvSpPr>
        <p:spPr>
          <a:xfrm>
            <a:off x="7726000" y="963625"/>
            <a:ext cx="259500" cy="21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sz="700">
                <a:latin typeface="Montserrat"/>
                <a:ea typeface="Montserrat"/>
                <a:cs typeface="Montserrat"/>
                <a:sym typeface="Montserrat"/>
              </a:rPr>
              <a:t>   A</a:t>
            </a:r>
            <a:endParaRPr sz="700">
              <a:latin typeface="Montserrat"/>
              <a:ea typeface="Montserrat"/>
              <a:cs typeface="Montserrat"/>
              <a:sym typeface="Montserrat"/>
            </a:endParaRPr>
          </a:p>
          <a:p>
            <a:pPr indent="0" lvl="0" marL="0" rtl="0" algn="ctr">
              <a:spcBef>
                <a:spcPts val="0"/>
              </a:spcBef>
              <a:spcAft>
                <a:spcPts val="0"/>
              </a:spcAft>
              <a:buNone/>
            </a:pPr>
            <a:r>
              <a:rPr lang="en" sz="700">
                <a:latin typeface="Montserrat"/>
                <a:ea typeface="Montserrat"/>
                <a:cs typeface="Montserrat"/>
                <a:sym typeface="Montserrat"/>
              </a:rPr>
              <a:t>   B</a:t>
            </a:r>
            <a:endParaRPr sz="700">
              <a:latin typeface="Montserrat"/>
              <a:ea typeface="Montserrat"/>
              <a:cs typeface="Montserrat"/>
              <a:sym typeface="Montserrat"/>
            </a:endParaRPr>
          </a:p>
        </p:txBody>
      </p:sp>
      <p:cxnSp>
        <p:nvCxnSpPr>
          <p:cNvPr id="228" name="Google Shape;228;p19"/>
          <p:cNvCxnSpPr/>
          <p:nvPr/>
        </p:nvCxnSpPr>
        <p:spPr>
          <a:xfrm>
            <a:off x="7760500" y="1123950"/>
            <a:ext cx="78600" cy="0"/>
          </a:xfrm>
          <a:prstGeom prst="straightConnector1">
            <a:avLst/>
          </a:prstGeom>
          <a:noFill/>
          <a:ln cap="flat" cmpd="sng" w="9525">
            <a:solidFill>
              <a:srgbClr val="000000"/>
            </a:solidFill>
            <a:prstDash val="solid"/>
            <a:round/>
            <a:headEnd len="med" w="med" type="none"/>
            <a:tailEnd len="med" w="med" type="none"/>
          </a:ln>
        </p:spPr>
      </p:cxnSp>
      <p:cxnSp>
        <p:nvCxnSpPr>
          <p:cNvPr id="229" name="Google Shape;229;p19"/>
          <p:cNvCxnSpPr/>
          <p:nvPr/>
        </p:nvCxnSpPr>
        <p:spPr>
          <a:xfrm>
            <a:off x="7760500" y="1019175"/>
            <a:ext cx="78600" cy="0"/>
          </a:xfrm>
          <a:prstGeom prst="straightConnector1">
            <a:avLst/>
          </a:prstGeom>
          <a:noFill/>
          <a:ln cap="flat" cmpd="sng" w="19050">
            <a:solidFill>
              <a:srgbClr val="000000"/>
            </a:solidFill>
            <a:prstDash val="solid"/>
            <a:round/>
            <a:headEnd len="med" w="med" type="none"/>
            <a:tailEnd len="med" w="med" type="none"/>
          </a:ln>
        </p:spPr>
      </p:cxnSp>
      <p:cxnSp>
        <p:nvCxnSpPr>
          <p:cNvPr id="230" name="Google Shape;230;p19"/>
          <p:cNvCxnSpPr/>
          <p:nvPr/>
        </p:nvCxnSpPr>
        <p:spPr>
          <a:xfrm>
            <a:off x="7778175" y="1019163"/>
            <a:ext cx="63300" cy="0"/>
          </a:xfrm>
          <a:prstGeom prst="straightConnector1">
            <a:avLst/>
          </a:prstGeom>
          <a:noFill/>
          <a:ln cap="flat" cmpd="sng" w="9525">
            <a:solidFill>
              <a:srgbClr val="FFFFFF"/>
            </a:solidFill>
            <a:prstDash val="dash"/>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8"/>
          <p:cNvPicPr preferRelativeResize="0"/>
          <p:nvPr/>
        </p:nvPicPr>
        <p:blipFill>
          <a:blip r:embed="rId3">
            <a:alphaModFix/>
          </a:blip>
          <a:stretch>
            <a:fillRect/>
          </a:stretch>
        </p:blipFill>
        <p:spPr>
          <a:xfrm>
            <a:off x="5303285" y="1259450"/>
            <a:ext cx="3778753" cy="3739675"/>
          </a:xfrm>
          <a:prstGeom prst="rect">
            <a:avLst/>
          </a:prstGeom>
          <a:noFill/>
          <a:ln>
            <a:noFill/>
          </a:ln>
        </p:spPr>
      </p:pic>
      <p:sp>
        <p:nvSpPr>
          <p:cNvPr id="326" name="Google Shape;326;p28"/>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27" name="Google Shape;327;p28"/>
          <p:cNvSpPr txBox="1"/>
          <p:nvPr>
            <p:ph idx="1" type="body"/>
          </p:nvPr>
        </p:nvSpPr>
        <p:spPr>
          <a:xfrm>
            <a:off x="457200" y="1476375"/>
            <a:ext cx="4396200" cy="30012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lang="en"/>
              <a:t>Green Light Data:</a:t>
            </a:r>
            <a:endParaRPr/>
          </a:p>
          <a:p>
            <a:pPr indent="0" lvl="0" marL="0" rtl="0" algn="just">
              <a:spcBef>
                <a:spcPts val="480"/>
              </a:spcBef>
              <a:spcAft>
                <a:spcPts val="0"/>
              </a:spcAft>
              <a:buNone/>
            </a:pPr>
            <a:r>
              <a:rPr b="1" lang="en"/>
              <a:t>50% Screen Brightness</a:t>
            </a:r>
            <a:endParaRPr b="1"/>
          </a:p>
        </p:txBody>
      </p:sp>
      <p:sp>
        <p:nvSpPr>
          <p:cNvPr id="328" name="Google Shape;328;p28"/>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9"/>
          <p:cNvPicPr preferRelativeResize="0"/>
          <p:nvPr/>
        </p:nvPicPr>
        <p:blipFill>
          <a:blip r:embed="rId3">
            <a:alphaModFix/>
          </a:blip>
          <a:stretch>
            <a:fillRect/>
          </a:stretch>
        </p:blipFill>
        <p:spPr>
          <a:xfrm>
            <a:off x="5303275" y="1259450"/>
            <a:ext cx="3778775" cy="3739675"/>
          </a:xfrm>
          <a:prstGeom prst="rect">
            <a:avLst/>
          </a:prstGeom>
          <a:noFill/>
          <a:ln>
            <a:noFill/>
          </a:ln>
        </p:spPr>
      </p:pic>
      <p:sp>
        <p:nvSpPr>
          <p:cNvPr id="334" name="Google Shape;334;p29"/>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35" name="Google Shape;335;p29"/>
          <p:cNvSpPr txBox="1"/>
          <p:nvPr>
            <p:ph idx="1" type="body"/>
          </p:nvPr>
        </p:nvSpPr>
        <p:spPr>
          <a:xfrm>
            <a:off x="457200" y="1476378"/>
            <a:ext cx="4396200" cy="30012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lang="en"/>
              <a:t>Green Light Data:</a:t>
            </a:r>
            <a:endParaRPr/>
          </a:p>
          <a:p>
            <a:pPr indent="0" lvl="0" marL="0" rtl="0" algn="just">
              <a:spcBef>
                <a:spcPts val="480"/>
              </a:spcBef>
              <a:spcAft>
                <a:spcPts val="0"/>
              </a:spcAft>
              <a:buClr>
                <a:schemeClr val="dk1"/>
              </a:buClr>
              <a:buSzPts val="1100"/>
              <a:buFont typeface="Arial"/>
              <a:buNone/>
            </a:pPr>
            <a:r>
              <a:rPr lang="en"/>
              <a:t>50% Screen Brightness</a:t>
            </a:r>
            <a:endParaRPr/>
          </a:p>
          <a:p>
            <a:pPr indent="0" lvl="0" marL="0" rtl="0" algn="just">
              <a:spcBef>
                <a:spcPts val="480"/>
              </a:spcBef>
              <a:spcAft>
                <a:spcPts val="0"/>
              </a:spcAft>
              <a:buClr>
                <a:schemeClr val="dk1"/>
              </a:buClr>
              <a:buSzPts val="1100"/>
              <a:buFont typeface="Arial"/>
              <a:buNone/>
            </a:pPr>
            <a:r>
              <a:rPr b="1" lang="en">
                <a:solidFill>
                  <a:srgbClr val="FF0000"/>
                </a:solidFill>
              </a:rPr>
              <a:t>75%</a:t>
            </a:r>
            <a:r>
              <a:rPr b="1" lang="en">
                <a:solidFill>
                  <a:srgbClr val="000000"/>
                </a:solidFill>
              </a:rPr>
              <a:t> Screen Brightness</a:t>
            </a:r>
            <a:endParaRPr b="1">
              <a:solidFill>
                <a:srgbClr val="000000"/>
              </a:solidFill>
            </a:endParaRPr>
          </a:p>
        </p:txBody>
      </p:sp>
      <p:sp>
        <p:nvSpPr>
          <p:cNvPr id="336" name="Google Shape;336;p29"/>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30"/>
          <p:cNvPicPr preferRelativeResize="0"/>
          <p:nvPr/>
        </p:nvPicPr>
        <p:blipFill>
          <a:blip r:embed="rId3">
            <a:alphaModFix/>
          </a:blip>
          <a:stretch>
            <a:fillRect/>
          </a:stretch>
        </p:blipFill>
        <p:spPr>
          <a:xfrm>
            <a:off x="5303275" y="1259438"/>
            <a:ext cx="3778775" cy="3739700"/>
          </a:xfrm>
          <a:prstGeom prst="rect">
            <a:avLst/>
          </a:prstGeom>
          <a:noFill/>
          <a:ln>
            <a:noFill/>
          </a:ln>
        </p:spPr>
      </p:pic>
      <p:sp>
        <p:nvSpPr>
          <p:cNvPr id="342" name="Google Shape;342;p30"/>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43" name="Google Shape;343;p30"/>
          <p:cNvSpPr txBox="1"/>
          <p:nvPr>
            <p:ph idx="1" type="body"/>
          </p:nvPr>
        </p:nvSpPr>
        <p:spPr>
          <a:xfrm>
            <a:off x="457200" y="1476378"/>
            <a:ext cx="4396200" cy="30012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lang="en"/>
              <a:t>Green Light Data:</a:t>
            </a:r>
            <a:endParaRPr/>
          </a:p>
          <a:p>
            <a:pPr indent="0" lvl="0" marL="0" rtl="0" algn="just">
              <a:spcBef>
                <a:spcPts val="480"/>
              </a:spcBef>
              <a:spcAft>
                <a:spcPts val="0"/>
              </a:spcAft>
              <a:buNone/>
            </a:pPr>
            <a:r>
              <a:rPr lang="en"/>
              <a:t>50% Screen Brightness</a:t>
            </a:r>
            <a:endParaRPr/>
          </a:p>
          <a:p>
            <a:pPr indent="0" lvl="0" marL="0" rtl="0" algn="just">
              <a:spcBef>
                <a:spcPts val="480"/>
              </a:spcBef>
              <a:spcAft>
                <a:spcPts val="0"/>
              </a:spcAft>
              <a:buNone/>
            </a:pPr>
            <a:r>
              <a:rPr lang="en">
                <a:solidFill>
                  <a:srgbClr val="FF0000"/>
                </a:solidFill>
              </a:rPr>
              <a:t>75%</a:t>
            </a:r>
            <a:r>
              <a:rPr lang="en"/>
              <a:t> Screen Brightness</a:t>
            </a:r>
            <a:endParaRPr/>
          </a:p>
          <a:p>
            <a:pPr indent="0" lvl="0" marL="0" rtl="0" algn="just">
              <a:spcBef>
                <a:spcPts val="480"/>
              </a:spcBef>
              <a:spcAft>
                <a:spcPts val="0"/>
              </a:spcAft>
              <a:buNone/>
            </a:pPr>
            <a:r>
              <a:rPr b="1" lang="en"/>
              <a:t>100% Screen Brightness</a:t>
            </a:r>
            <a:endParaRPr b="1"/>
          </a:p>
        </p:txBody>
      </p:sp>
      <p:sp>
        <p:nvSpPr>
          <p:cNvPr id="344" name="Google Shape;344;p30"/>
          <p:cNvSpPr txBox="1"/>
          <p:nvPr>
            <p:ph idx="1" type="body"/>
          </p:nvPr>
        </p:nvSpPr>
        <p:spPr>
          <a:xfrm>
            <a:off x="457200" y="1476378"/>
            <a:ext cx="4396200" cy="3001200"/>
          </a:xfrm>
          <a:prstGeom prst="rect">
            <a:avLst/>
          </a:prstGeom>
          <a:effectLst>
            <a:outerShdw blurRad="57150" rotWithShape="0" algn="bl">
              <a:srgbClr val="000000"/>
            </a:outerShdw>
          </a:effectLst>
        </p:spPr>
        <p:txBody>
          <a:bodyPr anchorCtr="0" anchor="t" bIns="91425" lIns="91425" spcFirstLastPara="1" rIns="91425" wrap="square" tIns="91425">
            <a:noAutofit/>
          </a:bodyPr>
          <a:lstStyle/>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rPr b="1" lang="en">
                <a:solidFill>
                  <a:srgbClr val="FFFFFF"/>
                </a:solidFill>
              </a:rPr>
              <a:t>100%</a:t>
            </a:r>
            <a:endParaRPr b="1">
              <a:solidFill>
                <a:srgbClr val="FFFFFF"/>
              </a:solidFill>
            </a:endParaRPr>
          </a:p>
        </p:txBody>
      </p:sp>
      <p:sp>
        <p:nvSpPr>
          <p:cNvPr id="345" name="Google Shape;345;p30"/>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1"/>
          <p:cNvPicPr preferRelativeResize="0"/>
          <p:nvPr/>
        </p:nvPicPr>
        <p:blipFill>
          <a:blip r:embed="rId3">
            <a:alphaModFix/>
          </a:blip>
          <a:stretch>
            <a:fillRect/>
          </a:stretch>
        </p:blipFill>
        <p:spPr>
          <a:xfrm>
            <a:off x="5303275" y="1259422"/>
            <a:ext cx="3778775" cy="3739727"/>
          </a:xfrm>
          <a:prstGeom prst="rect">
            <a:avLst/>
          </a:prstGeom>
          <a:noFill/>
          <a:ln>
            <a:noFill/>
          </a:ln>
        </p:spPr>
      </p:pic>
      <p:sp>
        <p:nvSpPr>
          <p:cNvPr id="351" name="Google Shape;351;p31"/>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52" name="Google Shape;352;p31"/>
          <p:cNvSpPr txBox="1"/>
          <p:nvPr>
            <p:ph idx="1" type="body"/>
          </p:nvPr>
        </p:nvSpPr>
        <p:spPr>
          <a:xfrm>
            <a:off x="457200" y="1476378"/>
            <a:ext cx="4396200" cy="30012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lang="en"/>
              <a:t>Green Light Data:</a:t>
            </a:r>
            <a:endParaRPr/>
          </a:p>
          <a:p>
            <a:pPr indent="0" lvl="0" marL="0" rtl="0" algn="just">
              <a:spcBef>
                <a:spcPts val="480"/>
              </a:spcBef>
              <a:spcAft>
                <a:spcPts val="0"/>
              </a:spcAft>
              <a:buNone/>
            </a:pPr>
            <a:r>
              <a:rPr lang="en"/>
              <a:t>50% Screen Brightness</a:t>
            </a:r>
            <a:endParaRPr/>
          </a:p>
          <a:p>
            <a:pPr indent="0" lvl="0" marL="0" rtl="0" algn="just">
              <a:spcBef>
                <a:spcPts val="480"/>
              </a:spcBef>
              <a:spcAft>
                <a:spcPts val="0"/>
              </a:spcAft>
              <a:buNone/>
            </a:pPr>
            <a:r>
              <a:rPr lang="en">
                <a:solidFill>
                  <a:srgbClr val="FF0000"/>
                </a:solidFill>
              </a:rPr>
              <a:t>75%</a:t>
            </a:r>
            <a:r>
              <a:rPr lang="en"/>
              <a:t> Screen Brightness</a:t>
            </a:r>
            <a:endParaRPr/>
          </a:p>
          <a:p>
            <a:pPr indent="0" lvl="0" marL="0" rtl="0" algn="just">
              <a:spcBef>
                <a:spcPts val="480"/>
              </a:spcBef>
              <a:spcAft>
                <a:spcPts val="0"/>
              </a:spcAft>
              <a:buClr>
                <a:schemeClr val="dk1"/>
              </a:buClr>
              <a:buSzPts val="1100"/>
              <a:buFont typeface="Arial"/>
              <a:buNone/>
            </a:pPr>
            <a:r>
              <a:rPr lang="en"/>
              <a:t>100% Screen Brightness</a:t>
            </a:r>
            <a:endParaRPr/>
          </a:p>
          <a:p>
            <a:pPr indent="0" lvl="0" marL="0" rtl="0" algn="just">
              <a:spcBef>
                <a:spcPts val="480"/>
              </a:spcBef>
              <a:spcAft>
                <a:spcPts val="0"/>
              </a:spcAft>
              <a:buClr>
                <a:schemeClr val="dk1"/>
              </a:buClr>
              <a:buSzPts val="1100"/>
              <a:buFont typeface="Arial"/>
              <a:buNone/>
            </a:pPr>
            <a:r>
              <a:rPr b="1" lang="en">
                <a:solidFill>
                  <a:srgbClr val="0000FF"/>
                </a:solidFill>
              </a:rPr>
              <a:t>Blue Light Filter</a:t>
            </a:r>
            <a:r>
              <a:rPr b="1" lang="en"/>
              <a:t> (100%)</a:t>
            </a:r>
            <a:endParaRPr b="1"/>
          </a:p>
        </p:txBody>
      </p:sp>
      <p:sp>
        <p:nvSpPr>
          <p:cNvPr id="353" name="Google Shape;353;p31"/>
          <p:cNvSpPr txBox="1"/>
          <p:nvPr>
            <p:ph idx="1" type="body"/>
          </p:nvPr>
        </p:nvSpPr>
        <p:spPr>
          <a:xfrm>
            <a:off x="457200" y="1476378"/>
            <a:ext cx="4396200" cy="3001200"/>
          </a:xfrm>
          <a:prstGeom prst="rect">
            <a:avLst/>
          </a:prstGeom>
          <a:effectLst>
            <a:outerShdw blurRad="57150" rotWithShape="0" algn="bl">
              <a:srgbClr val="000000"/>
            </a:outerShdw>
          </a:effectLst>
        </p:spPr>
        <p:txBody>
          <a:bodyPr anchorCtr="0" anchor="t" bIns="91425" lIns="91425" spcFirstLastPara="1" rIns="91425" wrap="square" tIns="91425">
            <a:noAutofit/>
          </a:bodyPr>
          <a:lstStyle/>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t/>
            </a:r>
            <a:endParaRPr>
              <a:solidFill>
                <a:srgbClr val="FFFFFF"/>
              </a:solidFill>
            </a:endParaRPr>
          </a:p>
          <a:p>
            <a:pPr indent="0" lvl="0" marL="0" rtl="0" algn="just">
              <a:spcBef>
                <a:spcPts val="480"/>
              </a:spcBef>
              <a:spcAft>
                <a:spcPts val="0"/>
              </a:spcAft>
              <a:buNone/>
            </a:pPr>
            <a:r>
              <a:rPr lang="en">
                <a:solidFill>
                  <a:srgbClr val="FFFFFF"/>
                </a:solidFill>
              </a:rPr>
              <a:t>100%</a:t>
            </a:r>
            <a:endParaRPr b="1">
              <a:solidFill>
                <a:srgbClr val="FFFFFF"/>
              </a:solidFill>
            </a:endParaRPr>
          </a:p>
        </p:txBody>
      </p:sp>
      <p:sp>
        <p:nvSpPr>
          <p:cNvPr id="354" name="Google Shape;354;p31"/>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60" name="Google Shape;360;p32"/>
          <p:cNvSpPr txBox="1"/>
          <p:nvPr>
            <p:ph idx="1" type="body"/>
          </p:nvPr>
        </p:nvSpPr>
        <p:spPr>
          <a:xfrm>
            <a:off x="457200" y="1323975"/>
            <a:ext cx="4396200" cy="6105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lang="en"/>
              <a:t>What the data tells us:</a:t>
            </a:r>
            <a:endParaRPr/>
          </a:p>
        </p:txBody>
      </p:sp>
      <p:grpSp>
        <p:nvGrpSpPr>
          <p:cNvPr id="361" name="Google Shape;361;p32"/>
          <p:cNvGrpSpPr/>
          <p:nvPr/>
        </p:nvGrpSpPr>
        <p:grpSpPr>
          <a:xfrm>
            <a:off x="5350726" y="1259458"/>
            <a:ext cx="3683876" cy="3739667"/>
            <a:chOff x="5350726" y="1259458"/>
            <a:chExt cx="3683876" cy="3739667"/>
          </a:xfrm>
        </p:grpSpPr>
        <p:pic>
          <p:nvPicPr>
            <p:cNvPr id="362" name="Google Shape;362;p32"/>
            <p:cNvPicPr preferRelativeResize="0"/>
            <p:nvPr/>
          </p:nvPicPr>
          <p:blipFill>
            <a:blip r:embed="rId3">
              <a:alphaModFix/>
            </a:blip>
            <a:stretch>
              <a:fillRect/>
            </a:stretch>
          </p:blipFill>
          <p:spPr>
            <a:xfrm>
              <a:off x="5350726" y="1259458"/>
              <a:ext cx="3683876" cy="3739667"/>
            </a:xfrm>
            <a:prstGeom prst="rect">
              <a:avLst/>
            </a:prstGeom>
            <a:noFill/>
            <a:ln>
              <a:noFill/>
            </a:ln>
          </p:spPr>
        </p:pic>
        <p:cxnSp>
          <p:nvCxnSpPr>
            <p:cNvPr id="363" name="Google Shape;363;p32"/>
            <p:cNvCxnSpPr/>
            <p:nvPr/>
          </p:nvCxnSpPr>
          <p:spPr>
            <a:xfrm flipH="1">
              <a:off x="6401650" y="4433025"/>
              <a:ext cx="1428300" cy="199800"/>
            </a:xfrm>
            <a:prstGeom prst="straightConnector1">
              <a:avLst/>
            </a:prstGeom>
            <a:noFill/>
            <a:ln cap="flat" cmpd="sng" w="9525">
              <a:solidFill>
                <a:schemeClr val="dk2"/>
              </a:solidFill>
              <a:prstDash val="solid"/>
              <a:round/>
              <a:headEnd len="med" w="med" type="none"/>
              <a:tailEnd len="med" w="med" type="triangle"/>
            </a:ln>
          </p:spPr>
        </p:cxnSp>
      </p:grpSp>
      <p:sp>
        <p:nvSpPr>
          <p:cNvPr id="364" name="Google Shape;364;p32"/>
          <p:cNvSpPr txBox="1"/>
          <p:nvPr>
            <p:ph idx="1" type="body"/>
          </p:nvPr>
        </p:nvSpPr>
        <p:spPr>
          <a:xfrm>
            <a:off x="457200" y="1868025"/>
            <a:ext cx="4723200" cy="10212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Points are close to the boundary</a:t>
            </a:r>
            <a:endParaRPr/>
          </a:p>
        </p:txBody>
      </p:sp>
      <p:sp>
        <p:nvSpPr>
          <p:cNvPr id="365" name="Google Shape;365;p32"/>
          <p:cNvSpPr txBox="1"/>
          <p:nvPr>
            <p:ph idx="1" type="body"/>
          </p:nvPr>
        </p:nvSpPr>
        <p:spPr>
          <a:xfrm>
            <a:off x="457200" y="2889225"/>
            <a:ext cx="4723200" cy="10212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Brightness data is tightly grouped</a:t>
            </a:r>
            <a:endParaRPr/>
          </a:p>
        </p:txBody>
      </p:sp>
      <p:sp>
        <p:nvSpPr>
          <p:cNvPr id="366" name="Google Shape;366;p32"/>
          <p:cNvSpPr txBox="1"/>
          <p:nvPr>
            <p:ph idx="1" type="body"/>
          </p:nvPr>
        </p:nvSpPr>
        <p:spPr>
          <a:xfrm>
            <a:off x="457200" y="3848100"/>
            <a:ext cx="4723200" cy="10212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Blue light filter data is not close to 100% brightness</a:t>
            </a:r>
            <a:endParaRPr/>
          </a:p>
        </p:txBody>
      </p:sp>
      <p:sp>
        <p:nvSpPr>
          <p:cNvPr id="367" name="Google Shape;367;p32"/>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73" name="Google Shape;373;p33"/>
          <p:cNvSpPr txBox="1"/>
          <p:nvPr>
            <p:ph idx="1" type="body"/>
          </p:nvPr>
        </p:nvSpPr>
        <p:spPr>
          <a:xfrm>
            <a:off x="457200" y="14763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Improper experimental equipment casts greater uncertainty</a:t>
            </a:r>
            <a:endParaRPr/>
          </a:p>
        </p:txBody>
      </p:sp>
      <p:sp>
        <p:nvSpPr>
          <p:cNvPr id="374" name="Google Shape;374;p33"/>
          <p:cNvSpPr txBox="1"/>
          <p:nvPr>
            <p:ph idx="1" type="body"/>
          </p:nvPr>
        </p:nvSpPr>
        <p:spPr>
          <a:xfrm>
            <a:off x="457200" y="24792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Color purity for all data is above 75% indicating decent quality</a:t>
            </a:r>
            <a:endParaRPr/>
          </a:p>
        </p:txBody>
      </p:sp>
      <p:sp>
        <p:nvSpPr>
          <p:cNvPr id="375" name="Google Shape;375;p33"/>
          <p:cNvSpPr txBox="1"/>
          <p:nvPr>
            <p:ph idx="1" type="body"/>
          </p:nvPr>
        </p:nvSpPr>
        <p:spPr>
          <a:xfrm>
            <a:off x="457200" y="4225875"/>
            <a:ext cx="8229600" cy="1002900"/>
          </a:xfrm>
          <a:prstGeom prst="rect">
            <a:avLst/>
          </a:prstGeom>
        </p:spPr>
        <p:txBody>
          <a:bodyPr anchorCtr="0" anchor="t" bIns="91425" lIns="91425" spcFirstLastPara="1" rIns="91425" wrap="square" tIns="91425">
            <a:noAutofit/>
          </a:bodyPr>
          <a:lstStyle/>
          <a:p>
            <a:pPr indent="-381000" lvl="0" marL="457200" rtl="0" algn="just">
              <a:spcBef>
                <a:spcPts val="480"/>
              </a:spcBef>
              <a:spcAft>
                <a:spcPts val="0"/>
              </a:spcAft>
              <a:buSzPts val="2400"/>
              <a:buChar char="•"/>
            </a:pPr>
            <a:r>
              <a:rPr lang="en"/>
              <a:t>Blue light filter does affect color</a:t>
            </a:r>
            <a:endParaRPr/>
          </a:p>
        </p:txBody>
      </p:sp>
      <p:sp>
        <p:nvSpPr>
          <p:cNvPr id="376" name="Google Shape;376;p33"/>
          <p:cNvSpPr txBox="1"/>
          <p:nvPr>
            <p:ph idx="1" type="body"/>
          </p:nvPr>
        </p:nvSpPr>
        <p:spPr>
          <a:xfrm>
            <a:off x="457200" y="34821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Screen brightness doesn’t affect color</a:t>
            </a:r>
            <a:endParaRPr/>
          </a:p>
        </p:txBody>
      </p:sp>
      <p:sp>
        <p:nvSpPr>
          <p:cNvPr id="377" name="Google Shape;377;p33"/>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9</a:t>
            </a:r>
            <a:endParaRPr b="1"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Acknowledgments</a:t>
            </a:r>
            <a:endParaRPr/>
          </a:p>
        </p:txBody>
      </p:sp>
      <p:sp>
        <p:nvSpPr>
          <p:cNvPr id="383" name="Google Shape;383;p34"/>
          <p:cNvSpPr txBox="1"/>
          <p:nvPr>
            <p:ph idx="1" type="body"/>
          </p:nvPr>
        </p:nvSpPr>
        <p:spPr>
          <a:xfrm>
            <a:off x="8274300" y="4538100"/>
            <a:ext cx="869700" cy="605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solidFill>
                  <a:srgbClr val="FFFFFF"/>
                </a:solidFill>
              </a:rPr>
              <a:t>Succ</a:t>
            </a:r>
            <a:endParaRPr>
              <a:solidFill>
                <a:srgbClr val="FFFFFF"/>
              </a:solidFill>
            </a:endParaRPr>
          </a:p>
        </p:txBody>
      </p:sp>
      <p:sp>
        <p:nvSpPr>
          <p:cNvPr id="384" name="Google Shape;384;p34"/>
          <p:cNvSpPr txBox="1"/>
          <p:nvPr>
            <p:ph idx="1" type="body"/>
          </p:nvPr>
        </p:nvSpPr>
        <p:spPr>
          <a:xfrm>
            <a:off x="457200" y="2266950"/>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Thank you Dr. Sun for being patient with us during these trying times.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And a huge thanks to Colour Science, which allowed us to check our code easily and make better plots.</a:t>
            </a:r>
            <a:endParaRPr/>
          </a:p>
        </p:txBody>
      </p:sp>
      <p:sp>
        <p:nvSpPr>
          <p:cNvPr id="385" name="Google Shape;385;p34"/>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10</a:t>
            </a:r>
            <a:endParaRPr b="1"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391" name="Google Shape;391;p35"/>
          <p:cNvSpPr txBox="1"/>
          <p:nvPr>
            <p:ph idx="1" type="body"/>
          </p:nvPr>
        </p:nvSpPr>
        <p:spPr>
          <a:xfrm>
            <a:off x="457200" y="1422075"/>
            <a:ext cx="8229600" cy="3594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i="1" sz="1100"/>
          </a:p>
          <a:p>
            <a:pPr indent="-69850" lvl="0" marL="0" rtl="0" algn="l">
              <a:lnSpc>
                <a:spcPct val="115000"/>
              </a:lnSpc>
              <a:spcBef>
                <a:spcPts val="0"/>
              </a:spcBef>
              <a:spcAft>
                <a:spcPts val="0"/>
              </a:spcAft>
              <a:buSzPts val="1100"/>
              <a:buAutoNum type="arabicPeriod"/>
            </a:pPr>
            <a:r>
              <a:rPr i="1" lang="en" sz="1100"/>
              <a:t>Color Matching Function—An overview | ScienceDirect Topics</a:t>
            </a:r>
            <a:r>
              <a:rPr lang="en" sz="1100"/>
              <a:t>. (2020). Retrieved October 22, 2020, from </a:t>
            </a:r>
            <a:r>
              <a:rPr lang="en" sz="1100" u="sng">
                <a:solidFill>
                  <a:schemeClr val="hlink"/>
                </a:solidFill>
                <a:hlinkClick r:id="rId3"/>
              </a:rPr>
              <a:t>https://www.sciencedirect.com/topics/engineering/color-matching-function</a:t>
            </a:r>
            <a:endParaRPr sz="1100"/>
          </a:p>
          <a:p>
            <a:pPr indent="-69850" lvl="0" marL="0" rtl="0" algn="l">
              <a:lnSpc>
                <a:spcPct val="115000"/>
              </a:lnSpc>
              <a:spcBef>
                <a:spcPts val="0"/>
              </a:spcBef>
              <a:spcAft>
                <a:spcPts val="0"/>
              </a:spcAft>
              <a:buSzPts val="1100"/>
              <a:buAutoNum type="arabicPeriod"/>
            </a:pPr>
            <a:r>
              <a:rPr i="1" lang="en" sz="1100"/>
              <a:t>Measuring radiometric spectra and CIE color space of light sources with the FLAME spectro-radiometer — Spectrecology</a:t>
            </a:r>
            <a:r>
              <a:rPr lang="en" sz="1100"/>
              <a:t>. (n.d.). Retrieved October 22, 2020, from https://www.spectrecology.com/flame-spectrometer/</a:t>
            </a:r>
            <a:endParaRPr sz="1100"/>
          </a:p>
          <a:p>
            <a:pPr indent="-69850" lvl="0" marL="0" rtl="0" algn="l">
              <a:lnSpc>
                <a:spcPct val="115000"/>
              </a:lnSpc>
              <a:spcBef>
                <a:spcPts val="0"/>
              </a:spcBef>
              <a:spcAft>
                <a:spcPts val="0"/>
              </a:spcAft>
              <a:buSzPts val="1100"/>
              <a:buAutoNum type="arabicPeriod"/>
            </a:pPr>
            <a:r>
              <a:rPr lang="en" sz="1100"/>
              <a:t>Standard Solar Spectra. (n.d.). Retrieved October 23, 2020, from https://www.pveducation.org/pvcdrom/appendices/standard-solar-spectra</a:t>
            </a:r>
            <a:endParaRPr sz="1100"/>
          </a:p>
          <a:p>
            <a:pPr indent="-69850" lvl="0" marL="0" rtl="0" algn="l">
              <a:lnSpc>
                <a:spcPct val="115000"/>
              </a:lnSpc>
              <a:spcBef>
                <a:spcPts val="0"/>
              </a:spcBef>
              <a:spcAft>
                <a:spcPts val="0"/>
              </a:spcAft>
              <a:buSzPts val="1100"/>
              <a:buAutoNum type="arabicPeriod"/>
            </a:pPr>
            <a:r>
              <a:rPr lang="en" sz="1100"/>
              <a:t> OceanInsight. (n.d.). </a:t>
            </a:r>
            <a:r>
              <a:rPr i="1" lang="en" sz="1100"/>
              <a:t>Steps-to-measure-lamp-output-power</a:t>
            </a:r>
            <a:r>
              <a:rPr lang="en" sz="1100"/>
              <a:t>. Retrieved November 10, 2020, from https://www.oceaninsight.com/globalassets/catalog-blocks-and-images/hints--tips/steps-to-measure-lamp-output-power/step6_oceanview_acquisitionparameters.png</a:t>
            </a:r>
            <a:endParaRPr sz="1100"/>
          </a:p>
          <a:p>
            <a:pPr indent="-69850" lvl="0" marL="0" rtl="0" algn="l">
              <a:lnSpc>
                <a:spcPct val="115000"/>
              </a:lnSpc>
              <a:spcBef>
                <a:spcPts val="0"/>
              </a:spcBef>
              <a:spcAft>
                <a:spcPts val="0"/>
              </a:spcAft>
              <a:buSzPts val="1100"/>
              <a:buAutoNum type="arabicPeriod"/>
            </a:pPr>
            <a:r>
              <a:rPr lang="en" sz="1100"/>
              <a:t>Packly Blog. (2017). </a:t>
            </a:r>
            <a:r>
              <a:rPr i="1" lang="en" sz="1100"/>
              <a:t>Human-eye-scheme-retinal-rod-and-cones</a:t>
            </a:r>
            <a:r>
              <a:rPr lang="en" sz="1100"/>
              <a:t>. Retrieved November 10, 2020, from </a:t>
            </a:r>
            <a:r>
              <a:rPr lang="en" sz="1100" u="sng">
                <a:solidFill>
                  <a:schemeClr val="hlink"/>
                </a:solidFill>
                <a:hlinkClick r:id="rId4"/>
              </a:rPr>
              <a:t>https://mk0blogpacklyk444a5k.kinstacdn.com/wp-content/uploads/2017/03/human-eye-scheme-retinal-rod-and-cones.jpg.webp</a:t>
            </a:r>
            <a:endParaRPr sz="1100"/>
          </a:p>
          <a:p>
            <a:pPr indent="-69850" lvl="0" marL="0" rtl="0" algn="l">
              <a:lnSpc>
                <a:spcPct val="115000"/>
              </a:lnSpc>
              <a:spcBef>
                <a:spcPts val="0"/>
              </a:spcBef>
              <a:spcAft>
                <a:spcPts val="0"/>
              </a:spcAft>
              <a:buSzPts val="1100"/>
              <a:buAutoNum type="arabicPeriod"/>
            </a:pPr>
            <a:r>
              <a:rPr lang="en" sz="1100"/>
              <a:t>Sudo Null. (n.d.). </a:t>
            </a:r>
            <a:r>
              <a:rPr i="1" lang="en" sz="1100"/>
              <a:t>Model CIE XYZ</a:t>
            </a:r>
            <a:r>
              <a:rPr lang="en" sz="1100"/>
              <a:t>. Retrieved November 11, 2020, from https://sudonull.com/post/126584-About-color-spaces</a:t>
            </a:r>
            <a:endParaRPr sz="1100"/>
          </a:p>
          <a:p>
            <a:pPr indent="-69850" lvl="0" marL="0" rtl="0" algn="l">
              <a:lnSpc>
                <a:spcPct val="115000"/>
              </a:lnSpc>
              <a:spcBef>
                <a:spcPts val="0"/>
              </a:spcBef>
              <a:spcAft>
                <a:spcPts val="0"/>
              </a:spcAft>
              <a:buSzPts val="1100"/>
              <a:buAutoNum type="arabicPeriod"/>
            </a:pPr>
            <a:r>
              <a:rPr lang="en" sz="1100">
                <a:solidFill>
                  <a:srgbClr val="202122"/>
                </a:solidFill>
              </a:rPr>
              <a:t>Wyman, Chris; Sloan, Peter-Pike; Shirley, Peter (July 12, 2013). </a:t>
            </a:r>
            <a:r>
              <a:rPr lang="en" sz="1100">
                <a:solidFill>
                  <a:srgbClr val="663366"/>
                </a:solidFill>
                <a:uFill>
                  <a:noFill/>
                </a:uFill>
                <a:hlinkClick r:id="rId5">
                  <a:extLst>
                    <a:ext uri="{A12FA001-AC4F-418D-AE19-62706E023703}">
                      <ahyp:hlinkClr val="tx"/>
                    </a:ext>
                  </a:extLst>
                </a:hlinkClick>
              </a:rPr>
              <a:t>"Simple Analytic Approximations to the CIE XYZ Color Matching Functions"</a:t>
            </a:r>
            <a:r>
              <a:rPr lang="en" sz="1100">
                <a:solidFill>
                  <a:srgbClr val="202122"/>
                </a:solidFill>
              </a:rPr>
              <a:t>. </a:t>
            </a:r>
            <a:r>
              <a:rPr i="1" lang="en" sz="1100">
                <a:solidFill>
                  <a:srgbClr val="202122"/>
                </a:solidFill>
              </a:rPr>
              <a:t>Journal of Computer Graphics Techniques</a:t>
            </a:r>
            <a:r>
              <a:rPr lang="en" sz="1100">
                <a:solidFill>
                  <a:srgbClr val="202122"/>
                </a:solidFill>
              </a:rPr>
              <a:t>. </a:t>
            </a:r>
            <a:r>
              <a:rPr b="1" lang="en" sz="1100">
                <a:solidFill>
                  <a:srgbClr val="202122"/>
                </a:solidFill>
              </a:rPr>
              <a:t>2</a:t>
            </a:r>
            <a:r>
              <a:rPr lang="en" sz="1100">
                <a:solidFill>
                  <a:srgbClr val="202122"/>
                </a:solidFill>
              </a:rPr>
              <a:t> (2): 1-11. </a:t>
            </a:r>
            <a:r>
              <a:rPr lang="en" sz="1100">
                <a:solidFill>
                  <a:srgbClr val="0B0080"/>
                </a:solidFill>
                <a:uFill>
                  <a:noFill/>
                </a:uFill>
                <a:hlinkClick r:id="rId6">
                  <a:extLst>
                    <a:ext uri="{A12FA001-AC4F-418D-AE19-62706E023703}">
                      <ahyp:hlinkClr val="tx"/>
                    </a:ext>
                  </a:extLst>
                </a:hlinkClick>
              </a:rPr>
              <a:t>ISSN</a:t>
            </a:r>
            <a:r>
              <a:rPr lang="en" sz="1100">
                <a:solidFill>
                  <a:srgbClr val="202122"/>
                </a:solidFill>
              </a:rPr>
              <a:t> </a:t>
            </a:r>
            <a:r>
              <a:rPr lang="en" sz="1100">
                <a:solidFill>
                  <a:srgbClr val="663366"/>
                </a:solidFill>
                <a:uFill>
                  <a:noFill/>
                </a:uFill>
                <a:hlinkClick r:id="rId7">
                  <a:extLst>
                    <a:ext uri="{A12FA001-AC4F-418D-AE19-62706E023703}">
                      <ahyp:hlinkClr val="tx"/>
                    </a:ext>
                  </a:extLst>
                </a:hlinkClick>
              </a:rPr>
              <a:t>2331-7418</a:t>
            </a:r>
            <a:r>
              <a:rPr lang="en" sz="1100">
                <a:solidFill>
                  <a:srgbClr val="202122"/>
                </a:solidFill>
              </a:rPr>
              <a:t>.</a:t>
            </a:r>
            <a:endParaRPr sz="1100">
              <a:solidFill>
                <a:srgbClr val="202122"/>
              </a:solidFill>
            </a:endParaRPr>
          </a:p>
          <a:p>
            <a:pPr indent="-69850" lvl="0" marL="0" rtl="0" algn="l">
              <a:lnSpc>
                <a:spcPct val="115000"/>
              </a:lnSpc>
              <a:spcBef>
                <a:spcPts val="0"/>
              </a:spcBef>
              <a:spcAft>
                <a:spcPts val="0"/>
              </a:spcAft>
              <a:buSzPts val="1100"/>
              <a:buAutoNum type="arabicPeriod"/>
            </a:pPr>
            <a:r>
              <a:rPr lang="en" sz="1100">
                <a:solidFill>
                  <a:srgbClr val="222222"/>
                </a:solidFill>
                <a:highlight>
                  <a:schemeClr val="lt1"/>
                </a:highlight>
              </a:rPr>
              <a:t>Wyszecki, Günter &amp; Stiles, Walter Stanley (2000). </a:t>
            </a:r>
            <a:r>
              <a:rPr i="1" lang="en" sz="1100">
                <a:solidFill>
                  <a:srgbClr val="222222"/>
                </a:solidFill>
                <a:highlight>
                  <a:schemeClr val="lt1"/>
                </a:highlight>
              </a:rPr>
              <a:t>Color Science: Concepts and Methods, Quantitative Data and Formulae</a:t>
            </a:r>
            <a:r>
              <a:rPr lang="en" sz="1100">
                <a:solidFill>
                  <a:srgbClr val="222222"/>
                </a:solidFill>
                <a:highlight>
                  <a:schemeClr val="lt1"/>
                </a:highlight>
              </a:rPr>
              <a:t> (2E ed.). Wiley-Interscience. </a:t>
            </a:r>
            <a:r>
              <a:rPr lang="en" sz="1100">
                <a:solidFill>
                  <a:srgbClr val="0B0080"/>
                </a:solidFill>
                <a:highlight>
                  <a:schemeClr val="lt1"/>
                </a:highlight>
                <a:uFill>
                  <a:noFill/>
                </a:uFill>
                <a:hlinkClick r:id="rId8">
                  <a:extLst>
                    <a:ext uri="{A12FA001-AC4F-418D-AE19-62706E023703}">
                      <ahyp:hlinkClr val="tx"/>
                    </a:ext>
                  </a:extLst>
                </a:hlinkClick>
              </a:rPr>
              <a:t>ISBN</a:t>
            </a:r>
            <a:r>
              <a:rPr lang="en" sz="1100">
                <a:solidFill>
                  <a:srgbClr val="222222"/>
                </a:solidFill>
                <a:highlight>
                  <a:schemeClr val="lt1"/>
                </a:highlight>
              </a:rPr>
              <a:t> </a:t>
            </a:r>
            <a:r>
              <a:rPr lang="en" sz="1100">
                <a:solidFill>
                  <a:srgbClr val="0B0080"/>
                </a:solidFill>
                <a:highlight>
                  <a:schemeClr val="lt1"/>
                </a:highlight>
                <a:uFill>
                  <a:noFill/>
                </a:uFill>
                <a:hlinkClick r:id="rId9">
                  <a:extLst>
                    <a:ext uri="{A12FA001-AC4F-418D-AE19-62706E023703}">
                      <ahyp:hlinkClr val="tx"/>
                    </a:ext>
                  </a:extLst>
                </a:hlinkClick>
              </a:rPr>
              <a:t>0-471-39918-3</a:t>
            </a:r>
            <a:r>
              <a:rPr lang="en" sz="1100">
                <a:solidFill>
                  <a:srgbClr val="222222"/>
                </a:solidFill>
                <a:highlight>
                  <a:schemeClr val="lt1"/>
                </a:highlight>
              </a:rPr>
              <a:t>.</a:t>
            </a:r>
            <a:endParaRPr sz="1100">
              <a:solidFill>
                <a:srgbClr val="222222"/>
              </a:solidFill>
              <a:highlight>
                <a:schemeClr val="lt1"/>
              </a:highlight>
            </a:endParaRPr>
          </a:p>
          <a:p>
            <a:pPr indent="0" lvl="0" marL="0" rtl="0" algn="l">
              <a:spcBef>
                <a:spcPts val="480"/>
              </a:spcBef>
              <a:spcAft>
                <a:spcPts val="0"/>
              </a:spcAft>
              <a:buNone/>
            </a:pPr>
            <a:r>
              <a:t/>
            </a:r>
            <a:endParaRPr sz="1100"/>
          </a:p>
        </p:txBody>
      </p:sp>
      <p:sp>
        <p:nvSpPr>
          <p:cNvPr id="392" name="Google Shape;392;p35"/>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11</a:t>
            </a:r>
            <a:endParaRPr b="1"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398" name="Google Shape;398;p36"/>
          <p:cNvSpPr txBox="1"/>
          <p:nvPr>
            <p:ph idx="1" type="body"/>
          </p:nvPr>
        </p:nvSpPr>
        <p:spPr>
          <a:xfrm>
            <a:off x="457200" y="14763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Improper experimental </a:t>
            </a:r>
            <a:r>
              <a:rPr lang="en"/>
              <a:t>equipment</a:t>
            </a:r>
            <a:r>
              <a:rPr lang="en"/>
              <a:t> casts greater uncertainty</a:t>
            </a:r>
            <a:endParaRPr/>
          </a:p>
        </p:txBody>
      </p:sp>
      <p:sp>
        <p:nvSpPr>
          <p:cNvPr id="399" name="Google Shape;399;p36"/>
          <p:cNvSpPr txBox="1"/>
          <p:nvPr>
            <p:ph idx="1" type="body"/>
          </p:nvPr>
        </p:nvSpPr>
        <p:spPr>
          <a:xfrm>
            <a:off x="457200" y="24792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Color purity for all data is above 75% indicating decent quality</a:t>
            </a:r>
            <a:endParaRPr/>
          </a:p>
        </p:txBody>
      </p:sp>
      <p:sp>
        <p:nvSpPr>
          <p:cNvPr id="400" name="Google Shape;400;p36"/>
          <p:cNvSpPr txBox="1"/>
          <p:nvPr>
            <p:ph idx="1" type="body"/>
          </p:nvPr>
        </p:nvSpPr>
        <p:spPr>
          <a:xfrm>
            <a:off x="457200" y="4225875"/>
            <a:ext cx="8229600" cy="1002900"/>
          </a:xfrm>
          <a:prstGeom prst="rect">
            <a:avLst/>
          </a:prstGeom>
        </p:spPr>
        <p:txBody>
          <a:bodyPr anchorCtr="0" anchor="t" bIns="91425" lIns="91425" spcFirstLastPara="1" rIns="91425" wrap="square" tIns="91425">
            <a:noAutofit/>
          </a:bodyPr>
          <a:lstStyle/>
          <a:p>
            <a:pPr indent="-381000" lvl="0" marL="457200" rtl="0" algn="just">
              <a:spcBef>
                <a:spcPts val="480"/>
              </a:spcBef>
              <a:spcAft>
                <a:spcPts val="0"/>
              </a:spcAft>
              <a:buSzPts val="2400"/>
              <a:buChar char="•"/>
            </a:pPr>
            <a:r>
              <a:rPr lang="en"/>
              <a:t>Blue light filter does affect color</a:t>
            </a:r>
            <a:endParaRPr/>
          </a:p>
        </p:txBody>
      </p:sp>
      <p:sp>
        <p:nvSpPr>
          <p:cNvPr id="401" name="Google Shape;401;p36"/>
          <p:cNvSpPr txBox="1"/>
          <p:nvPr>
            <p:ph idx="1" type="body"/>
          </p:nvPr>
        </p:nvSpPr>
        <p:spPr>
          <a:xfrm>
            <a:off x="457200" y="3482175"/>
            <a:ext cx="8229600" cy="10029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Screen brightness doesn’t affect color</a:t>
            </a:r>
            <a:endParaRPr/>
          </a:p>
        </p:txBody>
      </p:sp>
      <p:sp>
        <p:nvSpPr>
          <p:cNvPr id="402" name="Google Shape;402;p36"/>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12</a:t>
            </a:r>
            <a:endParaRPr b="1"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ctrTitle"/>
          </p:nvPr>
        </p:nvSpPr>
        <p:spPr>
          <a:xfrm>
            <a:off x="685800" y="1597820"/>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Supplementary</a:t>
            </a:r>
            <a:r>
              <a:rPr lang="en"/>
              <a:t> Graphics</a:t>
            </a:r>
            <a:endParaRPr/>
          </a:p>
        </p:txBody>
      </p:sp>
      <p:sp>
        <p:nvSpPr>
          <p:cNvPr id="408" name="Google Shape;408;p37"/>
          <p:cNvSpPr txBox="1"/>
          <p:nvPr>
            <p:ph idx="1" type="subTitle"/>
          </p:nvPr>
        </p:nvSpPr>
        <p:spPr>
          <a:xfrm>
            <a:off x="1371600" y="2914650"/>
            <a:ext cx="6400800" cy="13143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ctrTitle"/>
          </p:nvPr>
        </p:nvSpPr>
        <p:spPr>
          <a:xfrm>
            <a:off x="685800" y="1597820"/>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rgbClr val="000000"/>
                </a:solidFill>
                <a:latin typeface="Montserrat"/>
                <a:ea typeface="Montserrat"/>
                <a:cs typeface="Montserrat"/>
                <a:sym typeface="Montserrat"/>
              </a:rPr>
              <a:t>Light Emission from Cell Phones: Spectrum Analysis</a:t>
            </a:r>
            <a:endParaRPr sz="3900">
              <a:solidFill>
                <a:srgbClr val="000000"/>
              </a:solidFill>
              <a:latin typeface="Montserrat"/>
              <a:ea typeface="Montserrat"/>
              <a:cs typeface="Montserrat"/>
              <a:sym typeface="Montserrat"/>
            </a:endParaRPr>
          </a:p>
        </p:txBody>
      </p:sp>
      <p:sp>
        <p:nvSpPr>
          <p:cNvPr id="236" name="Google Shape;236;p20"/>
          <p:cNvSpPr txBox="1"/>
          <p:nvPr>
            <p:ph idx="1" type="subTitle"/>
          </p:nvPr>
        </p:nvSpPr>
        <p:spPr>
          <a:xfrm>
            <a:off x="1371600" y="2914650"/>
            <a:ext cx="6400800" cy="13143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
              <a:t>Ryan Branagan and Jared Kempton</a:t>
            </a:r>
            <a:endParaRPr/>
          </a:p>
        </p:txBody>
      </p:sp>
      <p:sp>
        <p:nvSpPr>
          <p:cNvPr id="237" name="Google Shape;237;p20"/>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1</a:t>
            </a:r>
            <a:endParaRPr b="1"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8"/>
          <p:cNvPicPr preferRelativeResize="0"/>
          <p:nvPr/>
        </p:nvPicPr>
        <p:blipFill>
          <a:blip r:embed="rId3">
            <a:alphaModFix/>
          </a:blip>
          <a:stretch>
            <a:fillRect/>
          </a:stretch>
        </p:blipFill>
        <p:spPr>
          <a:xfrm>
            <a:off x="3137286" y="658675"/>
            <a:ext cx="2869425" cy="424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9"/>
          <p:cNvPicPr preferRelativeResize="0"/>
          <p:nvPr/>
        </p:nvPicPr>
        <p:blipFill>
          <a:blip r:embed="rId3">
            <a:alphaModFix/>
          </a:blip>
          <a:stretch>
            <a:fillRect/>
          </a:stretch>
        </p:blipFill>
        <p:spPr>
          <a:xfrm>
            <a:off x="2438126" y="636475"/>
            <a:ext cx="4267750" cy="4332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idx="1" type="body"/>
          </p:nvPr>
        </p:nvSpPr>
        <p:spPr>
          <a:xfrm>
            <a:off x="324675" y="1476375"/>
            <a:ext cx="8612400" cy="3193500"/>
          </a:xfrm>
          <a:prstGeom prst="rect">
            <a:avLst/>
          </a:prstGeom>
        </p:spPr>
        <p:txBody>
          <a:bodyPr anchorCtr="0" anchor="t" bIns="91425" lIns="91425" spcFirstLastPara="1" rIns="91425" wrap="square" tIns="91425">
            <a:noAutofit/>
          </a:bodyPr>
          <a:lstStyle/>
          <a:p>
            <a:pPr indent="0" lvl="0" marL="0" rtl="0" algn="just">
              <a:spcBef>
                <a:spcPts val="480"/>
              </a:spcBef>
              <a:spcAft>
                <a:spcPts val="0"/>
              </a:spcAft>
              <a:buNone/>
            </a:pPr>
            <a:r>
              <a:rPr b="1" lang="en"/>
              <a:t>Goal:</a:t>
            </a:r>
            <a:r>
              <a:rPr lang="en"/>
              <a:t> Analyzed light from cell phone LEDs</a:t>
            </a:r>
            <a:endParaRPr/>
          </a:p>
          <a:p>
            <a:pPr indent="0" lvl="0" marL="0" rtl="0" algn="just">
              <a:spcBef>
                <a:spcPts val="480"/>
              </a:spcBef>
              <a:spcAft>
                <a:spcPts val="0"/>
              </a:spcAft>
              <a:buNone/>
            </a:pPr>
            <a:r>
              <a:t/>
            </a:r>
            <a:endParaRPr/>
          </a:p>
          <a:p>
            <a:pPr indent="0" lvl="0" marL="0" rtl="0" algn="just">
              <a:spcBef>
                <a:spcPts val="480"/>
              </a:spcBef>
              <a:spcAft>
                <a:spcPts val="0"/>
              </a:spcAft>
              <a:buNone/>
            </a:pPr>
            <a:r>
              <a:rPr b="1" lang="en"/>
              <a:t>Our Questions:</a:t>
            </a:r>
            <a:endParaRPr b="1"/>
          </a:p>
          <a:p>
            <a:pPr indent="0" lvl="0" marL="0" rtl="0" algn="just">
              <a:spcBef>
                <a:spcPts val="480"/>
              </a:spcBef>
              <a:spcAft>
                <a:spcPts val="0"/>
              </a:spcAft>
              <a:buNone/>
            </a:pPr>
            <a:r>
              <a:t/>
            </a:r>
            <a:endParaRPr sz="500"/>
          </a:p>
          <a:p>
            <a:pPr indent="0" lvl="0" marL="0" rtl="0" algn="just">
              <a:spcBef>
                <a:spcPts val="480"/>
              </a:spcBef>
              <a:spcAft>
                <a:spcPts val="0"/>
              </a:spcAft>
              <a:buClr>
                <a:schemeClr val="dk1"/>
              </a:buClr>
              <a:buSzPts val="1100"/>
              <a:buFont typeface="Arial"/>
              <a:buNone/>
            </a:pPr>
            <a:r>
              <a:rPr lang="en"/>
              <a:t>Color Purity?</a:t>
            </a:r>
            <a:endParaRPr/>
          </a:p>
          <a:p>
            <a:pPr indent="0" lvl="0" marL="0" rtl="0" algn="just">
              <a:spcBef>
                <a:spcPts val="480"/>
              </a:spcBef>
              <a:spcAft>
                <a:spcPts val="0"/>
              </a:spcAft>
              <a:buNone/>
            </a:pPr>
            <a:r>
              <a:rPr lang="en"/>
              <a:t>Brightness?</a:t>
            </a:r>
            <a:endParaRPr/>
          </a:p>
          <a:p>
            <a:pPr indent="0" lvl="0" marL="0" rtl="0" algn="just">
              <a:spcBef>
                <a:spcPts val="480"/>
              </a:spcBef>
              <a:spcAft>
                <a:spcPts val="0"/>
              </a:spcAft>
              <a:buClr>
                <a:schemeClr val="dk1"/>
              </a:buClr>
              <a:buSzPts val="1100"/>
              <a:buFont typeface="Arial"/>
              <a:buNone/>
            </a:pPr>
            <a:r>
              <a:rPr lang="en"/>
              <a:t>Blue light filter?</a:t>
            </a:r>
            <a:endParaRPr/>
          </a:p>
        </p:txBody>
      </p:sp>
      <p:sp>
        <p:nvSpPr>
          <p:cNvPr id="243" name="Google Shape;243;p21"/>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Objective</a:t>
            </a:r>
            <a:endParaRPr/>
          </a:p>
        </p:txBody>
      </p:sp>
      <p:pic>
        <p:nvPicPr>
          <p:cNvPr id="244" name="Google Shape;244;p21"/>
          <p:cNvPicPr preferRelativeResize="0"/>
          <p:nvPr/>
        </p:nvPicPr>
        <p:blipFill rotWithShape="1">
          <a:blip r:embed="rId3">
            <a:alphaModFix/>
          </a:blip>
          <a:srcRect b="5853" l="32305" r="32457" t="6249"/>
          <a:stretch/>
        </p:blipFill>
        <p:spPr>
          <a:xfrm>
            <a:off x="4346550" y="2257900"/>
            <a:ext cx="1343775" cy="2411975"/>
          </a:xfrm>
          <a:prstGeom prst="rect">
            <a:avLst/>
          </a:prstGeom>
          <a:noFill/>
          <a:ln>
            <a:noFill/>
          </a:ln>
        </p:spPr>
      </p:pic>
      <p:grpSp>
        <p:nvGrpSpPr>
          <p:cNvPr id="245" name="Google Shape;245;p21"/>
          <p:cNvGrpSpPr/>
          <p:nvPr/>
        </p:nvGrpSpPr>
        <p:grpSpPr>
          <a:xfrm>
            <a:off x="6308615" y="1503833"/>
            <a:ext cx="2634136" cy="1862682"/>
            <a:chOff x="7008025" y="2436628"/>
            <a:chExt cx="1781025" cy="1406647"/>
          </a:xfrm>
        </p:grpSpPr>
        <p:pic>
          <p:nvPicPr>
            <p:cNvPr id="246" name="Google Shape;246;p21"/>
            <p:cNvPicPr preferRelativeResize="0"/>
            <p:nvPr/>
          </p:nvPicPr>
          <p:blipFill rotWithShape="1">
            <a:blip r:embed="rId4">
              <a:alphaModFix/>
            </a:blip>
            <a:srcRect b="54866" l="15694" r="50400" t="6104"/>
            <a:stretch/>
          </p:blipFill>
          <p:spPr>
            <a:xfrm>
              <a:off x="7117850" y="2436628"/>
              <a:ext cx="1568950" cy="1272998"/>
            </a:xfrm>
            <a:prstGeom prst="rect">
              <a:avLst/>
            </a:prstGeom>
            <a:noFill/>
            <a:ln>
              <a:noFill/>
            </a:ln>
          </p:spPr>
        </p:pic>
        <p:sp>
          <p:nvSpPr>
            <p:cNvPr id="247" name="Google Shape;247;p21"/>
            <p:cNvSpPr/>
            <p:nvPr/>
          </p:nvSpPr>
          <p:spPr>
            <a:xfrm>
              <a:off x="7105650" y="3386150"/>
              <a:ext cx="326100" cy="33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7008025" y="3338525"/>
              <a:ext cx="326100" cy="33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7774775" y="3509975"/>
              <a:ext cx="376200" cy="33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8462950" y="3300425"/>
              <a:ext cx="326100" cy="33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1" name="Google Shape;251;p21"/>
          <p:cNvPicPr preferRelativeResize="0"/>
          <p:nvPr/>
        </p:nvPicPr>
        <p:blipFill rotWithShape="1">
          <a:blip r:embed="rId5">
            <a:alphaModFix/>
          </a:blip>
          <a:srcRect b="5281" l="6498" r="0" t="3034"/>
          <a:stretch/>
        </p:blipFill>
        <p:spPr>
          <a:xfrm>
            <a:off x="6296725" y="3143114"/>
            <a:ext cx="1918975" cy="1910187"/>
          </a:xfrm>
          <a:prstGeom prst="rect">
            <a:avLst/>
          </a:prstGeom>
          <a:noFill/>
          <a:ln>
            <a:noFill/>
          </a:ln>
        </p:spPr>
      </p:pic>
      <p:sp>
        <p:nvSpPr>
          <p:cNvPr id="252" name="Google Shape;252;p21"/>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2</a:t>
            </a:r>
            <a:endParaRPr b="1"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Human Vision</a:t>
            </a:r>
            <a:endParaRPr/>
          </a:p>
        </p:txBody>
      </p:sp>
      <p:grpSp>
        <p:nvGrpSpPr>
          <p:cNvPr id="258" name="Google Shape;258;p22"/>
          <p:cNvGrpSpPr/>
          <p:nvPr/>
        </p:nvGrpSpPr>
        <p:grpSpPr>
          <a:xfrm>
            <a:off x="4544700" y="2010150"/>
            <a:ext cx="4555651" cy="2258100"/>
            <a:chOff x="4572000" y="1878800"/>
            <a:chExt cx="4555651" cy="2258100"/>
          </a:xfrm>
        </p:grpSpPr>
        <p:pic>
          <p:nvPicPr>
            <p:cNvPr id="259" name="Google Shape;259;p22"/>
            <p:cNvPicPr preferRelativeResize="0"/>
            <p:nvPr/>
          </p:nvPicPr>
          <p:blipFill>
            <a:blip r:embed="rId3">
              <a:alphaModFix/>
            </a:blip>
            <a:stretch>
              <a:fillRect/>
            </a:stretch>
          </p:blipFill>
          <p:spPr>
            <a:xfrm>
              <a:off x="4572000" y="1878800"/>
              <a:ext cx="4555651" cy="2258100"/>
            </a:xfrm>
            <a:prstGeom prst="rect">
              <a:avLst/>
            </a:prstGeom>
            <a:noFill/>
            <a:ln>
              <a:noFill/>
            </a:ln>
          </p:spPr>
        </p:pic>
        <p:sp>
          <p:nvSpPr>
            <p:cNvPr id="260" name="Google Shape;260;p22"/>
            <p:cNvSpPr txBox="1"/>
            <p:nvPr/>
          </p:nvSpPr>
          <p:spPr>
            <a:xfrm>
              <a:off x="8198583" y="2823968"/>
              <a:ext cx="720000" cy="171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8198564" y="3246682"/>
              <a:ext cx="720000" cy="212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22"/>
          <p:cNvPicPr preferRelativeResize="0"/>
          <p:nvPr/>
        </p:nvPicPr>
        <p:blipFill rotWithShape="1">
          <a:blip r:embed="rId4">
            <a:alphaModFix/>
          </a:blip>
          <a:srcRect b="8977" l="31963" r="34847" t="52638"/>
          <a:stretch/>
        </p:blipFill>
        <p:spPr>
          <a:xfrm>
            <a:off x="6424150" y="5362931"/>
            <a:ext cx="3956919" cy="2258100"/>
          </a:xfrm>
          <a:prstGeom prst="rect">
            <a:avLst/>
          </a:prstGeom>
          <a:noFill/>
          <a:ln>
            <a:noFill/>
          </a:ln>
        </p:spPr>
      </p:pic>
      <p:sp>
        <p:nvSpPr>
          <p:cNvPr id="263" name="Google Shape;263;p22"/>
          <p:cNvSpPr txBox="1"/>
          <p:nvPr/>
        </p:nvSpPr>
        <p:spPr>
          <a:xfrm>
            <a:off x="457200" y="1660825"/>
            <a:ext cx="4087500" cy="30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How humans see:</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Cones and rods are sensitive to light</a:t>
            </a:r>
            <a:endParaRPr sz="2400"/>
          </a:p>
          <a:p>
            <a:pPr indent="0" lvl="0" marL="457200" rtl="0" algn="l">
              <a:spcBef>
                <a:spcPts val="0"/>
              </a:spcBef>
              <a:spcAft>
                <a:spcPts val="0"/>
              </a:spcAft>
              <a:buNone/>
            </a:pPr>
            <a:r>
              <a:t/>
            </a:r>
            <a:endParaRPr sz="2400"/>
          </a:p>
          <a:p>
            <a:pPr indent="-381000" lvl="0" marL="457200" rtl="0" algn="just">
              <a:spcBef>
                <a:spcPts val="0"/>
              </a:spcBef>
              <a:spcAft>
                <a:spcPts val="0"/>
              </a:spcAft>
              <a:buSzPts val="2400"/>
              <a:buChar char="●"/>
            </a:pPr>
            <a:r>
              <a:rPr lang="en" sz="2400"/>
              <a:t>Cones are what let us see color</a:t>
            </a:r>
            <a:endParaRPr sz="2400"/>
          </a:p>
        </p:txBody>
      </p:sp>
      <p:sp>
        <p:nvSpPr>
          <p:cNvPr id="264" name="Google Shape;264;p22"/>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3</a:t>
            </a:r>
            <a:endParaRPr b="1"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The Color Space</a:t>
            </a:r>
            <a:endParaRPr/>
          </a:p>
        </p:txBody>
      </p:sp>
      <p:grpSp>
        <p:nvGrpSpPr>
          <p:cNvPr id="270" name="Google Shape;270;p23"/>
          <p:cNvGrpSpPr/>
          <p:nvPr/>
        </p:nvGrpSpPr>
        <p:grpSpPr>
          <a:xfrm>
            <a:off x="6552475" y="1257100"/>
            <a:ext cx="2221625" cy="3851838"/>
            <a:chOff x="6465175" y="1198900"/>
            <a:chExt cx="2221625" cy="3851838"/>
          </a:xfrm>
        </p:grpSpPr>
        <p:pic>
          <p:nvPicPr>
            <p:cNvPr id="271" name="Google Shape;271;p23"/>
            <p:cNvPicPr preferRelativeResize="0"/>
            <p:nvPr/>
          </p:nvPicPr>
          <p:blipFill>
            <a:blip r:embed="rId3">
              <a:alphaModFix/>
            </a:blip>
            <a:stretch>
              <a:fillRect/>
            </a:stretch>
          </p:blipFill>
          <p:spPr>
            <a:xfrm>
              <a:off x="6465175" y="3292263"/>
              <a:ext cx="2221625" cy="1758475"/>
            </a:xfrm>
            <a:prstGeom prst="rect">
              <a:avLst/>
            </a:prstGeom>
            <a:noFill/>
            <a:ln>
              <a:noFill/>
            </a:ln>
          </p:spPr>
        </p:pic>
        <p:pic>
          <p:nvPicPr>
            <p:cNvPr id="272" name="Google Shape;272;p23"/>
            <p:cNvPicPr preferRelativeResize="0"/>
            <p:nvPr/>
          </p:nvPicPr>
          <p:blipFill>
            <a:blip r:embed="rId4">
              <a:alphaModFix/>
            </a:blip>
            <a:stretch>
              <a:fillRect/>
            </a:stretch>
          </p:blipFill>
          <p:spPr>
            <a:xfrm>
              <a:off x="6615125" y="1198900"/>
              <a:ext cx="2035975" cy="2093375"/>
            </a:xfrm>
            <a:prstGeom prst="rect">
              <a:avLst/>
            </a:prstGeom>
            <a:noFill/>
            <a:ln>
              <a:noFill/>
            </a:ln>
          </p:spPr>
        </p:pic>
      </p:grpSp>
      <p:sp>
        <p:nvSpPr>
          <p:cNvPr id="273" name="Google Shape;273;p23"/>
          <p:cNvSpPr txBox="1"/>
          <p:nvPr/>
        </p:nvSpPr>
        <p:spPr>
          <a:xfrm>
            <a:off x="457200" y="1476375"/>
            <a:ext cx="5930400" cy="341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t>How do you analyze color?</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Key Features of the Color Map:</a:t>
            </a:r>
            <a:endParaRPr sz="2400"/>
          </a:p>
          <a:p>
            <a:pPr indent="-381000" lvl="0" marL="457200" rtl="0" algn="just">
              <a:spcBef>
                <a:spcPts val="0"/>
              </a:spcBef>
              <a:spcAft>
                <a:spcPts val="0"/>
              </a:spcAft>
              <a:buSzPts val="2400"/>
              <a:buChar char="●"/>
            </a:pPr>
            <a:r>
              <a:rPr lang="en" sz="2400"/>
              <a:t>Boundary</a:t>
            </a:r>
            <a:endParaRPr sz="2400"/>
          </a:p>
          <a:p>
            <a:pPr indent="-381000" lvl="0" marL="457200" rtl="0" algn="just">
              <a:spcBef>
                <a:spcPts val="0"/>
              </a:spcBef>
              <a:spcAft>
                <a:spcPts val="0"/>
              </a:spcAft>
              <a:buSzPts val="2400"/>
              <a:buChar char="●"/>
            </a:pPr>
            <a:r>
              <a:rPr lang="en" sz="2400"/>
              <a:t>White Point</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What are color matching functions?</a:t>
            </a:r>
            <a:endParaRPr sz="2400"/>
          </a:p>
          <a:p>
            <a:pPr indent="-381000" lvl="0" marL="457200" rtl="0" algn="just">
              <a:spcBef>
                <a:spcPts val="0"/>
              </a:spcBef>
              <a:spcAft>
                <a:spcPts val="0"/>
              </a:spcAft>
              <a:buSzPts val="2400"/>
              <a:buChar char="●"/>
            </a:pPr>
            <a:r>
              <a:rPr lang="en" sz="2400"/>
              <a:t>Mathematical</a:t>
            </a:r>
            <a:endParaRPr sz="2400"/>
          </a:p>
          <a:p>
            <a:pPr indent="-381000" lvl="0" marL="457200" rtl="0" algn="just">
              <a:spcBef>
                <a:spcPts val="0"/>
              </a:spcBef>
              <a:spcAft>
                <a:spcPts val="0"/>
              </a:spcAft>
              <a:buSzPts val="2400"/>
              <a:buChar char="●"/>
            </a:pPr>
            <a:r>
              <a:rPr lang="en" sz="2400"/>
              <a:t>How human eyes respond to color</a:t>
            </a:r>
            <a:endParaRPr sz="2400"/>
          </a:p>
        </p:txBody>
      </p:sp>
      <p:sp>
        <p:nvSpPr>
          <p:cNvPr id="274" name="Google Shape;274;p23"/>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4</a:t>
            </a:r>
            <a:endParaRPr b="1"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 Data Collection</a:t>
            </a:r>
            <a:endParaRPr/>
          </a:p>
        </p:txBody>
      </p:sp>
      <p:sp>
        <p:nvSpPr>
          <p:cNvPr id="280" name="Google Shape;280;p24"/>
          <p:cNvSpPr txBox="1"/>
          <p:nvPr/>
        </p:nvSpPr>
        <p:spPr>
          <a:xfrm>
            <a:off x="4770850" y="1611550"/>
            <a:ext cx="3482100" cy="55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t>Spectroscopy Software:</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1" name="Google Shape;281;p24"/>
          <p:cNvPicPr preferRelativeResize="0"/>
          <p:nvPr/>
        </p:nvPicPr>
        <p:blipFill rotWithShape="1">
          <a:blip r:embed="rId3">
            <a:alphaModFix/>
          </a:blip>
          <a:srcRect b="6322" l="0" r="3138" t="6103"/>
          <a:stretch/>
        </p:blipFill>
        <p:spPr>
          <a:xfrm>
            <a:off x="488438" y="2272100"/>
            <a:ext cx="3699924" cy="2357851"/>
          </a:xfrm>
          <a:prstGeom prst="rect">
            <a:avLst/>
          </a:prstGeom>
          <a:noFill/>
          <a:ln>
            <a:noFill/>
          </a:ln>
        </p:spPr>
      </p:pic>
      <p:sp>
        <p:nvSpPr>
          <p:cNvPr id="282" name="Google Shape;282;p24"/>
          <p:cNvSpPr txBox="1"/>
          <p:nvPr/>
        </p:nvSpPr>
        <p:spPr>
          <a:xfrm>
            <a:off x="457200" y="1584100"/>
            <a:ext cx="3699900" cy="60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t>Our Experimental Setup:</a:t>
            </a:r>
            <a:endParaRPr sz="2400"/>
          </a:p>
        </p:txBody>
      </p:sp>
      <p:grpSp>
        <p:nvGrpSpPr>
          <p:cNvPr id="283" name="Google Shape;283;p24"/>
          <p:cNvGrpSpPr/>
          <p:nvPr/>
        </p:nvGrpSpPr>
        <p:grpSpPr>
          <a:xfrm>
            <a:off x="4902969" y="2166250"/>
            <a:ext cx="3217856" cy="2357851"/>
            <a:chOff x="5283969" y="1332450"/>
            <a:chExt cx="3217856" cy="2357851"/>
          </a:xfrm>
        </p:grpSpPr>
        <p:pic>
          <p:nvPicPr>
            <p:cNvPr id="284" name="Google Shape;284;p24"/>
            <p:cNvPicPr preferRelativeResize="0"/>
            <p:nvPr/>
          </p:nvPicPr>
          <p:blipFill>
            <a:blip r:embed="rId4">
              <a:alphaModFix/>
            </a:blip>
            <a:stretch>
              <a:fillRect/>
            </a:stretch>
          </p:blipFill>
          <p:spPr>
            <a:xfrm>
              <a:off x="5283969" y="1332450"/>
              <a:ext cx="3217856" cy="2357851"/>
            </a:xfrm>
            <a:prstGeom prst="rect">
              <a:avLst/>
            </a:prstGeom>
            <a:noFill/>
            <a:ln>
              <a:noFill/>
            </a:ln>
          </p:spPr>
        </p:pic>
        <p:sp>
          <p:nvSpPr>
            <p:cNvPr id="285" name="Google Shape;285;p24"/>
            <p:cNvSpPr txBox="1"/>
            <p:nvPr/>
          </p:nvSpPr>
          <p:spPr>
            <a:xfrm>
              <a:off x="5928825" y="2339200"/>
              <a:ext cx="348300" cy="83100"/>
            </a:xfrm>
            <a:prstGeom prst="rect">
              <a:avLst/>
            </a:prstGeom>
            <a:solidFill>
              <a:srgbClr val="000000"/>
            </a:solidFill>
            <a:ln cap="flat" cmpd="sng" w="9525">
              <a:solidFill>
                <a:srgbClr val="CC4125"/>
              </a:solidFill>
              <a:prstDash val="solid"/>
              <a:round/>
              <a:headEnd len="sm" w="sm" type="none"/>
              <a:tailEnd len="sm" w="sm" type="none"/>
            </a:ln>
          </p:spPr>
          <p:txBody>
            <a:bodyPr anchorCtr="0" anchor="t" bIns="0" lIns="0" spcFirstLastPara="1" rIns="0" wrap="square" tIns="0">
              <a:noAutofit/>
            </a:bodyPr>
            <a:lstStyle/>
            <a:p>
              <a:pPr indent="0" lvl="0" marL="0" rtl="0" algn="r">
                <a:spcBef>
                  <a:spcPts val="0"/>
                </a:spcBef>
                <a:spcAft>
                  <a:spcPts val="0"/>
                </a:spcAft>
                <a:buNone/>
              </a:pPr>
              <a:r>
                <a:rPr lang="en" sz="500">
                  <a:solidFill>
                    <a:srgbClr val="D9D9D9"/>
                  </a:solidFill>
                </a:rPr>
                <a:t> </a:t>
              </a:r>
              <a:r>
                <a:rPr lang="en" sz="500">
                  <a:solidFill>
                    <a:srgbClr val="D9D9D9"/>
                  </a:solidFill>
                </a:rPr>
                <a:t>5 </a:t>
              </a:r>
              <a:endParaRPr sz="500">
                <a:solidFill>
                  <a:srgbClr val="D9D9D9"/>
                </a:solidFill>
              </a:endParaRPr>
            </a:p>
          </p:txBody>
        </p:sp>
        <p:sp>
          <p:nvSpPr>
            <p:cNvPr id="286" name="Google Shape;286;p24"/>
            <p:cNvSpPr txBox="1"/>
            <p:nvPr/>
          </p:nvSpPr>
          <p:spPr>
            <a:xfrm>
              <a:off x="5928825" y="2572050"/>
              <a:ext cx="348300" cy="83100"/>
            </a:xfrm>
            <a:prstGeom prst="rect">
              <a:avLst/>
            </a:prstGeom>
            <a:solidFill>
              <a:srgbClr val="000000"/>
            </a:solidFill>
            <a:ln cap="flat" cmpd="sng" w="9525">
              <a:solidFill>
                <a:srgbClr val="CC4125"/>
              </a:solidFill>
              <a:prstDash val="solid"/>
              <a:round/>
              <a:headEnd len="sm" w="sm" type="none"/>
              <a:tailEnd len="sm" w="sm" type="none"/>
            </a:ln>
          </p:spPr>
          <p:txBody>
            <a:bodyPr anchorCtr="0" anchor="t" bIns="0" lIns="0" spcFirstLastPara="1" rIns="0" wrap="square" tIns="0">
              <a:noAutofit/>
            </a:bodyPr>
            <a:lstStyle/>
            <a:p>
              <a:pPr indent="0" lvl="0" marL="0" rtl="0" algn="r">
                <a:spcBef>
                  <a:spcPts val="0"/>
                </a:spcBef>
                <a:spcAft>
                  <a:spcPts val="0"/>
                </a:spcAft>
                <a:buNone/>
              </a:pPr>
              <a:r>
                <a:rPr lang="en" sz="500">
                  <a:solidFill>
                    <a:srgbClr val="D9D9D9"/>
                  </a:solidFill>
                </a:rPr>
                <a:t>3</a:t>
              </a:r>
              <a:endParaRPr sz="500">
                <a:solidFill>
                  <a:srgbClr val="D9D9D9"/>
                </a:solidFill>
              </a:endParaRPr>
            </a:p>
          </p:txBody>
        </p:sp>
        <p:sp>
          <p:nvSpPr>
            <p:cNvPr id="287" name="Google Shape;287;p24"/>
            <p:cNvSpPr txBox="1"/>
            <p:nvPr/>
          </p:nvSpPr>
          <p:spPr>
            <a:xfrm>
              <a:off x="5636425" y="2107400"/>
              <a:ext cx="372300" cy="71700"/>
            </a:xfrm>
            <a:prstGeom prst="rect">
              <a:avLst/>
            </a:prstGeom>
            <a:solidFill>
              <a:srgbClr val="000000"/>
            </a:solidFill>
            <a:ln>
              <a:noFill/>
            </a:ln>
          </p:spPr>
          <p:txBody>
            <a:bodyPr anchorCtr="0" anchor="t" bIns="0" lIns="0" spcFirstLastPara="1" rIns="0" wrap="square" tIns="0">
              <a:noAutofit/>
            </a:bodyPr>
            <a:lstStyle/>
            <a:p>
              <a:pPr indent="0" lvl="0" marL="0" rtl="0" algn="r">
                <a:spcBef>
                  <a:spcPts val="0"/>
                </a:spcBef>
                <a:spcAft>
                  <a:spcPts val="0"/>
                </a:spcAft>
                <a:buNone/>
              </a:pPr>
              <a:r>
                <a:rPr lang="en" sz="500">
                  <a:solidFill>
                    <a:srgbClr val="D9D9D9"/>
                  </a:solidFill>
                </a:rPr>
                <a:t>300</a:t>
              </a:r>
              <a:endParaRPr sz="500">
                <a:solidFill>
                  <a:srgbClr val="D9D9D9"/>
                </a:solidFill>
              </a:endParaRPr>
            </a:p>
          </p:txBody>
        </p:sp>
      </p:grpSp>
      <p:sp>
        <p:nvSpPr>
          <p:cNvPr id="288" name="Google Shape;288;p24"/>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5</a:t>
            </a:r>
            <a:endParaRPr b="1"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 Calculating Data Points</a:t>
            </a:r>
            <a:endParaRPr/>
          </a:p>
        </p:txBody>
      </p:sp>
      <p:sp>
        <p:nvSpPr>
          <p:cNvPr id="294" name="Google Shape;294;p25"/>
          <p:cNvSpPr txBox="1"/>
          <p:nvPr>
            <p:ph idx="1" type="body"/>
          </p:nvPr>
        </p:nvSpPr>
        <p:spPr>
          <a:xfrm>
            <a:off x="457200" y="1476375"/>
            <a:ext cx="8501700" cy="1163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Obtaining an xy pair in the color space involves applying the color matching functions (CMFs) to data and integrating.</a:t>
            </a:r>
            <a:endParaRPr/>
          </a:p>
        </p:txBody>
      </p:sp>
      <p:pic>
        <p:nvPicPr>
          <p:cNvPr id="295" name="Google Shape;295;p25"/>
          <p:cNvPicPr preferRelativeResize="0"/>
          <p:nvPr/>
        </p:nvPicPr>
        <p:blipFill>
          <a:blip r:embed="rId3">
            <a:alphaModFix/>
          </a:blip>
          <a:stretch>
            <a:fillRect/>
          </a:stretch>
        </p:blipFill>
        <p:spPr>
          <a:xfrm>
            <a:off x="3739170" y="2701100"/>
            <a:ext cx="4717455" cy="2327700"/>
          </a:xfrm>
          <a:prstGeom prst="rect">
            <a:avLst/>
          </a:prstGeom>
          <a:noFill/>
          <a:ln>
            <a:noFill/>
          </a:ln>
        </p:spPr>
      </p:pic>
      <p:sp>
        <p:nvSpPr>
          <p:cNvPr id="296" name="Google Shape;296;p25"/>
          <p:cNvSpPr txBox="1"/>
          <p:nvPr/>
        </p:nvSpPr>
        <p:spPr>
          <a:xfrm>
            <a:off x="457200" y="2640075"/>
            <a:ext cx="3768600" cy="215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Process Data</a:t>
            </a:r>
            <a:endParaRPr/>
          </a:p>
          <a:p>
            <a:pPr indent="-317500" lvl="0" marL="457200" rtl="0" algn="l">
              <a:spcBef>
                <a:spcPts val="0"/>
              </a:spcBef>
              <a:spcAft>
                <a:spcPts val="0"/>
              </a:spcAft>
              <a:buSzPts val="1400"/>
              <a:buAutoNum type="arabicPeriod"/>
            </a:pPr>
            <a:r>
              <a:rPr lang="en"/>
              <a:t>Calculate Integrands</a:t>
            </a:r>
            <a:endParaRPr/>
          </a:p>
          <a:p>
            <a:pPr indent="-317500" lvl="1" marL="914400" rtl="0" algn="l">
              <a:spcBef>
                <a:spcPts val="0"/>
              </a:spcBef>
              <a:spcAft>
                <a:spcPts val="0"/>
              </a:spcAft>
              <a:buSzPts val="1400"/>
              <a:buChar char="●"/>
            </a:pPr>
            <a:r>
              <a:rPr lang="en"/>
              <a:t>Spectral Data * CMFs</a:t>
            </a:r>
            <a:endParaRPr/>
          </a:p>
          <a:p>
            <a:pPr indent="-317500" lvl="0" marL="457200" rtl="0" algn="l">
              <a:spcBef>
                <a:spcPts val="0"/>
              </a:spcBef>
              <a:spcAft>
                <a:spcPts val="0"/>
              </a:spcAft>
              <a:buSzPts val="1400"/>
              <a:buAutoNum type="arabicPeriod"/>
            </a:pPr>
            <a:r>
              <a:rPr lang="en"/>
              <a:t>Integrate</a:t>
            </a:r>
            <a:endParaRPr/>
          </a:p>
          <a:p>
            <a:pPr indent="-317500" lvl="1" marL="914400" rtl="0" algn="l">
              <a:spcBef>
                <a:spcPts val="0"/>
              </a:spcBef>
              <a:spcAft>
                <a:spcPts val="0"/>
              </a:spcAft>
              <a:buSzPts val="1400"/>
              <a:buChar char="●"/>
            </a:pPr>
            <a:r>
              <a:rPr lang="en"/>
              <a:t>X = ∫S*xbar(λ)dλ</a:t>
            </a:r>
            <a:endParaRPr/>
          </a:p>
          <a:p>
            <a:pPr indent="-317500" lvl="1" marL="914400" rtl="0" algn="l">
              <a:spcBef>
                <a:spcPts val="0"/>
              </a:spcBef>
              <a:spcAft>
                <a:spcPts val="0"/>
              </a:spcAft>
              <a:buSzPts val="1400"/>
              <a:buChar char="●"/>
            </a:pPr>
            <a:r>
              <a:rPr lang="en">
                <a:solidFill>
                  <a:schemeClr val="dk1"/>
                </a:solidFill>
              </a:rPr>
              <a:t>Y</a:t>
            </a:r>
            <a:r>
              <a:rPr lang="en">
                <a:solidFill>
                  <a:schemeClr val="dk1"/>
                </a:solidFill>
              </a:rPr>
              <a:t> = ∫S*ybar(λ)dλ</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Z = ∫S*zbar(λ)dλ</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Calculate xy pair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x = X/(X+Y+Z)</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y = Y/(X+Y+Z)</a:t>
            </a:r>
            <a:endParaRPr>
              <a:solidFill>
                <a:schemeClr val="dk1"/>
              </a:solidFill>
            </a:endParaRPr>
          </a:p>
        </p:txBody>
      </p:sp>
      <p:sp>
        <p:nvSpPr>
          <p:cNvPr id="297" name="Google Shape;297;p25"/>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6</a:t>
            </a:r>
            <a:endParaRPr b="1"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 Calculating Quantities</a:t>
            </a:r>
            <a:endParaRPr/>
          </a:p>
        </p:txBody>
      </p:sp>
      <p:sp>
        <p:nvSpPr>
          <p:cNvPr id="303" name="Google Shape;303;p26"/>
          <p:cNvSpPr txBox="1"/>
          <p:nvPr>
            <p:ph idx="1" type="body"/>
          </p:nvPr>
        </p:nvSpPr>
        <p:spPr>
          <a:xfrm>
            <a:off x="457200" y="1476375"/>
            <a:ext cx="4926900" cy="32970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1" lang="en"/>
              <a:t>Important Values</a:t>
            </a:r>
            <a:r>
              <a:rPr lang="en"/>
              <a:t>:</a:t>
            </a:r>
            <a:endParaRPr/>
          </a:p>
          <a:p>
            <a:pPr indent="-381000" lvl="0" marL="457200" rtl="0" algn="l">
              <a:lnSpc>
                <a:spcPct val="150000"/>
              </a:lnSpc>
              <a:spcBef>
                <a:spcPts val="480"/>
              </a:spcBef>
              <a:spcAft>
                <a:spcPts val="0"/>
              </a:spcAft>
              <a:buSzPts val="2400"/>
              <a:buChar char="•"/>
            </a:pPr>
            <a:r>
              <a:rPr lang="en"/>
              <a:t>Dominant Wavelength</a:t>
            </a:r>
            <a:endParaRPr/>
          </a:p>
          <a:p>
            <a:pPr indent="-381000" lvl="0" marL="457200" rtl="0" algn="l">
              <a:lnSpc>
                <a:spcPct val="150000"/>
              </a:lnSpc>
              <a:spcBef>
                <a:spcPts val="0"/>
              </a:spcBef>
              <a:spcAft>
                <a:spcPts val="0"/>
              </a:spcAft>
              <a:buSzPts val="2400"/>
              <a:buChar char="•"/>
            </a:pPr>
            <a:r>
              <a:rPr lang="en"/>
              <a:t>Complementary Wavelength</a:t>
            </a:r>
            <a:endParaRPr/>
          </a:p>
          <a:p>
            <a:pPr indent="-381000" lvl="0" marL="457200" rtl="0" algn="l">
              <a:lnSpc>
                <a:spcPct val="150000"/>
              </a:lnSpc>
              <a:spcBef>
                <a:spcPts val="0"/>
              </a:spcBef>
              <a:spcAft>
                <a:spcPts val="0"/>
              </a:spcAft>
              <a:buSzPts val="2400"/>
              <a:buChar char="•"/>
            </a:pPr>
            <a:r>
              <a:rPr lang="en"/>
              <a:t>Color Purity</a:t>
            </a:r>
            <a:endParaRPr/>
          </a:p>
        </p:txBody>
      </p:sp>
      <p:grpSp>
        <p:nvGrpSpPr>
          <p:cNvPr id="304" name="Google Shape;304;p26"/>
          <p:cNvGrpSpPr/>
          <p:nvPr/>
        </p:nvGrpSpPr>
        <p:grpSpPr>
          <a:xfrm>
            <a:off x="5384050" y="1352072"/>
            <a:ext cx="3546675" cy="3600402"/>
            <a:chOff x="5384050" y="1352072"/>
            <a:chExt cx="3546675" cy="3600402"/>
          </a:xfrm>
        </p:grpSpPr>
        <p:pic>
          <p:nvPicPr>
            <p:cNvPr id="305" name="Google Shape;305;p26"/>
            <p:cNvPicPr preferRelativeResize="0"/>
            <p:nvPr/>
          </p:nvPicPr>
          <p:blipFill>
            <a:blip r:embed="rId3">
              <a:alphaModFix/>
            </a:blip>
            <a:stretch>
              <a:fillRect/>
            </a:stretch>
          </p:blipFill>
          <p:spPr>
            <a:xfrm>
              <a:off x="5384050" y="1352072"/>
              <a:ext cx="3546675" cy="3600402"/>
            </a:xfrm>
            <a:prstGeom prst="rect">
              <a:avLst/>
            </a:prstGeom>
            <a:noFill/>
            <a:ln>
              <a:noFill/>
            </a:ln>
          </p:spPr>
        </p:pic>
        <p:sp>
          <p:nvSpPr>
            <p:cNvPr id="306" name="Google Shape;306;p26"/>
            <p:cNvSpPr txBox="1"/>
            <p:nvPr/>
          </p:nvSpPr>
          <p:spPr>
            <a:xfrm>
              <a:off x="7549775" y="1749450"/>
              <a:ext cx="541800" cy="450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a:t>   A</a:t>
              </a:r>
              <a:endParaRPr/>
            </a:p>
            <a:p>
              <a:pPr indent="0" lvl="0" marL="0" rtl="0" algn="ctr">
                <a:spcBef>
                  <a:spcPts val="0"/>
                </a:spcBef>
                <a:spcAft>
                  <a:spcPts val="0"/>
                </a:spcAft>
                <a:buNone/>
              </a:pPr>
              <a:r>
                <a:rPr lang="en"/>
                <a:t>   B</a:t>
              </a:r>
              <a:endParaRPr/>
            </a:p>
          </p:txBody>
        </p:sp>
        <p:cxnSp>
          <p:nvCxnSpPr>
            <p:cNvPr id="307" name="Google Shape;307;p26"/>
            <p:cNvCxnSpPr/>
            <p:nvPr/>
          </p:nvCxnSpPr>
          <p:spPr>
            <a:xfrm rot="10800000">
              <a:off x="7605725" y="1857375"/>
              <a:ext cx="190500" cy="0"/>
            </a:xfrm>
            <a:prstGeom prst="straightConnector1">
              <a:avLst/>
            </a:prstGeom>
            <a:noFill/>
            <a:ln cap="flat" cmpd="sng" w="38100">
              <a:solidFill>
                <a:schemeClr val="dk2"/>
              </a:solidFill>
              <a:prstDash val="solid"/>
              <a:round/>
              <a:headEnd len="med" w="med" type="none"/>
              <a:tailEnd len="med" w="med" type="none"/>
            </a:ln>
          </p:spPr>
        </p:cxnSp>
        <p:cxnSp>
          <p:nvCxnSpPr>
            <p:cNvPr id="308" name="Google Shape;308;p26"/>
            <p:cNvCxnSpPr/>
            <p:nvPr/>
          </p:nvCxnSpPr>
          <p:spPr>
            <a:xfrm rot="10800000">
              <a:off x="7605725" y="2057400"/>
              <a:ext cx="190500" cy="0"/>
            </a:xfrm>
            <a:prstGeom prst="straightConnector1">
              <a:avLst/>
            </a:prstGeom>
            <a:noFill/>
            <a:ln cap="flat" cmpd="sng" w="38100">
              <a:solidFill>
                <a:schemeClr val="dk2"/>
              </a:solidFill>
              <a:prstDash val="solid"/>
              <a:round/>
              <a:headEnd len="med" w="med" type="none"/>
              <a:tailEnd len="med" w="med" type="none"/>
            </a:ln>
          </p:spPr>
        </p:cxnSp>
        <p:cxnSp>
          <p:nvCxnSpPr>
            <p:cNvPr id="309" name="Google Shape;309;p26"/>
            <p:cNvCxnSpPr/>
            <p:nvPr/>
          </p:nvCxnSpPr>
          <p:spPr>
            <a:xfrm rot="10800000">
              <a:off x="7598575" y="1857375"/>
              <a:ext cx="186900" cy="0"/>
            </a:xfrm>
            <a:prstGeom prst="straightConnector1">
              <a:avLst/>
            </a:prstGeom>
            <a:noFill/>
            <a:ln cap="flat" cmpd="sng" w="9525">
              <a:solidFill>
                <a:srgbClr val="FFFFFF"/>
              </a:solidFill>
              <a:prstDash val="dash"/>
              <a:round/>
              <a:headEnd len="med" w="med" type="none"/>
              <a:tailEnd len="med" w="med" type="none"/>
            </a:ln>
          </p:spPr>
        </p:cxnSp>
      </p:grpSp>
      <p:sp>
        <p:nvSpPr>
          <p:cNvPr id="310" name="Google Shape;310;p26"/>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7</a:t>
            </a:r>
            <a:endParaRPr b="1"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16" name="Google Shape;316;p27"/>
          <p:cNvSpPr txBox="1"/>
          <p:nvPr>
            <p:ph idx="1" type="body"/>
          </p:nvPr>
        </p:nvSpPr>
        <p:spPr>
          <a:xfrm>
            <a:off x="457200" y="1259450"/>
            <a:ext cx="4396200" cy="3389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Quick Look: All Data Points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Colors Measured - Blue, Cyan, and Green</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Screen Settings - 50%, 75%, 100% Brightness, and Blue Light Filter</a:t>
            </a:r>
            <a:endParaRPr/>
          </a:p>
        </p:txBody>
      </p:sp>
      <p:grpSp>
        <p:nvGrpSpPr>
          <p:cNvPr id="317" name="Google Shape;317;p27"/>
          <p:cNvGrpSpPr/>
          <p:nvPr/>
        </p:nvGrpSpPr>
        <p:grpSpPr>
          <a:xfrm>
            <a:off x="5350726" y="1259458"/>
            <a:ext cx="3683876" cy="3739667"/>
            <a:chOff x="5350726" y="1259458"/>
            <a:chExt cx="3683876" cy="3739667"/>
          </a:xfrm>
        </p:grpSpPr>
        <p:pic>
          <p:nvPicPr>
            <p:cNvPr id="318" name="Google Shape;318;p27"/>
            <p:cNvPicPr preferRelativeResize="0"/>
            <p:nvPr/>
          </p:nvPicPr>
          <p:blipFill>
            <a:blip r:embed="rId3">
              <a:alphaModFix/>
            </a:blip>
            <a:stretch>
              <a:fillRect/>
            </a:stretch>
          </p:blipFill>
          <p:spPr>
            <a:xfrm>
              <a:off x="5350726" y="1259458"/>
              <a:ext cx="3683876" cy="3739667"/>
            </a:xfrm>
            <a:prstGeom prst="rect">
              <a:avLst/>
            </a:prstGeom>
            <a:noFill/>
            <a:ln>
              <a:noFill/>
            </a:ln>
          </p:spPr>
        </p:pic>
        <p:cxnSp>
          <p:nvCxnSpPr>
            <p:cNvPr id="319" name="Google Shape;319;p27"/>
            <p:cNvCxnSpPr/>
            <p:nvPr/>
          </p:nvCxnSpPr>
          <p:spPr>
            <a:xfrm flipH="1">
              <a:off x="6401650" y="4433025"/>
              <a:ext cx="1428300" cy="199800"/>
            </a:xfrm>
            <a:prstGeom prst="straightConnector1">
              <a:avLst/>
            </a:prstGeom>
            <a:noFill/>
            <a:ln cap="flat" cmpd="sng" w="9525">
              <a:solidFill>
                <a:schemeClr val="dk2"/>
              </a:solidFill>
              <a:prstDash val="solid"/>
              <a:round/>
              <a:headEnd len="med" w="med" type="none"/>
              <a:tailEnd len="med" w="med" type="triangle"/>
            </a:ln>
          </p:spPr>
        </p:cxnSp>
      </p:grpSp>
      <p:sp>
        <p:nvSpPr>
          <p:cNvPr id="320" name="Google Shape;320;p27"/>
          <p:cNvSpPr txBox="1"/>
          <p:nvPr/>
        </p:nvSpPr>
        <p:spPr>
          <a:xfrm>
            <a:off x="8569200" y="13175"/>
            <a:ext cx="5064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rPr>
              <a:t>8</a:t>
            </a:r>
            <a:endParaRPr b="1"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ppt-template-16x9-horizontal-left-brick">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