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8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63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37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0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5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46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6570-19C6-4E7B-BD87-F664F7AC02C1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F7BF-46A1-4428-8EB5-8C3EA78FF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60969" y="3815563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Using z</a:t>
            </a:r>
            <a:r>
              <a:rPr lang="zh-TW" alt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vertex as the Source</a:t>
            </a:r>
            <a:endParaRPr lang="zh-TW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0969" y="4553603"/>
            <a:ext cx="836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2. Change the weight of edge (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z,x</a:t>
            </a:r>
            <a:r>
              <a:rPr lang="en-US" altLang="zh-TW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to 4 ,using s as source</a:t>
            </a:r>
            <a:endParaRPr lang="zh-TW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969" y="1999452"/>
            <a:ext cx="11359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Run the </a:t>
            </a:r>
            <a:r>
              <a:rPr lang="zh-TW" altLang="en-US" sz="24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Bellman-Ford algorithm</a:t>
            </a:r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on the directed graph of Figure 24.4, using vertex z </a:t>
            </a:r>
            <a:endParaRPr lang="en-US" altLang="zh-TW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as the source. In each pass, relax edges in the same order as in the figure, and show </a:t>
            </a:r>
            <a:endParaRPr lang="en-US" altLang="zh-TW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the  </a:t>
            </a:r>
            <a:r>
              <a:rPr lang="zh-TW" altLang="en-US" sz="24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d</a:t>
            </a:r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 and </a:t>
            </a:r>
            <a:r>
              <a:rPr lang="zh-TW" altLang="en-US" sz="24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l-GR" altLang="zh-TW" sz="2400" b="1" i="1" dirty="0" smtClean="0">
                <a:solidFill>
                  <a:schemeClr val="bg1"/>
                </a:solidFill>
              </a:rPr>
              <a:t>π</a:t>
            </a:r>
            <a:r>
              <a:rPr lang="en-US" altLang="zh-TW" sz="2400" b="1" i="1" dirty="0" smtClean="0">
                <a:solidFill>
                  <a:schemeClr val="bg1"/>
                </a:solidFill>
              </a:rPr>
              <a:t> </a:t>
            </a:r>
            <a:r>
              <a:rPr lang="zh-TW" altLang="en-US" sz="24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values after each pass. Now, change the weight of edge (z, </a:t>
            </a:r>
            <a:r>
              <a:rPr lang="en-US" altLang="zh-TW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x</a:t>
            </a:r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) to  4 and </a:t>
            </a:r>
            <a:endParaRPr lang="en-US" altLang="zh-TW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run the algorithm again, using s as the source.</a:t>
            </a:r>
            <a:endParaRPr lang="zh-TW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0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6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7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ꝏ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09494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56378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0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6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16898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ꝏ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01706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4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2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28427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ꝏ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88120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4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-2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21050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ꝏ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51665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-2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46343" y="3537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3936"/>
              </p:ext>
            </p:extLst>
          </p:nvPr>
        </p:nvGraphicFramePr>
        <p:xfrm>
          <a:off x="6742760" y="1675486"/>
          <a:ext cx="44968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ꝏ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88284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72451" y="4880636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61038" y="326762"/>
            <a:ext cx="4238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Detect negative cycle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77503" y="1209071"/>
            <a:ext cx="176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Return False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-2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46343" y="3537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/>
          </p:nvPr>
        </p:nvGraphicFramePr>
        <p:xfrm>
          <a:off x="6742760" y="1675486"/>
          <a:ext cx="44968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ꝏ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88284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72451" y="4880636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61038" y="326762"/>
            <a:ext cx="4238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Detect negative cycle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77503" y="1209071"/>
            <a:ext cx="176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Return False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3514" y="5737126"/>
            <a:ext cx="3094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2"/>
                </a:solidFill>
              </a:rPr>
              <a:t>z -&gt; x -&gt; t    4-2-4=-2</a:t>
            </a:r>
            <a:endParaRPr lang="zh-TW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1579" y="484823"/>
            <a:ext cx="52325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chemeClr val="accent2"/>
                </a:solidFill>
              </a:rPr>
              <a:t>Bellman-Ford algorithm</a:t>
            </a:r>
            <a:endParaRPr lang="zh-TW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9484" y="2410439"/>
            <a:ext cx="8048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(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i,u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 </a:t>
            </a:r>
            <a:r>
              <a:rPr lang="az-Cyrl-AZ" altLang="zh-TW" sz="2800" b="1" dirty="0" smtClean="0">
                <a:solidFill>
                  <a:schemeClr val="bg1"/>
                </a:solidFill>
              </a:rPr>
              <a:t>Є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 E , 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dist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[u] = min( 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dist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] + weight[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][u] , </a:t>
            </a:r>
            <a:r>
              <a:rPr lang="en-US" altLang="zh-TW" sz="2800" b="1" dirty="0" err="1" smtClean="0">
                <a:solidFill>
                  <a:schemeClr val="bg1"/>
                </a:solidFill>
              </a:rPr>
              <a:t>dist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[u]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9484" y="32668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for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from 1 to size(vertices)-1: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//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跑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V-1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次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      for each edge (u, v) with weight w in edges: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          if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distance[u]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!= </a:t>
            </a:r>
            <a:r>
              <a:rPr lang="en-US" altLang="zh-TW" sz="2400" dirty="0" smtClean="0">
                <a:solidFill>
                  <a:schemeClr val="bg1"/>
                </a:solidFill>
              </a:rPr>
              <a:t>ꝏ: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2400" b="1" dirty="0" smtClean="0">
                <a:solidFill>
                  <a:schemeClr val="bg1"/>
                </a:solidFill>
              </a:rPr>
              <a:t>           if distance[u] + w &lt; distance[v]:</a:t>
            </a:r>
          </a:p>
          <a:p>
            <a:pPr lvl="1"/>
            <a:r>
              <a:rPr lang="en-US" altLang="zh-TW" sz="2400" b="1" dirty="0" smtClean="0">
                <a:solidFill>
                  <a:schemeClr val="bg1"/>
                </a:solidFill>
              </a:rPr>
              <a:t>               distance[v] = distance[u] + w</a:t>
            </a:r>
          </a:p>
          <a:p>
            <a:pPr lvl="1"/>
            <a:r>
              <a:rPr lang="en-US" altLang="zh-TW" sz="2400" b="1" dirty="0" smtClean="0">
                <a:solidFill>
                  <a:schemeClr val="bg1"/>
                </a:solidFill>
              </a:rPr>
              <a:t>               predecessor[v] = u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0792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399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7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682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9366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5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9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71910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6669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values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716043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/>
              <a:t>π</a:t>
            </a:r>
            <a:r>
              <a:rPr lang="en-US" altLang="zh-TW" dirty="0" smtClean="0"/>
              <a:t> values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</a:t>
            </a:r>
            <a:endParaRPr lang="zh-TW" altLang="en-US" sz="24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3339" y="3051926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5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9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6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40868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0377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values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716043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/>
              <a:t>π</a:t>
            </a:r>
            <a:r>
              <a:rPr lang="en-US" altLang="zh-TW" dirty="0" smtClean="0"/>
              <a:t> values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</a:t>
            </a:r>
            <a:endParaRPr lang="zh-TW" altLang="en-US" sz="24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27" y="304814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9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6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69889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5719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values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716043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/>
              <a:t>π</a:t>
            </a:r>
            <a:r>
              <a:rPr lang="en-US" altLang="zh-TW" dirty="0" smtClean="0"/>
              <a:t> values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2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9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6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79131"/>
              </p:ext>
            </p:extLst>
          </p:nvPr>
        </p:nvGraphicFramePr>
        <p:xfrm>
          <a:off x="6946193" y="1722217"/>
          <a:ext cx="44968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ꝏ</a:t>
                      </a:r>
                      <a:endParaRPr lang="zh-TW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</a:t>
                      </a:r>
                      <a:endParaRPr lang="zh-TW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93445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8716043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/>
              <a:t>π</a:t>
            </a:r>
            <a:r>
              <a:rPr lang="en-US" altLang="zh-TW" dirty="0" smtClean="0"/>
              <a:t> values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16043" y="4910731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50426" y="1217783"/>
            <a:ext cx="168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Return True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1038" y="326762"/>
            <a:ext cx="4238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Detect negative cycle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3123" y="3017520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0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45723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5723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02055" y="1679448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02055" y="4416552"/>
            <a:ext cx="557784" cy="5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ꝏ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線單箭頭接點 11"/>
          <p:cNvCxnSpPr>
            <a:stCxn id="4" idx="7"/>
            <a:endCxn id="5" idx="3"/>
          </p:cNvCxnSpPr>
          <p:nvPr/>
        </p:nvCxnSpPr>
        <p:spPr>
          <a:xfrm flipV="1">
            <a:off x="969221" y="2155546"/>
            <a:ext cx="1358188" cy="94366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5"/>
            <a:endCxn id="6" idx="1"/>
          </p:cNvCxnSpPr>
          <p:nvPr/>
        </p:nvCxnSpPr>
        <p:spPr>
          <a:xfrm>
            <a:off x="969221" y="3493618"/>
            <a:ext cx="1358188" cy="10046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7"/>
            <a:endCxn id="7" idx="1"/>
          </p:cNvCxnSpPr>
          <p:nvPr/>
        </p:nvCxnSpPr>
        <p:spPr>
          <a:xfrm>
            <a:off x="2721821" y="1761134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5" idx="5"/>
          </p:cNvCxnSpPr>
          <p:nvPr/>
        </p:nvCxnSpPr>
        <p:spPr>
          <a:xfrm flipH="1">
            <a:off x="2721821" y="2155546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7"/>
            <a:endCxn id="7" idx="5"/>
          </p:cNvCxnSpPr>
          <p:nvPr/>
        </p:nvCxnSpPr>
        <p:spPr>
          <a:xfrm flipV="1">
            <a:off x="5378153" y="2155546"/>
            <a:ext cx="0" cy="234269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7"/>
            <a:endCxn id="7" idx="4"/>
          </p:cNvCxnSpPr>
          <p:nvPr/>
        </p:nvCxnSpPr>
        <p:spPr>
          <a:xfrm flipV="1">
            <a:off x="2721821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6" idx="5"/>
            <a:endCxn id="8" idx="3"/>
          </p:cNvCxnSpPr>
          <p:nvPr/>
        </p:nvCxnSpPr>
        <p:spPr>
          <a:xfrm>
            <a:off x="2721821" y="4892650"/>
            <a:ext cx="226192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  <a:endCxn id="4" idx="6"/>
          </p:cNvCxnSpPr>
          <p:nvPr/>
        </p:nvCxnSpPr>
        <p:spPr>
          <a:xfrm flipH="1" flipV="1">
            <a:off x="1050907" y="3296412"/>
            <a:ext cx="3851148" cy="1399032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4"/>
            <a:endCxn id="8" idx="1"/>
          </p:cNvCxnSpPr>
          <p:nvPr/>
        </p:nvCxnSpPr>
        <p:spPr>
          <a:xfrm>
            <a:off x="2524615" y="2237232"/>
            <a:ext cx="2459126" cy="2261006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22000" y="21555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6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669077" y="1255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5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70474" y="4891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9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222399" y="38933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7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58469" y="210415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937012" y="2607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-3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83634" y="346513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-4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5" idx="4"/>
            <a:endCxn id="6" idx="0"/>
          </p:cNvCxnSpPr>
          <p:nvPr/>
        </p:nvCxnSpPr>
        <p:spPr>
          <a:xfrm>
            <a:off x="2524615" y="2237232"/>
            <a:ext cx="0" cy="217932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02981" y="3014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8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 flipH="1">
            <a:off x="3785850" y="3860617"/>
            <a:ext cx="5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2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439872" y="31505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527471" y="167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6945"/>
              </p:ext>
            </p:extLst>
          </p:nvPr>
        </p:nvGraphicFramePr>
        <p:xfrm>
          <a:off x="6723888" y="307848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ꝏ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4154"/>
              </p:ext>
            </p:extLst>
          </p:nvPr>
        </p:nvGraphicFramePr>
        <p:xfrm>
          <a:off x="6742760" y="3575304"/>
          <a:ext cx="449681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63">
                  <a:extLst>
                    <a:ext uri="{9D8B030D-6E8A-4147-A177-3AD203B41FA5}">
                      <a16:colId xmlns:a16="http://schemas.microsoft.com/office/drawing/2014/main" val="319146200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500865257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4758917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1442934256"/>
                    </a:ext>
                  </a:extLst>
                </a:gridCol>
                <a:gridCol w="899363">
                  <a:extLst>
                    <a:ext uri="{9D8B030D-6E8A-4147-A177-3AD203B41FA5}">
                      <a16:colId xmlns:a16="http://schemas.microsoft.com/office/drawing/2014/main" val="76841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C000"/>
                          </a:solidFill>
                        </a:rPr>
                        <a:t>s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7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41256"/>
                  </a:ext>
                </a:extLst>
              </a:tr>
            </a:tbl>
          </a:graphicData>
        </a:graphic>
      </p:graphicFrame>
      <p:sp>
        <p:nvSpPr>
          <p:cNvPr id="68" name="文字方塊 67"/>
          <p:cNvSpPr txBox="1"/>
          <p:nvPr/>
        </p:nvSpPr>
        <p:spPr>
          <a:xfrm>
            <a:off x="8553579" y="3022787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68006" y="631850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>
                <a:solidFill>
                  <a:schemeClr val="bg1"/>
                </a:solidFill>
              </a:rPr>
              <a:t>π</a:t>
            </a:r>
            <a:r>
              <a:rPr lang="en-US" altLang="zh-TW" dirty="0" smtClean="0">
                <a:solidFill>
                  <a:schemeClr val="bg1"/>
                </a:solidFill>
              </a:rPr>
              <a:t> values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214" y="304485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s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370566" y="49158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05028" y="126789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53802" y="12656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x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52423" y="4922617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z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61038" y="326762"/>
            <a:ext cx="619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Change the weight of edge (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z,x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)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1083</Words>
  <Application>Microsoft Office PowerPoint</Application>
  <PresentationFormat>寬螢幕</PresentationFormat>
  <Paragraphs>819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皇宇 陳</dc:creator>
  <cp:lastModifiedBy>皇宇 陳</cp:lastModifiedBy>
  <cp:revision>32</cp:revision>
  <dcterms:created xsi:type="dcterms:W3CDTF">2020-05-31T09:00:25Z</dcterms:created>
  <dcterms:modified xsi:type="dcterms:W3CDTF">2020-06-02T01:55:30Z</dcterms:modified>
</cp:coreProperties>
</file>