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1" r:id="rId2"/>
    <p:sldId id="280" r:id="rId3"/>
    <p:sldId id="258" r:id="rId4"/>
    <p:sldId id="270" r:id="rId5"/>
    <p:sldId id="279" r:id="rId6"/>
    <p:sldId id="269" r:id="rId7"/>
    <p:sldId id="25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B1B"/>
    <a:srgbClr val="1A1C1B"/>
    <a:srgbClr val="498E9B"/>
    <a:srgbClr val="4A8D9C"/>
    <a:srgbClr val="D9EFEF"/>
    <a:srgbClr val="488D9B"/>
    <a:srgbClr val="191C19"/>
    <a:srgbClr val="191B1B"/>
    <a:srgbClr val="1B1B19"/>
    <a:srgbClr val="1B1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37"/>
  </p:normalViewPr>
  <p:slideViewPr>
    <p:cSldViewPr snapToGrid="0" snapToObjects="1">
      <p:cViewPr varScale="1">
        <p:scale>
          <a:sx n="70" d="100"/>
          <a:sy n="70" d="100"/>
        </p:scale>
        <p:origin x="3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F967A-B379-044D-824B-A70EA283C581}" type="datetimeFigureOut">
              <a:rPr kumimoji="1" lang="zh-TW" altLang="en-US" smtClean="0"/>
              <a:t>2020/10/25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BB5BE-21C3-8046-AFDD-0CF362865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710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封面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BB5BE-21C3-8046-AFDD-0CF362865F2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6098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dirty="0">
                <a:solidFill>
                  <a:schemeClr val="bg1"/>
                </a:solidFill>
              </a:rPr>
              <a:t>Need what?</a:t>
            </a:r>
            <a:endParaRPr kumimoji="1" lang="zh-TW" altLang="en-US" sz="1200" dirty="0">
              <a:solidFill>
                <a:schemeClr val="bg1"/>
              </a:solidFill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BB5BE-21C3-8046-AFDD-0CF362865F2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576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BB5BE-21C3-8046-AFDD-0CF362865F2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805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How’s the potential? </a:t>
            </a:r>
            <a:r>
              <a:rPr kumimoji="1" lang="zh-TW" altLang="en-US" dirty="0"/>
              <a:t> 用實作以及市場分析剖析出其前瞻可行性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BB5BE-21C3-8046-AFDD-0CF362865F2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23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4BD94-07A5-2C47-B74E-3D8C58D0B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CF30A9-7733-3746-AACF-ABA5B020B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44CCE-033B-1943-8439-4CE6F30B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2334-0D77-7446-8287-1854E1F5FDD8}" type="datetimeFigureOut">
              <a:rPr kumimoji="1" lang="zh-TW" altLang="en-US" smtClean="0"/>
              <a:t>2020/10/25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F0BE14-94C5-FB4E-865E-C03086C2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1AA223-C2E8-6D43-90F2-BE407D3D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CF01-7741-074E-B05B-B873B9953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685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11DC-189F-8B45-A021-38723476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0DD6CD-E726-EE47-8057-0755535F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EDF6C7-A18D-2D47-ABC3-307B809D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2334-0D77-7446-8287-1854E1F5FDD8}" type="datetimeFigureOut">
              <a:rPr kumimoji="1" lang="zh-TW" altLang="en-US" smtClean="0"/>
              <a:t>2020/10/25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DADA49-8FE9-C94E-9C09-71A6AD9D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328554-00F6-8E4B-9557-8965D451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CF01-7741-074E-B05B-B873B9953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201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FC55EE-79C7-3B42-899B-C25DEA45F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5DA456-583F-C344-8536-A3E947D5F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CBA339-51D9-4B4D-A938-95BEFA53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2334-0D77-7446-8287-1854E1F5FDD8}" type="datetimeFigureOut">
              <a:rPr kumimoji="1" lang="zh-TW" altLang="en-US" smtClean="0"/>
              <a:t>2020/10/25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583C26-547D-834E-89B9-45E2F780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CA0F07-257F-CB42-B365-EDFA7AC7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CF01-7741-074E-B05B-B873B9953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814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8306D-1690-AA41-B220-4A91C999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CBAFA7-B126-6A47-8CD4-0443BA38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36AFDA-6BD6-4647-93AB-2A0C97A3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2334-0D77-7446-8287-1854E1F5FDD8}" type="datetimeFigureOut">
              <a:rPr kumimoji="1" lang="zh-TW" altLang="en-US" smtClean="0"/>
              <a:t>2020/10/25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C1CBF6-99C8-9F4E-8295-C797CB8C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C0F4D2-6175-E74B-B3ED-2A344660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CF01-7741-074E-B05B-B873B9953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189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69C96-B6DB-8F4A-A78E-C182AAC5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B18499-0F9D-0449-A7F0-E6A2CBE0F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BC9E64-219D-2742-A3F5-766F15E8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2334-0D77-7446-8287-1854E1F5FDD8}" type="datetimeFigureOut">
              <a:rPr kumimoji="1" lang="zh-TW" altLang="en-US" smtClean="0"/>
              <a:t>2020/10/25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28C60-549C-864A-8CED-83AFF3AC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5D5B66-BADF-8F4A-8D9B-9F1FF820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CF01-7741-074E-B05B-B873B9953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018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000E5-9B78-2640-AABC-51191975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17650E-5CC6-B444-8B50-80169FBAA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72FFEB-C0D2-0048-9F32-7B6E54F57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D06BB4-9524-5446-B19A-5495DFDC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2334-0D77-7446-8287-1854E1F5FDD8}" type="datetimeFigureOut">
              <a:rPr kumimoji="1" lang="zh-TW" altLang="en-US" smtClean="0"/>
              <a:t>2020/10/25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54BDF3-E720-824C-AABA-E130E577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96DBD2-11CF-7D4A-8E91-77DE7D0F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CF01-7741-074E-B05B-B873B9953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261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37D90-0A82-6F41-80CA-9C6B46EF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89EF8F-E43D-834E-9AEF-300791420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4E81F7-9B0B-B34E-BF27-57E774CB2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F3AED7-C7FB-7845-BCF8-69823129B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A29D88-56DF-FC47-A90D-023B3FD95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D4A9EA-C8CF-C242-8E6C-30988E89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2334-0D77-7446-8287-1854E1F5FDD8}" type="datetimeFigureOut">
              <a:rPr kumimoji="1" lang="zh-TW" altLang="en-US" smtClean="0"/>
              <a:t>2020/10/25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859294-0271-8E4A-80EB-45848866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A4C37AA-18B7-7148-83AC-F39584EC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CF01-7741-074E-B05B-B873B9953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90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F8679-8770-6C44-935A-AA978B22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D022DE-C046-4543-A2B8-9FB4323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2334-0D77-7446-8287-1854E1F5FDD8}" type="datetimeFigureOut">
              <a:rPr kumimoji="1" lang="zh-TW" altLang="en-US" smtClean="0"/>
              <a:t>2020/10/25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B1D4D5-0A7D-114D-89A6-85B9B88B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484BBA-CB90-BC44-A166-13683753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CF01-7741-074E-B05B-B873B9953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708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42EAAA-102E-7449-B833-A99E519C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2334-0D77-7446-8287-1854E1F5FDD8}" type="datetimeFigureOut">
              <a:rPr kumimoji="1" lang="zh-TW" altLang="en-US" smtClean="0"/>
              <a:t>2020/10/25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789D7A-FAD2-BB48-9328-5B80BF87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816A33-8C93-FB47-B0F6-65DE81E3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CF01-7741-074E-B05B-B873B9953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095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F40E7-6075-DF40-94C9-7787733C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27056A-3CA9-C54B-98D7-F590EA356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7700B0-793D-C048-8C8F-F66068A0C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5F987B-97D9-8C4F-B6A6-9455C186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2334-0D77-7446-8287-1854E1F5FDD8}" type="datetimeFigureOut">
              <a:rPr kumimoji="1" lang="zh-TW" altLang="en-US" smtClean="0"/>
              <a:t>2020/10/25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D85B4F-3CB9-EC4A-8481-EFC27C35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A5DECA-AB18-E14C-B400-C5EC36BA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CF01-7741-074E-B05B-B873B9953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58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8724E-FECD-4148-AFB1-D28BFB77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C015EE-F66A-ED4B-843C-5BAF44CC6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803DDD-ED14-B04A-B197-88A49C649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7089C9-5A9D-6140-AC4D-C820AC86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2334-0D77-7446-8287-1854E1F5FDD8}" type="datetimeFigureOut">
              <a:rPr kumimoji="1" lang="zh-TW" altLang="en-US" smtClean="0"/>
              <a:t>2020/10/25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E9DAFE-A654-2346-88EE-5C63B1D2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4449BC-9630-D944-9EA4-CACB632E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CF01-7741-074E-B05B-B873B9953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661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2FEF07-0E84-984D-B1ED-43184FB4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08038B-3771-3340-AB18-D2C165567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9F1CBE-35DA-2548-B3CE-1943A093A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D2334-0D77-7446-8287-1854E1F5FDD8}" type="datetimeFigureOut">
              <a:rPr kumimoji="1" lang="zh-TW" altLang="en-US" smtClean="0"/>
              <a:t>2020/10/25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5F0AD7-8E1B-3D4B-9FDD-B3924D92E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7712CA-7F35-E24D-B65F-838240D68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3CF01-7741-074E-B05B-B873B9953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430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8447FA9E-CCAD-3941-B8B8-7A5EE39EC0E8}"/>
              </a:ext>
            </a:extLst>
          </p:cNvPr>
          <p:cNvSpPr txBox="1"/>
          <p:nvPr/>
        </p:nvSpPr>
        <p:spPr>
          <a:xfrm>
            <a:off x="1533252" y="1825667"/>
            <a:ext cx="3618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solidFill>
                  <a:schemeClr val="bg1"/>
                </a:solidFill>
              </a:rPr>
              <a:t>NCU-first place</a:t>
            </a:r>
          </a:p>
          <a:p>
            <a:r>
              <a:rPr kumimoji="1" lang="en-US" altLang="zh-TW" sz="3600" dirty="0">
                <a:solidFill>
                  <a:schemeClr val="bg1"/>
                </a:solidFill>
              </a:rPr>
              <a:t>Group-Logitech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671F2E0-8253-894A-9DB5-5CD6F0C841AA}"/>
              </a:ext>
            </a:extLst>
          </p:cNvPr>
          <p:cNvGrpSpPr/>
          <p:nvPr/>
        </p:nvGrpSpPr>
        <p:grpSpPr>
          <a:xfrm>
            <a:off x="1900237" y="4657725"/>
            <a:ext cx="1844295" cy="1400175"/>
            <a:chOff x="1485900" y="4700588"/>
            <a:chExt cx="1844295" cy="1400175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D8B9B58-5427-C04C-BF56-A16CD01280C7}"/>
                </a:ext>
              </a:extLst>
            </p:cNvPr>
            <p:cNvSpPr txBox="1"/>
            <p:nvPr/>
          </p:nvSpPr>
          <p:spPr>
            <a:xfrm>
              <a:off x="1587410" y="4800510"/>
              <a:ext cx="174278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Joy—</a:t>
              </a:r>
              <a:r>
                <a:rPr kumimoji="1" lang="zh-TW" altLang="en-US" dirty="0">
                  <a:solidFill>
                    <a:schemeClr val="bg1"/>
                  </a:solidFill>
                </a:rPr>
                <a:t>陳皇宇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en-US" altLang="zh-TW" dirty="0">
                  <a:solidFill>
                    <a:schemeClr val="bg1"/>
                  </a:solidFill>
                </a:rPr>
                <a:t>Jay—</a:t>
              </a:r>
              <a:r>
                <a:rPr kumimoji="1" lang="zh-TW" altLang="en-US" dirty="0">
                  <a:solidFill>
                    <a:schemeClr val="bg1"/>
                  </a:solidFill>
                </a:rPr>
                <a:t>李詰琳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en-US" altLang="zh-TW" dirty="0">
                  <a:solidFill>
                    <a:schemeClr val="bg1"/>
                  </a:solidFill>
                </a:rPr>
                <a:t>Isaac—</a:t>
              </a:r>
              <a:r>
                <a:rPr kumimoji="1" lang="zh-TW" altLang="en-US" dirty="0">
                  <a:solidFill>
                    <a:schemeClr val="bg1"/>
                  </a:solidFill>
                </a:rPr>
                <a:t>黃予珩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en-US" altLang="zh-TW" dirty="0">
                  <a:solidFill>
                    <a:schemeClr val="bg1"/>
                  </a:solidFill>
                </a:rPr>
                <a:t>Charlie—</a:t>
              </a:r>
              <a:r>
                <a:rPr kumimoji="1" lang="zh-TW" altLang="en-US" dirty="0">
                  <a:solidFill>
                    <a:schemeClr val="bg1"/>
                  </a:solidFill>
                </a:rPr>
                <a:t>歐陽詮</a:t>
              </a:r>
              <a:endParaRPr kumimoji="1" lang="en-US" altLang="zh-TW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64CCD5F2-BA4F-EC45-8D2D-FCA7D9820E89}"/>
                </a:ext>
              </a:extLst>
            </p:cNvPr>
            <p:cNvCxnSpPr/>
            <p:nvPr/>
          </p:nvCxnSpPr>
          <p:spPr>
            <a:xfrm>
              <a:off x="1485900" y="4700588"/>
              <a:ext cx="0" cy="14001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74F2C0-17F6-8343-B19A-5F51DFB1E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63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26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8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hool district shares distance learning plan | Piedmont Exedra">
            <a:extLst>
              <a:ext uri="{FF2B5EF4-FFF2-40B4-BE49-F238E27FC236}">
                <a16:creationId xmlns:a16="http://schemas.microsoft.com/office/drawing/2014/main" id="{DB0FFC9F-C653-DA46-B657-83BF5FF67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0"/>
            <a:ext cx="11372850" cy="6858000"/>
          </a:xfrm>
          <a:prstGeom prst="rect">
            <a:avLst/>
          </a:prstGeom>
          <a:solidFill>
            <a:srgbClr val="1B1B1B"/>
          </a:solidFill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15A9D97C-BB1B-1645-AA18-2C6E200D3EA7}"/>
              </a:ext>
            </a:extLst>
          </p:cNvPr>
          <p:cNvCxnSpPr/>
          <p:nvPr/>
        </p:nvCxnSpPr>
        <p:spPr>
          <a:xfrm>
            <a:off x="0" y="642938"/>
            <a:ext cx="419100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FF9EE55-75A0-3D47-A1FE-0EA40D162F38}"/>
              </a:ext>
            </a:extLst>
          </p:cNvPr>
          <p:cNvCxnSpPr/>
          <p:nvPr/>
        </p:nvCxnSpPr>
        <p:spPr>
          <a:xfrm>
            <a:off x="11815763" y="3757613"/>
            <a:ext cx="376237" cy="128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8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8D9228A-0792-D249-802C-838E5417BE12}"/>
              </a:ext>
            </a:extLst>
          </p:cNvPr>
          <p:cNvSpPr/>
          <p:nvPr/>
        </p:nvSpPr>
        <p:spPr>
          <a:xfrm>
            <a:off x="3126514" y="3075057"/>
            <a:ext cx="59389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4000" dirty="0">
                <a:solidFill>
                  <a:srgbClr val="FFFFFF"/>
                </a:solidFill>
              </a:rPr>
              <a:t>Dancing beyond distance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4076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5CB99B2-D642-364F-A22E-BE8E7EEF8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9971" y="-157165"/>
            <a:ext cx="12471941" cy="70237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C12189D-6EAA-6542-8849-7E5438E03917}"/>
              </a:ext>
            </a:extLst>
          </p:cNvPr>
          <p:cNvSpPr/>
          <p:nvPr/>
        </p:nvSpPr>
        <p:spPr>
          <a:xfrm>
            <a:off x="5257800" y="2686050"/>
            <a:ext cx="2414587" cy="885825"/>
          </a:xfrm>
          <a:prstGeom prst="rect">
            <a:avLst/>
          </a:prstGeom>
          <a:solidFill>
            <a:srgbClr val="1A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C1F19E-6270-784E-8550-6D9FF6F4FA6B}"/>
              </a:ext>
            </a:extLst>
          </p:cNvPr>
          <p:cNvSpPr/>
          <p:nvPr/>
        </p:nvSpPr>
        <p:spPr>
          <a:xfrm>
            <a:off x="6465093" y="3429000"/>
            <a:ext cx="2414587" cy="885825"/>
          </a:xfrm>
          <a:prstGeom prst="rect">
            <a:avLst/>
          </a:prstGeom>
          <a:solidFill>
            <a:srgbClr val="1A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EBCBDE-AD53-D040-A050-7753DB7B95A7}"/>
              </a:ext>
            </a:extLst>
          </p:cNvPr>
          <p:cNvSpPr/>
          <p:nvPr/>
        </p:nvSpPr>
        <p:spPr>
          <a:xfrm>
            <a:off x="8253413" y="2468885"/>
            <a:ext cx="2990850" cy="885825"/>
          </a:xfrm>
          <a:prstGeom prst="rect">
            <a:avLst/>
          </a:prstGeom>
          <a:solidFill>
            <a:srgbClr val="1A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0B98A0-7877-0B4B-B5E4-7FAD4C95B04A}"/>
              </a:ext>
            </a:extLst>
          </p:cNvPr>
          <p:cNvSpPr/>
          <p:nvPr/>
        </p:nvSpPr>
        <p:spPr>
          <a:xfrm>
            <a:off x="9364212" y="3454913"/>
            <a:ext cx="2414587" cy="885825"/>
          </a:xfrm>
          <a:prstGeom prst="rect">
            <a:avLst/>
          </a:prstGeom>
          <a:solidFill>
            <a:srgbClr val="1A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40F9F4-D1FC-444A-9DD5-D91F6089CD57}"/>
              </a:ext>
            </a:extLst>
          </p:cNvPr>
          <p:cNvSpPr/>
          <p:nvPr/>
        </p:nvSpPr>
        <p:spPr>
          <a:xfrm>
            <a:off x="394098" y="4681538"/>
            <a:ext cx="2806302" cy="1619250"/>
          </a:xfrm>
          <a:prstGeom prst="rect">
            <a:avLst/>
          </a:prstGeom>
          <a:solidFill>
            <a:srgbClr val="1A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151E5FF-9D94-E145-B81D-310D5CEEFAD6}"/>
              </a:ext>
            </a:extLst>
          </p:cNvPr>
          <p:cNvSpPr txBox="1"/>
          <p:nvPr/>
        </p:nvSpPr>
        <p:spPr>
          <a:xfrm>
            <a:off x="5596557" y="3483109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chemeClr val="bg1"/>
                </a:solidFill>
              </a:rPr>
              <a:t>Alarm &amp; Ranking</a:t>
            </a:r>
            <a:r>
              <a:rPr kumimoji="1" lang="zh-TW" altLang="en-US" sz="3200" dirty="0">
                <a:solidFill>
                  <a:schemeClr val="bg1"/>
                </a:solidFill>
              </a:rPr>
              <a:t> </a:t>
            </a:r>
            <a:r>
              <a:rPr kumimoji="1" lang="en-US" altLang="zh-TW" sz="3200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E423C2D-60BC-024B-A27F-28DC2D626384}"/>
              </a:ext>
            </a:extLst>
          </p:cNvPr>
          <p:cNvSpPr txBox="1"/>
          <p:nvPr/>
        </p:nvSpPr>
        <p:spPr>
          <a:xfrm>
            <a:off x="3048069" y="2730196"/>
            <a:ext cx="4805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chemeClr val="bg1"/>
                </a:solidFill>
              </a:rPr>
              <a:t>Teacher &amp; Students interact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78A2EB5-DEE2-AC40-96AD-37CAF3607992}"/>
              </a:ext>
            </a:extLst>
          </p:cNvPr>
          <p:cNvSpPr txBox="1"/>
          <p:nvPr/>
        </p:nvSpPr>
        <p:spPr>
          <a:xfrm>
            <a:off x="9190957" y="3489202"/>
            <a:ext cx="2229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chemeClr val="bg1"/>
                </a:solidFill>
              </a:rPr>
              <a:t>Bpm control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A7B0460-4BE1-1648-81B2-9A5713FEB11A}"/>
              </a:ext>
            </a:extLst>
          </p:cNvPr>
          <p:cNvSpPr/>
          <p:nvPr/>
        </p:nvSpPr>
        <p:spPr>
          <a:xfrm>
            <a:off x="5700713" y="4505655"/>
            <a:ext cx="6097189" cy="1795133"/>
          </a:xfrm>
          <a:prstGeom prst="rect">
            <a:avLst/>
          </a:prstGeom>
          <a:solidFill>
            <a:srgbClr val="19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1236FC8-757B-C742-AFA8-03E76B9AD047}"/>
              </a:ext>
            </a:extLst>
          </p:cNvPr>
          <p:cNvSpPr/>
          <p:nvPr/>
        </p:nvSpPr>
        <p:spPr>
          <a:xfrm>
            <a:off x="285750" y="457200"/>
            <a:ext cx="1402555" cy="714375"/>
          </a:xfrm>
          <a:prstGeom prst="rect">
            <a:avLst/>
          </a:prstGeom>
          <a:solidFill>
            <a:srgbClr val="191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00C8CA-3B4A-F240-8FD4-E42A028A0200}"/>
              </a:ext>
            </a:extLst>
          </p:cNvPr>
          <p:cNvSpPr/>
          <p:nvPr/>
        </p:nvSpPr>
        <p:spPr>
          <a:xfrm>
            <a:off x="8034458" y="2686050"/>
            <a:ext cx="1348857" cy="742949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2A12F41-46BE-5A41-A487-AD30561AB448}"/>
              </a:ext>
            </a:extLst>
          </p:cNvPr>
          <p:cNvSpPr txBox="1"/>
          <p:nvPr/>
        </p:nvSpPr>
        <p:spPr>
          <a:xfrm>
            <a:off x="8219497" y="2730196"/>
            <a:ext cx="3190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chemeClr val="bg1"/>
                </a:solidFill>
              </a:rPr>
              <a:t>Real-time Grading</a:t>
            </a:r>
            <a:endParaRPr kumimoji="1"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C7E443-7766-EC4A-9D82-85A98F582A37}"/>
              </a:ext>
            </a:extLst>
          </p:cNvPr>
          <p:cNvSpPr txBox="1"/>
          <p:nvPr/>
        </p:nvSpPr>
        <p:spPr>
          <a:xfrm>
            <a:off x="481012" y="5075664"/>
            <a:ext cx="26116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4800" dirty="0">
                <a:solidFill>
                  <a:schemeClr val="bg1"/>
                </a:solidFill>
              </a:rPr>
              <a:t>Functions</a:t>
            </a:r>
            <a:endParaRPr kumimoji="1"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0BCD417-67EC-734A-88C5-12AEAD7D4098}"/>
              </a:ext>
            </a:extLst>
          </p:cNvPr>
          <p:cNvSpPr/>
          <p:nvPr/>
        </p:nvSpPr>
        <p:spPr>
          <a:xfrm>
            <a:off x="10601325" y="457200"/>
            <a:ext cx="1021802" cy="942975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7317AFB-7489-584B-B1B6-2438977F3F18}"/>
              </a:ext>
            </a:extLst>
          </p:cNvPr>
          <p:cNvCxnSpPr/>
          <p:nvPr/>
        </p:nvCxnSpPr>
        <p:spPr>
          <a:xfrm>
            <a:off x="3092624" y="5188163"/>
            <a:ext cx="0" cy="605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218D36D2-3F61-FD47-85C7-E3B1289D34EC}"/>
              </a:ext>
            </a:extLst>
          </p:cNvPr>
          <p:cNvGrpSpPr/>
          <p:nvPr/>
        </p:nvGrpSpPr>
        <p:grpSpPr>
          <a:xfrm>
            <a:off x="681038" y="250030"/>
            <a:ext cx="1834276" cy="1462663"/>
            <a:chOff x="681038" y="250030"/>
            <a:chExt cx="1834276" cy="146266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54E237B-96C8-7345-A91F-8F72D52BB6D2}"/>
                </a:ext>
              </a:extLst>
            </p:cNvPr>
            <p:cNvGrpSpPr/>
            <p:nvPr/>
          </p:nvGrpSpPr>
          <p:grpSpPr>
            <a:xfrm>
              <a:off x="850354" y="250030"/>
              <a:ext cx="1664960" cy="1462663"/>
              <a:chOff x="315933" y="197212"/>
              <a:chExt cx="1664960" cy="1462663"/>
            </a:xfrm>
          </p:grpSpPr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790C0EAC-1316-8E48-99D2-2F0C16EA3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933" y="197212"/>
                <a:ext cx="1041379" cy="1041379"/>
              </a:xfrm>
              <a:prstGeom prst="rect">
                <a:avLst/>
              </a:prstGeom>
            </p:spPr>
          </p:pic>
          <p:pic>
            <p:nvPicPr>
              <p:cNvPr id="35" name="圖片 34">
                <a:extLst>
                  <a:ext uri="{FF2B5EF4-FFF2-40B4-BE49-F238E27FC236}">
                    <a16:creationId xmlns:a16="http://schemas.microsoft.com/office/drawing/2014/main" id="{E26C60CC-7ED6-0641-90BF-CA23056F0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133" y="619475"/>
                <a:ext cx="1211760" cy="1040400"/>
              </a:xfrm>
              <a:prstGeom prst="rect">
                <a:avLst/>
              </a:prstGeom>
            </p:spPr>
          </p:pic>
        </p:grp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2C6B92F2-B10F-A845-A684-C1E320869BCB}"/>
                </a:ext>
              </a:extLst>
            </p:cNvPr>
            <p:cNvCxnSpPr/>
            <p:nvPr/>
          </p:nvCxnSpPr>
          <p:spPr>
            <a:xfrm>
              <a:off x="681038" y="672293"/>
              <a:ext cx="0" cy="57786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DA86EE2D-FA28-2C47-B532-9C0C5151533B}"/>
              </a:ext>
            </a:extLst>
          </p:cNvPr>
          <p:cNvSpPr/>
          <p:nvPr/>
        </p:nvSpPr>
        <p:spPr>
          <a:xfrm>
            <a:off x="9844644" y="457200"/>
            <a:ext cx="1092530" cy="792955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560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6D5DC099-D330-3E40-AE8B-86CC0A968B08}"/>
              </a:ext>
            </a:extLst>
          </p:cNvPr>
          <p:cNvSpPr/>
          <p:nvPr/>
        </p:nvSpPr>
        <p:spPr>
          <a:xfrm>
            <a:off x="439793" y="4688283"/>
            <a:ext cx="3012730" cy="1619250"/>
          </a:xfrm>
          <a:prstGeom prst="rect">
            <a:avLst/>
          </a:prstGeom>
          <a:solidFill>
            <a:srgbClr val="1A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A5D0728-AB0F-B64D-AB20-4CC1CC20F75A}"/>
              </a:ext>
            </a:extLst>
          </p:cNvPr>
          <p:cNvGrpSpPr>
            <a:grpSpLocks/>
          </p:cNvGrpSpPr>
          <p:nvPr/>
        </p:nvGrpSpPr>
        <p:grpSpPr>
          <a:xfrm>
            <a:off x="4006935" y="5153293"/>
            <a:ext cx="6427578" cy="1323439"/>
            <a:chOff x="3678323" y="2767281"/>
            <a:chExt cx="6427578" cy="1323439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5766880B-09AE-5F41-9752-B736DAF4B644}"/>
                </a:ext>
              </a:extLst>
            </p:cNvPr>
            <p:cNvCxnSpPr>
              <a:cxnSpLocks/>
            </p:cNvCxnSpPr>
            <p:nvPr/>
          </p:nvCxnSpPr>
          <p:spPr>
            <a:xfrm>
              <a:off x="4862378" y="2929246"/>
              <a:ext cx="0" cy="10566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209AD71-1717-4A46-9CC7-5C0FB7D57C3B}"/>
                </a:ext>
              </a:extLst>
            </p:cNvPr>
            <p:cNvSpPr/>
            <p:nvPr/>
          </p:nvSpPr>
          <p:spPr>
            <a:xfrm>
              <a:off x="4862378" y="2767281"/>
              <a:ext cx="524352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zh-TW" sz="4000" dirty="0">
                  <a:solidFill>
                    <a:srgbClr val="FFFFFF"/>
                  </a:solidFill>
                </a:rPr>
                <a:t>Dancing beyond distance</a:t>
              </a:r>
              <a:endParaRPr lang="zh-TW" altLang="en-US" sz="4000" dirty="0"/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75F3F553-28E0-504D-A439-9CE2BE774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8323" y="2941369"/>
              <a:ext cx="1044534" cy="1044534"/>
            </a:xfrm>
            <a:prstGeom prst="rect">
              <a:avLst/>
            </a:prstGeom>
          </p:spPr>
        </p:pic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5280019-E756-E645-84DD-0BE3F639CD62}"/>
              </a:ext>
            </a:extLst>
          </p:cNvPr>
          <p:cNvSpPr txBox="1"/>
          <p:nvPr/>
        </p:nvSpPr>
        <p:spPr>
          <a:xfrm>
            <a:off x="313615" y="5122876"/>
            <a:ext cx="2807885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solidFill>
                  <a:schemeClr val="bg1"/>
                </a:solidFill>
              </a:rPr>
              <a:t>Conception</a:t>
            </a:r>
            <a:endParaRPr kumimoji="1" lang="zh-TW" altLang="en-US" sz="4400" dirty="0">
              <a:solidFill>
                <a:schemeClr val="bg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CBC1D32-1991-C44E-835C-00E135C4CCC3}"/>
              </a:ext>
            </a:extLst>
          </p:cNvPr>
          <p:cNvCxnSpPr/>
          <p:nvPr/>
        </p:nvCxnSpPr>
        <p:spPr>
          <a:xfrm>
            <a:off x="3113736" y="5122876"/>
            <a:ext cx="0" cy="605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E985817-B783-ED41-9A35-A22CDFC3124A}"/>
              </a:ext>
            </a:extLst>
          </p:cNvPr>
          <p:cNvSpPr/>
          <p:nvPr/>
        </p:nvSpPr>
        <p:spPr>
          <a:xfrm>
            <a:off x="8417977" y="2875831"/>
            <a:ext cx="2042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3600" dirty="0">
                <a:solidFill>
                  <a:schemeClr val="bg1"/>
                </a:solidFill>
              </a:rPr>
              <a:t>Education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25" name="圖形 24" descr="返回 (從右至左)">
            <a:extLst>
              <a:ext uri="{FF2B5EF4-FFF2-40B4-BE49-F238E27FC236}">
                <a16:creationId xmlns:a16="http://schemas.microsoft.com/office/drawing/2014/main" id="{E44FC5A9-319C-8C44-AAB3-D794E40DA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26449" y="2607762"/>
            <a:ext cx="914400" cy="914400"/>
          </a:xfrm>
          <a:prstGeom prst="rect">
            <a:avLst/>
          </a:prstGeom>
        </p:spPr>
      </p:pic>
      <p:pic>
        <p:nvPicPr>
          <p:cNvPr id="26" name="圖形 25" descr="返回 (從右至左)">
            <a:extLst>
              <a:ext uri="{FF2B5EF4-FFF2-40B4-BE49-F238E27FC236}">
                <a16:creationId xmlns:a16="http://schemas.microsoft.com/office/drawing/2014/main" id="{F4BC900E-10A5-2847-856B-597C1D95F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7963961">
            <a:off x="8833874" y="4019604"/>
            <a:ext cx="914400" cy="91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66441D6-B385-5947-9B5D-7D950E8CE084}"/>
              </a:ext>
            </a:extLst>
          </p:cNvPr>
          <p:cNvSpPr/>
          <p:nvPr/>
        </p:nvSpPr>
        <p:spPr>
          <a:xfrm>
            <a:off x="2952246" y="2468854"/>
            <a:ext cx="3259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dirty="0">
                <a:solidFill>
                  <a:schemeClr val="bg1"/>
                </a:solidFill>
              </a:rPr>
              <a:t>Breakthrough Barrier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503920-4F31-D549-8425-717CF1D4B699}"/>
              </a:ext>
            </a:extLst>
          </p:cNvPr>
          <p:cNvSpPr/>
          <p:nvPr/>
        </p:nvSpPr>
        <p:spPr>
          <a:xfrm>
            <a:off x="2928270" y="906636"/>
            <a:ext cx="3942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dirty="0">
                <a:solidFill>
                  <a:schemeClr val="bg1"/>
                </a:solidFill>
              </a:rPr>
              <a:t>Brand-new learning mode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圖形 6" descr="重新整理">
            <a:extLst>
              <a:ext uri="{FF2B5EF4-FFF2-40B4-BE49-F238E27FC236}">
                <a16:creationId xmlns:a16="http://schemas.microsoft.com/office/drawing/2014/main" id="{73285E25-F6CE-6945-9B0F-B2191F78D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37846" y="703757"/>
            <a:ext cx="914400" cy="914400"/>
          </a:xfrm>
          <a:prstGeom prst="rect">
            <a:avLst/>
          </a:prstGeom>
        </p:spPr>
      </p:pic>
      <p:pic>
        <p:nvPicPr>
          <p:cNvPr id="9" name="圖形 8" descr="電鑽">
            <a:extLst>
              <a:ext uri="{FF2B5EF4-FFF2-40B4-BE49-F238E27FC236}">
                <a16:creationId xmlns:a16="http://schemas.microsoft.com/office/drawing/2014/main" id="{C7884EDF-2D2B-CA4B-890F-8799884EDD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37846" y="2260250"/>
            <a:ext cx="914400" cy="9144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9C4B077-2A77-5D4A-B19D-0C31C915E322}"/>
              </a:ext>
            </a:extLst>
          </p:cNvPr>
          <p:cNvSpPr/>
          <p:nvPr/>
        </p:nvSpPr>
        <p:spPr>
          <a:xfrm>
            <a:off x="2956846" y="3888490"/>
            <a:ext cx="3272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dirty="0">
                <a:solidFill>
                  <a:schemeClr val="bg1"/>
                </a:solidFill>
              </a:rPr>
              <a:t>Positive learning ENV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A0BF956-A091-ED43-9EC5-E0D7A1586EDF}"/>
              </a:ext>
            </a:extLst>
          </p:cNvPr>
          <p:cNvSpPr txBox="1"/>
          <p:nvPr/>
        </p:nvSpPr>
        <p:spPr>
          <a:xfrm>
            <a:off x="3121500" y="1457429"/>
            <a:ext cx="2777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zh-TW" dirty="0">
                <a:solidFill>
                  <a:schemeClr val="bg1"/>
                </a:solidFill>
              </a:rPr>
              <a:t>IR with distance learning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32" name="圖形 31" descr="網際網路">
            <a:extLst>
              <a:ext uri="{FF2B5EF4-FFF2-40B4-BE49-F238E27FC236}">
                <a16:creationId xmlns:a16="http://schemas.microsoft.com/office/drawing/2014/main" id="{0A1581B5-9683-CE41-A6DC-9ACCA645DF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037846" y="36929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FF12FD6-B3C8-6E42-8448-33DB99E2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00013"/>
            <a:ext cx="12330113" cy="703683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0F9B895-B27E-4041-8547-736097926B39}"/>
              </a:ext>
            </a:extLst>
          </p:cNvPr>
          <p:cNvSpPr/>
          <p:nvPr/>
        </p:nvSpPr>
        <p:spPr>
          <a:xfrm>
            <a:off x="6557963" y="600075"/>
            <a:ext cx="4786312" cy="5643563"/>
          </a:xfrm>
          <a:prstGeom prst="rect">
            <a:avLst/>
          </a:prstGeom>
          <a:solidFill>
            <a:srgbClr val="19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4135021-FDE5-8346-A90D-AE8E119563E5}"/>
              </a:ext>
            </a:extLst>
          </p:cNvPr>
          <p:cNvGrpSpPr/>
          <p:nvPr/>
        </p:nvGrpSpPr>
        <p:grpSpPr>
          <a:xfrm>
            <a:off x="5788933" y="4291395"/>
            <a:ext cx="4070957" cy="1290637"/>
            <a:chOff x="5143499" y="2692884"/>
            <a:chExt cx="4070957" cy="129063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CA31307B-DB16-974F-91A2-014E77BBA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3499" y="2692884"/>
              <a:ext cx="1290637" cy="1290637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423537-0F67-2B49-B24C-FCC0B9B7E874}"/>
                </a:ext>
              </a:extLst>
            </p:cNvPr>
            <p:cNvSpPr txBox="1"/>
            <p:nvPr/>
          </p:nvSpPr>
          <p:spPr>
            <a:xfrm>
              <a:off x="6796486" y="2819055"/>
              <a:ext cx="241797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600" dirty="0">
                  <a:solidFill>
                    <a:schemeClr val="bg1"/>
                  </a:solidFill>
                </a:rPr>
                <a:t>Elderly Care</a:t>
              </a:r>
            </a:p>
            <a:p>
              <a:endParaRPr kumimoji="1" lang="zh-TW" altLang="en-US" dirty="0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EC77BB6-75BB-5C49-B735-657217355ADF}"/>
              </a:ext>
            </a:extLst>
          </p:cNvPr>
          <p:cNvGrpSpPr/>
          <p:nvPr/>
        </p:nvGrpSpPr>
        <p:grpSpPr>
          <a:xfrm>
            <a:off x="5788933" y="2586478"/>
            <a:ext cx="4384061" cy="1341444"/>
            <a:chOff x="5157009" y="4515478"/>
            <a:chExt cx="4384061" cy="134144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1AF612B-F899-424B-BE94-B3031E9FF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7009" y="4566285"/>
              <a:ext cx="1290637" cy="1290637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3D6A0A1-ABA1-1D46-8CEB-554E6877B693}"/>
                </a:ext>
              </a:extLst>
            </p:cNvPr>
            <p:cNvSpPr txBox="1"/>
            <p:nvPr/>
          </p:nvSpPr>
          <p:spPr>
            <a:xfrm>
              <a:off x="6801987" y="4515478"/>
              <a:ext cx="27390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3600" dirty="0">
                  <a:solidFill>
                    <a:schemeClr val="bg1"/>
                  </a:solidFill>
                </a:rPr>
                <a:t>Specialization</a:t>
              </a:r>
            </a:p>
            <a:p>
              <a:endParaRPr kumimoji="1"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586F29A-D520-F44B-B044-9E2271C6881D}"/>
              </a:ext>
            </a:extLst>
          </p:cNvPr>
          <p:cNvGrpSpPr/>
          <p:nvPr/>
        </p:nvGrpSpPr>
        <p:grpSpPr>
          <a:xfrm>
            <a:off x="5806065" y="1014454"/>
            <a:ext cx="5127236" cy="1292400"/>
            <a:chOff x="5155246" y="1001078"/>
            <a:chExt cx="5127236" cy="1292400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3B265D6-EDC8-174B-9019-D0D7C52E0FFD}"/>
                </a:ext>
              </a:extLst>
            </p:cNvPr>
            <p:cNvSpPr txBox="1"/>
            <p:nvPr/>
          </p:nvSpPr>
          <p:spPr>
            <a:xfrm>
              <a:off x="6779215" y="1091719"/>
              <a:ext cx="35032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3600" dirty="0">
                  <a:solidFill>
                    <a:schemeClr val="bg1"/>
                  </a:solidFill>
                </a:rPr>
                <a:t>Distance Learning</a:t>
              </a:r>
            </a:p>
            <a:p>
              <a:endParaRPr kumimoji="1" lang="zh-TW" altLang="en-US" dirty="0"/>
            </a:p>
          </p:txBody>
        </p:sp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A7FFA595-0EC5-6447-B8EC-11A120BB2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5246" y="1001078"/>
              <a:ext cx="1292400" cy="1292400"/>
            </a:xfrm>
            <a:prstGeom prst="rect">
              <a:avLst/>
            </a:prstGeom>
          </p:spPr>
        </p:pic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6F0F5ED-9758-A048-8806-F2EC59572ED0}"/>
              </a:ext>
            </a:extLst>
          </p:cNvPr>
          <p:cNvSpPr/>
          <p:nvPr/>
        </p:nvSpPr>
        <p:spPr>
          <a:xfrm>
            <a:off x="657225" y="2293478"/>
            <a:ext cx="3328988" cy="2135790"/>
          </a:xfrm>
          <a:prstGeom prst="rect">
            <a:avLst/>
          </a:prstGeom>
          <a:solidFill>
            <a:srgbClr val="1A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70BF26-D0CF-DD4B-BF0B-5FA92AE11FAD}"/>
              </a:ext>
            </a:extLst>
          </p:cNvPr>
          <p:cNvSpPr/>
          <p:nvPr/>
        </p:nvSpPr>
        <p:spPr>
          <a:xfrm>
            <a:off x="869053" y="354878"/>
            <a:ext cx="2014423" cy="1292400"/>
          </a:xfrm>
          <a:prstGeom prst="rect">
            <a:avLst/>
          </a:prstGeom>
          <a:solidFill>
            <a:srgbClr val="1A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CA338AE9-0E65-E14C-9881-ACDCC1B70B8F}"/>
              </a:ext>
            </a:extLst>
          </p:cNvPr>
          <p:cNvGrpSpPr/>
          <p:nvPr/>
        </p:nvGrpSpPr>
        <p:grpSpPr>
          <a:xfrm>
            <a:off x="1755611" y="1964800"/>
            <a:ext cx="4470783" cy="1042358"/>
            <a:chOff x="0" y="0"/>
            <a:chExt cx="14879150" cy="2084717"/>
          </a:xfrm>
        </p:grpSpPr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09918DF9-9675-DE4F-8BD8-2F2A6235EAD8}"/>
                </a:ext>
              </a:extLst>
            </p:cNvPr>
            <p:cNvSpPr txBox="1"/>
            <p:nvPr/>
          </p:nvSpPr>
          <p:spPr>
            <a:xfrm>
              <a:off x="0" y="0"/>
              <a:ext cx="14879150" cy="1440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760"/>
                </a:lnSpc>
              </a:pPr>
              <a:r>
                <a:rPr lang="en-US" sz="4800" spc="-239" dirty="0">
                  <a:solidFill>
                    <a:schemeClr val="bg1"/>
                  </a:solidFill>
                  <a:latin typeface="League Spartan Bold Italics"/>
                </a:rPr>
                <a:t>Potential?</a:t>
              </a:r>
            </a:p>
          </p:txBody>
        </p:sp>
        <p:sp>
          <p:nvSpPr>
            <p:cNvPr id="27" name="TextBox 14">
              <a:extLst>
                <a:ext uri="{FF2B5EF4-FFF2-40B4-BE49-F238E27FC236}">
                  <a16:creationId xmlns:a16="http://schemas.microsoft.com/office/drawing/2014/main" id="{BCB3F199-4A54-A749-A4AB-C52531F31344}"/>
                </a:ext>
              </a:extLst>
            </p:cNvPr>
            <p:cNvSpPr txBox="1"/>
            <p:nvPr/>
          </p:nvSpPr>
          <p:spPr>
            <a:xfrm>
              <a:off x="36764" y="1676401"/>
              <a:ext cx="10225364" cy="408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80"/>
                </a:lnSpc>
                <a:spcBef>
                  <a:spcPct val="0"/>
                </a:spcBef>
              </a:pPr>
              <a:r>
                <a:rPr lang="en-US" sz="1200" spc="290" dirty="0">
                  <a:solidFill>
                    <a:schemeClr val="bg1"/>
                  </a:solidFill>
                  <a:latin typeface="HK Grotesk Light"/>
                </a:rPr>
                <a:t>INTEGRAL TO OUR WAY OF LIFE</a:t>
              </a: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D9A86A4-471C-DA4A-899A-7F4740440F88}"/>
              </a:ext>
            </a:extLst>
          </p:cNvPr>
          <p:cNvSpPr txBox="1"/>
          <p:nvPr/>
        </p:nvSpPr>
        <p:spPr>
          <a:xfrm>
            <a:off x="694890" y="770290"/>
            <a:ext cx="16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Clients ? Who ?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6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766880B-09AE-5F41-9752-B736DAF4B644}"/>
              </a:ext>
            </a:extLst>
          </p:cNvPr>
          <p:cNvCxnSpPr>
            <a:cxnSpLocks/>
          </p:cNvCxnSpPr>
          <p:nvPr/>
        </p:nvCxnSpPr>
        <p:spPr>
          <a:xfrm>
            <a:off x="3721185" y="2900671"/>
            <a:ext cx="0" cy="10566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209AD71-1717-4A46-9CC7-5C0FB7D57C3B}"/>
              </a:ext>
            </a:extLst>
          </p:cNvPr>
          <p:cNvSpPr/>
          <p:nvPr/>
        </p:nvSpPr>
        <p:spPr>
          <a:xfrm>
            <a:off x="4862378" y="2767281"/>
            <a:ext cx="524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4000" dirty="0">
                <a:solidFill>
                  <a:srgbClr val="FFFFFF"/>
                </a:solidFill>
              </a:rPr>
              <a:t>Dancing beyond distance</a:t>
            </a:r>
            <a:endParaRPr lang="zh-TW" altLang="en-US" sz="40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75F3F553-28E0-504D-A439-9CE2BE77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85" y="2906733"/>
            <a:ext cx="1044534" cy="10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09362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99</Words>
  <Application>Microsoft Office PowerPoint</Application>
  <PresentationFormat>寬螢幕</PresentationFormat>
  <Paragraphs>33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HK Grotesk Light</vt:lpstr>
      <vt:lpstr>League Spartan Bold Italics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皇宇 陳</cp:lastModifiedBy>
  <cp:revision>192</cp:revision>
  <dcterms:created xsi:type="dcterms:W3CDTF">2020-10-24T06:40:35Z</dcterms:created>
  <dcterms:modified xsi:type="dcterms:W3CDTF">2020-10-25T07:08:42Z</dcterms:modified>
</cp:coreProperties>
</file>