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erriweather"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endParaRP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latin typeface="Roboto"/>
                <a:ea typeface="Roboto"/>
                <a:cs typeface="Roboto"/>
                <a:sym typeface="Roboto"/>
              </a:defRPr>
            </a:lvl1pPr>
            <a:lvl2pPr lvl="1" algn="r">
              <a:spcBef>
                <a:spcPts val="0"/>
              </a:spcBef>
              <a:buNone/>
              <a:defRPr sz="1000">
                <a:solidFill>
                  <a:schemeClr val="dk2"/>
                </a:solidFill>
                <a:latin typeface="Roboto"/>
                <a:ea typeface="Roboto"/>
                <a:cs typeface="Roboto"/>
                <a:sym typeface="Roboto"/>
              </a:defRPr>
            </a:lvl2pPr>
            <a:lvl3pPr lvl="2" algn="r">
              <a:spcBef>
                <a:spcPts val="0"/>
              </a:spcBef>
              <a:buNone/>
              <a:defRPr sz="1000">
                <a:solidFill>
                  <a:schemeClr val="dk2"/>
                </a:solidFill>
                <a:latin typeface="Roboto"/>
                <a:ea typeface="Roboto"/>
                <a:cs typeface="Roboto"/>
                <a:sym typeface="Roboto"/>
              </a:defRPr>
            </a:lvl3pPr>
            <a:lvl4pPr lvl="3" algn="r">
              <a:spcBef>
                <a:spcPts val="0"/>
              </a:spcBef>
              <a:buNone/>
              <a:defRPr sz="1000">
                <a:solidFill>
                  <a:schemeClr val="dk2"/>
                </a:solidFill>
                <a:latin typeface="Roboto"/>
                <a:ea typeface="Roboto"/>
                <a:cs typeface="Roboto"/>
                <a:sym typeface="Roboto"/>
              </a:defRPr>
            </a:lvl4pPr>
            <a:lvl5pPr lvl="4" algn="r">
              <a:spcBef>
                <a:spcPts val="0"/>
              </a:spcBef>
              <a:buNone/>
              <a:defRPr sz="1000">
                <a:solidFill>
                  <a:schemeClr val="dk2"/>
                </a:solidFill>
                <a:latin typeface="Roboto"/>
                <a:ea typeface="Roboto"/>
                <a:cs typeface="Roboto"/>
                <a:sym typeface="Roboto"/>
              </a:defRPr>
            </a:lvl5pPr>
            <a:lvl6pPr lvl="5" algn="r">
              <a:spcBef>
                <a:spcPts val="0"/>
              </a:spcBef>
              <a:buNone/>
              <a:defRPr sz="1000">
                <a:solidFill>
                  <a:schemeClr val="dk2"/>
                </a:solidFill>
                <a:latin typeface="Roboto"/>
                <a:ea typeface="Roboto"/>
                <a:cs typeface="Roboto"/>
                <a:sym typeface="Roboto"/>
              </a:defRPr>
            </a:lvl6pPr>
            <a:lvl7pPr lvl="6" algn="r">
              <a:spcBef>
                <a:spcPts val="0"/>
              </a:spcBef>
              <a:buNone/>
              <a:defRPr sz="1000">
                <a:solidFill>
                  <a:schemeClr val="dk2"/>
                </a:solidFill>
                <a:latin typeface="Roboto"/>
                <a:ea typeface="Roboto"/>
                <a:cs typeface="Roboto"/>
                <a:sym typeface="Roboto"/>
              </a:defRPr>
            </a:lvl7pPr>
            <a:lvl8pPr lvl="7" algn="r">
              <a:spcBef>
                <a:spcPts val="0"/>
              </a:spcBef>
              <a:buNone/>
              <a:defRPr sz="1000">
                <a:solidFill>
                  <a:schemeClr val="dk2"/>
                </a:solidFill>
                <a:latin typeface="Roboto"/>
                <a:ea typeface="Roboto"/>
                <a:cs typeface="Roboto"/>
                <a:sym typeface="Roboto"/>
              </a:defRPr>
            </a:lvl8pPr>
            <a:lvl9pPr lvl="8" algn="r">
              <a:spcBef>
                <a:spcPts val="0"/>
              </a:spcBef>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003A"/>
        </a:solidFill>
        <a:effectLst/>
      </p:bgPr>
    </p:bg>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Investment Performance Mobile App</a:t>
            </a:r>
            <a:endParaRPr>
              <a:solidFill>
                <a:srgbClr val="000000"/>
              </a:solidFill>
            </a:endParaRPr>
          </a:p>
        </p:txBody>
      </p:sp>
      <p:sp>
        <p:nvSpPr>
          <p:cNvPr id="65" name="Shape 65"/>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Sponsored by </a:t>
            </a:r>
            <a:r>
              <a:rPr lang="en">
                <a:solidFill>
                  <a:srgbClr val="C4003A"/>
                </a:solidFill>
              </a:rPr>
              <a:t>HEDGE</a:t>
            </a:r>
            <a:r>
              <a:rPr lang="en">
                <a:solidFill>
                  <a:srgbClr val="1D2129"/>
                </a:solidFill>
              </a:rPr>
              <a:t>SERV</a:t>
            </a:r>
            <a:br>
              <a:rPr lang="en"/>
            </a:br>
            <a:br>
              <a:rPr lang="en"/>
            </a:br>
            <a:r>
              <a:rPr lang="en"/>
              <a:t>Created By: 	Avi Sinha</a:t>
            </a:r>
            <a:br>
              <a:rPr lang="en"/>
            </a:br>
            <a:r>
              <a:rPr lang="en"/>
              <a:t>			Tyler Jones</a:t>
            </a:r>
            <a:endParaRPr/>
          </a:p>
          <a:p>
            <a:pPr marL="0" lvl="0" indent="0">
              <a:spcBef>
                <a:spcPts val="0"/>
              </a:spcBef>
              <a:spcAft>
                <a:spcPts val="0"/>
              </a:spcAft>
              <a:buNone/>
            </a:pPr>
            <a:r>
              <a:rPr lang="en"/>
              <a:t>			Samuel  Cooney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4003A"/>
        </a:solidFill>
        <a:effectLst/>
      </p:bgPr>
    </p:bg>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Demo of alpha UI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solidFill>
                  <a:schemeClr val="lt1"/>
                </a:solidFill>
              </a:rPr>
              <a:t>What’s next for UI?</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4003A"/>
        </a:solidFill>
        <a:effectLst/>
      </p:bgPr>
    </p:bg>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Demo of alpha UI Design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4003A"/>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API’s and Business Logic</a:t>
            </a:r>
            <a:br>
              <a:rPr lang="en"/>
            </a:br>
            <a:br>
              <a:rPr lang="en"/>
            </a:br>
            <a:br>
              <a:rPr lang="en"/>
            </a:br>
            <a:br>
              <a:rPr lang="en"/>
            </a:br>
            <a:endParaRPr/>
          </a:p>
          <a:p>
            <a:pPr marL="0" lvl="0" indent="0">
              <a:spcBef>
                <a:spcPts val="0"/>
              </a:spcBef>
              <a:spcAft>
                <a:spcPts val="0"/>
              </a:spcAft>
              <a:buNone/>
            </a:pPr>
            <a:endParaRPr/>
          </a:p>
        </p:txBody>
      </p:sp>
      <p:sp>
        <p:nvSpPr>
          <p:cNvPr id="141" name="Shape 14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lt1"/>
                </a:solidFill>
              </a:rPr>
              <a:t>The application will be using 2 major API’s for data visualization and retrieval: </a:t>
            </a:r>
            <a:endParaRPr>
              <a:solidFill>
                <a:schemeClr val="lt1"/>
              </a:solidFill>
            </a:endParaRPr>
          </a:p>
          <a:p>
            <a:pPr marL="457200" lvl="0" indent="-311150" rtl="0">
              <a:spcBef>
                <a:spcPts val="1600"/>
              </a:spcBef>
              <a:spcAft>
                <a:spcPts val="0"/>
              </a:spcAft>
              <a:buClr>
                <a:schemeClr val="lt1"/>
              </a:buClr>
              <a:buSzPts val="1300"/>
              <a:buChar char="●"/>
            </a:pPr>
            <a:r>
              <a:rPr lang="en">
                <a:solidFill>
                  <a:schemeClr val="lt1"/>
                </a:solidFill>
              </a:rPr>
              <a:t>Quandl</a:t>
            </a:r>
            <a:endParaRPr>
              <a:solidFill>
                <a:schemeClr val="lt1"/>
              </a:solidFill>
            </a:endParaRPr>
          </a:p>
          <a:p>
            <a:pPr marL="457200" lvl="0" indent="-311150" rtl="0">
              <a:spcBef>
                <a:spcPts val="0"/>
              </a:spcBef>
              <a:spcAft>
                <a:spcPts val="0"/>
              </a:spcAft>
              <a:buClr>
                <a:schemeClr val="lt1"/>
              </a:buClr>
              <a:buSzPts val="1300"/>
              <a:buChar char="●"/>
            </a:pPr>
            <a:r>
              <a:rPr lang="en">
                <a:solidFill>
                  <a:schemeClr val="lt1"/>
                </a:solidFill>
              </a:rPr>
              <a:t>Google Charts</a:t>
            </a:r>
            <a:endParaRPr/>
          </a:p>
        </p:txBody>
      </p:sp>
      <p:pic>
        <p:nvPicPr>
          <p:cNvPr id="142" name="Shape 142" descr="Image result for quandl"/>
          <p:cNvPicPr preferRelativeResize="0"/>
          <p:nvPr/>
        </p:nvPicPr>
        <p:blipFill>
          <a:blip r:embed="rId3">
            <a:alphaModFix/>
          </a:blip>
          <a:stretch>
            <a:fillRect/>
          </a:stretch>
        </p:blipFill>
        <p:spPr>
          <a:xfrm>
            <a:off x="0" y="2029251"/>
            <a:ext cx="2011121" cy="980574"/>
          </a:xfrm>
          <a:prstGeom prst="rect">
            <a:avLst/>
          </a:prstGeom>
          <a:noFill/>
          <a:ln>
            <a:noFill/>
          </a:ln>
        </p:spPr>
      </p:pic>
      <p:pic>
        <p:nvPicPr>
          <p:cNvPr id="143" name="Shape 143" descr="Image result for google charts"/>
          <p:cNvPicPr preferRelativeResize="0"/>
          <p:nvPr/>
        </p:nvPicPr>
        <p:blipFill>
          <a:blip r:embed="rId4">
            <a:alphaModFix/>
          </a:blip>
          <a:stretch>
            <a:fillRect/>
          </a:stretch>
        </p:blipFill>
        <p:spPr>
          <a:xfrm>
            <a:off x="2500575" y="1971825"/>
            <a:ext cx="1815125" cy="103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Current state of the project</a:t>
            </a:r>
            <a:endParaRPr/>
          </a:p>
        </p:txBody>
      </p:sp>
      <p:sp>
        <p:nvSpPr>
          <p:cNvPr id="149" name="Shape 149"/>
          <p:cNvSpPr txBox="1">
            <a:spLocks noGrp="1"/>
          </p:cNvSpPr>
          <p:nvPr>
            <p:ph type="body" idx="1"/>
          </p:nvPr>
        </p:nvSpPr>
        <p:spPr>
          <a:xfrm>
            <a:off x="4115850" y="446725"/>
            <a:ext cx="4320300" cy="22980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The Quandl API is a little less than halfway done in terms of development and its functionality is at alpha. </a:t>
            </a:r>
            <a:endParaRPr/>
          </a:p>
          <a:p>
            <a:pPr marL="914400" lvl="1" indent="-298450" rtl="0">
              <a:spcBef>
                <a:spcPts val="0"/>
              </a:spcBef>
              <a:spcAft>
                <a:spcPts val="0"/>
              </a:spcAft>
              <a:buSzPts val="1100"/>
              <a:buChar char="○"/>
            </a:pPr>
            <a:r>
              <a:rPr lang="en"/>
              <a:t>The main function of the API will be able to pull general and specific financial data for the user to look at and then that data will be combined with the user data that Tyler will be providing from that database</a:t>
            </a:r>
            <a:endParaRPr/>
          </a:p>
          <a:p>
            <a:pPr marL="914400" lvl="1" indent="-298450" rtl="0">
              <a:spcBef>
                <a:spcPts val="0"/>
              </a:spcBef>
              <a:spcAft>
                <a:spcPts val="0"/>
              </a:spcAft>
              <a:buSzPts val="1100"/>
              <a:buChar char="○"/>
            </a:pPr>
            <a:r>
              <a:rPr lang="en"/>
              <a:t>Consisting of both time series and table of various stocks and options</a:t>
            </a:r>
            <a:endParaRPr/>
          </a:p>
          <a:p>
            <a:pPr marL="914400" lvl="1" indent="-298450" rtl="0">
              <a:spcBef>
                <a:spcPts val="0"/>
              </a:spcBef>
              <a:spcAft>
                <a:spcPts val="0"/>
              </a:spcAft>
              <a:buSzPts val="1100"/>
              <a:buChar char="○"/>
            </a:pPr>
            <a:r>
              <a:rPr lang="en"/>
              <a:t>Since the Quandl API has been natively written for application within Python and R we are currently making it compatible for Xamarin by writing it in C#. </a:t>
            </a:r>
            <a:endParaRPr/>
          </a:p>
          <a:p>
            <a:pPr marL="914400" lvl="1" indent="-298450">
              <a:spcBef>
                <a:spcPts val="0"/>
              </a:spcBef>
              <a:spcAft>
                <a:spcPts val="0"/>
              </a:spcAft>
              <a:buSzPts val="1100"/>
              <a:buChar char="○"/>
            </a:pPr>
            <a:r>
              <a:rPr lang="en"/>
              <a:t>This data will be outputted into a JSON file. </a:t>
            </a:r>
            <a:endParaRPr/>
          </a:p>
        </p:txBody>
      </p:sp>
      <p:pic>
        <p:nvPicPr>
          <p:cNvPr id="150" name="Shape 150" descr="Screen Shot 2017-09-04 at 9.24.51 AM"/>
          <p:cNvPicPr preferRelativeResize="0"/>
          <p:nvPr/>
        </p:nvPicPr>
        <p:blipFill>
          <a:blip r:embed="rId3">
            <a:alphaModFix/>
          </a:blip>
          <a:stretch>
            <a:fillRect/>
          </a:stretch>
        </p:blipFill>
        <p:spPr>
          <a:xfrm>
            <a:off x="0" y="2074150"/>
            <a:ext cx="3776251" cy="2251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What’s still left?</a:t>
            </a:r>
            <a:endParaRPr/>
          </a:p>
        </p:txBody>
      </p:sp>
      <p:sp>
        <p:nvSpPr>
          <p:cNvPr id="156" name="Shape 156"/>
          <p:cNvSpPr txBox="1">
            <a:spLocks noGrp="1"/>
          </p:cNvSpPr>
          <p:nvPr>
            <p:ph type="body" idx="1"/>
          </p:nvPr>
        </p:nvSpPr>
        <p:spPr>
          <a:xfrm>
            <a:off x="4004225" y="266475"/>
            <a:ext cx="4125000" cy="22980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For Quandl we still need to set up various requests that users will be making for retrieving their financial data. </a:t>
            </a:r>
            <a:endParaRPr/>
          </a:p>
          <a:p>
            <a:pPr marL="914400" lvl="1" indent="-298450" rtl="0">
              <a:spcBef>
                <a:spcPts val="0"/>
              </a:spcBef>
              <a:spcAft>
                <a:spcPts val="0"/>
              </a:spcAft>
              <a:buSzPts val="1100"/>
              <a:buChar char="○"/>
            </a:pPr>
            <a:r>
              <a:rPr lang="en"/>
              <a:t>Requests include: </a:t>
            </a:r>
            <a:endParaRPr/>
          </a:p>
          <a:p>
            <a:pPr marL="1371600" lvl="2" indent="-298450" rtl="0">
              <a:spcBef>
                <a:spcPts val="0"/>
              </a:spcBef>
              <a:spcAft>
                <a:spcPts val="0"/>
              </a:spcAft>
              <a:buSzPts val="1100"/>
              <a:buChar char="■"/>
            </a:pPr>
            <a:r>
              <a:rPr lang="en"/>
              <a:t>Download</a:t>
            </a:r>
            <a:endParaRPr/>
          </a:p>
          <a:p>
            <a:pPr marL="1371600" lvl="2" indent="-298450" rtl="0">
              <a:spcBef>
                <a:spcPts val="0"/>
              </a:spcBef>
              <a:spcAft>
                <a:spcPts val="0"/>
              </a:spcAft>
              <a:buSzPts val="1100"/>
              <a:buChar char="■"/>
            </a:pPr>
            <a:r>
              <a:rPr lang="en"/>
              <a:t>Multiset download</a:t>
            </a:r>
            <a:endParaRPr/>
          </a:p>
          <a:p>
            <a:pPr marL="1371600" lvl="2" indent="-298450" rtl="0">
              <a:spcBef>
                <a:spcPts val="0"/>
              </a:spcBef>
              <a:spcAft>
                <a:spcPts val="0"/>
              </a:spcAft>
              <a:buSzPts val="1100"/>
              <a:buChar char="■"/>
            </a:pPr>
            <a:r>
              <a:rPr lang="en"/>
              <a:t>Metadata download</a:t>
            </a:r>
            <a:endParaRPr/>
          </a:p>
          <a:p>
            <a:pPr marL="1371600" lvl="2" indent="-298450" rtl="0">
              <a:spcBef>
                <a:spcPts val="0"/>
              </a:spcBef>
              <a:spcAft>
                <a:spcPts val="0"/>
              </a:spcAft>
              <a:buSzPts val="1100"/>
              <a:buChar char="■"/>
            </a:pPr>
            <a:r>
              <a:rPr lang="en"/>
              <a:t>Favorites Download</a:t>
            </a:r>
            <a:endParaRPr/>
          </a:p>
          <a:p>
            <a:pPr marL="1371600" lvl="2" indent="-298450" rtl="0">
              <a:spcBef>
                <a:spcPts val="0"/>
              </a:spcBef>
              <a:spcAft>
                <a:spcPts val="0"/>
              </a:spcAft>
              <a:buSzPts val="1100"/>
              <a:buChar char="■"/>
            </a:pPr>
            <a:r>
              <a:rPr lang="en"/>
              <a:t>Search</a:t>
            </a:r>
            <a:endParaRPr/>
          </a:p>
          <a:p>
            <a:pPr marL="914400" lvl="0" indent="0" rtl="0">
              <a:spcBef>
                <a:spcPts val="1600"/>
              </a:spcBef>
              <a:spcAft>
                <a:spcPts val="0"/>
              </a:spcAft>
              <a:buNone/>
            </a:pPr>
            <a:endParaRPr/>
          </a:p>
          <a:p>
            <a:pPr marL="457200" lvl="0" indent="-311150" rtl="0">
              <a:spcBef>
                <a:spcPts val="1600"/>
              </a:spcBef>
              <a:spcAft>
                <a:spcPts val="0"/>
              </a:spcAft>
              <a:buSzPts val="1300"/>
              <a:buChar char="●"/>
            </a:pPr>
            <a:r>
              <a:rPr lang="en"/>
              <a:t>Google Charts API development still needs to begin</a:t>
            </a:r>
            <a:endParaRPr/>
          </a:p>
          <a:p>
            <a:pPr marL="914400" lvl="1" indent="-298450" rtl="0">
              <a:spcBef>
                <a:spcPts val="0"/>
              </a:spcBef>
              <a:spcAft>
                <a:spcPts val="0"/>
              </a:spcAft>
              <a:buSzPts val="1100"/>
              <a:buChar char="○"/>
            </a:pPr>
            <a:r>
              <a:rPr lang="en"/>
              <a:t>Using data from SQL we will bind the financial data with the user data to give personalized infographics of specific stocks as well as for the specific portfolio metrics. </a:t>
            </a:r>
            <a:endParaRPr/>
          </a:p>
          <a:p>
            <a:pPr marL="914400" lvl="1" indent="-298450">
              <a:spcBef>
                <a:spcPts val="0"/>
              </a:spcBef>
              <a:spcAft>
                <a:spcPts val="0"/>
              </a:spcAft>
              <a:buSzPts val="1100"/>
              <a:buChar char="○"/>
            </a:pPr>
            <a:r>
              <a:rPr lang="en"/>
              <a:t>Mainly through the use of a ASP.NET environment and then passed into Google Charts in a JSON format.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Problems</a:t>
            </a:r>
            <a:endParaRPr/>
          </a:p>
        </p:txBody>
      </p:sp>
      <p:sp>
        <p:nvSpPr>
          <p:cNvPr id="162" name="Shape 162"/>
          <p:cNvSpPr txBox="1">
            <a:spLocks noGrp="1"/>
          </p:cNvSpPr>
          <p:nvPr>
            <p:ph type="body" idx="1"/>
          </p:nvPr>
        </p:nvSpPr>
        <p:spPr>
          <a:xfrm>
            <a:off x="4306400" y="266475"/>
            <a:ext cx="4436700" cy="22980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API development began much later than the frontend and backend development</a:t>
            </a:r>
            <a:endParaRPr/>
          </a:p>
          <a:p>
            <a:pPr marL="0" lvl="0" indent="0" rtl="0">
              <a:spcBef>
                <a:spcPts val="1600"/>
              </a:spcBef>
              <a:spcAft>
                <a:spcPts val="0"/>
              </a:spcAft>
              <a:buNone/>
            </a:pPr>
            <a:endParaRPr/>
          </a:p>
          <a:p>
            <a:pPr marL="457200" lvl="0" indent="-311150" rtl="0">
              <a:spcBef>
                <a:spcPts val="1600"/>
              </a:spcBef>
              <a:spcAft>
                <a:spcPts val="0"/>
              </a:spcAft>
              <a:buSzPts val="1300"/>
              <a:buChar char="●"/>
            </a:pPr>
            <a:r>
              <a:rPr lang="en"/>
              <a:t>Originally iOS and Android development was going to be split up but we decided to use Xamarin Forms which allows for a shared codebase and won’t require 2 separate developments</a:t>
            </a:r>
            <a:endParaRPr/>
          </a:p>
          <a:p>
            <a:pPr marL="0" lvl="0" indent="0" rtl="0">
              <a:spcBef>
                <a:spcPts val="1600"/>
              </a:spcBef>
              <a:spcAft>
                <a:spcPts val="0"/>
              </a:spcAft>
              <a:buNone/>
            </a:pPr>
            <a:endParaRPr/>
          </a:p>
          <a:p>
            <a:pPr marL="457200" lvl="0" indent="-311150">
              <a:spcBef>
                <a:spcPts val="1600"/>
              </a:spcBef>
              <a:spcAft>
                <a:spcPts val="0"/>
              </a:spcAft>
              <a:buSzPts val="1300"/>
              <a:buChar char="●"/>
            </a:pPr>
            <a:r>
              <a:rPr lang="en"/>
              <a:t>Compatibility issues between Mac and Visual Studio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Code demo for returning data from a specific time series</a:t>
            </a:r>
            <a:endParaRPr/>
          </a:p>
        </p:txBody>
      </p:sp>
      <p:sp>
        <p:nvSpPr>
          <p:cNvPr id="168" name="Shape 168"/>
          <p:cNvSpPr txBox="1">
            <a:spLocks noGrp="1"/>
          </p:cNvSpPr>
          <p:nvPr>
            <p:ph type="body" idx="1"/>
          </p:nvPr>
        </p:nvSpPr>
        <p:spPr>
          <a:xfrm>
            <a:off x="3757650" y="442450"/>
            <a:ext cx="5348100" cy="226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Definition:</a:t>
            </a:r>
            <a:endParaRPr/>
          </a:p>
          <a:p>
            <a:pPr marL="0" lvl="0" indent="0">
              <a:spcBef>
                <a:spcPts val="1600"/>
              </a:spcBef>
              <a:spcAft>
                <a:spcPts val="0"/>
              </a:spcAft>
              <a:buNone/>
            </a:pPr>
            <a:endParaRPr/>
          </a:p>
          <a:p>
            <a:pPr marL="0" lvl="0" indent="0">
              <a:spcBef>
                <a:spcPts val="1600"/>
              </a:spcBef>
              <a:spcAft>
                <a:spcPts val="0"/>
              </a:spcAft>
              <a:buNone/>
            </a:pPr>
            <a:r>
              <a:rPr lang="en"/>
              <a:t>Example Request:</a:t>
            </a:r>
            <a:endParaRPr/>
          </a:p>
          <a:p>
            <a:pPr marL="0" lvl="0" indent="0">
              <a:spcBef>
                <a:spcPts val="1600"/>
              </a:spcBef>
              <a:spcAft>
                <a:spcPts val="0"/>
              </a:spcAft>
              <a:buNone/>
            </a:pPr>
            <a:endParaRPr/>
          </a:p>
          <a:p>
            <a:pPr marL="0" lvl="0" indent="0">
              <a:spcBef>
                <a:spcPts val="1600"/>
              </a:spcBef>
              <a:spcAft>
                <a:spcPts val="0"/>
              </a:spcAft>
              <a:buNone/>
            </a:pPr>
            <a:r>
              <a:rPr lang="en"/>
              <a:t>Example Response: </a:t>
            </a:r>
            <a:endParaRPr/>
          </a:p>
          <a:p>
            <a:pPr marL="0" lvl="0" indent="0">
              <a:spcBef>
                <a:spcPts val="1600"/>
              </a:spcBef>
              <a:spcAft>
                <a:spcPts val="1600"/>
              </a:spcAft>
              <a:buNone/>
            </a:pPr>
            <a:r>
              <a:rPr lang="en"/>
              <a:t>	</a:t>
            </a:r>
            <a:endParaRPr/>
          </a:p>
        </p:txBody>
      </p:sp>
      <p:pic>
        <p:nvPicPr>
          <p:cNvPr id="169" name="Shape 169"/>
          <p:cNvPicPr preferRelativeResize="0"/>
          <p:nvPr/>
        </p:nvPicPr>
        <p:blipFill>
          <a:blip r:embed="rId3">
            <a:alphaModFix/>
          </a:blip>
          <a:stretch>
            <a:fillRect/>
          </a:stretch>
        </p:blipFill>
        <p:spPr>
          <a:xfrm>
            <a:off x="3757663" y="1660550"/>
            <a:ext cx="5386351" cy="378000"/>
          </a:xfrm>
          <a:prstGeom prst="rect">
            <a:avLst/>
          </a:prstGeom>
          <a:noFill/>
          <a:ln>
            <a:noFill/>
          </a:ln>
        </p:spPr>
      </p:pic>
      <p:pic>
        <p:nvPicPr>
          <p:cNvPr id="170" name="Shape 170"/>
          <p:cNvPicPr preferRelativeResize="0"/>
          <p:nvPr/>
        </p:nvPicPr>
        <p:blipFill>
          <a:blip r:embed="rId4">
            <a:alphaModFix/>
          </a:blip>
          <a:stretch>
            <a:fillRect/>
          </a:stretch>
        </p:blipFill>
        <p:spPr>
          <a:xfrm>
            <a:off x="3767013" y="761202"/>
            <a:ext cx="5367632" cy="378000"/>
          </a:xfrm>
          <a:prstGeom prst="rect">
            <a:avLst/>
          </a:prstGeom>
          <a:noFill/>
          <a:ln>
            <a:noFill/>
          </a:ln>
        </p:spPr>
      </p:pic>
      <p:pic>
        <p:nvPicPr>
          <p:cNvPr id="171" name="Shape 171"/>
          <p:cNvPicPr preferRelativeResize="0"/>
          <p:nvPr/>
        </p:nvPicPr>
        <p:blipFill>
          <a:blip r:embed="rId5">
            <a:alphaModFix/>
          </a:blip>
          <a:stretch>
            <a:fillRect/>
          </a:stretch>
        </p:blipFill>
        <p:spPr>
          <a:xfrm>
            <a:off x="5803901" y="2330025"/>
            <a:ext cx="2663826" cy="269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Code Demo for getting metadata of a specific time series</a:t>
            </a:r>
            <a:endParaRPr/>
          </a:p>
        </p:txBody>
      </p:sp>
      <p:sp>
        <p:nvSpPr>
          <p:cNvPr id="177" name="Shape 177"/>
          <p:cNvSpPr txBox="1">
            <a:spLocks noGrp="1"/>
          </p:cNvSpPr>
          <p:nvPr>
            <p:ph type="body" idx="1"/>
          </p:nvPr>
        </p:nvSpPr>
        <p:spPr>
          <a:xfrm>
            <a:off x="4032150" y="204900"/>
            <a:ext cx="4822500" cy="2771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Definition:</a:t>
            </a:r>
            <a:endParaRPr/>
          </a:p>
          <a:p>
            <a:pPr marL="0" lvl="0" indent="0">
              <a:spcBef>
                <a:spcPts val="1600"/>
              </a:spcBef>
              <a:spcAft>
                <a:spcPts val="0"/>
              </a:spcAft>
              <a:buNone/>
            </a:pPr>
            <a:endParaRPr/>
          </a:p>
          <a:p>
            <a:pPr marL="0" lvl="0" indent="0">
              <a:spcBef>
                <a:spcPts val="1600"/>
              </a:spcBef>
              <a:spcAft>
                <a:spcPts val="0"/>
              </a:spcAft>
              <a:buNone/>
            </a:pPr>
            <a:r>
              <a:rPr lang="en"/>
              <a:t>Example Request: </a:t>
            </a:r>
            <a:endParaRPr/>
          </a:p>
          <a:p>
            <a:pPr marL="0" lvl="0" indent="0">
              <a:spcBef>
                <a:spcPts val="1600"/>
              </a:spcBef>
              <a:spcAft>
                <a:spcPts val="0"/>
              </a:spcAft>
              <a:buNone/>
            </a:pPr>
            <a:endParaRPr/>
          </a:p>
          <a:p>
            <a:pPr marL="0" lvl="0" indent="0">
              <a:spcBef>
                <a:spcPts val="1600"/>
              </a:spcBef>
              <a:spcAft>
                <a:spcPts val="0"/>
              </a:spcAft>
              <a:buNone/>
            </a:pPr>
            <a:r>
              <a:rPr lang="en"/>
              <a:t>Example Response:</a:t>
            </a:r>
            <a:endParaRPr/>
          </a:p>
          <a:p>
            <a:pPr marL="0" lvl="0" indent="0">
              <a:spcBef>
                <a:spcPts val="1600"/>
              </a:spcBef>
              <a:spcAft>
                <a:spcPts val="0"/>
              </a:spcAft>
              <a:buNone/>
            </a:pPr>
            <a:endParaRPr/>
          </a:p>
          <a:p>
            <a:pPr marL="0" lvl="0" indent="0">
              <a:spcBef>
                <a:spcPts val="1600"/>
              </a:spcBef>
              <a:spcAft>
                <a:spcPts val="1600"/>
              </a:spcAft>
              <a:buNone/>
            </a:pPr>
            <a:endParaRPr/>
          </a:p>
        </p:txBody>
      </p:sp>
      <p:pic>
        <p:nvPicPr>
          <p:cNvPr id="178" name="Shape 178"/>
          <p:cNvPicPr preferRelativeResize="0"/>
          <p:nvPr/>
        </p:nvPicPr>
        <p:blipFill>
          <a:blip r:embed="rId3">
            <a:alphaModFix/>
          </a:blip>
          <a:stretch>
            <a:fillRect/>
          </a:stretch>
        </p:blipFill>
        <p:spPr>
          <a:xfrm>
            <a:off x="3944825" y="584625"/>
            <a:ext cx="4997126" cy="231450"/>
          </a:xfrm>
          <a:prstGeom prst="rect">
            <a:avLst/>
          </a:prstGeom>
          <a:noFill/>
          <a:ln>
            <a:noFill/>
          </a:ln>
        </p:spPr>
      </p:pic>
      <p:pic>
        <p:nvPicPr>
          <p:cNvPr id="179" name="Shape 179"/>
          <p:cNvPicPr preferRelativeResize="0"/>
          <p:nvPr/>
        </p:nvPicPr>
        <p:blipFill>
          <a:blip r:embed="rId4">
            <a:alphaModFix/>
          </a:blip>
          <a:stretch>
            <a:fillRect/>
          </a:stretch>
        </p:blipFill>
        <p:spPr>
          <a:xfrm>
            <a:off x="3944825" y="1462750"/>
            <a:ext cx="4822500" cy="332575"/>
          </a:xfrm>
          <a:prstGeom prst="rect">
            <a:avLst/>
          </a:prstGeom>
          <a:noFill/>
          <a:ln>
            <a:noFill/>
          </a:ln>
        </p:spPr>
      </p:pic>
      <p:pic>
        <p:nvPicPr>
          <p:cNvPr id="180" name="Shape 180"/>
          <p:cNvPicPr preferRelativeResize="0"/>
          <p:nvPr/>
        </p:nvPicPr>
        <p:blipFill>
          <a:blip r:embed="rId5">
            <a:alphaModFix/>
          </a:blip>
          <a:stretch>
            <a:fillRect/>
          </a:stretch>
        </p:blipFill>
        <p:spPr>
          <a:xfrm>
            <a:off x="3987225" y="2442000"/>
            <a:ext cx="4912352" cy="92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Recap:</a:t>
            </a:r>
            <a:br>
              <a:rPr lang="en"/>
            </a:br>
            <a:br>
              <a:rPr lang="en"/>
            </a:br>
            <a:r>
              <a:rPr lang="en"/>
              <a:t>Purposes and Goals</a:t>
            </a:r>
            <a:br>
              <a:rPr lang="en"/>
            </a:br>
            <a:br>
              <a:rPr lang="en"/>
            </a:br>
            <a:br>
              <a:rPr lang="en"/>
            </a:br>
            <a:br>
              <a:rPr lang="en"/>
            </a:br>
            <a:endParaRPr/>
          </a:p>
        </p:txBody>
      </p:sp>
      <p:sp>
        <p:nvSpPr>
          <p:cNvPr id="71" name="Shape 7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chemeClr val="lt1"/>
              </a:buClr>
              <a:buSzPts val="1300"/>
              <a:buChar char="●"/>
            </a:pPr>
            <a:r>
              <a:rPr lang="en">
                <a:solidFill>
                  <a:schemeClr val="lt1"/>
                </a:solidFill>
              </a:rPr>
              <a:t>The primary goal of this project is to supplement a user’s investment experience </a:t>
            </a:r>
            <a:endParaRPr>
              <a:solidFill>
                <a:schemeClr val="lt1"/>
              </a:solidFill>
            </a:endParaRPr>
          </a:p>
          <a:p>
            <a:pPr marL="0" lvl="0" indent="0" rtl="0">
              <a:spcBef>
                <a:spcPts val="1600"/>
              </a:spcBef>
              <a:spcAft>
                <a:spcPts val="0"/>
              </a:spcAft>
              <a:buNone/>
            </a:pPr>
            <a:endParaRPr>
              <a:solidFill>
                <a:schemeClr val="lt1"/>
              </a:solidFill>
            </a:endParaRPr>
          </a:p>
          <a:p>
            <a:pPr marL="457200" lvl="0" indent="-311150" rtl="0">
              <a:spcBef>
                <a:spcPts val="1600"/>
              </a:spcBef>
              <a:spcAft>
                <a:spcPts val="0"/>
              </a:spcAft>
              <a:buClr>
                <a:schemeClr val="lt1"/>
              </a:buClr>
              <a:buSzPts val="1300"/>
              <a:buChar char="●"/>
            </a:pPr>
            <a:r>
              <a:rPr lang="en">
                <a:solidFill>
                  <a:schemeClr val="lt1"/>
                </a:solidFill>
              </a:rPr>
              <a:t>Timely comparative financial data</a:t>
            </a:r>
            <a:endParaRPr>
              <a:solidFill>
                <a:schemeClr val="lt1"/>
              </a:solidFill>
            </a:endParaRPr>
          </a:p>
          <a:p>
            <a:pPr marL="0" lvl="0" indent="0" rtl="0">
              <a:spcBef>
                <a:spcPts val="1600"/>
              </a:spcBef>
              <a:spcAft>
                <a:spcPts val="0"/>
              </a:spcAft>
              <a:buNone/>
            </a:pPr>
            <a:endParaRPr>
              <a:solidFill>
                <a:schemeClr val="lt1"/>
              </a:solidFill>
            </a:endParaRPr>
          </a:p>
          <a:p>
            <a:pPr marL="457200" lvl="0" indent="-311150" rtl="0">
              <a:spcBef>
                <a:spcPts val="1600"/>
              </a:spcBef>
              <a:spcAft>
                <a:spcPts val="0"/>
              </a:spcAft>
              <a:buClr>
                <a:schemeClr val="lt1"/>
              </a:buClr>
              <a:buSzPts val="1300"/>
              <a:buChar char="●"/>
            </a:pPr>
            <a:r>
              <a:rPr lang="en">
                <a:solidFill>
                  <a:schemeClr val="lt1"/>
                </a:solidFill>
              </a:rPr>
              <a:t>Allow user to make more informed decisions regarding an investment or an entire portfolio</a:t>
            </a:r>
            <a:endParaRPr>
              <a:solidFill>
                <a:schemeClr val="lt1"/>
              </a:solidFill>
            </a:endParaRPr>
          </a:p>
          <a:p>
            <a:pPr marL="0" lvl="0" indent="0" rtl="0">
              <a:spcBef>
                <a:spcPts val="1600"/>
              </a:spcBef>
              <a:spcAft>
                <a:spcPts val="1600"/>
              </a:spcAft>
              <a:buNone/>
            </a:pP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Code Demo for Download and Multidownload Requests</a:t>
            </a:r>
            <a:endParaRPr/>
          </a:p>
        </p:txBody>
      </p:sp>
      <p:sp>
        <p:nvSpPr>
          <p:cNvPr id="186" name="Shape 186"/>
          <p:cNvSpPr txBox="1">
            <a:spLocks noGrp="1"/>
          </p:cNvSpPr>
          <p:nvPr>
            <p:ph type="body" idx="1"/>
          </p:nvPr>
        </p:nvSpPr>
        <p:spPr>
          <a:xfrm>
            <a:off x="3976325" y="102600"/>
            <a:ext cx="3127500" cy="2298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Download:</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r>
              <a:rPr lang="en"/>
              <a:t>Multiset Download: </a:t>
            </a:r>
            <a:endParaRPr/>
          </a:p>
          <a:p>
            <a:pPr marL="0" lvl="0" indent="0">
              <a:spcBef>
                <a:spcPts val="1600"/>
              </a:spcBef>
              <a:spcAft>
                <a:spcPts val="0"/>
              </a:spcAft>
              <a:buNone/>
            </a:pPr>
            <a:endParaRPr/>
          </a:p>
          <a:p>
            <a:pPr marL="0" lvl="0" indent="0">
              <a:spcBef>
                <a:spcPts val="1600"/>
              </a:spcBef>
              <a:spcAft>
                <a:spcPts val="1600"/>
              </a:spcAft>
              <a:buNone/>
            </a:pPr>
            <a:endParaRPr/>
          </a:p>
        </p:txBody>
      </p:sp>
      <p:pic>
        <p:nvPicPr>
          <p:cNvPr id="187" name="Shape 187"/>
          <p:cNvPicPr preferRelativeResize="0"/>
          <p:nvPr/>
        </p:nvPicPr>
        <p:blipFill>
          <a:blip r:embed="rId3">
            <a:alphaModFix/>
          </a:blip>
          <a:stretch>
            <a:fillRect/>
          </a:stretch>
        </p:blipFill>
        <p:spPr>
          <a:xfrm>
            <a:off x="4105375" y="441675"/>
            <a:ext cx="3209162" cy="1888350"/>
          </a:xfrm>
          <a:prstGeom prst="rect">
            <a:avLst/>
          </a:prstGeom>
          <a:noFill/>
          <a:ln>
            <a:noFill/>
          </a:ln>
        </p:spPr>
      </p:pic>
      <p:pic>
        <p:nvPicPr>
          <p:cNvPr id="188" name="Shape 188"/>
          <p:cNvPicPr preferRelativeResize="0"/>
          <p:nvPr/>
        </p:nvPicPr>
        <p:blipFill>
          <a:blip r:embed="rId4">
            <a:alphaModFix/>
          </a:blip>
          <a:stretch>
            <a:fillRect/>
          </a:stretch>
        </p:blipFill>
        <p:spPr>
          <a:xfrm>
            <a:off x="4105375" y="2587488"/>
            <a:ext cx="3209149" cy="23141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94" name="Shape 194"/>
          <p:cNvSpPr txBox="1"/>
          <p:nvPr/>
        </p:nvSpPr>
        <p:spPr>
          <a:xfrm>
            <a:off x="4529600" y="381350"/>
            <a:ext cx="4120500" cy="12369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chemeClr val="accent2"/>
              </a:buClr>
              <a:buSzPts val="1400"/>
              <a:buChar char="●"/>
            </a:pPr>
            <a:r>
              <a:rPr lang="en">
                <a:solidFill>
                  <a:schemeClr val="accent2"/>
                </a:solidFill>
              </a:rPr>
              <a:t>We’re on track for completing a beta level application by the end of winter term.</a:t>
            </a:r>
            <a:endParaRPr>
              <a:solidFill>
                <a:schemeClr val="accent2"/>
              </a:solidFill>
            </a:endParaRPr>
          </a:p>
          <a:p>
            <a:pPr marL="0" lvl="0" indent="0" rtl="0">
              <a:spcBef>
                <a:spcPts val="0"/>
              </a:spcBef>
              <a:spcAft>
                <a:spcPts val="0"/>
              </a:spcAft>
              <a:buNone/>
            </a:pPr>
            <a:endParaRPr>
              <a:solidFill>
                <a:schemeClr val="accent2"/>
              </a:solidFill>
            </a:endParaRPr>
          </a:p>
          <a:p>
            <a:pPr marL="457200" lvl="0" indent="-317500" rtl="0">
              <a:spcBef>
                <a:spcPts val="0"/>
              </a:spcBef>
              <a:spcAft>
                <a:spcPts val="0"/>
              </a:spcAft>
              <a:buClr>
                <a:schemeClr val="accent2"/>
              </a:buClr>
              <a:buSzPts val="1400"/>
              <a:buChar char="●"/>
            </a:pPr>
            <a:r>
              <a:rPr lang="en">
                <a:solidFill>
                  <a:schemeClr val="accent2"/>
                </a:solidFill>
              </a:rPr>
              <a:t>The weeks up to expo will consist of fine tuning the application’s functions and making sure the business logic is sound. </a:t>
            </a:r>
            <a:endParaRPr>
              <a:solidFill>
                <a:schemeClr val="accent2"/>
              </a:solidFill>
            </a:endParaRPr>
          </a:p>
          <a:p>
            <a:pPr marL="0" lvl="0" indent="0" rtl="0">
              <a:spcBef>
                <a:spcPts val="0"/>
              </a:spcBef>
              <a:spcAft>
                <a:spcPts val="0"/>
              </a:spcAft>
              <a:buNone/>
            </a:pPr>
            <a:endParaRPr>
              <a:solidFill>
                <a:schemeClr val="accent2"/>
              </a:solidFill>
            </a:endParaRPr>
          </a:p>
          <a:p>
            <a:pPr marL="457200" lvl="0" indent="-317500">
              <a:spcBef>
                <a:spcPts val="0"/>
              </a:spcBef>
              <a:spcAft>
                <a:spcPts val="0"/>
              </a:spcAft>
              <a:buClr>
                <a:schemeClr val="accent2"/>
              </a:buClr>
              <a:buSzPts val="1400"/>
              <a:buChar char="●"/>
            </a:pPr>
            <a:r>
              <a:rPr lang="en">
                <a:solidFill>
                  <a:schemeClr val="accent2"/>
                </a:solidFill>
              </a:rPr>
              <a:t>We’ll also run testing on the application and get more data on how users like the interface and and if they like the visualization of the data. </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Backend</a:t>
            </a:r>
            <a:br>
              <a:rPr lang="en"/>
            </a:br>
            <a:br>
              <a:rPr lang="en"/>
            </a:br>
            <a:br>
              <a:rPr lang="en"/>
            </a:br>
            <a:br>
              <a:rPr lang="en"/>
            </a:br>
            <a:endParaRPr/>
          </a:p>
        </p:txBody>
      </p:sp>
      <p:sp>
        <p:nvSpPr>
          <p:cNvPr id="77" name="Shape 7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lt1"/>
                </a:solidFill>
              </a:rPr>
              <a:t>MySQL OSU Hosted Database</a:t>
            </a:r>
            <a:endParaRPr>
              <a:solidFill>
                <a:schemeClr val="lt1"/>
              </a:solidFill>
            </a:endParaRPr>
          </a:p>
          <a:p>
            <a:pPr marL="457200" lvl="0" indent="-311150" rtl="0">
              <a:spcBef>
                <a:spcPts val="1600"/>
              </a:spcBef>
              <a:spcAft>
                <a:spcPts val="0"/>
              </a:spcAft>
              <a:buClr>
                <a:schemeClr val="lt1"/>
              </a:buClr>
              <a:buSzPts val="1300"/>
              <a:buChar char="-"/>
            </a:pPr>
            <a:r>
              <a:rPr lang="en">
                <a:solidFill>
                  <a:schemeClr val="lt1"/>
                </a:solidFill>
              </a:rPr>
              <a:t>Basic Structure</a:t>
            </a:r>
            <a:endParaRPr>
              <a:solidFill>
                <a:schemeClr val="lt1"/>
              </a:solidFill>
            </a:endParaRPr>
          </a:p>
          <a:p>
            <a:pPr marL="914400" lvl="1" indent="-298450" rtl="0">
              <a:spcBef>
                <a:spcPts val="0"/>
              </a:spcBef>
              <a:spcAft>
                <a:spcPts val="0"/>
              </a:spcAft>
              <a:buClr>
                <a:schemeClr val="lt1"/>
              </a:buClr>
              <a:buSzPts val="1100"/>
              <a:buChar char="-"/>
            </a:pPr>
            <a:r>
              <a:rPr lang="en">
                <a:solidFill>
                  <a:schemeClr val="lt1"/>
                </a:solidFill>
              </a:rPr>
              <a:t>2 important Many-to-Many relationships</a:t>
            </a:r>
            <a:endParaRPr>
              <a:solidFill>
                <a:schemeClr val="lt1"/>
              </a:solidFill>
            </a:endParaRPr>
          </a:p>
          <a:p>
            <a:pPr marL="1371600" lvl="2" indent="-298450" rtl="0">
              <a:spcBef>
                <a:spcPts val="0"/>
              </a:spcBef>
              <a:spcAft>
                <a:spcPts val="0"/>
              </a:spcAft>
              <a:buClr>
                <a:schemeClr val="lt1"/>
              </a:buClr>
              <a:buSzPts val="1100"/>
              <a:buChar char="-"/>
            </a:pPr>
            <a:r>
              <a:rPr lang="en">
                <a:solidFill>
                  <a:schemeClr val="lt1"/>
                </a:solidFill>
              </a:rPr>
              <a:t>Users to Portfolios</a:t>
            </a:r>
            <a:endParaRPr>
              <a:solidFill>
                <a:schemeClr val="lt1"/>
              </a:solidFill>
            </a:endParaRPr>
          </a:p>
          <a:p>
            <a:pPr marL="1371600" lvl="2" indent="-298450" rtl="0">
              <a:spcBef>
                <a:spcPts val="0"/>
              </a:spcBef>
              <a:spcAft>
                <a:spcPts val="0"/>
              </a:spcAft>
              <a:buClr>
                <a:schemeClr val="lt1"/>
              </a:buClr>
              <a:buSzPts val="1100"/>
              <a:buChar char="-"/>
            </a:pPr>
            <a:r>
              <a:rPr lang="en">
                <a:solidFill>
                  <a:schemeClr val="lt1"/>
                </a:solidFill>
              </a:rPr>
              <a:t>Portfolios to Investments</a:t>
            </a:r>
            <a:endParaRPr>
              <a:solidFill>
                <a:schemeClr val="lt1"/>
              </a:solidFill>
            </a:endParaRPr>
          </a:p>
          <a:p>
            <a:pPr marL="0" lvl="0" indent="0" rtl="0">
              <a:spcBef>
                <a:spcPts val="1600"/>
              </a:spcBef>
              <a:spcAft>
                <a:spcPts val="0"/>
              </a:spcAft>
              <a:buNone/>
            </a:pPr>
            <a:endParaRPr>
              <a:solidFill>
                <a:schemeClr val="lt1"/>
              </a:solidFill>
            </a:endParaRPr>
          </a:p>
          <a:p>
            <a:pPr marL="0" lvl="0" indent="0" rtl="0">
              <a:spcBef>
                <a:spcPts val="1600"/>
              </a:spcBef>
              <a:spcAft>
                <a:spcPts val="1600"/>
              </a:spcAft>
              <a:buNone/>
            </a:pPr>
            <a:r>
              <a:rPr lang="en">
                <a:solidFill>
                  <a:schemeClr val="lt1"/>
                </a:solidFill>
              </a:rPr>
              <a:t>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Problems</a:t>
            </a:r>
            <a:br>
              <a:rPr lang="en"/>
            </a:br>
            <a:br>
              <a:rPr lang="en"/>
            </a:br>
            <a:br>
              <a:rPr lang="en"/>
            </a:br>
            <a:br>
              <a:rPr lang="en"/>
            </a:br>
            <a:endParaRPr/>
          </a:p>
        </p:txBody>
      </p:sp>
      <p:sp>
        <p:nvSpPr>
          <p:cNvPr id="83" name="Shape 8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lt1"/>
                </a:solidFill>
              </a:rPr>
              <a:t> Regardless of research, ignorant to some necessary pieces of application. Learning a lot!</a:t>
            </a:r>
            <a:endParaRPr>
              <a:solidFill>
                <a:schemeClr val="lt1"/>
              </a:solidFill>
            </a:endParaRPr>
          </a:p>
          <a:p>
            <a:pPr marL="457200" lvl="0" indent="-311150" rtl="0">
              <a:spcBef>
                <a:spcPts val="1600"/>
              </a:spcBef>
              <a:spcAft>
                <a:spcPts val="0"/>
              </a:spcAft>
              <a:buClr>
                <a:schemeClr val="lt1"/>
              </a:buClr>
              <a:buSzPts val="1300"/>
              <a:buChar char="-"/>
            </a:pPr>
            <a:r>
              <a:rPr lang="en">
                <a:solidFill>
                  <a:schemeClr val="lt1"/>
                </a:solidFill>
              </a:rPr>
              <a:t>How to create the needed data relationship and data flow into application</a:t>
            </a:r>
            <a:endParaRPr>
              <a:solidFill>
                <a:schemeClr val="lt1"/>
              </a:solidFill>
            </a:endParaRPr>
          </a:p>
          <a:p>
            <a:pPr marL="457200" lvl="0" indent="-311150" rtl="0">
              <a:spcBef>
                <a:spcPts val="0"/>
              </a:spcBef>
              <a:spcAft>
                <a:spcPts val="0"/>
              </a:spcAft>
              <a:buClr>
                <a:schemeClr val="lt1"/>
              </a:buClr>
              <a:buSzPts val="1300"/>
              <a:buChar char="-"/>
            </a:pPr>
            <a:r>
              <a:rPr lang="en">
                <a:solidFill>
                  <a:schemeClr val="lt1"/>
                </a:solidFill>
              </a:rPr>
              <a:t>Didn’t know what an API was</a:t>
            </a:r>
            <a:endParaRPr>
              <a:solidFill>
                <a:schemeClr val="lt1"/>
              </a:solidFill>
            </a:endParaRPr>
          </a:p>
          <a:p>
            <a:pPr marL="457200" lvl="0" indent="-311150" rtl="0">
              <a:spcBef>
                <a:spcPts val="0"/>
              </a:spcBef>
              <a:spcAft>
                <a:spcPts val="0"/>
              </a:spcAft>
              <a:buClr>
                <a:schemeClr val="lt1"/>
              </a:buClr>
              <a:buSzPts val="1300"/>
              <a:buChar char="-"/>
            </a:pPr>
            <a:r>
              <a:rPr lang="en">
                <a:solidFill>
                  <a:schemeClr val="lt1"/>
                </a:solidFill>
              </a:rPr>
              <a:t>Never done Mobile Development</a:t>
            </a:r>
            <a:endParaRPr>
              <a:solidFill>
                <a:schemeClr val="lt1"/>
              </a:solidFill>
            </a:endParaRPr>
          </a:p>
          <a:p>
            <a:pPr marL="0" lvl="0" indent="0" rtl="0">
              <a:spcBef>
                <a:spcPts val="1600"/>
              </a:spcBef>
              <a:spcAft>
                <a:spcPts val="0"/>
              </a:spcAft>
              <a:buNone/>
            </a:pPr>
            <a:r>
              <a:rPr lang="en">
                <a:solidFill>
                  <a:schemeClr val="lt1"/>
                </a:solidFill>
              </a:rPr>
              <a:t>TA miscommunication</a:t>
            </a:r>
            <a:endParaRPr>
              <a:solidFill>
                <a:schemeClr val="lt1"/>
              </a:solidFill>
            </a:endParaRPr>
          </a:p>
          <a:p>
            <a:pPr marL="0" lvl="0" indent="0" rtl="0">
              <a:spcBef>
                <a:spcPts val="1600"/>
              </a:spcBef>
              <a:spcAft>
                <a:spcPts val="0"/>
              </a:spcAft>
              <a:buNone/>
            </a:pPr>
            <a:endParaRPr>
              <a:solidFill>
                <a:schemeClr val="lt1"/>
              </a:solidFill>
            </a:endParaRPr>
          </a:p>
          <a:p>
            <a:pPr marL="0" lvl="0" indent="0" rtl="0">
              <a:spcBef>
                <a:spcPts val="1600"/>
              </a:spcBef>
              <a:spcAft>
                <a:spcPts val="1600"/>
              </a:spcAft>
              <a:buNone/>
            </a:pP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Solutions</a:t>
            </a:r>
            <a:br>
              <a:rPr lang="en"/>
            </a:br>
            <a:br>
              <a:rPr lang="en"/>
            </a:br>
            <a:br>
              <a:rPr lang="en"/>
            </a:br>
            <a:br>
              <a:rPr lang="en"/>
            </a:br>
            <a:br>
              <a:rPr lang="en"/>
            </a:br>
            <a:endParaRPr/>
          </a:p>
        </p:txBody>
      </p:sp>
      <p:sp>
        <p:nvSpPr>
          <p:cNvPr id="89" name="Shape 8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lt1"/>
                </a:solidFill>
              </a:rPr>
              <a:t>Much research involved</a:t>
            </a:r>
            <a:endParaRPr>
              <a:solidFill>
                <a:schemeClr val="lt1"/>
              </a:solidFill>
            </a:endParaRPr>
          </a:p>
          <a:p>
            <a:pPr marL="457200" lvl="0" indent="-311150" rtl="0">
              <a:spcBef>
                <a:spcPts val="1600"/>
              </a:spcBef>
              <a:spcAft>
                <a:spcPts val="0"/>
              </a:spcAft>
              <a:buClr>
                <a:schemeClr val="lt1"/>
              </a:buClr>
              <a:buSzPts val="1300"/>
              <a:buChar char="-"/>
            </a:pPr>
            <a:r>
              <a:rPr lang="en">
                <a:solidFill>
                  <a:schemeClr val="lt1"/>
                </a:solidFill>
              </a:rPr>
              <a:t>Need for REST API and Web Service</a:t>
            </a:r>
            <a:endParaRPr>
              <a:solidFill>
                <a:schemeClr val="lt1"/>
              </a:solidFill>
            </a:endParaRPr>
          </a:p>
          <a:p>
            <a:pPr marL="0" lvl="0" indent="0" rtl="0">
              <a:spcBef>
                <a:spcPts val="1600"/>
              </a:spcBef>
              <a:spcAft>
                <a:spcPts val="0"/>
              </a:spcAft>
              <a:buNone/>
            </a:pPr>
            <a:r>
              <a:rPr lang="en">
                <a:solidFill>
                  <a:schemeClr val="lt1"/>
                </a:solidFill>
              </a:rPr>
              <a:t>Large chunk of man hours teaching myself what necessary components are and how to make them</a:t>
            </a:r>
            <a:endParaRPr>
              <a:solidFill>
                <a:schemeClr val="lt1"/>
              </a:solidFill>
            </a:endParaRPr>
          </a:p>
          <a:p>
            <a:pPr marL="0" lvl="0" indent="0" rtl="0">
              <a:spcBef>
                <a:spcPts val="1600"/>
              </a:spcBef>
              <a:spcAft>
                <a:spcPts val="1600"/>
              </a:spcAft>
              <a:buNone/>
            </a:pP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Code Demo</a:t>
            </a:r>
            <a:br>
              <a:rPr lang="en"/>
            </a:br>
            <a:br>
              <a:rPr lang="en"/>
            </a:br>
            <a:br>
              <a:rPr lang="en"/>
            </a:b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Current </a:t>
            </a:r>
            <a:endParaRPr/>
          </a:p>
          <a:p>
            <a:pPr marL="0" lvl="0" indent="0" algn="ctr">
              <a:spcBef>
                <a:spcPts val="0"/>
              </a:spcBef>
              <a:spcAft>
                <a:spcPts val="0"/>
              </a:spcAft>
              <a:buNone/>
            </a:pPr>
            <a:r>
              <a:rPr lang="en"/>
              <a:t>State of UI</a:t>
            </a:r>
            <a:endParaRPr/>
          </a:p>
        </p:txBody>
      </p:sp>
      <p:sp>
        <p:nvSpPr>
          <p:cNvPr id="100" name="Shape 100"/>
          <p:cNvSpPr txBox="1">
            <a:spLocks noGrp="1"/>
          </p:cNvSpPr>
          <p:nvPr>
            <p:ph type="body" idx="1"/>
          </p:nvPr>
        </p:nvSpPr>
        <p:spPr>
          <a:xfrm>
            <a:off x="311700" y="1813650"/>
            <a:ext cx="1800900" cy="28749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Current functionality implemented</a:t>
            </a:r>
            <a:br>
              <a:rPr lang="en"/>
            </a:br>
            <a:endParaRPr/>
          </a:p>
          <a:p>
            <a:pPr marL="457200" lvl="0" indent="-311150" rtl="0">
              <a:spcBef>
                <a:spcPts val="0"/>
              </a:spcBef>
              <a:spcAft>
                <a:spcPts val="0"/>
              </a:spcAft>
              <a:buSzPts val="1300"/>
              <a:buChar char="●"/>
            </a:pPr>
            <a:r>
              <a:rPr lang="en"/>
              <a:t>UI Mockup for Beta Release Designed</a:t>
            </a:r>
            <a:br>
              <a:rPr lang="en"/>
            </a:br>
            <a:endParaRPr/>
          </a:p>
          <a:p>
            <a:pPr marL="457200" lvl="0" indent="-311150" rtl="0">
              <a:spcBef>
                <a:spcPts val="0"/>
              </a:spcBef>
              <a:spcAft>
                <a:spcPts val="0"/>
              </a:spcAft>
              <a:buSzPts val="1300"/>
              <a:buChar char="●"/>
            </a:pPr>
            <a:r>
              <a:rPr lang="en"/>
              <a:t>Early Stages of Beta UI in development</a:t>
            </a:r>
            <a:endParaRPr/>
          </a:p>
        </p:txBody>
      </p:sp>
      <p:pic>
        <p:nvPicPr>
          <p:cNvPr id="101" name="Shape 101"/>
          <p:cNvPicPr preferRelativeResize="0"/>
          <p:nvPr/>
        </p:nvPicPr>
        <p:blipFill>
          <a:blip r:embed="rId3">
            <a:alphaModFix/>
          </a:blip>
          <a:stretch>
            <a:fillRect/>
          </a:stretch>
        </p:blipFill>
        <p:spPr>
          <a:xfrm>
            <a:off x="5136850" y="152400"/>
            <a:ext cx="2839322" cy="4838700"/>
          </a:xfrm>
          <a:prstGeom prst="rect">
            <a:avLst/>
          </a:prstGeom>
          <a:noFill/>
          <a:ln>
            <a:noFill/>
          </a:ln>
        </p:spPr>
      </p:pic>
      <p:pic>
        <p:nvPicPr>
          <p:cNvPr id="102" name="Shape 102"/>
          <p:cNvPicPr preferRelativeResize="0"/>
          <p:nvPr/>
        </p:nvPicPr>
        <p:blipFill>
          <a:blip r:embed="rId4">
            <a:alphaModFix/>
          </a:blip>
          <a:stretch>
            <a:fillRect/>
          </a:stretch>
        </p:blipFill>
        <p:spPr>
          <a:xfrm>
            <a:off x="2112750" y="1922450"/>
            <a:ext cx="1326472" cy="2358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97225" y="2892675"/>
            <a:ext cx="3127500" cy="182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Solutions:</a:t>
            </a:r>
            <a:endParaRPr/>
          </a:p>
          <a:p>
            <a:pPr marL="0" lvl="0" indent="0">
              <a:spcBef>
                <a:spcPts val="0"/>
              </a:spcBef>
              <a:spcAft>
                <a:spcPts val="0"/>
              </a:spcAft>
              <a:buNone/>
            </a:pPr>
            <a:endParaRPr/>
          </a:p>
        </p:txBody>
      </p:sp>
      <p:sp>
        <p:nvSpPr>
          <p:cNvPr id="108" name="Shape 108"/>
          <p:cNvSpPr txBox="1">
            <a:spLocks noGrp="1"/>
          </p:cNvSpPr>
          <p:nvPr>
            <p:ph type="body" idx="1"/>
          </p:nvPr>
        </p:nvSpPr>
        <p:spPr>
          <a:xfrm>
            <a:off x="4535050" y="500925"/>
            <a:ext cx="3941100" cy="17088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chemeClr val="dk1"/>
              </a:buClr>
              <a:buSzPts val="1300"/>
              <a:buChar char="●"/>
            </a:pPr>
            <a:r>
              <a:rPr lang="en">
                <a:solidFill>
                  <a:schemeClr val="dk1"/>
                </a:solidFill>
              </a:rPr>
              <a:t>Native Libraries do not allow for single codebase</a:t>
            </a:r>
            <a:endParaRPr>
              <a:solidFill>
                <a:schemeClr val="dk1"/>
              </a:solidFill>
            </a:endParaRPr>
          </a:p>
          <a:p>
            <a:pPr marL="457200" lvl="0" indent="-311150" rtl="0">
              <a:spcBef>
                <a:spcPts val="0"/>
              </a:spcBef>
              <a:spcAft>
                <a:spcPts val="0"/>
              </a:spcAft>
              <a:buClr>
                <a:schemeClr val="dk1"/>
              </a:buClr>
              <a:buSzPts val="1300"/>
              <a:buChar char="●"/>
            </a:pPr>
            <a:r>
              <a:rPr lang="en">
                <a:solidFill>
                  <a:schemeClr val="dk1"/>
                </a:solidFill>
              </a:rPr>
              <a:t>Layout structure</a:t>
            </a:r>
            <a:endParaRPr>
              <a:solidFill>
                <a:schemeClr val="dk1"/>
              </a:solidFill>
            </a:endParaRPr>
          </a:p>
          <a:p>
            <a:pPr marL="457200" lvl="0" indent="-311150" rtl="0">
              <a:spcBef>
                <a:spcPts val="0"/>
              </a:spcBef>
              <a:spcAft>
                <a:spcPts val="0"/>
              </a:spcAft>
              <a:buClr>
                <a:schemeClr val="dk1"/>
              </a:buClr>
              <a:buSzPts val="1300"/>
              <a:buChar char="●"/>
            </a:pPr>
            <a:r>
              <a:rPr lang="en">
                <a:solidFill>
                  <a:schemeClr val="dk1"/>
                </a:solidFill>
              </a:rPr>
              <a:t>iOS Development</a:t>
            </a:r>
            <a:endParaRPr>
              <a:solidFill>
                <a:schemeClr val="dk1"/>
              </a:solidFill>
            </a:endParaRPr>
          </a:p>
        </p:txBody>
      </p:sp>
      <p:sp>
        <p:nvSpPr>
          <p:cNvPr id="109" name="Shape 109"/>
          <p:cNvSpPr txBox="1">
            <a:spLocks noGrp="1"/>
          </p:cNvSpPr>
          <p:nvPr>
            <p:ph type="body" idx="1"/>
          </p:nvPr>
        </p:nvSpPr>
        <p:spPr>
          <a:xfrm>
            <a:off x="4535050" y="2892675"/>
            <a:ext cx="3941100" cy="17088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chemeClr val="dk1"/>
              </a:buClr>
              <a:buSzPts val="1300"/>
              <a:buChar char="●"/>
            </a:pPr>
            <a:r>
              <a:rPr lang="en">
                <a:solidFill>
                  <a:schemeClr val="dk1"/>
                </a:solidFill>
              </a:rPr>
              <a:t>Xamarin.Forms</a:t>
            </a:r>
            <a:endParaRPr>
              <a:solidFill>
                <a:schemeClr val="dk1"/>
              </a:solidFill>
            </a:endParaRPr>
          </a:p>
          <a:p>
            <a:pPr marL="457200" lvl="0" indent="-311150" rtl="0">
              <a:spcBef>
                <a:spcPts val="0"/>
              </a:spcBef>
              <a:spcAft>
                <a:spcPts val="0"/>
              </a:spcAft>
              <a:buClr>
                <a:schemeClr val="dk1"/>
              </a:buClr>
              <a:buSzPts val="1300"/>
              <a:buChar char="●"/>
            </a:pPr>
            <a:r>
              <a:rPr lang="en">
                <a:solidFill>
                  <a:schemeClr val="dk1"/>
                </a:solidFill>
              </a:rPr>
              <a:t>Research! Research! Research!</a:t>
            </a:r>
            <a:endParaRPr>
              <a:solidFill>
                <a:schemeClr val="dk1"/>
              </a:solidFill>
            </a:endParaRPr>
          </a:p>
          <a:p>
            <a:pPr marL="457200" lvl="0" indent="-311150" rtl="0">
              <a:spcBef>
                <a:spcPts val="0"/>
              </a:spcBef>
              <a:spcAft>
                <a:spcPts val="0"/>
              </a:spcAft>
              <a:buClr>
                <a:schemeClr val="dk1"/>
              </a:buClr>
              <a:buSzPts val="1300"/>
              <a:buChar char="●"/>
            </a:pPr>
            <a:r>
              <a:rPr lang="en">
                <a:solidFill>
                  <a:schemeClr val="dk1"/>
                </a:solidFill>
              </a:rPr>
              <a:t>Mac Developments</a:t>
            </a:r>
            <a:endParaRPr>
              <a:solidFill>
                <a:schemeClr val="dk1"/>
              </a:solidFill>
            </a:endParaRPr>
          </a:p>
        </p:txBody>
      </p:sp>
      <p:sp>
        <p:nvSpPr>
          <p:cNvPr id="110" name="Shape 110"/>
          <p:cNvSpPr txBox="1">
            <a:spLocks noGrp="1"/>
          </p:cNvSpPr>
          <p:nvPr>
            <p:ph type="title"/>
          </p:nvPr>
        </p:nvSpPr>
        <p:spPr>
          <a:xfrm>
            <a:off x="297225" y="440775"/>
            <a:ext cx="3127500" cy="1829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UI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4003A"/>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Demo of alpha UI functionality</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On-screen Show (16:9)</PresentationFormat>
  <Paragraphs>100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Merriweather</vt:lpstr>
      <vt:lpstr>Roboto</vt:lpstr>
      <vt:lpstr>Arial</vt:lpstr>
      <vt:lpstr>Paradigm</vt:lpstr>
      <vt:lpstr>Investment Performance Mobile App</vt:lpstr>
      <vt:lpstr>Project Recap:  Purposes and Goals    </vt:lpstr>
      <vt:lpstr>Backend    </vt:lpstr>
      <vt:lpstr>Problems    </vt:lpstr>
      <vt:lpstr>Solutions     </vt:lpstr>
      <vt:lpstr>Code Demo    </vt:lpstr>
      <vt:lpstr>Current  State of UI</vt:lpstr>
      <vt:lpstr>Solutions: </vt:lpstr>
      <vt:lpstr>Demo of alpha UI functionality</vt:lpstr>
      <vt:lpstr>Demo of alpha UI Design</vt:lpstr>
      <vt:lpstr>What’s next for UI?</vt:lpstr>
      <vt:lpstr>Demo of alpha UI Design</vt:lpstr>
      <vt:lpstr>API</vt:lpstr>
      <vt:lpstr>API’s and Business Logic     </vt:lpstr>
      <vt:lpstr>Current state of the project</vt:lpstr>
      <vt:lpstr>What’s still left?</vt:lpstr>
      <vt:lpstr>Problems</vt:lpstr>
      <vt:lpstr>Code demo for returning data from a specific time series</vt:lpstr>
      <vt:lpstr>Code Demo for getting metadata of a specific time series</vt:lpstr>
      <vt:lpstr>Code Demo for Download and Multidownload Requests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Performance Mobile App</dc:title>
  <dc:creator>tylerdj96</dc:creator>
  <cp:lastModifiedBy>Jones, Tyler Daniel</cp:lastModifiedBy>
  <cp:revision>1</cp:revision>
  <dcterms:modified xsi:type="dcterms:W3CDTF">2018-02-17T03:19:45Z</dcterms:modified>
</cp:coreProperties>
</file>