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9" name="Shape 2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1143000" y="841772"/>
            <a:ext cx="6858000" cy="1790700"/>
          </a:xfrm>
          <a:prstGeom prst="rect">
            <a:avLst/>
          </a:prstGeom>
          <a:noFill/>
          <a:ln>
            <a:noFill/>
          </a:ln>
        </p:spPr>
        <p:txBody>
          <a:bodyPr anchorCtr="0" anchor="b" bIns="68575" lIns="68575" rIns="68575" wrap="square" tIns="68575"/>
          <a:lstStyle>
            <a:lvl1pPr indent="0" lvl="0" marL="0" marR="0" rtl="0" algn="ctr">
              <a:lnSpc>
                <a:spcPct val="90000"/>
              </a:lnSpc>
              <a:spcBef>
                <a:spcPts val="0"/>
              </a:spcBef>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58" name="Shape 58"/>
          <p:cNvSpPr txBox="1"/>
          <p:nvPr>
            <p:ph idx="1" type="subTitle"/>
          </p:nvPr>
        </p:nvSpPr>
        <p:spPr>
          <a:xfrm>
            <a:off x="1143000" y="2701528"/>
            <a:ext cx="6858000" cy="1241821"/>
          </a:xfrm>
          <a:prstGeom prst="rect">
            <a:avLst/>
          </a:prstGeom>
          <a:noFill/>
          <a:ln>
            <a:noFill/>
          </a:ln>
        </p:spPr>
        <p:txBody>
          <a:bodyPr anchorCtr="0" anchor="t" bIns="68575" lIns="68575" rIns="68575" wrap="square" tIns="68575"/>
          <a:lstStyle>
            <a:lvl1pPr indent="0" lvl="0" marL="0" marR="0" rtl="0" algn="ctr">
              <a:lnSpc>
                <a:spcPct val="90000"/>
              </a:lnSpc>
              <a:spcBef>
                <a:spcPts val="800"/>
              </a:spcBef>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628650"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64" name="Shape 64"/>
          <p:cNvSpPr txBox="1"/>
          <p:nvPr>
            <p:ph idx="1" type="body"/>
          </p:nvPr>
        </p:nvSpPr>
        <p:spPr>
          <a:xfrm>
            <a:off x="628650" y="1369219"/>
            <a:ext cx="7886700" cy="3263504"/>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8" y="1282304"/>
            <a:ext cx="7886700" cy="2139553"/>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70" name="Shape 70"/>
          <p:cNvSpPr txBox="1"/>
          <p:nvPr>
            <p:ph idx="1" type="body"/>
          </p:nvPr>
        </p:nvSpPr>
        <p:spPr>
          <a:xfrm>
            <a:off x="623888" y="3442097"/>
            <a:ext cx="7886700" cy="112514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76" name="Shape 76"/>
          <p:cNvSpPr txBox="1"/>
          <p:nvPr>
            <p:ph idx="1" type="body"/>
          </p:nvPr>
        </p:nvSpPr>
        <p:spPr>
          <a:xfrm>
            <a:off x="628650" y="1369219"/>
            <a:ext cx="3886200" cy="3263504"/>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9"/>
            <a:ext cx="3886200" cy="3263504"/>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1"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83" name="Shape 83"/>
          <p:cNvSpPr txBox="1"/>
          <p:nvPr>
            <p:ph idx="1" type="body"/>
          </p:nvPr>
        </p:nvSpPr>
        <p:spPr>
          <a:xfrm>
            <a:off x="629841" y="1260872"/>
            <a:ext cx="3868340" cy="617934"/>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1" y="1878806"/>
            <a:ext cx="3868340" cy="2763441"/>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391" cy="617934"/>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391" cy="2763441"/>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92" name="Shape 92"/>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629841" y="342900"/>
            <a:ext cx="2949178" cy="120015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101" name="Shape 101"/>
          <p:cNvSpPr txBox="1"/>
          <p:nvPr>
            <p:ph idx="1" type="body"/>
          </p:nvPr>
        </p:nvSpPr>
        <p:spPr>
          <a:xfrm>
            <a:off x="3887391" y="740569"/>
            <a:ext cx="4629150" cy="3655219"/>
          </a:xfrm>
          <a:prstGeom prst="rect">
            <a:avLst/>
          </a:prstGeom>
          <a:noFill/>
          <a:ln>
            <a:noFill/>
          </a:ln>
        </p:spPr>
        <p:txBody>
          <a:bodyPr anchorCtr="0" anchor="t" bIns="68575" lIns="68575" rIns="68575" wrap="square" tIns="68575"/>
          <a:lstStyle>
            <a:lvl1pPr indent="-25400" lvl="0" marL="177800" marR="0" rtl="0" algn="l">
              <a:lnSpc>
                <a:spcPct val="90000"/>
              </a:lnSpc>
              <a:spcBef>
                <a:spcPts val="8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1" y="1543050"/>
            <a:ext cx="2949178" cy="2858691"/>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629841" y="342900"/>
            <a:ext cx="2949178" cy="120015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108" name="Shape 108"/>
          <p:cNvSpPr/>
          <p:nvPr>
            <p:ph idx="2" type="pic"/>
          </p:nvPr>
        </p:nvSpPr>
        <p:spPr>
          <a:xfrm>
            <a:off x="3887391" y="740569"/>
            <a:ext cx="4629150" cy="3655219"/>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1" y="1543050"/>
            <a:ext cx="2949178" cy="2858691"/>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115" name="Shape 115"/>
          <p:cNvSpPr txBox="1"/>
          <p:nvPr>
            <p:ph idx="1" type="body"/>
          </p:nvPr>
        </p:nvSpPr>
        <p:spPr>
          <a:xfrm rot="5400000">
            <a:off x="2940248" y="-942379"/>
            <a:ext cx="3263504" cy="78867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73" y="1467446"/>
            <a:ext cx="4358879" cy="1971675"/>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121" name="Shape 121"/>
          <p:cNvSpPr txBox="1"/>
          <p:nvPr>
            <p:ph idx="1" type="body"/>
          </p:nvPr>
        </p:nvSpPr>
        <p:spPr>
          <a:xfrm rot="5400000">
            <a:off x="1349573" y="-447079"/>
            <a:ext cx="4358879" cy="5800725"/>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172"/>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ts val="1100"/>
              <a:buNone/>
              <a:defRPr sz="1400"/>
            </a:lvl2pPr>
            <a:lvl3pPr indent="0" lvl="2">
              <a:spcBef>
                <a:spcPts val="0"/>
              </a:spcBef>
              <a:buSzPts val="1100"/>
              <a:buNone/>
              <a:defRPr sz="1400"/>
            </a:lvl3pPr>
            <a:lvl4pPr indent="0" lvl="3">
              <a:spcBef>
                <a:spcPts val="0"/>
              </a:spcBef>
              <a:buSzPts val="1100"/>
              <a:buNone/>
              <a:defRPr sz="1400"/>
            </a:lvl4pPr>
            <a:lvl5pPr indent="0" lvl="4">
              <a:spcBef>
                <a:spcPts val="0"/>
              </a:spcBef>
              <a:buSzPts val="1100"/>
              <a:buNone/>
              <a:defRPr sz="1400"/>
            </a:lvl5pPr>
            <a:lvl6pPr indent="0" lvl="5">
              <a:spcBef>
                <a:spcPts val="0"/>
              </a:spcBef>
              <a:buSzPts val="1100"/>
              <a:buNone/>
              <a:defRPr sz="1400"/>
            </a:lvl6pPr>
            <a:lvl7pPr indent="0" lvl="6">
              <a:spcBef>
                <a:spcPts val="0"/>
              </a:spcBef>
              <a:buSzPts val="1100"/>
              <a:buNone/>
              <a:defRPr sz="1400"/>
            </a:lvl7pPr>
            <a:lvl8pPr indent="0" lvl="7">
              <a:spcBef>
                <a:spcPts val="0"/>
              </a:spcBef>
              <a:buSzPts val="1100"/>
              <a:buNone/>
              <a:defRPr sz="1400"/>
            </a:lvl8pPr>
            <a:lvl9pPr indent="0" lvl="8">
              <a:spcBef>
                <a:spcPts val="0"/>
              </a:spcBef>
              <a:buSzPts val="1100"/>
              <a:buNone/>
              <a:defRPr sz="1400"/>
            </a:lvl9pPr>
          </a:lstStyle>
          <a:p/>
        </p:txBody>
      </p:sp>
      <p:sp>
        <p:nvSpPr>
          <p:cNvPr id="52" name="Shape 52"/>
          <p:cNvSpPr txBox="1"/>
          <p:nvPr>
            <p:ph idx="1" type="body"/>
          </p:nvPr>
        </p:nvSpPr>
        <p:spPr>
          <a:xfrm>
            <a:off x="628650" y="1369219"/>
            <a:ext cx="7886700" cy="3263504"/>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844"/>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844"/>
          </a:xfrm>
          <a:prstGeom prst="rect">
            <a:avLst/>
          </a:prstGeom>
          <a:noFill/>
          <a:ln>
            <a:noFill/>
          </a:ln>
        </p:spPr>
        <p:txBody>
          <a:bodyPr anchorCtr="0" anchor="ctr" bIns="68575" lIns="68575" rIns="68575" wrap="square" tIns="68575"/>
          <a:lstStyle>
            <a:lvl1pPr indent="0" lvl="0" marL="0" marR="0" rtl="0" algn="ctr">
              <a:spcBef>
                <a:spcPts val="0"/>
              </a:spcBef>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844"/>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1143000" y="841772"/>
            <a:ext cx="6858000" cy="1790700"/>
          </a:xfrm>
          <a:prstGeom prst="rect">
            <a:avLst/>
          </a:prstGeom>
          <a:noFill/>
          <a:ln>
            <a:noFill/>
          </a:ln>
        </p:spPr>
        <p:txBody>
          <a:bodyPr anchorCtr="0" anchor="b" bIns="34275" lIns="68575" rIns="68575" wrap="square" tIns="34275">
            <a:noAutofit/>
          </a:bodyPr>
          <a:lstStyle/>
          <a:p>
            <a:pPr indent="-285750" lvl="0" marL="0" marR="0" rtl="0" algn="ctr">
              <a:lnSpc>
                <a:spcPct val="90000"/>
              </a:lnSpc>
              <a:spcBef>
                <a:spcPts val="0"/>
              </a:spcBef>
              <a:buClr>
                <a:schemeClr val="dk1"/>
              </a:buClr>
              <a:buSzPts val="4500"/>
              <a:buFont typeface="Calibri"/>
              <a:buNone/>
            </a:pPr>
            <a:r>
              <a:rPr b="0" i="0" lang="en" sz="4500" u="none" cap="none" strike="noStrike">
                <a:solidFill>
                  <a:schemeClr val="dk1"/>
                </a:solidFill>
                <a:latin typeface="Calibri"/>
                <a:ea typeface="Calibri"/>
                <a:cs typeface="Calibri"/>
                <a:sym typeface="Calibri"/>
              </a:rPr>
              <a:t>Capstone – Fall Progress Report</a:t>
            </a:r>
          </a:p>
        </p:txBody>
      </p:sp>
      <p:sp>
        <p:nvSpPr>
          <p:cNvPr id="130" name="Shape 130"/>
          <p:cNvSpPr txBox="1"/>
          <p:nvPr>
            <p:ph idx="1" type="subTitle"/>
          </p:nvPr>
        </p:nvSpPr>
        <p:spPr>
          <a:xfrm>
            <a:off x="1143000" y="2701528"/>
            <a:ext cx="6858000" cy="1241821"/>
          </a:xfrm>
          <a:prstGeom prst="rect">
            <a:avLst/>
          </a:prstGeom>
          <a:noFill/>
          <a:ln>
            <a:noFill/>
          </a:ln>
        </p:spPr>
        <p:txBody>
          <a:bodyPr anchorCtr="0" anchor="t" bIns="34275" lIns="68575" rIns="68575" wrap="square" tIns="34275">
            <a:noAutofit/>
          </a:bodyPr>
          <a:lstStyle/>
          <a:p>
            <a:pPr indent="-114300" lvl="0" marL="0" marR="0" rtl="0" algn="ctr">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Tyler Jones</a:t>
            </a:r>
          </a:p>
          <a:p>
            <a:pPr indent="-114300" lvl="0" marL="0" marR="0" rtl="0" algn="ctr">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Fall 2017</a:t>
            </a:r>
          </a:p>
          <a:p>
            <a:pPr indent="-114300" lvl="0" marL="0" marR="0" rtl="0" algn="ctr">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Group 68 – Investment Performance Mobile App</a:t>
            </a:r>
          </a:p>
          <a:p>
            <a:pPr indent="-114300" lvl="0" marL="0" marR="0" rtl="0" algn="ctr">
              <a:lnSpc>
                <a:spcPct val="90000"/>
              </a:lnSpc>
              <a:spcBef>
                <a:spcPts val="80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Intro</a:t>
            </a:r>
          </a:p>
        </p:txBody>
      </p:sp>
      <p:sp>
        <p:nvSpPr>
          <p:cNvPr id="184" name="Shape 184"/>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7800" lvl="0" marL="1778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We have been tasked by HedgeServ with the development of a mobile application for Android and iOS that tracks investment performance.</a:t>
            </a: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The project will serve as a learning tool for us to get exposure into the financial technologies industries</a:t>
            </a: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Currently most mobile applications focus on one type of investment for the sake of simplicity</a:t>
            </a:r>
          </a:p>
          <a:p>
            <a:pPr indent="-177800" lvl="0" marL="177800" marR="0" rtl="0" algn="l">
              <a:lnSpc>
                <a:spcPct val="90000"/>
              </a:lnSpc>
              <a:spcBef>
                <a:spcPts val="800"/>
              </a:spcBef>
              <a:buClr>
                <a:schemeClr val="dk1"/>
              </a:buClr>
              <a:buSzPts val="1800"/>
              <a:buFont typeface="Arial"/>
              <a:buChar char="•"/>
            </a:pPr>
            <a:r>
              <a:rPr b="0" i="0" lang="en" sz="1800" u="none" cap="none" strike="noStrike">
                <a:solidFill>
                  <a:schemeClr val="dk1"/>
                </a:solidFill>
                <a:latin typeface="Calibri"/>
                <a:ea typeface="Calibri"/>
                <a:cs typeface="Calibri"/>
                <a:sym typeface="Calibri"/>
              </a:rPr>
              <a:t>Ours will designed with a more professional market in mind rather than targeting consumers the same way Robinhood and Coinbase do.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190" name="Shape 190"/>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Our main goal is to allow the user to look at various investments at both the portfolio level and the individual level, where they can see specific stocks and stock options</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The application will be built with both design and functionality at priority, we want the user to easily navigate through various securities while also getting the exact they need to make a financial decision.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196" name="Shape 196"/>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In the portfolio view we show a pie chart showing the diversity. This would also allow for an easy comparison with a benchmark which in the case of our project is the S&amp;P 500.</a:t>
            </a:r>
          </a:p>
          <a:p>
            <a:pPr indent="-17145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The user will also be able to see their Sharpe ratio and volatility of the portfolio and individual investments when needed. </a:t>
            </a:r>
          </a:p>
          <a:p>
            <a:pPr indent="-17145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202" name="Shape 202"/>
          <p:cNvSpPr txBox="1"/>
          <p:nvPr>
            <p:ph idx="1" type="body"/>
          </p:nvPr>
        </p:nvSpPr>
        <p:spPr>
          <a:xfrm>
            <a:off x="628650" y="1385945"/>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The backend will primarily serve as a place for database storage of user information. We will aim for response time of less than 3 seconds but if a query fails then we don’t report false data. </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It will have to accommodate users that have more than one portfolio or account</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Allow for joint portfolios between users</a:t>
            </a:r>
          </a:p>
          <a:p>
            <a:pPr indent="-177800" lvl="1" marL="520700" marR="0" rtl="0" algn="l">
              <a:lnSpc>
                <a:spcPct val="90000"/>
              </a:lnSpc>
              <a:spcBef>
                <a:spcPts val="400"/>
              </a:spcBef>
              <a:buClr>
                <a:schemeClr val="dk1"/>
              </a:buClr>
              <a:buSzPts val="1800"/>
              <a:buFont typeface="Arial"/>
              <a:buChar char="•"/>
            </a:pPr>
            <a:r>
              <a:rPr b="0" i="0" lang="en" sz="1800" u="none" cap="none" strike="noStrike">
                <a:solidFill>
                  <a:schemeClr val="dk1"/>
                </a:solidFill>
                <a:latin typeface="Calibri"/>
                <a:ea typeface="Calibri"/>
                <a:cs typeface="Calibri"/>
                <a:sym typeface="Calibri"/>
              </a:rPr>
              <a:t>Pull data constantly from our external data sets which will be provided by Quandl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208" name="Shape 208"/>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Front end will consist of C# code on a development platform known as Xamarin which allow us to develop both versions of the application at the same time and have native performance. </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It will mostly be displaying data that the user wants to track and uses benchmarks that I mentioned above with readily available visualizations.</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NOTE: the app won’t be functioning as a brokerage but rather as a tracking tool in addition to the user’s preferred method of trading.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What I will be focusing on</a:t>
            </a:r>
          </a:p>
        </p:txBody>
      </p:sp>
      <p:sp>
        <p:nvSpPr>
          <p:cNvPr id="214" name="Shape 214"/>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I will be primarily working on the APIs that are implemented into our project</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Specifically the implementation of Quandl data sets for our database to properly access</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Visualization of pie charts and graphs through the use of Google Charts </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The algorithms and calculations that will be implemented to properly display key points like the Sharpe Ratio and volatility of a stock. </a:t>
            </a:r>
          </a:p>
          <a:p>
            <a:pPr indent="-177800" lvl="1" marL="520700" marR="0" rtl="0" algn="l">
              <a:lnSpc>
                <a:spcPct val="90000"/>
              </a:lnSpc>
              <a:spcBef>
                <a:spcPts val="4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buClr>
                <a:schemeClr val="dk1"/>
              </a:buClr>
              <a:buSzPts val="1800"/>
              <a:buFont typeface="Arial"/>
              <a:buChar char="•"/>
            </a:pPr>
            <a:r>
              <a:rPr b="0" i="0" lang="en" sz="1800" u="none" cap="none" strike="noStrike">
                <a:solidFill>
                  <a:schemeClr val="dk1"/>
                </a:solidFill>
                <a:latin typeface="Calibri"/>
                <a:ea typeface="Calibri"/>
                <a:cs typeface="Calibri"/>
                <a:sym typeface="Calibri"/>
              </a:rPr>
              <a:t>Also work on backend and frontend components that Sam and Tyler as  all the components are very dependent on each other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Problems</a:t>
            </a:r>
          </a:p>
        </p:txBody>
      </p:sp>
      <p:sp>
        <p:nvSpPr>
          <p:cNvPr id="220" name="Shape 220"/>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Our biggest problem during this term was in Week 5 when our original client Brice Lemke was replaced with Edison Tsai. </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We had about a week and a half of no contact with Brice which was very frustrating considering we had our final requirements document due and it had not been reviewed or approved.</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Once HedgeServ contacted us we were greeted warmly by Ronald Olhausen and Edison Tsai who are our new points of contact.</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The transition has set us back a few weeks because our scope of the project has been altered with this change.</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Originally: Stocks, options, real estate, cryptocurrencies, etc</a:t>
            </a:r>
          </a:p>
          <a:p>
            <a:pPr indent="-171450" lvl="2" marL="863600" marR="0" rtl="0" algn="l">
              <a:lnSpc>
                <a:spcPct val="90000"/>
              </a:lnSpc>
              <a:spcBef>
                <a:spcPts val="400"/>
              </a:spcBef>
              <a:buClr>
                <a:schemeClr val="dk1"/>
              </a:buClr>
              <a:buSzPts val="1500"/>
              <a:buFont typeface="Arial"/>
              <a:buChar char="•"/>
            </a:pPr>
            <a:r>
              <a:rPr b="0" i="0" lang="en" sz="1500" u="none" cap="none" strike="noStrike">
                <a:solidFill>
                  <a:schemeClr val="dk1"/>
                </a:solidFill>
                <a:latin typeface="Calibri"/>
                <a:ea typeface="Calibri"/>
                <a:cs typeface="Calibri"/>
                <a:sym typeface="Calibri"/>
              </a:rPr>
              <a:t>Now: stocks and options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Problems</a:t>
            </a:r>
          </a:p>
        </p:txBody>
      </p:sp>
      <p:sp>
        <p:nvSpPr>
          <p:cNvPr id="226" name="Shape 226"/>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Other problems included: </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IEEE Standards</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Proper communication of what is needed for that aspect</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Especially in our design document we were confused about what to follow because our TA said to follow a specific section of the document but when looking at the design documents of other groups we weren’t sure what was going on</a:t>
            </a:r>
          </a:p>
          <a:p>
            <a:pPr indent="-171450" lvl="2" marL="863600" marR="0" rtl="0" algn="l">
              <a:lnSpc>
                <a:spcPct val="90000"/>
              </a:lnSpc>
              <a:spcBef>
                <a:spcPts val="4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Financial knowledge</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I personally have a lot of financial knowledge based on personal projects and investments as well as through internship experience in banking </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But some of the concepts will be foreign to as a group, but thanks to Ron and Edison we are able to properly understand everything and they have said that the Oregon State Investment Group are interested in looking at our work. </a:t>
            </a:r>
          </a:p>
          <a:p>
            <a:pPr indent="-171450" lvl="2" marL="863600" marR="0" rtl="0" algn="l">
              <a:lnSpc>
                <a:spcPct val="90000"/>
              </a:lnSpc>
              <a:spcBef>
                <a:spcPts val="4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171450" lvl="2" marL="863600" marR="0" rtl="0" algn="l">
              <a:lnSpc>
                <a:spcPct val="90000"/>
              </a:lnSpc>
              <a:spcBef>
                <a:spcPts val="4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171450" lvl="2" marL="863600" marR="0" rtl="0" algn="l">
              <a:lnSpc>
                <a:spcPct val="90000"/>
              </a:lnSpc>
              <a:spcBef>
                <a:spcPts val="4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171450" lvl="2" marL="863600" marR="0" rtl="0" algn="l">
              <a:lnSpc>
                <a:spcPct val="90000"/>
              </a:lnSpc>
              <a:spcBef>
                <a:spcPts val="400"/>
              </a:spcBef>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1143000" y="841772"/>
            <a:ext cx="6858000" cy="1790700"/>
          </a:xfrm>
          <a:prstGeom prst="rect">
            <a:avLst/>
          </a:prstGeom>
          <a:noFill/>
          <a:ln>
            <a:noFill/>
          </a:ln>
        </p:spPr>
        <p:txBody>
          <a:bodyPr anchorCtr="0" anchor="b" bIns="34275" lIns="68575" rIns="68575" wrap="square" tIns="34275">
            <a:noAutofit/>
          </a:bodyPr>
          <a:lstStyle/>
          <a:p>
            <a:pPr indent="-285750" lvl="0" marL="0" marR="0" rtl="0" algn="ctr">
              <a:lnSpc>
                <a:spcPct val="90000"/>
              </a:lnSpc>
              <a:spcBef>
                <a:spcPts val="0"/>
              </a:spcBef>
              <a:buClr>
                <a:schemeClr val="dk1"/>
              </a:buClr>
              <a:buSzPts val="4500"/>
              <a:buFont typeface="Calibri"/>
              <a:buNone/>
            </a:pPr>
            <a:r>
              <a:rPr b="0" i="0" lang="en" sz="4500" u="none" cap="none" strike="noStrike">
                <a:solidFill>
                  <a:schemeClr val="dk1"/>
                </a:solidFill>
                <a:latin typeface="Calibri"/>
                <a:ea typeface="Calibri"/>
                <a:cs typeface="Calibri"/>
                <a:sym typeface="Calibri"/>
              </a:rPr>
              <a:t>Capstone – Fall Progress Report</a:t>
            </a:r>
          </a:p>
        </p:txBody>
      </p:sp>
      <p:sp>
        <p:nvSpPr>
          <p:cNvPr id="232" name="Shape 232"/>
          <p:cNvSpPr txBox="1"/>
          <p:nvPr>
            <p:ph idx="1" type="subTitle"/>
          </p:nvPr>
        </p:nvSpPr>
        <p:spPr>
          <a:xfrm>
            <a:off x="1143000" y="2701528"/>
            <a:ext cx="6858000" cy="1241821"/>
          </a:xfrm>
          <a:prstGeom prst="rect">
            <a:avLst/>
          </a:prstGeom>
          <a:noFill/>
          <a:ln>
            <a:noFill/>
          </a:ln>
        </p:spPr>
        <p:txBody>
          <a:bodyPr anchorCtr="0" anchor="t" bIns="34275" lIns="68575" rIns="68575" wrap="square" tIns="34275">
            <a:noAutofit/>
          </a:bodyPr>
          <a:lstStyle/>
          <a:p>
            <a:pPr indent="-114300" lvl="0" marL="0" marR="0" rtl="0" algn="ctr">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Sam Cooney</a:t>
            </a:r>
          </a:p>
          <a:p>
            <a:pPr indent="-114300" lvl="0" marL="0" marR="0" rtl="0" algn="ctr">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Fall 2017</a:t>
            </a:r>
          </a:p>
          <a:p>
            <a:pPr indent="-114300" lvl="0" marL="0" marR="0" rtl="0" algn="ctr">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Group 68- Investment Performance Mobile App</a:t>
            </a:r>
          </a:p>
          <a:p>
            <a:pPr indent="-114300" lvl="0" marL="0" marR="0" rtl="0" algn="ctr">
              <a:lnSpc>
                <a:spcPct val="90000"/>
              </a:lnSpc>
              <a:spcBef>
                <a:spcPts val="80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User Interface</a:t>
            </a:r>
          </a:p>
        </p:txBody>
      </p:sp>
      <p:sp>
        <p:nvSpPr>
          <p:cNvPr id="238" name="Shape 238"/>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Biggest points of focus for Mobile application</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Quick access to all pages</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Reliable and Accurate data</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Secure account information</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Focus of front end – 5 pages</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Login</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Home View</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Portfolio View</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Single Asset View</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Account Settings</a:t>
            </a:r>
          </a:p>
          <a:p>
            <a:pPr indent="-177800" lvl="1" marL="520700" marR="0" rtl="0" algn="l">
              <a:lnSpc>
                <a:spcPct val="90000"/>
              </a:lnSpc>
              <a:spcBef>
                <a:spcPts val="4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9" name="Shape 239"/>
          <p:cNvPicPr preferRelativeResize="0"/>
          <p:nvPr/>
        </p:nvPicPr>
        <p:blipFill rotWithShape="1">
          <a:blip r:embed="rId3">
            <a:alphaModFix/>
          </a:blip>
          <a:srcRect b="0" l="0" r="0" t="0"/>
          <a:stretch/>
        </p:blipFill>
        <p:spPr>
          <a:xfrm>
            <a:off x="4149790" y="1778927"/>
            <a:ext cx="4880440" cy="32198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136" name="Shape 136"/>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Investment Performance Mobile Application</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Commonly, investments are tracked but don’t share relevant performance metrics</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Portfolio and individual</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Tracking stocks and stock options</a:t>
            </a: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One user can have multiple portfolios, and multiple investments within each portfolio</a:t>
            </a:r>
          </a:p>
          <a:p>
            <a:pPr indent="-171450" lvl="2" marL="863600" marR="0" rtl="0" algn="l">
              <a:lnSpc>
                <a:spcPct val="90000"/>
              </a:lnSpc>
              <a:spcBef>
                <a:spcPts val="4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Log In</a:t>
            </a:r>
          </a:p>
        </p:txBody>
      </p:sp>
      <p:sp>
        <p:nvSpPr>
          <p:cNvPr id="245" name="Shape 245"/>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Log in page must be quick and easy (pin code)</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Account data must be secure from attacks through text boxes</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Verification and redirection of correct/incorrect log in information muse be returned within 3 seconds</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On correct log in, users are redirected to the home view where they can access all portfolios, create new portfolios, or access account settings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Home View</a:t>
            </a:r>
          </a:p>
        </p:txBody>
      </p:sp>
      <p:sp>
        <p:nvSpPr>
          <p:cNvPr id="251" name="Shape 251"/>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Ability to create new portfolios</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Redirect to available portfolios with a tap</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Portfolios that are shared must display for both users</a:t>
            </a:r>
          </a:p>
          <a:p>
            <a:pPr indent="-17145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Redirect to Account settings page with tap</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Sign out returns user to log in page</a:t>
            </a:r>
          </a:p>
          <a:p>
            <a:pPr indent="-171450" lvl="0" marL="177800" marR="0" rtl="0" algn="l">
              <a:lnSpc>
                <a:spcPct val="90000"/>
              </a:lnSpc>
              <a:spcBef>
                <a:spcPts val="80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Portfolio View</a:t>
            </a:r>
          </a:p>
        </p:txBody>
      </p:sp>
      <p:sp>
        <p:nvSpPr>
          <p:cNvPr id="257" name="Shape 257"/>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Add and remove stocks and stock options </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Display all purchased stocks and stock options in both a pie chart and data table</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History graph of account value over time</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Volatility of portfolio</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Sharpe Ratio</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Redirect to individual assets with taps on segments in pie chart or on ticker symbols in the data table</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Redirect to home page available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Single Asset View</a:t>
            </a:r>
          </a:p>
        </p:txBody>
      </p:sp>
      <p:sp>
        <p:nvSpPr>
          <p:cNvPr id="263" name="Shape 263"/>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Display all information that the portfolio has, but for a single asset</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Volatility</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Sharpe Ratio</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Price (both purchase price and market value)</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Amount of shares</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What shares purchased at what price</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Increase amount of owned asset</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Delete asset</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Redirect back to portfolio view</a:t>
            </a:r>
          </a:p>
          <a:p>
            <a:pPr indent="-171450" lvl="0" marL="177800" marR="0" rtl="0" algn="l">
              <a:lnSpc>
                <a:spcPct val="90000"/>
              </a:lnSpc>
              <a:spcBef>
                <a:spcPts val="80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 – Account Settings</a:t>
            </a:r>
          </a:p>
        </p:txBody>
      </p:sp>
      <p:sp>
        <p:nvSpPr>
          <p:cNvPr id="269" name="Shape 269"/>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More for testing then required for application</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Ability to reset password</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Ability to delete account and all associated data</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Notifications/Requests for shared portfolio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Concerns with Design</a:t>
            </a:r>
          </a:p>
        </p:txBody>
      </p:sp>
      <p:sp>
        <p:nvSpPr>
          <p:cNvPr id="275" name="Shape 275"/>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Sharing portfolios</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Security</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Response time</a:t>
            </a:r>
          </a:p>
          <a:p>
            <a:pPr indent="-17145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Client and project restructuring</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Communication speed</a:t>
            </a:r>
          </a:p>
        </p:txBody>
      </p:sp>
      <p:sp>
        <p:nvSpPr>
          <p:cNvPr id="276" name="Shape 276"/>
          <p:cNvSpPr txBox="1"/>
          <p:nvPr/>
        </p:nvSpPr>
        <p:spPr>
          <a:xfrm>
            <a:off x="628650" y="250388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Fall Term Issues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628650" y="273844"/>
            <a:ext cx="7886700" cy="2865736"/>
          </a:xfrm>
          <a:prstGeom prst="rect">
            <a:avLst/>
          </a:prstGeom>
          <a:noFill/>
          <a:ln>
            <a:noFill/>
          </a:ln>
        </p:spPr>
        <p:txBody>
          <a:bodyPr anchorCtr="0" anchor="ctr" bIns="34275" lIns="68575" rIns="68575" wrap="square" tIns="34275">
            <a:noAutofit/>
          </a:bodyPr>
          <a:lstStyle/>
          <a:p>
            <a:pPr indent="-209550" lvl="0" marL="0" marR="0" rtl="0" algn="ctr">
              <a:lnSpc>
                <a:spcPct val="90000"/>
              </a:lnSpc>
              <a:spcBef>
                <a:spcPts val="0"/>
              </a:spcBef>
              <a:buClr>
                <a:schemeClr val="dk1"/>
              </a:buClr>
              <a:buSzPts val="3300"/>
              <a:buFont typeface="Calibri"/>
              <a:buNone/>
            </a:pPr>
            <a:br>
              <a:rPr b="0" i="0" lang="en" sz="3300" u="none" cap="none" strike="noStrike">
                <a:solidFill>
                  <a:schemeClr val="dk1"/>
                </a:solidFill>
                <a:latin typeface="Calibri"/>
                <a:ea typeface="Calibri"/>
                <a:cs typeface="Calibri"/>
                <a:sym typeface="Calibri"/>
              </a:rPr>
            </a:br>
            <a:br>
              <a:rPr b="0" i="0" lang="en" sz="3300" u="none" cap="none" strike="noStrike">
                <a:solidFill>
                  <a:schemeClr val="dk1"/>
                </a:solidFill>
                <a:latin typeface="Calibri"/>
                <a:ea typeface="Calibri"/>
                <a:cs typeface="Calibri"/>
                <a:sym typeface="Calibri"/>
              </a:rPr>
            </a:br>
            <a:r>
              <a:rPr b="0" i="0" lang="en" sz="3300" u="none" cap="none" strike="noStrike">
                <a:solidFill>
                  <a:schemeClr val="dk1"/>
                </a:solidFill>
                <a:latin typeface="Calibri"/>
                <a:ea typeface="Calibri"/>
                <a:cs typeface="Calibri"/>
                <a:sym typeface="Calibri"/>
              </a:rPr>
              <a:t>Thanks for a wonderful term!</a:t>
            </a:r>
            <a:br>
              <a:rPr b="0" i="0" lang="en" sz="3300" u="none" cap="none" strike="noStrike">
                <a:solidFill>
                  <a:schemeClr val="dk1"/>
                </a:solidFill>
                <a:latin typeface="Calibri"/>
                <a:ea typeface="Calibri"/>
                <a:cs typeface="Calibri"/>
                <a:sym typeface="Calibri"/>
              </a:rPr>
            </a:br>
            <a:r>
              <a:rPr b="0" i="0" lang="en" sz="3300" u="none" cap="none" strike="noStrike">
                <a:solidFill>
                  <a:schemeClr val="dk1"/>
                </a:solidFill>
                <a:latin typeface="Calibri"/>
                <a:ea typeface="Calibri"/>
                <a:cs typeface="Calibri"/>
                <a:sym typeface="Calibri"/>
              </a:rPr>
              <a:t>See you in January</a:t>
            </a:r>
          </a:p>
        </p:txBody>
      </p:sp>
      <p:sp>
        <p:nvSpPr>
          <p:cNvPr id="282" name="Shape 282"/>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Design and Goals</a:t>
            </a:r>
          </a:p>
        </p:txBody>
      </p:sp>
      <p:sp>
        <p:nvSpPr>
          <p:cNvPr id="142" name="Shape 142"/>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Front End – Works with API to retrieve financial data</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Back End – Stores users’ investment data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Problems</a:t>
            </a:r>
          </a:p>
        </p:txBody>
      </p:sp>
      <p:sp>
        <p:nvSpPr>
          <p:cNvPr id="148" name="Shape 148"/>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Client uproot</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Adhering to/understanding IEEE standards</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Financial jargon</a:t>
            </a:r>
          </a:p>
          <a:p>
            <a:pPr indent="-133350" lvl="0" marL="0" marR="0" rtl="0" algn="l">
              <a:lnSpc>
                <a:spcPct val="90000"/>
              </a:lnSpc>
              <a:spcBef>
                <a:spcPts val="80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Client Uproot</a:t>
            </a:r>
          </a:p>
        </p:txBody>
      </p:sp>
      <p:sp>
        <p:nvSpPr>
          <p:cNvPr id="154" name="Shape 154"/>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Brice Lemke -&gt; Edison Tsai</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Readjusted well</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Requirements Rewrite</a:t>
            </a:r>
          </a:p>
          <a:p>
            <a:pPr indent="-171450" lvl="0" marL="177800" marR="0" rtl="0" algn="l">
              <a:lnSpc>
                <a:spcPct val="90000"/>
              </a:lnSpc>
              <a:spcBef>
                <a:spcPts val="80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Ronald Olshausen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IEEE Standards</a:t>
            </a:r>
          </a:p>
        </p:txBody>
      </p:sp>
      <p:sp>
        <p:nvSpPr>
          <p:cNvPr id="160" name="Shape 160"/>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Understanding IEEE documents</a:t>
            </a: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Making sure to follow them exactly</a:t>
            </a:r>
          </a:p>
          <a:p>
            <a:pPr indent="-171450" lvl="0" marL="177800" marR="0" rtl="0" algn="l">
              <a:lnSpc>
                <a:spcPct val="90000"/>
              </a:lnSpc>
              <a:spcBef>
                <a:spcPts val="800"/>
              </a:spcBef>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Financial Jargon</a:t>
            </a:r>
          </a:p>
        </p:txBody>
      </p:sp>
      <p:sp>
        <p:nvSpPr>
          <p:cNvPr id="166" name="Shape 166"/>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buClr>
                <a:schemeClr val="dk1"/>
              </a:buClr>
              <a:buSzPts val="2100"/>
              <a:buFont typeface="Arial"/>
              <a:buChar char="•"/>
            </a:pPr>
            <a:r>
              <a:rPr b="0" i="0" lang="en" sz="2100" u="none" cap="none" strike="noStrike">
                <a:solidFill>
                  <a:schemeClr val="dk1"/>
                </a:solidFill>
                <a:latin typeface="Calibri"/>
                <a:ea typeface="Calibri"/>
                <a:cs typeface="Calibri"/>
                <a:sym typeface="Calibri"/>
              </a:rPr>
              <a:t>In general, it has been hard to ask th	e right questions due to lack of prior knowledge of basic and advanced financial terminology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628650" y="273844"/>
            <a:ext cx="7886700" cy="994172"/>
          </a:xfrm>
          <a:prstGeom prst="rect">
            <a:avLst/>
          </a:prstGeom>
          <a:noFill/>
          <a:ln>
            <a:noFill/>
          </a:ln>
        </p:spPr>
        <p:txBody>
          <a:bodyPr anchorCtr="0" anchor="ctr" bIns="34275" lIns="68575" rIns="68575" wrap="square" tIns="34275">
            <a:noAutofit/>
          </a:bodyPr>
          <a:lstStyle/>
          <a:p>
            <a:pPr indent="-209550" lvl="0" marL="0" marR="0" rtl="0" algn="l">
              <a:lnSpc>
                <a:spcPct val="90000"/>
              </a:lnSpc>
              <a:spcBef>
                <a:spcPts val="0"/>
              </a:spcBef>
              <a:buClr>
                <a:schemeClr val="dk1"/>
              </a:buClr>
              <a:buSzPts val="3300"/>
              <a:buFont typeface="Calibri"/>
              <a:buNone/>
            </a:pPr>
            <a:r>
              <a:rPr b="0" i="0" lang="en" sz="3300" u="none" cap="none" strike="noStrike">
                <a:solidFill>
                  <a:schemeClr val="dk1"/>
                </a:solidFill>
                <a:latin typeface="Calibri"/>
                <a:ea typeface="Calibri"/>
                <a:cs typeface="Calibri"/>
                <a:sym typeface="Calibri"/>
              </a:rPr>
              <a:t>My Pieces</a:t>
            </a:r>
          </a:p>
        </p:txBody>
      </p:sp>
      <p:sp>
        <p:nvSpPr>
          <p:cNvPr id="172" name="Shape 172"/>
          <p:cNvSpPr txBox="1"/>
          <p:nvPr>
            <p:ph idx="1" type="body"/>
          </p:nvPr>
        </p:nvSpPr>
        <p:spPr>
          <a:xfrm>
            <a:off x="628650" y="1369219"/>
            <a:ext cx="7886700" cy="3263504"/>
          </a:xfrm>
          <a:prstGeom prst="rect">
            <a:avLst/>
          </a:prstGeom>
          <a:noFill/>
          <a:ln>
            <a:noFill/>
          </a:ln>
        </p:spPr>
        <p:txBody>
          <a:bodyPr anchorCtr="0" anchor="t" bIns="34275" lIns="68575"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Backend</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Relational Database</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OSU hosting</a:t>
            </a: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MySQL</a:t>
            </a:r>
          </a:p>
          <a:p>
            <a:pPr indent="-177800" lvl="1" marL="520700" marR="0" rtl="0" algn="l">
              <a:lnSpc>
                <a:spcPct val="90000"/>
              </a:lnSpc>
              <a:spcBef>
                <a:spcPts val="4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1143000" y="841772"/>
            <a:ext cx="6858000" cy="1790700"/>
          </a:xfrm>
          <a:prstGeom prst="rect">
            <a:avLst/>
          </a:prstGeom>
          <a:noFill/>
          <a:ln>
            <a:noFill/>
          </a:ln>
        </p:spPr>
        <p:txBody>
          <a:bodyPr anchorCtr="0" anchor="b" bIns="34275" lIns="68575" rIns="68575" wrap="square" tIns="34275">
            <a:noAutofit/>
          </a:bodyPr>
          <a:lstStyle/>
          <a:p>
            <a:pPr indent="-285750" lvl="0" marL="0" marR="0" rtl="0" algn="ctr">
              <a:lnSpc>
                <a:spcPct val="90000"/>
              </a:lnSpc>
              <a:spcBef>
                <a:spcPts val="0"/>
              </a:spcBef>
              <a:buClr>
                <a:schemeClr val="dk1"/>
              </a:buClr>
              <a:buSzPts val="4500"/>
              <a:buFont typeface="Calibri"/>
              <a:buNone/>
            </a:pPr>
            <a:r>
              <a:rPr b="0" i="0" lang="en" sz="4500" u="none" cap="none" strike="noStrike">
                <a:solidFill>
                  <a:schemeClr val="dk1"/>
                </a:solidFill>
                <a:latin typeface="Calibri"/>
                <a:ea typeface="Calibri"/>
                <a:cs typeface="Calibri"/>
                <a:sym typeface="Calibri"/>
              </a:rPr>
              <a:t>Capstone – Fall Progress Report</a:t>
            </a:r>
          </a:p>
        </p:txBody>
      </p:sp>
      <p:sp>
        <p:nvSpPr>
          <p:cNvPr id="178" name="Shape 178"/>
          <p:cNvSpPr txBox="1"/>
          <p:nvPr>
            <p:ph idx="1" type="subTitle"/>
          </p:nvPr>
        </p:nvSpPr>
        <p:spPr>
          <a:xfrm>
            <a:off x="1151363" y="2701528"/>
            <a:ext cx="6858000" cy="1241821"/>
          </a:xfrm>
          <a:prstGeom prst="rect">
            <a:avLst/>
          </a:prstGeom>
          <a:noFill/>
          <a:ln>
            <a:noFill/>
          </a:ln>
        </p:spPr>
        <p:txBody>
          <a:bodyPr anchorCtr="0" anchor="t" bIns="34275" lIns="68575" rIns="68575" wrap="square" tIns="34275">
            <a:noAutofit/>
          </a:bodyPr>
          <a:lstStyle/>
          <a:p>
            <a:pPr indent="-114300" lvl="0" marL="0" marR="0" rtl="0" algn="ctr">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Aviral Sinha</a:t>
            </a:r>
          </a:p>
          <a:p>
            <a:pPr indent="-114300" lvl="0" marL="0" marR="0" rtl="0" algn="ctr">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Fall 2017</a:t>
            </a:r>
          </a:p>
          <a:p>
            <a:pPr indent="-114300" lvl="0" marL="0" marR="0" rtl="0" algn="ctr">
              <a:lnSpc>
                <a:spcPct val="90000"/>
              </a:lnSpc>
              <a:spcBef>
                <a:spcPts val="800"/>
              </a:spcBef>
              <a:buClr>
                <a:schemeClr val="dk1"/>
              </a:buClr>
              <a:buSzPts val="1800"/>
              <a:buFont typeface="Arial"/>
              <a:buNone/>
            </a:pPr>
            <a:r>
              <a:rPr b="0" i="0" lang="en" sz="1800" u="none" cap="none" strike="noStrike">
                <a:solidFill>
                  <a:schemeClr val="dk1"/>
                </a:solidFill>
                <a:latin typeface="Calibri"/>
                <a:ea typeface="Calibri"/>
                <a:cs typeface="Calibri"/>
                <a:sym typeface="Calibri"/>
              </a:rPr>
              <a:t>Group 68- Investment Performance Mobile App</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