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0" r:id="rId3"/>
    <p:sldId id="464" r:id="rId5"/>
    <p:sldId id="465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32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644"/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/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" name="Picture Placeholder 3"/>
          <p:cNvSpPr txBox="1"/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95" marR="0" indent="-366395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  <a:endParaRPr lang="en-US" sz="80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1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6856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语法分析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80426" y="4005118"/>
            <a:ext cx="6575928" cy="79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编译技术实验专题报告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20373614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王子懿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递归下降</a:t>
              </a:r>
              <a:r>
                <a:rPr lang="zh-CN" altLang="en-US" sz="2000" b="1" kern="0" dirty="0">
                  <a:latin typeface="微软雅黑" panose="020B0503020204020204" charset="-122"/>
                </a:rPr>
                <a:t>难点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27" name="矩形: 圆角 12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25045" y="1942783"/>
            <a:ext cx="495298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Plan A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→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r>
              <a:rPr lang="en-US" altLang="zh-CN" sz="1400" dirty="0">
                <a:latin typeface="Consolas" panose="020B0609020204030204" pitchFamily="49" charset="0"/>
              </a:rPr>
              <a:t> ('+' | '−') </a:t>
            </a:r>
            <a:r>
              <a:rPr lang="en-US" altLang="zh-CN" sz="1400" dirty="0" err="1"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|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不影响分析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影响语法树的结构，语法树的结构影响输出结果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50" kern="0" dirty="0">
                <a:solidFill>
                  <a:prstClr val="white">
                    <a:lumMod val="50000"/>
                  </a:prstClr>
                </a:solidFill>
                <a:latin typeface="微软雅黑" panose="020B0503020204020204" charset="-122"/>
              </a:rPr>
              <a:t>左递归文法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91134" y="1636686"/>
            <a:ext cx="2925294" cy="1528392"/>
            <a:chOff x="6069850" y="535902"/>
            <a:chExt cx="2925294" cy="152839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20046" y="1089320"/>
              <a:ext cx="975098" cy="39178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4948" y="535902"/>
              <a:ext cx="975098" cy="38652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9850" y="1101203"/>
              <a:ext cx="975098" cy="38652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70122" y="1672514"/>
              <a:ext cx="975098" cy="391780"/>
            </a:xfrm>
            <a:prstGeom prst="rect">
              <a:avLst/>
            </a:prstGeom>
          </p:spPr>
        </p:pic>
        <p:sp>
          <p:nvSpPr>
            <p:cNvPr id="16" name="加号 15"/>
            <p:cNvSpPr/>
            <p:nvPr/>
          </p:nvSpPr>
          <p:spPr>
            <a:xfrm>
              <a:off x="7309928" y="1089601"/>
              <a:ext cx="445137" cy="430718"/>
            </a:xfrm>
            <a:prstGeom prst="mathPlus">
              <a:avLst>
                <a:gd name="adj1" fmla="val 11503"/>
              </a:avLst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58478" y="1603896"/>
            <a:ext cx="2925567" cy="1516790"/>
            <a:chOff x="6100990" y="2629784"/>
            <a:chExt cx="2925567" cy="151679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00990" y="3212978"/>
              <a:ext cx="975098" cy="39178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6089" y="2629784"/>
              <a:ext cx="975098" cy="38652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1187" y="3183483"/>
              <a:ext cx="975098" cy="38652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51459" y="3754794"/>
              <a:ext cx="975098" cy="391780"/>
            </a:xfrm>
            <a:prstGeom prst="rect">
              <a:avLst/>
            </a:prstGeom>
          </p:spPr>
        </p:pic>
        <p:sp>
          <p:nvSpPr>
            <p:cNvPr id="21" name="加号 20"/>
            <p:cNvSpPr/>
            <p:nvPr/>
          </p:nvSpPr>
          <p:spPr>
            <a:xfrm>
              <a:off x="7341069" y="3183483"/>
              <a:ext cx="445137" cy="430718"/>
            </a:xfrm>
            <a:prstGeom prst="mathPlus">
              <a:avLst>
                <a:gd name="adj1" fmla="val 11503"/>
              </a:avLst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251" y="4644458"/>
            <a:ext cx="975098" cy="3865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5" name="文本框 24"/>
          <p:cNvSpPr txBox="1"/>
          <p:nvPr/>
        </p:nvSpPr>
        <p:spPr>
          <a:xfrm>
            <a:off x="367332" y="4230273"/>
            <a:ext cx="49529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Plan B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→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r>
              <a:rPr lang="en-US" altLang="zh-CN" sz="1400" dirty="0">
                <a:latin typeface="Consolas" panose="020B0609020204030204" pitchFamily="49" charset="0"/>
              </a:rPr>
              <a:t> | </a:t>
            </a:r>
            <a:r>
              <a:rPr lang="en-US" altLang="zh-CN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('+' | '−')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251" y="5258936"/>
            <a:ext cx="975098" cy="3917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6170" y="4655024"/>
            <a:ext cx="975098" cy="39178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711" y="4043862"/>
            <a:ext cx="975098" cy="386525"/>
          </a:xfrm>
          <a:prstGeom prst="rect">
            <a:avLst/>
          </a:prstGeom>
        </p:spPr>
      </p:pic>
      <p:sp>
        <p:nvSpPr>
          <p:cNvPr id="29" name="加号 28"/>
          <p:cNvSpPr/>
          <p:nvPr/>
        </p:nvSpPr>
        <p:spPr>
          <a:xfrm>
            <a:off x="6938691" y="4598095"/>
            <a:ext cx="445137" cy="430718"/>
          </a:xfrm>
          <a:prstGeom prst="mathPlus">
            <a:avLst>
              <a:gd name="adj1" fmla="val 11503"/>
            </a:avLst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510510" y="424251"/>
            <a:ext cx="7681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AddExp</a:t>
            </a:r>
            <a:r>
              <a:rPr lang="en-US" altLang="zh-CN" sz="2000" b="1" dirty="0">
                <a:latin typeface="Consolas" panose="020B0609020204030204" pitchFamily="49" charset="0"/>
              </a:rPr>
              <a:t> → </a:t>
            </a:r>
            <a:r>
              <a:rPr lang="en-US" altLang="zh-CN" sz="2000" b="1" dirty="0" err="1">
                <a:latin typeface="Consolas" panose="020B0609020204030204" pitchFamily="49" charset="0"/>
              </a:rPr>
              <a:t>AddExp</a:t>
            </a:r>
            <a:r>
              <a:rPr lang="en-US" altLang="zh-CN" sz="2000" b="1" dirty="0">
                <a:latin typeface="Consolas" panose="020B0609020204030204" pitchFamily="49" charset="0"/>
              </a:rPr>
              <a:t> ('+' | '−') </a:t>
            </a:r>
            <a:r>
              <a:rPr lang="en-US" altLang="zh-CN" sz="2000" b="1" dirty="0" err="1">
                <a:latin typeface="Consolas" panose="020B0609020204030204" pitchFamily="49" charset="0"/>
              </a:rPr>
              <a:t>MulExp</a:t>
            </a:r>
            <a:r>
              <a:rPr lang="en-US" altLang="zh-CN" sz="2000" b="1" dirty="0">
                <a:latin typeface="Consolas" panose="020B0609020204030204" pitchFamily="49" charset="0"/>
              </a:rPr>
              <a:t> | </a:t>
            </a:r>
            <a:r>
              <a:rPr lang="en-US" altLang="zh-CN" sz="2000" b="1" dirty="0" err="1">
                <a:latin typeface="Consolas" panose="020B0609020204030204" pitchFamily="49" charset="0"/>
              </a:rPr>
              <a:t>MulExp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16455" y="4647256"/>
            <a:ext cx="972460" cy="367769"/>
          </a:xfrm>
          <a:prstGeom prst="rect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702570" y="4647256"/>
            <a:ext cx="972460" cy="367769"/>
          </a:xfrm>
          <a:prstGeom prst="rect">
            <a:avLst/>
          </a:prstGeom>
          <a:solidFill>
            <a:srgbClr val="00B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675029" y="4061264"/>
            <a:ext cx="972460" cy="367769"/>
          </a:xfrm>
          <a:prstGeom prst="rect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67332" y="5422566"/>
            <a:ext cx="495298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Plan C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……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2" grpId="1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矩形: 圆角 126"/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9637" y="533001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回溯 </a:t>
            </a:r>
            <a:r>
              <a:rPr lang="zh-CN" altLang="en-US" sz="2800" b="1" dirty="0">
                <a:latin typeface="Consolas" panose="020B0609020204030204" pitchFamily="49" charset="0"/>
              </a:rPr>
              <a:t>→</a:t>
            </a:r>
            <a:r>
              <a:rPr lang="zh-CN" altLang="en-US" sz="2000" b="1" dirty="0">
                <a:latin typeface="Consolas" panose="020B0609020204030204" pitchFamily="49" charset="0"/>
              </a:rPr>
              <a:t> 预读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" name="文本框 9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递归下降</a:t>
              </a:r>
              <a:r>
                <a:rPr lang="zh-CN" altLang="en-US" sz="2000" b="1" kern="0" dirty="0">
                  <a:latin typeface="微软雅黑" panose="020B0503020204020204" charset="-122"/>
                </a:rPr>
                <a:t>难点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</a:rPr>
              <a:t>回溯问题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3902" y="209858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CompUnit</a:t>
            </a:r>
            <a:r>
              <a:rPr lang="en-US" altLang="zh-CN" sz="2000" b="1" dirty="0">
                <a:latin typeface="Consolas" panose="020B0609020204030204" pitchFamily="49" charset="0"/>
              </a:rPr>
              <a:t> → {</a:t>
            </a:r>
            <a:r>
              <a:rPr lang="en-US" altLang="zh-CN" sz="2000" b="1" dirty="0" err="1">
                <a:latin typeface="Consolas" panose="020B0609020204030204" pitchFamily="49" charset="0"/>
              </a:rPr>
              <a:t>Decl</a:t>
            </a:r>
            <a:r>
              <a:rPr lang="en-US" altLang="zh-CN" sz="2000" b="1" dirty="0">
                <a:latin typeface="Consolas" panose="020B0609020204030204" pitchFamily="49" charset="0"/>
              </a:rPr>
              <a:t>} {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FuncDef</a:t>
            </a:r>
            <a:r>
              <a:rPr lang="en-US" altLang="zh-CN" sz="2000" b="1" dirty="0">
                <a:latin typeface="Consolas" panose="020B0609020204030204" pitchFamily="49" charset="0"/>
              </a:rPr>
              <a:t>} </a:t>
            </a:r>
            <a:r>
              <a:rPr lang="en-US" altLang="zh-CN" sz="2000" b="1" dirty="0" err="1">
                <a:latin typeface="Consolas" panose="020B0609020204030204" pitchFamily="49" charset="0"/>
              </a:rPr>
              <a:t>MainFuncDef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0983" y="2926273"/>
            <a:ext cx="626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0983" y="3428403"/>
            <a:ext cx="6315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a=1;      </a:t>
            </a:r>
            <a:r>
              <a:rPr lang="en-US" altLang="zh-CN" dirty="0" err="1">
                <a:latin typeface="Consolas" panose="020B0609020204030204" pitchFamily="49" charset="0"/>
              </a:rPr>
              <a:t>Decl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nt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(){…}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FuncDef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int main(){…}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MainFuncDef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int compiler114514=1;      </a:t>
            </a:r>
            <a:r>
              <a:rPr lang="en-US" altLang="zh-CN" dirty="0" err="1">
                <a:latin typeface="Consolas" panose="020B0609020204030204" pitchFamily="49" charset="0"/>
              </a:rPr>
              <a:t>Decl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int compiler114514(){…}    </a:t>
            </a:r>
            <a:r>
              <a:rPr lang="en-US" altLang="zh-CN" dirty="0" err="1">
                <a:latin typeface="Consolas" panose="020B0609020204030204" pitchFamily="49" charset="0"/>
              </a:rPr>
              <a:t>FuncDef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7557" y="2926273"/>
            <a:ext cx="626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</a:rPr>
              <a:t>ompiler114514 </a:t>
            </a:r>
            <a:endParaRPr lang="en-US" altLang="zh-CN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07095" y="1367389"/>
            <a:ext cx="62912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CompUnit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'int'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pre</a:t>
            </a:r>
            <a:r>
              <a:rPr lang="en-US" altLang="zh-CN" dirty="0" err="1">
                <a:latin typeface="Consolas" panose="020B0609020204030204" pitchFamily="49" charset="0"/>
              </a:rPr>
              <a:t>R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ead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dirty="0" err="1">
                <a:solidFill>
                  <a:srgbClr val="A8A644"/>
                </a:solidFill>
                <a:latin typeface="Consolas" panose="020B0609020204030204" pitchFamily="49" charset="0"/>
              </a:rPr>
              <a:t>MainFuncDef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//now == int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isIdent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pre</a:t>
            </a:r>
            <a:r>
              <a:rPr lang="en-US" altLang="zh-CN" dirty="0" err="1">
                <a:latin typeface="Consolas" panose="020B0609020204030204" pitchFamily="49" charset="0"/>
              </a:rPr>
              <a:t>R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ead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)){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//now == int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prePreRead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    </a:t>
            </a:r>
            <a:r>
              <a:rPr lang="en-US" altLang="zh-CN" sz="18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Decl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//now == int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 if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prePreRead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'('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   </a:t>
            </a:r>
            <a:r>
              <a:rPr lang="en-US" altLang="zh-CN" dirty="0">
                <a:solidFill>
                  <a:srgbClr val="A8A64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A8A644"/>
                </a:solidFill>
                <a:latin typeface="Consolas" panose="020B0609020204030204" pitchFamily="49" charset="0"/>
              </a:rPr>
              <a:t>FuncD</a:t>
            </a:r>
            <a:r>
              <a:rPr lang="en-US" altLang="zh-CN" sz="18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//now == int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    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     </a:t>
            </a:r>
            <a:r>
              <a:rPr lang="en-US" altLang="zh-C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矩形: 圆角 126"/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" name="文本框 9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递归下降</a:t>
              </a:r>
              <a:r>
                <a:rPr lang="zh-CN" altLang="en-US" sz="2000" b="1" kern="0" dirty="0">
                  <a:latin typeface="微软雅黑" panose="020B0503020204020204" charset="-122"/>
                </a:rPr>
                <a:t>难点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</a:rPr>
              <a:t>回溯问题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75720" y="2151705"/>
            <a:ext cx="957103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Stmt</a:t>
            </a:r>
            <a:r>
              <a:rPr lang="en-US" altLang="zh-CN" sz="2000" b="1" dirty="0">
                <a:latin typeface="Consolas" panose="020B0609020204030204" pitchFamily="49" charset="0"/>
              </a:rPr>
              <a:t> →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LVal</a:t>
            </a:r>
            <a:r>
              <a:rPr lang="en-US" altLang="zh-CN" sz="2000" b="1" dirty="0">
                <a:latin typeface="Consolas" panose="020B0609020204030204" pitchFamily="49" charset="0"/>
              </a:rPr>
              <a:t> '=' Exp ';’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[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2000" b="1" dirty="0">
                <a:latin typeface="Consolas" panose="020B0609020204030204" pitchFamily="49" charset="0"/>
              </a:rPr>
              <a:t>] ';’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Block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'if' '(' Cond ')'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Stmt</a:t>
            </a:r>
            <a:r>
              <a:rPr lang="en-US" altLang="zh-CN" sz="2000" b="1" dirty="0">
                <a:latin typeface="Consolas" panose="020B0609020204030204" pitchFamily="49" charset="0"/>
              </a:rPr>
              <a:t> [ 'else'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Stmt</a:t>
            </a:r>
            <a:r>
              <a:rPr lang="en-US" altLang="zh-CN" sz="2000" b="1" dirty="0">
                <a:latin typeface="Consolas" panose="020B0609020204030204" pitchFamily="49" charset="0"/>
              </a:rPr>
              <a:t> ]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'for' '(' [</a:t>
            </a:r>
            <a:r>
              <a:rPr lang="en-US" altLang="zh-CN" sz="2000" b="1" dirty="0" err="1">
                <a:latin typeface="Consolas" panose="020B0609020204030204" pitchFamily="49" charset="0"/>
              </a:rPr>
              <a:t>ForStmt</a:t>
            </a:r>
            <a:r>
              <a:rPr lang="en-US" altLang="zh-CN" sz="2000" b="1" dirty="0">
                <a:latin typeface="Consolas" panose="020B0609020204030204" pitchFamily="49" charset="0"/>
              </a:rPr>
              <a:t>] ';' [Cond] ';' [</a:t>
            </a:r>
            <a:r>
              <a:rPr lang="en-US" altLang="zh-CN" sz="2000" b="1" dirty="0" err="1">
                <a:latin typeface="Consolas" panose="020B0609020204030204" pitchFamily="49" charset="0"/>
              </a:rPr>
              <a:t>ForStmt</a:t>
            </a:r>
            <a:r>
              <a:rPr lang="en-US" altLang="zh-CN" sz="2000" b="1" dirty="0">
                <a:latin typeface="Consolas" panose="020B0609020204030204" pitchFamily="49" charset="0"/>
              </a:rPr>
              <a:t>] ')'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Stmt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'break' ';’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'continue' ';’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'return' [Exp] ';’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LVal</a:t>
            </a:r>
            <a:r>
              <a:rPr lang="en-US" altLang="zh-CN" sz="2000" b="1" dirty="0">
                <a:latin typeface="Consolas" panose="020B0609020204030204" pitchFamily="49" charset="0"/>
              </a:rPr>
              <a:t> '=' '</a:t>
            </a:r>
            <a:r>
              <a:rPr lang="en-US" altLang="zh-CN" sz="2000" b="1" dirty="0" err="1">
                <a:latin typeface="Consolas" panose="020B0609020204030204" pitchFamily="49" charset="0"/>
              </a:rPr>
              <a:t>getint</a:t>
            </a:r>
            <a:r>
              <a:rPr lang="en-US" altLang="zh-CN" sz="2000" b="1" dirty="0">
                <a:latin typeface="Consolas" panose="020B0609020204030204" pitchFamily="49" charset="0"/>
              </a:rPr>
              <a:t>''('')'';’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| '</a:t>
            </a:r>
            <a:r>
              <a:rPr lang="en-US" altLang="zh-CN" sz="2000" b="1" dirty="0" err="1">
                <a:latin typeface="Consolas" panose="020B0609020204030204" pitchFamily="49" charset="0"/>
              </a:rPr>
              <a:t>printf</a:t>
            </a:r>
            <a:r>
              <a:rPr lang="en-US" altLang="zh-CN" sz="2000" b="1" dirty="0">
                <a:latin typeface="Consolas" panose="020B0609020204030204" pitchFamily="49" charset="0"/>
              </a:rPr>
              <a:t>''('</a:t>
            </a:r>
            <a:r>
              <a:rPr lang="en-US" altLang="zh-CN" sz="2000" b="1" dirty="0" err="1">
                <a:latin typeface="Consolas" panose="020B0609020204030204" pitchFamily="49" charset="0"/>
              </a:rPr>
              <a:t>FormatString</a:t>
            </a:r>
            <a:r>
              <a:rPr lang="en-US" altLang="zh-CN" sz="2000" b="1" dirty="0">
                <a:latin typeface="Consolas" panose="020B0609020204030204" pitchFamily="49" charset="0"/>
              </a:rPr>
              <a:t>{','Exp}')‘';’  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建树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27" name="矩形: 圆角 12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0" y="2044932"/>
            <a:ext cx="45063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递归下降子程序的可以把终结符分入不同语法成分的结点之下。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建树即将已有的终结符与其对应的父节点建立树，一层层往上建立即可。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具体的方式可以采用对树的节点进行数据结构的设计，方便进行语法树的生成以及之后的语义分析即可。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49" y="598322"/>
            <a:ext cx="7569593" cy="538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输出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27" name="矩形: 圆角 12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6360" y="1861919"/>
            <a:ext cx="4506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INTTK int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IDENFR a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ASSIGN =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INTCON 1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&lt;Number&gt;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&lt;PrimaryExp&gt;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&lt;UnaryExp&gt;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&lt;MulExp&gt;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&lt;AddExp&gt;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&lt;Exp&gt;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&lt;InitVal&gt;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&lt;VarDef&gt;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SEMICN 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&lt;VarDecl&gt;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11" y="128208"/>
            <a:ext cx="7121584" cy="65553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3699" y="6028390"/>
            <a:ext cx="45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树的后序遍历</a:t>
            </a:r>
            <a:endParaRPr kumimoji="0" lang="zh-CN" altLang="zh-CN" sz="2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1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279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谢谢大家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椭圆 139"/>
          <p:cNvSpPr/>
          <p:nvPr/>
        </p:nvSpPr>
        <p:spPr>
          <a:xfrm rot="11174285">
            <a:off x="483618" y="700606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1174285">
            <a:off x="1419105" y="675875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 rot="11174285">
            <a:off x="7207200" y="6909882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11174285">
            <a:off x="8313800" y="662744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13455921">
            <a:off x="6077474" y="664913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连接符 144"/>
          <p:cNvCxnSpPr>
            <a:stCxn id="141" idx="3"/>
            <a:endCxn id="146" idx="1"/>
          </p:cNvCxnSpPr>
          <p:nvPr/>
        </p:nvCxnSpPr>
        <p:spPr>
          <a:xfrm>
            <a:off x="1620385" y="6801043"/>
            <a:ext cx="1193526" cy="282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 rot="11174285">
            <a:off x="2730685" y="6991999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连接符 146"/>
          <p:cNvCxnSpPr>
            <a:stCxn id="149" idx="2"/>
            <a:endCxn id="144" idx="6"/>
          </p:cNvCxnSpPr>
          <p:nvPr/>
        </p:nvCxnSpPr>
        <p:spPr>
          <a:xfrm>
            <a:off x="4559013" y="6657261"/>
            <a:ext cx="1541294" cy="161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2" idx="5"/>
            <a:endCxn id="144" idx="3"/>
          </p:cNvCxnSpPr>
          <p:nvPr/>
        </p:nvCxnSpPr>
        <p:spPr>
          <a:xfrm flipH="1" flipV="1">
            <a:off x="6238329" y="6728530"/>
            <a:ext cx="1014175" cy="208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rot="11174285">
            <a:off x="4405973" y="657217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/>
          <p:cNvCxnSpPr>
            <a:stCxn id="142" idx="2"/>
            <a:endCxn id="143" idx="7"/>
          </p:cNvCxnSpPr>
          <p:nvPr/>
        </p:nvCxnSpPr>
        <p:spPr>
          <a:xfrm flipV="1">
            <a:off x="7448803" y="6811345"/>
            <a:ext cx="889905" cy="232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rot="11174285">
            <a:off x="11401201" y="682256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连接符 151"/>
          <p:cNvCxnSpPr>
            <a:stCxn id="146" idx="1"/>
            <a:endCxn id="149" idx="6"/>
          </p:cNvCxnSpPr>
          <p:nvPr/>
        </p:nvCxnSpPr>
        <p:spPr>
          <a:xfrm flipV="1">
            <a:off x="2813911" y="6640583"/>
            <a:ext cx="1592516" cy="44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 rot="11174285">
            <a:off x="10164453" y="7082575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/>
          <p:cNvCxnSpPr>
            <a:stCxn id="151" idx="7"/>
            <a:endCxn id="153" idx="2"/>
          </p:cNvCxnSpPr>
          <p:nvPr/>
        </p:nvCxnSpPr>
        <p:spPr>
          <a:xfrm flipH="1">
            <a:off x="10324839" y="6978629"/>
            <a:ext cx="1097501" cy="193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3" idx="1"/>
            <a:endCxn id="153" idx="6"/>
          </p:cNvCxnSpPr>
          <p:nvPr/>
        </p:nvCxnSpPr>
        <p:spPr>
          <a:xfrm>
            <a:off x="8497701" y="6828724"/>
            <a:ext cx="1667228" cy="325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3"/>
            <a:endCxn id="141" idx="6"/>
          </p:cNvCxnSpPr>
          <p:nvPr/>
        </p:nvCxnSpPr>
        <p:spPr>
          <a:xfrm flipV="1">
            <a:off x="626765" y="6859561"/>
            <a:ext cx="793010" cy="176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 rot="8221468">
            <a:off x="8835931" y="716992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/>
          <p:cNvCxnSpPr>
            <a:endCxn id="165" idx="1"/>
          </p:cNvCxnSpPr>
          <p:nvPr/>
        </p:nvCxnSpPr>
        <p:spPr>
          <a:xfrm flipH="1" flipV="1">
            <a:off x="10676647" y="6707240"/>
            <a:ext cx="926369" cy="454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 rot="10302814">
            <a:off x="4725822" y="615844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 rot="11174285">
            <a:off x="5745347" y="701722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连接符 160"/>
          <p:cNvCxnSpPr>
            <a:stCxn id="166" idx="5"/>
            <a:endCxn id="164" idx="2"/>
          </p:cNvCxnSpPr>
          <p:nvPr/>
        </p:nvCxnSpPr>
        <p:spPr>
          <a:xfrm flipH="1" flipV="1">
            <a:off x="7111811" y="6372811"/>
            <a:ext cx="977452" cy="195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 rot="9752182">
            <a:off x="125704" y="6302842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17894363">
            <a:off x="2344275" y="614798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 rot="11174285">
            <a:off x="6855777" y="623046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 rot="11174285">
            <a:off x="10494356" y="650772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11174285">
            <a:off x="8071926" y="6558229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9456888" y="6623299"/>
            <a:ext cx="145541" cy="14554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/>
          <p:cNvCxnSpPr>
            <a:stCxn id="162" idx="1"/>
            <a:endCxn id="171" idx="6"/>
          </p:cNvCxnSpPr>
          <p:nvPr/>
        </p:nvCxnSpPr>
        <p:spPr>
          <a:xfrm>
            <a:off x="354851" y="6480444"/>
            <a:ext cx="729132" cy="137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3" idx="3"/>
            <a:endCxn id="170" idx="6"/>
          </p:cNvCxnSpPr>
          <p:nvPr/>
        </p:nvCxnSpPr>
        <p:spPr>
          <a:xfrm>
            <a:off x="2489983" y="6369366"/>
            <a:ext cx="1042026" cy="630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 rot="11174285">
            <a:off x="3531706" y="695452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3607479">
            <a:off x="1048631" y="658759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/>
          <p:cNvCxnSpPr>
            <a:stCxn id="159" idx="6"/>
            <a:endCxn id="170" idx="3"/>
          </p:cNvCxnSpPr>
          <p:nvPr/>
        </p:nvCxnSpPr>
        <p:spPr>
          <a:xfrm flipH="1">
            <a:off x="3622797" y="6287841"/>
            <a:ext cx="1104206" cy="685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1"/>
            <a:endCxn id="171" idx="4"/>
          </p:cNvCxnSpPr>
          <p:nvPr/>
        </p:nvCxnSpPr>
        <p:spPr>
          <a:xfrm flipH="1">
            <a:off x="1242444" y="6293690"/>
            <a:ext cx="1106635" cy="329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4" idx="7"/>
            <a:endCxn id="160" idx="3"/>
          </p:cNvCxnSpPr>
          <p:nvPr/>
        </p:nvCxnSpPr>
        <p:spPr>
          <a:xfrm flipH="1">
            <a:off x="5944865" y="6439246"/>
            <a:ext cx="939191" cy="6198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9" idx="1"/>
            <a:endCxn id="160" idx="5"/>
          </p:cNvCxnSpPr>
          <p:nvPr/>
        </p:nvCxnSpPr>
        <p:spPr>
          <a:xfrm>
            <a:off x="4929577" y="6339152"/>
            <a:ext cx="857688" cy="702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7"/>
            <a:endCxn id="166" idx="3"/>
          </p:cNvCxnSpPr>
          <p:nvPr/>
        </p:nvCxnSpPr>
        <p:spPr>
          <a:xfrm flipH="1" flipV="1">
            <a:off x="8154445" y="6575566"/>
            <a:ext cx="1318470" cy="1660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7" idx="2"/>
            <a:endCxn id="165" idx="6"/>
          </p:cNvCxnSpPr>
          <p:nvPr/>
        </p:nvCxnSpPr>
        <p:spPr>
          <a:xfrm flipV="1">
            <a:off x="9030056" y="6607645"/>
            <a:ext cx="1464964" cy="5979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54" name="文本框 53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啥是语法分析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56" name="矩形: 圆角 5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2789" y="658143"/>
            <a:ext cx="7983583" cy="60750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94258" y="1782618"/>
            <a:ext cx="2160000" cy="106449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41317" y="2084032"/>
            <a:ext cx="261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错误处理</a:t>
            </a:r>
            <a:endParaRPr lang="en-US" altLang="zh-CN" sz="2400" dirty="0"/>
          </a:p>
        </p:txBody>
      </p:sp>
      <p:sp>
        <p:nvSpPr>
          <p:cNvPr id="10" name="十字形 9"/>
          <p:cNvSpPr/>
          <p:nvPr/>
        </p:nvSpPr>
        <p:spPr>
          <a:xfrm>
            <a:off x="7893755" y="2084032"/>
            <a:ext cx="444953" cy="461665"/>
          </a:xfrm>
          <a:prstGeom prst="plus">
            <a:avLst>
              <a:gd name="adj" fmla="val 39830"/>
            </a:avLst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啥是语法分析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27" name="矩形: 圆角 12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右箭头 8"/>
          <p:cNvSpPr/>
          <p:nvPr/>
        </p:nvSpPr>
        <p:spPr>
          <a:xfrm>
            <a:off x="271038" y="5481798"/>
            <a:ext cx="4501257" cy="423240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graphicFrame>
        <p:nvGraphicFramePr>
          <p:cNvPr id="6" name="表格 9"/>
          <p:cNvGraphicFramePr>
            <a:graphicFrameLocks noGrp="1"/>
          </p:cNvGraphicFramePr>
          <p:nvPr/>
        </p:nvGraphicFramePr>
        <p:xfrm>
          <a:off x="1487343" y="2022173"/>
          <a:ext cx="2065596" cy="28668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8532"/>
                <a:gridCol w="688532"/>
                <a:gridCol w="688532"/>
              </a:tblGrid>
              <a:tr h="371125">
                <a:tc>
                  <a:txBody>
                    <a:bodyPr/>
                    <a:lstStyle/>
                    <a:p>
                      <a:r>
                        <a:rPr lang="zh-CN" altLang="en-US" dirty="0"/>
                        <a:t>单词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  <a:endParaRPr lang="zh-CN" altLang="en-US" dirty="0"/>
                    </a:p>
                  </a:txBody>
                  <a:tcPr/>
                </a:tc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1125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822876" y="5000544"/>
            <a:ext cx="139453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词法单元流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2295" y="5084526"/>
            <a:ext cx="2388980" cy="10439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语法分析器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右箭头 8"/>
          <p:cNvSpPr/>
          <p:nvPr/>
        </p:nvSpPr>
        <p:spPr>
          <a:xfrm>
            <a:off x="6879193" y="5458572"/>
            <a:ext cx="4571935" cy="423240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0147" y="5028813"/>
            <a:ext cx="139453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抽象语法树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277" y="1829469"/>
            <a:ext cx="6301570" cy="2597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啥是抽象语法树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27" name="矩形: 圆角 12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</a:rPr>
              <a:t>Abstract Syntax Tree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1515" y="2032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作用：线性数据流</a:t>
            </a:r>
            <a:r>
              <a:rPr lang="en-US" altLang="zh-CN" dirty="0"/>
              <a:t>→</a:t>
            </a:r>
            <a:r>
              <a:rPr lang="zh-CN" altLang="en-US" dirty="0"/>
              <a:t>能表示结构层次的树形结构，方便进行中间代码生成。</a:t>
            </a:r>
            <a:endParaRPr lang="en-US" altLang="zh-CN" dirty="0"/>
          </a:p>
        </p:txBody>
      </p:sp>
      <p:pic>
        <p:nvPicPr>
          <p:cNvPr id="17" name="图片 16" descr="图表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152"/>
            <a:ext cx="12192000" cy="334898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359335" y="1155031"/>
            <a:ext cx="25251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a=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b=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+a*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2810152"/>
            <a:ext cx="12192000" cy="3125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啥是抽象语法树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27" name="矩形: 圆角 12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</a:rPr>
              <a:t>Abstract Syntax Tree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97795" y="614267"/>
            <a:ext cx="128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a=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/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1" y="125377"/>
            <a:ext cx="7121584" cy="65553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3641" y="1969281"/>
            <a:ext cx="6093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VarDecl</a:t>
            </a:r>
            <a:r>
              <a:rPr lang="en-US" altLang="zh-CN" sz="1400" dirty="0">
                <a:latin typeface="Consolas" panose="020B0609020204030204" pitchFamily="49" charset="0"/>
              </a:rPr>
              <a:t>    → </a:t>
            </a:r>
            <a:r>
              <a:rPr lang="en-US" altLang="zh-CN" sz="1400" dirty="0" err="1">
                <a:latin typeface="Consolas" panose="020B0609020204030204" pitchFamily="49" charset="0"/>
              </a:rPr>
              <a:t>BType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';'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    → Ident '=' </a:t>
            </a:r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r>
              <a:rPr lang="en-US" altLang="zh-CN" sz="1400" dirty="0">
                <a:latin typeface="Consolas" panose="020B0609020204030204" pitchFamily="49" charset="0"/>
              </a:rPr>
              <a:t>    → 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Exp        → </a:t>
            </a:r>
            <a:r>
              <a:rPr lang="en-US" altLang="zh-CN" sz="1400" dirty="0" err="1">
                <a:latin typeface="Consolas" panose="020B0609020204030204" pitchFamily="49" charset="0"/>
              </a:rPr>
              <a:t>AddExp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AddExp</a:t>
            </a:r>
            <a:r>
              <a:rPr lang="en-US" altLang="zh-CN" sz="1400" dirty="0">
                <a:latin typeface="Consolas" panose="020B0609020204030204" pitchFamily="49" charset="0"/>
              </a:rPr>
              <a:t>     → </a:t>
            </a:r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MulExp</a:t>
            </a:r>
            <a:r>
              <a:rPr lang="en-US" altLang="zh-CN" sz="1400" dirty="0">
                <a:latin typeface="Consolas" panose="020B0609020204030204" pitchFamily="49" charset="0"/>
              </a:rPr>
              <a:t>     → </a:t>
            </a:r>
            <a:r>
              <a:rPr lang="en-US" altLang="zh-CN" sz="1400" dirty="0" err="1">
                <a:latin typeface="Consolas" panose="020B0609020204030204" pitchFamily="49" charset="0"/>
              </a:rPr>
              <a:t>UnaryExp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UnaryExp</a:t>
            </a:r>
            <a:r>
              <a:rPr lang="en-US" altLang="zh-CN" sz="1400" dirty="0">
                <a:latin typeface="Consolas" panose="020B0609020204030204" pitchFamily="49" charset="0"/>
              </a:rPr>
              <a:t>   → </a:t>
            </a:r>
            <a:r>
              <a:rPr lang="en-US" altLang="zh-CN" sz="1400" dirty="0" err="1">
                <a:latin typeface="Consolas" panose="020B0609020204030204" pitchFamily="49" charset="0"/>
              </a:rPr>
              <a:t>PrimaryExp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PrimaryExp</a:t>
            </a:r>
            <a:r>
              <a:rPr lang="en-US" altLang="zh-CN" sz="1400" dirty="0">
                <a:latin typeface="Consolas" panose="020B0609020204030204" pitchFamily="49" charset="0"/>
              </a:rPr>
              <a:t> → Number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Number     → </a:t>
            </a:r>
            <a:r>
              <a:rPr lang="en-US" altLang="zh-CN" sz="1400" dirty="0" err="1">
                <a:latin typeface="Consolas" panose="020B0609020204030204" pitchFamily="49" charset="0"/>
              </a:rPr>
              <a:t>IntConst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641" y="4535197"/>
            <a:ext cx="46264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叶结点即为终结符，即词法分析的结果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树种节点表示一个语法成分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父节点→子节点：推导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子节点→父节点：规约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语法分析做法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27" name="矩形: 圆角 12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50964" y="2012137"/>
            <a:ext cx="4626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递归下降子程序</a:t>
            </a:r>
            <a:endParaRPr lang="en-US" altLang="zh-CN" dirty="0"/>
          </a:p>
        </p:txBody>
      </p:sp>
      <p:pic>
        <p:nvPicPr>
          <p:cNvPr id="2" name="图片 1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11" y="128208"/>
            <a:ext cx="7121584" cy="65553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765" y="2602882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VarDecl</a:t>
            </a:r>
            <a:r>
              <a:rPr lang="en-US" altLang="zh-CN" sz="1400" dirty="0">
                <a:latin typeface="Consolas" panose="020B0609020204030204" pitchFamily="49" charset="0"/>
              </a:rPr>
              <a:t>    → </a:t>
            </a:r>
            <a:r>
              <a:rPr lang="en-US" altLang="zh-CN" sz="1400" dirty="0" err="1">
                <a:latin typeface="Consolas" panose="020B0609020204030204" pitchFamily="49" charset="0"/>
              </a:rPr>
              <a:t>BType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';'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    → Ident '=' </a:t>
            </a:r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04072" y="2475437"/>
            <a:ext cx="1236644" cy="4026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35585" y="1347181"/>
            <a:ext cx="4201499" cy="514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5111" y="3332274"/>
            <a:ext cx="4626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一个程序只关心他的语法成分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子程序的语法成分放到子程序中解析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语法分析做法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27" name="矩形: 圆角 12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" name="图片 1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11" y="128208"/>
            <a:ext cx="7121584" cy="65553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66" y="790025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VarDecl</a:t>
            </a:r>
            <a:r>
              <a:rPr lang="en-US" altLang="zh-CN" sz="1400" dirty="0">
                <a:latin typeface="Consolas" panose="020B0609020204030204" pitchFamily="49" charset="0"/>
              </a:rPr>
              <a:t>    → </a:t>
            </a:r>
            <a:r>
              <a:rPr lang="en-US" altLang="zh-CN" sz="1400" dirty="0" err="1">
                <a:latin typeface="Consolas" panose="020B0609020204030204" pitchFamily="49" charset="0"/>
              </a:rPr>
              <a:t>BType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';'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    → Ident '=' </a:t>
            </a:r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55" y="1601498"/>
            <a:ext cx="496668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VarDecl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(){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VarDef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执行完成*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VarDef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(){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isIdent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(now)){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dirty="0">
                <a:solidFill>
                  <a:srgbClr val="A8A644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dirty="0">
                <a:solidFill>
                  <a:srgbClr val="A8A644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InitVaL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执行完成*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085" y="1292856"/>
            <a:ext cx="4626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伪代码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语法分析做法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27" name="矩形: 圆角 12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466" y="790025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VarDecl</a:t>
            </a:r>
            <a:r>
              <a:rPr lang="en-US" altLang="zh-CN" sz="1400" dirty="0">
                <a:latin typeface="Consolas" panose="020B0609020204030204" pitchFamily="49" charset="0"/>
              </a:rPr>
              <a:t>    → </a:t>
            </a:r>
            <a:r>
              <a:rPr lang="en-US" altLang="zh-CN" sz="1400" dirty="0" err="1">
                <a:latin typeface="Consolas" panose="020B0609020204030204" pitchFamily="49" charset="0"/>
              </a:rPr>
              <a:t>BType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';'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VarDef</a:t>
            </a:r>
            <a:r>
              <a:rPr lang="en-US" altLang="zh-CN" sz="1400" dirty="0">
                <a:latin typeface="Consolas" panose="020B0609020204030204" pitchFamily="49" charset="0"/>
              </a:rPr>
              <a:t>     → Ident '=' </a:t>
            </a:r>
            <a:r>
              <a:rPr lang="en-US" altLang="zh-CN" sz="1400" dirty="0" err="1">
                <a:latin typeface="Consolas" panose="020B0609020204030204" pitchFamily="49" charset="0"/>
              </a:rPr>
              <a:t>InitVal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55" y="1592608"/>
            <a:ext cx="496668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VarDecl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(){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A8A644"/>
                </a:solidFill>
                <a:effectLst/>
                <a:latin typeface="Consolas" panose="020B0609020204030204" pitchFamily="49" charset="0"/>
              </a:rPr>
              <a:t>VarDef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执行完成*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VarDef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(){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isIdent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(now)){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dirty="0">
                <a:solidFill>
                  <a:srgbClr val="A8A644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(now 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dirty="0">
                <a:solidFill>
                  <a:srgbClr val="A8A644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dirty="0" err="1">
                <a:solidFill>
                  <a:srgbClr val="A8A644"/>
                </a:solidFill>
                <a:latin typeface="Consolas" panose="020B0609020204030204" pitchFamily="49" charset="0"/>
              </a:rPr>
              <a:t>InitVaL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执行完成*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错误*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085" y="1292856"/>
            <a:ext cx="4626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伪代码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5809" y="4371538"/>
            <a:ext cx="9047236" cy="664740"/>
          </a:xfrm>
          <a:prstGeom prst="rect">
            <a:avLst/>
          </a:prstGeom>
        </p:spPr>
      </p:pic>
      <p:sp>
        <p:nvSpPr>
          <p:cNvPr id="9" name="箭头: 下 8"/>
          <p:cNvSpPr/>
          <p:nvPr/>
        </p:nvSpPr>
        <p:spPr>
          <a:xfrm>
            <a:off x="3743865" y="2414418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/>
          <p:cNvSpPr/>
          <p:nvPr/>
        </p:nvSpPr>
        <p:spPr>
          <a:xfrm>
            <a:off x="5618199" y="2419173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7484174" y="2411500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9390054" y="2419173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/>
          <p:cNvSpPr/>
          <p:nvPr/>
        </p:nvSpPr>
        <p:spPr>
          <a:xfrm>
            <a:off x="11295934" y="2435622"/>
            <a:ext cx="393587" cy="2029163"/>
          </a:xfrm>
          <a:prstGeom prst="downArrow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>
            <a:off x="2769298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92297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81749" y="1123081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69298" y="1608986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44573" y="1123081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201447" y="1470486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41902" y="1828483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flipH="1">
            <a:off x="3306332" y="1032189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flipH="1">
            <a:off x="2084254" y="1393461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flipH="1">
            <a:off x="2672251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55950" y="1123081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1021719" y="1123081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603421" y="1123081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52721" y="1123082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52721" y="1123081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617271" y="1636686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35821" y="1581286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67332" y="1465896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1490982" y="148269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1878723" y="1850512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 flipH="1">
            <a:off x="889338" y="1056221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 flipH="1">
            <a:off x="1775496" y="103532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10280252" y="58603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24" name="文本框 123"/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</a:rPr>
                <a:t>多产生式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27" name="矩形: 圆角 12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95368" y="1999120"/>
            <a:ext cx="6093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Decl</a:t>
            </a:r>
            <a:r>
              <a:rPr lang="en-US" altLang="zh-CN" sz="2000" b="1" dirty="0">
                <a:latin typeface="Consolas" panose="020B0609020204030204" pitchFamily="49" charset="0"/>
              </a:rPr>
              <a:t> →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ConstDecl</a:t>
            </a:r>
            <a:r>
              <a:rPr lang="en-US" altLang="zh-CN" sz="2000" b="1" dirty="0">
                <a:latin typeface="Consolas" panose="020B0609020204030204" pitchFamily="49" charset="0"/>
              </a:rPr>
              <a:t> | </a:t>
            </a:r>
            <a:r>
              <a:rPr lang="en-US" altLang="zh-CN" sz="2000" b="1" dirty="0" err="1">
                <a:latin typeface="Consolas" panose="020B0609020204030204" pitchFamily="49" charset="0"/>
              </a:rPr>
              <a:t>VarDecl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873" y="2672475"/>
            <a:ext cx="873105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ConstDecl</a:t>
            </a:r>
            <a:r>
              <a:rPr lang="en-US" altLang="zh-CN" dirty="0">
                <a:latin typeface="Consolas" panose="020B0609020204030204" pitchFamily="49" charset="0"/>
              </a:rPr>
              <a:t> → 'const' </a:t>
            </a:r>
            <a:r>
              <a:rPr lang="en-US" altLang="zh-CN" dirty="0" err="1">
                <a:latin typeface="Consolas" panose="020B0609020204030204" pitchFamily="49" charset="0"/>
              </a:rPr>
              <a:t>BType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ConstDef</a:t>
            </a:r>
            <a:r>
              <a:rPr lang="en-US" altLang="zh-CN" dirty="0">
                <a:latin typeface="Consolas" panose="020B0609020204030204" pitchFamily="49" charset="0"/>
              </a:rPr>
              <a:t> { ',' </a:t>
            </a:r>
            <a:r>
              <a:rPr lang="en-US" altLang="zh-CN" dirty="0" err="1">
                <a:latin typeface="Consolas" panose="020B0609020204030204" pitchFamily="49" charset="0"/>
              </a:rPr>
              <a:t>ConstDef</a:t>
            </a:r>
            <a:r>
              <a:rPr lang="en-US" altLang="zh-CN" dirty="0">
                <a:latin typeface="Consolas" panose="020B0609020204030204" pitchFamily="49" charset="0"/>
              </a:rPr>
              <a:t> } ';’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VarDecl</a:t>
            </a:r>
            <a:r>
              <a:rPr lang="en-US" altLang="zh-CN" dirty="0">
                <a:latin typeface="Consolas" panose="020B0609020204030204" pitchFamily="49" charset="0"/>
              </a:rPr>
              <a:t> → </a:t>
            </a:r>
            <a:r>
              <a:rPr lang="en-US" altLang="zh-CN" dirty="0" err="1">
                <a:latin typeface="Consolas" panose="020B0609020204030204" pitchFamily="49" charset="0"/>
              </a:rPr>
              <a:t>BType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VarDef</a:t>
            </a:r>
            <a:r>
              <a:rPr lang="en-US" altLang="zh-CN" dirty="0">
                <a:latin typeface="Consolas" panose="020B0609020204030204" pitchFamily="49" charset="0"/>
              </a:rPr>
              <a:t> { ',' </a:t>
            </a:r>
            <a:r>
              <a:rPr lang="en-US" altLang="zh-CN" dirty="0" err="1">
                <a:latin typeface="Consolas" panose="020B0609020204030204" pitchFamily="49" charset="0"/>
              </a:rPr>
              <a:t>VarDef</a:t>
            </a:r>
            <a:r>
              <a:rPr lang="en-US" altLang="zh-CN" dirty="0">
                <a:latin typeface="Consolas" panose="020B0609020204030204" pitchFamily="49" charset="0"/>
              </a:rPr>
              <a:t> } ';’ 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ConstDecl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r>
              <a:rPr lang="en-US" altLang="zh-CN" dirty="0">
                <a:latin typeface="Consolas" panose="020B0609020204030204" pitchFamily="49" charset="0"/>
              </a:rPr>
              <a:t>={const}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VarDecl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r>
              <a:rPr lang="en-US" altLang="zh-CN" dirty="0">
                <a:latin typeface="Consolas" panose="020B0609020204030204" pitchFamily="49" charset="0"/>
              </a:rPr>
              <a:t>={int}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Decl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r>
              <a:rPr lang="en-US" altLang="zh-CN" dirty="0">
                <a:latin typeface="Consolas" panose="020B0609020204030204" pitchFamily="49" charset="0"/>
              </a:rPr>
              <a:t>= 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ConstDecl</a:t>
            </a:r>
            <a:r>
              <a:rPr lang="zh-CN" altLang="en-US" dirty="0">
                <a:latin typeface="Consolas" panose="020B0609020204030204" pitchFamily="49" charset="0"/>
              </a:rPr>
              <a:t>）∪ </a:t>
            </a:r>
            <a:r>
              <a:rPr lang="en-US" altLang="zh-CN" dirty="0">
                <a:latin typeface="Consolas" panose="020B0609020204030204" pitchFamily="49" charset="0"/>
              </a:rPr>
              <a:t>FIRST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VarDecl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= {int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const}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1098" y="467655"/>
            <a:ext cx="6744641" cy="1705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KSO_WPP_MARK_KEY" val="437bf69f-f1c4-4751-8f50-f8d146eaf5d6"/>
  <p:tag name="COMMONDATA" val="eyJoZGlkIjoiMDQ0MmQyNDVkMDBkZjFmMTIxMWExNjAzNDRlOWIzNjQifQ==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2864</Words>
  <Application>WPS 演示</Application>
  <PresentationFormat>宽屏</PresentationFormat>
  <Paragraphs>252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Titillium</vt:lpstr>
      <vt:lpstr>Segoe Print</vt:lpstr>
      <vt:lpstr>Montserrat Light</vt:lpstr>
      <vt:lpstr>方正细谭黑简体</vt:lpstr>
      <vt:lpstr>黑体</vt:lpstr>
      <vt:lpstr>Calibri</vt:lpstr>
      <vt:lpstr>微软雅黑</vt:lpstr>
      <vt:lpstr>Arial</vt:lpstr>
      <vt:lpstr>Calibri Light</vt:lpstr>
      <vt:lpstr>Consolas</vt:lpstr>
      <vt:lpstr>Arial Unicode MS</vt:lpstr>
      <vt:lpstr>Arial Black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administrator</dc:creator>
  <cp:keywords>PPT</cp:keywords>
  <dc:description>PPT</dc:description>
  <dc:subject>PPT</dc:subject>
  <cp:category>PPT</cp:category>
  <cp:lastModifiedBy>王雨帆</cp:lastModifiedBy>
  <cp:revision>114</cp:revision>
  <dcterms:created xsi:type="dcterms:W3CDTF">2018-08-24T09:58:00Z</dcterms:created>
  <dcterms:modified xsi:type="dcterms:W3CDTF">2023-10-12T16:55:37Z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0CAEB52874274DF68FA38B9A11E19863_12</vt:lpwstr>
  </property>
  <property fmtid="{D5CDD505-2E9C-101B-9397-08002B2CF9AE}" pid="3" name="KSOProductBuildVer">
    <vt:lpwstr>2052-11.1.0.14309</vt:lpwstr>
  </property>
</Properties>
</file>