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jN2zNxCwrhYtMS/Q8m7IdUZbI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9AC318-EA64-49AC-9CB6-2CCE257780FF}">
  <a:tblStyle styleId="{3A9AC318-EA64-49AC-9CB6-2CCE257780FF}"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l-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large sub-categories 156 features PCA?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Issues: # Low variance score, low accuracy.# High bias</a:t>
            </a:r>
            <a:endParaRPr/>
          </a:p>
        </p:txBody>
      </p:sp>
      <p:sp>
        <p:nvSpPr>
          <p:cNvPr id="236" name="Google Shape;23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6a8d259b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6a8d259b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d6a8d259b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6a8d259b5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6a8d259b5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d6a8d259b5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ad420481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d420481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7ad420481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6a8d259b5_7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d6a8d259b5_7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Issues: # Low variance score, low accuracy.# High bias</a:t>
            </a:r>
            <a:endParaRPr/>
          </a:p>
        </p:txBody>
      </p:sp>
      <p:sp>
        <p:nvSpPr>
          <p:cNvPr id="275" name="Google Shape;275;gd6a8d259b5_7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6a8d259b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6a8d259b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d6a8d259b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adc3fb97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dc3fb97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have try ways to improve features in dataset</a:t>
            </a:r>
            <a:endParaRPr/>
          </a:p>
          <a:p>
            <a:pPr indent="0" lvl="0" marL="0" rtl="0" algn="l">
              <a:spcBef>
                <a:spcPts val="0"/>
              </a:spcBef>
              <a:spcAft>
                <a:spcPts val="0"/>
              </a:spcAft>
              <a:buNone/>
            </a:pPr>
            <a:r>
              <a:rPr lang="en-US"/>
              <a:t>Airport rankings according to quality and </a:t>
            </a:r>
            <a:r>
              <a:rPr lang="en-US"/>
              <a:t>customers</a:t>
            </a:r>
            <a:r>
              <a:rPr lang="en-US"/>
              <a:t> feedback</a:t>
            </a:r>
            <a:endParaRPr/>
          </a:p>
          <a:p>
            <a:pPr indent="0" lvl="0" marL="0" rtl="0" algn="l">
              <a:spcBef>
                <a:spcPts val="0"/>
              </a:spcBef>
              <a:spcAft>
                <a:spcPts val="0"/>
              </a:spcAft>
              <a:buNone/>
            </a:pPr>
            <a:r>
              <a:rPr lang="en-US"/>
              <a:t>-&gt; very low correlation</a:t>
            </a:r>
            <a:endParaRPr/>
          </a:p>
          <a:p>
            <a:pPr indent="0" lvl="0" marL="0" rtl="0" algn="l">
              <a:spcBef>
                <a:spcPts val="0"/>
              </a:spcBef>
              <a:spcAft>
                <a:spcPts val="0"/>
              </a:spcAft>
              <a:buNone/>
            </a:pPr>
            <a:r>
              <a:rPr lang="en-US"/>
              <a:t>-&gt;wrong ranking, if according to originating domestic passengers against the annual ticket price</a:t>
            </a:r>
            <a:endParaRPr/>
          </a:p>
          <a:p>
            <a:pPr indent="0" lvl="0" marL="0" rtl="0" algn="l">
              <a:spcBef>
                <a:spcPts val="0"/>
              </a:spcBef>
              <a:spcAft>
                <a:spcPts val="0"/>
              </a:spcAft>
              <a:buNone/>
            </a:pPr>
            <a:r>
              <a:rPr lang="en-US"/>
              <a:t> -&gt; </a:t>
            </a:r>
            <a:r>
              <a:rPr lang="en-US"/>
              <a:t>airports rank the top and the bottom has significant high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impossible to get class of ticket</a:t>
            </a:r>
            <a:endParaRPr/>
          </a:p>
          <a:p>
            <a:pPr indent="0" lvl="0" marL="0" rtl="0" algn="l">
              <a:spcBef>
                <a:spcPts val="0"/>
              </a:spcBef>
              <a:spcAft>
                <a:spcPts val="0"/>
              </a:spcAft>
              <a:buNone/>
            </a:pPr>
            <a:r>
              <a:rPr lang="en-US"/>
              <a:t>we try to classify by the price by ticket</a:t>
            </a:r>
            <a:endParaRPr/>
          </a:p>
          <a:p>
            <a:pPr indent="0" lvl="0" marL="0" rtl="0" algn="l">
              <a:spcBef>
                <a:spcPts val="0"/>
              </a:spcBef>
              <a:spcAft>
                <a:spcPts val="0"/>
              </a:spcAft>
              <a:buNone/>
            </a:pPr>
            <a:r>
              <a:rPr lang="en-US"/>
              <a:t>the R2 score improve a lot but its kind of robust, why?</a:t>
            </a:r>
            <a:endParaRPr/>
          </a:p>
          <a:p>
            <a:pPr indent="0" lvl="0" marL="0" rtl="0" algn="l">
              <a:spcBef>
                <a:spcPts val="0"/>
              </a:spcBef>
              <a:spcAft>
                <a:spcPts val="0"/>
              </a:spcAft>
              <a:buNone/>
            </a:pPr>
            <a:r>
              <a:rPr lang="en-US"/>
              <a:t>we can improve by justisfying the class by other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g7adc3fb976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6bb1f01c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6bb1f01c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additional to class and airport ranking,    customer feedbacks  -&gt; number of originating traveler</a:t>
            </a:r>
            <a:endParaRPr/>
          </a:p>
          <a:p>
            <a:pPr indent="0" lvl="0" marL="0" rtl="0" algn="l">
              <a:spcBef>
                <a:spcPts val="0"/>
              </a:spcBef>
              <a:spcAft>
                <a:spcPts val="0"/>
              </a:spcAft>
              <a:buNone/>
            </a:pPr>
            <a:r>
              <a:rPr lang="en-US"/>
              <a:t>other important features are listed there.</a:t>
            </a:r>
            <a:endParaRPr/>
          </a:p>
          <a:p>
            <a:pPr indent="0" lvl="0" marL="0" rtl="0" algn="l">
              <a:spcBef>
                <a:spcPts val="0"/>
              </a:spcBef>
              <a:spcAft>
                <a:spcPts val="0"/>
              </a:spcAft>
              <a:buNone/>
            </a:pPr>
            <a:r>
              <a:rPr lang="en-US"/>
              <a:t>volume with details like class, when, origin and destination -&gt; highly related to price in </a:t>
            </a:r>
            <a:r>
              <a:rPr lang="en-US"/>
              <a:t>economic</a:t>
            </a:r>
            <a:r>
              <a:rPr lang="en-US"/>
              <a:t> sense, difficult to extract </a:t>
            </a:r>
            <a:endParaRPr/>
          </a:p>
          <a:p>
            <a:pPr indent="0" lvl="0" marL="0" rtl="0" algn="l">
              <a:spcBef>
                <a:spcPts val="0"/>
              </a:spcBef>
              <a:spcAft>
                <a:spcPts val="0"/>
              </a:spcAft>
              <a:buNone/>
            </a:pPr>
            <a:r>
              <a:rPr lang="en-US" sz="1800">
                <a:latin typeface="Corbel"/>
                <a:ea typeface="Corbel"/>
                <a:cs typeface="Corbel"/>
                <a:sym typeface="Corbel"/>
              </a:rPr>
              <a:t>Service fee to issue, Food Seat selection</a:t>
            </a:r>
            <a:endParaRPr/>
          </a:p>
          <a:p>
            <a:pPr indent="0" lvl="0" marL="0" rtl="0" algn="l">
              <a:spcBef>
                <a:spcPts val="0"/>
              </a:spcBef>
              <a:spcAft>
                <a:spcPts val="0"/>
              </a:spcAft>
              <a:buNone/>
            </a:pPr>
            <a:r>
              <a:rPr lang="en-US"/>
              <a:t>implies quality of the service, deterministic as well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2400">
              <a:latin typeface="Corbel"/>
              <a:ea typeface="Corbel"/>
              <a:cs typeface="Corbel"/>
              <a:sym typeface="Corbel"/>
            </a:endParaRPr>
          </a:p>
          <a:p>
            <a:pPr indent="-381000" lvl="0" marL="457200" rtl="0" algn="l">
              <a:spcBef>
                <a:spcPts val="0"/>
              </a:spcBef>
              <a:spcAft>
                <a:spcPts val="0"/>
              </a:spcAft>
              <a:buClr>
                <a:srgbClr val="1186C3"/>
              </a:buClr>
              <a:buSzPts val="2400"/>
              <a:buChar char="➔"/>
            </a:pPr>
            <a:r>
              <a:rPr lang="en-US" sz="2400">
                <a:latin typeface="Corbel"/>
                <a:ea typeface="Corbel"/>
                <a:cs typeface="Corbel"/>
                <a:sym typeface="Corbel"/>
              </a:rPr>
              <a:t>Adapt algorithms suitable for time series forecasting</a:t>
            </a:r>
            <a:endParaRPr sz="2400">
              <a:latin typeface="Corbel"/>
              <a:ea typeface="Corbel"/>
              <a:cs typeface="Corbel"/>
              <a:sym typeface="Corbel"/>
            </a:endParaRPr>
          </a:p>
          <a:p>
            <a:pPr indent="-381000" lvl="1" marL="914400" rtl="0" algn="l">
              <a:spcBef>
                <a:spcPts val="0"/>
              </a:spcBef>
              <a:spcAft>
                <a:spcPts val="0"/>
              </a:spcAft>
              <a:buClr>
                <a:srgbClr val="1186C3"/>
              </a:buClr>
              <a:buSzPts val="2400"/>
              <a:buChar char="◆"/>
            </a:pPr>
            <a:r>
              <a:rPr lang="en-US" sz="2000">
                <a:latin typeface="Corbel"/>
                <a:ea typeface="Corbel"/>
                <a:cs typeface="Corbel"/>
                <a:sym typeface="Corbel"/>
              </a:rPr>
              <a:t> Recurrent Neural Network (RNN) </a:t>
            </a:r>
            <a:endParaRPr sz="2000">
              <a:latin typeface="Corbel"/>
              <a:ea typeface="Corbel"/>
              <a:cs typeface="Corbel"/>
              <a:sym typeface="Corbel"/>
            </a:endParaRPr>
          </a:p>
          <a:p>
            <a:pPr indent="-394335" lvl="2" marL="1371600" rtl="0" algn="l">
              <a:spcBef>
                <a:spcPts val="0"/>
              </a:spcBef>
              <a:spcAft>
                <a:spcPts val="0"/>
              </a:spcAft>
              <a:buClr>
                <a:srgbClr val="1186C3"/>
              </a:buClr>
              <a:buSzPts val="2610"/>
              <a:buChar char="●"/>
            </a:pPr>
            <a:r>
              <a:rPr lang="en-US" sz="1800">
                <a:latin typeface="Corbel"/>
                <a:ea typeface="Corbel"/>
                <a:cs typeface="Corbel"/>
                <a:sym typeface="Corbel"/>
              </a:rPr>
              <a:t>Good performance over short and long time horizon</a:t>
            </a:r>
            <a:endParaRPr sz="1800">
              <a:latin typeface="Corbel"/>
              <a:ea typeface="Corbel"/>
              <a:cs typeface="Corbel"/>
              <a:sym typeface="Corbel"/>
            </a:endParaRPr>
          </a:p>
          <a:p>
            <a:pPr indent="-394335" lvl="2" marL="1371600" rtl="0" algn="l">
              <a:spcBef>
                <a:spcPts val="0"/>
              </a:spcBef>
              <a:spcAft>
                <a:spcPts val="0"/>
              </a:spcAft>
              <a:buClr>
                <a:srgbClr val="1186C3"/>
              </a:buClr>
              <a:buSzPts val="2610"/>
              <a:buChar char="●"/>
            </a:pPr>
            <a:r>
              <a:rPr lang="en-US" sz="1800">
                <a:latin typeface="Corbel"/>
                <a:ea typeface="Corbel"/>
                <a:cs typeface="Corbel"/>
                <a:sym typeface="Corbel"/>
              </a:rPr>
              <a:t>Robust to outliers and noisy data </a:t>
            </a:r>
            <a:endParaRPr sz="1800">
              <a:latin typeface="Corbel"/>
              <a:ea typeface="Corbel"/>
              <a:cs typeface="Corbel"/>
              <a:sym typeface="Corbel"/>
            </a:endParaRPr>
          </a:p>
          <a:p>
            <a:pPr indent="-394335" lvl="2" marL="1371600" rtl="0" algn="l">
              <a:spcBef>
                <a:spcPts val="0"/>
              </a:spcBef>
              <a:spcAft>
                <a:spcPts val="0"/>
              </a:spcAft>
              <a:buClr>
                <a:srgbClr val="1186C3"/>
              </a:buClr>
              <a:buSzPts val="2610"/>
              <a:buChar char="●"/>
            </a:pPr>
            <a:r>
              <a:rPr lang="en-US" sz="1800">
                <a:latin typeface="Corbel"/>
                <a:ea typeface="Corbel"/>
                <a:cs typeface="Corbel"/>
                <a:sym typeface="Corbel"/>
              </a:rPr>
              <a:t>support Non-linear modeling and Multi-step forecasting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the suggestion of new algorithm try:</a:t>
            </a:r>
            <a:endParaRPr/>
          </a:p>
          <a:p>
            <a:pPr indent="0" lvl="0" marL="0" rtl="0" algn="l">
              <a:spcBef>
                <a:spcPts val="0"/>
              </a:spcBef>
              <a:spcAft>
                <a:spcPts val="0"/>
              </a:spcAft>
              <a:buNone/>
            </a:pPr>
            <a:r>
              <a:rPr lang="en-US"/>
              <a:t>RNN -&gt; strength  .. .. ..</a:t>
            </a:r>
            <a:endParaRPr/>
          </a:p>
          <a:p>
            <a:pPr indent="0" lvl="0" marL="0" rtl="0" algn="l">
              <a:spcBef>
                <a:spcPts val="0"/>
              </a:spcBef>
              <a:spcAft>
                <a:spcPts val="0"/>
              </a:spcAft>
              <a:buNone/>
            </a:pPr>
            <a:r>
              <a:rPr lang="en-US"/>
              <a:t>in short, -&gt; good at modelling financial data</a:t>
            </a:r>
            <a:endParaRPr/>
          </a:p>
        </p:txBody>
      </p:sp>
      <p:sp>
        <p:nvSpPr>
          <p:cNvPr id="304" name="Google Shape;304;gd6bb1f01c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6bb1f01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6bb1f01c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the above models can give us an reasonable price predictions on our competitors. And this price prediction can be transform into very valuable knowledge as the flight tickets are major source of income of a airline company. First, it gives our decision maker more insight over the general trend of the aerial industry, and therefore,can make a </a:t>
            </a:r>
            <a:r>
              <a:rPr lang="en-US"/>
              <a:t>more comprehensive decision with aid of information.</a:t>
            </a:r>
            <a:r>
              <a:rPr lang="en-US"/>
              <a:t>  Second, specifically, </a:t>
            </a:r>
            <a:endParaRPr/>
          </a:p>
          <a:p>
            <a:pPr indent="0" lvl="0" marL="0" rtl="0" algn="l">
              <a:spcBef>
                <a:spcPts val="0"/>
              </a:spcBef>
              <a:spcAft>
                <a:spcPts val="0"/>
              </a:spcAft>
              <a:buNone/>
            </a:pPr>
            <a:r>
              <a:rPr lang="en-US"/>
              <a:t>we can adapt pricing strategies based on the price prediction, such as a markdown on the ticket price. </a:t>
            </a:r>
            <a:r>
              <a:rPr lang="en-US"/>
              <a:t> maximized overall profit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A proper markdown price can boost our sales. Although the profit per ticket is lower, the overall profit can be maximized owing to the sales. </a:t>
            </a:r>
            <a:endParaRPr/>
          </a:p>
          <a:p>
            <a:pPr indent="0" lvl="0" marL="0" rtl="0" algn="l">
              <a:spcBef>
                <a:spcPts val="0"/>
              </a:spcBef>
              <a:spcAft>
                <a:spcPts val="0"/>
              </a:spcAft>
              <a:buNone/>
            </a:pPr>
            <a:r>
              <a:rPr lang="en-US"/>
              <a:t>In short, with the price prediction our company can stay aware of the change in industry while maintaining company’s competitiveness.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Besides of utilizing the predictive model,//</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we found the predictive model has room for improvement. As </a:t>
            </a:r>
            <a:r>
              <a:rPr lang="en-US"/>
              <a:t>shown </a:t>
            </a:r>
            <a:r>
              <a:rPr lang="en-US"/>
              <a:t>in the previous slides, the R-squared scores among companies are relatively low, around 0.4-0.7, which implies the predictions from models are not very accurate.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US"/>
              <a:t>There are two major causes. First, the data doesn’t sufficiently explain the variance of the ticket price. Like the class of the ticket is not given, but it is a extremely important indicator of ticket price in all sense.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a:t>
            </a:r>
            <a:endParaRPr/>
          </a:p>
          <a:p>
            <a:pPr indent="0" lvl="0" marL="0" rtl="0" algn="l">
              <a:lnSpc>
                <a:spcPct val="115000"/>
              </a:lnSpc>
              <a:spcBef>
                <a:spcPts val="0"/>
              </a:spcBef>
              <a:spcAft>
                <a:spcPts val="0"/>
              </a:spcAft>
              <a:buNone/>
            </a:pPr>
            <a:r>
              <a:rPr lang="en-US"/>
              <a:t>Once we don’t have this features and no other related features are input, we lose our precision very badly. In turn, the data hinder the learning process of algorithms. </a:t>
            </a:r>
            <a:endParaRPr/>
          </a:p>
          <a:p>
            <a:pPr indent="0" lvl="0" marL="0" rtl="0" algn="l">
              <a:lnSpc>
                <a:spcPct val="115000"/>
              </a:lnSpc>
              <a:spcBef>
                <a:spcPts val="0"/>
              </a:spcBef>
              <a:spcAft>
                <a:spcPts val="0"/>
              </a:spcAft>
              <a:buNone/>
            </a:pPr>
            <a:r>
              <a:rPr lang="en-US"/>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US"/>
              <a:t>Second, the machine learning algorithms we used maybe ineffective when making this kind of predictions. We can always switch to another algo when we don’t have a satisfactory estimate.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t>//</a:t>
            </a:r>
            <a:endParaRPr/>
          </a:p>
          <a:p>
            <a:pPr indent="0" lvl="0" marL="0" rtl="0" algn="l">
              <a:lnSpc>
                <a:spcPct val="115000"/>
              </a:lnSpc>
              <a:spcBef>
                <a:spcPts val="0"/>
              </a:spcBef>
              <a:spcAft>
                <a:spcPts val="0"/>
              </a:spcAft>
              <a:buClr>
                <a:schemeClr val="dk1"/>
              </a:buClr>
              <a:buSzPts val="1100"/>
              <a:buFont typeface="Arial"/>
              <a:buNone/>
            </a:pPr>
            <a:r>
              <a:rPr lang="en-US"/>
              <a:t>Move over, I would like to stress on effect of ineffective models. The wrong models tend to increase the deviation from true values and the likelihood of wrong predictions. </a:t>
            </a:r>
            <a:endParaRPr/>
          </a:p>
          <a:p>
            <a:pPr indent="0" lvl="0" marL="0" rtl="0" algn="l">
              <a:lnSpc>
                <a:spcPct val="115000"/>
              </a:lnSpc>
              <a:spcBef>
                <a:spcPts val="0"/>
              </a:spcBef>
              <a:spcAft>
                <a:spcPts val="0"/>
              </a:spcAft>
              <a:buNone/>
            </a:pPr>
            <a:r>
              <a:rPr lang="en-US"/>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But I think this is not the major problem related to the dataset. We should put most of the effort into refining the dataset.  </a:t>
            </a:r>
            <a:endParaRPr/>
          </a:p>
          <a:p>
            <a:pPr indent="0" lvl="0" marL="0" rtl="0" algn="l">
              <a:spcBef>
                <a:spcPts val="0"/>
              </a:spcBef>
              <a:spcAft>
                <a:spcPts val="0"/>
              </a:spcAft>
              <a:buNone/>
            </a:pPr>
            <a:r>
              <a:t/>
            </a:r>
            <a:endParaRPr/>
          </a:p>
        </p:txBody>
      </p:sp>
      <p:sp>
        <p:nvSpPr>
          <p:cNvPr id="311" name="Google Shape;311;gd6bb1f01c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6bb1f01c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6bb1f01c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d6bb1f01c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ad420481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ad420481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7ad420481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a8d259b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a8d259b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d6a8d259b5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adc3fb97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dc3fb976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7adc3fb976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1726383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1726383d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d1726383d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5"/>
          <p:cNvGrpSpPr/>
          <p:nvPr/>
        </p:nvGrpSpPr>
        <p:grpSpPr>
          <a:xfrm>
            <a:off x="546100" y="-4763"/>
            <a:ext cx="5014912" cy="6862763"/>
            <a:chOff x="2928938" y="-4763"/>
            <a:chExt cx="5014912" cy="6862763"/>
          </a:xfrm>
        </p:grpSpPr>
        <p:sp>
          <p:nvSpPr>
            <p:cNvPr id="24" name="Google Shape;24;p15"/>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15"/>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5"/>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15"/>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15"/>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5"/>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5"/>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24"/>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9" name="Google Shape;89;p24"/>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5"/>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2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2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26"/>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7"/>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8"/>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28"/>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28"/>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28"/>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9"/>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29"/>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1"/>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18"/>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19"/>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19"/>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19"/>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2"/>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2"/>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3"/>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2" name="Google Shape;82;p23"/>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4"/>
          <p:cNvGrpSpPr/>
          <p:nvPr/>
        </p:nvGrpSpPr>
        <p:grpSpPr>
          <a:xfrm>
            <a:off x="150812" y="0"/>
            <a:ext cx="2436813" cy="6858001"/>
            <a:chOff x="1320800" y="0"/>
            <a:chExt cx="2436813" cy="6858001"/>
          </a:xfrm>
        </p:grpSpPr>
        <p:sp>
          <p:nvSpPr>
            <p:cNvPr id="11" name="Google Shape;11;p14"/>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4"/>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4"/>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4"/>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4"/>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4"/>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zernach/2018-airplane-flights" TargetMode="External"/><Relationship Id="rId4" Type="http://schemas.openxmlformats.org/officeDocument/2006/relationships/image" Target="../media/image4.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
          <p:cNvSpPr txBox="1"/>
          <p:nvPr>
            <p:ph type="ctrTitle"/>
          </p:nvPr>
        </p:nvSpPr>
        <p:spPr>
          <a:xfrm>
            <a:off x="1758522" y="2195594"/>
            <a:ext cx="10348800" cy="10941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rbel"/>
              <a:buNone/>
            </a:pPr>
            <a:r>
              <a:rPr lang="en-US"/>
              <a:t>Machine Learning Group Project</a:t>
            </a:r>
            <a:endParaRPr/>
          </a:p>
        </p:txBody>
      </p:sp>
      <p:sp>
        <p:nvSpPr>
          <p:cNvPr id="147" name="Google Shape;147;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45"/>
              <a:buNone/>
            </a:pPr>
            <a:r>
              <a:rPr lang="en-US">
                <a:latin typeface="Calibri"/>
                <a:ea typeface="Calibri"/>
                <a:cs typeface="Calibri"/>
                <a:sym typeface="Calibri"/>
              </a:rPr>
              <a:t>Team 3: Flight tickets price predictions </a:t>
            </a:r>
            <a:endParaRPr>
              <a:latin typeface="Calibri"/>
              <a:ea typeface="Calibri"/>
              <a:cs typeface="Calibri"/>
              <a:sym typeface="Calibri"/>
            </a:endParaRPr>
          </a:p>
          <a:p>
            <a:pPr indent="0" lvl="0" marL="0" rtl="0" algn="l">
              <a:spcBef>
                <a:spcPts val="0"/>
              </a:spcBef>
              <a:spcAft>
                <a:spcPts val="0"/>
              </a:spcAft>
              <a:buSzPts val="3045"/>
              <a:buNone/>
            </a:pPr>
            <a:r>
              <a:t/>
            </a:r>
            <a:endParaRPr>
              <a:latin typeface="Calibri"/>
              <a:ea typeface="Calibri"/>
              <a:cs typeface="Calibri"/>
              <a:sym typeface="Calibri"/>
            </a:endParaRPr>
          </a:p>
          <a:p>
            <a:pPr indent="0" lvl="0" marL="0" rtl="0" algn="l">
              <a:spcBef>
                <a:spcPts val="0"/>
              </a:spcBef>
              <a:spcAft>
                <a:spcPts val="0"/>
              </a:spcAft>
              <a:buSzPts val="3045"/>
              <a:buNone/>
            </a:pPr>
            <a:r>
              <a:t/>
            </a:r>
            <a:endParaRPr>
              <a:latin typeface="Calibri"/>
              <a:ea typeface="Calibri"/>
              <a:cs typeface="Calibri"/>
              <a:sym typeface="Calibri"/>
            </a:endParaRPr>
          </a:p>
          <a:p>
            <a:pPr indent="0" lvl="0" marL="0" rtl="0" algn="l">
              <a:spcBef>
                <a:spcPts val="0"/>
              </a:spcBef>
              <a:spcAft>
                <a:spcPts val="0"/>
              </a:spcAft>
              <a:buSzPts val="3045"/>
              <a:buNone/>
            </a:pPr>
            <a:r>
              <a:rPr lang="en-US">
                <a:latin typeface="Calibri"/>
                <a:ea typeface="Calibri"/>
                <a:cs typeface="Calibri"/>
                <a:sym typeface="Calibri"/>
              </a:rPr>
              <a:t>Member: Annie Ho, Cooper Li, Jivant Khatri, Steve Leung</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nvSpPr>
        <p:spPr>
          <a:xfrm>
            <a:off x="903399" y="0"/>
            <a:ext cx="10018712" cy="648148"/>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spcBef>
                <a:spcPts val="0"/>
              </a:spcBef>
              <a:spcAft>
                <a:spcPts val="0"/>
              </a:spcAft>
              <a:buClr>
                <a:schemeClr val="dk1"/>
              </a:buClr>
              <a:buSzPct val="100000"/>
              <a:buFont typeface="Corbel"/>
              <a:buNone/>
            </a:pPr>
            <a:r>
              <a:rPr lang="en-US" sz="4000" cap="none">
                <a:solidFill>
                  <a:schemeClr val="dk1"/>
                </a:solidFill>
                <a:latin typeface="Corbel"/>
                <a:ea typeface="Corbel"/>
                <a:cs typeface="Corbel"/>
                <a:sym typeface="Corbel"/>
              </a:rPr>
              <a:t>Linear Regression Model Creation</a:t>
            </a:r>
            <a:endParaRPr sz="4000" cap="none">
              <a:solidFill>
                <a:schemeClr val="dk1"/>
              </a:solidFill>
              <a:latin typeface="Corbel"/>
              <a:ea typeface="Corbel"/>
              <a:cs typeface="Corbel"/>
              <a:sym typeface="Corbel"/>
            </a:endParaRPr>
          </a:p>
        </p:txBody>
      </p:sp>
      <p:pic>
        <p:nvPicPr>
          <p:cNvPr id="224" name="Google Shape;224;p9"/>
          <p:cNvPicPr preferRelativeResize="0"/>
          <p:nvPr/>
        </p:nvPicPr>
        <p:blipFill>
          <a:blip r:embed="rId3">
            <a:alphaModFix/>
          </a:blip>
          <a:stretch>
            <a:fillRect/>
          </a:stretch>
        </p:blipFill>
        <p:spPr>
          <a:xfrm>
            <a:off x="6214300" y="1948475"/>
            <a:ext cx="5288725" cy="3770650"/>
          </a:xfrm>
          <a:prstGeom prst="rect">
            <a:avLst/>
          </a:prstGeom>
          <a:noFill/>
          <a:ln>
            <a:noFill/>
          </a:ln>
        </p:spPr>
      </p:pic>
      <p:pic>
        <p:nvPicPr>
          <p:cNvPr id="225" name="Google Shape;225;p9"/>
          <p:cNvPicPr preferRelativeResize="0"/>
          <p:nvPr/>
        </p:nvPicPr>
        <p:blipFill>
          <a:blip r:embed="rId4">
            <a:alphaModFix/>
          </a:blip>
          <a:stretch>
            <a:fillRect/>
          </a:stretch>
        </p:blipFill>
        <p:spPr>
          <a:xfrm>
            <a:off x="1225525" y="1948475"/>
            <a:ext cx="4905988" cy="377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t/>
            </a:r>
            <a:endParaRPr/>
          </a:p>
        </p:txBody>
      </p:sp>
      <p:sp>
        <p:nvSpPr>
          <p:cNvPr id="231" name="Google Shape;231;p10"/>
          <p:cNvSpPr txBox="1"/>
          <p:nvPr/>
        </p:nvSpPr>
        <p:spPr>
          <a:xfrm>
            <a:off x="903399" y="0"/>
            <a:ext cx="10018712" cy="648148"/>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spcBef>
                <a:spcPts val="0"/>
              </a:spcBef>
              <a:spcAft>
                <a:spcPts val="0"/>
              </a:spcAft>
              <a:buClr>
                <a:schemeClr val="dk1"/>
              </a:buClr>
              <a:buSzPct val="100000"/>
              <a:buFont typeface="Corbel"/>
              <a:buNone/>
            </a:pPr>
            <a:r>
              <a:rPr lang="en-US" sz="4000" cap="none">
                <a:solidFill>
                  <a:schemeClr val="dk1"/>
                </a:solidFill>
                <a:latin typeface="Corbel"/>
                <a:ea typeface="Corbel"/>
                <a:cs typeface="Corbel"/>
                <a:sym typeface="Corbel"/>
              </a:rPr>
              <a:t>Linear Regression Model Creation</a:t>
            </a:r>
            <a:endParaRPr sz="4000" cap="none">
              <a:solidFill>
                <a:schemeClr val="dk1"/>
              </a:solidFill>
              <a:latin typeface="Corbel"/>
              <a:ea typeface="Corbel"/>
              <a:cs typeface="Corbel"/>
              <a:sym typeface="Corbel"/>
            </a:endParaRPr>
          </a:p>
        </p:txBody>
      </p:sp>
      <p:pic>
        <p:nvPicPr>
          <p:cNvPr id="232" name="Google Shape;232;p10"/>
          <p:cNvPicPr preferRelativeResize="0"/>
          <p:nvPr/>
        </p:nvPicPr>
        <p:blipFill>
          <a:blip r:embed="rId3">
            <a:alphaModFix/>
          </a:blip>
          <a:stretch>
            <a:fillRect/>
          </a:stretch>
        </p:blipFill>
        <p:spPr>
          <a:xfrm>
            <a:off x="1401450" y="1218100"/>
            <a:ext cx="10101575" cy="47496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Airlines comparison</a:t>
            </a:r>
            <a:endParaRPr/>
          </a:p>
        </p:txBody>
      </p:sp>
      <p:graphicFrame>
        <p:nvGraphicFramePr>
          <p:cNvPr id="239" name="Google Shape;239;p11"/>
          <p:cNvGraphicFramePr/>
          <p:nvPr/>
        </p:nvGraphicFramePr>
        <p:xfrm>
          <a:off x="1484313" y="2667000"/>
          <a:ext cx="3000000" cy="3000000"/>
        </p:xfrm>
        <a:graphic>
          <a:graphicData uri="http://schemas.openxmlformats.org/drawingml/2006/table">
            <a:tbl>
              <a:tblPr bandRow="1" firstRow="1">
                <a:noFill/>
                <a:tableStyleId>{3A9AC318-EA64-49AC-9CB6-2CCE257780FF}</a:tableStyleId>
              </a:tblPr>
              <a:tblGrid>
                <a:gridCol w="2504675"/>
                <a:gridCol w="2504675"/>
                <a:gridCol w="2504675"/>
                <a:gridCol w="2504675"/>
              </a:tblGrid>
              <a:tr h="370850">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Airlines</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Variance Score</a:t>
                      </a:r>
                      <a:endParaRPr sz="1800" u="none" cap="none" strike="noStrike">
                        <a:latin typeface="Calibri"/>
                        <a:ea typeface="Calibri"/>
                        <a:cs typeface="Calibri"/>
                        <a:sym typeface="Calibri"/>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latin typeface="Calibri"/>
                          <a:ea typeface="Calibri"/>
                          <a:cs typeface="Calibri"/>
                          <a:sym typeface="Calibri"/>
                        </a:rPr>
                        <a:t>Variance Score(after gridsearch)</a:t>
                      </a:r>
                      <a:endParaRPr sz="1800" u="none" cap="none" strike="noStrike">
                        <a:latin typeface="Calibri"/>
                        <a:ea typeface="Calibri"/>
                        <a:cs typeface="Calibri"/>
                        <a:sym typeface="Calibri"/>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Average price </a:t>
                      </a:r>
                      <a:endParaRPr sz="1800" u="none" cap="none" strike="noStrike">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WN -- Southwest Airlines Co.</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0.43</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0.43</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alibri"/>
                          <a:ea typeface="Calibri"/>
                          <a:cs typeface="Calibri"/>
                          <a:sym typeface="Calibri"/>
                        </a:rPr>
                        <a:t>194.83</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DL -- Delta Air 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0.67</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0.67</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alibri"/>
                          <a:ea typeface="Calibri"/>
                          <a:cs typeface="Calibri"/>
                          <a:sym typeface="Calibri"/>
                        </a:rPr>
                        <a:t>268.80</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AA -- American Airlines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0.72</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0.72</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alibri"/>
                          <a:ea typeface="Calibri"/>
                          <a:cs typeface="Calibri"/>
                          <a:sym typeface="Calibri"/>
                        </a:rPr>
                        <a:t>273.52</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UA -- United Air 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0.75</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0.75</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alibri"/>
                          <a:ea typeface="Calibri"/>
                          <a:cs typeface="Calibri"/>
                          <a:sym typeface="Calibri"/>
                        </a:rPr>
                        <a:t>286.19</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XGBoost</a:t>
            </a:r>
            <a:endParaRPr/>
          </a:p>
        </p:txBody>
      </p:sp>
      <p:sp>
        <p:nvSpPr>
          <p:cNvPr id="245" name="Google Shape;245;p1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64770" lvl="0" marL="285750" rtl="0" algn="l">
              <a:spcBef>
                <a:spcPts val="0"/>
              </a:spcBef>
              <a:spcAft>
                <a:spcPts val="0"/>
              </a:spcAft>
              <a:buSzPts val="3480"/>
              <a:buNone/>
            </a:pPr>
            <a:r>
              <a:t/>
            </a:r>
            <a:endParaRPr/>
          </a:p>
        </p:txBody>
      </p:sp>
      <p:pic>
        <p:nvPicPr>
          <p:cNvPr id="246" name="Google Shape;246;p12"/>
          <p:cNvPicPr preferRelativeResize="0"/>
          <p:nvPr/>
        </p:nvPicPr>
        <p:blipFill>
          <a:blip r:embed="rId3">
            <a:alphaModFix/>
          </a:blip>
          <a:stretch>
            <a:fillRect/>
          </a:stretch>
        </p:blipFill>
        <p:spPr>
          <a:xfrm>
            <a:off x="1735875" y="2309823"/>
            <a:ext cx="9692600" cy="328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6a8d259b5_1_0"/>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XGBoost</a:t>
            </a:r>
            <a:endParaRPr/>
          </a:p>
        </p:txBody>
      </p:sp>
      <p:sp>
        <p:nvSpPr>
          <p:cNvPr id="253" name="Google Shape;253;gd6a8d259b5_1_0"/>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b="1" sz="1800">
              <a:solidFill>
                <a:schemeClr val="lt1"/>
              </a:solidFill>
              <a:latin typeface="Calibri"/>
              <a:ea typeface="Calibri"/>
              <a:cs typeface="Calibri"/>
              <a:sym typeface="Calibri"/>
            </a:endParaRPr>
          </a:p>
          <a:p>
            <a:pPr indent="0" lvl="0" marL="0" rtl="0" algn="l">
              <a:spcBef>
                <a:spcPts val="360"/>
              </a:spcBef>
              <a:spcAft>
                <a:spcPts val="600"/>
              </a:spcAft>
              <a:buNone/>
            </a:pPr>
            <a:r>
              <a:t/>
            </a:r>
            <a:endParaRPr/>
          </a:p>
        </p:txBody>
      </p:sp>
      <p:graphicFrame>
        <p:nvGraphicFramePr>
          <p:cNvPr id="254" name="Google Shape;254;gd6a8d259b5_1_0"/>
          <p:cNvGraphicFramePr/>
          <p:nvPr/>
        </p:nvGraphicFramePr>
        <p:xfrm>
          <a:off x="2416113" y="2555175"/>
          <a:ext cx="3000000" cy="3000000"/>
        </p:xfrm>
        <a:graphic>
          <a:graphicData uri="http://schemas.openxmlformats.org/drawingml/2006/table">
            <a:tbl>
              <a:tblPr bandRow="1" firstRow="1">
                <a:noFill/>
                <a:tableStyleId>{3A9AC318-EA64-49AC-9CB6-2CCE257780FF}</a:tableStyleId>
              </a:tblPr>
              <a:tblGrid>
                <a:gridCol w="2504675"/>
                <a:gridCol w="2504675"/>
                <a:gridCol w="2504675"/>
              </a:tblGrid>
              <a:tr h="370850">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Airlines</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Variance Score</a:t>
                      </a:r>
                      <a:endParaRPr sz="1800" u="none" cap="none" strike="noStrike">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Average price </a:t>
                      </a:r>
                      <a:endParaRPr sz="1800" u="none" cap="none" strike="noStrike">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WN -- Southwest Airlines Co.</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0.46</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194.83</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DL -- Delta Air 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0.70</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268.79</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AA -- American Airlines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0.75</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273.47</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UA -- United Air Lines Inc.</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0.77</a:t>
                      </a:r>
                      <a:endParaRPr sz="18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latin typeface="Calibri"/>
                          <a:ea typeface="Calibri"/>
                          <a:cs typeface="Calibri"/>
                          <a:sym typeface="Calibri"/>
                        </a:rPr>
                        <a:t>286.29</a:t>
                      </a:r>
                      <a:endParaRPr sz="1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gd6a8d259b5_7_0"/>
          <p:cNvPicPr preferRelativeResize="0"/>
          <p:nvPr/>
        </p:nvPicPr>
        <p:blipFill>
          <a:blip r:embed="rId3">
            <a:alphaModFix/>
          </a:blip>
          <a:stretch>
            <a:fillRect/>
          </a:stretch>
        </p:blipFill>
        <p:spPr>
          <a:xfrm>
            <a:off x="0" y="1059525"/>
            <a:ext cx="3706650" cy="1859100"/>
          </a:xfrm>
          <a:prstGeom prst="rect">
            <a:avLst/>
          </a:prstGeom>
          <a:noFill/>
          <a:ln>
            <a:noFill/>
          </a:ln>
        </p:spPr>
      </p:pic>
      <p:sp>
        <p:nvSpPr>
          <p:cNvPr id="261" name="Google Shape;261;gd6a8d259b5_7_0"/>
          <p:cNvSpPr txBox="1"/>
          <p:nvPr>
            <p:ph type="title"/>
          </p:nvPr>
        </p:nvSpPr>
        <p:spPr>
          <a:xfrm>
            <a:off x="-808125" y="-508550"/>
            <a:ext cx="10018800" cy="1413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Random Forest</a:t>
            </a:r>
            <a:endParaRPr/>
          </a:p>
        </p:txBody>
      </p:sp>
      <p:pic>
        <p:nvPicPr>
          <p:cNvPr id="262" name="Google Shape;262;gd6a8d259b5_7_0"/>
          <p:cNvPicPr preferRelativeResize="0"/>
          <p:nvPr/>
        </p:nvPicPr>
        <p:blipFill>
          <a:blip r:embed="rId4">
            <a:alphaModFix/>
          </a:blip>
          <a:stretch>
            <a:fillRect/>
          </a:stretch>
        </p:blipFill>
        <p:spPr>
          <a:xfrm>
            <a:off x="0" y="2918633"/>
            <a:ext cx="12192001" cy="3939367"/>
          </a:xfrm>
          <a:prstGeom prst="rect">
            <a:avLst/>
          </a:prstGeom>
          <a:noFill/>
          <a:ln>
            <a:noFill/>
          </a:ln>
        </p:spPr>
      </p:pic>
      <p:pic>
        <p:nvPicPr>
          <p:cNvPr id="263" name="Google Shape;263;gd6a8d259b5_7_0"/>
          <p:cNvPicPr preferRelativeResize="0"/>
          <p:nvPr/>
        </p:nvPicPr>
        <p:blipFill>
          <a:blip r:embed="rId5">
            <a:alphaModFix/>
          </a:blip>
          <a:stretch>
            <a:fillRect/>
          </a:stretch>
        </p:blipFill>
        <p:spPr>
          <a:xfrm>
            <a:off x="7449083" y="8"/>
            <a:ext cx="4742925" cy="38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7ad420481f_0_24"/>
          <p:cNvPicPr preferRelativeResize="0"/>
          <p:nvPr/>
        </p:nvPicPr>
        <p:blipFill>
          <a:blip r:embed="rId3">
            <a:alphaModFix/>
          </a:blip>
          <a:stretch>
            <a:fillRect/>
          </a:stretch>
        </p:blipFill>
        <p:spPr>
          <a:xfrm>
            <a:off x="0" y="1675975"/>
            <a:ext cx="9433126" cy="5182025"/>
          </a:xfrm>
          <a:prstGeom prst="rect">
            <a:avLst/>
          </a:prstGeom>
          <a:noFill/>
          <a:ln>
            <a:noFill/>
          </a:ln>
        </p:spPr>
      </p:pic>
      <p:pic>
        <p:nvPicPr>
          <p:cNvPr id="270" name="Google Shape;270;g7ad420481f_0_24"/>
          <p:cNvPicPr preferRelativeResize="0"/>
          <p:nvPr/>
        </p:nvPicPr>
        <p:blipFill>
          <a:blip r:embed="rId4">
            <a:alphaModFix/>
          </a:blip>
          <a:stretch>
            <a:fillRect/>
          </a:stretch>
        </p:blipFill>
        <p:spPr>
          <a:xfrm>
            <a:off x="6963424" y="0"/>
            <a:ext cx="4828567" cy="6858000"/>
          </a:xfrm>
          <a:prstGeom prst="rect">
            <a:avLst/>
          </a:prstGeom>
          <a:noFill/>
          <a:ln>
            <a:noFill/>
          </a:ln>
        </p:spPr>
      </p:pic>
      <p:sp>
        <p:nvSpPr>
          <p:cNvPr id="271" name="Google Shape;271;g7ad420481f_0_24"/>
          <p:cNvSpPr txBox="1"/>
          <p:nvPr>
            <p:ph type="title"/>
          </p:nvPr>
        </p:nvSpPr>
        <p:spPr>
          <a:xfrm>
            <a:off x="-1175114" y="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Decision Tree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6a8d259b5_7_19"/>
          <p:cNvSpPr txBox="1"/>
          <p:nvPr>
            <p:ph type="title"/>
          </p:nvPr>
        </p:nvSpPr>
        <p:spPr>
          <a:xfrm>
            <a:off x="1484300" y="903825"/>
            <a:ext cx="100188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orbel"/>
              <a:buNone/>
            </a:pPr>
            <a:r>
              <a:rPr lang="en-US" sz="2500"/>
              <a:t>Variance Evaluation On testing Set</a:t>
            </a:r>
            <a:endParaRPr sz="2500"/>
          </a:p>
        </p:txBody>
      </p:sp>
      <p:graphicFrame>
        <p:nvGraphicFramePr>
          <p:cNvPr id="278" name="Google Shape;278;gd6a8d259b5_7_19"/>
          <p:cNvGraphicFramePr/>
          <p:nvPr/>
        </p:nvGraphicFramePr>
        <p:xfrm>
          <a:off x="453463" y="1558713"/>
          <a:ext cx="3000000" cy="3000000"/>
        </p:xfrm>
        <a:graphic>
          <a:graphicData uri="http://schemas.openxmlformats.org/drawingml/2006/table">
            <a:tbl>
              <a:tblPr bandRow="1" firstRow="1">
                <a:noFill/>
                <a:tableStyleId>{3A9AC318-EA64-49AC-9CB6-2CCE257780FF}</a:tableStyleId>
              </a:tblPr>
              <a:tblGrid>
                <a:gridCol w="2194225"/>
                <a:gridCol w="1163175"/>
                <a:gridCol w="1710775"/>
                <a:gridCol w="1470500"/>
                <a:gridCol w="1038975"/>
              </a:tblGrid>
              <a:tr h="344250">
                <a:tc>
                  <a:txBody>
                    <a:bodyPr/>
                    <a:lstStyle/>
                    <a:p>
                      <a:pPr indent="0" lvl="0" marL="0" marR="0" rtl="0" algn="ctr">
                        <a:spcBef>
                          <a:spcPts val="0"/>
                        </a:spcBef>
                        <a:spcAft>
                          <a:spcPts val="0"/>
                        </a:spcAft>
                        <a:buNone/>
                      </a:pPr>
                      <a:r>
                        <a:rPr lang="en-US" sz="1700" u="none" cap="none" strike="noStrike">
                          <a:latin typeface="Calibri"/>
                          <a:ea typeface="Calibri"/>
                          <a:cs typeface="Calibri"/>
                          <a:sym typeface="Calibri"/>
                        </a:rPr>
                        <a:t>Airlines</a:t>
                      </a:r>
                      <a:endParaRPr sz="1700" u="none" cap="none" strike="noStrike">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700">
                          <a:latin typeface="Calibri"/>
                          <a:ea typeface="Calibri"/>
                          <a:cs typeface="Calibri"/>
                          <a:sym typeface="Calibri"/>
                        </a:rPr>
                        <a:t>Linear Reg</a:t>
                      </a:r>
                      <a:endParaRPr sz="1700" u="none" cap="none" strike="noStrike">
                        <a:latin typeface="Calibri"/>
                        <a:ea typeface="Calibri"/>
                        <a:cs typeface="Calibri"/>
                        <a:sym typeface="Calibri"/>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700">
                          <a:latin typeface="Calibri"/>
                          <a:ea typeface="Calibri"/>
                          <a:cs typeface="Calibri"/>
                          <a:sym typeface="Calibri"/>
                        </a:rPr>
                        <a:t>Random Forest</a:t>
                      </a:r>
                      <a:endParaRPr sz="1700" u="none" cap="none" strike="noStrike">
                        <a:latin typeface="Calibri"/>
                        <a:ea typeface="Calibri"/>
                        <a:cs typeface="Calibri"/>
                        <a:sym typeface="Calibri"/>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Decision</a:t>
                      </a:r>
                      <a:r>
                        <a:rPr lang="en-US" sz="1700">
                          <a:latin typeface="Calibri"/>
                          <a:ea typeface="Calibri"/>
                          <a:cs typeface="Calibri"/>
                          <a:sym typeface="Calibri"/>
                        </a:rPr>
                        <a:t> Tree</a:t>
                      </a:r>
                      <a:endParaRPr sz="1700" u="none" cap="none" strike="noStrike">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XgBoost</a:t>
                      </a:r>
                      <a:endParaRPr sz="17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700" u="none" cap="none" strike="noStrike">
                          <a:solidFill>
                            <a:schemeClr val="dk1"/>
                          </a:solidFill>
                          <a:latin typeface="Calibri"/>
                          <a:ea typeface="Calibri"/>
                          <a:cs typeface="Calibri"/>
                          <a:sym typeface="Calibri"/>
                        </a:rPr>
                        <a:t>Southwest Airlines Co.</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0.43</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0.43</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0.49</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0.46</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Delta Air 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0.67</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0.68</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0.70</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0.70</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American Airlines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0.72</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0.73</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0.76</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0.75</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United Air 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0.75</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0.76</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0.78</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0.77</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bl>
          </a:graphicData>
        </a:graphic>
      </p:graphicFrame>
      <p:sp>
        <p:nvSpPr>
          <p:cNvPr id="279" name="Google Shape;279;gd6a8d259b5_7_19"/>
          <p:cNvSpPr txBox="1"/>
          <p:nvPr>
            <p:ph type="title"/>
          </p:nvPr>
        </p:nvSpPr>
        <p:spPr>
          <a:xfrm>
            <a:off x="1484300" y="3780475"/>
            <a:ext cx="100188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orbel"/>
              <a:buNone/>
            </a:pPr>
            <a:r>
              <a:rPr lang="en-US" sz="2500"/>
              <a:t>Average Price</a:t>
            </a:r>
            <a:r>
              <a:rPr lang="en-US" sz="2500"/>
              <a:t> On testing Set</a:t>
            </a:r>
            <a:endParaRPr sz="2500"/>
          </a:p>
        </p:txBody>
      </p:sp>
      <p:graphicFrame>
        <p:nvGraphicFramePr>
          <p:cNvPr id="280" name="Google Shape;280;gd6a8d259b5_7_19"/>
          <p:cNvGraphicFramePr/>
          <p:nvPr/>
        </p:nvGraphicFramePr>
        <p:xfrm>
          <a:off x="422063" y="4435365"/>
          <a:ext cx="3000000" cy="3000000"/>
        </p:xfrm>
        <a:graphic>
          <a:graphicData uri="http://schemas.openxmlformats.org/drawingml/2006/table">
            <a:tbl>
              <a:tblPr bandRow="1" firstRow="1">
                <a:noFill/>
                <a:tableStyleId>{3A9AC318-EA64-49AC-9CB6-2CCE257780FF}</a:tableStyleId>
              </a:tblPr>
              <a:tblGrid>
                <a:gridCol w="2160125"/>
                <a:gridCol w="1197675"/>
                <a:gridCol w="1761525"/>
                <a:gridCol w="1514125"/>
                <a:gridCol w="1007025"/>
              </a:tblGrid>
              <a:tr h="425350">
                <a:tc>
                  <a:txBody>
                    <a:bodyPr/>
                    <a:lstStyle/>
                    <a:p>
                      <a:pPr indent="0" lvl="0" marL="0" marR="0" rtl="0" algn="ctr">
                        <a:spcBef>
                          <a:spcPts val="0"/>
                        </a:spcBef>
                        <a:spcAft>
                          <a:spcPts val="0"/>
                        </a:spcAft>
                        <a:buNone/>
                      </a:pPr>
                      <a:r>
                        <a:rPr lang="en-US" sz="1700" u="none" cap="none" strike="noStrike">
                          <a:latin typeface="Calibri"/>
                          <a:ea typeface="Calibri"/>
                          <a:cs typeface="Calibri"/>
                          <a:sym typeface="Calibri"/>
                        </a:rPr>
                        <a:t>Airlines</a:t>
                      </a:r>
                      <a:endParaRPr sz="1700" u="none" cap="none" strike="noStrike">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700">
                          <a:latin typeface="Calibri"/>
                          <a:ea typeface="Calibri"/>
                          <a:cs typeface="Calibri"/>
                          <a:sym typeface="Calibri"/>
                        </a:rPr>
                        <a:t>Linear Reg</a:t>
                      </a:r>
                      <a:endParaRPr sz="1700" u="none" cap="none" strike="noStrike">
                        <a:latin typeface="Calibri"/>
                        <a:ea typeface="Calibri"/>
                        <a:cs typeface="Calibri"/>
                        <a:sym typeface="Calibri"/>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700">
                          <a:latin typeface="Calibri"/>
                          <a:ea typeface="Calibri"/>
                          <a:cs typeface="Calibri"/>
                          <a:sym typeface="Calibri"/>
                        </a:rPr>
                        <a:t>Random Forest</a:t>
                      </a:r>
                      <a:endParaRPr sz="1700" u="none" cap="none" strike="noStrike">
                        <a:latin typeface="Calibri"/>
                        <a:ea typeface="Calibri"/>
                        <a:cs typeface="Calibri"/>
                        <a:sym typeface="Calibri"/>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Decision Tree</a:t>
                      </a:r>
                      <a:endParaRPr sz="1700" u="none" cap="none" strike="noStrike">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XgBoost</a:t>
                      </a:r>
                      <a:endParaRPr sz="1700">
                        <a:latin typeface="Calibri"/>
                        <a:ea typeface="Calibri"/>
                        <a:cs typeface="Calibri"/>
                        <a:sym typeface="Calibri"/>
                      </a:endParaRPr>
                    </a:p>
                  </a:txBody>
                  <a:tcPr marT="45725" marB="45725" marR="91450" marL="91450"/>
                </a:tc>
              </a:tr>
              <a:tr h="511225">
                <a:tc>
                  <a:txBody>
                    <a:bodyPr/>
                    <a:lstStyle/>
                    <a:p>
                      <a:pPr indent="0" lvl="0" marL="0" marR="0" rtl="0" algn="l">
                        <a:spcBef>
                          <a:spcPts val="0"/>
                        </a:spcBef>
                        <a:spcAft>
                          <a:spcPts val="0"/>
                        </a:spcAft>
                        <a:buNone/>
                      </a:pPr>
                      <a:r>
                        <a:rPr b="0" i="0" lang="en-US" sz="1700" u="none" cap="none" strike="noStrike">
                          <a:solidFill>
                            <a:schemeClr val="dk1"/>
                          </a:solidFill>
                          <a:latin typeface="Calibri"/>
                          <a:ea typeface="Calibri"/>
                          <a:cs typeface="Calibri"/>
                          <a:sym typeface="Calibri"/>
                        </a:rPr>
                        <a:t>Southwest Airlines Co.</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194.83</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194.85</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194.89</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194.83</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482600">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Delta Air 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268.80</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268.78</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268.70</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268.79</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482625">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American Airlines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273.52</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273.49</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274.34</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273.47</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r h="425350">
                <a:tc>
                  <a:txBody>
                    <a:bodyPr/>
                    <a:lstStyle/>
                    <a:p>
                      <a:pPr indent="0" lvl="0" marL="0" marR="0" rtl="0" algn="l">
                        <a:spcBef>
                          <a:spcPts val="0"/>
                        </a:spcBef>
                        <a:spcAft>
                          <a:spcPts val="0"/>
                        </a:spcAft>
                        <a:buNone/>
                      </a:pPr>
                      <a:r>
                        <a:rPr b="0" i="0" lang="en-US" sz="1700">
                          <a:solidFill>
                            <a:schemeClr val="dk1"/>
                          </a:solidFill>
                          <a:latin typeface="Calibri"/>
                          <a:ea typeface="Calibri"/>
                          <a:cs typeface="Calibri"/>
                          <a:sym typeface="Calibri"/>
                        </a:rPr>
                        <a:t>United Air Lines Inc.</a:t>
                      </a:r>
                      <a:endParaRPr sz="17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700">
                          <a:latin typeface="Calibri"/>
                          <a:ea typeface="Calibri"/>
                          <a:cs typeface="Calibri"/>
                          <a:sym typeface="Calibri"/>
                        </a:rPr>
                        <a:t>286.19</a:t>
                      </a:r>
                      <a:endParaRPr sz="1700">
                        <a:latin typeface="Calibri"/>
                        <a:ea typeface="Calibri"/>
                        <a:cs typeface="Calibri"/>
                        <a:sym typeface="Calibri"/>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286.23</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700">
                          <a:latin typeface="Calibri"/>
                          <a:ea typeface="Calibri"/>
                          <a:cs typeface="Calibri"/>
                          <a:sym typeface="Calibri"/>
                        </a:rPr>
                        <a:t>286.23</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700">
                          <a:latin typeface="Calibri"/>
                          <a:ea typeface="Calibri"/>
                          <a:cs typeface="Calibri"/>
                          <a:sym typeface="Calibri"/>
                        </a:rPr>
                        <a:t>286.29</a:t>
                      </a:r>
                      <a:endParaRPr sz="17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tcPr>
                </a:tc>
              </a:tr>
            </a:tbl>
          </a:graphicData>
        </a:graphic>
      </p:graphicFrame>
      <p:sp>
        <p:nvSpPr>
          <p:cNvPr id="281" name="Google Shape;281;gd6a8d259b5_7_19"/>
          <p:cNvSpPr txBox="1"/>
          <p:nvPr>
            <p:ph type="title"/>
          </p:nvPr>
        </p:nvSpPr>
        <p:spPr>
          <a:xfrm>
            <a:off x="857525" y="-95850"/>
            <a:ext cx="10018800" cy="1136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Model Evaluation and Comparison</a:t>
            </a:r>
            <a:endParaRPr/>
          </a:p>
        </p:txBody>
      </p:sp>
      <p:pic>
        <p:nvPicPr>
          <p:cNvPr id="282" name="Google Shape;282;gd6a8d259b5_7_19"/>
          <p:cNvPicPr preferRelativeResize="0"/>
          <p:nvPr/>
        </p:nvPicPr>
        <p:blipFill>
          <a:blip r:embed="rId3">
            <a:alphaModFix/>
          </a:blip>
          <a:stretch>
            <a:fillRect/>
          </a:stretch>
        </p:blipFill>
        <p:spPr>
          <a:xfrm>
            <a:off x="8677275" y="3773175"/>
            <a:ext cx="3514725" cy="3008625"/>
          </a:xfrm>
          <a:prstGeom prst="rect">
            <a:avLst/>
          </a:prstGeom>
          <a:noFill/>
          <a:ln>
            <a:noFill/>
          </a:ln>
        </p:spPr>
      </p:pic>
      <p:pic>
        <p:nvPicPr>
          <p:cNvPr id="283" name="Google Shape;283;gd6a8d259b5_7_19"/>
          <p:cNvPicPr preferRelativeResize="0"/>
          <p:nvPr/>
        </p:nvPicPr>
        <p:blipFill>
          <a:blip r:embed="rId4">
            <a:alphaModFix/>
          </a:blip>
          <a:stretch>
            <a:fillRect/>
          </a:stretch>
        </p:blipFill>
        <p:spPr>
          <a:xfrm>
            <a:off x="8677275" y="699274"/>
            <a:ext cx="3514725" cy="30329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d6a8d259b5_3_0"/>
          <p:cNvPicPr preferRelativeResize="0"/>
          <p:nvPr/>
        </p:nvPicPr>
        <p:blipFill>
          <a:blip r:embed="rId3">
            <a:alphaModFix/>
          </a:blip>
          <a:stretch>
            <a:fillRect/>
          </a:stretch>
        </p:blipFill>
        <p:spPr>
          <a:xfrm>
            <a:off x="1541125" y="1251178"/>
            <a:ext cx="6865276" cy="4049321"/>
          </a:xfrm>
          <a:prstGeom prst="rect">
            <a:avLst/>
          </a:prstGeom>
          <a:noFill/>
          <a:ln>
            <a:noFill/>
          </a:ln>
        </p:spPr>
      </p:pic>
      <p:sp>
        <p:nvSpPr>
          <p:cNvPr id="290" name="Google Shape;290;gd6a8d259b5_3_0"/>
          <p:cNvSpPr txBox="1"/>
          <p:nvPr/>
        </p:nvSpPr>
        <p:spPr>
          <a:xfrm>
            <a:off x="2757100" y="5469600"/>
            <a:ext cx="56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orbel"/>
                <a:ea typeface="Corbel"/>
                <a:cs typeface="Corbel"/>
                <a:sym typeface="Corbel"/>
              </a:rPr>
              <a:t>-</a:t>
            </a:r>
            <a:r>
              <a:rPr lang="en-US" sz="1600">
                <a:latin typeface="Corbel"/>
                <a:ea typeface="Corbel"/>
                <a:cs typeface="Corbel"/>
                <a:sym typeface="Corbel"/>
              </a:rPr>
              <a:t>Southwest</a:t>
            </a:r>
            <a:r>
              <a:rPr lang="en-US" sz="1600">
                <a:latin typeface="Corbel"/>
                <a:ea typeface="Corbel"/>
                <a:cs typeface="Corbel"/>
                <a:sym typeface="Corbel"/>
              </a:rPr>
              <a:t> Airlines has a relatively low ticket price</a:t>
            </a:r>
            <a:endParaRPr sz="1600">
              <a:latin typeface="Corbel"/>
              <a:ea typeface="Corbel"/>
              <a:cs typeface="Corbel"/>
              <a:sym typeface="Corbel"/>
            </a:endParaRPr>
          </a:p>
          <a:p>
            <a:pPr indent="0" lvl="0" marL="0" rtl="0" algn="l">
              <a:spcBef>
                <a:spcPts val="0"/>
              </a:spcBef>
              <a:spcAft>
                <a:spcPts val="0"/>
              </a:spcAft>
              <a:buNone/>
            </a:pPr>
            <a:r>
              <a:rPr lang="en-US" sz="1600">
                <a:latin typeface="Corbel"/>
                <a:ea typeface="Corbel"/>
                <a:cs typeface="Corbel"/>
                <a:sym typeface="Corbel"/>
              </a:rPr>
              <a:t>-The ‘class’ feature doesn’t apply well on Southwest Airlines</a:t>
            </a:r>
            <a:endParaRPr sz="1600">
              <a:latin typeface="Corbel"/>
              <a:ea typeface="Corbel"/>
              <a:cs typeface="Corbel"/>
              <a:sym typeface="Corbel"/>
            </a:endParaRPr>
          </a:p>
        </p:txBody>
      </p:sp>
      <p:pic>
        <p:nvPicPr>
          <p:cNvPr id="291" name="Google Shape;291;gd6a8d259b5_3_0"/>
          <p:cNvPicPr preferRelativeResize="0"/>
          <p:nvPr/>
        </p:nvPicPr>
        <p:blipFill>
          <a:blip r:embed="rId4">
            <a:alphaModFix/>
          </a:blip>
          <a:stretch>
            <a:fillRect/>
          </a:stretch>
        </p:blipFill>
        <p:spPr>
          <a:xfrm>
            <a:off x="8547679" y="2734174"/>
            <a:ext cx="3145550" cy="138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7adc3fb976_0_22"/>
          <p:cNvSpPr txBox="1"/>
          <p:nvPr>
            <p:ph type="title"/>
          </p:nvPr>
        </p:nvSpPr>
        <p:spPr>
          <a:xfrm>
            <a:off x="1484300" y="0"/>
            <a:ext cx="10018800" cy="969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100"/>
              <a:t>Further improvements</a:t>
            </a:r>
            <a:endParaRPr sz="3100"/>
          </a:p>
        </p:txBody>
      </p:sp>
      <p:pic>
        <p:nvPicPr>
          <p:cNvPr id="298" name="Google Shape;298;g7adc3fb976_0_22"/>
          <p:cNvPicPr preferRelativeResize="0"/>
          <p:nvPr/>
        </p:nvPicPr>
        <p:blipFill>
          <a:blip r:embed="rId3">
            <a:alphaModFix/>
          </a:blip>
          <a:stretch>
            <a:fillRect/>
          </a:stretch>
        </p:blipFill>
        <p:spPr>
          <a:xfrm>
            <a:off x="3507388" y="1167700"/>
            <a:ext cx="5027075" cy="4424824"/>
          </a:xfrm>
          <a:prstGeom prst="rect">
            <a:avLst/>
          </a:prstGeom>
          <a:noFill/>
          <a:ln>
            <a:noFill/>
          </a:ln>
        </p:spPr>
      </p:pic>
      <p:pic>
        <p:nvPicPr>
          <p:cNvPr id="299" name="Google Shape;299;g7adc3fb976_0_22"/>
          <p:cNvPicPr preferRelativeResize="0"/>
          <p:nvPr/>
        </p:nvPicPr>
        <p:blipFill>
          <a:blip r:embed="rId4">
            <a:alphaModFix/>
          </a:blip>
          <a:stretch>
            <a:fillRect/>
          </a:stretch>
        </p:blipFill>
        <p:spPr>
          <a:xfrm>
            <a:off x="2164225" y="5791200"/>
            <a:ext cx="7432426" cy="689950"/>
          </a:xfrm>
          <a:prstGeom prst="rect">
            <a:avLst/>
          </a:prstGeom>
          <a:noFill/>
          <a:ln>
            <a:noFill/>
          </a:ln>
        </p:spPr>
      </p:pic>
      <p:sp>
        <p:nvSpPr>
          <p:cNvPr id="300" name="Google Shape;300;g7adc3fb976_0_22"/>
          <p:cNvSpPr txBox="1"/>
          <p:nvPr/>
        </p:nvSpPr>
        <p:spPr>
          <a:xfrm>
            <a:off x="4847438" y="723975"/>
            <a:ext cx="219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orbel"/>
                <a:ea typeface="Corbel"/>
                <a:cs typeface="Corbel"/>
                <a:sym typeface="Corbel"/>
              </a:rPr>
              <a:t>Airport rankings</a:t>
            </a:r>
            <a:endParaRPr sz="2000">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1484311" y="212463"/>
            <a:ext cx="9897280" cy="56208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Data Collection</a:t>
            </a:r>
            <a:endParaRPr/>
          </a:p>
        </p:txBody>
      </p:sp>
      <p:sp>
        <p:nvSpPr>
          <p:cNvPr id="153" name="Google Shape;153;p3"/>
          <p:cNvSpPr txBox="1"/>
          <p:nvPr>
            <p:ph idx="1" type="body"/>
          </p:nvPr>
        </p:nvSpPr>
        <p:spPr>
          <a:xfrm>
            <a:off x="3044170" y="5841401"/>
            <a:ext cx="9671370" cy="839994"/>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Kaggle: </a:t>
            </a:r>
            <a:r>
              <a:rPr lang="en-US" u="sng">
                <a:solidFill>
                  <a:schemeClr val="hlink"/>
                </a:solidFill>
                <a:hlinkClick r:id="rId3"/>
              </a:rPr>
              <a:t>https://www.kaggle.com/zernach/2018-airplane-flights</a:t>
            </a:r>
            <a:endParaRPr/>
          </a:p>
          <a:p>
            <a:pPr indent="-285750" lvl="0" marL="285750" rtl="0" algn="l">
              <a:spcBef>
                <a:spcPts val="1044"/>
              </a:spcBef>
              <a:spcAft>
                <a:spcPts val="0"/>
              </a:spcAft>
              <a:buSzPct val="145000"/>
              <a:buChar char="•"/>
            </a:pPr>
            <a:r>
              <a:rPr lang="en-US"/>
              <a:t>The Bureau of Transportation Statistics: https://www.bts.gov/</a:t>
            </a:r>
            <a:endParaRPr/>
          </a:p>
        </p:txBody>
      </p:sp>
      <p:pic>
        <p:nvPicPr>
          <p:cNvPr id="154" name="Google Shape;154;p3"/>
          <p:cNvPicPr preferRelativeResize="0"/>
          <p:nvPr/>
        </p:nvPicPr>
        <p:blipFill rotWithShape="1">
          <a:blip r:embed="rId4">
            <a:alphaModFix/>
          </a:blip>
          <a:srcRect b="0" l="0" r="0" t="0"/>
          <a:stretch/>
        </p:blipFill>
        <p:spPr>
          <a:xfrm>
            <a:off x="110403" y="902566"/>
            <a:ext cx="11906366" cy="4839866"/>
          </a:xfrm>
          <a:prstGeom prst="rect">
            <a:avLst/>
          </a:prstGeom>
          <a:noFill/>
          <a:ln>
            <a:noFill/>
          </a:ln>
        </p:spPr>
      </p:pic>
      <p:pic>
        <p:nvPicPr>
          <p:cNvPr id="155" name="Google Shape;155;p3"/>
          <p:cNvPicPr preferRelativeResize="0"/>
          <p:nvPr/>
        </p:nvPicPr>
        <p:blipFill rotWithShape="1">
          <a:blip r:embed="rId5">
            <a:alphaModFix/>
          </a:blip>
          <a:srcRect b="0" l="0" r="0" t="0"/>
          <a:stretch/>
        </p:blipFill>
        <p:spPr>
          <a:xfrm>
            <a:off x="110403" y="902566"/>
            <a:ext cx="11902536" cy="4766714"/>
          </a:xfrm>
          <a:prstGeom prst="rect">
            <a:avLst/>
          </a:prstGeom>
          <a:noFill/>
          <a:ln>
            <a:noFill/>
          </a:ln>
        </p:spPr>
      </p:pic>
      <p:sp>
        <p:nvSpPr>
          <p:cNvPr id="156" name="Google Shape;156;p3"/>
          <p:cNvSpPr/>
          <p:nvPr/>
        </p:nvSpPr>
        <p:spPr>
          <a:xfrm>
            <a:off x="10786775" y="699975"/>
            <a:ext cx="1230000" cy="652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6bb1f01cc_0_6"/>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Future Improvements</a:t>
            </a:r>
            <a:endParaRPr/>
          </a:p>
          <a:p>
            <a:pPr indent="0" lvl="0" marL="0" rtl="0" algn="ctr">
              <a:spcBef>
                <a:spcPts val="0"/>
              </a:spcBef>
              <a:spcAft>
                <a:spcPts val="0"/>
              </a:spcAft>
              <a:buNone/>
            </a:pPr>
            <a:r>
              <a:t/>
            </a:r>
            <a:endParaRPr/>
          </a:p>
        </p:txBody>
      </p:sp>
      <p:sp>
        <p:nvSpPr>
          <p:cNvPr id="307" name="Google Shape;307;gd6bb1f01cc_0_6"/>
          <p:cNvSpPr txBox="1"/>
          <p:nvPr>
            <p:ph idx="1" type="body"/>
          </p:nvPr>
        </p:nvSpPr>
        <p:spPr>
          <a:xfrm>
            <a:off x="1484300" y="1789050"/>
            <a:ext cx="10018800" cy="4844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394335" lvl="0" marL="457200" rtl="0" algn="l">
              <a:spcBef>
                <a:spcPts val="0"/>
              </a:spcBef>
              <a:spcAft>
                <a:spcPts val="0"/>
              </a:spcAft>
              <a:buSzPts val="2610"/>
              <a:buChar char="➔"/>
            </a:pPr>
            <a:r>
              <a:rPr lang="en-US"/>
              <a:t>Include more factors into datasets</a:t>
            </a:r>
            <a:endParaRPr/>
          </a:p>
          <a:p>
            <a:pPr indent="-394335" lvl="1" marL="914400" rtl="0" algn="l">
              <a:spcBef>
                <a:spcPts val="0"/>
              </a:spcBef>
              <a:spcAft>
                <a:spcPts val="0"/>
              </a:spcAft>
              <a:buSzPts val="2610"/>
              <a:buChar char="◆"/>
            </a:pPr>
            <a:r>
              <a:rPr lang="en-US"/>
              <a:t> Parameters affecting the ticket price:</a:t>
            </a:r>
            <a:endParaRPr/>
          </a:p>
          <a:p>
            <a:pPr indent="-394335" lvl="2" marL="1371600" rtl="0" algn="l">
              <a:spcBef>
                <a:spcPts val="0"/>
              </a:spcBef>
              <a:spcAft>
                <a:spcPts val="0"/>
              </a:spcAft>
              <a:buSzPts val="2610"/>
              <a:buChar char="●"/>
            </a:pPr>
            <a:r>
              <a:rPr lang="en-US"/>
              <a:t>Volume of tickets available and sold</a:t>
            </a:r>
            <a:endParaRPr/>
          </a:p>
          <a:p>
            <a:pPr indent="-394335" lvl="2" marL="1371600" rtl="0" algn="l">
              <a:spcBef>
                <a:spcPts val="0"/>
              </a:spcBef>
              <a:spcAft>
                <a:spcPts val="0"/>
              </a:spcAft>
              <a:buSzPts val="2610"/>
              <a:buChar char="●"/>
            </a:pPr>
            <a:r>
              <a:rPr lang="en-US"/>
              <a:t>Base fare, Taxes and airport fees, Fuel surcharge </a:t>
            </a:r>
            <a:endParaRPr/>
          </a:p>
          <a:p>
            <a:pPr indent="-394335" lvl="2" marL="1371600" rtl="0" algn="l">
              <a:spcBef>
                <a:spcPts val="0"/>
              </a:spcBef>
              <a:spcAft>
                <a:spcPts val="0"/>
              </a:spcAft>
              <a:buSzPts val="2610"/>
              <a:buChar char="●"/>
            </a:pPr>
            <a:r>
              <a:rPr lang="en-US"/>
              <a:t>Service fee to issue, Baggage</a:t>
            </a:r>
            <a:endParaRPr/>
          </a:p>
          <a:p>
            <a:pPr indent="-394335" lvl="2" marL="1371600" rtl="0" algn="l">
              <a:spcBef>
                <a:spcPts val="0"/>
              </a:spcBef>
              <a:spcAft>
                <a:spcPts val="0"/>
              </a:spcAft>
              <a:buSzPts val="2610"/>
              <a:buChar char="●"/>
            </a:pPr>
            <a:r>
              <a:rPr lang="en-US"/>
              <a:t>Class, Date and time, Food Seat selection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Source: https://flightfox.com/tradecraft/how-do-airlines-set-prices</a:t>
            </a:r>
            <a:endParaRPr/>
          </a:p>
          <a:p>
            <a:pPr indent="457200" lvl="0" marL="0" rtl="0" algn="l">
              <a:spcBef>
                <a:spcPts val="0"/>
              </a:spcBef>
              <a:spcAft>
                <a:spcPts val="0"/>
              </a:spcAft>
              <a:buNone/>
            </a:pPr>
            <a:r>
              <a:rPr lang="en-US"/>
              <a:t>	       </a:t>
            </a:r>
            <a:r>
              <a:rPr lang="en-US" sz="1500"/>
              <a:t>https://towardsdatascience.com/deep-learning-in-finance-is-this-the-future-of-the-financial-industry-a29b561031e9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6bb1f01cc_0_0"/>
          <p:cNvSpPr txBox="1"/>
          <p:nvPr>
            <p:ph type="title"/>
          </p:nvPr>
        </p:nvSpPr>
        <p:spPr>
          <a:xfrm>
            <a:off x="1484461" y="1081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 </a:t>
            </a:r>
            <a:endParaRPr/>
          </a:p>
        </p:txBody>
      </p:sp>
      <p:sp>
        <p:nvSpPr>
          <p:cNvPr id="314" name="Google Shape;314;gd6bb1f01cc_0_0"/>
          <p:cNvSpPr txBox="1"/>
          <p:nvPr>
            <p:ph idx="1" type="body"/>
          </p:nvPr>
        </p:nvSpPr>
        <p:spPr>
          <a:xfrm>
            <a:off x="1484450" y="1548000"/>
            <a:ext cx="10018800" cy="4733700"/>
          </a:xfrm>
          <a:prstGeom prst="rect">
            <a:avLst/>
          </a:prstGeom>
        </p:spPr>
        <p:txBody>
          <a:bodyPr anchorCtr="0" anchor="ctr" bIns="45700" lIns="91425" spcFirstLastPara="1" rIns="91425" wrap="square" tIns="45700">
            <a:normAutofit lnSpcReduction="20000"/>
          </a:bodyPr>
          <a:lstStyle/>
          <a:p>
            <a:pPr indent="0" lvl="0" marL="0" rtl="0" algn="l">
              <a:spcBef>
                <a:spcPts val="360"/>
              </a:spcBef>
              <a:spcAft>
                <a:spcPts val="0"/>
              </a:spcAft>
              <a:buNone/>
            </a:pPr>
            <a:r>
              <a:rPr lang="en-US"/>
              <a:t>The model gives a reasonable price </a:t>
            </a:r>
            <a:r>
              <a:rPr lang="en-US"/>
              <a:t>predictions.</a:t>
            </a:r>
            <a:endParaRPr/>
          </a:p>
          <a:p>
            <a:pPr indent="0" lvl="0" marL="0" rtl="0" algn="l">
              <a:spcBef>
                <a:spcPts val="600"/>
              </a:spcBef>
              <a:spcAft>
                <a:spcPts val="0"/>
              </a:spcAft>
              <a:buNone/>
            </a:pPr>
            <a:r>
              <a:rPr lang="en-US" sz="2150"/>
              <a:t>Our company:</a:t>
            </a:r>
            <a:endParaRPr sz="2150"/>
          </a:p>
          <a:p>
            <a:pPr indent="-394335" lvl="0" marL="457200" rtl="0" algn="l">
              <a:spcBef>
                <a:spcPts val="600"/>
              </a:spcBef>
              <a:spcAft>
                <a:spcPts val="0"/>
              </a:spcAft>
              <a:buSzPts val="2610"/>
              <a:buChar char="➔"/>
            </a:pPr>
            <a:r>
              <a:rPr lang="en-US"/>
              <a:t>Gains </a:t>
            </a:r>
            <a:r>
              <a:rPr b="1" lang="en-US"/>
              <a:t>insights on the </a:t>
            </a:r>
            <a:r>
              <a:rPr b="1" lang="en-US"/>
              <a:t>general</a:t>
            </a:r>
            <a:r>
              <a:rPr b="1" lang="en-US"/>
              <a:t> trend</a:t>
            </a:r>
            <a:r>
              <a:rPr lang="en-US"/>
              <a:t> of the industry</a:t>
            </a:r>
            <a:endParaRPr/>
          </a:p>
          <a:p>
            <a:pPr indent="-394335" lvl="1" marL="914400" rtl="0" algn="l">
              <a:spcBef>
                <a:spcPts val="0"/>
              </a:spcBef>
              <a:spcAft>
                <a:spcPts val="0"/>
              </a:spcAft>
              <a:buSzPts val="2610"/>
              <a:buChar char="◆"/>
            </a:pPr>
            <a:r>
              <a:rPr lang="en-US"/>
              <a:t>Stick to the market price to </a:t>
            </a:r>
            <a:r>
              <a:rPr b="1" lang="en-US"/>
              <a:t>reduce </a:t>
            </a:r>
            <a:r>
              <a:rPr b="1" lang="en-US"/>
              <a:t>volatility</a:t>
            </a:r>
            <a:endParaRPr b="1"/>
          </a:p>
          <a:p>
            <a:pPr indent="-394335" lvl="0" marL="457200" rtl="0" algn="l">
              <a:spcBef>
                <a:spcPts val="0"/>
              </a:spcBef>
              <a:spcAft>
                <a:spcPts val="0"/>
              </a:spcAft>
              <a:buSzPts val="2610"/>
              <a:buChar char="➔"/>
            </a:pPr>
            <a:r>
              <a:rPr lang="en-US"/>
              <a:t>Adapts pricing strategies accordingly and </a:t>
            </a:r>
            <a:r>
              <a:rPr b="1" lang="en-US"/>
              <a:t>stay competitive</a:t>
            </a:r>
            <a:endParaRPr b="1"/>
          </a:p>
          <a:p>
            <a:pPr indent="-394335" lvl="1" marL="914400" rtl="0" algn="l">
              <a:spcBef>
                <a:spcPts val="0"/>
              </a:spcBef>
              <a:spcAft>
                <a:spcPts val="0"/>
              </a:spcAft>
              <a:buSzPts val="2610"/>
              <a:buChar char="◆"/>
            </a:pPr>
            <a:r>
              <a:rPr lang="en-US"/>
              <a:t>Set a proper markdown price against industry counterparts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The R-squared scores among companies are relatively low (0.4~0.7).</a:t>
            </a:r>
            <a:endParaRPr/>
          </a:p>
          <a:p>
            <a:pPr indent="0" lvl="0" marL="0" rtl="0" algn="l">
              <a:spcBef>
                <a:spcPts val="600"/>
              </a:spcBef>
              <a:spcAft>
                <a:spcPts val="0"/>
              </a:spcAft>
              <a:buNone/>
            </a:pPr>
            <a:r>
              <a:rPr lang="en-US" sz="2150"/>
              <a:t>Causes:</a:t>
            </a:r>
            <a:endParaRPr sz="2150"/>
          </a:p>
          <a:p>
            <a:pPr indent="-394335" lvl="0" marL="457200" rtl="0" algn="l">
              <a:spcBef>
                <a:spcPts val="600"/>
              </a:spcBef>
              <a:spcAft>
                <a:spcPts val="0"/>
              </a:spcAft>
              <a:buSzPts val="2610"/>
              <a:buChar char="➔"/>
            </a:pPr>
            <a:r>
              <a:rPr lang="en-US"/>
              <a:t>Data does </a:t>
            </a:r>
            <a:r>
              <a:rPr b="1" lang="en-US"/>
              <a:t>not</a:t>
            </a:r>
            <a:r>
              <a:rPr b="1" lang="en-US"/>
              <a:t> sufficiently </a:t>
            </a:r>
            <a:r>
              <a:rPr b="1" lang="en-US"/>
              <a:t>explain </a:t>
            </a:r>
            <a:r>
              <a:rPr lang="en-US"/>
              <a:t>the variance of the target variable </a:t>
            </a:r>
            <a:endParaRPr/>
          </a:p>
          <a:p>
            <a:pPr indent="-394335" lvl="1" marL="914400" rtl="0" algn="l">
              <a:spcBef>
                <a:spcPts val="0"/>
              </a:spcBef>
              <a:spcAft>
                <a:spcPts val="0"/>
              </a:spcAft>
              <a:buSzPts val="2610"/>
              <a:buChar char="◆"/>
            </a:pPr>
            <a:r>
              <a:rPr lang="en-US"/>
              <a:t>hindering the algorithms to learn the correct pricing rules</a:t>
            </a:r>
            <a:endParaRPr/>
          </a:p>
          <a:p>
            <a:pPr indent="-394335" lvl="0" marL="457200" rtl="0" algn="l">
              <a:spcBef>
                <a:spcPts val="0"/>
              </a:spcBef>
              <a:spcAft>
                <a:spcPts val="0"/>
              </a:spcAft>
              <a:buSzPts val="2610"/>
              <a:buChar char="➔"/>
            </a:pPr>
            <a:r>
              <a:rPr lang="en-US"/>
              <a:t>The algorithms </a:t>
            </a:r>
            <a:r>
              <a:rPr b="1" lang="en-US"/>
              <a:t>failed to learn </a:t>
            </a:r>
            <a:r>
              <a:rPr lang="en-US"/>
              <a:t>the pricing rules </a:t>
            </a:r>
            <a:endParaRPr/>
          </a:p>
          <a:p>
            <a:pPr indent="-394335" lvl="1" marL="914400" rtl="0" algn="l">
              <a:spcBef>
                <a:spcPts val="0"/>
              </a:spcBef>
              <a:spcAft>
                <a:spcPts val="0"/>
              </a:spcAft>
              <a:buSzPts val="2610"/>
              <a:buChar char="◆"/>
            </a:pPr>
            <a:r>
              <a:rPr lang="en-US"/>
              <a:t>Increasing </a:t>
            </a:r>
            <a:r>
              <a:rPr b="1" lang="en-US"/>
              <a:t>deviation from true values</a:t>
            </a:r>
            <a:r>
              <a:rPr lang="en-US"/>
              <a:t> and the </a:t>
            </a:r>
            <a:r>
              <a:rPr b="1" lang="en-US"/>
              <a:t>likelihood of wrong predictions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d6bb1f01cc_0_12"/>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00"/>
                </a:solidFill>
              </a:rPr>
              <a:t>Thank you everyone.</a:t>
            </a:r>
            <a:endParaRPr>
              <a:solidFill>
                <a:srgbClr val="E7F1FB"/>
              </a:solidFill>
            </a:endParaRPr>
          </a:p>
        </p:txBody>
      </p:sp>
      <p:sp>
        <p:nvSpPr>
          <p:cNvPr id="321" name="Google Shape;321;gd6bb1f01cc_0_12"/>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7ad420481f_0_7"/>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63" name="Google Shape;163;g7ad420481f_0_7"/>
          <p:cNvPicPr preferRelativeResize="0"/>
          <p:nvPr>
            <p:ph idx="1" type="body"/>
          </p:nvPr>
        </p:nvPicPr>
        <p:blipFill rotWithShape="1">
          <a:blip r:embed="rId3">
            <a:alphaModFix/>
          </a:blip>
          <a:srcRect b="0" l="0" r="0" t="0"/>
          <a:stretch/>
        </p:blipFill>
        <p:spPr>
          <a:xfrm>
            <a:off x="1484300" y="1089675"/>
            <a:ext cx="10018800" cy="4833000"/>
          </a:xfrm>
          <a:prstGeom prst="rect">
            <a:avLst/>
          </a:prstGeom>
          <a:noFill/>
          <a:ln>
            <a:noFill/>
          </a:ln>
        </p:spPr>
      </p:pic>
      <p:sp>
        <p:nvSpPr>
          <p:cNvPr id="164" name="Google Shape;164;g7ad420481f_0_7"/>
          <p:cNvSpPr txBox="1"/>
          <p:nvPr>
            <p:ph type="title"/>
          </p:nvPr>
        </p:nvSpPr>
        <p:spPr>
          <a:xfrm>
            <a:off x="1484311" y="212463"/>
            <a:ext cx="9897300" cy="562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Data Exploration</a:t>
            </a:r>
            <a:endParaRPr/>
          </a:p>
        </p:txBody>
      </p:sp>
      <p:sp>
        <p:nvSpPr>
          <p:cNvPr id="165" name="Google Shape;165;g7ad420481f_0_7"/>
          <p:cNvSpPr txBox="1"/>
          <p:nvPr/>
        </p:nvSpPr>
        <p:spPr>
          <a:xfrm>
            <a:off x="3253400" y="6178150"/>
            <a:ext cx="946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rbel"/>
              <a:ea typeface="Corbel"/>
              <a:cs typeface="Corbel"/>
              <a:sym typeface="Corbel"/>
            </a:endParaRPr>
          </a:p>
        </p:txBody>
      </p:sp>
      <p:sp>
        <p:nvSpPr>
          <p:cNvPr id="166" name="Google Shape;166;g7ad420481f_0_7"/>
          <p:cNvSpPr txBox="1"/>
          <p:nvPr>
            <p:ph idx="1" type="body"/>
          </p:nvPr>
        </p:nvSpPr>
        <p:spPr>
          <a:xfrm>
            <a:off x="3044173" y="5841400"/>
            <a:ext cx="6438300" cy="868200"/>
          </a:xfrm>
          <a:prstGeom prst="rect">
            <a:avLst/>
          </a:prstGeom>
          <a:noFill/>
          <a:ln>
            <a:noFill/>
          </a:ln>
        </p:spPr>
        <p:txBody>
          <a:bodyPr anchorCtr="0" anchor="ctr" bIns="45700" lIns="91425" spcFirstLastPara="1" rIns="91425" wrap="square" tIns="45700">
            <a:normAutofit/>
          </a:bodyPr>
          <a:lstStyle/>
          <a:p>
            <a:pPr indent="0" lvl="0" marL="0" rtl="0" algn="l">
              <a:spcBef>
                <a:spcPts val="1044"/>
              </a:spcBef>
              <a:spcAft>
                <a:spcPts val="0"/>
              </a:spcAft>
              <a:buNone/>
            </a:pPr>
            <a:r>
              <a:rPr lang="en-US"/>
              <a:t>Check for correlations of different columns</a:t>
            </a:r>
            <a:endParaRPr/>
          </a:p>
        </p:txBody>
      </p:sp>
      <p:sp>
        <p:nvSpPr>
          <p:cNvPr id="167" name="Google Shape;167;g7ad420481f_0_7"/>
          <p:cNvSpPr/>
          <p:nvPr/>
        </p:nvSpPr>
        <p:spPr>
          <a:xfrm>
            <a:off x="1714500" y="4808050"/>
            <a:ext cx="950400" cy="279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6a8d259b5_2_0"/>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4" name="Google Shape;174;gd6a8d259b5_2_0"/>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75" name="Google Shape;175;gd6a8d259b5_2_0"/>
          <p:cNvPicPr preferRelativeResize="0"/>
          <p:nvPr>
            <p:ph idx="1" type="body"/>
          </p:nvPr>
        </p:nvPicPr>
        <p:blipFill rotWithShape="1">
          <a:blip r:embed="rId3">
            <a:alphaModFix/>
          </a:blip>
          <a:srcRect b="0" l="0" r="0" t="0"/>
          <a:stretch/>
        </p:blipFill>
        <p:spPr>
          <a:xfrm>
            <a:off x="1398825" y="995550"/>
            <a:ext cx="9940500" cy="4866900"/>
          </a:xfrm>
          <a:prstGeom prst="rect">
            <a:avLst/>
          </a:prstGeom>
          <a:noFill/>
          <a:ln>
            <a:noFill/>
          </a:ln>
        </p:spPr>
      </p:pic>
      <p:sp>
        <p:nvSpPr>
          <p:cNvPr id="176" name="Google Shape;176;gd6a8d259b5_2_0"/>
          <p:cNvSpPr txBox="1"/>
          <p:nvPr>
            <p:ph type="title"/>
          </p:nvPr>
        </p:nvSpPr>
        <p:spPr>
          <a:xfrm>
            <a:off x="1209490" y="259950"/>
            <a:ext cx="10018800" cy="594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“Price per ticket” vs “Miles”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7adc3fb976_0_9"/>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3" name="Google Shape;183;g7adc3fb976_0_9"/>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
        <p:nvSpPr>
          <p:cNvPr id="184" name="Google Shape;184;g7adc3fb976_0_9"/>
          <p:cNvSpPr txBox="1"/>
          <p:nvPr/>
        </p:nvSpPr>
        <p:spPr>
          <a:xfrm>
            <a:off x="2105850" y="5791200"/>
            <a:ext cx="978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orbel"/>
                <a:ea typeface="Corbel"/>
                <a:cs typeface="Corbel"/>
                <a:sym typeface="Corbel"/>
              </a:rPr>
              <a:t>The more the tickets ordered the lower the price per ticket.</a:t>
            </a:r>
            <a:endParaRPr sz="2000">
              <a:latin typeface="Corbel"/>
              <a:ea typeface="Corbel"/>
              <a:cs typeface="Corbel"/>
              <a:sym typeface="Corbel"/>
            </a:endParaRPr>
          </a:p>
        </p:txBody>
      </p:sp>
      <p:pic>
        <p:nvPicPr>
          <p:cNvPr id="185" name="Google Shape;185;g7adc3fb976_0_9"/>
          <p:cNvPicPr preferRelativeResize="0"/>
          <p:nvPr/>
        </p:nvPicPr>
        <p:blipFill>
          <a:blip r:embed="rId3">
            <a:alphaModFix/>
          </a:blip>
          <a:stretch>
            <a:fillRect/>
          </a:stretch>
        </p:blipFill>
        <p:spPr>
          <a:xfrm>
            <a:off x="2211475" y="433175"/>
            <a:ext cx="8261875" cy="50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1726383d5_0_0"/>
          <p:cNvSpPr txBox="1"/>
          <p:nvPr>
            <p:ph type="title"/>
          </p:nvPr>
        </p:nvSpPr>
        <p:spPr>
          <a:xfrm>
            <a:off x="1484300" y="401100"/>
            <a:ext cx="10018800" cy="6636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Preprocessing</a:t>
            </a:r>
            <a:endParaRPr/>
          </a:p>
          <a:p>
            <a:pPr indent="0" lvl="0" marL="0" rtl="0" algn="ctr">
              <a:spcBef>
                <a:spcPts val="0"/>
              </a:spcBef>
              <a:spcAft>
                <a:spcPts val="0"/>
              </a:spcAft>
              <a:buNone/>
            </a:pPr>
            <a:r>
              <a:t/>
            </a:r>
            <a:endParaRPr/>
          </a:p>
        </p:txBody>
      </p:sp>
      <p:sp>
        <p:nvSpPr>
          <p:cNvPr id="192" name="Google Shape;192;gd1726383d5_0_0"/>
          <p:cNvSpPr txBox="1"/>
          <p:nvPr>
            <p:ph idx="1" type="body"/>
          </p:nvPr>
        </p:nvSpPr>
        <p:spPr>
          <a:xfrm>
            <a:off x="1484310" y="2666999"/>
            <a:ext cx="10018800" cy="31242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93" name="Google Shape;193;gd1726383d5_0_0"/>
          <p:cNvPicPr preferRelativeResize="0"/>
          <p:nvPr/>
        </p:nvPicPr>
        <p:blipFill>
          <a:blip r:embed="rId3">
            <a:alphaModFix/>
          </a:blip>
          <a:stretch>
            <a:fillRect/>
          </a:stretch>
        </p:blipFill>
        <p:spPr>
          <a:xfrm>
            <a:off x="1484300" y="1857750"/>
            <a:ext cx="10277600" cy="327600"/>
          </a:xfrm>
          <a:prstGeom prst="rect">
            <a:avLst/>
          </a:prstGeom>
          <a:noFill/>
          <a:ln>
            <a:noFill/>
          </a:ln>
        </p:spPr>
      </p:pic>
      <p:pic>
        <p:nvPicPr>
          <p:cNvPr id="194" name="Google Shape;194;gd1726383d5_0_0"/>
          <p:cNvPicPr preferRelativeResize="0"/>
          <p:nvPr/>
        </p:nvPicPr>
        <p:blipFill>
          <a:blip r:embed="rId4">
            <a:alphaModFix/>
          </a:blip>
          <a:stretch>
            <a:fillRect/>
          </a:stretch>
        </p:blipFill>
        <p:spPr>
          <a:xfrm>
            <a:off x="1484300" y="2978400"/>
            <a:ext cx="5197825" cy="1903575"/>
          </a:xfrm>
          <a:prstGeom prst="rect">
            <a:avLst/>
          </a:prstGeom>
          <a:noFill/>
          <a:ln>
            <a:noFill/>
          </a:ln>
        </p:spPr>
      </p:pic>
      <p:pic>
        <p:nvPicPr>
          <p:cNvPr id="195" name="Google Shape;195;gd1726383d5_0_0"/>
          <p:cNvPicPr preferRelativeResize="0"/>
          <p:nvPr/>
        </p:nvPicPr>
        <p:blipFill>
          <a:blip r:embed="rId5">
            <a:alphaModFix/>
          </a:blip>
          <a:stretch>
            <a:fillRect/>
          </a:stretch>
        </p:blipFill>
        <p:spPr>
          <a:xfrm>
            <a:off x="1484300" y="1212025"/>
            <a:ext cx="10277601" cy="4696625"/>
          </a:xfrm>
          <a:prstGeom prst="rect">
            <a:avLst/>
          </a:prstGeom>
          <a:noFill/>
          <a:ln>
            <a:noFill/>
          </a:ln>
        </p:spPr>
      </p:pic>
      <p:pic>
        <p:nvPicPr>
          <p:cNvPr id="196" name="Google Shape;196;gd1726383d5_0_0"/>
          <p:cNvPicPr preferRelativeResize="0"/>
          <p:nvPr/>
        </p:nvPicPr>
        <p:blipFill rotWithShape="1">
          <a:blip r:embed="rId6">
            <a:alphaModFix/>
          </a:blip>
          <a:srcRect b="0" l="0" r="0" t="0"/>
          <a:stretch/>
        </p:blipFill>
        <p:spPr>
          <a:xfrm>
            <a:off x="1484300" y="1212026"/>
            <a:ext cx="10353677" cy="469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1215370" y="0"/>
            <a:ext cx="10059989" cy="6286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Competitors </a:t>
            </a:r>
            <a:endParaRPr/>
          </a:p>
        </p:txBody>
      </p:sp>
      <p:pic>
        <p:nvPicPr>
          <p:cNvPr id="202" name="Google Shape;202;p7"/>
          <p:cNvPicPr preferRelativeResize="0"/>
          <p:nvPr>
            <p:ph idx="1" type="body"/>
          </p:nvPr>
        </p:nvPicPr>
        <p:blipFill rotWithShape="1">
          <a:blip r:embed="rId3">
            <a:alphaModFix/>
          </a:blip>
          <a:srcRect b="0" l="0" r="0" t="0"/>
          <a:stretch/>
        </p:blipFill>
        <p:spPr>
          <a:xfrm>
            <a:off x="1727795" y="515892"/>
            <a:ext cx="9809445" cy="5063903"/>
          </a:xfrm>
          <a:prstGeom prst="rect">
            <a:avLst/>
          </a:prstGeom>
          <a:noFill/>
          <a:ln>
            <a:noFill/>
          </a:ln>
        </p:spPr>
      </p:pic>
      <p:sp>
        <p:nvSpPr>
          <p:cNvPr id="203" name="Google Shape;203;p7"/>
          <p:cNvSpPr txBox="1"/>
          <p:nvPr/>
        </p:nvSpPr>
        <p:spPr>
          <a:xfrm>
            <a:off x="2769254" y="5791663"/>
            <a:ext cx="850610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Main competitors:</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WN -- Southwest Airlines Co.       DL -- Delta Air Lines Inc.</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AA -- American Airlines Inc.        UA -- United Air Lines Inc.</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04" name="Google Shape;204;p7"/>
          <p:cNvSpPr/>
          <p:nvPr/>
        </p:nvSpPr>
        <p:spPr>
          <a:xfrm>
            <a:off x="1500188" y="414338"/>
            <a:ext cx="3929063" cy="3071812"/>
          </a:xfrm>
          <a:prstGeom prst="ellipse">
            <a:avLst/>
          </a:prstGeom>
          <a:noFill/>
          <a:ln cap="flat" cmpd="sng" w="476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Application of Machine learning</a:t>
            </a:r>
            <a:endParaRPr/>
          </a:p>
        </p:txBody>
      </p:sp>
      <p:sp>
        <p:nvSpPr>
          <p:cNvPr id="210" name="Google Shape;210;p4"/>
          <p:cNvSpPr txBox="1"/>
          <p:nvPr>
            <p:ph idx="1" type="body"/>
          </p:nvPr>
        </p:nvSpPr>
        <p:spPr>
          <a:xfrm>
            <a:off x="3024824" y="2438400"/>
            <a:ext cx="7458900" cy="28392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None/>
            </a:pPr>
            <a:r>
              <a:t/>
            </a:r>
            <a:endParaRPr/>
          </a:p>
          <a:p>
            <a:pPr indent="-285750" lvl="0" marL="285750" rtl="0" algn="l">
              <a:spcBef>
                <a:spcPts val="0"/>
              </a:spcBef>
              <a:spcAft>
                <a:spcPts val="0"/>
              </a:spcAft>
              <a:buSzPts val="2610"/>
              <a:buChar char="•"/>
            </a:pPr>
            <a:r>
              <a:rPr lang="en-US"/>
              <a:t>Linear Regression (LR)</a:t>
            </a:r>
            <a:endParaRPr/>
          </a:p>
          <a:p>
            <a:pPr indent="-285750" lvl="0" marL="285750" rtl="0" algn="l">
              <a:spcBef>
                <a:spcPts val="0"/>
              </a:spcBef>
              <a:spcAft>
                <a:spcPts val="0"/>
              </a:spcAft>
              <a:buSzPts val="2610"/>
              <a:buChar char="•"/>
            </a:pPr>
            <a:r>
              <a:rPr lang="en-US"/>
              <a:t>XGboost</a:t>
            </a:r>
            <a:endParaRPr/>
          </a:p>
          <a:p>
            <a:pPr indent="-285750" lvl="0" marL="285750" rtl="0" algn="l">
              <a:spcBef>
                <a:spcPts val="0"/>
              </a:spcBef>
              <a:spcAft>
                <a:spcPts val="0"/>
              </a:spcAft>
              <a:buSzPts val="2610"/>
              <a:buChar char="•"/>
            </a:pPr>
            <a:r>
              <a:rPr lang="en-US"/>
              <a:t>Random Forest </a:t>
            </a:r>
            <a:endParaRPr/>
          </a:p>
          <a:p>
            <a:pPr indent="-285750" lvl="0" marL="285750" rtl="0" algn="l">
              <a:spcBef>
                <a:spcPts val="0"/>
              </a:spcBef>
              <a:spcAft>
                <a:spcPts val="0"/>
              </a:spcAft>
              <a:buSzPts val="2610"/>
              <a:buChar char="•"/>
            </a:pPr>
            <a:r>
              <a:rPr lang="en-US"/>
              <a:t>Decision Tree</a:t>
            </a:r>
            <a:endParaRPr/>
          </a:p>
          <a:p>
            <a:pPr indent="0" lvl="0" marL="285750" rtl="0" algn="l">
              <a:spcBef>
                <a:spcPts val="0"/>
              </a:spcBef>
              <a:spcAft>
                <a:spcPts val="0"/>
              </a:spcAft>
              <a:buNone/>
            </a:pPr>
            <a:r>
              <a:t/>
            </a:r>
            <a:endParaRPr/>
          </a:p>
          <a:p>
            <a:pPr indent="0" lvl="0" marL="285750" rtl="0" algn="l">
              <a:spcBef>
                <a:spcPts val="108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903399" y="0"/>
            <a:ext cx="10018712" cy="6481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Linear Regression Model Creation</a:t>
            </a:r>
            <a:endParaRPr/>
          </a:p>
        </p:txBody>
      </p:sp>
      <p:pic>
        <p:nvPicPr>
          <p:cNvPr id="217" name="Google Shape;217;p8"/>
          <p:cNvPicPr preferRelativeResize="0"/>
          <p:nvPr/>
        </p:nvPicPr>
        <p:blipFill rotWithShape="1">
          <a:blip r:embed="rId3">
            <a:alphaModFix/>
          </a:blip>
          <a:srcRect b="0" l="0" r="0" t="0"/>
          <a:stretch/>
        </p:blipFill>
        <p:spPr>
          <a:xfrm>
            <a:off x="1910328" y="4791735"/>
            <a:ext cx="8848068" cy="1846809"/>
          </a:xfrm>
          <a:prstGeom prst="rect">
            <a:avLst/>
          </a:prstGeom>
          <a:noFill/>
          <a:ln>
            <a:noFill/>
          </a:ln>
        </p:spPr>
      </p:pic>
      <p:pic>
        <p:nvPicPr>
          <p:cNvPr id="218" name="Google Shape;218;p8"/>
          <p:cNvPicPr preferRelativeResize="0"/>
          <p:nvPr/>
        </p:nvPicPr>
        <p:blipFill>
          <a:blip r:embed="rId4">
            <a:alphaModFix/>
          </a:blip>
          <a:stretch>
            <a:fillRect/>
          </a:stretch>
        </p:blipFill>
        <p:spPr>
          <a:xfrm>
            <a:off x="1910325" y="648150"/>
            <a:ext cx="8848075" cy="384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2021-04-29T13:48:01Z</dcterms:created>
  <dc:creator>Microsoft Office User</dc:creator>
</cp:coreProperties>
</file>