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gffIeTn+luCyZjxScburY6kip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0a8f7572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d0a8f7572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0a8f7572d_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d0a8f7572d_4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Tseung Kwan O: 10 estates; Tin Shui Wai: 18 estates; Tuen Mun: 14 estates; Ma On Shan: 22 estates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2108c0595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d2108c0595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d2108c05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d2108c05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2108c0595_3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d2108c0595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US" sz="1000">
                <a:solidFill>
                  <a:srgbClr val="3E290F"/>
                </a:solidFill>
                <a:highlight>
                  <a:srgbClr val="FFFFFF"/>
                </a:highlight>
              </a:rPr>
              <a:t>Note 1: 1 sq m = 10.764 sq ft.</a:t>
            </a:r>
            <a:endParaRPr sz="1000">
              <a:solidFill>
                <a:srgbClr val="3E290F"/>
              </a:solidFill>
              <a:highlight>
                <a:srgbClr val="FFFFFF"/>
              </a:highlight>
            </a:endParaRPr>
          </a:p>
          <a:p>
            <a:pPr indent="0" lvl="0" marL="0" rtl="0" algn="l">
              <a:lnSpc>
                <a:spcPct val="100000"/>
              </a:lnSpc>
              <a:spcBef>
                <a:spcPts val="0"/>
              </a:spcBef>
              <a:spcAft>
                <a:spcPts val="0"/>
              </a:spcAft>
              <a:buSzPts val="1100"/>
              <a:buNone/>
            </a:pPr>
            <a:r>
              <a:rPr lang="en-US" sz="1000">
                <a:solidFill>
                  <a:srgbClr val="3E290F"/>
                </a:solidFill>
                <a:highlight>
                  <a:srgbClr val="FFFFFF"/>
                </a:highlight>
              </a:rPr>
              <a:t>Note 2: "H": 27/F or above; "M": 14/F to 26/F; "L": 13/F or below.</a:t>
            </a:r>
            <a:endParaRPr sz="900"/>
          </a:p>
        </p:txBody>
      </p:sp>
      <p:sp>
        <p:nvSpPr>
          <p:cNvPr id="235" name="Google Shape;2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9" name="Shape 89"/>
        <p:cNvGrpSpPr/>
        <p:nvPr/>
      </p:nvGrpSpPr>
      <p:grpSpPr>
        <a:xfrm>
          <a:off x="0" y="0"/>
          <a:ext cx="0" cy="0"/>
          <a:chOff x="0" y="0"/>
          <a:chExt cx="0" cy="0"/>
        </a:xfrm>
      </p:grpSpPr>
      <p:sp>
        <p:nvSpPr>
          <p:cNvPr id="90" name="Google Shape;90;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2" name="Google Shape;92;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95" name="Shape 95"/>
        <p:cNvGrpSpPr/>
        <p:nvPr/>
      </p:nvGrpSpPr>
      <p:grpSpPr>
        <a:xfrm>
          <a:off x="0" y="0"/>
          <a:ext cx="0" cy="0"/>
          <a:chOff x="0" y="0"/>
          <a:chExt cx="0" cy="0"/>
        </a:xfrm>
      </p:grpSpPr>
      <p:sp>
        <p:nvSpPr>
          <p:cNvPr id="96" name="Google Shape;96;p1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7"/>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00" name="Google Shape;100;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03" name="Google Shape;103;p1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104" name="Shape 104"/>
        <p:cNvGrpSpPr/>
        <p:nvPr/>
      </p:nvGrpSpPr>
      <p:grpSpPr>
        <a:xfrm>
          <a:off x="0" y="0"/>
          <a:ext cx="0" cy="0"/>
          <a:chOff x="0" y="0"/>
          <a:chExt cx="0" cy="0"/>
        </a:xfrm>
      </p:grpSpPr>
      <p:sp>
        <p:nvSpPr>
          <p:cNvPr id="105" name="Google Shape;105;p2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8"/>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8"/>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09" name="Google Shape;109;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12" name="Google Shape;112;p2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9"/>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6" name="Google Shape;116;p29"/>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7" name="Google Shape;117;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0" name="Shape 120"/>
        <p:cNvGrpSpPr/>
        <p:nvPr/>
      </p:nvGrpSpPr>
      <p:grpSpPr>
        <a:xfrm>
          <a:off x="0" y="0"/>
          <a:ext cx="0" cy="0"/>
          <a:chOff x="0" y="0"/>
          <a:chExt cx="0" cy="0"/>
        </a:xfrm>
      </p:grpSpPr>
      <p:sp>
        <p:nvSpPr>
          <p:cNvPr id="121" name="Google Shape;121;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23" name="Google Shape;123;p3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24" name="Google Shape;124;p3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25" name="Google Shape;125;p3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26" name="Google Shape;126;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34" name="Shape 134"/>
        <p:cNvGrpSpPr/>
        <p:nvPr/>
      </p:nvGrpSpPr>
      <p:grpSpPr>
        <a:xfrm>
          <a:off x="0" y="0"/>
          <a:ext cx="0" cy="0"/>
          <a:chOff x="0" y="0"/>
          <a:chExt cx="0" cy="0"/>
        </a:xfrm>
      </p:grpSpPr>
      <p:sp>
        <p:nvSpPr>
          <p:cNvPr id="135" name="Google Shape;135;p3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40" name="Shape 140"/>
        <p:cNvGrpSpPr/>
        <p:nvPr/>
      </p:nvGrpSpPr>
      <p:grpSpPr>
        <a:xfrm>
          <a:off x="0" y="0"/>
          <a:ext cx="0" cy="0"/>
          <a:chOff x="0" y="0"/>
          <a:chExt cx="0" cy="0"/>
        </a:xfrm>
      </p:grpSpPr>
      <p:sp>
        <p:nvSpPr>
          <p:cNvPr id="141" name="Google Shape;141;p33"/>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3"/>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3"/>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3"/>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5" name="Google Shape;145;p33"/>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46" name="Google Shape;146;p33"/>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33"/>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49" name="Shape 149"/>
        <p:cNvGrpSpPr/>
        <p:nvPr/>
      </p:nvGrpSpPr>
      <p:grpSpPr>
        <a:xfrm>
          <a:off x="0" y="0"/>
          <a:ext cx="0" cy="0"/>
          <a:chOff x="0" y="0"/>
          <a:chExt cx="0" cy="0"/>
        </a:xfrm>
      </p:grpSpPr>
      <p:sp>
        <p:nvSpPr>
          <p:cNvPr id="150" name="Google Shape;150;p34"/>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4"/>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4"/>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34"/>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rm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154" name="Google Shape;154;p34"/>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55" name="Google Shape;155;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8" name="Shape 158"/>
        <p:cNvGrpSpPr/>
        <p:nvPr/>
      </p:nvGrpSpPr>
      <p:grpSpPr>
        <a:xfrm>
          <a:off x="0" y="0"/>
          <a:ext cx="0" cy="0"/>
          <a:chOff x="0" y="0"/>
          <a:chExt cx="0" cy="0"/>
        </a:xfrm>
      </p:grpSpPr>
      <p:sp>
        <p:nvSpPr>
          <p:cNvPr id="159" name="Google Shape;159;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35"/>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1" name="Google Shape;161;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64" name="Shape 164"/>
        <p:cNvGrpSpPr/>
        <p:nvPr/>
      </p:nvGrpSpPr>
      <p:grpSpPr>
        <a:xfrm>
          <a:off x="0" y="0"/>
          <a:ext cx="0" cy="0"/>
          <a:chOff x="0" y="0"/>
          <a:chExt cx="0" cy="0"/>
        </a:xfrm>
      </p:grpSpPr>
      <p:sp>
        <p:nvSpPr>
          <p:cNvPr id="165" name="Google Shape;165;p3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6"/>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36"/>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9" name="Google Shape;169;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15"/>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4" name="Google Shape;84;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85" name="Google Shape;85;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6" name="Google Shape;86;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 name="Google Shape;87;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5"/>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housingauthority.gov.hk/" TargetMode="External"/><Relationship Id="rId4" Type="http://schemas.openxmlformats.org/officeDocument/2006/relationships/hyperlink" Target="https://www.property.hk/eng/price_indices.php" TargetMode="External"/><Relationship Id="rId5" Type="http://schemas.openxmlformats.org/officeDocument/2006/relationships/image" Target="../media/image5.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housingauthority.gov.hk/"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www.property.hk/eng/price_indices.php"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1"/>
          <p:cNvSpPr/>
          <p:nvPr/>
        </p:nvSpPr>
        <p:spPr>
          <a:xfrm rot="2700000">
            <a:off x="82782" y="-1386168"/>
            <a:ext cx="2424873" cy="3611191"/>
          </a:xfrm>
          <a:custGeom>
            <a:rect b="b" l="l" r="r" t="t"/>
            <a:pathLst>
              <a:path extrusionOk="0" h="3611191" w="2424873">
                <a:moveTo>
                  <a:pt x="0" y="2424874"/>
                </a:moveTo>
                <a:lnTo>
                  <a:pt x="2424873" y="0"/>
                </a:lnTo>
                <a:lnTo>
                  <a:pt x="2424873" y="3611191"/>
                </a:lnTo>
                <a:lnTo>
                  <a:pt x="1186317" y="361119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1"/>
          <p:cNvSpPr/>
          <p:nvPr/>
        </p:nvSpPr>
        <p:spPr>
          <a:xfrm rot="2700000">
            <a:off x="1571000" y="-338582"/>
            <a:ext cx="1635955" cy="1635955"/>
          </a:xfrm>
          <a:custGeom>
            <a:rect b="b" l="l" r="r" t="t"/>
            <a:pathLst>
              <a:path extrusionOk="0" h="1635955" w="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1"/>
          <p:cNvSpPr/>
          <p:nvPr/>
        </p:nvSpPr>
        <p:spPr>
          <a:xfrm rot="2700000">
            <a:off x="9627985" y="-6588"/>
            <a:ext cx="4059393" cy="2548110"/>
          </a:xfrm>
          <a:custGeom>
            <a:rect b="b" l="l" r="r" t="t"/>
            <a:pathLst>
              <a:path extrusionOk="0" h="2548110" w="4059393">
                <a:moveTo>
                  <a:pt x="0" y="1511282"/>
                </a:moveTo>
                <a:lnTo>
                  <a:pt x="1511282" y="0"/>
                </a:lnTo>
                <a:lnTo>
                  <a:pt x="4059393" y="2548110"/>
                </a:lnTo>
                <a:lnTo>
                  <a:pt x="0" y="2548110"/>
                </a:lnTo>
                <a:close/>
              </a:path>
            </a:pathLst>
          </a:cu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1"/>
          <p:cNvSpPr/>
          <p:nvPr/>
        </p:nvSpPr>
        <p:spPr>
          <a:xfrm rot="2700000">
            <a:off x="10262924" y="1465780"/>
            <a:ext cx="1185708" cy="118570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1"/>
          <p:cNvSpPr/>
          <p:nvPr/>
        </p:nvSpPr>
        <p:spPr>
          <a:xfrm rot="2700000">
            <a:off x="-29557" y="5198743"/>
            <a:ext cx="2444907" cy="2366116"/>
          </a:xfrm>
          <a:custGeom>
            <a:rect b="b" l="l" r="r" t="t"/>
            <a:pathLst>
              <a:path extrusionOk="0" h="2132734" w="2203753">
                <a:moveTo>
                  <a:pt x="0" y="0"/>
                </a:moveTo>
                <a:lnTo>
                  <a:pt x="2203753" y="0"/>
                </a:lnTo>
                <a:lnTo>
                  <a:pt x="2203753" y="576461"/>
                </a:lnTo>
                <a:lnTo>
                  <a:pt x="647480" y="2132734"/>
                </a:lnTo>
                <a:lnTo>
                  <a:pt x="0" y="1485255"/>
                </a:lnTo>
                <a:close/>
              </a:path>
            </a:pathLst>
          </a:cu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1"/>
          <p:cNvSpPr/>
          <p:nvPr/>
        </p:nvSpPr>
        <p:spPr>
          <a:xfrm rot="2700000">
            <a:off x="1769787" y="5439893"/>
            <a:ext cx="928467" cy="928467"/>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3" name="Google Shape;183;p1"/>
          <p:cNvSpPr/>
          <p:nvPr/>
        </p:nvSpPr>
        <p:spPr>
          <a:xfrm rot="2700000">
            <a:off x="3401311" y="734311"/>
            <a:ext cx="5389379" cy="5389379"/>
          </a:xfrm>
          <a:custGeom>
            <a:rect b="b" l="l" r="r" t="t"/>
            <a:pathLst>
              <a:path extrusionOk="0" h="5389379" w="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1"/>
          <p:cNvSpPr/>
          <p:nvPr/>
        </p:nvSpPr>
        <p:spPr>
          <a:xfrm rot="2700000">
            <a:off x="2700283" y="33283"/>
            <a:ext cx="6791435" cy="6791435"/>
          </a:xfrm>
          <a:custGeom>
            <a:rect b="b" l="l" r="r" t="t"/>
            <a:pathLst>
              <a:path extrusionOk="0" h="6791435" w="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1"/>
          <p:cNvSpPr txBox="1"/>
          <p:nvPr>
            <p:ph idx="1" type="subTitle"/>
          </p:nvPr>
        </p:nvSpPr>
        <p:spPr>
          <a:xfrm>
            <a:off x="4439633" y="4518923"/>
            <a:ext cx="3312734" cy="114185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80808"/>
              </a:buClr>
              <a:buSzPts val="2000"/>
              <a:buNone/>
            </a:pPr>
            <a:r>
              <a:rPr lang="en-US" sz="2000">
                <a:solidFill>
                  <a:srgbClr val="080808"/>
                </a:solidFill>
              </a:rPr>
              <a:t>Group 4</a:t>
            </a:r>
            <a:endParaRPr/>
          </a:p>
          <a:p>
            <a:pPr indent="0" lvl="0" marL="0" rtl="0" algn="ctr">
              <a:lnSpc>
                <a:spcPct val="90000"/>
              </a:lnSpc>
              <a:spcBef>
                <a:spcPts val="1000"/>
              </a:spcBef>
              <a:spcAft>
                <a:spcPts val="0"/>
              </a:spcAft>
              <a:buClr>
                <a:srgbClr val="080808"/>
              </a:buClr>
              <a:buSzPts val="2000"/>
              <a:buNone/>
            </a:pPr>
            <a:r>
              <a:rPr lang="en-US" sz="2000">
                <a:solidFill>
                  <a:srgbClr val="080808"/>
                </a:solidFill>
              </a:rPr>
              <a:t>Xccelerate – Data Science Stream (March 2021)</a:t>
            </a:r>
            <a:endParaRPr/>
          </a:p>
        </p:txBody>
      </p:sp>
      <p:sp>
        <p:nvSpPr>
          <p:cNvPr id="186" name="Google Shape;186;p1"/>
          <p:cNvSpPr txBox="1"/>
          <p:nvPr>
            <p:ph type="ctrTitle"/>
          </p:nvPr>
        </p:nvSpPr>
        <p:spPr>
          <a:xfrm>
            <a:off x="3204642" y="2353641"/>
            <a:ext cx="5782716" cy="215071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80808"/>
              </a:buClr>
              <a:buSzPts val="3600"/>
              <a:buFont typeface="Calibri"/>
              <a:buNone/>
            </a:pPr>
            <a:r>
              <a:rPr b="1" lang="en-US" sz="3600">
                <a:solidFill>
                  <a:srgbClr val="080808"/>
                </a:solidFill>
              </a:rPr>
              <a:t>Housing in HK:</a:t>
            </a:r>
            <a:br>
              <a:rPr b="1" lang="en-US" sz="3600">
                <a:solidFill>
                  <a:srgbClr val="080808"/>
                </a:solidFill>
              </a:rPr>
            </a:br>
            <a:r>
              <a:rPr b="1" lang="en-US" sz="3600">
                <a:solidFill>
                  <a:srgbClr val="080808"/>
                </a:solidFill>
              </a:rPr>
              <a:t>HOS Analysis</a:t>
            </a:r>
            <a:endParaRPr b="1"/>
          </a:p>
        </p:txBody>
      </p:sp>
      <p:sp>
        <p:nvSpPr>
          <p:cNvPr id="187" name="Google Shape;187;p1"/>
          <p:cNvSpPr/>
          <p:nvPr/>
        </p:nvSpPr>
        <p:spPr>
          <a:xfrm rot="2700000">
            <a:off x="9629823" y="5457591"/>
            <a:ext cx="2231794" cy="2568811"/>
          </a:xfrm>
          <a:custGeom>
            <a:rect b="b" l="l" r="r" t="t"/>
            <a:pathLst>
              <a:path extrusionOk="0" h="3384061" w="2940086">
                <a:moveTo>
                  <a:pt x="0" y="0"/>
                </a:moveTo>
                <a:lnTo>
                  <a:pt x="2496112" y="0"/>
                </a:lnTo>
                <a:lnTo>
                  <a:pt x="2940086" y="443975"/>
                </a:lnTo>
                <a:lnTo>
                  <a:pt x="0" y="3384061"/>
                </a:lnTo>
                <a:close/>
              </a:path>
            </a:pathLst>
          </a:cu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1"/>
          <p:cNvSpPr/>
          <p:nvPr/>
        </p:nvSpPr>
        <p:spPr>
          <a:xfrm rot="2700000">
            <a:off x="9720059" y="5243545"/>
            <a:ext cx="959985" cy="959985"/>
          </a:xfrm>
          <a:prstGeom prst="rect">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d0a8f7572d_0_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20000"/>
              <a:buFont typeface="Calibri"/>
              <a:buNone/>
            </a:pPr>
            <a:r>
              <a:rPr b="1" lang="en-US" sz="4000"/>
              <a:t>Analysis - HOS Transactions Map</a:t>
            </a:r>
            <a:r>
              <a:rPr b="1" lang="en-US" sz="2600"/>
              <a:t> </a:t>
            </a:r>
            <a:endParaRPr b="1" sz="2600"/>
          </a:p>
          <a:p>
            <a:pPr indent="0" lvl="0" marL="0" rtl="0" algn="l">
              <a:lnSpc>
                <a:spcPct val="85000"/>
              </a:lnSpc>
              <a:spcBef>
                <a:spcPts val="0"/>
              </a:spcBef>
              <a:spcAft>
                <a:spcPts val="0"/>
              </a:spcAft>
              <a:buClr>
                <a:srgbClr val="3F3F3F"/>
              </a:buClr>
              <a:buSzPct val="200000"/>
              <a:buFont typeface="Calibri"/>
              <a:buNone/>
            </a:pPr>
            <a:r>
              <a:t/>
            </a:r>
            <a:endParaRPr sz="2400"/>
          </a:p>
          <a:p>
            <a:pPr indent="0" lvl="0" marL="0" rtl="0" algn="l">
              <a:lnSpc>
                <a:spcPct val="85000"/>
              </a:lnSpc>
              <a:spcBef>
                <a:spcPts val="0"/>
              </a:spcBef>
              <a:spcAft>
                <a:spcPts val="0"/>
              </a:spcAft>
              <a:buClr>
                <a:srgbClr val="3F3F3F"/>
              </a:buClr>
              <a:buSzPct val="240000"/>
              <a:buFont typeface="Calibri"/>
              <a:buNone/>
            </a:pPr>
            <a:r>
              <a:rPr b="1" lang="en-US" sz="2000"/>
              <a:t>OBSERVATION 2: </a:t>
            </a:r>
            <a:r>
              <a:rPr lang="en-US" sz="2000"/>
              <a:t>Tseung Kwan O, Tin Shui Wan and Tuen Mun are the top locations for property purchases since 2002. Discount rate seems to be more important than price as a demand driver</a:t>
            </a:r>
            <a:endParaRPr/>
          </a:p>
        </p:txBody>
      </p:sp>
      <p:pic>
        <p:nvPicPr>
          <p:cNvPr id="251" name="Google Shape;251;gd0a8f7572d_0_5"/>
          <p:cNvPicPr preferRelativeResize="0"/>
          <p:nvPr/>
        </p:nvPicPr>
        <p:blipFill rotWithShape="1">
          <a:blip r:embed="rId3">
            <a:alphaModFix/>
          </a:blip>
          <a:srcRect b="0" l="0" r="0" t="0"/>
          <a:stretch/>
        </p:blipFill>
        <p:spPr>
          <a:xfrm>
            <a:off x="1066800" y="1737400"/>
            <a:ext cx="10058400" cy="46244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d0a8f7572d_4_1"/>
          <p:cNvSpPr txBox="1"/>
          <p:nvPr>
            <p:ph type="title"/>
          </p:nvPr>
        </p:nvSpPr>
        <p:spPr>
          <a:xfrm>
            <a:off x="1097275" y="281525"/>
            <a:ext cx="9917700" cy="10803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27500"/>
              <a:buFont typeface="Arial"/>
              <a:buNone/>
            </a:pPr>
            <a:r>
              <a:rPr b="1" lang="en-US" sz="4000"/>
              <a:t>Analysis - The Most Popular Property Types</a:t>
            </a:r>
            <a:endParaRPr b="1" sz="2600"/>
          </a:p>
          <a:p>
            <a:pPr indent="0" lvl="0" marL="0" rtl="0" algn="l">
              <a:lnSpc>
                <a:spcPct val="85000"/>
              </a:lnSpc>
              <a:spcBef>
                <a:spcPts val="0"/>
              </a:spcBef>
              <a:spcAft>
                <a:spcPts val="0"/>
              </a:spcAft>
              <a:buClr>
                <a:schemeClr val="dk1"/>
              </a:buClr>
              <a:buSzPct val="55000"/>
              <a:buFont typeface="Arial"/>
              <a:buNone/>
            </a:pPr>
            <a:r>
              <a:t/>
            </a:r>
            <a:endParaRPr b="1" sz="2000"/>
          </a:p>
          <a:p>
            <a:pPr indent="0" lvl="0" marL="0" rtl="0" algn="l">
              <a:lnSpc>
                <a:spcPct val="85000"/>
              </a:lnSpc>
              <a:spcBef>
                <a:spcPts val="0"/>
              </a:spcBef>
              <a:spcAft>
                <a:spcPts val="0"/>
              </a:spcAft>
              <a:buClr>
                <a:schemeClr val="dk1"/>
              </a:buClr>
              <a:buSzPct val="55000"/>
              <a:buFont typeface="Arial"/>
              <a:buNone/>
            </a:pPr>
            <a:r>
              <a:rPr b="1" lang="en-US" sz="2000"/>
              <a:t>OBSERVATION 3: </a:t>
            </a:r>
            <a:r>
              <a:rPr lang="en-US" sz="2000"/>
              <a:t>From 2002 to 2021, most transaction sales were made in Tseung Kwan O, Tin Shui Wai, Tuen Mun and Ma On Shan. And the floor types include all three, which are higher, middle and lower floor.</a:t>
            </a:r>
            <a:r>
              <a:rPr lang="en-US" sz="2000">
                <a:highlight>
                  <a:srgbClr val="FFFF00"/>
                </a:highlight>
              </a:rPr>
              <a:t> </a:t>
            </a:r>
            <a:endParaRPr/>
          </a:p>
          <a:p>
            <a:pPr indent="0" lvl="0" marL="0" rtl="0" algn="l">
              <a:lnSpc>
                <a:spcPct val="100000"/>
              </a:lnSpc>
              <a:spcBef>
                <a:spcPts val="0"/>
              </a:spcBef>
              <a:spcAft>
                <a:spcPts val="0"/>
              </a:spcAft>
              <a:buSzPct val="148148"/>
              <a:buNone/>
            </a:pPr>
            <a:r>
              <a:t/>
            </a:r>
            <a:endParaRPr sz="3600"/>
          </a:p>
        </p:txBody>
      </p:sp>
      <p:sp>
        <p:nvSpPr>
          <p:cNvPr id="257" name="Google Shape;257;gd0a8f7572d_4_1"/>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200"/>
              </a:spcAft>
              <a:buSzPts val="1800"/>
              <a:buNone/>
            </a:pPr>
            <a:r>
              <a:t/>
            </a:r>
            <a:endParaRPr/>
          </a:p>
        </p:txBody>
      </p:sp>
      <p:pic>
        <p:nvPicPr>
          <p:cNvPr id="258" name="Google Shape;258;gd0a8f7572d_4_1"/>
          <p:cNvPicPr preferRelativeResize="0"/>
          <p:nvPr/>
        </p:nvPicPr>
        <p:blipFill rotWithShape="1">
          <a:blip r:embed="rId3">
            <a:alphaModFix/>
          </a:blip>
          <a:srcRect b="0" l="0" r="0" t="0"/>
          <a:stretch/>
        </p:blipFill>
        <p:spPr>
          <a:xfrm>
            <a:off x="1021063" y="1748225"/>
            <a:ext cx="10424825" cy="4506624"/>
          </a:xfrm>
          <a:prstGeom prst="rect">
            <a:avLst/>
          </a:prstGeom>
          <a:noFill/>
          <a:ln>
            <a:noFill/>
          </a:ln>
        </p:spPr>
      </p:pic>
      <p:pic>
        <p:nvPicPr>
          <p:cNvPr id="259" name="Google Shape;259;gd0a8f7572d_4_1"/>
          <p:cNvPicPr preferRelativeResize="0"/>
          <p:nvPr/>
        </p:nvPicPr>
        <p:blipFill rotWithShape="1">
          <a:blip r:embed="rId4">
            <a:alphaModFix/>
          </a:blip>
          <a:srcRect b="0" l="0" r="0" t="0"/>
          <a:stretch/>
        </p:blipFill>
        <p:spPr>
          <a:xfrm>
            <a:off x="1261575" y="1845725"/>
            <a:ext cx="1562100" cy="1581150"/>
          </a:xfrm>
          <a:prstGeom prst="rect">
            <a:avLst/>
          </a:prstGeom>
          <a:noFill/>
          <a:ln>
            <a:noFill/>
          </a:ln>
        </p:spPr>
      </p:pic>
      <p:pic>
        <p:nvPicPr>
          <p:cNvPr id="260" name="Google Shape;260;gd0a8f7572d_4_1"/>
          <p:cNvPicPr preferRelativeResize="0"/>
          <p:nvPr/>
        </p:nvPicPr>
        <p:blipFill rotWithShape="1">
          <a:blip r:embed="rId5">
            <a:alphaModFix/>
          </a:blip>
          <a:srcRect b="0" l="0" r="0" t="0"/>
          <a:stretch/>
        </p:blipFill>
        <p:spPr>
          <a:xfrm>
            <a:off x="3580049" y="1939975"/>
            <a:ext cx="7843000" cy="251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d2108c0595_4_0"/>
          <p:cNvSpPr txBox="1"/>
          <p:nvPr>
            <p:ph type="title"/>
          </p:nvPr>
        </p:nvSpPr>
        <p:spPr>
          <a:xfrm>
            <a:off x="1097280" y="286603"/>
            <a:ext cx="10058400" cy="145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85000"/>
              </a:lnSpc>
              <a:spcBef>
                <a:spcPts val="0"/>
              </a:spcBef>
              <a:spcAft>
                <a:spcPts val="0"/>
              </a:spcAft>
              <a:buClr>
                <a:schemeClr val="dk1"/>
              </a:buClr>
              <a:buSzPct val="27500"/>
              <a:buFont typeface="Arial"/>
              <a:buNone/>
            </a:pPr>
            <a:r>
              <a:rPr b="1" lang="en-US" sz="4000"/>
              <a:t>Analysis - Price per sq ft over time</a:t>
            </a:r>
            <a:r>
              <a:rPr b="1" lang="en-US" sz="2600"/>
              <a:t> </a:t>
            </a:r>
            <a:endParaRPr b="1" sz="2600"/>
          </a:p>
          <a:p>
            <a:pPr indent="0" lvl="0" marL="0" rtl="0" algn="l">
              <a:lnSpc>
                <a:spcPct val="85000"/>
              </a:lnSpc>
              <a:spcBef>
                <a:spcPts val="0"/>
              </a:spcBef>
              <a:spcAft>
                <a:spcPts val="0"/>
              </a:spcAft>
              <a:buClr>
                <a:schemeClr val="dk1"/>
              </a:buClr>
              <a:buSzPct val="55000"/>
              <a:buFont typeface="Arial"/>
              <a:buNone/>
            </a:pPr>
            <a:r>
              <a:rPr b="1" lang="en-US" sz="2000"/>
              <a:t>OBSERVATION 4: </a:t>
            </a:r>
            <a:r>
              <a:rPr lang="en-US" sz="2000"/>
              <a:t>For Tseung Kwan O, Tin Shui Wai, Tuen Mun and Ma On Shan. the transaction price per sq ft increases with time. But the increment starts to flatten around 2019.</a:t>
            </a:r>
            <a:endParaRPr/>
          </a:p>
          <a:p>
            <a:pPr indent="0" lvl="0" marL="0" rtl="0" algn="l">
              <a:lnSpc>
                <a:spcPct val="85000"/>
              </a:lnSpc>
              <a:spcBef>
                <a:spcPts val="0"/>
              </a:spcBef>
              <a:spcAft>
                <a:spcPts val="0"/>
              </a:spcAft>
              <a:buClr>
                <a:schemeClr val="dk1"/>
              </a:buClr>
              <a:buSzPts val="990"/>
              <a:buFont typeface="Arial"/>
              <a:buNone/>
            </a:pPr>
            <a:r>
              <a:t/>
            </a:r>
            <a:endParaRPr/>
          </a:p>
          <a:p>
            <a:pPr indent="0" lvl="0" marL="0" rtl="0" algn="l">
              <a:lnSpc>
                <a:spcPct val="100000"/>
              </a:lnSpc>
              <a:spcBef>
                <a:spcPts val="0"/>
              </a:spcBef>
              <a:spcAft>
                <a:spcPts val="0"/>
              </a:spcAft>
              <a:buClr>
                <a:schemeClr val="dk1"/>
              </a:buClr>
              <a:buSzPct val="30554"/>
              <a:buFont typeface="Arial"/>
              <a:buNone/>
            </a:pPr>
            <a:r>
              <a:t/>
            </a:r>
            <a:endParaRPr sz="3600"/>
          </a:p>
          <a:p>
            <a:pPr indent="0" lvl="0" marL="0" rtl="0" algn="l">
              <a:lnSpc>
                <a:spcPct val="100000"/>
              </a:lnSpc>
              <a:spcBef>
                <a:spcPts val="0"/>
              </a:spcBef>
              <a:spcAft>
                <a:spcPts val="0"/>
              </a:spcAft>
              <a:buSzPct val="111111"/>
              <a:buNone/>
            </a:pPr>
            <a:r>
              <a:t/>
            </a:r>
            <a:endParaRPr/>
          </a:p>
        </p:txBody>
      </p:sp>
      <p:sp>
        <p:nvSpPr>
          <p:cNvPr id="266" name="Google Shape;266;gd2108c0595_4_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200"/>
              </a:spcBef>
              <a:spcAft>
                <a:spcPts val="200"/>
              </a:spcAft>
              <a:buSzPts val="1800"/>
              <a:buNone/>
            </a:pPr>
            <a:r>
              <a:t/>
            </a:r>
            <a:endParaRPr/>
          </a:p>
        </p:txBody>
      </p:sp>
      <p:pic>
        <p:nvPicPr>
          <p:cNvPr id="267" name="Google Shape;267;gd2108c0595_4_0"/>
          <p:cNvPicPr preferRelativeResize="0"/>
          <p:nvPr/>
        </p:nvPicPr>
        <p:blipFill rotWithShape="1">
          <a:blip r:embed="rId3">
            <a:alphaModFix/>
          </a:blip>
          <a:srcRect b="0" l="0" r="0" t="0"/>
          <a:stretch/>
        </p:blipFill>
        <p:spPr>
          <a:xfrm>
            <a:off x="1097275" y="1300100"/>
            <a:ext cx="10058399" cy="4826600"/>
          </a:xfrm>
          <a:prstGeom prst="rect">
            <a:avLst/>
          </a:prstGeom>
          <a:noFill/>
          <a:ln>
            <a:noFill/>
          </a:ln>
        </p:spPr>
      </p:pic>
      <p:pic>
        <p:nvPicPr>
          <p:cNvPr id="268" name="Google Shape;268;gd2108c0595_4_0"/>
          <p:cNvPicPr preferRelativeResize="0"/>
          <p:nvPr/>
        </p:nvPicPr>
        <p:blipFill rotWithShape="1">
          <a:blip r:embed="rId4">
            <a:alphaModFix/>
          </a:blip>
          <a:srcRect b="0" l="0" r="0" t="0"/>
          <a:stretch/>
        </p:blipFill>
        <p:spPr>
          <a:xfrm>
            <a:off x="1097275" y="1300100"/>
            <a:ext cx="10311050" cy="5006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d2108c0595_0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600"/>
              <a:t>Analysis - Price Estimation</a:t>
            </a:r>
            <a:endParaRPr b="1" sz="3600">
              <a:highlight>
                <a:srgbClr val="FFFF00"/>
              </a:highlight>
            </a:endParaRPr>
          </a:p>
        </p:txBody>
      </p:sp>
      <p:sp>
        <p:nvSpPr>
          <p:cNvPr id="274" name="Google Shape;274;gd2108c0595_0_0"/>
          <p:cNvSpPr txBox="1"/>
          <p:nvPr>
            <p:ph idx="1" type="body"/>
          </p:nvPr>
        </p:nvSpPr>
        <p:spPr>
          <a:xfrm>
            <a:off x="1097280" y="1845734"/>
            <a:ext cx="10058400" cy="4023300"/>
          </a:xfrm>
          <a:prstGeom prst="rect">
            <a:avLst/>
          </a:prstGeom>
          <a:noFill/>
          <a:ln>
            <a:noFill/>
          </a:ln>
        </p:spPr>
        <p:txBody>
          <a:bodyPr anchorCtr="0" anchor="t" bIns="45700" lIns="0" spcFirstLastPara="1" rIns="0" wrap="square" tIns="45700">
            <a:normAutofit lnSpcReduction="20000"/>
          </a:bodyPr>
          <a:lstStyle/>
          <a:p>
            <a:pPr indent="0" lvl="0" marL="914400" rtl="0" algn="l">
              <a:lnSpc>
                <a:spcPct val="90000"/>
              </a:lnSpc>
              <a:spcBef>
                <a:spcPts val="0"/>
              </a:spcBef>
              <a:spcAft>
                <a:spcPts val="0"/>
              </a:spcAft>
              <a:buClr>
                <a:schemeClr val="dk1"/>
              </a:buClr>
              <a:buSzPts val="1100"/>
              <a:buFont typeface="Arial"/>
              <a:buNone/>
            </a:pPr>
            <a:r>
              <a:t/>
            </a:r>
            <a:endParaRPr/>
          </a:p>
          <a:p>
            <a:pPr indent="-342900" lvl="0" marL="457200" rtl="0" algn="l">
              <a:lnSpc>
                <a:spcPct val="90000"/>
              </a:lnSpc>
              <a:spcBef>
                <a:spcPts val="0"/>
              </a:spcBef>
              <a:spcAft>
                <a:spcPts val="0"/>
              </a:spcAft>
              <a:buSzPts val="1800"/>
              <a:buChar char="●"/>
            </a:pPr>
            <a:r>
              <a:rPr lang="en-US"/>
              <a:t>Estimate the current price of HOS properties with specified quality</a:t>
            </a:r>
            <a:endParaRPr/>
          </a:p>
          <a:p>
            <a:pPr indent="-342900" lvl="0" marL="457200" rtl="0" algn="l">
              <a:lnSpc>
                <a:spcPct val="90000"/>
              </a:lnSpc>
              <a:spcBef>
                <a:spcPts val="0"/>
              </a:spcBef>
              <a:spcAft>
                <a:spcPts val="0"/>
              </a:spcAft>
              <a:buSzPts val="1800"/>
              <a:buChar char="●"/>
            </a:pPr>
            <a:r>
              <a:rPr lang="en-US"/>
              <a:t>Input: Location + Floor + saleable floor area	 →  	Output: estimation + related cases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    Let’s build a prototype!</a:t>
            </a:r>
            <a:endParaRPr/>
          </a:p>
          <a:p>
            <a:pPr indent="0" lvl="0" marL="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AutoNum type="arabicPeriod"/>
            </a:pPr>
            <a:r>
              <a:rPr lang="en-US"/>
              <a:t>Enlarge the valid data</a:t>
            </a:r>
            <a:endParaRPr/>
          </a:p>
          <a:p>
            <a:pPr indent="-342900" lvl="1" marL="914400" rtl="0" algn="l">
              <a:lnSpc>
                <a:spcPct val="90000"/>
              </a:lnSpc>
              <a:spcBef>
                <a:spcPts val="0"/>
              </a:spcBef>
              <a:spcAft>
                <a:spcPts val="0"/>
              </a:spcAft>
              <a:buSzPts val="1800"/>
              <a:buAutoNum type="alphaLcPeriod"/>
            </a:pPr>
            <a:r>
              <a:rPr lang="en-US"/>
              <a:t>making assumptions </a:t>
            </a:r>
            <a:endParaRPr/>
          </a:p>
          <a:p>
            <a:pPr indent="-342900" lvl="1" marL="914400" rtl="0" algn="l">
              <a:lnSpc>
                <a:spcPct val="90000"/>
              </a:lnSpc>
              <a:spcBef>
                <a:spcPts val="0"/>
              </a:spcBef>
              <a:spcAft>
                <a:spcPts val="0"/>
              </a:spcAft>
              <a:buSzPts val="1800"/>
              <a:buAutoNum type="alphaLcPeriod"/>
            </a:pPr>
            <a:r>
              <a:rPr lang="en-US"/>
              <a:t>modeling then transform the data</a:t>
            </a:r>
            <a:endParaRPr/>
          </a:p>
          <a:p>
            <a:pPr indent="0" lvl="0" marL="91440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AutoNum type="arabicPeriod"/>
            </a:pPr>
            <a:r>
              <a:rPr lang="en-US"/>
              <a:t>Estimate the price</a:t>
            </a:r>
            <a:endParaRPr/>
          </a:p>
          <a:p>
            <a:pPr indent="-342900" lvl="1" marL="914400" rtl="0" algn="l">
              <a:lnSpc>
                <a:spcPct val="90000"/>
              </a:lnSpc>
              <a:spcBef>
                <a:spcPts val="0"/>
              </a:spcBef>
              <a:spcAft>
                <a:spcPts val="0"/>
              </a:spcAft>
              <a:buSzPts val="1800"/>
              <a:buAutoNum type="alphaLcPeriod" startAt="2"/>
            </a:pPr>
            <a:r>
              <a:rPr lang="en-US"/>
              <a:t>find the related cases</a:t>
            </a:r>
            <a:endParaRPr/>
          </a:p>
          <a:p>
            <a:pPr indent="-342900" lvl="2" marL="1371600" rtl="0" algn="l">
              <a:lnSpc>
                <a:spcPct val="90000"/>
              </a:lnSpc>
              <a:spcBef>
                <a:spcPts val="0"/>
              </a:spcBef>
              <a:spcAft>
                <a:spcPts val="0"/>
              </a:spcAft>
              <a:buSzPts val="1800"/>
              <a:buAutoNum type="romanLcPeriod"/>
            </a:pPr>
            <a:r>
              <a:rPr lang="en-US"/>
              <a:t>Same location, floor and area</a:t>
            </a:r>
            <a:endParaRPr/>
          </a:p>
          <a:p>
            <a:pPr indent="-342900" lvl="1" marL="914400" rtl="0" algn="l">
              <a:lnSpc>
                <a:spcPct val="90000"/>
              </a:lnSpc>
              <a:spcBef>
                <a:spcPts val="0"/>
              </a:spcBef>
              <a:spcAft>
                <a:spcPts val="0"/>
              </a:spcAft>
              <a:buSzPts val="1800"/>
              <a:buAutoNum type="alphaLcPeriod" startAt="2"/>
            </a:pPr>
            <a:r>
              <a:rPr lang="en-US"/>
              <a:t>estimate the price though related cases</a:t>
            </a:r>
            <a:endParaRPr/>
          </a:p>
          <a:p>
            <a:pPr indent="0" lvl="0" marL="91440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AutoNum type="arabicPeriod"/>
            </a:pPr>
            <a:r>
              <a:rPr lang="en-US"/>
              <a:t>Show case! Predict March HOS price though past data</a:t>
            </a:r>
            <a:endParaRPr/>
          </a:p>
          <a:p>
            <a:pPr indent="-342900" lvl="1" marL="914400" rtl="0" algn="l">
              <a:lnSpc>
                <a:spcPct val="90000"/>
              </a:lnSpc>
              <a:spcBef>
                <a:spcPts val="0"/>
              </a:spcBef>
              <a:spcAft>
                <a:spcPts val="0"/>
              </a:spcAft>
              <a:buSzPts val="1800"/>
              <a:buAutoNum type="alphaLcPeriod" startAt="2"/>
            </a:pPr>
            <a:r>
              <a:rPr lang="en-US"/>
              <a:t>a sample of related cases and estimated price</a:t>
            </a:r>
            <a:endParaRPr/>
          </a:p>
          <a:p>
            <a:pPr indent="-342900" lvl="1" marL="914400" rtl="0" algn="l">
              <a:lnSpc>
                <a:spcPct val="90000"/>
              </a:lnSpc>
              <a:spcBef>
                <a:spcPts val="0"/>
              </a:spcBef>
              <a:spcAft>
                <a:spcPts val="0"/>
              </a:spcAft>
              <a:buSzPts val="1800"/>
              <a:buAutoNum type="alphaLcPeriod" startAt="2"/>
            </a:pPr>
            <a:r>
              <a:rPr lang="en-US"/>
              <a:t>a plot of the percentage absolute error</a:t>
            </a:r>
            <a:endParaRPr/>
          </a:p>
          <a:p>
            <a:pPr indent="-342900" lvl="2" marL="1371600" rtl="0" algn="l">
              <a:lnSpc>
                <a:spcPct val="90000"/>
              </a:lnSpc>
              <a:spcBef>
                <a:spcPts val="0"/>
              </a:spcBef>
              <a:spcAft>
                <a:spcPts val="0"/>
              </a:spcAft>
              <a:buSzPts val="1800"/>
              <a:buAutoNum type="romanLcPeriod" startAt="2"/>
            </a:pPr>
            <a:r>
              <a:rPr lang="en-US"/>
              <a:t>MAE = 0.1211, tends to overshoot (99:75)</a:t>
            </a:r>
            <a:endParaRPr/>
          </a:p>
        </p:txBody>
      </p:sp>
      <p:pic>
        <p:nvPicPr>
          <p:cNvPr id="275" name="Google Shape;275;gd2108c0595_0_0"/>
          <p:cNvPicPr preferRelativeResize="0"/>
          <p:nvPr/>
        </p:nvPicPr>
        <p:blipFill rotWithShape="1">
          <a:blip r:embed="rId3">
            <a:alphaModFix/>
          </a:blip>
          <a:srcRect b="0" l="0" r="0" t="0"/>
          <a:stretch/>
        </p:blipFill>
        <p:spPr>
          <a:xfrm>
            <a:off x="6609100" y="2592999"/>
            <a:ext cx="1992231" cy="1450800"/>
          </a:xfrm>
          <a:prstGeom prst="rect">
            <a:avLst/>
          </a:prstGeom>
          <a:noFill/>
          <a:ln>
            <a:noFill/>
          </a:ln>
        </p:spPr>
      </p:pic>
      <p:pic>
        <p:nvPicPr>
          <p:cNvPr id="276" name="Google Shape;276;gd2108c0595_0_0"/>
          <p:cNvPicPr preferRelativeResize="0"/>
          <p:nvPr/>
        </p:nvPicPr>
        <p:blipFill rotWithShape="1">
          <a:blip r:embed="rId4">
            <a:alphaModFix/>
          </a:blip>
          <a:srcRect b="0" l="0" r="0" t="0"/>
          <a:stretch/>
        </p:blipFill>
        <p:spPr>
          <a:xfrm>
            <a:off x="9635625" y="2593000"/>
            <a:ext cx="2067286" cy="1450800"/>
          </a:xfrm>
          <a:prstGeom prst="rect">
            <a:avLst/>
          </a:prstGeom>
          <a:noFill/>
          <a:ln>
            <a:noFill/>
          </a:ln>
        </p:spPr>
      </p:pic>
      <p:sp>
        <p:nvSpPr>
          <p:cNvPr id="277" name="Google Shape;277;gd2108c0595_0_0"/>
          <p:cNvSpPr/>
          <p:nvPr/>
        </p:nvSpPr>
        <p:spPr>
          <a:xfrm>
            <a:off x="8797975" y="3097150"/>
            <a:ext cx="767100" cy="442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8" name="Google Shape;278;gd2108c0595_0_0"/>
          <p:cNvPicPr preferRelativeResize="0"/>
          <p:nvPr/>
        </p:nvPicPr>
        <p:blipFill rotWithShape="1">
          <a:blip r:embed="rId5">
            <a:alphaModFix/>
          </a:blip>
          <a:srcRect b="0" l="0" r="0" t="0"/>
          <a:stretch/>
        </p:blipFill>
        <p:spPr>
          <a:xfrm>
            <a:off x="7289475" y="4221563"/>
            <a:ext cx="1658358" cy="1792826"/>
          </a:xfrm>
          <a:prstGeom prst="rect">
            <a:avLst/>
          </a:prstGeom>
          <a:noFill/>
          <a:ln>
            <a:noFill/>
          </a:ln>
        </p:spPr>
      </p:pic>
      <p:pic>
        <p:nvPicPr>
          <p:cNvPr id="279" name="Google Shape;279;gd2108c0595_0_0"/>
          <p:cNvPicPr preferRelativeResize="0"/>
          <p:nvPr/>
        </p:nvPicPr>
        <p:blipFill rotWithShape="1">
          <a:blip r:embed="rId6">
            <a:alphaModFix/>
          </a:blip>
          <a:srcRect b="0" l="0" r="0" t="0"/>
          <a:stretch/>
        </p:blipFill>
        <p:spPr>
          <a:xfrm>
            <a:off x="9017825" y="4221575"/>
            <a:ext cx="2956900" cy="2091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600"/>
              <a:t>Challenges and Next Steps</a:t>
            </a:r>
            <a:endParaRPr b="1" sz="3600"/>
          </a:p>
        </p:txBody>
      </p:sp>
      <p:sp>
        <p:nvSpPr>
          <p:cNvPr id="285" name="Google Shape;285;p9"/>
          <p:cNvSpPr txBox="1"/>
          <p:nvPr>
            <p:ph idx="1" type="body"/>
          </p:nvPr>
        </p:nvSpPr>
        <p:spPr>
          <a:xfrm>
            <a:off x="1097275" y="1845723"/>
            <a:ext cx="10058400" cy="48360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rPr b="1" lang="en-US" u="sng"/>
              <a:t>Challenges</a:t>
            </a:r>
            <a:endParaRPr b="1" u="sng"/>
          </a:p>
          <a:p>
            <a:pPr indent="0" lvl="0" marL="45720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Char char="●"/>
            </a:pPr>
            <a:r>
              <a:rPr lang="en-US"/>
              <a:t>Many public APIs require additional applications to access, which could take several days</a:t>
            </a:r>
            <a:endParaRPr/>
          </a:p>
          <a:p>
            <a:pPr indent="-342900" lvl="0" marL="457200" rtl="0" algn="l">
              <a:lnSpc>
                <a:spcPct val="90000"/>
              </a:lnSpc>
              <a:spcBef>
                <a:spcPts val="0"/>
              </a:spcBef>
              <a:spcAft>
                <a:spcPts val="0"/>
              </a:spcAft>
              <a:buSzPts val="1800"/>
              <a:buChar char="●"/>
            </a:pPr>
            <a:r>
              <a:rPr lang="en-US"/>
              <a:t>Elements are classes are not cleanly defined in many websites</a:t>
            </a:r>
            <a:endParaRPr/>
          </a:p>
          <a:p>
            <a:pPr indent="0" lvl="0" marL="0" rtl="0" algn="l">
              <a:lnSpc>
                <a:spcPct val="90000"/>
              </a:lnSpc>
              <a:spcBef>
                <a:spcPts val="0"/>
              </a:spcBef>
              <a:spcAft>
                <a:spcPts val="0"/>
              </a:spcAft>
              <a:buSzPts val="1800"/>
              <a:buNone/>
            </a:pPr>
            <a:r>
              <a:t/>
            </a:r>
            <a:endParaRPr/>
          </a:p>
          <a:p>
            <a:pPr indent="0" lvl="0" marL="91440" rtl="0" algn="l">
              <a:lnSpc>
                <a:spcPct val="90000"/>
              </a:lnSpc>
              <a:spcBef>
                <a:spcPts val="0"/>
              </a:spcBef>
              <a:spcAft>
                <a:spcPts val="0"/>
              </a:spcAft>
              <a:buClr>
                <a:schemeClr val="dk1"/>
              </a:buClr>
              <a:buSzPts val="2000"/>
              <a:buFont typeface="Arial"/>
              <a:buNone/>
            </a:pPr>
            <a:r>
              <a:rPr b="1" lang="en-US" u="sng"/>
              <a:t>Next steps</a:t>
            </a:r>
            <a:endParaRPr b="1" u="sng"/>
          </a:p>
          <a:p>
            <a:pPr indent="0" lvl="0" marL="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Char char="●"/>
            </a:pPr>
            <a:r>
              <a:rPr lang="en-US"/>
              <a:t>Overlay land acquisition / housing construction data with HOS market data to understand what are the supply-side factors that impact housing prices in each locations</a:t>
            </a:r>
            <a:endParaRPr/>
          </a:p>
          <a:p>
            <a:pPr indent="0" lvl="0" marL="457200" rtl="0" algn="l">
              <a:lnSpc>
                <a:spcPct val="90000"/>
              </a:lnSpc>
              <a:spcBef>
                <a:spcPts val="0"/>
              </a:spcBef>
              <a:spcAft>
                <a:spcPts val="0"/>
              </a:spcAft>
              <a:buSzPts val="1800"/>
              <a:buNone/>
            </a:pPr>
            <a:r>
              <a:t/>
            </a:r>
            <a:endParaRPr/>
          </a:p>
          <a:p>
            <a:pPr indent="-342900" lvl="0" marL="457200" rtl="0" algn="l">
              <a:lnSpc>
                <a:spcPct val="90000"/>
              </a:lnSpc>
              <a:spcBef>
                <a:spcPts val="0"/>
              </a:spcBef>
              <a:spcAft>
                <a:spcPts val="0"/>
              </a:spcAft>
              <a:buSzPts val="1800"/>
              <a:buChar char="●"/>
            </a:pPr>
            <a:r>
              <a:rPr lang="en-US"/>
              <a:t>Further refine the estimation of price by improving the model and adding more data</a:t>
            </a:r>
            <a:endParaRPr/>
          </a:p>
          <a:p>
            <a:pPr indent="0" lvl="0" marL="0" rtl="0" algn="l">
              <a:lnSpc>
                <a:spcPct val="90000"/>
              </a:lnSpc>
              <a:spcBef>
                <a:spcPts val="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600"/>
              <a:t>Our Conclusions:</a:t>
            </a:r>
            <a:endParaRPr b="1" sz="3600">
              <a:highlight>
                <a:srgbClr val="FFFF00"/>
              </a:highlight>
            </a:endParaRPr>
          </a:p>
        </p:txBody>
      </p:sp>
      <p:sp>
        <p:nvSpPr>
          <p:cNvPr id="291" name="Google Shape;291;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0"/>
              </a:spcBef>
              <a:spcAft>
                <a:spcPts val="0"/>
              </a:spcAft>
              <a:buSzPts val="1800"/>
              <a:buAutoNum type="arabicPeriod"/>
            </a:pPr>
            <a:r>
              <a:rPr b="1" lang="en-US"/>
              <a:t>Build more:</a:t>
            </a:r>
            <a:endParaRPr b="1"/>
          </a:p>
          <a:p>
            <a:pPr indent="0" lvl="0" marL="457200" rtl="0" algn="l">
              <a:lnSpc>
                <a:spcPct val="90000"/>
              </a:lnSpc>
              <a:spcBef>
                <a:spcPts val="0"/>
              </a:spcBef>
              <a:spcAft>
                <a:spcPts val="0"/>
              </a:spcAft>
              <a:buSzPts val="1800"/>
              <a:buNone/>
            </a:pPr>
            <a:r>
              <a:rPr lang="en-US"/>
              <a:t>HOS property prices have increased 4x since 2002 whilst transaction volumes stayed largely in-line - likely a reflection of inflation and / or supply shortage. </a:t>
            </a:r>
            <a:r>
              <a:rPr lang="en-US">
                <a:solidFill>
                  <a:srgbClr val="FF0000"/>
                </a:solidFill>
              </a:rPr>
              <a:t>To ensure affordable public housing, there is room for more supply</a:t>
            </a:r>
            <a:endParaRPr>
              <a:solidFill>
                <a:srgbClr val="FF0000"/>
              </a:solidFill>
            </a:endParaRPr>
          </a:p>
          <a:p>
            <a:pPr indent="0" lvl="0" marL="457200" rtl="0" algn="l">
              <a:lnSpc>
                <a:spcPct val="85000"/>
              </a:lnSpc>
              <a:spcBef>
                <a:spcPts val="0"/>
              </a:spcBef>
              <a:spcAft>
                <a:spcPts val="0"/>
              </a:spcAft>
              <a:buSzPts val="1800"/>
              <a:buNone/>
            </a:pPr>
            <a:r>
              <a:t/>
            </a:r>
            <a:endParaRPr/>
          </a:p>
          <a:p>
            <a:pPr indent="0" lvl="0" marL="0" rtl="0" algn="l">
              <a:lnSpc>
                <a:spcPct val="85000"/>
              </a:lnSpc>
              <a:spcBef>
                <a:spcPts val="0"/>
              </a:spcBef>
              <a:spcAft>
                <a:spcPts val="0"/>
              </a:spcAft>
              <a:buNone/>
            </a:pPr>
            <a:r>
              <a:rPr b="1" lang="en-US">
                <a:solidFill>
                  <a:srgbClr val="FF9900"/>
                </a:solidFill>
              </a:rPr>
              <a:t>2. </a:t>
            </a:r>
            <a:r>
              <a:rPr b="1" lang="en-US"/>
              <a:t>   </a:t>
            </a:r>
            <a:r>
              <a:rPr b="1" lang="en-US"/>
              <a:t>Location matters more than floor type</a:t>
            </a:r>
            <a:endParaRPr b="1"/>
          </a:p>
          <a:p>
            <a:pPr indent="0" lvl="0" marL="457200" rtl="0" algn="l">
              <a:lnSpc>
                <a:spcPct val="85000"/>
              </a:lnSpc>
              <a:spcBef>
                <a:spcPts val="0"/>
              </a:spcBef>
              <a:spcAft>
                <a:spcPts val="0"/>
              </a:spcAft>
              <a:buSzPts val="1800"/>
              <a:buNone/>
            </a:pPr>
            <a:r>
              <a:rPr lang="en-US">
                <a:solidFill>
                  <a:srgbClr val="FF0000"/>
                </a:solidFill>
              </a:rPr>
              <a:t>Tseung Kwan O, </a:t>
            </a:r>
            <a:r>
              <a:rPr lang="en-US">
                <a:solidFill>
                  <a:srgbClr val="FF0000"/>
                </a:solidFill>
              </a:rPr>
              <a:t>Tin Shui Wai, Tuen Mun </a:t>
            </a:r>
            <a:r>
              <a:rPr lang="en-US">
                <a:solidFill>
                  <a:srgbClr val="FF0000"/>
                </a:solidFill>
              </a:rPr>
              <a:t>and Ma Oh Shan are the prime locations for HOS constructions</a:t>
            </a:r>
            <a:r>
              <a:rPr lang="en-US"/>
              <a:t> - in terms of total transaction volume as well as price per square feet. In addition, </a:t>
            </a:r>
            <a:r>
              <a:rPr lang="en-US">
                <a:solidFill>
                  <a:srgbClr val="FF0000"/>
                </a:solidFill>
              </a:rPr>
              <a:t>transaction made in all three types of floors are very similar. </a:t>
            </a:r>
            <a:endParaRPr>
              <a:solidFill>
                <a:srgbClr val="FF0000"/>
              </a:solidFill>
            </a:endParaRPr>
          </a:p>
          <a:p>
            <a:pPr indent="0" lvl="0" marL="457200" rtl="0" algn="l">
              <a:lnSpc>
                <a:spcPct val="85000"/>
              </a:lnSpc>
              <a:spcBef>
                <a:spcPts val="0"/>
              </a:spcBef>
              <a:spcAft>
                <a:spcPts val="0"/>
              </a:spcAft>
              <a:buSzPts val="1800"/>
              <a:buNone/>
            </a:pPr>
            <a:r>
              <a:t/>
            </a:r>
            <a:endParaRPr>
              <a:solidFill>
                <a:srgbClr val="FF0000"/>
              </a:solidFill>
            </a:endParaRPr>
          </a:p>
          <a:p>
            <a:pPr indent="0" lvl="0" marL="0" rtl="0" algn="l">
              <a:lnSpc>
                <a:spcPct val="85000"/>
              </a:lnSpc>
              <a:spcBef>
                <a:spcPts val="0"/>
              </a:spcBef>
              <a:spcAft>
                <a:spcPts val="0"/>
              </a:spcAft>
              <a:buNone/>
            </a:pPr>
            <a:r>
              <a:rPr b="1" lang="en-US">
                <a:solidFill>
                  <a:srgbClr val="FF9900"/>
                </a:solidFill>
              </a:rPr>
              <a:t>3.</a:t>
            </a:r>
            <a:r>
              <a:rPr b="1" lang="en-US"/>
              <a:t>	</a:t>
            </a:r>
            <a:r>
              <a:rPr b="1" lang="en-US"/>
              <a:t>List HOS prices at 40-45% above predicted price:</a:t>
            </a:r>
            <a:endParaRPr b="1"/>
          </a:p>
          <a:p>
            <a:pPr indent="0" lvl="0" marL="457200" rtl="0" algn="l">
              <a:lnSpc>
                <a:spcPct val="85000"/>
              </a:lnSpc>
              <a:spcBef>
                <a:spcPts val="0"/>
              </a:spcBef>
              <a:spcAft>
                <a:spcPts val="0"/>
              </a:spcAft>
              <a:buSzPts val="1800"/>
              <a:buNone/>
            </a:pPr>
            <a:r>
              <a:rPr lang="en-US"/>
              <a:t>Given the most transacted property types tend to have 40-45% discount rate vs par, </a:t>
            </a:r>
            <a:r>
              <a:rPr lang="en-US">
                <a:solidFill>
                  <a:srgbClr val="FF0000"/>
                </a:solidFill>
              </a:rPr>
              <a:t>government can consider using our pricing estimation model to decide listing price at 40-45% premium</a:t>
            </a: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Thank you!</a:t>
            </a:r>
            <a:endParaRPr/>
          </a:p>
        </p:txBody>
      </p:sp>
      <p:sp>
        <p:nvSpPr>
          <p:cNvPr id="297" name="Google Shape;297;p1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600"/>
              <a:t>Content	</a:t>
            </a:r>
            <a:endParaRPr b="1" sz="3600"/>
          </a:p>
        </p:txBody>
      </p:sp>
      <p:sp>
        <p:nvSpPr>
          <p:cNvPr id="194" name="Google Shape;194;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Char char=" "/>
            </a:pPr>
            <a:r>
              <a:rPr lang="en-US"/>
              <a:t>Our goal</a:t>
            </a:r>
            <a:endParaRPr/>
          </a:p>
          <a:p>
            <a:pPr indent="-91440" lvl="0" marL="91440" rtl="0" algn="l">
              <a:lnSpc>
                <a:spcPct val="90000"/>
              </a:lnSpc>
              <a:spcBef>
                <a:spcPts val="1600"/>
              </a:spcBef>
              <a:spcAft>
                <a:spcPts val="0"/>
              </a:spcAft>
              <a:buSzPts val="1800"/>
              <a:buChar char=" "/>
            </a:pPr>
            <a:r>
              <a:rPr lang="en-US"/>
              <a:t>Business Value Behind</a:t>
            </a:r>
            <a:endParaRPr/>
          </a:p>
          <a:p>
            <a:pPr indent="-91440" lvl="0" marL="91440" rtl="0" algn="l">
              <a:lnSpc>
                <a:spcPct val="90000"/>
              </a:lnSpc>
              <a:spcBef>
                <a:spcPts val="1400"/>
              </a:spcBef>
              <a:spcAft>
                <a:spcPts val="0"/>
              </a:spcAft>
              <a:buSzPts val="2000"/>
              <a:buChar char=" "/>
            </a:pPr>
            <a:r>
              <a:rPr lang="en-US"/>
              <a:t>Our methods</a:t>
            </a:r>
            <a:endParaRPr/>
          </a:p>
          <a:p>
            <a:pPr indent="-182880" lvl="1" marL="384048" rtl="0" algn="l">
              <a:lnSpc>
                <a:spcPct val="90000"/>
              </a:lnSpc>
              <a:spcBef>
                <a:spcPts val="400"/>
              </a:spcBef>
              <a:spcAft>
                <a:spcPts val="0"/>
              </a:spcAft>
              <a:buSzPts val="1800"/>
              <a:buChar char="◦"/>
            </a:pPr>
            <a:r>
              <a:rPr lang="en-US"/>
              <a:t>Data collection</a:t>
            </a:r>
            <a:endParaRPr/>
          </a:p>
          <a:p>
            <a:pPr indent="-182880" lvl="1" marL="384048" rtl="0" algn="l">
              <a:lnSpc>
                <a:spcPct val="90000"/>
              </a:lnSpc>
              <a:spcBef>
                <a:spcPts val="600"/>
              </a:spcBef>
              <a:spcAft>
                <a:spcPts val="0"/>
              </a:spcAft>
              <a:buSzPts val="1800"/>
              <a:buChar char="◦"/>
            </a:pPr>
            <a:r>
              <a:rPr lang="en-US"/>
              <a:t>Data Preprocessing</a:t>
            </a:r>
            <a:endParaRPr/>
          </a:p>
          <a:p>
            <a:pPr indent="-91440" lvl="0" marL="91440" rtl="0" algn="l">
              <a:lnSpc>
                <a:spcPct val="90000"/>
              </a:lnSpc>
              <a:spcBef>
                <a:spcPts val="1600"/>
              </a:spcBef>
              <a:spcAft>
                <a:spcPts val="0"/>
              </a:spcAft>
              <a:buSzPts val="2000"/>
              <a:buChar char=" "/>
            </a:pPr>
            <a:r>
              <a:rPr lang="en-US"/>
              <a:t>Analysis</a:t>
            </a:r>
            <a:endParaRPr/>
          </a:p>
          <a:p>
            <a:pPr indent="-91440" lvl="0" marL="91440" rtl="0" algn="l">
              <a:lnSpc>
                <a:spcPct val="90000"/>
              </a:lnSpc>
              <a:spcBef>
                <a:spcPts val="1400"/>
              </a:spcBef>
              <a:spcAft>
                <a:spcPts val="0"/>
              </a:spcAft>
              <a:buSzPts val="2000"/>
              <a:buChar char=" "/>
            </a:pPr>
            <a:r>
              <a:rPr lang="en-US"/>
              <a:t>Challenges, and more</a:t>
            </a:r>
            <a:endParaRPr/>
          </a:p>
          <a:p>
            <a:pPr indent="-91440" lvl="0" marL="91440" rtl="0" algn="l">
              <a:lnSpc>
                <a:spcPct val="90000"/>
              </a:lnSpc>
              <a:spcBef>
                <a:spcPts val="1400"/>
              </a:spcBef>
              <a:spcAft>
                <a:spcPts val="0"/>
              </a:spcAft>
              <a:buSzPts val="2000"/>
              <a:buChar char=" "/>
            </a:pPr>
            <a:r>
              <a:rPr lang="en-US"/>
              <a:t>Conclusion</a:t>
            </a:r>
            <a:endParaRPr/>
          </a:p>
          <a:p>
            <a:pPr indent="-91440" lvl="0" marL="91440" rtl="0" algn="l">
              <a:lnSpc>
                <a:spcPct val="90000"/>
              </a:lnSpc>
              <a:spcBef>
                <a:spcPts val="1400"/>
              </a:spcBef>
              <a:spcAft>
                <a:spcPts val="0"/>
              </a:spcAft>
              <a:buSzPts val="2000"/>
              <a:buChar char=" "/>
            </a:pPr>
            <a:r>
              <a:rPr lang="en-US"/>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600"/>
              <a:t>Objective</a:t>
            </a:r>
            <a:endParaRPr b="1" sz="3600"/>
          </a:p>
        </p:txBody>
      </p:sp>
      <p:sp>
        <p:nvSpPr>
          <p:cNvPr id="200" name="Google Shape;200;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368300" lvl="0" marL="457200" rtl="0" algn="l">
              <a:lnSpc>
                <a:spcPct val="90000"/>
              </a:lnSpc>
              <a:spcBef>
                <a:spcPts val="0"/>
              </a:spcBef>
              <a:spcAft>
                <a:spcPts val="0"/>
              </a:spcAft>
              <a:buSzPts val="2200"/>
              <a:buChar char="-"/>
            </a:pPr>
            <a:r>
              <a:rPr lang="en-US" sz="2400"/>
              <a:t>Analyse trends in Hong Kong property market</a:t>
            </a:r>
            <a:endParaRPr sz="2400"/>
          </a:p>
          <a:p>
            <a:pPr indent="-368300" lvl="0" marL="457200" rtl="0" algn="l">
              <a:lnSpc>
                <a:spcPct val="90000"/>
              </a:lnSpc>
              <a:spcBef>
                <a:spcPts val="0"/>
              </a:spcBef>
              <a:spcAft>
                <a:spcPts val="0"/>
              </a:spcAft>
              <a:buSzPts val="2200"/>
              <a:buChar char="-"/>
            </a:pPr>
            <a:r>
              <a:rPr lang="en-US" sz="2400"/>
              <a:t>Focus on House Ownership Scheme (HOS)</a:t>
            </a:r>
            <a:endParaRPr sz="2400"/>
          </a:p>
          <a:p>
            <a:pPr indent="-381000" lvl="0" marL="457200" rtl="0" algn="l">
              <a:lnSpc>
                <a:spcPct val="90000"/>
              </a:lnSpc>
              <a:spcBef>
                <a:spcPts val="0"/>
              </a:spcBef>
              <a:spcAft>
                <a:spcPts val="0"/>
              </a:spcAft>
              <a:buSzPts val="2400"/>
              <a:buChar char="-"/>
            </a:pPr>
            <a:r>
              <a:rPr lang="en-US" sz="2400"/>
              <a:t>Find insights and action plans from visualisation of data</a:t>
            </a:r>
            <a:endParaRPr sz="2400"/>
          </a:p>
          <a:p>
            <a:pPr indent="0" lvl="0" marL="0" rtl="0" algn="l">
              <a:lnSpc>
                <a:spcPct val="90000"/>
              </a:lnSpc>
              <a:spcBef>
                <a:spcPts val="0"/>
              </a:spcBef>
              <a:spcAft>
                <a:spcPts val="0"/>
              </a:spcAft>
              <a:buSzPts val="1800"/>
              <a:buNone/>
            </a:pPr>
            <a:r>
              <a:t/>
            </a:r>
            <a:endParaRPr sz="2400"/>
          </a:p>
          <a:p>
            <a:pPr indent="-368300" lvl="0" marL="457200" rtl="0" algn="l">
              <a:lnSpc>
                <a:spcPct val="90000"/>
              </a:lnSpc>
              <a:spcBef>
                <a:spcPts val="0"/>
              </a:spcBef>
              <a:spcAft>
                <a:spcPts val="0"/>
              </a:spcAft>
              <a:buSzPts val="2200"/>
              <a:buChar char="-"/>
            </a:pPr>
            <a:r>
              <a:rPr lang="en-US" sz="2400"/>
              <a:t>Data source: </a:t>
            </a:r>
            <a:endParaRPr sz="2400"/>
          </a:p>
          <a:p>
            <a:pPr indent="-368300" lvl="1" marL="914400" rtl="0" algn="l">
              <a:lnSpc>
                <a:spcPct val="90000"/>
              </a:lnSpc>
              <a:spcBef>
                <a:spcPts val="0"/>
              </a:spcBef>
              <a:spcAft>
                <a:spcPts val="0"/>
              </a:spcAft>
              <a:buSzPts val="2200"/>
              <a:buChar char="-"/>
            </a:pPr>
            <a:r>
              <a:rPr lang="en-US" sz="2400" u="sng">
                <a:solidFill>
                  <a:schemeClr val="hlink"/>
                </a:solidFill>
                <a:hlinkClick r:id="rId3"/>
              </a:rPr>
              <a:t>https://www.housingauthority.gov.hk/</a:t>
            </a:r>
            <a:endParaRPr sz="2400"/>
          </a:p>
          <a:p>
            <a:pPr indent="-381000" lvl="1" marL="914400" rtl="0" algn="l">
              <a:lnSpc>
                <a:spcPct val="90000"/>
              </a:lnSpc>
              <a:spcBef>
                <a:spcPts val="0"/>
              </a:spcBef>
              <a:spcAft>
                <a:spcPts val="0"/>
              </a:spcAft>
              <a:buSzPts val="2400"/>
              <a:buChar char="-"/>
            </a:pPr>
            <a:r>
              <a:rPr lang="en-US" sz="2400" u="sng">
                <a:solidFill>
                  <a:schemeClr val="hlink"/>
                </a:solidFill>
                <a:hlinkClick r:id="rId4"/>
              </a:rPr>
              <a:t>https://www.property.hk/eng/price_indices.php</a:t>
            </a:r>
            <a:endParaRPr sz="2400"/>
          </a:p>
        </p:txBody>
      </p:sp>
      <p:pic>
        <p:nvPicPr>
          <p:cNvPr id="201" name="Google Shape;201;p3"/>
          <p:cNvPicPr preferRelativeResize="0"/>
          <p:nvPr/>
        </p:nvPicPr>
        <p:blipFill rotWithShape="1">
          <a:blip r:embed="rId5">
            <a:alphaModFix/>
          </a:blip>
          <a:srcRect b="0" l="0" r="0" t="0"/>
          <a:stretch/>
        </p:blipFill>
        <p:spPr>
          <a:xfrm>
            <a:off x="1501853" y="4193638"/>
            <a:ext cx="4657850" cy="2078201"/>
          </a:xfrm>
          <a:prstGeom prst="rect">
            <a:avLst/>
          </a:prstGeom>
          <a:noFill/>
          <a:ln>
            <a:noFill/>
          </a:ln>
        </p:spPr>
      </p:pic>
      <p:pic>
        <p:nvPicPr>
          <p:cNvPr id="202" name="Google Shape;202;p3"/>
          <p:cNvPicPr preferRelativeResize="0"/>
          <p:nvPr/>
        </p:nvPicPr>
        <p:blipFill rotWithShape="1">
          <a:blip r:embed="rId6">
            <a:alphaModFix/>
          </a:blip>
          <a:srcRect b="0" l="0" r="0" t="0"/>
          <a:stretch/>
        </p:blipFill>
        <p:spPr>
          <a:xfrm>
            <a:off x="6912125" y="4271338"/>
            <a:ext cx="3492125" cy="1922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600"/>
              <a:t>Business Value</a:t>
            </a:r>
            <a:endParaRPr b="1" sz="3600"/>
          </a:p>
        </p:txBody>
      </p:sp>
      <p:sp>
        <p:nvSpPr>
          <p:cNvPr id="208" name="Google Shape;208;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368300" lvl="0" marL="457200" rtl="0" algn="l">
              <a:lnSpc>
                <a:spcPct val="90000"/>
              </a:lnSpc>
              <a:spcBef>
                <a:spcPts val="0"/>
              </a:spcBef>
              <a:spcAft>
                <a:spcPts val="0"/>
              </a:spcAft>
              <a:buSzPts val="2200"/>
              <a:buChar char="-"/>
            </a:pPr>
            <a:r>
              <a:rPr lang="en-US" sz="2400">
                <a:highlight>
                  <a:schemeClr val="lt1"/>
                </a:highlight>
              </a:rPr>
              <a:t>Client: Housing Authority and HK citizens</a:t>
            </a:r>
            <a:endParaRPr sz="2400">
              <a:highlight>
                <a:schemeClr val="lt1"/>
              </a:highlight>
            </a:endParaRPr>
          </a:p>
          <a:p>
            <a:pPr indent="0" lvl="0" marL="457200" rtl="0" algn="l">
              <a:lnSpc>
                <a:spcPct val="90000"/>
              </a:lnSpc>
              <a:spcBef>
                <a:spcPts val="0"/>
              </a:spcBef>
              <a:spcAft>
                <a:spcPts val="0"/>
              </a:spcAft>
              <a:buSzPts val="1800"/>
              <a:buNone/>
            </a:pPr>
            <a:r>
              <a:t/>
            </a:r>
            <a:endParaRPr sz="2400"/>
          </a:p>
          <a:p>
            <a:pPr indent="-368300" lvl="0" marL="457200" rtl="0" algn="l">
              <a:lnSpc>
                <a:spcPct val="90000"/>
              </a:lnSpc>
              <a:spcBef>
                <a:spcPts val="0"/>
              </a:spcBef>
              <a:spcAft>
                <a:spcPts val="0"/>
              </a:spcAft>
              <a:buSzPts val="2200"/>
              <a:buChar char="-"/>
            </a:pPr>
            <a:r>
              <a:rPr lang="en-US" sz="2400"/>
              <a:t>Provide data analysis for HA</a:t>
            </a:r>
            <a:endParaRPr sz="2400"/>
          </a:p>
          <a:p>
            <a:pPr indent="-381000" lvl="1" marL="914400" rtl="0" algn="l">
              <a:lnSpc>
                <a:spcPct val="90000"/>
              </a:lnSpc>
              <a:spcBef>
                <a:spcPts val="0"/>
              </a:spcBef>
              <a:spcAft>
                <a:spcPts val="0"/>
              </a:spcAft>
              <a:buSzPts val="2400"/>
              <a:buChar char="-"/>
            </a:pPr>
            <a:r>
              <a:rPr lang="en-US" sz="2400"/>
              <a:t>Transaction volume, price trend</a:t>
            </a:r>
            <a:endParaRPr sz="2400"/>
          </a:p>
          <a:p>
            <a:pPr indent="-381000" lvl="0" marL="457200" rtl="0" algn="l">
              <a:lnSpc>
                <a:spcPct val="90000"/>
              </a:lnSpc>
              <a:spcBef>
                <a:spcPts val="0"/>
              </a:spcBef>
              <a:spcAft>
                <a:spcPts val="0"/>
              </a:spcAft>
              <a:buSzPts val="2400"/>
              <a:buChar char="-"/>
            </a:pPr>
            <a:r>
              <a:rPr lang="en-US" sz="2400"/>
              <a:t>Market information by:</a:t>
            </a:r>
            <a:endParaRPr sz="2400"/>
          </a:p>
          <a:p>
            <a:pPr indent="-381000" lvl="1" marL="914400" rtl="0" algn="l">
              <a:lnSpc>
                <a:spcPct val="90000"/>
              </a:lnSpc>
              <a:spcBef>
                <a:spcPts val="0"/>
              </a:spcBef>
              <a:spcAft>
                <a:spcPts val="0"/>
              </a:spcAft>
              <a:buSzPts val="2400"/>
              <a:buChar char="-"/>
            </a:pPr>
            <a:r>
              <a:rPr lang="en-US" sz="2400"/>
              <a:t>location, estate</a:t>
            </a:r>
            <a:endParaRPr sz="2400"/>
          </a:p>
          <a:p>
            <a:pPr indent="-381000" lvl="1" marL="914400" rtl="0" algn="l">
              <a:lnSpc>
                <a:spcPct val="90000"/>
              </a:lnSpc>
              <a:spcBef>
                <a:spcPts val="0"/>
              </a:spcBef>
              <a:spcAft>
                <a:spcPts val="0"/>
              </a:spcAft>
              <a:buSzPts val="2400"/>
              <a:buChar char="-"/>
            </a:pPr>
            <a:r>
              <a:rPr lang="en-US" sz="2400"/>
              <a:t>flat size</a:t>
            </a:r>
            <a:endParaRPr sz="2400"/>
          </a:p>
          <a:p>
            <a:pPr indent="-381000" lvl="1" marL="914400" rtl="0" algn="l">
              <a:lnSpc>
                <a:spcPct val="90000"/>
              </a:lnSpc>
              <a:spcBef>
                <a:spcPts val="0"/>
              </a:spcBef>
              <a:spcAft>
                <a:spcPts val="0"/>
              </a:spcAft>
              <a:buSzPts val="2400"/>
              <a:buChar char="-"/>
            </a:pPr>
            <a:r>
              <a:rPr lang="en-US" sz="2400"/>
              <a:t>floor (high, middle, low)</a:t>
            </a:r>
            <a:endParaRPr sz="2400"/>
          </a:p>
          <a:p>
            <a:pPr indent="-381000" lvl="0" marL="457200" rtl="0" algn="l">
              <a:lnSpc>
                <a:spcPct val="90000"/>
              </a:lnSpc>
              <a:spcBef>
                <a:spcPts val="0"/>
              </a:spcBef>
              <a:spcAft>
                <a:spcPts val="0"/>
              </a:spcAft>
              <a:buSzPts val="2400"/>
              <a:buChar char="-"/>
            </a:pPr>
            <a:r>
              <a:rPr lang="en-US" sz="2400"/>
              <a:t>Information public, good for potential buyers</a:t>
            </a:r>
            <a:endParaRPr sz="2400"/>
          </a:p>
          <a:p>
            <a:pPr indent="-381000" lvl="0" marL="457200" rtl="0" algn="l">
              <a:lnSpc>
                <a:spcPct val="90000"/>
              </a:lnSpc>
              <a:spcBef>
                <a:spcPts val="0"/>
              </a:spcBef>
              <a:spcAft>
                <a:spcPts val="0"/>
              </a:spcAft>
              <a:buSzPts val="2400"/>
              <a:buChar char="-"/>
            </a:pPr>
            <a:r>
              <a:rPr lang="en-US" sz="2400"/>
              <a:t>Establish a simple model for projection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600"/>
              <a:t>Data Collection I</a:t>
            </a:r>
            <a:endParaRPr b="1" sz="3600"/>
          </a:p>
          <a:p>
            <a:pPr indent="0" lvl="0" marL="0" rtl="0" algn="l">
              <a:lnSpc>
                <a:spcPct val="85000"/>
              </a:lnSpc>
              <a:spcBef>
                <a:spcPts val="0"/>
              </a:spcBef>
              <a:spcAft>
                <a:spcPts val="0"/>
              </a:spcAft>
              <a:buClr>
                <a:srgbClr val="3F3F3F"/>
              </a:buClr>
              <a:buSzPts val="4800"/>
              <a:buFont typeface="Calibri"/>
              <a:buNone/>
            </a:pPr>
            <a:r>
              <a:t/>
            </a:r>
            <a:endParaRPr b="1" sz="2000"/>
          </a:p>
          <a:p>
            <a:pPr indent="0" lvl="0" marL="0" rtl="0" algn="l">
              <a:lnSpc>
                <a:spcPct val="85000"/>
              </a:lnSpc>
              <a:spcBef>
                <a:spcPts val="0"/>
              </a:spcBef>
              <a:spcAft>
                <a:spcPts val="0"/>
              </a:spcAft>
              <a:buClr>
                <a:srgbClr val="3F3F3F"/>
              </a:buClr>
              <a:buSzPts val="4800"/>
              <a:buFont typeface="Calibri"/>
              <a:buNone/>
            </a:pPr>
            <a:r>
              <a:rPr b="1" lang="en-US" sz="2000"/>
              <a:t>Source: </a:t>
            </a:r>
            <a:r>
              <a:rPr lang="en-US" sz="2000" u="sng">
                <a:solidFill>
                  <a:schemeClr val="hlink"/>
                </a:solidFill>
                <a:hlinkClick r:id="rId3"/>
              </a:rPr>
              <a:t>https://www.housingauthority.gov.hk/</a:t>
            </a:r>
            <a:endParaRPr b="1" sz="2000"/>
          </a:p>
        </p:txBody>
      </p:sp>
      <p:sp>
        <p:nvSpPr>
          <p:cNvPr id="214" name="Google Shape;214;p5"/>
          <p:cNvSpPr txBox="1"/>
          <p:nvPr>
            <p:ph idx="1" type="body"/>
          </p:nvPr>
        </p:nvSpPr>
        <p:spPr>
          <a:xfrm>
            <a:off x="1097278" y="1845725"/>
            <a:ext cx="42096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rPr b="1" lang="en-US"/>
              <a:t>Step 1: </a:t>
            </a:r>
            <a:r>
              <a:rPr lang="en-US"/>
              <a:t>Request and parse website as HTML using Selenium and BS4</a:t>
            </a:r>
            <a:endParaRPr/>
          </a:p>
          <a:p>
            <a:pPr indent="0" lvl="0" marL="91440" rtl="0" algn="l">
              <a:lnSpc>
                <a:spcPct val="90000"/>
              </a:lnSpc>
              <a:spcBef>
                <a:spcPts val="0"/>
              </a:spcBef>
              <a:spcAft>
                <a:spcPts val="0"/>
              </a:spcAft>
              <a:buSzPts val="2000"/>
              <a:buNone/>
            </a:pPr>
            <a:r>
              <a:t/>
            </a:r>
            <a:endParaRPr/>
          </a:p>
          <a:p>
            <a:pPr indent="0" lvl="0" marL="91440" rtl="0" algn="l">
              <a:lnSpc>
                <a:spcPct val="90000"/>
              </a:lnSpc>
              <a:spcBef>
                <a:spcPts val="0"/>
              </a:spcBef>
              <a:spcAft>
                <a:spcPts val="0"/>
              </a:spcAft>
              <a:buSzPts val="2000"/>
              <a:buNone/>
            </a:pPr>
            <a:r>
              <a:rPr b="1" lang="en-US"/>
              <a:t>Step 2: </a:t>
            </a:r>
            <a:r>
              <a:rPr lang="en-US"/>
              <a:t>Find all &lt;table&gt; &lt;tr&gt; and &lt;td&gt; elements and extract contents via get_text()</a:t>
            </a:r>
            <a:endParaRPr/>
          </a:p>
          <a:p>
            <a:pPr indent="0" lvl="0" marL="91440" rtl="0" algn="l">
              <a:lnSpc>
                <a:spcPct val="90000"/>
              </a:lnSpc>
              <a:spcBef>
                <a:spcPts val="0"/>
              </a:spcBef>
              <a:spcAft>
                <a:spcPts val="0"/>
              </a:spcAft>
              <a:buSzPts val="2000"/>
              <a:buNone/>
            </a:pPr>
            <a:r>
              <a:t/>
            </a:r>
            <a:endParaRPr/>
          </a:p>
          <a:p>
            <a:pPr indent="0" lvl="0" marL="91440" rtl="0" algn="l">
              <a:lnSpc>
                <a:spcPct val="90000"/>
              </a:lnSpc>
              <a:spcBef>
                <a:spcPts val="0"/>
              </a:spcBef>
              <a:spcAft>
                <a:spcPts val="0"/>
              </a:spcAft>
              <a:buSzPts val="2000"/>
              <a:buNone/>
            </a:pPr>
            <a:r>
              <a:rPr b="1" lang="en-US"/>
              <a:t>Step 3:</a:t>
            </a:r>
            <a:r>
              <a:rPr lang="en-US"/>
              <a:t> Loop through the above process through all the months and years from 2002 (240 pages in total)</a:t>
            </a:r>
            <a:endParaRPr/>
          </a:p>
        </p:txBody>
      </p:sp>
      <p:pic>
        <p:nvPicPr>
          <p:cNvPr id="215" name="Google Shape;215;p5"/>
          <p:cNvPicPr preferRelativeResize="0"/>
          <p:nvPr/>
        </p:nvPicPr>
        <p:blipFill rotWithShape="1">
          <a:blip r:embed="rId4">
            <a:alphaModFix/>
          </a:blip>
          <a:srcRect b="0" l="0" r="0" t="0"/>
          <a:stretch/>
        </p:blipFill>
        <p:spPr>
          <a:xfrm>
            <a:off x="5489700" y="1886812"/>
            <a:ext cx="5512825" cy="3941124"/>
          </a:xfrm>
          <a:prstGeom prst="rect">
            <a:avLst/>
          </a:prstGeom>
          <a:noFill/>
          <a:ln>
            <a:noFill/>
          </a:ln>
        </p:spPr>
      </p:pic>
      <p:sp>
        <p:nvSpPr>
          <p:cNvPr id="216" name="Google Shape;216;p5"/>
          <p:cNvSpPr txBox="1"/>
          <p:nvPr/>
        </p:nvSpPr>
        <p:spPr>
          <a:xfrm>
            <a:off x="1097275" y="4822325"/>
            <a:ext cx="3945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https://www.housingauthority.gov.hk/en/home-ownership/hos-secondary-market/transaction-records/transaction-records-search-detail-by-month.html?catId=1&amp;</a:t>
            </a:r>
            <a:r>
              <a:rPr b="0" i="0" lang="en-US" sz="1400" u="none" cap="none" strike="noStrike">
                <a:solidFill>
                  <a:srgbClr val="000000"/>
                </a:solidFill>
                <a:highlight>
                  <a:srgbClr val="FFFF00"/>
                </a:highlight>
                <a:latin typeface="Calibri"/>
                <a:ea typeface="Calibri"/>
                <a:cs typeface="Calibri"/>
                <a:sym typeface="Calibri"/>
              </a:rPr>
              <a:t>para0=</a:t>
            </a:r>
            <a:r>
              <a:rPr b="1" i="0" lang="en-US" sz="1400" u="none" cap="none" strike="noStrike">
                <a:solidFill>
                  <a:srgbClr val="FF0000"/>
                </a:solidFill>
                <a:highlight>
                  <a:srgbClr val="FFFF00"/>
                </a:highlight>
                <a:latin typeface="Calibri"/>
                <a:ea typeface="Calibri"/>
                <a:cs typeface="Calibri"/>
                <a:sym typeface="Calibri"/>
              </a:rPr>
              <a:t>2021</a:t>
            </a:r>
            <a:r>
              <a:rPr b="0" i="0" lang="en-US" sz="1400" u="none" cap="none" strike="noStrike">
                <a:solidFill>
                  <a:srgbClr val="000000"/>
                </a:solidFill>
                <a:highlight>
                  <a:srgbClr val="FFFF00"/>
                </a:highlight>
                <a:latin typeface="Calibri"/>
                <a:ea typeface="Calibri"/>
                <a:cs typeface="Calibri"/>
                <a:sym typeface="Calibri"/>
              </a:rPr>
              <a:t>&amp;para1=</a:t>
            </a:r>
            <a:r>
              <a:rPr b="1" i="0" lang="en-US" sz="1400" u="none" cap="none" strike="noStrike">
                <a:solidFill>
                  <a:srgbClr val="FF0000"/>
                </a:solidFill>
                <a:highlight>
                  <a:srgbClr val="FFFF00"/>
                </a:highlight>
                <a:latin typeface="Calibri"/>
                <a:ea typeface="Calibri"/>
                <a:cs typeface="Calibri"/>
                <a:sym typeface="Calibri"/>
              </a:rPr>
              <a:t>01</a:t>
            </a:r>
            <a:endParaRPr b="1" i="0" sz="1400" u="none" cap="none" strike="noStrike">
              <a:solidFill>
                <a:srgbClr val="FF0000"/>
              </a:solidFill>
              <a:highlight>
                <a:srgbClr val="FFFF00"/>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2108c0595_3_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600"/>
              <a:t>Data Collection II</a:t>
            </a:r>
            <a:endParaRPr b="1" sz="3600"/>
          </a:p>
          <a:p>
            <a:pPr indent="0" lvl="0" marL="0" rtl="0" algn="l">
              <a:lnSpc>
                <a:spcPct val="85000"/>
              </a:lnSpc>
              <a:spcBef>
                <a:spcPts val="0"/>
              </a:spcBef>
              <a:spcAft>
                <a:spcPts val="0"/>
              </a:spcAft>
              <a:buClr>
                <a:srgbClr val="3F3F3F"/>
              </a:buClr>
              <a:buSzPts val="4800"/>
              <a:buFont typeface="Calibri"/>
              <a:buNone/>
            </a:pPr>
            <a:r>
              <a:t/>
            </a:r>
            <a:endParaRPr b="1" sz="2000"/>
          </a:p>
          <a:p>
            <a:pPr indent="0" lvl="0" marL="0" rtl="0" algn="l">
              <a:lnSpc>
                <a:spcPct val="85000"/>
              </a:lnSpc>
              <a:spcBef>
                <a:spcPts val="0"/>
              </a:spcBef>
              <a:spcAft>
                <a:spcPts val="0"/>
              </a:spcAft>
              <a:buClr>
                <a:srgbClr val="3F3F3F"/>
              </a:buClr>
              <a:buSzPts val="4800"/>
              <a:buFont typeface="Calibri"/>
              <a:buNone/>
            </a:pPr>
            <a:r>
              <a:rPr b="1" lang="en-US" sz="2000"/>
              <a:t>Source: </a:t>
            </a:r>
            <a:r>
              <a:rPr lang="en-US" sz="2000" u="sng">
                <a:solidFill>
                  <a:schemeClr val="hlink"/>
                </a:solidFill>
                <a:hlinkClick r:id="rId3"/>
              </a:rPr>
              <a:t>https://www.property.hk/eng/price_indices.php</a:t>
            </a:r>
            <a:endParaRPr b="1" sz="2000"/>
          </a:p>
        </p:txBody>
      </p:sp>
      <p:sp>
        <p:nvSpPr>
          <p:cNvPr id="222" name="Google Shape;222;gd2108c0595_3_3"/>
          <p:cNvSpPr txBox="1"/>
          <p:nvPr>
            <p:ph idx="1" type="body"/>
          </p:nvPr>
        </p:nvSpPr>
        <p:spPr>
          <a:xfrm>
            <a:off x="1097278" y="1845725"/>
            <a:ext cx="4209600" cy="402330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rPr b="1" lang="en-US"/>
              <a:t>Step 1: </a:t>
            </a:r>
            <a:r>
              <a:rPr lang="en-US"/>
              <a:t>Request and parse website as HTML using Selenium and BS4</a:t>
            </a:r>
            <a:endParaRPr/>
          </a:p>
          <a:p>
            <a:pPr indent="0" lvl="0" marL="91440" rtl="0" algn="l">
              <a:lnSpc>
                <a:spcPct val="90000"/>
              </a:lnSpc>
              <a:spcBef>
                <a:spcPts val="0"/>
              </a:spcBef>
              <a:spcAft>
                <a:spcPts val="0"/>
              </a:spcAft>
              <a:buSzPts val="2000"/>
              <a:buNone/>
            </a:pPr>
            <a:r>
              <a:t/>
            </a:r>
            <a:endParaRPr/>
          </a:p>
          <a:p>
            <a:pPr indent="0" lvl="0" marL="91440" rtl="0" algn="l">
              <a:lnSpc>
                <a:spcPct val="90000"/>
              </a:lnSpc>
              <a:spcBef>
                <a:spcPts val="0"/>
              </a:spcBef>
              <a:spcAft>
                <a:spcPts val="0"/>
              </a:spcAft>
              <a:buSzPts val="2000"/>
              <a:buNone/>
            </a:pPr>
            <a:r>
              <a:rPr b="1" lang="en-US"/>
              <a:t>Step 2: </a:t>
            </a:r>
            <a:r>
              <a:rPr lang="en-US"/>
              <a:t>Use a combination of &lt;class_='col-xs-12'&gt; and &lt;id='tran12'&gt;, extract contents via get_text()</a:t>
            </a:r>
            <a:endParaRPr/>
          </a:p>
          <a:p>
            <a:pPr indent="0" lvl="0" marL="91440" rtl="0" algn="l">
              <a:lnSpc>
                <a:spcPct val="90000"/>
              </a:lnSpc>
              <a:spcBef>
                <a:spcPts val="0"/>
              </a:spcBef>
              <a:spcAft>
                <a:spcPts val="0"/>
              </a:spcAft>
              <a:buSzPts val="2000"/>
              <a:buNone/>
            </a:pPr>
            <a:r>
              <a:t/>
            </a:r>
            <a:endParaRPr/>
          </a:p>
          <a:p>
            <a:pPr indent="0" lvl="0" marL="0" rtl="0" algn="l">
              <a:lnSpc>
                <a:spcPct val="90000"/>
              </a:lnSpc>
              <a:spcBef>
                <a:spcPts val="0"/>
              </a:spcBef>
              <a:spcAft>
                <a:spcPts val="0"/>
              </a:spcAft>
              <a:buSzPts val="2000"/>
              <a:buNone/>
            </a:pPr>
            <a:r>
              <a:t/>
            </a:r>
            <a:endParaRPr/>
          </a:p>
        </p:txBody>
      </p:sp>
      <p:pic>
        <p:nvPicPr>
          <p:cNvPr id="223" name="Google Shape;223;gd2108c0595_3_3"/>
          <p:cNvPicPr preferRelativeResize="0"/>
          <p:nvPr/>
        </p:nvPicPr>
        <p:blipFill rotWithShape="1">
          <a:blip r:embed="rId4">
            <a:alphaModFix/>
          </a:blip>
          <a:srcRect b="0" l="0" r="0" t="0"/>
          <a:stretch/>
        </p:blipFill>
        <p:spPr>
          <a:xfrm>
            <a:off x="5643150" y="1911357"/>
            <a:ext cx="5512526" cy="30352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600"/>
              <a:t>Data Preprocessing: Data Cleaning</a:t>
            </a:r>
            <a:endParaRPr b="1" sz="3600"/>
          </a:p>
        </p:txBody>
      </p:sp>
      <p:sp>
        <p:nvSpPr>
          <p:cNvPr id="229" name="Google Shape;229;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230" name="Google Shape;230;p6"/>
          <p:cNvPicPr preferRelativeResize="0"/>
          <p:nvPr/>
        </p:nvPicPr>
        <p:blipFill rotWithShape="1">
          <a:blip r:embed="rId3">
            <a:alphaModFix/>
          </a:blip>
          <a:srcRect b="0" l="0" r="0" t="0"/>
          <a:stretch/>
        </p:blipFill>
        <p:spPr>
          <a:xfrm>
            <a:off x="366925" y="1845725"/>
            <a:ext cx="7448700" cy="3551550"/>
          </a:xfrm>
          <a:prstGeom prst="rect">
            <a:avLst/>
          </a:prstGeom>
          <a:noFill/>
          <a:ln>
            <a:noFill/>
          </a:ln>
        </p:spPr>
      </p:pic>
      <p:sp>
        <p:nvSpPr>
          <p:cNvPr id="231" name="Google Shape;231;p6"/>
          <p:cNvSpPr txBox="1"/>
          <p:nvPr/>
        </p:nvSpPr>
        <p:spPr>
          <a:xfrm>
            <a:off x="7902263" y="3901925"/>
            <a:ext cx="3490800" cy="2832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t/>
            </a:r>
            <a:endParaRPr b="1" i="0" sz="1400" u="none" cap="none" strike="noStrike">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100"/>
              <a:buFont typeface="Arial"/>
              <a:buNone/>
            </a:pPr>
            <a:r>
              <a:t/>
            </a:r>
            <a:endParaRPr b="1" i="0" sz="1400" u="none" cap="none" strike="noStrike">
              <a:solidFill>
                <a:srgbClr val="3F3F3F"/>
              </a:solidFill>
              <a:latin typeface="Calibri"/>
              <a:ea typeface="Calibri"/>
              <a:cs typeface="Calibri"/>
              <a:sym typeface="Calibri"/>
            </a:endParaRPr>
          </a:p>
          <a:p>
            <a:pPr indent="-317500" lvl="0" marL="457200" marR="0" rtl="0" algn="l">
              <a:lnSpc>
                <a:spcPct val="90000"/>
              </a:lnSpc>
              <a:spcBef>
                <a:spcPts val="0"/>
              </a:spcBef>
              <a:spcAft>
                <a:spcPts val="0"/>
              </a:spcAft>
              <a:buClr>
                <a:srgbClr val="3F3F3F"/>
              </a:buClr>
              <a:buSzPts val="1400"/>
              <a:buFont typeface="Calibri"/>
              <a:buChar char="●"/>
            </a:pPr>
            <a:r>
              <a:rPr b="0" i="0" lang="en-US" sz="1400" u="none" cap="none" strike="noStrike">
                <a:solidFill>
                  <a:srgbClr val="3F3F3F"/>
                </a:solidFill>
                <a:latin typeface="Calibri"/>
                <a:ea typeface="Calibri"/>
                <a:cs typeface="Calibri"/>
                <a:sym typeface="Calibri"/>
              </a:rPr>
              <a:t>Remove unnecessary columns</a:t>
            </a:r>
            <a:endParaRPr b="0" i="0" sz="1400" u="none" cap="none" strike="noStrike">
              <a:solidFill>
                <a:srgbClr val="3F3F3F"/>
              </a:solidFill>
              <a:latin typeface="Calibri"/>
              <a:ea typeface="Calibri"/>
              <a:cs typeface="Calibri"/>
              <a:sym typeface="Calibri"/>
            </a:endParaRPr>
          </a:p>
          <a:p>
            <a:pPr indent="-317500" lvl="0" marL="457200" marR="0" rtl="0" algn="l">
              <a:lnSpc>
                <a:spcPct val="90000"/>
              </a:lnSpc>
              <a:spcBef>
                <a:spcPts val="0"/>
              </a:spcBef>
              <a:spcAft>
                <a:spcPts val="0"/>
              </a:spcAft>
              <a:buClr>
                <a:srgbClr val="3F3F3F"/>
              </a:buClr>
              <a:buSzPts val="1400"/>
              <a:buFont typeface="Calibri"/>
              <a:buChar char="●"/>
            </a:pPr>
            <a:r>
              <a:rPr b="0" i="0" lang="en-US" sz="1400" u="none" cap="none" strike="noStrike">
                <a:solidFill>
                  <a:srgbClr val="3F3F3F"/>
                </a:solidFill>
                <a:latin typeface="Calibri"/>
                <a:ea typeface="Calibri"/>
                <a:cs typeface="Calibri"/>
                <a:sym typeface="Calibri"/>
              </a:rPr>
              <a:t>Checking for null values</a:t>
            </a:r>
            <a:endParaRPr b="0" i="0" sz="1400" u="none" cap="none" strike="noStrike">
              <a:solidFill>
                <a:srgbClr val="3F3F3F"/>
              </a:solidFill>
              <a:latin typeface="Calibri"/>
              <a:ea typeface="Calibri"/>
              <a:cs typeface="Calibri"/>
              <a:sym typeface="Calibri"/>
            </a:endParaRPr>
          </a:p>
          <a:p>
            <a:pPr indent="-317500" lvl="0" marL="457200" marR="0" rtl="0" algn="l">
              <a:lnSpc>
                <a:spcPct val="90000"/>
              </a:lnSpc>
              <a:spcBef>
                <a:spcPts val="0"/>
              </a:spcBef>
              <a:spcAft>
                <a:spcPts val="0"/>
              </a:spcAft>
              <a:buClr>
                <a:srgbClr val="3F3F3F"/>
              </a:buClr>
              <a:buSzPts val="1400"/>
              <a:buFont typeface="Calibri"/>
              <a:buChar char="●"/>
            </a:pPr>
            <a:r>
              <a:rPr b="0" i="0" lang="en-US" sz="1400" u="none" cap="none" strike="noStrike">
                <a:solidFill>
                  <a:srgbClr val="3F3F3F"/>
                </a:solidFill>
                <a:latin typeface="Calibri"/>
                <a:ea typeface="Calibri"/>
                <a:cs typeface="Calibri"/>
                <a:sym typeface="Calibri"/>
              </a:rPr>
              <a:t>Rename columns</a:t>
            </a:r>
            <a:endParaRPr b="0" i="0" sz="1400" u="none" cap="none" strike="noStrike">
              <a:solidFill>
                <a:srgbClr val="3F3F3F"/>
              </a:solidFill>
              <a:latin typeface="Calibri"/>
              <a:ea typeface="Calibri"/>
              <a:cs typeface="Calibri"/>
              <a:sym typeface="Calibri"/>
            </a:endParaRPr>
          </a:p>
          <a:p>
            <a:pPr indent="-317500" lvl="0" marL="457200" marR="0" rtl="0" algn="l">
              <a:lnSpc>
                <a:spcPct val="90000"/>
              </a:lnSpc>
              <a:spcBef>
                <a:spcPts val="0"/>
              </a:spcBef>
              <a:spcAft>
                <a:spcPts val="0"/>
              </a:spcAft>
              <a:buClr>
                <a:srgbClr val="3F3F3F"/>
              </a:buClr>
              <a:buSzPts val="1400"/>
              <a:buFont typeface="Calibri"/>
              <a:buChar char="●"/>
            </a:pPr>
            <a:r>
              <a:rPr b="0" i="0" lang="en-US" sz="1400" u="none" cap="none" strike="noStrike">
                <a:solidFill>
                  <a:srgbClr val="3F3F3F"/>
                </a:solidFill>
                <a:latin typeface="Calibri"/>
                <a:ea typeface="Calibri"/>
                <a:cs typeface="Calibri"/>
                <a:sym typeface="Calibri"/>
              </a:rPr>
              <a:t>Convert date column as datetime type and set it as index</a:t>
            </a:r>
            <a:endParaRPr b="0" i="0" sz="1400" u="none" cap="none" strike="noStrike">
              <a:solidFill>
                <a:srgbClr val="3F3F3F"/>
              </a:solidFill>
              <a:latin typeface="Calibri"/>
              <a:ea typeface="Calibri"/>
              <a:cs typeface="Calibri"/>
              <a:sym typeface="Calibri"/>
            </a:endParaRPr>
          </a:p>
          <a:p>
            <a:pPr indent="-317500" lvl="0" marL="457200" marR="0" rtl="0" algn="l">
              <a:lnSpc>
                <a:spcPct val="90000"/>
              </a:lnSpc>
              <a:spcBef>
                <a:spcPts val="0"/>
              </a:spcBef>
              <a:spcAft>
                <a:spcPts val="0"/>
              </a:spcAft>
              <a:buClr>
                <a:srgbClr val="3F3F3F"/>
              </a:buClr>
              <a:buSzPts val="1400"/>
              <a:buFont typeface="Calibri"/>
              <a:buChar char="●"/>
            </a:pPr>
            <a:r>
              <a:rPr b="0" i="0" lang="en-US" sz="1400" u="none" cap="none" strike="noStrike">
                <a:solidFill>
                  <a:srgbClr val="3F3F3F"/>
                </a:solidFill>
                <a:latin typeface="Calibri"/>
                <a:ea typeface="Calibri"/>
                <a:cs typeface="Calibri"/>
                <a:sym typeface="Calibri"/>
              </a:rPr>
              <a:t>Convert string numbers into numerical values</a:t>
            </a:r>
            <a:endParaRPr b="0" i="0" sz="1400" u="none" cap="none" strike="noStrike">
              <a:solidFill>
                <a:srgbClr val="3F3F3F"/>
              </a:solidFill>
              <a:latin typeface="Calibri"/>
              <a:ea typeface="Calibri"/>
              <a:cs typeface="Calibri"/>
              <a:sym typeface="Calibri"/>
            </a:endParaRPr>
          </a:p>
          <a:p>
            <a:pPr indent="-317500" lvl="0" marL="457200" marR="0" rtl="0" algn="l">
              <a:lnSpc>
                <a:spcPct val="90000"/>
              </a:lnSpc>
              <a:spcBef>
                <a:spcPts val="0"/>
              </a:spcBef>
              <a:spcAft>
                <a:spcPts val="0"/>
              </a:spcAft>
              <a:buClr>
                <a:srgbClr val="3F3F3F"/>
              </a:buClr>
              <a:buSzPts val="1400"/>
              <a:buFont typeface="Calibri"/>
              <a:buChar char="●"/>
            </a:pPr>
            <a:r>
              <a:rPr b="0" i="0" lang="en-US" sz="1400" u="none" cap="none" strike="noStrike">
                <a:solidFill>
                  <a:srgbClr val="3F3F3F"/>
                </a:solidFill>
                <a:latin typeface="Calibri"/>
                <a:ea typeface="Calibri"/>
                <a:cs typeface="Calibri"/>
                <a:sym typeface="Calibri"/>
              </a:rPr>
              <a:t>Check and remove duplicate values</a:t>
            </a:r>
            <a:endParaRPr b="0" i="0" sz="1400" u="none" cap="none" strike="noStrike">
              <a:solidFill>
                <a:srgbClr val="3F3F3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E4831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32" name="Google Shape;232;p6"/>
          <p:cNvPicPr preferRelativeResize="0"/>
          <p:nvPr/>
        </p:nvPicPr>
        <p:blipFill rotWithShape="1">
          <a:blip r:embed="rId4">
            <a:alphaModFix/>
          </a:blip>
          <a:srcRect b="0" l="0" r="0" t="0"/>
          <a:stretch/>
        </p:blipFill>
        <p:spPr>
          <a:xfrm>
            <a:off x="7902275" y="1737350"/>
            <a:ext cx="3746425" cy="260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600"/>
              <a:t>Data Preprocessing: Data Cleaning</a:t>
            </a:r>
            <a:endParaRPr b="1" sz="3600"/>
          </a:p>
        </p:txBody>
      </p:sp>
      <p:sp>
        <p:nvSpPr>
          <p:cNvPr id="238" name="Google Shape;238;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ctr">
              <a:lnSpc>
                <a:spcPct val="90000"/>
              </a:lnSpc>
              <a:spcBef>
                <a:spcPts val="0"/>
              </a:spcBef>
              <a:spcAft>
                <a:spcPts val="0"/>
              </a:spcAft>
              <a:buSzPts val="2000"/>
              <a:buNone/>
            </a:pPr>
            <a:r>
              <a:rPr b="1" lang="en-US"/>
              <a:t>Complete dataframe</a:t>
            </a:r>
            <a:endParaRPr b="1"/>
          </a:p>
        </p:txBody>
      </p:sp>
      <p:pic>
        <p:nvPicPr>
          <p:cNvPr id="239" name="Google Shape;239;p7"/>
          <p:cNvPicPr preferRelativeResize="0"/>
          <p:nvPr/>
        </p:nvPicPr>
        <p:blipFill rotWithShape="1">
          <a:blip r:embed="rId3">
            <a:alphaModFix/>
          </a:blip>
          <a:srcRect b="0" l="0" r="0" t="0"/>
          <a:stretch/>
        </p:blipFill>
        <p:spPr>
          <a:xfrm>
            <a:off x="1918750" y="2300850"/>
            <a:ext cx="8566324" cy="393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8"/>
          <p:cNvSpPr txBox="1"/>
          <p:nvPr>
            <p:ph type="title"/>
          </p:nvPr>
        </p:nvSpPr>
        <p:spPr>
          <a:xfrm>
            <a:off x="1066800" y="522500"/>
            <a:ext cx="10520100" cy="1201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20000"/>
              <a:buFont typeface="Calibri"/>
              <a:buNone/>
            </a:pPr>
            <a:r>
              <a:rPr b="1" lang="en-US" sz="4000"/>
              <a:t>Analysis - HK Property Market Trend</a:t>
            </a:r>
            <a:endParaRPr b="1" sz="2600"/>
          </a:p>
          <a:p>
            <a:pPr indent="0" lvl="0" marL="0" rtl="0" algn="l">
              <a:lnSpc>
                <a:spcPct val="85000"/>
              </a:lnSpc>
              <a:spcBef>
                <a:spcPts val="0"/>
              </a:spcBef>
              <a:spcAft>
                <a:spcPts val="0"/>
              </a:spcAft>
              <a:buClr>
                <a:srgbClr val="3F3F3F"/>
              </a:buClr>
              <a:buSzPct val="200000"/>
              <a:buFont typeface="Calibri"/>
              <a:buNone/>
            </a:pPr>
            <a:r>
              <a:t/>
            </a:r>
            <a:endParaRPr sz="2400"/>
          </a:p>
          <a:p>
            <a:pPr indent="0" lvl="0" marL="0" rtl="0" algn="l">
              <a:lnSpc>
                <a:spcPct val="85000"/>
              </a:lnSpc>
              <a:spcBef>
                <a:spcPts val="0"/>
              </a:spcBef>
              <a:spcAft>
                <a:spcPts val="0"/>
              </a:spcAft>
              <a:buClr>
                <a:srgbClr val="3F3F3F"/>
              </a:buClr>
              <a:buSzPct val="240000"/>
              <a:buFont typeface="Calibri"/>
              <a:buNone/>
            </a:pPr>
            <a:r>
              <a:rPr b="1" lang="en-US" sz="2000"/>
              <a:t>OBSERVATION 1:</a:t>
            </a:r>
            <a:r>
              <a:rPr lang="en-US" sz="2000"/>
              <a:t> HOS property price has increased by 395% from 2002 to date whilst transaction volumes have largely sidelined - likely a reflection of supply shortage and / or inflation rather than demand-led</a:t>
            </a:r>
            <a:endParaRPr sz="2000"/>
          </a:p>
        </p:txBody>
      </p:sp>
      <p:pic>
        <p:nvPicPr>
          <p:cNvPr id="245" name="Google Shape;245;p8"/>
          <p:cNvPicPr preferRelativeResize="0"/>
          <p:nvPr/>
        </p:nvPicPr>
        <p:blipFill rotWithShape="1">
          <a:blip r:embed="rId3">
            <a:alphaModFix/>
          </a:blip>
          <a:srcRect b="0" l="0" r="0" t="0"/>
          <a:stretch/>
        </p:blipFill>
        <p:spPr>
          <a:xfrm>
            <a:off x="495325" y="1724300"/>
            <a:ext cx="11201350" cy="448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2021-04-13T02:30:28Z</dcterms:created>
  <dc:creator>Tommy Cheung</dc:creator>
</cp:coreProperties>
</file>