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397" r:id="rId2"/>
    <p:sldId id="418" r:id="rId3"/>
    <p:sldId id="419" r:id="rId4"/>
    <p:sldId id="477" r:id="rId5"/>
    <p:sldId id="478" r:id="rId6"/>
    <p:sldId id="420" r:id="rId7"/>
    <p:sldId id="480" r:id="rId8"/>
    <p:sldId id="481" r:id="rId9"/>
    <p:sldId id="575" r:id="rId10"/>
    <p:sldId id="591" r:id="rId11"/>
    <p:sldId id="594" r:id="rId12"/>
    <p:sldId id="595" r:id="rId13"/>
    <p:sldId id="596" r:id="rId14"/>
    <p:sldId id="597" r:id="rId15"/>
    <p:sldId id="598" r:id="rId16"/>
    <p:sldId id="599" r:id="rId17"/>
    <p:sldId id="600" r:id="rId18"/>
    <p:sldId id="601" r:id="rId19"/>
    <p:sldId id="603" r:id="rId20"/>
    <p:sldId id="604" r:id="rId21"/>
    <p:sldId id="605" r:id="rId22"/>
    <p:sldId id="412" r:id="rId23"/>
    <p:sldId id="509" r:id="rId24"/>
    <p:sldId id="510" r:id="rId25"/>
    <p:sldId id="511" r:id="rId26"/>
    <p:sldId id="414" r:id="rId27"/>
    <p:sldId id="417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000099"/>
    <a:srgbClr val="CC6600"/>
    <a:srgbClr val="006699"/>
    <a:srgbClr val="660066"/>
    <a:srgbClr val="333300"/>
    <a:srgbClr val="0000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606" autoAdjust="0"/>
    <p:restoredTop sz="96429" autoAdjust="0"/>
  </p:normalViewPr>
  <p:slideViewPr>
    <p:cSldViewPr>
      <p:cViewPr>
        <p:scale>
          <a:sx n="86" d="100"/>
          <a:sy n="86" d="100"/>
        </p:scale>
        <p:origin x="-1650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4085CF-16B3-43E6-AFB7-EC89583DDD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7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0704505F-7480-432F-8720-2C9E6991B2E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4163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52ED1B5-881D-4877-B363-80DC25866D69}" type="slidenum">
              <a:rPr lang="en-AU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AU" altLang="en-US" smtClean="0">
              <a:latin typeface="Tahoma" pitchFamily="34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701675"/>
            <a:ext cx="4579938" cy="3435350"/>
          </a:xfrm>
          <a:solidFill>
            <a:srgbClr val="FFFFFF"/>
          </a:solidFill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0787" cy="4059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94" tIns="44947" rIns="89894" bIns="44947" anchor="ctr"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CDFA7E-34D2-44BD-AEC1-77215AFD3F78}" type="slidenum">
              <a:rPr lang="en-AU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AU" altLang="en-US" smtClean="0">
              <a:latin typeface="Tahoma" pitchFamily="34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701675"/>
            <a:ext cx="4579938" cy="3435350"/>
          </a:xfrm>
          <a:solidFill>
            <a:srgbClr val="FFFFFF"/>
          </a:solidFill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0787" cy="4059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94" tIns="44947" rIns="89894" bIns="44947" anchor="ctr"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4E4477-3916-44EC-BD28-E85E198959A3}" type="slidenum">
              <a:rPr lang="en-AU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AU" altLang="en-US" smtClean="0">
              <a:latin typeface="Tahoma" pitchFamily="34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smtClean="0"/>
              <a:t>all eigenvectors are mutually orthogonal and therefore form a new basis</a:t>
            </a:r>
          </a:p>
          <a:p>
            <a:pPr lvl="2" eaLnBrk="1" hangingPunct="1"/>
            <a:r>
              <a:rPr lang="en-US" altLang="zh-CN" smtClean="0"/>
              <a:t>Eigenvectors for distinct eigenvalues are mutually orthogonal</a:t>
            </a:r>
          </a:p>
          <a:p>
            <a:pPr lvl="2" eaLnBrk="1" hangingPunct="1"/>
            <a:r>
              <a:rPr lang="en-US" altLang="zh-CN" smtClean="0"/>
              <a:t>Eigenvectors corresponding to the same eigenvalue have the property that any linear combination is also an eigenvector with the same eigenvalue; one can then find as many orthogonal eigenvectors as the number of repeats of the eigenvalue.</a:t>
            </a:r>
            <a:endParaRPr lang="en-US" altLang="zh-CN" sz="1600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E34D259-1059-4827-97AD-D813EA998EB0}" type="slidenum">
              <a:rPr lang="en-AU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AU" altLang="en-US" smtClean="0">
              <a:latin typeface="Tahoma" pitchFamily="34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5578F4-65AF-4995-9E3A-29CDB62DC97B}" type="slidenum">
              <a:rPr lang="en-AU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AU" altLang="en-US" smtClean="0">
              <a:latin typeface="Tahoma" pitchFamily="34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468615-4DF9-48FC-818E-3ED0B5815CDB}" type="slidenum">
              <a:rPr lang="en-AU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AU" altLang="en-US" smtClean="0">
              <a:latin typeface="Tahoma" pitchFamily="34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22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22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9522536-C048-418A-A563-FEDFE12DD02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29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DCAE4-5F80-45FC-B2C3-E2BB4C4A5DF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07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E39F5-7205-4018-9709-1D9D557B907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26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E38BA-8DA4-4152-AE39-FB6472DA92D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8595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7DFBF-A471-4914-A0F4-22702B261E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225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9668B-FA47-47B0-B252-F14A1051AA1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84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E6786-6083-42A7-84AB-BD118C2A4D1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145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12CC3-6109-4956-99C8-0E5012AC38D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09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AEB01-6FC0-44CB-A774-7057589EF7D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95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3C9E7-646B-4ADC-A945-93AC140C6F0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73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932AC-67D1-453E-A0CE-5139F5329B7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27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D8C48-F389-4EB5-8C0A-BD4B47FBF60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56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7B3ED-A637-4E66-878C-2F3642D8A30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353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FAF5A-1469-4959-AE58-04BFBF93FC2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83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49BED-AF90-46A5-8C6D-4E9700DC8E0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18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41B7E-F56B-4338-9C4D-C93E2B3A543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64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kumimoji="1" lang="en-AU" altLang="en-US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kumimoji="1" lang="en-AU" altLang="en-US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kumimoji="1" lang="en-AU" altLang="en-US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kumimoji="1" lang="en-AU" altLang="en-US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kumimoji="1" lang="en-AU" altLang="en-US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kumimoji="1" lang="en-AU" altLang="en-US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kumimoji="1" lang="en-AU" altLang="en-US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15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4005AD92-AE3F-4E23-8C99-997BB6EFBA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2.png"/><Relationship Id="rId5" Type="http://schemas.openxmlformats.org/officeDocument/2006/relationships/tags" Target="../tags/tag5.xml"/><Relationship Id="rId10" Type="http://schemas.openxmlformats.org/officeDocument/2006/relationships/image" Target="../media/image21.png"/><Relationship Id="rId4" Type="http://schemas.openxmlformats.org/officeDocument/2006/relationships/tags" Target="../tags/tag4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9.xml"/><Relationship Id="rId7" Type="http://schemas.openxmlformats.org/officeDocument/2006/relationships/image" Target="../media/image3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11.xml"/><Relationship Id="rId10" Type="http://schemas.openxmlformats.org/officeDocument/2006/relationships/image" Target="../media/image35.png"/><Relationship Id="rId4" Type="http://schemas.openxmlformats.org/officeDocument/2006/relationships/tags" Target="../tags/tag10.xml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hyperlink" Target="http://upload.wikimedia.org/wikipedia/commons/c/c6/Official_portrait_of_Barack_Obama-2.jpg" TargetMode="External"/><Relationship Id="rId7" Type="http://schemas.openxmlformats.org/officeDocument/2006/relationships/hyperlink" Target="http://www.google.com.hk/imgres?imgurl=http://upload.wikimedia.org/wikipedia/commons/thumb/d/d4/George-W-Bush.jpeg/220px-George-W-Bush.jpeg&amp;imgrefurl=http://en.wikipedia.org/wiki/George_W._Bush&amp;usg=__fiVG2k9wx7BkDufwTMZpBm2_IxQ=&amp;h=291&amp;w=220&amp;sz=17&amp;hl=zh-CN&amp;start=1&amp;zoom=1&amp;tbnid=exVxGp4bMD6lKM:&amp;tbnh=115&amp;tbnw=87&amp;ei=FL0vUPzXAY6ziQfuq4HgCg&amp;prev=/search?q%3Dgeroge%2Bbush%26um%3D1%26hl%3Dzh-CN%26newwindow%3D1%26safe%3Dstrict%26gbv%3D2%26tbm%3Disch&amp;um=1&amp;itbs=1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eg"/><Relationship Id="rId5" Type="http://schemas.openxmlformats.org/officeDocument/2006/relationships/hyperlink" Target="http://www.google.com.hk/imgres?imgurl=http://upload.wikimedia.org/wikipedia/commons/thumb/1/1d/Bin_laden_image_2.png/220px-Bin_laden_image_2.png&amp;imgrefurl=http://en.wikipedia.org/wiki/Osama_bin_Laden&amp;usg=__GPwN2qU4653oTofK1IC1EvCeID4=&amp;h=205&amp;w=220&amp;sz=85&amp;hl=zh-CN&amp;start=1&amp;zoom=1&amp;tbnid=rLnWatlTjJUuFM:&amp;tbnh=100&amp;tbnw=107&amp;ei=9bwvUPiOHYmViQeRkICgDA&amp;prev=/search?q%3Dosama%2Bbin%2Bladen%26um%3D1%26hl%3Dzh-CN%26newwindow%3D1%26safe%3Dstrict%26gbv%3D2%26tbm%3Disch&amp;um=1&amp;itbs=1" TargetMode="External"/><Relationship Id="rId10" Type="http://schemas.openxmlformats.org/officeDocument/2006/relationships/image" Target="../media/image64.jpeg"/><Relationship Id="rId4" Type="http://schemas.openxmlformats.org/officeDocument/2006/relationships/image" Target="../media/image61.jpeg"/><Relationship Id="rId9" Type="http://schemas.openxmlformats.org/officeDocument/2006/relationships/hyperlink" Target="http://www.google.com.hk/imgres?imgurl=http://joke.cnball.net/attachments/images/c090321/123kcnb10f-144a.jpg&amp;imgrefurl=http://joke.cnball.net/gxtp/dongwutupian/200903/16200.html&amp;usg=__YgrTI4McbVjXUIGdYnVI4jSqxrY=&amp;h=683&amp;w=550&amp;sz=108&amp;hl=zh-CN&amp;start=11&amp;zoom=1&amp;tbnid=3AYRc5J-xASaDM:&amp;tbnh=139&amp;tbnw=112&amp;ei=S70vUL6cMOiUiAfX7IGoCw&amp;prev=/search?q%3D%E5%A4%A7%E7%8C%A9%E7%8C%A9%26um%3D1%26hl%3Dzh-CN%26newwindow%3D1%26safe%3Dstrict%26gbv%3D2%26tbm%3Disch&amp;um=1&amp;itbs=1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258888" y="944563"/>
            <a:ext cx="776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2400" b="1" dirty="0">
                <a:solidFill>
                  <a:srgbClr val="800000"/>
                </a:solidFill>
                <a:latin typeface="Comic Sans MS" pitchFamily="66" charset="0"/>
                <a:ea typeface="宋体" pitchFamily="2" charset="-122"/>
              </a:rPr>
              <a:t>CSE301 </a:t>
            </a:r>
            <a:r>
              <a:rPr lang="en-AU" altLang="zh-CN" sz="2400" b="1" dirty="0" err="1">
                <a:solidFill>
                  <a:srgbClr val="800000"/>
                </a:solidFill>
                <a:latin typeface="Comic Sans MS" pitchFamily="66" charset="0"/>
                <a:ea typeface="宋体" pitchFamily="2" charset="-122"/>
              </a:rPr>
              <a:t>Biocomputation</a:t>
            </a:r>
            <a:r>
              <a:rPr lang="en-AU" altLang="zh-CN" sz="2400" b="1" dirty="0">
                <a:solidFill>
                  <a:srgbClr val="800000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AU" altLang="zh-CN" sz="2400" b="1" dirty="0" smtClean="0">
                <a:solidFill>
                  <a:srgbClr val="800000"/>
                </a:solidFill>
                <a:latin typeface="Comic Sans MS" pitchFamily="66" charset="0"/>
                <a:ea typeface="宋体" pitchFamily="2" charset="-122"/>
              </a:rPr>
              <a:t>2016</a:t>
            </a:r>
            <a:endParaRPr lang="en-AU" altLang="en-US" sz="2400" dirty="0">
              <a:solidFill>
                <a:srgbClr val="800000"/>
              </a:solidFill>
              <a:latin typeface="Comic Sans MS" pitchFamily="66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2060575"/>
            <a:ext cx="7772400" cy="1143000"/>
          </a:xfrm>
          <a:noFill/>
        </p:spPr>
        <p:txBody>
          <a:bodyPr/>
          <a:lstStyle/>
          <a:p>
            <a:pPr algn="ctr" eaLnBrk="1" hangingPunct="1"/>
            <a:r>
              <a:rPr lang="en-US" altLang="zh-CN" sz="3600" b="1" smtClean="0">
                <a:solidFill>
                  <a:srgbClr val="800000"/>
                </a:solidFill>
                <a:latin typeface="Verdana" pitchFamily="34" charset="0"/>
                <a:ea typeface="宋体" pitchFamily="2" charset="-122"/>
              </a:rPr>
              <a:t>Tutorial on Principal Component Analysis (PCA)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221163"/>
            <a:ext cx="8075613" cy="2151062"/>
          </a:xfrm>
          <a:noFill/>
        </p:spPr>
        <p:txBody>
          <a:bodyPr/>
          <a:lstStyle/>
          <a:p>
            <a:pPr eaLnBrk="1" hangingPunct="1"/>
            <a:r>
              <a:rPr lang="en-AU" altLang="en-US" sz="2400" smtClean="0">
                <a:solidFill>
                  <a:schemeClr val="bg2"/>
                </a:solidFill>
                <a:latin typeface="Comic Sans MS" pitchFamily="66" charset="0"/>
              </a:rPr>
              <a:t>Bailing Zhang</a:t>
            </a:r>
          </a:p>
          <a:p>
            <a:pPr eaLnBrk="1" hangingPunct="1"/>
            <a:endParaRPr lang="en-AU" altLang="en-US" sz="240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60350"/>
            <a:ext cx="7793038" cy="1143000"/>
          </a:xfrm>
        </p:spPr>
        <p:txBody>
          <a:bodyPr/>
          <a:lstStyle/>
          <a:p>
            <a:r>
              <a:rPr lang="en-US" altLang="en-US" sz="4000" b="1" smtClean="0">
                <a:solidFill>
                  <a:srgbClr val="800000"/>
                </a:solidFill>
              </a:rPr>
              <a:t>Eigenvalues &amp; Eigenvectors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744663"/>
            <a:ext cx="8167687" cy="779462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sz="2400" b="1" dirty="0">
                <a:solidFill>
                  <a:srgbClr val="FF3300"/>
                </a:solidFill>
              </a:rPr>
              <a:t>Eigenvectors </a:t>
            </a:r>
            <a:r>
              <a:rPr lang="en-US" sz="2400" dirty="0"/>
              <a:t>(for a square </a:t>
            </a:r>
            <a:r>
              <a:rPr lang="en-US" sz="2400" i="1" dirty="0" err="1">
                <a:latin typeface="Times" pitchFamily="18" charset="0"/>
              </a:rPr>
              <a:t>m</a:t>
            </a:r>
            <a:r>
              <a:rPr lang="en-US" sz="2400" i="1" dirty="0" err="1">
                <a:latin typeface="Times" pitchFamily="18" charset="0"/>
                <a:sym typeface="Symbol" pitchFamily="18" charset="2"/>
              </a:rPr>
              <a:t></a:t>
            </a:r>
            <a:r>
              <a:rPr lang="en-US" sz="2400" i="1" dirty="0" err="1">
                <a:latin typeface="Times" pitchFamily="18" charset="0"/>
              </a:rPr>
              <a:t>m</a:t>
            </a:r>
            <a:r>
              <a:rPr lang="en-US" sz="2400" dirty="0"/>
              <a:t> matrix </a:t>
            </a:r>
            <a:r>
              <a:rPr lang="en-US" sz="2400" b="1" dirty="0">
                <a:latin typeface="Times" pitchFamily="18" charset="0"/>
              </a:rPr>
              <a:t>S</a:t>
            </a:r>
            <a:r>
              <a:rPr lang="en-US" sz="2400" dirty="0"/>
              <a:t>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Char char="q"/>
              <a:defRPr/>
            </a:pPr>
            <a:r>
              <a:rPr lang="en-US" sz="2400" dirty="0" smtClean="0">
                <a:solidFill>
                  <a:srgbClr val="0033CC"/>
                </a:solidFill>
              </a:rPr>
              <a:t>How </a:t>
            </a:r>
            <a:r>
              <a:rPr lang="en-US" sz="2400" dirty="0">
                <a:solidFill>
                  <a:srgbClr val="0033CC"/>
                </a:solidFill>
              </a:rPr>
              <a:t>many eigenvalues</a:t>
            </a:r>
            <a:r>
              <a:rPr lang="en-US" sz="2400" dirty="0"/>
              <a:t> are there at most?</a:t>
            </a:r>
            <a:endParaRPr lang="en-US" sz="2400" b="1" dirty="0">
              <a:solidFill>
                <a:srgbClr val="FF3300"/>
              </a:solidFill>
            </a:endParaRPr>
          </a:p>
        </p:txBody>
      </p:sp>
      <p:pic>
        <p:nvPicPr>
          <p:cNvPr id="12292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4429125"/>
            <a:ext cx="418623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989013" y="4779963"/>
            <a:ext cx="44465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>
                <a:latin typeface="Trebuchet MS" pitchFamily="34" charset="0"/>
              </a:rPr>
              <a:t>only has a non-zero solution if </a:t>
            </a:r>
          </a:p>
        </p:txBody>
      </p:sp>
      <p:pic>
        <p:nvPicPr>
          <p:cNvPr id="12294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835525"/>
            <a:ext cx="166211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995363" y="5248275"/>
            <a:ext cx="7239000" cy="13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>
                <a:latin typeface="Trebuchet MS" pitchFamily="34" charset="0"/>
              </a:rPr>
              <a:t>this is a </a:t>
            </a:r>
            <a:r>
              <a:rPr kumimoji="1" lang="en-US" altLang="en-US" sz="2400" i="1">
                <a:latin typeface="Times" pitchFamily="18" charset="0"/>
              </a:rPr>
              <a:t>m</a:t>
            </a:r>
            <a:r>
              <a:rPr kumimoji="1" lang="en-US" altLang="en-US" sz="2400">
                <a:latin typeface="Trebuchet MS" pitchFamily="34" charset="0"/>
              </a:rPr>
              <a:t>-th order equation in </a:t>
            </a:r>
            <a:r>
              <a:rPr kumimoji="1" lang="el-GR" altLang="en-US" sz="2400">
                <a:latin typeface="Times" pitchFamily="18" charset="0"/>
              </a:rPr>
              <a:t>λ</a:t>
            </a:r>
            <a:r>
              <a:rPr kumimoji="1" lang="en-US" altLang="en-US" sz="2400">
                <a:latin typeface="Times" pitchFamily="18" charset="0"/>
              </a:rPr>
              <a:t> </a:t>
            </a:r>
            <a:r>
              <a:rPr kumimoji="1" lang="en-US" altLang="en-US" sz="2400">
                <a:latin typeface="Trebuchet MS" pitchFamily="34" charset="0"/>
              </a:rPr>
              <a:t>which can have </a:t>
            </a:r>
            <a:r>
              <a:rPr kumimoji="1" lang="en-US" altLang="en-US" sz="2400" b="1">
                <a:solidFill>
                  <a:srgbClr val="FF3300"/>
                </a:solidFill>
                <a:latin typeface="Trebuchet MS" pitchFamily="34" charset="0"/>
              </a:rPr>
              <a:t>at most </a:t>
            </a:r>
            <a:r>
              <a:rPr kumimoji="1" lang="en-US" altLang="en-US" sz="2400" b="1" i="1">
                <a:solidFill>
                  <a:srgbClr val="FF3300"/>
                </a:solidFill>
                <a:latin typeface="Times" pitchFamily="18" charset="0"/>
              </a:rPr>
              <a:t>m</a:t>
            </a:r>
            <a:r>
              <a:rPr kumimoji="1" lang="en-US" altLang="en-US" sz="2400" b="1">
                <a:solidFill>
                  <a:srgbClr val="FF3300"/>
                </a:solidFill>
                <a:latin typeface="Trebuchet MS" pitchFamily="34" charset="0"/>
              </a:rPr>
              <a:t> distinct solutions</a:t>
            </a:r>
            <a:r>
              <a:rPr kumimoji="1" lang="en-US" altLang="en-US" sz="3600">
                <a:latin typeface="Trebuchet MS" pitchFamily="34" charset="0"/>
              </a:rPr>
              <a:t> </a:t>
            </a:r>
            <a:r>
              <a:rPr kumimoji="1" lang="en-US" altLang="en-US" sz="2000">
                <a:latin typeface="Trebuchet MS" pitchFamily="34" charset="0"/>
              </a:rPr>
              <a:t>(roots of the characteristic polynomial) – </a:t>
            </a:r>
            <a:r>
              <a:rPr kumimoji="1" lang="en-US" altLang="en-US" sz="2000" u="sng">
                <a:latin typeface="Trebuchet MS" pitchFamily="34" charset="0"/>
              </a:rPr>
              <a:t>can be complex even though </a:t>
            </a:r>
            <a:r>
              <a:rPr kumimoji="1" lang="en-US" altLang="en-US" sz="2000" b="1" u="sng">
                <a:latin typeface="Trebuchet MS" pitchFamily="34" charset="0"/>
              </a:rPr>
              <a:t>S</a:t>
            </a:r>
            <a:r>
              <a:rPr kumimoji="1" lang="en-US" altLang="en-US" sz="2000" u="sng">
                <a:latin typeface="Trebuchet MS" pitchFamily="34" charset="0"/>
              </a:rPr>
              <a:t> is real.</a:t>
            </a:r>
            <a:endParaRPr kumimoji="1" lang="el-GR" altLang="en-US" sz="2000" u="sng">
              <a:latin typeface="Trebuchet MS" pitchFamily="34" charset="0"/>
            </a:endParaRPr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3392488" y="2228850"/>
            <a:ext cx="1752600" cy="644525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Arial" pitchFamily="34" charset="0"/>
            </a:endParaRPr>
          </a:p>
        </p:txBody>
      </p:sp>
      <p:pic>
        <p:nvPicPr>
          <p:cNvPr id="12297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2524125"/>
            <a:ext cx="1214438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298" name="AutoShape 12"/>
          <p:cNvCxnSpPr>
            <a:cxnSpLocks noChangeShapeType="1"/>
          </p:cNvCxnSpPr>
          <p:nvPr/>
        </p:nvCxnSpPr>
        <p:spPr bwMode="auto">
          <a:xfrm flipV="1">
            <a:off x="3055938" y="2822575"/>
            <a:ext cx="1023937" cy="265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9" name="AutoShape 13"/>
          <p:cNvCxnSpPr>
            <a:cxnSpLocks noChangeShapeType="1"/>
          </p:cNvCxnSpPr>
          <p:nvPr/>
        </p:nvCxnSpPr>
        <p:spPr bwMode="auto">
          <a:xfrm flipH="1" flipV="1">
            <a:off x="4759325" y="2873375"/>
            <a:ext cx="676275" cy="265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0" name="Text Box 15"/>
          <p:cNvSpPr txBox="1">
            <a:spLocks noChangeArrowheads="1"/>
          </p:cNvSpPr>
          <p:nvPr/>
        </p:nvSpPr>
        <p:spPr bwMode="auto">
          <a:xfrm>
            <a:off x="4441825" y="3082925"/>
            <a:ext cx="1406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>
                <a:latin typeface="Trebuchet MS" pitchFamily="34" charset="0"/>
              </a:rPr>
              <a:t>eigenvalue</a:t>
            </a:r>
          </a:p>
        </p:txBody>
      </p:sp>
      <p:pic>
        <p:nvPicPr>
          <p:cNvPr id="12301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38" y="3402013"/>
            <a:ext cx="83026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02" name="Text Box 18"/>
          <p:cNvSpPr txBox="1">
            <a:spLocks noChangeArrowheads="1"/>
          </p:cNvSpPr>
          <p:nvPr/>
        </p:nvSpPr>
        <p:spPr bwMode="auto">
          <a:xfrm>
            <a:off x="1758950" y="3087688"/>
            <a:ext cx="2320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>
                <a:latin typeface="Trebuchet MS" pitchFamily="34" charset="0"/>
              </a:rPr>
              <a:t>(right) eigenvector</a:t>
            </a:r>
          </a:p>
        </p:txBody>
      </p:sp>
      <p:pic>
        <p:nvPicPr>
          <p:cNvPr id="12303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484563"/>
            <a:ext cx="1692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5204" name="Group 20"/>
          <p:cNvGrpSpPr>
            <a:grpSpLocks/>
          </p:cNvGrpSpPr>
          <p:nvPr/>
        </p:nvGrpSpPr>
        <p:grpSpPr bwMode="auto">
          <a:xfrm>
            <a:off x="6248400" y="2416175"/>
            <a:ext cx="2589213" cy="985838"/>
            <a:chOff x="4080" y="1296"/>
            <a:chExt cx="1631" cy="621"/>
          </a:xfrm>
        </p:grpSpPr>
        <p:pic>
          <p:nvPicPr>
            <p:cNvPr id="12305" name="Picture 21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1584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06" name="Rectangle 22"/>
            <p:cNvSpPr>
              <a:spLocks noChangeArrowheads="1"/>
            </p:cNvSpPr>
            <p:nvPr/>
          </p:nvSpPr>
          <p:spPr bwMode="auto">
            <a:xfrm>
              <a:off x="4128" y="1296"/>
              <a:ext cx="6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Trebuchet MS" pitchFamily="34" charset="0"/>
                </a:rPr>
                <a:t>Example</a:t>
              </a:r>
            </a:p>
          </p:txBody>
        </p:sp>
        <p:sp>
          <p:nvSpPr>
            <p:cNvPr id="12307" name="Rectangle 23"/>
            <p:cNvSpPr>
              <a:spLocks noChangeArrowheads="1"/>
            </p:cNvSpPr>
            <p:nvPr/>
          </p:nvSpPr>
          <p:spPr bwMode="auto">
            <a:xfrm>
              <a:off x="4080" y="1296"/>
              <a:ext cx="1631" cy="62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5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5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610600" cy="609600"/>
          </a:xfrm>
        </p:spPr>
        <p:txBody>
          <a:bodyPr/>
          <a:lstStyle/>
          <a:p>
            <a:r>
              <a:rPr lang="en-US" altLang="en-US" sz="4000" b="1" smtClean="0">
                <a:solidFill>
                  <a:srgbClr val="800000"/>
                </a:solidFill>
              </a:rPr>
              <a:t>Eigenvalues &amp; Eigenvectors</a:t>
            </a:r>
          </a:p>
        </p:txBody>
      </p:sp>
      <p:grpSp>
        <p:nvGrpSpPr>
          <p:cNvPr id="606223" name="Group 15"/>
          <p:cNvGrpSpPr>
            <a:grpSpLocks/>
          </p:cNvGrpSpPr>
          <p:nvPr/>
        </p:nvGrpSpPr>
        <p:grpSpPr bwMode="auto">
          <a:xfrm>
            <a:off x="509588" y="1341438"/>
            <a:ext cx="7532687" cy="1701800"/>
            <a:chOff x="321" y="845"/>
            <a:chExt cx="4745" cy="1072"/>
          </a:xfrm>
        </p:grpSpPr>
        <p:graphicFrame>
          <p:nvGraphicFramePr>
            <p:cNvPr id="13326" name="Object 11"/>
            <p:cNvGraphicFramePr>
              <a:graphicFrameLocks noChangeAspect="1"/>
            </p:cNvGraphicFramePr>
            <p:nvPr/>
          </p:nvGraphicFramePr>
          <p:xfrm>
            <a:off x="960" y="1536"/>
            <a:ext cx="4106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7" name="Equation" r:id="rId3" imgW="2603500" imgH="241300" progId="Equation.3">
                    <p:embed/>
                  </p:oleObj>
                </mc:Choice>
                <mc:Fallback>
                  <p:oleObj name="Equation" r:id="rId3" imgW="2603500" imgH="241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536"/>
                          <a:ext cx="4106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321" y="845"/>
              <a:ext cx="4581" cy="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00">
                  <a:latin typeface="Arial" pitchFamily="34" charset="0"/>
                </a:rPr>
                <a:t>For symmetric matrices, eigenvectors for distinct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00">
                  <a:latin typeface="Arial" pitchFamily="34" charset="0"/>
                </a:rPr>
                <a:t>eigenvalues are </a:t>
              </a:r>
              <a:r>
                <a:rPr lang="en-US" altLang="en-US" sz="2600" b="1">
                  <a:solidFill>
                    <a:srgbClr val="FF3300"/>
                  </a:solidFill>
                  <a:latin typeface="Arial" pitchFamily="34" charset="0"/>
                </a:rPr>
                <a:t>orthogonal</a:t>
              </a:r>
            </a:p>
          </p:txBody>
        </p:sp>
      </p:grpSp>
      <p:grpSp>
        <p:nvGrpSpPr>
          <p:cNvPr id="606225" name="Group 17"/>
          <p:cNvGrpSpPr>
            <a:grpSpLocks/>
          </p:cNvGrpSpPr>
          <p:nvPr/>
        </p:nvGrpSpPr>
        <p:grpSpPr bwMode="auto">
          <a:xfrm>
            <a:off x="14288" y="3136900"/>
            <a:ext cx="8081962" cy="1212850"/>
            <a:chOff x="173" y="1976"/>
            <a:chExt cx="5091" cy="764"/>
          </a:xfrm>
        </p:grpSpPr>
        <p:graphicFrame>
          <p:nvGraphicFramePr>
            <p:cNvPr id="1332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7096179"/>
                </p:ext>
              </p:extLst>
            </p:nvPr>
          </p:nvGraphicFramePr>
          <p:xfrm>
            <a:off x="485" y="2341"/>
            <a:ext cx="4693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8" name="Equation" r:id="rId5" imgW="2984400" imgH="253800" progId="Equation.3">
                    <p:embed/>
                  </p:oleObj>
                </mc:Choice>
                <mc:Fallback>
                  <p:oleObj name="Equation" r:id="rId5" imgW="2984400" imgH="253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" y="2341"/>
                          <a:ext cx="4693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5" name="Text Box 16"/>
            <p:cNvSpPr txBox="1">
              <a:spLocks noChangeArrowheads="1"/>
            </p:cNvSpPr>
            <p:nvPr/>
          </p:nvSpPr>
          <p:spPr bwMode="auto">
            <a:xfrm>
              <a:off x="173" y="1976"/>
              <a:ext cx="509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lvl="1" eaLnBrk="1" hangingPunct="1"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en-US" sz="2600">
                  <a:latin typeface="Arial" pitchFamily="34" charset="0"/>
                </a:rPr>
                <a:t>All eigenvalues of a real symmetric matrix are </a:t>
              </a:r>
              <a:r>
                <a:rPr lang="en-US" altLang="en-US" sz="2600" b="1">
                  <a:solidFill>
                    <a:srgbClr val="FF3300"/>
                  </a:solidFill>
                  <a:latin typeface="Arial" pitchFamily="34" charset="0"/>
                </a:rPr>
                <a:t>real</a:t>
              </a:r>
              <a:r>
                <a:rPr lang="en-US" altLang="en-US" sz="2600">
                  <a:latin typeface="Arial" pitchFamily="34" charset="0"/>
                </a:rPr>
                <a:t>.</a:t>
              </a:r>
            </a:p>
          </p:txBody>
        </p:sp>
      </p:grpSp>
      <p:grpSp>
        <p:nvGrpSpPr>
          <p:cNvPr id="606227" name="Group 19"/>
          <p:cNvGrpSpPr>
            <a:grpSpLocks/>
          </p:cNvGrpSpPr>
          <p:nvPr/>
        </p:nvGrpSpPr>
        <p:grpSpPr bwMode="auto">
          <a:xfrm>
            <a:off x="477838" y="4800600"/>
            <a:ext cx="7689850" cy="1652588"/>
            <a:chOff x="230" y="3024"/>
            <a:chExt cx="4845" cy="1041"/>
          </a:xfrm>
        </p:grpSpPr>
        <p:grpSp>
          <p:nvGrpSpPr>
            <p:cNvPr id="13318" name="Group 5"/>
            <p:cNvGrpSpPr>
              <a:grpSpLocks/>
            </p:cNvGrpSpPr>
            <p:nvPr/>
          </p:nvGrpSpPr>
          <p:grpSpPr bwMode="auto">
            <a:xfrm>
              <a:off x="823" y="3024"/>
              <a:ext cx="3216" cy="720"/>
              <a:chOff x="1104" y="2832"/>
              <a:chExt cx="3216" cy="720"/>
            </a:xfrm>
          </p:grpSpPr>
          <p:sp>
            <p:nvSpPr>
              <p:cNvPr id="13321" name="Oval 6"/>
              <p:cNvSpPr>
                <a:spLocks noChangeArrowheads="1"/>
              </p:cNvSpPr>
              <p:nvPr/>
            </p:nvSpPr>
            <p:spPr bwMode="auto">
              <a:xfrm>
                <a:off x="2352" y="2832"/>
                <a:ext cx="1968" cy="432"/>
              </a:xfrm>
              <a:prstGeom prst="ellipse">
                <a:avLst/>
              </a:prstGeom>
              <a:noFill/>
              <a:ln w="38100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3600">
                  <a:latin typeface="Arial" pitchFamily="34" charset="0"/>
                </a:endParaRPr>
              </a:p>
            </p:txBody>
          </p:sp>
          <p:sp>
            <p:nvSpPr>
              <p:cNvPr id="13322" name="AutoShape 7"/>
              <p:cNvSpPr>
                <a:spLocks/>
              </p:cNvSpPr>
              <p:nvPr/>
            </p:nvSpPr>
            <p:spPr bwMode="auto">
              <a:xfrm rot="5400000">
                <a:off x="1992" y="2520"/>
                <a:ext cx="144" cy="1920"/>
              </a:xfrm>
              <a:prstGeom prst="leftBrace">
                <a:avLst>
                  <a:gd name="adj1" fmla="val 11111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3600">
                  <a:latin typeface="Arial" pitchFamily="34" charset="0"/>
                </a:endParaRPr>
              </a:p>
            </p:txBody>
          </p:sp>
          <p:cxnSp>
            <p:nvCxnSpPr>
              <p:cNvPr id="13323" name="AutoShape 8"/>
              <p:cNvCxnSpPr>
                <a:cxnSpLocks noChangeShapeType="1"/>
                <a:stCxn id="13321" idx="3"/>
                <a:endCxn id="13322" idx="1"/>
              </p:cNvCxnSpPr>
              <p:nvPr/>
            </p:nvCxnSpPr>
            <p:spPr bwMode="auto">
              <a:xfrm flipH="1">
                <a:off x="2064" y="3213"/>
                <a:ext cx="576" cy="195"/>
              </a:xfrm>
              <a:prstGeom prst="straightConnector1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aphicFrame>
          <p:nvGraphicFramePr>
            <p:cNvPr id="13319" name="Object 13"/>
            <p:cNvGraphicFramePr>
              <a:graphicFrameLocks noChangeAspect="1"/>
            </p:cNvGraphicFramePr>
            <p:nvPr/>
          </p:nvGraphicFramePr>
          <p:xfrm>
            <a:off x="768" y="3703"/>
            <a:ext cx="430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9" name="Equation" r:id="rId7" imgW="2717800" imgH="228600" progId="Equation.3">
                    <p:embed/>
                  </p:oleObj>
                </mc:Choice>
                <mc:Fallback>
                  <p:oleObj name="Equation" r:id="rId7" imgW="27178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703"/>
                          <a:ext cx="430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0" name="Text Box 18"/>
            <p:cNvSpPr txBox="1">
              <a:spLocks noChangeArrowheads="1"/>
            </p:cNvSpPr>
            <p:nvPr/>
          </p:nvSpPr>
          <p:spPr bwMode="auto">
            <a:xfrm>
              <a:off x="230" y="3040"/>
              <a:ext cx="4480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en-US" sz="2600">
                  <a:latin typeface="Arial" pitchFamily="34" charset="0"/>
                </a:rPr>
                <a:t>All eigenvalues of a positive semidefinite matrix</a:t>
              </a:r>
            </a:p>
            <a:p>
              <a:pPr eaLnBrk="1" hangingPunct="1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en-US" sz="2600">
                  <a:latin typeface="Arial" pitchFamily="34" charset="0"/>
                </a:rPr>
                <a:t>are </a:t>
              </a:r>
              <a:r>
                <a:rPr lang="en-US" altLang="en-US" sz="2600" b="1">
                  <a:solidFill>
                    <a:srgbClr val="FF3300"/>
                  </a:solidFill>
                  <a:latin typeface="Arial" pitchFamily="34" charset="0"/>
                </a:rPr>
                <a:t>non-negative</a:t>
              </a:r>
              <a:endParaRPr lang="en-US" altLang="en-US" sz="360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0"/>
            <a:ext cx="7793037" cy="1143000"/>
          </a:xfrm>
        </p:spPr>
        <p:txBody>
          <a:bodyPr/>
          <a:lstStyle/>
          <a:p>
            <a:r>
              <a:rPr lang="en-US" altLang="en-US" b="1" smtClean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84313"/>
            <a:ext cx="7772400" cy="411480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2800" dirty="0"/>
              <a:t>Let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Then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The </a:t>
            </a:r>
            <a:r>
              <a:rPr lang="en-US" sz="2400" dirty="0"/>
              <a:t>eigenvalues are 1 and 3 (nonnegative, real). </a:t>
            </a:r>
          </a:p>
          <a:p>
            <a:pPr>
              <a:defRPr/>
            </a:pPr>
            <a:r>
              <a:rPr lang="en-US" sz="2400" dirty="0"/>
              <a:t>The eigenvectors are orthogonal (and real):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152650" y="1447800"/>
          <a:ext cx="1809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3" imgW="723586" imgH="457002" progId="Equation.3">
                  <p:embed/>
                </p:oleObj>
              </mc:Choice>
              <mc:Fallback>
                <p:oleObj name="Equation" r:id="rId3" imgW="723586" imgH="4570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1447800"/>
                        <a:ext cx="18097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2195513" y="3068638"/>
          <a:ext cx="6453187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5" imgW="2578100" imgH="457200" progId="Equation.3">
                  <p:embed/>
                </p:oleObj>
              </mc:Choice>
              <mc:Fallback>
                <p:oleObj name="Equation" r:id="rId5" imgW="25781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68638"/>
                        <a:ext cx="6453187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2555875" y="5408613"/>
          <a:ext cx="868363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7" imgW="342751" imgH="457002" progId="Equation.3">
                  <p:embed/>
                </p:oleObj>
              </mc:Choice>
              <mc:Fallback>
                <p:oleObj name="Equation" r:id="rId7" imgW="342751" imgH="45700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408613"/>
                        <a:ext cx="868363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8"/>
          <p:cNvGraphicFramePr>
            <a:graphicFrameLocks noChangeAspect="1"/>
          </p:cNvGraphicFramePr>
          <p:nvPr/>
        </p:nvGraphicFramePr>
        <p:xfrm>
          <a:off x="3656013" y="5387975"/>
          <a:ext cx="612775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9" imgW="241300" imgH="457200" progId="Equation.3">
                  <p:embed/>
                </p:oleObj>
              </mc:Choice>
              <mc:Fallback>
                <p:oleObj name="Equation" r:id="rId9" imgW="2413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5387975"/>
                        <a:ext cx="612775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4784725" y="1789113"/>
            <a:ext cx="24765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A40508"/>
                </a:solidFill>
                <a:latin typeface="Arial" pitchFamily="34" charset="0"/>
              </a:rPr>
              <a:t>Real, symmetric.</a:t>
            </a:r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 flipH="1">
            <a:off x="39624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4109" name="AutoShape 13"/>
          <p:cNvSpPr>
            <a:spLocks/>
          </p:cNvSpPr>
          <p:nvPr/>
        </p:nvSpPr>
        <p:spPr bwMode="auto">
          <a:xfrm>
            <a:off x="6022975" y="5661025"/>
            <a:ext cx="2895600" cy="1016000"/>
          </a:xfrm>
          <a:prstGeom prst="borderCallout2">
            <a:avLst>
              <a:gd name="adj1" fmla="val 11250"/>
              <a:gd name="adj2" fmla="val -2630"/>
              <a:gd name="adj3" fmla="val 11250"/>
              <a:gd name="adj4" fmla="val -3069"/>
              <a:gd name="adj5" fmla="val -75301"/>
              <a:gd name="adj6" fmla="val -47644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itchFamily="34" charset="0"/>
              </a:rPr>
              <a:t>Plug in these values and solve for eigenvectors.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3505200" y="3462338"/>
            <a:ext cx="1981200" cy="728662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Arial" pitchFamily="34" charset="0"/>
            </a:endParaRPr>
          </a:p>
        </p:txBody>
      </p:sp>
      <p:pic>
        <p:nvPicPr>
          <p:cNvPr id="1536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30613"/>
            <a:ext cx="175895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50875" y="1776413"/>
            <a:ext cx="7772400" cy="4114800"/>
          </a:xfrm>
        </p:spPr>
        <p:txBody>
          <a:bodyPr/>
          <a:lstStyle/>
          <a:p>
            <a:r>
              <a:rPr lang="en-US" altLang="en-US" sz="2400" smtClean="0"/>
              <a:t>Let                  be a </a:t>
            </a:r>
            <a:r>
              <a:rPr lang="en-US" altLang="en-US" sz="2400" b="1" smtClean="0">
                <a:solidFill>
                  <a:srgbClr val="0033CC"/>
                </a:solidFill>
              </a:rPr>
              <a:t>square</a:t>
            </a:r>
            <a:r>
              <a:rPr lang="en-US" altLang="en-US" sz="2400" b="1" smtClean="0">
                <a:solidFill>
                  <a:srgbClr val="FF3300"/>
                </a:solidFill>
              </a:rPr>
              <a:t> </a:t>
            </a:r>
            <a:r>
              <a:rPr lang="en-US" altLang="en-US" sz="2400" smtClean="0"/>
              <a:t>matrix with </a:t>
            </a:r>
            <a:r>
              <a:rPr lang="en-US" altLang="en-US" sz="2400" b="1" i="1" smtClean="0">
                <a:solidFill>
                  <a:srgbClr val="0033CC"/>
                </a:solidFill>
                <a:latin typeface="Times" pitchFamily="18" charset="0"/>
              </a:rPr>
              <a:t>m</a:t>
            </a:r>
            <a:r>
              <a:rPr lang="en-US" altLang="en-US" sz="2400" i="1" smtClean="0">
                <a:latin typeface="Times" pitchFamily="18" charset="0"/>
              </a:rPr>
              <a:t> </a:t>
            </a:r>
            <a:r>
              <a:rPr lang="en-US" altLang="en-US" sz="2400" b="1" smtClean="0">
                <a:solidFill>
                  <a:srgbClr val="0033CC"/>
                </a:solidFill>
              </a:rPr>
              <a:t>linearly independent eigenvectors </a:t>
            </a:r>
            <a:r>
              <a:rPr lang="en-US" altLang="en-US" sz="2400" smtClean="0"/>
              <a:t>(a “non-defective” matrix)</a:t>
            </a:r>
            <a:endParaRPr lang="en-US" altLang="en-US" sz="2400" b="1" smtClean="0">
              <a:solidFill>
                <a:srgbClr val="0033CC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400" b="1" smtClean="0">
                <a:solidFill>
                  <a:srgbClr val="0033CC"/>
                </a:solidFill>
              </a:rPr>
              <a:t>Theorem</a:t>
            </a:r>
            <a:r>
              <a:rPr lang="en-US" altLang="en-US" sz="2400" smtClean="0"/>
              <a:t>: Exists an </a:t>
            </a:r>
            <a:r>
              <a:rPr lang="en-US" altLang="en-US" sz="2400" b="1" smtClean="0">
                <a:solidFill>
                  <a:srgbClr val="FF3300"/>
                </a:solidFill>
              </a:rPr>
              <a:t>eigen decomposition</a:t>
            </a:r>
            <a:r>
              <a:rPr lang="en-US" altLang="en-US" sz="2400" smtClean="0"/>
              <a:t>                      </a:t>
            </a:r>
          </a:p>
          <a:p>
            <a:pPr lvl="1">
              <a:lnSpc>
                <a:spcPct val="120000"/>
              </a:lnSpc>
            </a:pPr>
            <a:endParaRPr lang="en-US" altLang="en-US" sz="240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en-US" sz="2000" smtClean="0"/>
              <a:t>(cf. matrix diagonalization theorem)</a:t>
            </a:r>
          </a:p>
          <a:p>
            <a:pPr>
              <a:lnSpc>
                <a:spcPct val="120000"/>
              </a:lnSpc>
            </a:pPr>
            <a:r>
              <a:rPr lang="en-US" altLang="en-US" sz="2400" smtClean="0"/>
              <a:t>Columns of </a:t>
            </a:r>
            <a:r>
              <a:rPr lang="en-US" altLang="en-US" sz="2400" b="1" i="1" smtClean="0"/>
              <a:t>U</a:t>
            </a:r>
            <a:r>
              <a:rPr lang="en-US" altLang="en-US" sz="2400" smtClean="0"/>
              <a:t> are </a:t>
            </a:r>
            <a:r>
              <a:rPr lang="en-US" altLang="en-US" sz="2400" b="1" smtClean="0">
                <a:solidFill>
                  <a:srgbClr val="FF3300"/>
                </a:solidFill>
              </a:rPr>
              <a:t>eigenvectors</a:t>
            </a:r>
            <a:r>
              <a:rPr lang="en-US" altLang="en-US" sz="2400" smtClean="0"/>
              <a:t> of </a:t>
            </a:r>
            <a:r>
              <a:rPr lang="en-US" altLang="en-US" sz="2400" b="1" i="1" smtClean="0"/>
              <a:t>S</a:t>
            </a:r>
          </a:p>
          <a:p>
            <a:pPr>
              <a:lnSpc>
                <a:spcPct val="120000"/>
              </a:lnSpc>
            </a:pPr>
            <a:r>
              <a:rPr lang="en-US" altLang="en-US" sz="2400" smtClean="0"/>
              <a:t>Diagonal elements of     are </a:t>
            </a:r>
            <a:r>
              <a:rPr lang="en-US" altLang="en-US" sz="2400" b="1" smtClean="0">
                <a:solidFill>
                  <a:srgbClr val="FF3300"/>
                </a:solidFill>
              </a:rPr>
              <a:t>eigenvalues</a:t>
            </a:r>
            <a:r>
              <a:rPr lang="en-US" altLang="en-US" sz="2400" smtClean="0"/>
              <a:t> of 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title"/>
          </p:nvPr>
        </p:nvSpPr>
        <p:spPr>
          <a:xfrm>
            <a:off x="500063" y="188913"/>
            <a:ext cx="8567737" cy="1223962"/>
          </a:xfrm>
        </p:spPr>
        <p:txBody>
          <a:bodyPr/>
          <a:lstStyle/>
          <a:p>
            <a:r>
              <a:rPr lang="en-US" altLang="en-US" sz="4000" b="1" smtClean="0">
                <a:solidFill>
                  <a:srgbClr val="800000"/>
                </a:solidFill>
              </a:rPr>
              <a:t>Eigen/diagonal Decomposition</a:t>
            </a:r>
          </a:p>
        </p:txBody>
      </p:sp>
      <p:pic>
        <p:nvPicPr>
          <p:cNvPr id="15366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15049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7253" name="Group 21"/>
          <p:cNvGrpSpPr>
            <a:grpSpLocks/>
          </p:cNvGrpSpPr>
          <p:nvPr/>
        </p:nvGrpSpPr>
        <p:grpSpPr bwMode="auto">
          <a:xfrm>
            <a:off x="4724400" y="3314700"/>
            <a:ext cx="2143125" cy="396875"/>
            <a:chOff x="2976" y="2150"/>
            <a:chExt cx="1350" cy="250"/>
          </a:xfrm>
        </p:grpSpPr>
        <p:sp>
          <p:nvSpPr>
            <p:cNvPr id="15373" name="Rectangle 12"/>
            <p:cNvSpPr>
              <a:spLocks noChangeArrowheads="1"/>
            </p:cNvSpPr>
            <p:nvPr/>
          </p:nvSpPr>
          <p:spPr bwMode="auto">
            <a:xfrm>
              <a:off x="3600" y="2150"/>
              <a:ext cx="7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rebuchet MS" pitchFamily="34" charset="0"/>
                </a:rPr>
                <a:t>diagonal</a:t>
              </a:r>
            </a:p>
          </p:txBody>
        </p:sp>
        <p:sp>
          <p:nvSpPr>
            <p:cNvPr id="15374" name="Freeform 13"/>
            <p:cNvSpPr>
              <a:spLocks/>
            </p:cNvSpPr>
            <p:nvPr/>
          </p:nvSpPr>
          <p:spPr bwMode="auto">
            <a:xfrm>
              <a:off x="2976" y="2256"/>
              <a:ext cx="576" cy="144"/>
            </a:xfrm>
            <a:custGeom>
              <a:avLst/>
              <a:gdLst>
                <a:gd name="T0" fmla="*/ 576 w 576"/>
                <a:gd name="T1" fmla="*/ 0 h 144"/>
                <a:gd name="T2" fmla="*/ 0 w 576"/>
                <a:gd name="T3" fmla="*/ 0 h 144"/>
                <a:gd name="T4" fmla="*/ 0 w 576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144">
                  <a:moveTo>
                    <a:pt x="576" y="0"/>
                  </a:move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7246" name="Group 14"/>
          <p:cNvGrpSpPr>
            <a:grpSpLocks/>
          </p:cNvGrpSpPr>
          <p:nvPr/>
        </p:nvGrpSpPr>
        <p:grpSpPr bwMode="auto">
          <a:xfrm>
            <a:off x="1200150" y="5127625"/>
            <a:ext cx="6324600" cy="889000"/>
            <a:chOff x="960" y="3264"/>
            <a:chExt cx="3656" cy="560"/>
          </a:xfrm>
        </p:grpSpPr>
        <p:pic>
          <p:nvPicPr>
            <p:cNvPr id="15370" name="Picture 15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3603"/>
              <a:ext cx="289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71" name="Picture 16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" y="3264"/>
              <a:ext cx="181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72" name="Picture 17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" y="3271"/>
              <a:ext cx="121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7254" name="AutoShape 22"/>
          <p:cNvSpPr>
            <a:spLocks noChangeArrowheads="1"/>
          </p:cNvSpPr>
          <p:nvPr/>
        </p:nvSpPr>
        <p:spPr bwMode="auto">
          <a:xfrm>
            <a:off x="7315200" y="2514600"/>
            <a:ext cx="1752600" cy="1752600"/>
          </a:xfrm>
          <a:prstGeom prst="leftArrowCallout">
            <a:avLst>
              <a:gd name="adj1" fmla="val 27380"/>
              <a:gd name="adj2" fmla="val 27380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itchFamily="34" charset="0"/>
              </a:rPr>
              <a:t>Unique for distinct eigen-values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5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smtClean="0">
                <a:solidFill>
                  <a:srgbClr val="800000"/>
                </a:solidFill>
              </a:rPr>
              <a:t>Diagonal decomposition: why/how</a:t>
            </a:r>
          </a:p>
        </p:txBody>
      </p:sp>
      <p:grpSp>
        <p:nvGrpSpPr>
          <p:cNvPr id="645131" name="Group 11"/>
          <p:cNvGrpSpPr>
            <a:grpSpLocks/>
          </p:cNvGrpSpPr>
          <p:nvPr/>
        </p:nvGrpSpPr>
        <p:grpSpPr bwMode="auto">
          <a:xfrm>
            <a:off x="533400" y="1676400"/>
            <a:ext cx="8382000" cy="1425575"/>
            <a:chOff x="336" y="1104"/>
            <a:chExt cx="5280" cy="898"/>
          </a:xfrm>
        </p:grpSpPr>
        <p:graphicFrame>
          <p:nvGraphicFramePr>
            <p:cNvPr id="16393" name="Object 4"/>
            <p:cNvGraphicFramePr>
              <a:graphicFrameLocks noChangeAspect="1"/>
            </p:cNvGraphicFramePr>
            <p:nvPr/>
          </p:nvGraphicFramePr>
          <p:xfrm>
            <a:off x="4269" y="1104"/>
            <a:ext cx="1347" cy="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" name="Equation" r:id="rId3" imgW="1066800" imgH="711200" progId="Equation.3">
                    <p:embed/>
                  </p:oleObj>
                </mc:Choice>
                <mc:Fallback>
                  <p:oleObj name="Equation" r:id="rId3" imgW="1066800" imgH="711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9" y="1104"/>
                          <a:ext cx="1347" cy="8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336" y="1372"/>
              <a:ext cx="388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00">
                  <a:latin typeface="Arial" pitchFamily="34" charset="0"/>
                </a:rPr>
                <a:t>Let </a:t>
              </a:r>
              <a:r>
                <a:rPr lang="en-US" altLang="en-US" sz="2600" b="1" i="1">
                  <a:latin typeface="Arial" pitchFamily="34" charset="0"/>
                </a:rPr>
                <a:t>U</a:t>
              </a:r>
              <a:r>
                <a:rPr lang="en-US" altLang="en-US" sz="2600">
                  <a:latin typeface="Arial" pitchFamily="34" charset="0"/>
                </a:rPr>
                <a:t> have the eigenvectors as columns:</a:t>
              </a:r>
            </a:p>
          </p:txBody>
        </p:sp>
      </p:grpSp>
      <p:grpSp>
        <p:nvGrpSpPr>
          <p:cNvPr id="645132" name="Group 12"/>
          <p:cNvGrpSpPr>
            <a:grpSpLocks/>
          </p:cNvGrpSpPr>
          <p:nvPr/>
        </p:nvGrpSpPr>
        <p:grpSpPr bwMode="auto">
          <a:xfrm>
            <a:off x="692150" y="3060700"/>
            <a:ext cx="8248650" cy="1968500"/>
            <a:chOff x="436" y="1928"/>
            <a:chExt cx="5196" cy="1240"/>
          </a:xfrm>
        </p:grpSpPr>
        <p:graphicFrame>
          <p:nvGraphicFramePr>
            <p:cNvPr id="16391" name="Object 5"/>
            <p:cNvGraphicFramePr>
              <a:graphicFrameLocks noChangeAspect="1"/>
            </p:cNvGraphicFramePr>
            <p:nvPr/>
          </p:nvGraphicFramePr>
          <p:xfrm>
            <a:off x="436" y="2270"/>
            <a:ext cx="5196" cy="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0" name="Equation" r:id="rId5" imgW="4114800" imgH="711200" progId="Equation.3">
                    <p:embed/>
                  </p:oleObj>
                </mc:Choice>
                <mc:Fallback>
                  <p:oleObj name="Equation" r:id="rId5" imgW="4114800" imgH="711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" y="2270"/>
                          <a:ext cx="5196" cy="8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480" y="1928"/>
              <a:ext cx="235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00">
                  <a:latin typeface="Arial" pitchFamily="34" charset="0"/>
                </a:rPr>
                <a:t>Then, </a:t>
              </a:r>
              <a:r>
                <a:rPr lang="en-US" altLang="en-US" sz="2600" b="1" i="1">
                  <a:latin typeface="Arial" pitchFamily="34" charset="0"/>
                </a:rPr>
                <a:t>SU</a:t>
              </a:r>
              <a:r>
                <a:rPr lang="en-US" altLang="en-US" sz="2600">
                  <a:latin typeface="Arial" pitchFamily="34" charset="0"/>
                </a:rPr>
                <a:t> can be written</a:t>
              </a:r>
            </a:p>
          </p:txBody>
        </p:sp>
      </p:grpSp>
      <p:sp>
        <p:nvSpPr>
          <p:cNvPr id="645129" name="Text Box 9"/>
          <p:cNvSpPr txBox="1">
            <a:spLocks noChangeArrowheads="1"/>
          </p:cNvSpPr>
          <p:nvPr/>
        </p:nvSpPr>
        <p:spPr bwMode="auto">
          <a:xfrm>
            <a:off x="3324225" y="6029325"/>
            <a:ext cx="23145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>
                <a:latin typeface="Arial" pitchFamily="34" charset="0"/>
                <a:sym typeface="Symbol" pitchFamily="18" charset="2"/>
              </a:rPr>
              <a:t>And </a:t>
            </a:r>
            <a:r>
              <a:rPr lang="en-US" altLang="en-US" sz="2600" b="1" i="1">
                <a:latin typeface="Arial" pitchFamily="34" charset="0"/>
                <a:sym typeface="Symbol" pitchFamily="18" charset="2"/>
              </a:rPr>
              <a:t>S=UU</a:t>
            </a:r>
            <a:r>
              <a:rPr lang="en-US" altLang="en-US" sz="2600" b="1" i="1" baseline="30000">
                <a:latin typeface="Arial" pitchFamily="34" charset="0"/>
                <a:sym typeface="Symbol" pitchFamily="18" charset="2"/>
              </a:rPr>
              <a:t>–1</a:t>
            </a:r>
            <a:r>
              <a:rPr lang="en-US" altLang="en-US" sz="2600" b="1" i="1">
                <a:latin typeface="Arial" pitchFamily="34" charset="0"/>
                <a:sym typeface="Symbol" pitchFamily="18" charset="2"/>
              </a:rPr>
              <a:t>.</a:t>
            </a:r>
          </a:p>
        </p:txBody>
      </p:sp>
      <p:sp>
        <p:nvSpPr>
          <p:cNvPr id="645130" name="Text Box 10"/>
          <p:cNvSpPr txBox="1">
            <a:spLocks noChangeArrowheads="1"/>
          </p:cNvSpPr>
          <p:nvPr/>
        </p:nvSpPr>
        <p:spPr bwMode="auto">
          <a:xfrm>
            <a:off x="2362200" y="5302250"/>
            <a:ext cx="4054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Clr>
                <a:srgbClr val="A50021"/>
              </a:buClr>
              <a:buFont typeface="Wingdings" pitchFamily="2" charset="2"/>
              <a:buNone/>
            </a:pPr>
            <a:r>
              <a:rPr lang="en-US" altLang="en-US" sz="2600">
                <a:latin typeface="Arial" pitchFamily="34" charset="0"/>
              </a:rPr>
              <a:t>Thus </a:t>
            </a:r>
            <a:r>
              <a:rPr lang="en-US" altLang="en-US" sz="2600" b="1" i="1">
                <a:latin typeface="Arial" pitchFamily="34" charset="0"/>
              </a:rPr>
              <a:t>SU=U</a:t>
            </a:r>
            <a:r>
              <a:rPr lang="en-US" altLang="en-US" sz="2600" b="1" i="1">
                <a:latin typeface="Arial" pitchFamily="34" charset="0"/>
                <a:sym typeface="Symbol" pitchFamily="18" charset="2"/>
              </a:rPr>
              <a:t></a:t>
            </a:r>
            <a:r>
              <a:rPr lang="en-US" altLang="en-US" sz="2600">
                <a:latin typeface="Arial" pitchFamily="34" charset="0"/>
                <a:sym typeface="Symbol" pitchFamily="18" charset="2"/>
              </a:rPr>
              <a:t>, or </a:t>
            </a:r>
            <a:r>
              <a:rPr lang="en-US" altLang="en-US" sz="2600" b="1" i="1">
                <a:latin typeface="Arial" pitchFamily="34" charset="0"/>
                <a:sym typeface="Symbol" pitchFamily="18" charset="2"/>
              </a:rPr>
              <a:t>U</a:t>
            </a:r>
            <a:r>
              <a:rPr lang="en-US" altLang="en-US" sz="2600" b="1" i="1" baseline="30000">
                <a:latin typeface="Arial" pitchFamily="34" charset="0"/>
                <a:sym typeface="Symbol" pitchFamily="18" charset="2"/>
              </a:rPr>
              <a:t>–1</a:t>
            </a:r>
            <a:r>
              <a:rPr lang="en-US" altLang="en-US" sz="2600" b="1" i="1">
                <a:latin typeface="Arial" pitchFamily="34" charset="0"/>
                <a:sym typeface="Symbol" pitchFamily="18" charset="2"/>
              </a:rPr>
              <a:t>SU=</a:t>
            </a:r>
            <a:endParaRPr lang="en-US" altLang="en-US" sz="36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9" grpId="0" autoUpdateAnimBg="0"/>
      <p:bldP spid="64513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404225" cy="1340768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rgbClr val="800000"/>
                </a:solidFill>
              </a:rPr>
              <a:t>Diagonal decomposition - example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755650" y="1997075"/>
            <a:ext cx="12842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itchFamily="34" charset="0"/>
              </a:rPr>
              <a:t>Recall </a:t>
            </a:r>
          </a:p>
        </p:txBody>
      </p:sp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2354263" y="1676400"/>
          <a:ext cx="3894137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3" imgW="1549400" imgH="457200" progId="Equation.3">
                  <p:embed/>
                </p:oleObj>
              </mc:Choice>
              <mc:Fallback>
                <p:oleObj name="Equation" r:id="rId3" imgW="1549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1676400"/>
                        <a:ext cx="3894137" cy="1149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755650" y="3297238"/>
            <a:ext cx="61547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itchFamily="34" charset="0"/>
              </a:rPr>
              <a:t>The eigenvectors         and         form </a:t>
            </a:r>
          </a:p>
        </p:txBody>
      </p:sp>
      <p:graphicFrame>
        <p:nvGraphicFramePr>
          <p:cNvPr id="17414" name="Object 7"/>
          <p:cNvGraphicFramePr>
            <a:graphicFrameLocks noChangeAspect="1"/>
          </p:cNvGraphicFramePr>
          <p:nvPr/>
        </p:nvGraphicFramePr>
        <p:xfrm>
          <a:off x="3581400" y="3035300"/>
          <a:ext cx="8509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5" imgW="342751" imgH="457002" progId="Equation.3">
                  <p:embed/>
                </p:oleObj>
              </mc:Choice>
              <mc:Fallback>
                <p:oleObj name="Equation" r:id="rId5" imgW="342751" imgH="45700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035300"/>
                        <a:ext cx="8509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8"/>
          <p:cNvGraphicFramePr>
            <a:graphicFrameLocks noChangeAspect="1"/>
          </p:cNvGraphicFramePr>
          <p:nvPr/>
        </p:nvGraphicFramePr>
        <p:xfrm>
          <a:off x="5199063" y="3048000"/>
          <a:ext cx="5937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7" imgW="241300" imgH="457200" progId="Equation.3">
                  <p:embed/>
                </p:oleObj>
              </mc:Choice>
              <mc:Fallback>
                <p:oleObj name="Equation" r:id="rId7" imgW="2413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3048000"/>
                        <a:ext cx="5937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9"/>
          <p:cNvGraphicFramePr>
            <a:graphicFrameLocks noChangeAspect="1"/>
          </p:cNvGraphicFramePr>
          <p:nvPr/>
        </p:nvGraphicFramePr>
        <p:xfrm>
          <a:off x="6910388" y="2984500"/>
          <a:ext cx="201136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9" imgW="800100" imgH="457200" progId="Equation.3">
                  <p:embed/>
                </p:oleObj>
              </mc:Choice>
              <mc:Fallback>
                <p:oleObj name="Equation" r:id="rId9" imgW="8001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2984500"/>
                        <a:ext cx="2011362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114300" y="4157663"/>
            <a:ext cx="310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itchFamily="34" charset="0"/>
              </a:rPr>
              <a:t>Inverting, we have</a:t>
            </a:r>
          </a:p>
        </p:txBody>
      </p:sp>
      <p:graphicFrame>
        <p:nvGraphicFramePr>
          <p:cNvPr id="17418" name="Object 11"/>
          <p:cNvGraphicFramePr>
            <a:graphicFrameLocks noChangeAspect="1"/>
          </p:cNvGraphicFramePr>
          <p:nvPr/>
        </p:nvGraphicFramePr>
        <p:xfrm>
          <a:off x="2971800" y="4260850"/>
          <a:ext cx="30956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11" imgW="1231900" imgH="457200" progId="Equation.3">
                  <p:embed/>
                </p:oleObj>
              </mc:Choice>
              <mc:Fallback>
                <p:oleObj name="Equation" r:id="rId11" imgW="12319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0850"/>
                        <a:ext cx="309562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822325" y="5876925"/>
            <a:ext cx="29606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itchFamily="34" charset="0"/>
              </a:rPr>
              <a:t>Then, </a:t>
            </a:r>
            <a:r>
              <a:rPr lang="en-US" altLang="en-US" sz="2800" b="1" i="1">
                <a:latin typeface="Arial" pitchFamily="34" charset="0"/>
                <a:sym typeface="Symbol" pitchFamily="18" charset="2"/>
              </a:rPr>
              <a:t>S=UU</a:t>
            </a:r>
            <a:r>
              <a:rPr lang="en-US" altLang="en-US" sz="2800" b="1" i="1" baseline="30000">
                <a:latin typeface="Arial" pitchFamily="34" charset="0"/>
                <a:sym typeface="Symbol" pitchFamily="18" charset="2"/>
              </a:rPr>
              <a:t>–1 </a:t>
            </a:r>
            <a:r>
              <a:rPr lang="en-US" altLang="en-US" sz="2800" b="1" i="1">
                <a:latin typeface="Arial" pitchFamily="34" charset="0"/>
                <a:sym typeface="Symbol" pitchFamily="18" charset="2"/>
              </a:rPr>
              <a:t>=</a:t>
            </a:r>
          </a:p>
        </p:txBody>
      </p:sp>
      <p:graphicFrame>
        <p:nvGraphicFramePr>
          <p:cNvPr id="17420" name="Object 14"/>
          <p:cNvGraphicFramePr>
            <a:graphicFrameLocks noChangeAspect="1"/>
          </p:cNvGraphicFramePr>
          <p:nvPr/>
        </p:nvGraphicFramePr>
        <p:xfrm>
          <a:off x="3641725" y="5556250"/>
          <a:ext cx="44354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13" imgW="1765300" imgH="457200" progId="Equation.3">
                  <p:embed/>
                </p:oleObj>
              </mc:Choice>
              <mc:Fallback>
                <p:oleObj name="Equation" r:id="rId13" imgW="17653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5556250"/>
                        <a:ext cx="443547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59" name="AutoShape 15"/>
          <p:cNvSpPr>
            <a:spLocks noChangeArrowheads="1"/>
          </p:cNvSpPr>
          <p:nvPr/>
        </p:nvSpPr>
        <p:spPr bwMode="auto">
          <a:xfrm>
            <a:off x="6211888" y="4357688"/>
            <a:ext cx="2357437" cy="955675"/>
          </a:xfrm>
          <a:prstGeom prst="leftArrowCallout">
            <a:avLst>
              <a:gd name="adj1" fmla="val 25000"/>
              <a:gd name="adj2" fmla="val 25000"/>
              <a:gd name="adj3" fmla="val 42632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itchFamily="34" charset="0"/>
              </a:rPr>
              <a:t>Recall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itchFamily="34" charset="0"/>
              </a:rPr>
              <a:t>UU</a:t>
            </a:r>
            <a:r>
              <a:rPr lang="en-US" altLang="en-US" sz="2800" baseline="30000">
                <a:latin typeface="Arial" pitchFamily="34" charset="0"/>
              </a:rPr>
              <a:t>–1</a:t>
            </a:r>
            <a:r>
              <a:rPr lang="en-US" altLang="en-US" sz="2800">
                <a:latin typeface="Arial" pitchFamily="34" charset="0"/>
              </a:rPr>
              <a:t> =1.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smtClean="0">
                <a:solidFill>
                  <a:srgbClr val="800000"/>
                </a:solidFill>
              </a:rPr>
              <a:t>Example continued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69913" y="1768475"/>
            <a:ext cx="58674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itchFamily="34" charset="0"/>
              </a:rPr>
              <a:t>Let’s divide </a:t>
            </a:r>
            <a:r>
              <a:rPr lang="en-US" altLang="en-US" sz="2800" b="1" i="1">
                <a:latin typeface="Arial" pitchFamily="34" charset="0"/>
                <a:sym typeface="Symbol" pitchFamily="18" charset="2"/>
              </a:rPr>
              <a:t>U </a:t>
            </a:r>
            <a:r>
              <a:rPr lang="en-US" altLang="en-US" sz="2800">
                <a:latin typeface="Arial" pitchFamily="34" charset="0"/>
                <a:sym typeface="Symbol" pitchFamily="18" charset="2"/>
              </a:rPr>
              <a:t>(and multiply </a:t>
            </a:r>
            <a:r>
              <a:rPr lang="en-US" altLang="en-US" sz="2800" b="1" i="1">
                <a:latin typeface="Arial" pitchFamily="34" charset="0"/>
                <a:sym typeface="Symbol" pitchFamily="18" charset="2"/>
              </a:rPr>
              <a:t>U</a:t>
            </a:r>
            <a:r>
              <a:rPr lang="en-US" altLang="en-US" sz="2800" b="1" i="1" baseline="30000">
                <a:latin typeface="Arial" pitchFamily="34" charset="0"/>
                <a:sym typeface="Symbol" pitchFamily="18" charset="2"/>
              </a:rPr>
              <a:t>–1</a:t>
            </a:r>
            <a:r>
              <a:rPr lang="en-US" altLang="en-US" sz="2800">
                <a:latin typeface="Arial" pitchFamily="34" charset="0"/>
                <a:sym typeface="Symbol" pitchFamily="18" charset="2"/>
              </a:rPr>
              <a:t>)</a:t>
            </a:r>
            <a:r>
              <a:rPr lang="en-US" altLang="en-US" sz="2800" baseline="30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en-US" sz="2800">
                <a:latin typeface="Arial" pitchFamily="34" charset="0"/>
              </a:rPr>
              <a:t>by  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6096000" y="1733550"/>
          <a:ext cx="5302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3" imgW="241091" imgH="215713" progId="Equation.3">
                  <p:embed/>
                </p:oleObj>
              </mc:Choice>
              <mc:Fallback>
                <p:oleObj name="Equation" r:id="rId3" imgW="241091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33550"/>
                        <a:ext cx="5302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209800" y="2679700"/>
          <a:ext cx="644525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5" imgW="2565400" imgH="508000" progId="Equation.3">
                  <p:embed/>
                </p:oleObj>
              </mc:Choice>
              <mc:Fallback>
                <p:oleObj name="Equation" r:id="rId5" imgW="25654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79700"/>
                        <a:ext cx="644525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57200" y="3033713"/>
            <a:ext cx="165258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itchFamily="34" charset="0"/>
              </a:rPr>
              <a:t>Then, </a:t>
            </a:r>
            <a:r>
              <a:rPr lang="en-US" altLang="en-US" sz="2800" b="1" i="1">
                <a:latin typeface="Arial" pitchFamily="34" charset="0"/>
                <a:sym typeface="Symbol" pitchFamily="18" charset="2"/>
              </a:rPr>
              <a:t>S=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313113" y="4114800"/>
            <a:ext cx="463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latin typeface="Arial" pitchFamily="34" charset="0"/>
              </a:rPr>
              <a:t>Q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6437313" y="4114800"/>
            <a:ext cx="1717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i="1">
                <a:latin typeface="Arial" pitchFamily="34" charset="0"/>
              </a:rPr>
              <a:t>(Q</a:t>
            </a:r>
            <a:r>
              <a:rPr lang="en-US" altLang="en-US" sz="2800" b="1" i="1" baseline="30000">
                <a:latin typeface="Arial" pitchFamily="34" charset="0"/>
              </a:rPr>
              <a:t>-1</a:t>
            </a:r>
            <a:r>
              <a:rPr lang="en-US" altLang="en-US" sz="2800" b="1" i="1">
                <a:latin typeface="Arial" pitchFamily="34" charset="0"/>
              </a:rPr>
              <a:t>= Q</a:t>
            </a:r>
            <a:r>
              <a:rPr lang="en-US" altLang="en-US" sz="2800" b="1" i="1" baseline="30000">
                <a:latin typeface="Arial" pitchFamily="34" charset="0"/>
              </a:rPr>
              <a:t>T </a:t>
            </a:r>
            <a:r>
              <a:rPr lang="en-US" altLang="en-US" sz="2800" b="1" i="1">
                <a:latin typeface="Arial" pitchFamily="34" charset="0"/>
              </a:rPr>
              <a:t>)</a:t>
            </a:r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5218113" y="4087813"/>
            <a:ext cx="4111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b="1" i="1">
                <a:latin typeface="Arial" pitchFamily="34" charset="0"/>
                <a:sym typeface="Symbol" pitchFamily="18" charset="2"/>
              </a:rPr>
              <a:t></a:t>
            </a:r>
          </a:p>
        </p:txBody>
      </p:sp>
      <p:sp>
        <p:nvSpPr>
          <p:cNvPr id="648204" name="AutoShape 12"/>
          <p:cNvSpPr>
            <a:spLocks/>
          </p:cNvSpPr>
          <p:nvPr/>
        </p:nvSpPr>
        <p:spPr bwMode="auto">
          <a:xfrm>
            <a:off x="2317750" y="5524500"/>
            <a:ext cx="3378200" cy="523875"/>
          </a:xfrm>
          <a:prstGeom prst="borderCallout2">
            <a:avLst>
              <a:gd name="adj1" fmla="val 24491"/>
              <a:gd name="adj2" fmla="val -2551"/>
              <a:gd name="adj3" fmla="val 24491"/>
              <a:gd name="adj4" fmla="val -2551"/>
              <a:gd name="adj5" fmla="val -623148"/>
              <a:gd name="adj6" fmla="val -16458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itchFamily="34" charset="0"/>
              </a:rPr>
              <a:t>Why? Stay tuned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0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496300" cy="4105275"/>
          </a:xfrm>
        </p:spPr>
        <p:txBody>
          <a:bodyPr/>
          <a:lstStyle/>
          <a:p>
            <a:r>
              <a:rPr lang="en-US" altLang="en-US" sz="2800" smtClean="0"/>
              <a:t>If                  is a </a:t>
            </a:r>
            <a:r>
              <a:rPr lang="en-US" altLang="en-US" sz="2800" b="1" smtClean="0">
                <a:solidFill>
                  <a:srgbClr val="FF3300"/>
                </a:solidFill>
              </a:rPr>
              <a:t>symmetric </a:t>
            </a:r>
            <a:r>
              <a:rPr lang="en-US" altLang="en-US" sz="2800" smtClean="0"/>
              <a:t>matrix:</a:t>
            </a:r>
          </a:p>
          <a:p>
            <a:pPr>
              <a:lnSpc>
                <a:spcPct val="120000"/>
              </a:lnSpc>
            </a:pPr>
            <a:r>
              <a:rPr lang="en-US" altLang="en-US" sz="2800" b="1" smtClean="0">
                <a:solidFill>
                  <a:srgbClr val="0033CC"/>
                </a:solidFill>
              </a:rPr>
              <a:t>Theorem</a:t>
            </a:r>
            <a:r>
              <a:rPr lang="en-US" altLang="en-US" sz="2800" smtClean="0"/>
              <a:t>: Exists a (unique) </a:t>
            </a:r>
            <a:r>
              <a:rPr lang="en-US" altLang="en-US" sz="2800" b="1" smtClean="0">
                <a:solidFill>
                  <a:srgbClr val="FF3300"/>
                </a:solidFill>
              </a:rPr>
              <a:t>eigen decomposition</a:t>
            </a:r>
            <a:endParaRPr lang="en-US" altLang="en-US" sz="2800" smtClean="0"/>
          </a:p>
          <a:p>
            <a:pPr>
              <a:lnSpc>
                <a:spcPct val="120000"/>
              </a:lnSpc>
            </a:pPr>
            <a:r>
              <a:rPr lang="en-US" altLang="en-US" sz="2800" smtClean="0"/>
              <a:t>where </a:t>
            </a:r>
            <a:r>
              <a:rPr lang="en-US" altLang="en-US" sz="2800" b="1" i="1" smtClean="0"/>
              <a:t>Q</a:t>
            </a:r>
            <a:r>
              <a:rPr lang="en-US" altLang="en-US" sz="2800" smtClean="0"/>
              <a:t> is </a:t>
            </a:r>
            <a:r>
              <a:rPr lang="en-US" altLang="en-US" sz="2800" b="1" smtClean="0">
                <a:solidFill>
                  <a:srgbClr val="FF3300"/>
                </a:solidFill>
              </a:rPr>
              <a:t>orthogonal:</a:t>
            </a:r>
          </a:p>
          <a:p>
            <a:pPr lvl="1">
              <a:lnSpc>
                <a:spcPct val="120000"/>
              </a:lnSpc>
            </a:pPr>
            <a:r>
              <a:rPr lang="en-US" altLang="en-US" b="1" i="1" smtClean="0">
                <a:latin typeface="Lucida Sans" pitchFamily="34" charset="0"/>
              </a:rPr>
              <a:t>Q</a:t>
            </a:r>
            <a:r>
              <a:rPr lang="en-US" altLang="en-US" b="1" i="1" baseline="30000" smtClean="0">
                <a:latin typeface="Lucida Sans" pitchFamily="34" charset="0"/>
              </a:rPr>
              <a:t>-1</a:t>
            </a:r>
            <a:r>
              <a:rPr lang="en-US" altLang="en-US" b="1" i="1" smtClean="0">
                <a:latin typeface="Lucida Sans" pitchFamily="34" charset="0"/>
              </a:rPr>
              <a:t>= Q</a:t>
            </a:r>
            <a:r>
              <a:rPr lang="en-US" altLang="en-US" b="1" i="1" baseline="30000" smtClean="0">
                <a:latin typeface="Lucida Sans" pitchFamily="34" charset="0"/>
              </a:rPr>
              <a:t>T</a:t>
            </a:r>
          </a:p>
          <a:p>
            <a:pPr lvl="1">
              <a:lnSpc>
                <a:spcPct val="120000"/>
              </a:lnSpc>
            </a:pPr>
            <a:r>
              <a:rPr lang="en-US" altLang="en-US" smtClean="0"/>
              <a:t>Columns of </a:t>
            </a:r>
            <a:r>
              <a:rPr lang="en-US" altLang="en-US" b="1" i="1" smtClean="0"/>
              <a:t>Q</a:t>
            </a:r>
            <a:r>
              <a:rPr lang="en-US" altLang="en-US" smtClean="0"/>
              <a:t> are normalized eigenvectors</a:t>
            </a:r>
          </a:p>
          <a:p>
            <a:pPr lvl="1">
              <a:lnSpc>
                <a:spcPct val="120000"/>
              </a:lnSpc>
            </a:pPr>
            <a:r>
              <a:rPr lang="en-US" altLang="en-US" smtClean="0"/>
              <a:t>Columns are orthogonal.</a:t>
            </a:r>
          </a:p>
          <a:p>
            <a:pPr lvl="1">
              <a:lnSpc>
                <a:spcPct val="120000"/>
              </a:lnSpc>
            </a:pPr>
            <a:r>
              <a:rPr lang="en-US" altLang="en-US" smtClean="0"/>
              <a:t>(everything is real)</a:t>
            </a:r>
            <a:endParaRPr lang="en-US" altLang="en-US" b="1" i="1" baseline="30000" smtClean="0">
              <a:latin typeface="Lucida Sans" pitchFamily="34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endParaRPr lang="en-US" altLang="en-US" b="1" i="1" baseline="30000" smtClean="0">
              <a:latin typeface="Lucida Sans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8459787" cy="1368425"/>
          </a:xfrm>
        </p:spPr>
        <p:txBody>
          <a:bodyPr/>
          <a:lstStyle/>
          <a:p>
            <a:r>
              <a:rPr lang="en-US" altLang="en-US" sz="4000" b="1" smtClean="0">
                <a:solidFill>
                  <a:srgbClr val="800000"/>
                </a:solidFill>
              </a:rPr>
              <a:t>Symmetric Eigen Decomposition</a:t>
            </a:r>
          </a:p>
        </p:txBody>
      </p:sp>
      <p:pic>
        <p:nvPicPr>
          <p:cNvPr id="19460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15049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461" name="Object 15"/>
          <p:cNvGraphicFramePr>
            <a:graphicFrameLocks noChangeAspect="1"/>
          </p:cNvGraphicFramePr>
          <p:nvPr/>
        </p:nvGraphicFramePr>
        <p:xfrm>
          <a:off x="3657600" y="2743200"/>
          <a:ext cx="17272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5" imgW="685800" imgH="228600" progId="Equation.3">
                  <p:embed/>
                </p:oleObj>
              </mc:Choice>
              <mc:Fallback>
                <p:oleObj name="Equation" r:id="rId5" imgW="6858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43200"/>
                        <a:ext cx="17272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Examine the symmetric eigen decomposition, if any, for each of the following matrices: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371600" y="3124200"/>
          <a:ext cx="13716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3" imgW="545863" imgH="457002" progId="Equation.3">
                  <p:embed/>
                </p:oleObj>
              </mc:Choice>
              <mc:Fallback>
                <p:oleObj name="Equation" r:id="rId3" imgW="545863" imgH="4570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24200"/>
                        <a:ext cx="13716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3219450" y="3124200"/>
          <a:ext cx="11811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5" imgW="469900" imgH="457200" progId="Equation.3">
                  <p:embed/>
                </p:oleObj>
              </mc:Choice>
              <mc:Fallback>
                <p:oleObj name="Equation" r:id="rId5" imgW="4699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3124200"/>
                        <a:ext cx="11811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4772025" y="3124200"/>
          <a:ext cx="1468438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7" imgW="583947" imgH="457002" progId="Equation.3">
                  <p:embed/>
                </p:oleObj>
              </mc:Choice>
              <mc:Fallback>
                <p:oleObj name="Equation" r:id="rId7" imgW="583947" imgH="45700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3124200"/>
                        <a:ext cx="1468438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6772275" y="3124200"/>
          <a:ext cx="11811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9" imgW="469900" imgH="457200" progId="Equation.3">
                  <p:embed/>
                </p:oleObj>
              </mc:Choice>
              <mc:Fallback>
                <p:oleObj name="Equation" r:id="rId9" imgW="4699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275" y="3124200"/>
                        <a:ext cx="11811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8639175" cy="1716088"/>
          </a:xfrm>
        </p:spPr>
        <p:txBody>
          <a:bodyPr/>
          <a:lstStyle/>
          <a:p>
            <a:r>
              <a:rPr lang="en-US" altLang="en-US" sz="4000" b="1" smtClean="0">
                <a:solidFill>
                  <a:srgbClr val="800000"/>
                </a:solidFill>
              </a:rPr>
              <a:t>Singular Value Decomposition</a:t>
            </a:r>
          </a:p>
        </p:txBody>
      </p:sp>
      <p:grpSp>
        <p:nvGrpSpPr>
          <p:cNvPr id="21507" name="Group 42"/>
          <p:cNvGrpSpPr>
            <a:grpSpLocks/>
          </p:cNvGrpSpPr>
          <p:nvPr/>
        </p:nvGrpSpPr>
        <p:grpSpPr bwMode="auto">
          <a:xfrm>
            <a:off x="3484563" y="2590800"/>
            <a:ext cx="3455987" cy="1217613"/>
            <a:chOff x="2195" y="1632"/>
            <a:chExt cx="2177" cy="767"/>
          </a:xfrm>
        </p:grpSpPr>
        <p:graphicFrame>
          <p:nvGraphicFramePr>
            <p:cNvPr id="21516" name="Object 22"/>
            <p:cNvGraphicFramePr>
              <a:graphicFrameLocks noChangeAspect="1"/>
            </p:cNvGraphicFramePr>
            <p:nvPr/>
          </p:nvGraphicFramePr>
          <p:xfrm>
            <a:off x="2352" y="1632"/>
            <a:ext cx="106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9" name="Equation" r:id="rId3" imgW="672808" imgH="203112" progId="Equation.3">
                    <p:embed/>
                  </p:oleObj>
                </mc:Choice>
                <mc:Fallback>
                  <p:oleObj name="Equation" r:id="rId3" imgW="672808" imgH="203112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632"/>
                          <a:ext cx="1065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2195" y="2108"/>
              <a:ext cx="545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itchFamily="34" charset="0"/>
                </a:rPr>
                <a:t>m</a:t>
              </a:r>
              <a:r>
                <a:rPr lang="en-US" altLang="en-US" sz="2400" i="1">
                  <a:latin typeface="Arial" pitchFamily="34" charset="0"/>
                  <a:sym typeface="Symbol" pitchFamily="18" charset="2"/>
                </a:rPr>
                <a:t>m</a:t>
              </a:r>
              <a:endParaRPr lang="en-US" altLang="en-US" sz="2400" i="1">
                <a:latin typeface="Arial" pitchFamily="34" charset="0"/>
              </a:endParaRPr>
            </a:p>
          </p:txBody>
        </p:sp>
        <p:sp>
          <p:nvSpPr>
            <p:cNvPr id="21518" name="Rectangle 24"/>
            <p:cNvSpPr>
              <a:spLocks noChangeArrowheads="1"/>
            </p:cNvSpPr>
            <p:nvPr/>
          </p:nvSpPr>
          <p:spPr bwMode="auto">
            <a:xfrm>
              <a:off x="2846" y="2108"/>
              <a:ext cx="49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itchFamily="34" charset="0"/>
                </a:rPr>
                <a:t>m</a:t>
              </a:r>
              <a:r>
                <a:rPr lang="en-US" altLang="en-US" sz="2400" i="1">
                  <a:latin typeface="Arial" pitchFamily="34" charset="0"/>
                  <a:sym typeface="Symbol" pitchFamily="18" charset="2"/>
                </a:rPr>
                <a:t>n</a:t>
              </a:r>
              <a:endParaRPr lang="en-US" altLang="en-US" sz="2400" i="1">
                <a:latin typeface="Arial" pitchFamily="34" charset="0"/>
              </a:endParaRPr>
            </a:p>
          </p:txBody>
        </p:sp>
        <p:sp>
          <p:nvSpPr>
            <p:cNvPr id="21519" name="Rectangle 25"/>
            <p:cNvSpPr>
              <a:spLocks noChangeArrowheads="1"/>
            </p:cNvSpPr>
            <p:nvPr/>
          </p:nvSpPr>
          <p:spPr bwMode="auto">
            <a:xfrm>
              <a:off x="3557" y="2108"/>
              <a:ext cx="815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itchFamily="34" charset="0"/>
                </a:rPr>
                <a:t>V </a:t>
              </a:r>
              <a:r>
                <a:rPr lang="en-US" altLang="en-US" sz="2400">
                  <a:latin typeface="Arial" pitchFamily="34" charset="0"/>
                </a:rPr>
                <a:t>is </a:t>
              </a:r>
              <a:r>
                <a:rPr lang="en-US" altLang="en-US" sz="2400" i="1">
                  <a:latin typeface="Arial" pitchFamily="34" charset="0"/>
                </a:rPr>
                <a:t>n</a:t>
              </a:r>
              <a:r>
                <a:rPr lang="en-US" altLang="en-US" sz="2400" i="1">
                  <a:latin typeface="Arial" pitchFamily="34" charset="0"/>
                  <a:sym typeface="Symbol" pitchFamily="18" charset="2"/>
                </a:rPr>
                <a:t>n</a:t>
              </a:r>
              <a:endParaRPr lang="en-US" altLang="en-US" sz="2400" i="1">
                <a:latin typeface="Arial" pitchFamily="34" charset="0"/>
              </a:endParaRPr>
            </a:p>
          </p:txBody>
        </p:sp>
        <p:sp>
          <p:nvSpPr>
            <p:cNvPr id="21520" name="Line 26"/>
            <p:cNvSpPr>
              <a:spLocks noChangeShapeType="1"/>
            </p:cNvSpPr>
            <p:nvPr/>
          </p:nvSpPr>
          <p:spPr bwMode="auto">
            <a:xfrm flipV="1">
              <a:off x="2544" y="192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28"/>
            <p:cNvSpPr>
              <a:spLocks noChangeShapeType="1"/>
            </p:cNvSpPr>
            <p:nvPr/>
          </p:nvSpPr>
          <p:spPr bwMode="auto">
            <a:xfrm flipV="1">
              <a:off x="302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29"/>
            <p:cNvSpPr>
              <a:spLocks noChangeShapeType="1"/>
            </p:cNvSpPr>
            <p:nvPr/>
          </p:nvSpPr>
          <p:spPr bwMode="auto">
            <a:xfrm flipH="1" flipV="1">
              <a:off x="3216" y="192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08" name="Text Box 37"/>
          <p:cNvSpPr txBox="1">
            <a:spLocks noChangeArrowheads="1"/>
          </p:cNvSpPr>
          <p:nvPr/>
        </p:nvSpPr>
        <p:spPr bwMode="auto">
          <a:xfrm>
            <a:off x="212725" y="1717675"/>
            <a:ext cx="860998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latin typeface="Arial" pitchFamily="34" charset="0"/>
              </a:rPr>
              <a:t>For an </a:t>
            </a:r>
            <a:r>
              <a:rPr lang="en-US" altLang="en-US" sz="2600" i="1" dirty="0">
                <a:latin typeface="Arial" pitchFamily="34" charset="0"/>
              </a:rPr>
              <a:t>m</a:t>
            </a:r>
            <a:r>
              <a:rPr lang="en-US" altLang="en-US" sz="2600" i="1" dirty="0">
                <a:latin typeface="Arial" pitchFamily="34" charset="0"/>
                <a:sym typeface="Symbol" pitchFamily="18" charset="2"/>
              </a:rPr>
              <a:t> </a:t>
            </a:r>
            <a:r>
              <a:rPr lang="en-US" altLang="en-US" sz="2600" i="1" dirty="0">
                <a:latin typeface="Arial" pitchFamily="34" charset="0"/>
              </a:rPr>
              <a:t>n</a:t>
            </a:r>
            <a:r>
              <a:rPr lang="en-US" altLang="en-US" sz="2600" dirty="0">
                <a:latin typeface="Arial" pitchFamily="34" charset="0"/>
              </a:rPr>
              <a:t> matrix </a:t>
            </a:r>
            <a:r>
              <a:rPr lang="en-US" altLang="en-US" sz="3000" b="1" dirty="0">
                <a:latin typeface="Times" pitchFamily="18" charset="0"/>
              </a:rPr>
              <a:t>A</a:t>
            </a:r>
            <a:r>
              <a:rPr lang="en-US" altLang="en-US" sz="2600" b="1" dirty="0">
                <a:latin typeface="Times" pitchFamily="18" charset="0"/>
              </a:rPr>
              <a:t> </a:t>
            </a:r>
            <a:r>
              <a:rPr lang="en-US" altLang="en-US" sz="2600" dirty="0">
                <a:latin typeface="Times" pitchFamily="18" charset="0"/>
              </a:rPr>
              <a:t>of rank </a:t>
            </a:r>
            <a:r>
              <a:rPr lang="en-US" altLang="en-US" sz="2600" i="1" dirty="0" smtClean="0">
                <a:latin typeface="Times" pitchFamily="18" charset="0"/>
              </a:rPr>
              <a:t>r, </a:t>
            </a:r>
            <a:r>
              <a:rPr lang="en-US" altLang="en-US" sz="2600" dirty="0" smtClean="0">
                <a:latin typeface="Times" pitchFamily="18" charset="0"/>
              </a:rPr>
              <a:t> </a:t>
            </a:r>
            <a:r>
              <a:rPr lang="en-US" altLang="en-US" sz="2600" dirty="0">
                <a:latin typeface="Arial" pitchFamily="34" charset="0"/>
              </a:rPr>
              <a:t>there exists a factorization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latin typeface="Arial" pitchFamily="34" charset="0"/>
              </a:rPr>
              <a:t>(Singular Value Decomposition = </a:t>
            </a:r>
            <a:r>
              <a:rPr lang="en-US" altLang="en-US" sz="2600" b="1" dirty="0">
                <a:solidFill>
                  <a:srgbClr val="FF3300"/>
                </a:solidFill>
                <a:latin typeface="Arial" pitchFamily="34" charset="0"/>
              </a:rPr>
              <a:t>SVD</a:t>
            </a:r>
            <a:r>
              <a:rPr lang="en-US" altLang="en-US" sz="2600" dirty="0">
                <a:latin typeface="Arial" pitchFamily="34" charset="0"/>
              </a:rPr>
              <a:t>) as follows:</a:t>
            </a:r>
          </a:p>
        </p:txBody>
      </p:sp>
      <p:sp>
        <p:nvSpPr>
          <p:cNvPr id="610342" name="Text Box 38"/>
          <p:cNvSpPr txBox="1">
            <a:spLocks noChangeArrowheads="1"/>
          </p:cNvSpPr>
          <p:nvPr/>
        </p:nvSpPr>
        <p:spPr bwMode="auto">
          <a:xfrm>
            <a:off x="288925" y="4006850"/>
            <a:ext cx="8128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Clr>
                <a:srgbClr val="A50021"/>
              </a:buClr>
              <a:buFont typeface="Wingdings" pitchFamily="2" charset="2"/>
              <a:buNone/>
            </a:pPr>
            <a:r>
              <a:rPr lang="en-US" altLang="en-US" sz="2600">
                <a:latin typeface="Arial" pitchFamily="34" charset="0"/>
              </a:rPr>
              <a:t>The columns of </a:t>
            </a:r>
            <a:r>
              <a:rPr lang="en-US" altLang="en-US" sz="2600" b="1" i="1">
                <a:latin typeface="Arial" pitchFamily="34" charset="0"/>
              </a:rPr>
              <a:t>U</a:t>
            </a:r>
            <a:r>
              <a:rPr lang="en-US" altLang="en-US" sz="2600">
                <a:latin typeface="Arial" pitchFamily="34" charset="0"/>
              </a:rPr>
              <a:t> are orthogonal eigenvectors of </a:t>
            </a:r>
            <a:r>
              <a:rPr lang="en-US" altLang="en-US" sz="2600" b="1" i="1">
                <a:latin typeface="Arial" pitchFamily="34" charset="0"/>
              </a:rPr>
              <a:t>AA</a:t>
            </a:r>
            <a:r>
              <a:rPr lang="en-US" altLang="en-US" sz="2600" b="1" i="1" baseline="30000">
                <a:latin typeface="Arial" pitchFamily="34" charset="0"/>
              </a:rPr>
              <a:t>T</a:t>
            </a:r>
            <a:r>
              <a:rPr lang="en-US" altLang="en-US" sz="2600">
                <a:latin typeface="Arial" pitchFamily="34" charset="0"/>
              </a:rPr>
              <a:t>.</a:t>
            </a:r>
            <a:endParaRPr lang="en-US" altLang="en-US" sz="3600">
              <a:latin typeface="Arial" pitchFamily="34" charset="0"/>
            </a:endParaRPr>
          </a:p>
        </p:txBody>
      </p:sp>
      <p:sp>
        <p:nvSpPr>
          <p:cNvPr id="610343" name="Text Box 39"/>
          <p:cNvSpPr txBox="1">
            <a:spLocks noChangeArrowheads="1"/>
          </p:cNvSpPr>
          <p:nvPr/>
        </p:nvSpPr>
        <p:spPr bwMode="auto">
          <a:xfrm>
            <a:off x="271463" y="4572000"/>
            <a:ext cx="81105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Clr>
                <a:srgbClr val="A50021"/>
              </a:buClr>
              <a:buFont typeface="Wingdings" pitchFamily="2" charset="2"/>
              <a:buNone/>
            </a:pPr>
            <a:r>
              <a:rPr lang="en-US" altLang="en-US" sz="2600">
                <a:latin typeface="Arial" pitchFamily="34" charset="0"/>
              </a:rPr>
              <a:t>The columns of </a:t>
            </a:r>
            <a:r>
              <a:rPr lang="en-US" altLang="en-US" sz="2600" b="1" i="1">
                <a:latin typeface="Arial" pitchFamily="34" charset="0"/>
              </a:rPr>
              <a:t>V</a:t>
            </a:r>
            <a:r>
              <a:rPr lang="en-US" altLang="en-US" sz="2600">
                <a:latin typeface="Arial" pitchFamily="34" charset="0"/>
              </a:rPr>
              <a:t> are orthogonal eigenvectors of </a:t>
            </a:r>
            <a:r>
              <a:rPr lang="en-US" altLang="en-US" sz="2600" b="1" i="1">
                <a:latin typeface="Arial" pitchFamily="34" charset="0"/>
              </a:rPr>
              <a:t>A</a:t>
            </a:r>
            <a:r>
              <a:rPr lang="en-US" altLang="en-US" sz="2600" b="1" i="1" baseline="30000">
                <a:latin typeface="Arial" pitchFamily="34" charset="0"/>
              </a:rPr>
              <a:t>T</a:t>
            </a:r>
            <a:r>
              <a:rPr lang="en-US" altLang="en-US" sz="2600" b="1" i="1">
                <a:latin typeface="Arial" pitchFamily="34" charset="0"/>
              </a:rPr>
              <a:t>A</a:t>
            </a:r>
            <a:r>
              <a:rPr lang="en-US" altLang="en-US" sz="2600">
                <a:latin typeface="Arial" pitchFamily="34" charset="0"/>
              </a:rPr>
              <a:t>.</a:t>
            </a:r>
            <a:endParaRPr lang="en-US" altLang="en-US" sz="3600">
              <a:latin typeface="Arial" pitchFamily="34" charset="0"/>
            </a:endParaRPr>
          </a:p>
        </p:txBody>
      </p:sp>
      <p:grpSp>
        <p:nvGrpSpPr>
          <p:cNvPr id="610347" name="Group 43"/>
          <p:cNvGrpSpPr>
            <a:grpSpLocks/>
          </p:cNvGrpSpPr>
          <p:nvPr/>
        </p:nvGrpSpPr>
        <p:grpSpPr bwMode="auto">
          <a:xfrm>
            <a:off x="304800" y="5105400"/>
            <a:ext cx="8843963" cy="1609725"/>
            <a:chOff x="192" y="3216"/>
            <a:chExt cx="5571" cy="1014"/>
          </a:xfrm>
        </p:grpSpPr>
        <p:graphicFrame>
          <p:nvGraphicFramePr>
            <p:cNvPr id="21512" name="Object 31"/>
            <p:cNvGraphicFramePr>
              <a:graphicFrameLocks noChangeAspect="1"/>
            </p:cNvGraphicFramePr>
            <p:nvPr/>
          </p:nvGraphicFramePr>
          <p:xfrm>
            <a:off x="2143" y="3552"/>
            <a:ext cx="73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0" name="Equation" r:id="rId5" imgW="583693" imgH="266469" progId="Equation.3">
                    <p:embed/>
                  </p:oleObj>
                </mc:Choice>
                <mc:Fallback>
                  <p:oleObj name="Equation" r:id="rId5" imgW="583693" imgH="266469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" y="3552"/>
                          <a:ext cx="73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3" name="Object 32"/>
            <p:cNvGraphicFramePr>
              <a:graphicFrameLocks noChangeAspect="1"/>
            </p:cNvGraphicFramePr>
            <p:nvPr/>
          </p:nvGraphicFramePr>
          <p:xfrm>
            <a:off x="1584" y="3888"/>
            <a:ext cx="171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1" name="Equation" r:id="rId7" imgW="1079032" imgH="215806" progId="Equation.3">
                    <p:embed/>
                  </p:oleObj>
                </mc:Choice>
                <mc:Fallback>
                  <p:oleObj name="Equation" r:id="rId7" imgW="1079032" imgH="215806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888"/>
                          <a:ext cx="1710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AutoShape 33"/>
            <p:cNvSpPr>
              <a:spLocks noChangeArrowheads="1"/>
            </p:cNvSpPr>
            <p:nvPr/>
          </p:nvSpPr>
          <p:spPr bwMode="auto">
            <a:xfrm>
              <a:off x="3181" y="3870"/>
              <a:ext cx="2582" cy="330"/>
            </a:xfrm>
            <a:prstGeom prst="leftArrowCallout">
              <a:avLst>
                <a:gd name="adj1" fmla="val 25000"/>
                <a:gd name="adj2" fmla="val 25000"/>
                <a:gd name="adj3" fmla="val 131527"/>
                <a:gd name="adj4" fmla="val 66667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i="1">
                  <a:latin typeface="Arial" pitchFamily="34" charset="0"/>
                </a:rPr>
                <a:t>Singular values</a:t>
              </a:r>
              <a:r>
                <a:rPr lang="en-US" altLang="en-US" sz="2800">
                  <a:latin typeface="Arial" pitchFamily="34" charset="0"/>
                </a:rPr>
                <a:t>.</a:t>
              </a:r>
            </a:p>
          </p:txBody>
        </p:sp>
        <p:sp>
          <p:nvSpPr>
            <p:cNvPr id="21515" name="Text Box 40"/>
            <p:cNvSpPr txBox="1">
              <a:spLocks noChangeArrowheads="1"/>
            </p:cNvSpPr>
            <p:nvPr/>
          </p:nvSpPr>
          <p:spPr bwMode="auto">
            <a:xfrm>
              <a:off x="192" y="3216"/>
              <a:ext cx="522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00">
                  <a:latin typeface="Arial" pitchFamily="34" charset="0"/>
                </a:rPr>
                <a:t>Eigenvalues </a:t>
              </a:r>
              <a:r>
                <a:rPr lang="en-US" altLang="en-US" sz="2600">
                  <a:latin typeface="Arial" pitchFamily="34" charset="0"/>
                  <a:sym typeface="Symbol" pitchFamily="18" charset="2"/>
                </a:rPr>
                <a:t></a:t>
              </a:r>
              <a:r>
                <a:rPr lang="en-US" altLang="en-US" sz="2600" baseline="-25000">
                  <a:latin typeface="Arial" pitchFamily="34" charset="0"/>
                  <a:sym typeface="Symbol" pitchFamily="18" charset="2"/>
                </a:rPr>
                <a:t>1 </a:t>
              </a:r>
              <a:r>
                <a:rPr lang="en-US" altLang="en-US" sz="2600">
                  <a:latin typeface="Arial" pitchFamily="34" charset="0"/>
                  <a:sym typeface="Symbol" pitchFamily="18" charset="2"/>
                </a:rPr>
                <a:t>… </a:t>
              </a:r>
              <a:r>
                <a:rPr lang="en-US" altLang="en-US" sz="2600" baseline="-25000">
                  <a:latin typeface="Arial" pitchFamily="34" charset="0"/>
                  <a:sym typeface="Symbol" pitchFamily="18" charset="2"/>
                </a:rPr>
                <a:t>r</a:t>
              </a:r>
              <a:r>
                <a:rPr lang="en-US" altLang="en-US" sz="2600">
                  <a:latin typeface="Arial" pitchFamily="34" charset="0"/>
                </a:rPr>
                <a:t> of </a:t>
              </a:r>
              <a:r>
                <a:rPr lang="en-US" altLang="en-US" sz="2600" b="1" i="1">
                  <a:latin typeface="Arial" pitchFamily="34" charset="0"/>
                </a:rPr>
                <a:t>AA</a:t>
              </a:r>
              <a:r>
                <a:rPr lang="en-US" altLang="en-US" sz="2600" b="1" i="1" baseline="30000">
                  <a:latin typeface="Arial" pitchFamily="34" charset="0"/>
                </a:rPr>
                <a:t>T </a:t>
              </a:r>
              <a:r>
                <a:rPr lang="en-US" altLang="en-US" sz="2600">
                  <a:latin typeface="Arial" pitchFamily="34" charset="0"/>
                </a:rPr>
                <a:t>are the eigenvalues of </a:t>
              </a:r>
              <a:r>
                <a:rPr lang="en-US" altLang="en-US" sz="2600" b="1" i="1">
                  <a:latin typeface="Arial" pitchFamily="34" charset="0"/>
                </a:rPr>
                <a:t>A</a:t>
              </a:r>
              <a:r>
                <a:rPr lang="en-US" altLang="en-US" sz="2600" b="1" i="1" baseline="30000">
                  <a:latin typeface="Arial" pitchFamily="34" charset="0"/>
                </a:rPr>
                <a:t>T</a:t>
              </a:r>
              <a:r>
                <a:rPr lang="en-US" altLang="en-US" sz="2600" b="1" i="1">
                  <a:latin typeface="Arial" pitchFamily="34" charset="0"/>
                </a:rPr>
                <a:t>A</a:t>
              </a:r>
              <a:r>
                <a:rPr lang="en-US" altLang="en-US" sz="2600">
                  <a:latin typeface="Arial" pitchFamily="34" charset="0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42" grpId="0" autoUpdateAnimBg="0"/>
      <p:bldP spid="61034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7772400" cy="701675"/>
          </a:xfrm>
          <a:noFill/>
        </p:spPr>
        <p:txBody>
          <a:bodyPr lIns="90000" tIns="46800" rIns="90000" bIns="46800" anchor="ctr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 b="1" dirty="0" smtClean="0">
                <a:solidFill>
                  <a:srgbClr val="800000"/>
                </a:solidFill>
                <a:ea typeface="Gulim" pitchFamily="34" charset="-127"/>
              </a:rPr>
              <a:t>Dimensionality Reduction</a:t>
            </a:r>
            <a:endParaRPr lang="en-GB" altLang="en-US" sz="4000" b="1" dirty="0" smtClean="0">
              <a:solidFill>
                <a:srgbClr val="8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35975" cy="2281237"/>
          </a:xfrm>
          <a:solidFill>
            <a:srgbClr val="FFFFFF"/>
          </a:solidFill>
        </p:spPr>
        <p:txBody>
          <a:bodyPr lIns="90000" tIns="46800" rIns="90000" bIns="46800"/>
          <a:lstStyle/>
          <a:p>
            <a:pPr marL="341313" indent="-341313" defTabSz="457200" eaLnBrk="1" hangingPunct="1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>
                <a:latin typeface="Arial" pitchFamily="34" charset="0"/>
              </a:rPr>
              <a:t>One approach to deal with high dimensional data is by reducing their dimensionality.</a:t>
            </a:r>
          </a:p>
          <a:p>
            <a:pPr marL="341313" indent="-341313" defTabSz="457200" eaLnBrk="1" hangingPunct="1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>
                <a:latin typeface="Arial" pitchFamily="34" charset="0"/>
              </a:rPr>
              <a:t>Project high dimensional data onto a lower dimensional sub-space using </a:t>
            </a:r>
            <a:r>
              <a:rPr lang="en-US" altLang="en-US" u="sng" smtClean="0">
                <a:latin typeface="Arial" pitchFamily="34" charset="0"/>
              </a:rPr>
              <a:t>linear</a:t>
            </a:r>
            <a:r>
              <a:rPr lang="en-US" altLang="en-US" smtClean="0">
                <a:latin typeface="Arial" pitchFamily="34" charset="0"/>
              </a:rPr>
              <a:t> or </a:t>
            </a:r>
            <a:r>
              <a:rPr lang="en-US" altLang="en-US" u="sng" smtClean="0">
                <a:latin typeface="Arial" pitchFamily="34" charset="0"/>
              </a:rPr>
              <a:t>non-linear</a:t>
            </a:r>
            <a:r>
              <a:rPr lang="en-US" altLang="en-US" smtClean="0">
                <a:latin typeface="Arial" pitchFamily="34" charset="0"/>
              </a:rPr>
              <a:t> transformations.</a:t>
            </a:r>
          </a:p>
          <a:p>
            <a:pPr marL="741363" lvl="1" indent="-284163" defTabSz="457200" eaLnBrk="1" hangingPunct="1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>
              <a:latin typeface="Arial" pitchFamily="34" charset="0"/>
            </a:endParaRPr>
          </a:p>
          <a:p>
            <a:pPr marL="741363" lvl="1" indent="-284163" defTabSz="457200" eaLnBrk="1" hangingPunct="1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smtClean="0"/>
          </a:p>
          <a:p>
            <a:pPr marL="741363" lvl="1" indent="-284163" defTabSz="457200" eaLnBrk="1" hangingPunct="1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smtClean="0"/>
          </a:p>
          <a:p>
            <a:pPr marL="741363" lvl="1" indent="-284163" defTabSz="457200" eaLnBrk="1" hangingPunct="1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smtClean="0"/>
          </a:p>
          <a:p>
            <a:pPr marL="741363" lvl="1" indent="-284163" defTabSz="457200" eaLnBrk="1" hangingPunct="1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smtClean="0"/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Arial" pitchFamily="34" charset="0"/>
            </a:endParaRPr>
          </a:p>
        </p:txBody>
      </p:sp>
      <p:sp>
        <p:nvSpPr>
          <p:cNvPr id="410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Arial" pitchFamily="34" charset="0"/>
            </a:endParaRPr>
          </a:p>
        </p:txBody>
      </p:sp>
      <p:sp>
        <p:nvSpPr>
          <p:cNvPr id="4102" name="Text Box 10"/>
          <p:cNvSpPr txBox="1">
            <a:spLocks noChangeArrowheads="1"/>
          </p:cNvSpPr>
          <p:nvPr/>
        </p:nvSpPr>
        <p:spPr bwMode="auto">
          <a:xfrm>
            <a:off x="2124075" y="4941888"/>
            <a:ext cx="294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itchFamily="34" charset="0"/>
                <a:ea typeface="宋体" pitchFamily="2" charset="-122"/>
              </a:rPr>
              <a:t>Reduce dimensionality</a:t>
            </a:r>
          </a:p>
        </p:txBody>
      </p:sp>
      <p:sp>
        <p:nvSpPr>
          <p:cNvPr id="4103" name="Line 11"/>
          <p:cNvSpPr>
            <a:spLocks noChangeShapeType="1"/>
          </p:cNvSpPr>
          <p:nvPr/>
        </p:nvSpPr>
        <p:spPr bwMode="auto">
          <a:xfrm>
            <a:off x="2124075" y="5589588"/>
            <a:ext cx="2952750" cy="0"/>
          </a:xfrm>
          <a:prstGeom prst="line">
            <a:avLst/>
          </a:prstGeom>
          <a:noFill/>
          <a:ln w="349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6443663" y="5157788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(K&lt;&lt;N)</a:t>
            </a:r>
          </a:p>
        </p:txBody>
      </p:sp>
      <p:graphicFrame>
        <p:nvGraphicFramePr>
          <p:cNvPr id="4105" name="Object 14"/>
          <p:cNvGraphicFramePr>
            <a:graphicFrameLocks noChangeAspect="1"/>
          </p:cNvGraphicFramePr>
          <p:nvPr/>
        </p:nvGraphicFramePr>
        <p:xfrm>
          <a:off x="900113" y="4508500"/>
          <a:ext cx="1208087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4" imgW="583947" imgH="939392" progId="Equation.DSMT4">
                  <p:embed/>
                </p:oleObj>
              </mc:Choice>
              <mc:Fallback>
                <p:oleObj name="Equation" r:id="rId4" imgW="583947" imgH="93939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08500"/>
                        <a:ext cx="1208087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5"/>
          <p:cNvGraphicFramePr>
            <a:graphicFrameLocks noChangeAspect="1"/>
          </p:cNvGraphicFramePr>
          <p:nvPr/>
        </p:nvGraphicFramePr>
        <p:xfrm>
          <a:off x="5148263" y="4437063"/>
          <a:ext cx="12255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6" imgW="571252" imgH="939392" progId="Equation.DSMT4">
                  <p:embed/>
                </p:oleObj>
              </mc:Choice>
              <mc:Fallback>
                <p:oleObj name="Equation" r:id="rId6" imgW="571252" imgH="93939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437063"/>
                        <a:ext cx="122555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8332788" cy="1427162"/>
          </a:xfrm>
        </p:spPr>
        <p:txBody>
          <a:bodyPr/>
          <a:lstStyle/>
          <a:p>
            <a:r>
              <a:rPr lang="en-US" altLang="en-US" sz="4000" b="1" smtClean="0">
                <a:solidFill>
                  <a:srgbClr val="800000"/>
                </a:solidFill>
              </a:rPr>
              <a:t>Singular Value Decomposition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Illustration of SVD dimensions and sparseness</a:t>
            </a:r>
          </a:p>
        </p:txBody>
      </p:sp>
      <p:grpSp>
        <p:nvGrpSpPr>
          <p:cNvPr id="611332" name="Group 4"/>
          <p:cNvGrpSpPr>
            <a:grpSpLocks/>
          </p:cNvGrpSpPr>
          <p:nvPr/>
        </p:nvGrpSpPr>
        <p:grpSpPr bwMode="auto">
          <a:xfrm>
            <a:off x="1066800" y="2590800"/>
            <a:ext cx="6135688" cy="2049463"/>
            <a:chOff x="672" y="1632"/>
            <a:chExt cx="3865" cy="1291"/>
          </a:xfrm>
        </p:grpSpPr>
        <p:pic>
          <p:nvPicPr>
            <p:cNvPr id="2253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632"/>
              <a:ext cx="3865" cy="1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38" name="Rectangle 6"/>
            <p:cNvSpPr>
              <a:spLocks noChangeArrowheads="1"/>
            </p:cNvSpPr>
            <p:nvPr/>
          </p:nvSpPr>
          <p:spPr bwMode="auto">
            <a:xfrm>
              <a:off x="3014" y="2256"/>
              <a:ext cx="605" cy="240"/>
            </a:xfrm>
            <a:prstGeom prst="rect">
              <a:avLst/>
            </a:prstGeom>
            <a:solidFill>
              <a:srgbClr val="CC990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latin typeface="Arial" pitchFamily="34" charset="0"/>
              </a:endParaRPr>
            </a:p>
          </p:txBody>
        </p:sp>
        <p:sp>
          <p:nvSpPr>
            <p:cNvPr id="22539" name="Rectangle 7"/>
            <p:cNvSpPr>
              <a:spLocks noChangeArrowheads="1"/>
            </p:cNvSpPr>
            <p:nvPr/>
          </p:nvSpPr>
          <p:spPr bwMode="auto">
            <a:xfrm>
              <a:off x="2478" y="1773"/>
              <a:ext cx="392" cy="744"/>
            </a:xfrm>
            <a:prstGeom prst="rect">
              <a:avLst/>
            </a:prstGeom>
            <a:solidFill>
              <a:srgbClr val="CC990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latin typeface="Arial" pitchFamily="34" charset="0"/>
              </a:endParaRPr>
            </a:p>
          </p:txBody>
        </p:sp>
      </p:grpSp>
      <p:grpSp>
        <p:nvGrpSpPr>
          <p:cNvPr id="611336" name="Group 8"/>
          <p:cNvGrpSpPr>
            <a:grpSpLocks/>
          </p:cNvGrpSpPr>
          <p:nvPr/>
        </p:nvGrpSpPr>
        <p:grpSpPr bwMode="auto">
          <a:xfrm>
            <a:off x="1143000" y="4486275"/>
            <a:ext cx="7086600" cy="1765300"/>
            <a:chOff x="720" y="2826"/>
            <a:chExt cx="4464" cy="1112"/>
          </a:xfrm>
        </p:grpSpPr>
        <p:pic>
          <p:nvPicPr>
            <p:cNvPr id="22534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826"/>
              <a:ext cx="4464" cy="1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35" name="Rectangle 10"/>
            <p:cNvSpPr>
              <a:spLocks noChangeArrowheads="1"/>
            </p:cNvSpPr>
            <p:nvPr/>
          </p:nvSpPr>
          <p:spPr bwMode="auto">
            <a:xfrm>
              <a:off x="3583" y="3028"/>
              <a:ext cx="316" cy="488"/>
            </a:xfrm>
            <a:prstGeom prst="rect">
              <a:avLst/>
            </a:prstGeom>
            <a:solidFill>
              <a:srgbClr val="CC990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latin typeface="Arial" pitchFamily="34" charset="0"/>
              </a:endParaRPr>
            </a:p>
          </p:txBody>
        </p:sp>
        <p:sp>
          <p:nvSpPr>
            <p:cNvPr id="22536" name="Rectangle 11"/>
            <p:cNvSpPr>
              <a:spLocks noChangeArrowheads="1"/>
            </p:cNvSpPr>
            <p:nvPr/>
          </p:nvSpPr>
          <p:spPr bwMode="auto">
            <a:xfrm>
              <a:off x="4039" y="3386"/>
              <a:ext cx="1031" cy="262"/>
            </a:xfrm>
            <a:prstGeom prst="rect">
              <a:avLst/>
            </a:prstGeom>
            <a:solidFill>
              <a:srgbClr val="CC990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4275" y="115888"/>
            <a:ext cx="7793038" cy="1143000"/>
          </a:xfrm>
        </p:spPr>
        <p:txBody>
          <a:bodyPr/>
          <a:lstStyle/>
          <a:p>
            <a:r>
              <a:rPr lang="en-US" altLang="en-US" b="1" smtClean="0">
                <a:solidFill>
                  <a:srgbClr val="800000"/>
                </a:solidFill>
              </a:rPr>
              <a:t>SVD example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971550" y="1889125"/>
            <a:ext cx="684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itchFamily="34" charset="0"/>
              </a:rPr>
              <a:t>Let</a:t>
            </a:r>
          </a:p>
        </p:txBody>
      </p:sp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2195513" y="1257300"/>
          <a:ext cx="194627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3" imgW="774364" imgH="710891" progId="Equation.3">
                  <p:embed/>
                </p:oleObj>
              </mc:Choice>
              <mc:Fallback>
                <p:oleObj name="Equation" r:id="rId3" imgW="774364" imgH="7108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257300"/>
                        <a:ext cx="1946275" cy="1787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4586" name="Group 10"/>
          <p:cNvGrpSpPr>
            <a:grpSpLocks/>
          </p:cNvGrpSpPr>
          <p:nvPr/>
        </p:nvGrpSpPr>
        <p:grpSpPr bwMode="auto">
          <a:xfrm>
            <a:off x="611188" y="3187700"/>
            <a:ext cx="8108950" cy="2619375"/>
            <a:chOff x="432" y="2480"/>
            <a:chExt cx="5108" cy="1650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432" y="2480"/>
              <a:ext cx="27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Arial" pitchFamily="34" charset="0"/>
                </a:rPr>
                <a:t>Thus </a:t>
              </a:r>
              <a:r>
                <a:rPr lang="en-US" altLang="en-US" sz="2800" i="1">
                  <a:latin typeface="Arial" pitchFamily="34" charset="0"/>
                </a:rPr>
                <a:t>m=</a:t>
              </a:r>
              <a:r>
                <a:rPr lang="en-US" altLang="en-US" sz="2800">
                  <a:latin typeface="Arial" pitchFamily="34" charset="0"/>
                </a:rPr>
                <a:t>3, </a:t>
              </a:r>
              <a:r>
                <a:rPr lang="en-US" altLang="en-US" sz="2800" i="1">
                  <a:latin typeface="Arial" pitchFamily="34" charset="0"/>
                </a:rPr>
                <a:t>n=</a:t>
              </a:r>
              <a:r>
                <a:rPr lang="en-US" altLang="en-US" sz="2800">
                  <a:latin typeface="Arial" pitchFamily="34" charset="0"/>
                </a:rPr>
                <a:t>2. Its SVD is</a:t>
              </a:r>
            </a:p>
          </p:txBody>
        </p:sp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432" y="2928"/>
            <a:ext cx="5108" cy="1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6" name="Equation" r:id="rId5" imgW="3238500" imgH="762000" progId="Equation.3">
                    <p:embed/>
                  </p:oleObj>
                </mc:Choice>
                <mc:Fallback>
                  <p:oleObj name="Equation" r:id="rId5" imgW="3238500" imgH="762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928"/>
                          <a:ext cx="5108" cy="1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4587" name="Text Box 11"/>
          <p:cNvSpPr txBox="1">
            <a:spLocks noChangeArrowheads="1"/>
          </p:cNvSpPr>
          <p:nvPr/>
        </p:nvSpPr>
        <p:spPr bwMode="auto">
          <a:xfrm>
            <a:off x="-1588" y="6083300"/>
            <a:ext cx="9540876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itchFamily="34" charset="0"/>
              </a:rPr>
              <a:t>Typically, the singular values arranged in decreasing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93038" cy="1143000"/>
          </a:xfrm>
        </p:spPr>
        <p:txBody>
          <a:bodyPr/>
          <a:lstStyle/>
          <a:p>
            <a:pPr eaLnBrk="1" hangingPunct="1"/>
            <a:r>
              <a:rPr lang="en-AU" altLang="en-US" sz="3200" b="1" smtClean="0">
                <a:solidFill>
                  <a:srgbClr val="800000"/>
                </a:solidFill>
                <a:latin typeface="Verdana" pitchFamily="34" charset="0"/>
              </a:rPr>
              <a:t>Find eigenvalues </a:t>
            </a:r>
            <a:r>
              <a:rPr lang="en-US" altLang="zh-CN" sz="3200" b="1" smtClean="0">
                <a:solidFill>
                  <a:srgbClr val="800000"/>
                </a:solidFill>
                <a:latin typeface="Verdana" pitchFamily="34" charset="0"/>
                <a:ea typeface="宋体" pitchFamily="2" charset="-122"/>
              </a:rPr>
              <a:t>&amp;</a:t>
            </a:r>
            <a:r>
              <a:rPr lang="en-AU" altLang="en-US" sz="3200" b="1" smtClean="0">
                <a:solidFill>
                  <a:srgbClr val="800000"/>
                </a:solidFill>
                <a:latin typeface="Verdana" pitchFamily="34" charset="0"/>
              </a:rPr>
              <a:t> eigenvectors</a:t>
            </a:r>
            <a:r>
              <a:rPr lang="en-US" altLang="zh-CN" sz="3200" b="1" smtClean="0">
                <a:solidFill>
                  <a:srgbClr val="800000"/>
                </a:solidFill>
                <a:latin typeface="Verdana" pitchFamily="34" charset="0"/>
                <a:ea typeface="宋体" pitchFamily="2" charset="-122"/>
              </a:rPr>
              <a:t> by Matlab</a:t>
            </a:r>
            <a:endParaRPr lang="en-AU" altLang="en-US" sz="3200" b="1" smtClean="0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060575"/>
            <a:ext cx="8280400" cy="72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 smtClean="0">
                <a:latin typeface="CMSS10" charset="0"/>
              </a:rPr>
              <a:t>Simple commands of matlab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95288" y="2924175"/>
            <a:ext cx="8226425" cy="2036763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400" b="1">
                <a:solidFill>
                  <a:srgbClr val="660033"/>
                </a:solidFill>
                <a:latin typeface="Courier New" pitchFamily="49" charset="0"/>
              </a:rPr>
              <a:t>x=[1 3; 2 4];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400" b="1">
                <a:solidFill>
                  <a:srgbClr val="660033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400" b="1">
                <a:solidFill>
                  <a:srgbClr val="660033"/>
                </a:solidFill>
                <a:latin typeface="Courier New" pitchFamily="49" charset="0"/>
              </a:rPr>
              <a:t>[v, d]=eig(x)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400" b="1">
                <a:solidFill>
                  <a:srgbClr val="660033"/>
                </a:solidFill>
                <a:latin typeface="Courier New" pitchFamily="49" charset="0"/>
              </a:rPr>
              <a:t>% Eigenvalues of x in the diagonal of 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400" b="1">
                <a:solidFill>
                  <a:srgbClr val="660033"/>
                </a:solidFill>
                <a:latin typeface="Courier New" pitchFamily="49" charset="0"/>
              </a:rPr>
              <a:t>% Corresponding eigenvectors in columns of v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95288" y="5373688"/>
            <a:ext cx="8280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AU" altLang="en-US" sz="2800">
                <a:latin typeface="CMSS10" charset="0"/>
              </a:rPr>
              <a:t>Another alternative function (better) is svd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1773238"/>
            <a:ext cx="4217988" cy="4572000"/>
          </a:xfrm>
          <a:noFill/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63825" y="2535238"/>
            <a:ext cx="5407025" cy="2590800"/>
            <a:chOff x="2160" y="1728"/>
            <a:chExt cx="3406" cy="1632"/>
          </a:xfrm>
        </p:grpSpPr>
        <p:sp>
          <p:nvSpPr>
            <p:cNvPr id="25607" name="Line 4"/>
            <p:cNvSpPr>
              <a:spLocks noChangeShapeType="1"/>
            </p:cNvSpPr>
            <p:nvPr/>
          </p:nvSpPr>
          <p:spPr bwMode="auto">
            <a:xfrm flipV="1">
              <a:off x="2160" y="1920"/>
              <a:ext cx="1824" cy="14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Text Box 5"/>
            <p:cNvSpPr txBox="1">
              <a:spLocks noChangeArrowheads="1"/>
            </p:cNvSpPr>
            <p:nvPr/>
          </p:nvSpPr>
          <p:spPr bwMode="auto">
            <a:xfrm>
              <a:off x="4320" y="1728"/>
              <a:ext cx="124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itchFamily="18" charset="0"/>
                  <a:ea typeface="宋体" pitchFamily="2" charset="-122"/>
                </a:rPr>
                <a:t>1st Principal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itchFamily="18" charset="0"/>
                  <a:ea typeface="宋体" pitchFamily="2" charset="-122"/>
                </a:rPr>
                <a:t>Component, </a:t>
              </a:r>
              <a:r>
                <a:rPr lang="en-GB" altLang="en-US" sz="2400" i="1">
                  <a:latin typeface="Times New Roman" pitchFamily="18" charset="0"/>
                </a:rPr>
                <a:t>y</a:t>
              </a:r>
              <a:r>
                <a:rPr lang="en-GB" altLang="en-US" sz="2400" baseline="-25000">
                  <a:latin typeface="Times New Roman" pitchFamily="18" charset="0"/>
                </a:rPr>
                <a:t>1</a:t>
              </a:r>
              <a:endParaRPr lang="en-US" altLang="zh-CN" sz="2400" baseline="-25000"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282825" y="2078038"/>
            <a:ext cx="2895600" cy="2895600"/>
            <a:chOff x="1920" y="1440"/>
            <a:chExt cx="1824" cy="1824"/>
          </a:xfrm>
        </p:grpSpPr>
        <p:sp>
          <p:nvSpPr>
            <p:cNvPr id="25605" name="Line 7"/>
            <p:cNvSpPr>
              <a:spLocks noChangeShapeType="1"/>
            </p:cNvSpPr>
            <p:nvPr/>
          </p:nvSpPr>
          <p:spPr bwMode="auto">
            <a:xfrm flipH="1" flipV="1">
              <a:off x="2592" y="1968"/>
              <a:ext cx="1152" cy="129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Text Box 8"/>
            <p:cNvSpPr txBox="1">
              <a:spLocks noChangeArrowheads="1"/>
            </p:cNvSpPr>
            <p:nvPr/>
          </p:nvSpPr>
          <p:spPr bwMode="auto">
            <a:xfrm>
              <a:off x="1920" y="1440"/>
              <a:ext cx="124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itchFamily="18" charset="0"/>
                  <a:ea typeface="宋体" pitchFamily="2" charset="-122"/>
                </a:rPr>
                <a:t>2nd Principal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itchFamily="18" charset="0"/>
                  <a:ea typeface="宋体" pitchFamily="2" charset="-122"/>
                </a:rPr>
                <a:t>Component, </a:t>
              </a:r>
              <a:r>
                <a:rPr lang="en-GB" altLang="en-US" sz="2400" i="1">
                  <a:latin typeface="Times New Roman" pitchFamily="18" charset="0"/>
                </a:rPr>
                <a:t>y</a:t>
              </a:r>
              <a:r>
                <a:rPr lang="en-GB" altLang="en-US" sz="2400" i="1" baseline="-25000">
                  <a:latin typeface="Times New Roman" pitchFamily="18" charset="0"/>
                </a:rPr>
                <a:t>2</a:t>
              </a:r>
              <a:endParaRPr lang="en-US" altLang="zh-CN" sz="2400" baseline="-25000"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404813"/>
            <a:ext cx="6481762" cy="11430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800000"/>
                </a:solidFill>
                <a:ea typeface="宋体" pitchFamily="2" charset="-122"/>
              </a:rPr>
              <a:t>PCA Scores</a:t>
            </a:r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981200"/>
            <a:ext cx="4217988" cy="4572000"/>
          </a:xfrm>
          <a:noFill/>
        </p:spPr>
      </p:pic>
      <p:sp>
        <p:nvSpPr>
          <p:cNvPr id="330756" name="AutoShape 4"/>
          <p:cNvSpPr>
            <a:spLocks noChangeArrowheads="1"/>
          </p:cNvSpPr>
          <p:nvPr/>
        </p:nvSpPr>
        <p:spPr bwMode="auto">
          <a:xfrm>
            <a:off x="4876800" y="3352800"/>
            <a:ext cx="76200" cy="762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Aria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5000" y="3124200"/>
            <a:ext cx="2971800" cy="457200"/>
            <a:chOff x="1200" y="1968"/>
            <a:chExt cx="1872" cy="288"/>
          </a:xfrm>
        </p:grpSpPr>
        <p:sp>
          <p:nvSpPr>
            <p:cNvPr id="26641" name="Line 6"/>
            <p:cNvSpPr>
              <a:spLocks noChangeShapeType="1"/>
            </p:cNvSpPr>
            <p:nvPr/>
          </p:nvSpPr>
          <p:spPr bwMode="auto">
            <a:xfrm flipV="1">
              <a:off x="1296" y="2160"/>
              <a:ext cx="177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Text Box 7"/>
            <p:cNvSpPr txBox="1">
              <a:spLocks noChangeArrowheads="1"/>
            </p:cNvSpPr>
            <p:nvPr/>
          </p:nvSpPr>
          <p:spPr bwMode="auto">
            <a:xfrm>
              <a:off x="1200" y="1968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i="1">
                  <a:solidFill>
                    <a:schemeClr val="hlink"/>
                  </a:solidFill>
                  <a:latin typeface="Times New Roman" pitchFamily="18" charset="0"/>
                </a:rPr>
                <a:t>x</a:t>
              </a:r>
              <a:r>
                <a:rPr lang="en-GB" altLang="en-US" sz="2400" i="1" baseline="-25000">
                  <a:solidFill>
                    <a:schemeClr val="hlink"/>
                  </a:solidFill>
                  <a:latin typeface="Times New Roman" pitchFamily="18" charset="0"/>
                </a:rPr>
                <a:t>i2</a:t>
              </a:r>
              <a:endParaRPr lang="en-US" altLang="zh-CN" sz="2400" baseline="-25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724400" y="3429000"/>
            <a:ext cx="477838" cy="3048000"/>
            <a:chOff x="2976" y="2160"/>
            <a:chExt cx="301" cy="1920"/>
          </a:xfrm>
        </p:grpSpPr>
        <p:sp>
          <p:nvSpPr>
            <p:cNvPr id="26639" name="Line 9"/>
            <p:cNvSpPr>
              <a:spLocks noChangeShapeType="1"/>
            </p:cNvSpPr>
            <p:nvPr/>
          </p:nvSpPr>
          <p:spPr bwMode="auto">
            <a:xfrm>
              <a:off x="3072" y="2160"/>
              <a:ext cx="0" cy="17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Text Box 10"/>
            <p:cNvSpPr txBox="1">
              <a:spLocks noChangeArrowheads="1"/>
            </p:cNvSpPr>
            <p:nvPr/>
          </p:nvSpPr>
          <p:spPr bwMode="auto">
            <a:xfrm>
              <a:off x="2976" y="3792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i="1">
                  <a:solidFill>
                    <a:schemeClr val="hlink"/>
                  </a:solidFill>
                  <a:latin typeface="Times New Roman" pitchFamily="18" charset="0"/>
                </a:rPr>
                <a:t>x</a:t>
              </a:r>
              <a:r>
                <a:rPr lang="en-GB" altLang="en-US" sz="2400" i="1" baseline="-25000">
                  <a:solidFill>
                    <a:schemeClr val="hlink"/>
                  </a:solidFill>
                  <a:latin typeface="Times New Roman" pitchFamily="18" charset="0"/>
                </a:rPr>
                <a:t>i1</a:t>
              </a:r>
              <a:endParaRPr lang="en-US" altLang="zh-CN" sz="2400" baseline="-25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30763" name="Line 11"/>
          <p:cNvSpPr>
            <a:spLocks noChangeShapeType="1"/>
          </p:cNvSpPr>
          <p:nvPr/>
        </p:nvSpPr>
        <p:spPr bwMode="auto">
          <a:xfrm flipV="1">
            <a:off x="3200400" y="3124200"/>
            <a:ext cx="2895600" cy="2286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4" name="Line 12"/>
          <p:cNvSpPr>
            <a:spLocks noChangeShapeType="1"/>
          </p:cNvSpPr>
          <p:nvPr/>
        </p:nvSpPr>
        <p:spPr bwMode="auto">
          <a:xfrm flipH="1" flipV="1">
            <a:off x="4038600" y="3505200"/>
            <a:ext cx="1676400" cy="1828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191000" y="3200400"/>
            <a:ext cx="685800" cy="685800"/>
            <a:chOff x="2640" y="2016"/>
            <a:chExt cx="432" cy="432"/>
          </a:xfrm>
        </p:grpSpPr>
        <p:sp>
          <p:nvSpPr>
            <p:cNvPr id="26637" name="Line 14"/>
            <p:cNvSpPr>
              <a:spLocks noChangeShapeType="1"/>
            </p:cNvSpPr>
            <p:nvPr/>
          </p:nvSpPr>
          <p:spPr bwMode="auto">
            <a:xfrm flipH="1">
              <a:off x="2736" y="2160"/>
              <a:ext cx="336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Rectangle 15"/>
            <p:cNvSpPr>
              <a:spLocks noChangeArrowheads="1"/>
            </p:cNvSpPr>
            <p:nvPr/>
          </p:nvSpPr>
          <p:spPr bwMode="auto">
            <a:xfrm>
              <a:off x="2640" y="2016"/>
              <a:ext cx="3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i="1">
                  <a:latin typeface="Times New Roman" pitchFamily="18" charset="0"/>
                </a:rPr>
                <a:t>y</a:t>
              </a:r>
              <a:r>
                <a:rPr lang="en-GB" altLang="en-US" sz="2400" i="1" baseline="-25000">
                  <a:latin typeface="Times New Roman" pitchFamily="18" charset="0"/>
                </a:rPr>
                <a:t>i,1</a:t>
              </a:r>
              <a:endParaRPr lang="en-US" altLang="zh-CN" sz="2400" i="1" baseline="-25000"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859338" y="3213100"/>
            <a:ext cx="681037" cy="533400"/>
            <a:chOff x="3072" y="2064"/>
            <a:chExt cx="429" cy="336"/>
          </a:xfrm>
        </p:grpSpPr>
        <p:sp>
          <p:nvSpPr>
            <p:cNvPr id="26635" name="Line 17"/>
            <p:cNvSpPr>
              <a:spLocks noChangeShapeType="1"/>
            </p:cNvSpPr>
            <p:nvPr/>
          </p:nvSpPr>
          <p:spPr bwMode="auto">
            <a:xfrm>
              <a:off x="3072" y="2160"/>
              <a:ext cx="192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Rectangle 18"/>
            <p:cNvSpPr>
              <a:spLocks noChangeArrowheads="1"/>
            </p:cNvSpPr>
            <p:nvPr/>
          </p:nvSpPr>
          <p:spPr bwMode="auto">
            <a:xfrm>
              <a:off x="3168" y="2064"/>
              <a:ext cx="3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i="1">
                  <a:latin typeface="Times New Roman" pitchFamily="18" charset="0"/>
                </a:rPr>
                <a:t>y</a:t>
              </a:r>
              <a:r>
                <a:rPr lang="en-GB" altLang="en-US" sz="2400" i="1" baseline="-25000">
                  <a:latin typeface="Times New Roman" pitchFamily="18" charset="0"/>
                </a:rPr>
                <a:t>i,2</a:t>
              </a:r>
              <a:endParaRPr lang="en-US" altLang="zh-CN" sz="2400" i="1" baseline="-25000"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6" grpId="0" animBg="1"/>
      <p:bldP spid="330763" grpId="0" animBg="1"/>
      <p:bldP spid="3307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800000"/>
                </a:solidFill>
                <a:ea typeface="宋体" pitchFamily="2" charset="-122"/>
              </a:rPr>
              <a:t>PCA Eigenvalues</a:t>
            </a:r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905000"/>
            <a:ext cx="4217988" cy="4572000"/>
          </a:xfrm>
          <a:noFill/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2209800"/>
            <a:ext cx="4114800" cy="3124200"/>
            <a:chOff x="1392" y="1392"/>
            <a:chExt cx="2592" cy="1968"/>
          </a:xfrm>
        </p:grpSpPr>
        <p:sp>
          <p:nvSpPr>
            <p:cNvPr id="27657" name="Line 5"/>
            <p:cNvSpPr>
              <a:spLocks noChangeShapeType="1"/>
            </p:cNvSpPr>
            <p:nvPr/>
          </p:nvSpPr>
          <p:spPr bwMode="auto">
            <a:xfrm flipV="1">
              <a:off x="2160" y="1920"/>
              <a:ext cx="1824" cy="14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AutoShape 6"/>
            <p:cNvSpPr>
              <a:spLocks/>
            </p:cNvSpPr>
            <p:nvPr/>
          </p:nvSpPr>
          <p:spPr bwMode="auto">
            <a:xfrm rot="-7800000">
              <a:off x="2288" y="832"/>
              <a:ext cx="345" cy="2138"/>
            </a:xfrm>
            <a:prstGeom prst="rightBrace">
              <a:avLst>
                <a:gd name="adj1" fmla="val 81911"/>
                <a:gd name="adj2" fmla="val 53324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latin typeface="Arial" pitchFamily="34" charset="0"/>
              </a:endParaRPr>
            </a:p>
          </p:txBody>
        </p:sp>
        <p:sp>
          <p:nvSpPr>
            <p:cNvPr id="27659" name="Rectangle 7"/>
            <p:cNvSpPr>
              <a:spLocks noChangeArrowheads="1"/>
            </p:cNvSpPr>
            <p:nvPr/>
          </p:nvSpPr>
          <p:spPr bwMode="auto">
            <a:xfrm>
              <a:off x="2016" y="1392"/>
              <a:ext cx="3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3600">
                  <a:solidFill>
                    <a:schemeClr val="bg2"/>
                  </a:solidFill>
                  <a:latin typeface="Times New Roman" pitchFamily="18" charset="0"/>
                </a:rPr>
                <a:t>λ</a:t>
              </a:r>
              <a:r>
                <a:rPr lang="en-GB" altLang="en-US" sz="3600" baseline="-25000">
                  <a:latin typeface="Times New Roman" pitchFamily="18" charset="0"/>
                </a:rPr>
                <a:t>1</a:t>
              </a:r>
              <a:endParaRPr lang="en-US" altLang="zh-CN" sz="2400" baseline="-25000"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14800" y="2060575"/>
            <a:ext cx="3302000" cy="3121025"/>
            <a:chOff x="2592" y="1298"/>
            <a:chExt cx="2080" cy="1966"/>
          </a:xfrm>
        </p:grpSpPr>
        <p:sp>
          <p:nvSpPr>
            <p:cNvPr id="27654" name="Line 9"/>
            <p:cNvSpPr>
              <a:spLocks noChangeShapeType="1"/>
            </p:cNvSpPr>
            <p:nvPr/>
          </p:nvSpPr>
          <p:spPr bwMode="auto">
            <a:xfrm flipH="1" flipV="1">
              <a:off x="2592" y="1968"/>
              <a:ext cx="1152" cy="129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AutoShape 10"/>
            <p:cNvSpPr>
              <a:spLocks/>
            </p:cNvSpPr>
            <p:nvPr/>
          </p:nvSpPr>
          <p:spPr bwMode="auto">
            <a:xfrm rot="-2400000">
              <a:off x="3915" y="1325"/>
              <a:ext cx="345" cy="799"/>
            </a:xfrm>
            <a:prstGeom prst="rightBrace">
              <a:avLst>
                <a:gd name="adj1" fmla="val 30611"/>
                <a:gd name="adj2" fmla="val 53324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latin typeface="Arial" pitchFamily="34" charset="0"/>
              </a:endParaRPr>
            </a:p>
          </p:txBody>
        </p:sp>
        <p:sp>
          <p:nvSpPr>
            <p:cNvPr id="27656" name="Rectangle 11"/>
            <p:cNvSpPr>
              <a:spLocks noChangeArrowheads="1"/>
            </p:cNvSpPr>
            <p:nvPr/>
          </p:nvSpPr>
          <p:spPr bwMode="auto">
            <a:xfrm>
              <a:off x="4320" y="1298"/>
              <a:ext cx="3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3600">
                  <a:solidFill>
                    <a:schemeClr val="bg2"/>
                  </a:solidFill>
                  <a:latin typeface="Times New Roman" pitchFamily="18" charset="0"/>
                </a:rPr>
                <a:t>λ</a:t>
              </a:r>
              <a:r>
                <a:rPr lang="en-GB" altLang="en-US" sz="3600" baseline="-25000">
                  <a:latin typeface="Times New Roman" pitchFamily="18" charset="0"/>
                </a:rPr>
                <a:t>2</a:t>
              </a:r>
              <a:endParaRPr lang="en-US" altLang="zh-CN" sz="2400" baseline="-25000"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920038" cy="7112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800000"/>
                </a:solidFill>
                <a:ea typeface="宋体" pitchFamily="2" charset="-122"/>
              </a:rPr>
              <a:t>Case study: </a:t>
            </a:r>
            <a:r>
              <a:rPr lang="en-US" altLang="zh-CN" sz="4000" b="1" dirty="0" err="1" smtClean="0">
                <a:solidFill>
                  <a:srgbClr val="800000"/>
                </a:solidFill>
                <a:ea typeface="宋体" pitchFamily="2" charset="-122"/>
              </a:rPr>
              <a:t>Eigenface</a:t>
            </a:r>
            <a:r>
              <a:rPr kumimoji="1" lang="en-US" altLang="zh-CN" sz="4000" dirty="0" smtClean="0">
                <a:ea typeface="宋体" pitchFamily="2" charset="-122"/>
              </a:rPr>
              <a:t> </a:t>
            </a:r>
            <a:endParaRPr lang="en-US" altLang="zh-TW" sz="3200" b="1" dirty="0" smtClean="0">
              <a:solidFill>
                <a:schemeClr val="folHlink"/>
              </a:solidFill>
              <a:ea typeface="PMingLiU" pitchFamily="18" charset="-12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7343775" cy="503237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b="1" smtClean="0">
                <a:latin typeface="Courier New" pitchFamily="49" charset="0"/>
                <a:ea typeface="PMingLiU" pitchFamily="18" charset="-120"/>
              </a:rPr>
              <a:t>NxN</a:t>
            </a:r>
            <a:r>
              <a:rPr lang="en-US" altLang="zh-TW" sz="2400" smtClean="0">
                <a:ea typeface="PMingLiU" pitchFamily="18" charset="-120"/>
              </a:rPr>
              <a:t> image =&gt; </a:t>
            </a:r>
            <a:r>
              <a:rPr lang="en-US" altLang="zh-TW" sz="2400" b="1" smtClean="0">
                <a:latin typeface="Courier New" pitchFamily="49" charset="0"/>
                <a:ea typeface="PMingLiU" pitchFamily="18" charset="-120"/>
              </a:rPr>
              <a:t>N</a:t>
            </a:r>
            <a:r>
              <a:rPr lang="en-US" altLang="zh-TW" sz="2400" b="1" baseline="30000" smtClean="0">
                <a:latin typeface="Courier New" pitchFamily="49" charset="0"/>
                <a:ea typeface="PMingLiU" pitchFamily="18" charset="-120"/>
              </a:rPr>
              <a:t>2</a:t>
            </a:r>
            <a:r>
              <a:rPr lang="en-US" altLang="zh-TW" sz="2400" b="1" smtClean="0">
                <a:latin typeface="Courier New" pitchFamily="49" charset="0"/>
                <a:ea typeface="PMingLiU" pitchFamily="18" charset="-120"/>
              </a:rPr>
              <a:t> x1</a:t>
            </a:r>
            <a:r>
              <a:rPr lang="en-US" altLang="zh-TW" sz="2400" smtClean="0">
                <a:ea typeface="PMingLiU" pitchFamily="18" charset="-120"/>
              </a:rPr>
              <a:t> vector</a:t>
            </a:r>
          </a:p>
        </p:txBody>
      </p:sp>
      <p:sp>
        <p:nvSpPr>
          <p:cNvPr id="28676" name="Cloud"/>
          <p:cNvSpPr>
            <a:spLocks noChangeAspect="1" noEditPoints="1" noChangeArrowheads="1"/>
          </p:cNvSpPr>
          <p:nvPr/>
        </p:nvSpPr>
        <p:spPr bwMode="auto">
          <a:xfrm>
            <a:off x="4724400" y="2971800"/>
            <a:ext cx="3962400" cy="18843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28677" name="Picture 6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029200"/>
            <a:ext cx="15017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Line 8"/>
          <p:cNvSpPr>
            <a:spLocks noChangeShapeType="1"/>
          </p:cNvSpPr>
          <p:nvPr/>
        </p:nvSpPr>
        <p:spPr bwMode="auto">
          <a:xfrm flipV="1">
            <a:off x="4343400" y="4724400"/>
            <a:ext cx="457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9" name="Line 9"/>
          <p:cNvSpPr>
            <a:spLocks noChangeShapeType="1"/>
          </p:cNvSpPr>
          <p:nvPr/>
        </p:nvSpPr>
        <p:spPr bwMode="auto">
          <a:xfrm flipV="1">
            <a:off x="4572000" y="2590800"/>
            <a:ext cx="1447800" cy="2819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0" name="Text Box 10"/>
          <p:cNvSpPr txBox="1">
            <a:spLocks noChangeArrowheads="1"/>
          </p:cNvSpPr>
          <p:nvPr/>
        </p:nvSpPr>
        <p:spPr bwMode="auto">
          <a:xfrm>
            <a:off x="5775325" y="5616575"/>
            <a:ext cx="2151063" cy="5794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b="1">
                <a:latin typeface="Courier New" pitchFamily="49" charset="0"/>
                <a:ea typeface="PMingLiU" pitchFamily="18" charset="-120"/>
              </a:rPr>
              <a:t>N</a:t>
            </a:r>
            <a:r>
              <a:rPr kumimoji="1" lang="en-US" altLang="zh-TW" b="1" baseline="30000">
                <a:latin typeface="Courier New" pitchFamily="49" charset="0"/>
                <a:ea typeface="PMingLiU" pitchFamily="18" charset="-120"/>
              </a:rPr>
              <a:t>2</a:t>
            </a:r>
            <a:r>
              <a:rPr kumimoji="1" lang="en-US" altLang="zh-TW" sz="2400">
                <a:ea typeface="PMingLiU" pitchFamily="18" charset="-120"/>
              </a:rPr>
              <a:t> -dim space</a:t>
            </a:r>
          </a:p>
        </p:txBody>
      </p:sp>
      <p:sp>
        <p:nvSpPr>
          <p:cNvPr id="28681" name="Oval 11"/>
          <p:cNvSpPr>
            <a:spLocks noChangeArrowheads="1"/>
          </p:cNvSpPr>
          <p:nvPr/>
        </p:nvSpPr>
        <p:spPr bwMode="auto">
          <a:xfrm>
            <a:off x="7696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Arial" pitchFamily="34" charset="0"/>
            </a:endParaRPr>
          </a:p>
        </p:txBody>
      </p:sp>
      <p:sp>
        <p:nvSpPr>
          <p:cNvPr id="28682" name="Oval 12"/>
          <p:cNvSpPr>
            <a:spLocks noChangeArrowheads="1"/>
          </p:cNvSpPr>
          <p:nvPr/>
        </p:nvSpPr>
        <p:spPr bwMode="auto">
          <a:xfrm>
            <a:off x="7772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Arial" pitchFamily="34" charset="0"/>
            </a:endParaRPr>
          </a:p>
        </p:txBody>
      </p:sp>
      <p:sp>
        <p:nvSpPr>
          <p:cNvPr id="28683" name="Line 13"/>
          <p:cNvSpPr>
            <a:spLocks noChangeShapeType="1"/>
          </p:cNvSpPr>
          <p:nvPr/>
        </p:nvSpPr>
        <p:spPr bwMode="auto">
          <a:xfrm>
            <a:off x="4038600" y="3124200"/>
            <a:ext cx="3657600" cy="152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4" name="Line 14"/>
          <p:cNvSpPr>
            <a:spLocks noChangeShapeType="1"/>
          </p:cNvSpPr>
          <p:nvPr/>
        </p:nvSpPr>
        <p:spPr bwMode="auto">
          <a:xfrm flipV="1">
            <a:off x="4114800" y="3429000"/>
            <a:ext cx="3657600" cy="1981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5" name="Oval 15"/>
          <p:cNvSpPr>
            <a:spLocks noChangeArrowheads="1"/>
          </p:cNvSpPr>
          <p:nvPr/>
        </p:nvSpPr>
        <p:spPr bwMode="auto">
          <a:xfrm>
            <a:off x="7010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Arial" pitchFamily="34" charset="0"/>
            </a:endParaRPr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>
            <a:off x="2286000" y="2362200"/>
            <a:ext cx="4724400" cy="9906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7" name="Oval 17"/>
          <p:cNvSpPr>
            <a:spLocks noChangeArrowheads="1"/>
          </p:cNvSpPr>
          <p:nvPr/>
        </p:nvSpPr>
        <p:spPr bwMode="auto">
          <a:xfrm>
            <a:off x="5715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Arial" pitchFamily="34" charset="0"/>
            </a:endParaRPr>
          </a:p>
        </p:txBody>
      </p:sp>
      <p:sp>
        <p:nvSpPr>
          <p:cNvPr id="28688" name="Line 19"/>
          <p:cNvSpPr>
            <a:spLocks noChangeShapeType="1"/>
          </p:cNvSpPr>
          <p:nvPr/>
        </p:nvSpPr>
        <p:spPr bwMode="auto">
          <a:xfrm flipV="1">
            <a:off x="2209800" y="4267200"/>
            <a:ext cx="3429000" cy="533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9" name="Text Box 20"/>
          <p:cNvSpPr txBox="1">
            <a:spLocks noChangeArrowheads="1"/>
          </p:cNvSpPr>
          <p:nvPr/>
        </p:nvSpPr>
        <p:spPr bwMode="auto">
          <a:xfrm>
            <a:off x="395288" y="1196975"/>
            <a:ext cx="6456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chemeClr val="folHlink"/>
                </a:solidFill>
                <a:latin typeface="Arial" pitchFamily="34" charset="0"/>
                <a:ea typeface="PMingLiU" pitchFamily="18" charset="-120"/>
              </a:rPr>
              <a:t>Face image: high-dimensional vector</a:t>
            </a:r>
            <a:endParaRPr lang="zh-CN" altLang="en-US" sz="2800" b="1">
              <a:solidFill>
                <a:schemeClr val="folHlink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8690" name="Picture 22" descr="查看完整尺寸的图片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76475"/>
            <a:ext cx="11811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1" name="Picture 24" descr="ANd9GcSXCadmLqrUv3h--0LdG_mayn3YB924NP0lQ08D_Wit1mtIAhpngalAJ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365625"/>
            <a:ext cx="158908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2" name="Picture 26" descr="ANd9GcQGQEVu3meZvGCk4sIqhVaj4OFz5ffcsSJjP3CkKO3TEuJ3wjG-xVsfivo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492375"/>
            <a:ext cx="119856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3" name="Picture 28" descr="ANd9GcQaoCJW2AifaSrJ42sF2WNK0MeXh8_oVvpUwZN4b25Z_OE4kB0kpOWD9CyH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365625"/>
            <a:ext cx="16240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20938"/>
            <a:ext cx="788511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00113" y="458152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>
                <a:ea typeface="PMingLiU" pitchFamily="18" charset="-120"/>
              </a:rPr>
              <a:t>e</a:t>
            </a:r>
            <a:r>
              <a:rPr kumimoji="1" lang="en-US" altLang="zh-TW" sz="2400" baseline="-25000">
                <a:ea typeface="PMingLiU" pitchFamily="18" charset="-120"/>
              </a:rPr>
              <a:t>1</a:t>
            </a:r>
            <a:endParaRPr kumimoji="1" lang="en-US" altLang="zh-TW" sz="2400">
              <a:ea typeface="PMingLiU" pitchFamily="18" charset="-12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203575" y="458152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>
                <a:ea typeface="PMingLiU" pitchFamily="18" charset="-120"/>
              </a:rPr>
              <a:t>e</a:t>
            </a:r>
            <a:r>
              <a:rPr kumimoji="1" lang="en-US" altLang="zh-TW" sz="2400" baseline="-25000">
                <a:ea typeface="PMingLiU" pitchFamily="18" charset="-120"/>
              </a:rPr>
              <a:t>2</a:t>
            </a:r>
            <a:endParaRPr kumimoji="1" lang="en-US" altLang="zh-TW" sz="2400">
              <a:ea typeface="PMingLiU" pitchFamily="18" charset="-12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435600" y="458152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>
                <a:ea typeface="PMingLiU" pitchFamily="18" charset="-120"/>
              </a:rPr>
              <a:t>e</a:t>
            </a:r>
            <a:r>
              <a:rPr kumimoji="1" lang="en-US" altLang="zh-TW" sz="2400" baseline="-25000">
                <a:ea typeface="PMingLiU" pitchFamily="18" charset="-120"/>
              </a:rPr>
              <a:t>3</a:t>
            </a:r>
            <a:endParaRPr kumimoji="1" lang="en-US" altLang="zh-TW" sz="2400">
              <a:ea typeface="PMingLiU" pitchFamily="18" charset="-120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7596188" y="458152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>
                <a:ea typeface="PMingLiU" pitchFamily="18" charset="-120"/>
              </a:rPr>
              <a:t>e</a:t>
            </a:r>
            <a:r>
              <a:rPr kumimoji="1" lang="en-US" altLang="zh-TW" sz="2400" baseline="-25000">
                <a:ea typeface="PMingLiU" pitchFamily="18" charset="-120"/>
              </a:rPr>
              <a:t>4</a:t>
            </a:r>
            <a:endParaRPr kumimoji="1" lang="en-US" altLang="zh-TW" sz="2400">
              <a:ea typeface="PMingLiU" pitchFamily="18" charset="-12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755650" y="0"/>
            <a:ext cx="7777163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4000" b="1" dirty="0">
                <a:solidFill>
                  <a:srgbClr val="800000"/>
                </a:solidFill>
                <a:ea typeface="宋体" pitchFamily="2" charset="-122"/>
                <a:cs typeface="Arial" panose="020B0604020202020204" pitchFamily="34" charset="0"/>
              </a:rPr>
              <a:t>Case study: </a:t>
            </a:r>
            <a:r>
              <a:rPr lang="en-US" altLang="zh-CN" sz="4000" b="1" dirty="0" err="1" smtClean="0">
                <a:solidFill>
                  <a:srgbClr val="800000"/>
                </a:solidFill>
                <a:ea typeface="宋体" pitchFamily="2" charset="-122"/>
                <a:cs typeface="Arial" panose="020B0604020202020204" pitchFamily="34" charset="0"/>
              </a:rPr>
              <a:t>Eigenface</a:t>
            </a:r>
            <a:r>
              <a:rPr kumimoji="1" lang="en-US" altLang="zh-CN" sz="4000" b="1" dirty="0" smtClean="0">
                <a:solidFill>
                  <a:srgbClr val="800000"/>
                </a:solidFill>
                <a:ea typeface="宋体" pitchFamily="2" charset="-122"/>
                <a:cs typeface="Arial" panose="020B0604020202020204" pitchFamily="34" charset="0"/>
              </a:rPr>
              <a:t> </a:t>
            </a:r>
            <a:endParaRPr kumimoji="1" lang="en-US" altLang="zh-CN" sz="4000" b="1" dirty="0">
              <a:solidFill>
                <a:srgbClr val="800000"/>
              </a:solidFill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79388" y="2133600"/>
            <a:ext cx="22320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800" b="1">
                <a:solidFill>
                  <a:schemeClr val="hlink"/>
                </a:solidFill>
                <a:ea typeface="PMingLiU" pitchFamily="18" charset="-120"/>
              </a:rPr>
              <a:t>Eigenfaces: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187450" y="5300663"/>
            <a:ext cx="10350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urier New" pitchFamily="49" charset="0"/>
                <a:ea typeface="PMingLiU" pitchFamily="18" charset="-120"/>
              </a:rPr>
              <a:t>=0.9571*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2987675" y="5300663"/>
            <a:ext cx="10350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urier New" pitchFamily="49" charset="0"/>
                <a:ea typeface="PMingLiU" pitchFamily="18" charset="-120"/>
              </a:rPr>
              <a:t>+0.1945*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4787900" y="5229225"/>
            <a:ext cx="9286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urier New" pitchFamily="49" charset="0"/>
                <a:ea typeface="PMingLiU" pitchFamily="18" charset="-120"/>
              </a:rPr>
              <a:t>+0.046*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443663" y="5229225"/>
            <a:ext cx="94932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ea typeface="宋体" pitchFamily="2" charset="-122"/>
              </a:rPr>
              <a:t>+0.058*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179388" y="1484313"/>
            <a:ext cx="8964612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ea typeface="宋体" pitchFamily="2" charset="-122"/>
              </a:rPr>
              <a:t>f</a:t>
            </a:r>
            <a:r>
              <a:rPr kumimoji="1" lang="en-US" altLang="zh-TW" sz="2000" b="1">
                <a:ea typeface="PMingLiU" pitchFamily="18" charset="-120"/>
              </a:rPr>
              <a:t>ace image = linear combination of eigenvectors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z="2000" b="1"/>
              <a:t>The eigenvectors of covariance matrix can be viewed as images.</a:t>
            </a:r>
          </a:p>
        </p:txBody>
      </p:sp>
      <p:sp>
        <p:nvSpPr>
          <p:cNvPr id="29710" name="AutoShape 14"/>
          <p:cNvSpPr>
            <a:spLocks noChangeArrowheads="1"/>
          </p:cNvSpPr>
          <p:nvPr/>
        </p:nvSpPr>
        <p:spPr bwMode="auto">
          <a:xfrm>
            <a:off x="1042988" y="6092825"/>
            <a:ext cx="1368425" cy="576263"/>
          </a:xfrm>
          <a:prstGeom prst="wedgeRectCallout">
            <a:avLst>
              <a:gd name="adj1" fmla="val -66819"/>
              <a:gd name="adj2" fmla="val -92699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600" b="1">
                <a:latin typeface="Arial" pitchFamily="34" charset="0"/>
                <a:ea typeface="PMingLiU" pitchFamily="18" charset="-120"/>
              </a:rPr>
              <a:t>Original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>
                <a:latin typeface="Arial" pitchFamily="34" charset="0"/>
                <a:ea typeface="PMingLiU" pitchFamily="18" charset="-120"/>
              </a:rPr>
              <a:t>f</a:t>
            </a:r>
            <a:r>
              <a:rPr kumimoji="1" lang="en-US" altLang="zh-TW" sz="1600" b="1">
                <a:latin typeface="Arial" pitchFamily="34" charset="0"/>
                <a:ea typeface="PMingLiU" pitchFamily="18" charset="-120"/>
              </a:rPr>
              <a:t>ace image</a:t>
            </a:r>
            <a:endParaRPr lang="en-US" altLang="zh-CN" sz="1600" b="1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620713"/>
            <a:ext cx="7772400" cy="701675"/>
          </a:xfrm>
          <a:noFill/>
        </p:spPr>
        <p:txBody>
          <a:bodyPr lIns="90000" tIns="46800" rIns="90000" bIns="46800" anchor="ctr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 b="1" smtClean="0">
                <a:solidFill>
                  <a:srgbClr val="800000"/>
                </a:solidFill>
                <a:ea typeface="Gulim" pitchFamily="34" charset="-127"/>
              </a:rPr>
              <a:t>Dimensionality Reduction</a:t>
            </a:r>
            <a:endParaRPr lang="en-GB" altLang="en-US" sz="4000" b="1" smtClean="0">
              <a:solidFill>
                <a:srgbClr val="8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99308"/>
            <a:ext cx="8893175" cy="1655762"/>
          </a:xfrm>
          <a:solidFill>
            <a:srgbClr val="FFFFFF"/>
          </a:solidFill>
        </p:spPr>
        <p:txBody>
          <a:bodyPr lIns="90000" tIns="46800" rIns="90000" bIns="46800"/>
          <a:lstStyle/>
          <a:p>
            <a:pPr marL="341313" indent="-341313" defTabSz="457200" eaLnBrk="1" hangingPunct="1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Linear transformations are simple to compute and tractable.</a:t>
            </a:r>
            <a:endParaRPr lang="en-US" altLang="zh-CN" dirty="0" smtClean="0">
              <a:ea typeface="宋体" pitchFamily="2" charset="-122"/>
            </a:endParaRPr>
          </a:p>
          <a:p>
            <a:pPr marL="341313" indent="-341313" defTabSz="457200" eaLnBrk="1" hangingPunct="1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 marL="341313" indent="-341313" defTabSz="457200" eaLnBrk="1" hangingPunct="1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 marL="341313" indent="-341313" defTabSz="457200" eaLnBrk="1" hangingPunct="1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Classical linear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r>
              <a:rPr lang="en-US" altLang="en-US" sz="2800" dirty="0" smtClean="0"/>
              <a:t>approaches:</a:t>
            </a:r>
          </a:p>
          <a:p>
            <a:pPr lvl="2" defTabSz="457200" eaLnBrk="1" hangingPunct="1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dirty="0" smtClean="0">
                <a:solidFill>
                  <a:srgbClr val="000099"/>
                </a:solidFill>
              </a:rPr>
              <a:t>Principal Component Analysis (PCA) </a:t>
            </a:r>
          </a:p>
          <a:p>
            <a:pPr lvl="2" defTabSz="457200" eaLnBrk="1" hangingPunct="1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dirty="0" smtClean="0">
                <a:solidFill>
                  <a:srgbClr val="000099"/>
                </a:solidFill>
              </a:rPr>
              <a:t>Fisher Discriminant Analysis (FDA)</a:t>
            </a:r>
          </a:p>
          <a:p>
            <a:pPr lvl="2" defTabSz="457200" eaLnBrk="1" hangingPunct="1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dirty="0" smtClean="0">
                <a:solidFill>
                  <a:srgbClr val="000099"/>
                </a:solidFill>
              </a:rPr>
              <a:t>….</a:t>
            </a:r>
            <a:r>
              <a:rPr lang="en-US" altLang="en-US" b="1" dirty="0" smtClean="0"/>
              <a:t> </a:t>
            </a: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700338" y="2852738"/>
          <a:ext cx="39846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4" imgW="1384300" imgH="241300" progId="Equation.DSMT4">
                  <p:embed/>
                </p:oleObj>
              </mc:Choice>
              <mc:Fallback>
                <p:oleObj name="Equation" r:id="rId4" imgW="13843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852738"/>
                        <a:ext cx="398462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1331913" y="3860800"/>
            <a:ext cx="5375275" cy="457200"/>
          </a:xfrm>
          <a:prstGeom prst="rect">
            <a:avLst/>
          </a:prstGeom>
          <a:noFill/>
          <a:ln w="5724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1143000" indent="-228600" defTabSz="457200" eaLnBrk="0" hangingPunct="0">
              <a:spcBef>
                <a:spcPts val="600"/>
              </a:spcBef>
              <a:buClr>
                <a:srgbClr val="000000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k x 1        k x d       d x 1      (k&lt;&lt;d)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2627313" y="3357563"/>
            <a:ext cx="228600" cy="3810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H="1" flipV="1">
            <a:off x="3635375" y="3500438"/>
            <a:ext cx="76200" cy="3048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H="1" flipV="1">
            <a:off x="4356100" y="3429000"/>
            <a:ext cx="720725" cy="5048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42003977"/>
              </p:ext>
            </p:extLst>
          </p:nvPr>
        </p:nvGraphicFramePr>
        <p:xfrm>
          <a:off x="1113631" y="4814885"/>
          <a:ext cx="6840537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3" imgW="4038600" imgH="647700" progId="Equation.DSMT4">
                  <p:embed/>
                </p:oleObj>
              </mc:Choice>
              <mc:Fallback>
                <p:oleObj name="Equation" r:id="rId3" imgW="4038600" imgH="647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631" y="4814885"/>
                        <a:ext cx="6840537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895600" y="5943600"/>
          <a:ext cx="8175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5" imgW="355138" imgH="177569" progId="Equation.DSMT4">
                  <p:embed/>
                </p:oleObj>
              </mc:Choice>
              <mc:Fallback>
                <p:oleObj name="Equation" r:id="rId5" imgW="355138" imgH="17756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943600"/>
                        <a:ext cx="8175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26645939"/>
              </p:ext>
            </p:extLst>
          </p:nvPr>
        </p:nvGraphicFramePr>
        <p:xfrm>
          <a:off x="1043608" y="3121370"/>
          <a:ext cx="61595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7" imgW="3771900" imgH="647700" progId="Equation.DSMT4">
                  <p:embed/>
                </p:oleObj>
              </mc:Choice>
              <mc:Fallback>
                <p:oleObj name="Equation" r:id="rId7" imgW="3771900" imgH="647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121370"/>
                        <a:ext cx="61595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88446" y="1184275"/>
            <a:ext cx="861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latinLnBrk="1" hangingPunct="1">
              <a:buClr>
                <a:srgbClr val="000000"/>
              </a:buClr>
              <a:buSzTx/>
              <a:buFontTx/>
              <a:buChar char="•"/>
            </a:pPr>
            <a:r>
              <a:rPr kumimoji="1" lang="en-US" altLang="ko-KR" sz="2800" b="1" dirty="0">
                <a:ea typeface="Gulim" pitchFamily="34" charset="-127"/>
              </a:rPr>
              <a:t>Find a basis in a low dimensional sub-space: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228600" y="1641475"/>
            <a:ext cx="8610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1" eaLnBrk="1" latinLnBrk="1" hangingPunct="1">
              <a:buClr>
                <a:srgbClr val="000000"/>
              </a:buClr>
              <a:buSzTx/>
              <a:buFont typeface="Arial" pitchFamily="34" charset="0"/>
              <a:buChar char="−"/>
            </a:pPr>
            <a:r>
              <a:rPr kumimoji="1" lang="en-US" altLang="ko-KR" sz="2000" dirty="0">
                <a:ea typeface="Gulim" pitchFamily="34" charset="-127"/>
              </a:rPr>
              <a:t>Approximate vectors by projecting them in a low dimensional </a:t>
            </a:r>
          </a:p>
          <a:p>
            <a:pPr lvl="1" eaLnBrk="1" latinLnBrk="1" hangingPunct="1">
              <a:buClr>
                <a:srgbClr val="000000"/>
              </a:buClr>
              <a:buSzTx/>
              <a:buFont typeface="Arial" pitchFamily="34" charset="0"/>
              <a:buNone/>
            </a:pPr>
            <a:r>
              <a:rPr kumimoji="1" lang="en-US" altLang="ko-KR" sz="2000" dirty="0">
                <a:ea typeface="Gulim" pitchFamily="34" charset="-127"/>
              </a:rPr>
              <a:t>   </a:t>
            </a:r>
            <a:r>
              <a:rPr kumimoji="1" lang="en-US" altLang="ko-KR" sz="2000" u="sng" dirty="0">
                <a:ea typeface="Gulim" pitchFamily="34" charset="-127"/>
              </a:rPr>
              <a:t>sub-space</a:t>
            </a:r>
            <a:r>
              <a:rPr kumimoji="1" lang="en-US" altLang="ko-KR" sz="2000" dirty="0">
                <a:ea typeface="Gulim" pitchFamily="34" charset="-127"/>
              </a:rPr>
              <a:t>: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228600" y="2458178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2" eaLnBrk="1" latinLnBrk="1" hangingPunct="1">
              <a:buClr>
                <a:srgbClr val="000000"/>
              </a:buClr>
              <a:buSzTx/>
              <a:buFont typeface="Arial" pitchFamily="34" charset="0"/>
              <a:buNone/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	(1) </a:t>
            </a:r>
            <a:r>
              <a:rPr kumimoji="1" lang="en-US" altLang="ko-KR" sz="2000">
                <a:ea typeface="Gulim" pitchFamily="34" charset="-127"/>
              </a:rPr>
              <a:t>Original space representation</a:t>
            </a: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:</a:t>
            </a: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228600" y="4178645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2" eaLnBrk="1" latinLnBrk="1" hangingPunct="1">
              <a:buClr>
                <a:srgbClr val="000000"/>
              </a:buClr>
              <a:buSzTx/>
              <a:buFont typeface="Arial" pitchFamily="34" charset="0"/>
              <a:buNone/>
            </a:pPr>
            <a:r>
              <a:rPr kumimoji="1" lang="en-US" altLang="ko-KR" sz="1800" dirty="0">
                <a:latin typeface="Arial" pitchFamily="34" charset="0"/>
                <a:ea typeface="Gulim" pitchFamily="34" charset="-127"/>
              </a:rPr>
              <a:t>	(2) </a:t>
            </a:r>
            <a:r>
              <a:rPr kumimoji="1" lang="en-US" altLang="ko-KR" sz="2000" dirty="0">
                <a:ea typeface="Gulim" pitchFamily="34" charset="-127"/>
              </a:rPr>
              <a:t>Lower-dimensional </a:t>
            </a:r>
            <a:r>
              <a:rPr kumimoji="1" lang="en-US" altLang="ko-KR" sz="2000" u="sng" dirty="0">
                <a:ea typeface="Gulim" pitchFamily="34" charset="-127"/>
              </a:rPr>
              <a:t>sub-space</a:t>
            </a:r>
            <a:r>
              <a:rPr kumimoji="1" lang="en-US" altLang="ko-KR" sz="2000" dirty="0">
                <a:ea typeface="Gulim" pitchFamily="34" charset="-127"/>
              </a:rPr>
              <a:t> representation:</a:t>
            </a:r>
          </a:p>
        </p:txBody>
      </p:sp>
      <p:sp>
        <p:nvSpPr>
          <p:cNvPr id="6153" name="Rectangle 14"/>
          <p:cNvSpPr>
            <a:spLocks noChangeArrowheads="1"/>
          </p:cNvSpPr>
          <p:nvPr/>
        </p:nvSpPr>
        <p:spPr bwMode="auto">
          <a:xfrm>
            <a:off x="228600" y="59436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latinLnBrk="1" hangingPunct="1">
              <a:buClr>
                <a:srgbClr val="000000"/>
              </a:buClr>
              <a:buSzTx/>
              <a:buFontTx/>
              <a:buChar char="•"/>
            </a:pPr>
            <a:r>
              <a:rPr kumimoji="1" lang="en-US" altLang="ko-KR" sz="2400" i="1">
                <a:latin typeface="Arial" pitchFamily="34" charset="0"/>
                <a:ea typeface="Gulim" pitchFamily="34" charset="-127"/>
              </a:rPr>
              <a:t>Note:</a:t>
            </a:r>
            <a:r>
              <a:rPr kumimoji="1" lang="en-US" altLang="ko-KR" sz="2400">
                <a:latin typeface="Arial" pitchFamily="34" charset="0"/>
                <a:ea typeface="Gulim" pitchFamily="34" charset="-127"/>
              </a:rPr>
              <a:t> </a:t>
            </a:r>
            <a:r>
              <a:rPr kumimoji="1" lang="en-US" altLang="ko-KR" sz="2000">
                <a:latin typeface="Arial" pitchFamily="34" charset="0"/>
                <a:ea typeface="Gulim" pitchFamily="34" charset="-127"/>
              </a:rPr>
              <a:t>if K=N, then               </a:t>
            </a:r>
            <a:r>
              <a:rPr kumimoji="1" lang="en-US" altLang="ko-KR" sz="2400">
                <a:latin typeface="Arial" pitchFamily="34" charset="0"/>
                <a:ea typeface="Gulim" pitchFamily="34" charset="-127"/>
              </a:rPr>
              <a:t> </a:t>
            </a:r>
          </a:p>
        </p:txBody>
      </p:sp>
      <p:sp>
        <p:nvSpPr>
          <p:cNvPr id="6154" name="제목 13"/>
          <p:cNvSpPr>
            <a:spLocks noGrp="1"/>
          </p:cNvSpPr>
          <p:nvPr>
            <p:ph type="title" sz="quarter" idx="4294967295"/>
          </p:nvPr>
        </p:nvSpPr>
        <p:spPr>
          <a:xfrm>
            <a:off x="753269" y="188640"/>
            <a:ext cx="7561262" cy="857250"/>
          </a:xfrm>
        </p:spPr>
        <p:txBody>
          <a:bodyPr anchor="ctr"/>
          <a:lstStyle/>
          <a:p>
            <a:pPr eaLnBrk="1" hangingPunct="1"/>
            <a:r>
              <a:rPr lang="en-US" altLang="ko-KR" sz="4000" b="1" dirty="0" smtClean="0">
                <a:solidFill>
                  <a:srgbClr val="800000"/>
                </a:solidFill>
                <a:ea typeface="Gulim" pitchFamily="34" charset="-127"/>
              </a:rPr>
              <a:t>What is </a:t>
            </a:r>
            <a:r>
              <a:rPr lang="en-US" altLang="ko-KR" sz="4000" b="1" dirty="0" smtClean="0">
                <a:solidFill>
                  <a:schemeClr val="hlink"/>
                </a:solidFill>
                <a:ea typeface="Gulim" pitchFamily="34" charset="-127"/>
              </a:rPr>
              <a:t>subspace</a:t>
            </a:r>
            <a:r>
              <a:rPr lang="en-US" altLang="ko-KR" sz="4000" b="1" dirty="0" smtClean="0">
                <a:solidFill>
                  <a:srgbClr val="800000"/>
                </a:solidFill>
                <a:ea typeface="Gulim" pitchFamily="34" charset="-127"/>
              </a:rPr>
              <a:t>? </a:t>
            </a:r>
            <a:endParaRPr lang="ko-KR" altLang="en-US" sz="4000" b="1" dirty="0" smtClean="0">
              <a:solidFill>
                <a:srgbClr val="800000"/>
              </a:solidFill>
              <a:ea typeface="Gulim" pitchFamily="34" charset="-127"/>
            </a:endParaRPr>
          </a:p>
        </p:txBody>
      </p:sp>
      <p:graphicFrame>
        <p:nvGraphicFramePr>
          <p:cNvPr id="615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182057"/>
              </p:ext>
            </p:extLst>
          </p:nvPr>
        </p:nvGraphicFramePr>
        <p:xfrm>
          <a:off x="5940152" y="2022055"/>
          <a:ext cx="57308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9" imgW="355446" imgH="939392" progId="Equation.DSMT4">
                  <p:embed/>
                </p:oleObj>
              </mc:Choice>
              <mc:Fallback>
                <p:oleObj name="Equation" r:id="rId9" imgW="355446" imgH="93939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022055"/>
                        <a:ext cx="573088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820782"/>
              </p:ext>
            </p:extLst>
          </p:nvPr>
        </p:nvGraphicFramePr>
        <p:xfrm>
          <a:off x="7308304" y="3613495"/>
          <a:ext cx="5095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11" imgW="317362" imgH="939392" progId="Equation.DSMT4">
                  <p:embed/>
                </p:oleObj>
              </mc:Choice>
              <mc:Fallback>
                <p:oleObj name="Equation" r:id="rId11" imgW="317362" imgH="93939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3613495"/>
                        <a:ext cx="50958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5724128" y="1984375"/>
            <a:ext cx="792088" cy="1588641"/>
          </a:xfrm>
          <a:prstGeom prst="rect">
            <a:avLst/>
          </a:prstGeom>
          <a:solidFill>
            <a:schemeClr val="accent1">
              <a:alpha val="44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236296" y="3574824"/>
            <a:ext cx="792088" cy="1588641"/>
          </a:xfrm>
          <a:prstGeom prst="rect">
            <a:avLst/>
          </a:prstGeom>
          <a:solidFill>
            <a:schemeClr val="accent1">
              <a:alpha val="44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691680" y="3429000"/>
            <a:ext cx="1152128" cy="504056"/>
          </a:xfrm>
          <a:prstGeom prst="rect">
            <a:avLst/>
          </a:prstGeom>
          <a:solidFill>
            <a:schemeClr val="accent1">
              <a:alpha val="37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44080" y="5163465"/>
            <a:ext cx="1152128" cy="504056"/>
          </a:xfrm>
          <a:prstGeom prst="rect">
            <a:avLst/>
          </a:prstGeom>
          <a:solidFill>
            <a:schemeClr val="accent1">
              <a:alpha val="37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333375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ko-KR" sz="4000" b="1" smtClean="0">
                <a:solidFill>
                  <a:srgbClr val="800000"/>
                </a:solidFill>
                <a:ea typeface="Gulim" pitchFamily="34" charset="-127"/>
              </a:rPr>
              <a:t>What is </a:t>
            </a:r>
            <a:r>
              <a:rPr lang="en-US" altLang="ko-KR" sz="4000" b="1" smtClean="0">
                <a:solidFill>
                  <a:schemeClr val="hlink"/>
                </a:solidFill>
                <a:ea typeface="Gulim" pitchFamily="34" charset="-127"/>
              </a:rPr>
              <a:t>subspace</a:t>
            </a:r>
            <a:r>
              <a:rPr lang="en-US" altLang="ko-KR" sz="4000" b="1" smtClean="0">
                <a:solidFill>
                  <a:srgbClr val="800000"/>
                </a:solidFill>
                <a:ea typeface="Gulim" pitchFamily="34" charset="-127"/>
              </a:rPr>
              <a:t>? 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14313" y="1484313"/>
            <a:ext cx="861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latinLnBrk="1" hangingPunct="1">
              <a:buClr>
                <a:srgbClr val="000000"/>
              </a:buClr>
              <a:buSzTx/>
              <a:buFontTx/>
              <a:buChar char="•"/>
            </a:pPr>
            <a:r>
              <a:rPr kumimoji="1" lang="en-US" altLang="ko-KR" sz="2400">
                <a:latin typeface="Arial" pitchFamily="34" charset="0"/>
                <a:ea typeface="Gulim" pitchFamily="34" charset="-127"/>
              </a:rPr>
              <a:t>Example (K=N):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9113" y="1473200"/>
            <a:ext cx="5026025" cy="5013325"/>
          </a:xfrm>
          <a:noFill/>
        </p:spPr>
      </p:pic>
      <p:sp>
        <p:nvSpPr>
          <p:cNvPr id="6" name="타원 5"/>
          <p:cNvSpPr/>
          <p:nvPr/>
        </p:nvSpPr>
        <p:spPr>
          <a:xfrm>
            <a:off x="6515100" y="3116263"/>
            <a:ext cx="285750" cy="357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/>
            </a:pPr>
            <a:endParaRPr kumimoji="1" lang="ko-KR" altLang="en-US" sz="2400">
              <a:solidFill>
                <a:srgbClr val="FFFFFF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975350" y="3111500"/>
            <a:ext cx="285750" cy="357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/>
            </a:pPr>
            <a:endParaRPr kumimoji="1" lang="ko-KR" altLang="en-US" sz="2400">
              <a:solidFill>
                <a:srgbClr val="FFFFFF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429250" y="3106738"/>
            <a:ext cx="285750" cy="404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/>
            </a:pPr>
            <a:endParaRPr kumimoji="1" lang="ko-KR" altLang="en-US" sz="2400">
              <a:solidFill>
                <a:srgbClr val="FFFFFF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429250" y="5538788"/>
            <a:ext cx="285750" cy="357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/>
            </a:pPr>
            <a:endParaRPr kumimoji="1" lang="ko-KR" altLang="en-US" sz="2400">
              <a:solidFill>
                <a:srgbClr val="FFFFFF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975350" y="5516563"/>
            <a:ext cx="285750" cy="357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/>
            </a:pPr>
            <a:endParaRPr kumimoji="1" lang="ko-KR" altLang="en-US" sz="2400">
              <a:solidFill>
                <a:srgbClr val="FFFFFF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548438" y="5516563"/>
            <a:ext cx="285750" cy="357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/>
            </a:pPr>
            <a:endParaRPr kumimoji="1" lang="ko-KR" altLang="en-US" sz="2400">
              <a:solidFill>
                <a:srgbClr val="FFFFFF"/>
              </a:solidFill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800000"/>
                </a:solidFill>
                <a:ea typeface="宋体" pitchFamily="2" charset="-122"/>
              </a:rPr>
              <a:t>Principal Component Analysis (PCA)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50825" y="2060575"/>
            <a:ext cx="8713788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2800" dirty="0">
                <a:ea typeface="宋体" pitchFamily="2" charset="-122"/>
              </a:rPr>
              <a:t>Each dimensionality reduction technique finds an </a:t>
            </a:r>
            <a:r>
              <a:rPr lang="en-US" altLang="zh-CN" sz="2800" i="1" dirty="0">
                <a:solidFill>
                  <a:srgbClr val="0000FF"/>
                </a:solidFill>
                <a:ea typeface="宋体" pitchFamily="2" charset="-122"/>
              </a:rPr>
              <a:t>appropriate transformation </a:t>
            </a:r>
            <a:r>
              <a:rPr lang="en-US" altLang="zh-CN" sz="2800" dirty="0">
                <a:ea typeface="宋体" pitchFamily="2" charset="-122"/>
              </a:rPr>
              <a:t>by satisfying certain criteria (e.g., </a:t>
            </a:r>
            <a:r>
              <a:rPr lang="en-US" altLang="zh-CN" sz="2800" i="1" dirty="0">
                <a:ea typeface="宋体" pitchFamily="2" charset="-122"/>
              </a:rPr>
              <a:t>information loss, data discrimination</a:t>
            </a:r>
            <a:r>
              <a:rPr lang="en-US" altLang="zh-CN" sz="2800" dirty="0">
                <a:ea typeface="宋体" pitchFamily="2" charset="-122"/>
              </a:rPr>
              <a:t>, etc.)</a:t>
            </a:r>
          </a:p>
          <a:p>
            <a:pPr eaLnBrk="1" hangingPunct="1"/>
            <a:endParaRPr lang="en-US" altLang="zh-CN" sz="2800" dirty="0">
              <a:ea typeface="宋体" pitchFamily="2" charset="-122"/>
            </a:endParaRPr>
          </a:p>
          <a:p>
            <a:pPr eaLnBrk="1" hangingPunct="1"/>
            <a:r>
              <a:rPr lang="en-US" altLang="zh-CN" sz="2800" dirty="0">
                <a:ea typeface="宋体" pitchFamily="2" charset="-122"/>
              </a:rPr>
              <a:t>The goal of PCA is to reduce the dimensionality of the data while</a:t>
            </a:r>
            <a:r>
              <a:rPr lang="en-US" altLang="zh-CN" sz="2800" b="1" dirty="0">
                <a:ea typeface="宋体" pitchFamily="2" charset="-122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ea typeface="宋体" pitchFamily="2" charset="-122"/>
              </a:rPr>
              <a:t>retaining as much as possible of the variation present in the dataset</a:t>
            </a:r>
            <a:r>
              <a:rPr lang="en-US" altLang="zh-CN" sz="2800" b="1" dirty="0">
                <a:solidFill>
                  <a:srgbClr val="000066"/>
                </a:solidFill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 idx="4294967295"/>
          </p:nvPr>
        </p:nvSpPr>
        <p:spPr>
          <a:xfrm>
            <a:off x="415926" y="0"/>
            <a:ext cx="8548687" cy="1143000"/>
          </a:xfrm>
          <a:solidFill>
            <a:schemeClr val="bg1"/>
          </a:solidFill>
        </p:spPr>
        <p:txBody>
          <a:bodyPr anchor="ctr"/>
          <a:lstStyle/>
          <a:p>
            <a:pPr eaLnBrk="1" hangingPunct="1"/>
            <a:r>
              <a:rPr lang="en-US" altLang="ko-KR" sz="3600" b="1" dirty="0" smtClean="0">
                <a:solidFill>
                  <a:srgbClr val="800000"/>
                </a:solidFill>
                <a:ea typeface="Gulim" pitchFamily="34" charset="-127"/>
                <a:cs typeface="Arial" pitchFamily="34" charset="0"/>
              </a:rPr>
              <a:t>Why Principal Component Analysis?</a:t>
            </a:r>
            <a:endParaRPr lang="ko-KR" altLang="en-US" sz="3600" b="1" dirty="0" smtClean="0">
              <a:solidFill>
                <a:srgbClr val="800000"/>
              </a:solidFill>
              <a:ea typeface="Gulim" pitchFamily="34" charset="-127"/>
              <a:cs typeface="Arial" pitchFamily="34" charset="0"/>
            </a:endParaRPr>
          </a:p>
        </p:txBody>
      </p:sp>
      <p:sp>
        <p:nvSpPr>
          <p:cNvPr id="9219" name="내용 개체 틀 2"/>
          <p:cNvSpPr>
            <a:spLocks noGrp="1"/>
          </p:cNvSpPr>
          <p:nvPr>
            <p:ph idx="4294967295"/>
          </p:nvPr>
        </p:nvSpPr>
        <p:spPr>
          <a:xfrm>
            <a:off x="287524" y="980728"/>
            <a:ext cx="8568952" cy="1584325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ko-KR" sz="2800" b="1" dirty="0" smtClean="0">
                <a:latin typeface="Arial" pitchFamily="34" charset="0"/>
                <a:ea typeface="Gulim" pitchFamily="34" charset="-127"/>
                <a:cs typeface="Arial" pitchFamily="34" charset="0"/>
              </a:rPr>
              <a:t>Motivation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ko-KR" dirty="0" smtClean="0">
                <a:latin typeface="Arial" pitchFamily="34" charset="0"/>
                <a:ea typeface="Gulim" pitchFamily="34" charset="-127"/>
                <a:cs typeface="Arial" pitchFamily="34" charset="0"/>
              </a:rPr>
              <a:t>Find bases which has high variance in data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ko-KR" dirty="0" smtClean="0">
                <a:latin typeface="Arial" pitchFamily="34" charset="0"/>
                <a:ea typeface="Gulim" pitchFamily="34" charset="-127"/>
                <a:cs typeface="Arial" pitchFamily="34" charset="0"/>
              </a:rPr>
              <a:t>Encode data with small number of bases with low MSE</a:t>
            </a:r>
            <a:endParaRPr lang="ko-KR" altLang="en-US" dirty="0" smtClean="0"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pic>
        <p:nvPicPr>
          <p:cNvPr id="9220" name="Picture 9" descr="fig1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70" y="2834160"/>
            <a:ext cx="2743200" cy="262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 descr="fig2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2738"/>
            <a:ext cx="2743200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6434138" y="2995613"/>
            <a:ext cx="500062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/>
            </a:pPr>
            <a:endParaRPr kumimoji="1" lang="ko-KR" altLang="en-US" sz="2400">
              <a:solidFill>
                <a:srgbClr val="FFFFFF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08038" y="5602288"/>
            <a:ext cx="18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95288" y="5462588"/>
            <a:ext cx="8569325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CN" sz="2000" dirty="0">
                <a:ea typeface="宋体" pitchFamily="2" charset="-122"/>
              </a:rPr>
              <a:t>All </a:t>
            </a:r>
            <a:r>
              <a:rPr lang="en-US" altLang="zh-CN" sz="2000" b="1" dirty="0">
                <a:ea typeface="宋体" pitchFamily="2" charset="-122"/>
              </a:rPr>
              <a:t>principal components  </a:t>
            </a:r>
            <a:r>
              <a:rPr lang="en-US" altLang="zh-CN" sz="2000" dirty="0">
                <a:ea typeface="宋体" pitchFamily="2" charset="-122"/>
              </a:rPr>
              <a:t>start at the origin of the ordinate axes.</a:t>
            </a:r>
          </a:p>
          <a:p>
            <a:pPr eaLnBrk="1" hangingPunct="1"/>
            <a:r>
              <a:rPr lang="en-US" altLang="zh-CN" sz="2000" dirty="0">
                <a:ea typeface="宋体" pitchFamily="2" charset="-122"/>
              </a:rPr>
              <a:t>First PC is direction of maximum variance from origin</a:t>
            </a:r>
          </a:p>
          <a:p>
            <a:pPr eaLnBrk="1" hangingPunct="1"/>
            <a:r>
              <a:rPr lang="en-US" altLang="zh-CN" sz="2000" dirty="0">
                <a:ea typeface="宋体" pitchFamily="2" charset="-122"/>
              </a:rPr>
              <a:t>Subsequent PCs are orthogonal to 1</a:t>
            </a:r>
            <a:r>
              <a:rPr lang="en-US" altLang="zh-CN" sz="2000" baseline="30000" dirty="0">
                <a:ea typeface="宋体" pitchFamily="2" charset="-122"/>
              </a:rPr>
              <a:t>st</a:t>
            </a:r>
            <a:r>
              <a:rPr lang="en-US" altLang="zh-CN" sz="2000" dirty="0">
                <a:ea typeface="宋体" pitchFamily="2" charset="-122"/>
              </a:rPr>
              <a:t>  PC and describe maximum residual variance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5364088" y="3068960"/>
            <a:ext cx="1224136" cy="216024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 flipV="1">
            <a:off x="4932040" y="3573016"/>
            <a:ext cx="2088232" cy="122413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title" idx="4294967295"/>
          </p:nvPr>
        </p:nvSpPr>
        <p:spPr>
          <a:xfrm>
            <a:off x="906463" y="198438"/>
            <a:ext cx="7793037" cy="1143000"/>
          </a:xfrm>
        </p:spPr>
        <p:txBody>
          <a:bodyPr anchor="ctr"/>
          <a:lstStyle/>
          <a:p>
            <a:pPr eaLnBrk="1" hangingPunct="1"/>
            <a:r>
              <a:rPr lang="en-US" altLang="ko-KR" sz="4000" b="1" smtClean="0">
                <a:solidFill>
                  <a:srgbClr val="800000"/>
                </a:solidFill>
                <a:ea typeface="Gulim" pitchFamily="34" charset="-127"/>
                <a:cs typeface="Arial" pitchFamily="34" charset="0"/>
              </a:rPr>
              <a:t>Derivation of PCs</a:t>
            </a:r>
            <a:endParaRPr lang="ko-KR" altLang="en-US" sz="4000" b="1" smtClean="0">
              <a:solidFill>
                <a:srgbClr val="800000"/>
              </a:solidFill>
              <a:ea typeface="Gulim" pitchFamily="34" charset="-127"/>
              <a:cs typeface="Arial" pitchFamily="34" charset="0"/>
            </a:endParaRPr>
          </a:p>
        </p:txBody>
      </p:sp>
      <p:graphicFrame>
        <p:nvGraphicFramePr>
          <p:cNvPr id="10243" name="Object 2"/>
          <p:cNvGraphicFramePr>
            <a:graphicFrameLocks noChangeAspect="1"/>
          </p:cNvGraphicFramePr>
          <p:nvPr/>
        </p:nvGraphicFramePr>
        <p:xfrm>
          <a:off x="1652588" y="1792288"/>
          <a:ext cx="10953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4" imgW="508000" imgH="190500" progId="Equation.DSMT4">
                  <p:embed/>
                </p:oleObj>
              </mc:Choice>
              <mc:Fallback>
                <p:oleObj name="Equation" r:id="rId4" imgW="508000" imgH="190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1792288"/>
                        <a:ext cx="10953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3"/>
          <p:cNvGraphicFramePr>
            <a:graphicFrameLocks noChangeAspect="1"/>
          </p:cNvGraphicFramePr>
          <p:nvPr/>
        </p:nvGraphicFramePr>
        <p:xfrm>
          <a:off x="3059113" y="1700213"/>
          <a:ext cx="17780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6" imgW="825500" imgH="228600" progId="Equation.DSMT4">
                  <p:embed/>
                </p:oleObj>
              </mc:Choice>
              <mc:Fallback>
                <p:oleObj name="Equation" r:id="rId6" imgW="8255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700213"/>
                        <a:ext cx="17780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1176338" y="2343150"/>
          <a:ext cx="44037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8" imgW="2349500" imgH="457200" progId="Equation.DSMT4">
                  <p:embed/>
                </p:oleObj>
              </mc:Choice>
              <mc:Fallback>
                <p:oleObj name="Equation" r:id="rId8" imgW="23495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343150"/>
                        <a:ext cx="44037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1157288" y="6246813"/>
          <a:ext cx="14255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10" imgW="520474" imgH="190417" progId="Equation.DSMT4">
                  <p:embed/>
                </p:oleObj>
              </mc:Choice>
              <mc:Fallback>
                <p:oleObj name="Equation" r:id="rId10" imgW="520474" imgH="19041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6246813"/>
                        <a:ext cx="14255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687388" y="5178425"/>
          <a:ext cx="79581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12" imgW="3810000" imgH="482600" progId="Equation.DSMT4">
                  <p:embed/>
                </p:oleObj>
              </mc:Choice>
              <mc:Fallback>
                <p:oleObj name="Equation" r:id="rId12" imgW="38100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5178425"/>
                        <a:ext cx="79581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AutoShape 14"/>
          <p:cNvSpPr>
            <a:spLocks noChangeArrowheads="1"/>
          </p:cNvSpPr>
          <p:nvPr/>
        </p:nvSpPr>
        <p:spPr bwMode="auto">
          <a:xfrm>
            <a:off x="493713" y="2486025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2400"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0249" name="Text Box 15"/>
          <p:cNvSpPr txBox="1">
            <a:spLocks noChangeArrowheads="1"/>
          </p:cNvSpPr>
          <p:nvPr/>
        </p:nvSpPr>
        <p:spPr bwMode="auto">
          <a:xfrm>
            <a:off x="5967413" y="2290763"/>
            <a:ext cx="31765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b="1">
                <a:solidFill>
                  <a:schemeClr val="hlink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Find q’s maximizing </a:t>
            </a:r>
            <a:endParaRPr kumimoji="1" lang="en-US" altLang="zh-CN" sz="2400" b="1">
              <a:solidFill>
                <a:schemeClr val="hlink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b="1">
                <a:solidFill>
                  <a:schemeClr val="hlink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this!!</a:t>
            </a:r>
          </a:p>
        </p:txBody>
      </p:sp>
      <p:graphicFrame>
        <p:nvGraphicFramePr>
          <p:cNvPr id="10250" name="Object 7"/>
          <p:cNvGraphicFramePr>
            <a:graphicFrameLocks noChangeAspect="1"/>
          </p:cNvGraphicFramePr>
          <p:nvPr/>
        </p:nvGraphicFramePr>
        <p:xfrm>
          <a:off x="5276850" y="1628775"/>
          <a:ext cx="20748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14" imgW="1002865" imgH="266584" progId="Equation.DSMT4">
                  <p:embed/>
                </p:oleObj>
              </mc:Choice>
              <mc:Fallback>
                <p:oleObj name="Equation" r:id="rId14" imgW="1002865" imgH="26658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1628775"/>
                        <a:ext cx="20748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AutoShape 18"/>
          <p:cNvSpPr>
            <a:spLocks noChangeArrowheads="1"/>
          </p:cNvSpPr>
          <p:nvPr/>
        </p:nvSpPr>
        <p:spPr bwMode="auto">
          <a:xfrm>
            <a:off x="654050" y="6324600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2400"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0252" name="Text Box 19"/>
          <p:cNvSpPr txBox="1">
            <a:spLocks noChangeArrowheads="1"/>
          </p:cNvSpPr>
          <p:nvPr/>
        </p:nvSpPr>
        <p:spPr bwMode="auto">
          <a:xfrm>
            <a:off x="568325" y="3421063"/>
            <a:ext cx="83693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b="1">
                <a:solidFill>
                  <a:srgbClr val="00B05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From some simple maths, it is maximized when q is the 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b="1">
                <a:solidFill>
                  <a:srgbClr val="00B05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principal component of R.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latin typeface="Arial" pitchFamily="34" charset="0"/>
                <a:ea typeface="Gulim" pitchFamily="34" charset="-127"/>
                <a:cs typeface="Arial" pitchFamily="34" charset="0"/>
              </a:rPr>
              <a:t>Principal component q can be obtained by </a:t>
            </a:r>
            <a:r>
              <a:rPr kumimoji="1" lang="en-US" altLang="zh-CN" sz="2400" b="1">
                <a:solidFill>
                  <a:srgbClr val="000099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e</a:t>
            </a:r>
            <a:r>
              <a:rPr kumimoji="1" lang="en-US" altLang="ko-KR" sz="2400" b="1">
                <a:solidFill>
                  <a:srgbClr val="000099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igenvector 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b="1">
                <a:solidFill>
                  <a:srgbClr val="000099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decomposition </a:t>
            </a:r>
            <a:r>
              <a:rPr kumimoji="1" lang="en-US" altLang="ko-KR" sz="2400">
                <a:latin typeface="Arial" pitchFamily="34" charset="0"/>
                <a:ea typeface="Gulim" pitchFamily="34" charset="-127"/>
                <a:cs typeface="Arial" pitchFamily="34" charset="0"/>
              </a:rPr>
              <a:t>such as SVD:</a:t>
            </a:r>
          </a:p>
        </p:txBody>
      </p:sp>
      <p:sp>
        <p:nvSpPr>
          <p:cNvPr id="10253" name="Oval 20"/>
          <p:cNvSpPr>
            <a:spLocks noChangeArrowheads="1"/>
          </p:cNvSpPr>
          <p:nvPr/>
        </p:nvSpPr>
        <p:spPr bwMode="auto">
          <a:xfrm>
            <a:off x="1117600" y="2414588"/>
            <a:ext cx="287338" cy="2873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2400"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0254" name="Oval 21"/>
          <p:cNvSpPr>
            <a:spLocks noChangeArrowheads="1"/>
          </p:cNvSpPr>
          <p:nvPr/>
        </p:nvSpPr>
        <p:spPr bwMode="auto">
          <a:xfrm>
            <a:off x="2020888" y="6324600"/>
            <a:ext cx="360362" cy="2889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2400"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0255" name="TextBox 16"/>
          <p:cNvSpPr txBox="1">
            <a:spLocks noChangeArrowheads="1"/>
          </p:cNvSpPr>
          <p:nvPr/>
        </p:nvSpPr>
        <p:spPr bwMode="auto">
          <a:xfrm>
            <a:off x="223838" y="1341438"/>
            <a:ext cx="18780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latin typeface="Arial" pitchFamily="34" charset="0"/>
                <a:ea typeface="Gulim" pitchFamily="34" charset="-127"/>
                <a:cs typeface="Arial" pitchFamily="34" charset="0"/>
              </a:rPr>
              <a:t>Assume that</a:t>
            </a:r>
            <a:endParaRPr kumimoji="1" lang="ko-KR" altLang="en-US" sz="2400"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0256" name="Oval 20"/>
          <p:cNvSpPr>
            <a:spLocks noChangeArrowheads="1"/>
          </p:cNvSpPr>
          <p:nvPr/>
        </p:nvSpPr>
        <p:spPr bwMode="auto">
          <a:xfrm>
            <a:off x="1878013" y="5748338"/>
            <a:ext cx="287337" cy="43338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2400"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0257" name="Rectangle 1"/>
          <p:cNvSpPr>
            <a:spLocks noChangeArrowheads="1"/>
          </p:cNvSpPr>
          <p:nvPr/>
        </p:nvSpPr>
        <p:spPr bwMode="auto">
          <a:xfrm>
            <a:off x="493713" y="3421063"/>
            <a:ext cx="8255000" cy="784225"/>
          </a:xfrm>
          <a:prstGeom prst="rect">
            <a:avLst/>
          </a:prstGeom>
          <a:solidFill>
            <a:srgbClr val="FF0000">
              <a:alpha val="1294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404813"/>
            <a:ext cx="7793038" cy="1143000"/>
          </a:xfrm>
        </p:spPr>
        <p:txBody>
          <a:bodyPr anchor="ctr"/>
          <a:lstStyle/>
          <a:p>
            <a:pPr eaLnBrk="1" hangingPunct="1"/>
            <a:r>
              <a:rPr lang="en-US" altLang="zh-CN" sz="4000" b="1" smtClean="0">
                <a:solidFill>
                  <a:srgbClr val="800000"/>
                </a:solidFill>
                <a:ea typeface="宋体" pitchFamily="2" charset="-122"/>
              </a:rPr>
              <a:t>Review: Eigenvalues and Eigenvectors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6538" y="1893888"/>
            <a:ext cx="8712200" cy="2663825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If v is a nonzero vector and </a:t>
            </a:r>
            <a:r>
              <a:rPr lang="el-GR" altLang="en-US" sz="2800" smtClean="0">
                <a:cs typeface="Arial" pitchFamily="34" charset="0"/>
              </a:rPr>
              <a:t>λ</a:t>
            </a:r>
            <a:r>
              <a:rPr lang="en-US" altLang="zh-CN" sz="2800" smtClean="0">
                <a:ea typeface="宋体" pitchFamily="2" charset="-122"/>
              </a:rPr>
              <a:t> is a number such that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                 </a:t>
            </a:r>
            <a:r>
              <a:rPr lang="en-US" altLang="zh-CN" sz="2800" b="1" smtClean="0">
                <a:ea typeface="宋体" pitchFamily="2" charset="-122"/>
              </a:rPr>
              <a:t>Av = </a:t>
            </a:r>
            <a:r>
              <a:rPr lang="el-GR" altLang="en-US" sz="2800" b="1" smtClean="0">
                <a:cs typeface="Arial" pitchFamily="34" charset="0"/>
              </a:rPr>
              <a:t>λ</a:t>
            </a:r>
            <a:r>
              <a:rPr lang="en-US" altLang="zh-CN" sz="2800" b="1" smtClean="0">
                <a:ea typeface="宋体" pitchFamily="2" charset="-122"/>
              </a:rPr>
              <a:t>v</a:t>
            </a:r>
            <a:r>
              <a:rPr lang="en-US" altLang="zh-CN" sz="2800" smtClean="0">
                <a:ea typeface="宋体" pitchFamily="2" charset="-122"/>
              </a:rPr>
              <a:t>, then             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    v is said to be an </a:t>
            </a:r>
            <a:r>
              <a:rPr lang="en-US" altLang="zh-CN" sz="2800" i="1" smtClean="0">
                <a:solidFill>
                  <a:schemeClr val="hlink"/>
                </a:solidFill>
                <a:ea typeface="宋体" pitchFamily="2" charset="-122"/>
              </a:rPr>
              <a:t>eigenvector</a:t>
            </a:r>
            <a:r>
              <a:rPr lang="en-US" altLang="zh-CN" sz="2800" smtClean="0">
                <a:ea typeface="宋体" pitchFamily="2" charset="-122"/>
              </a:rPr>
              <a:t> of A with </a:t>
            </a:r>
            <a:r>
              <a:rPr lang="en-US" altLang="zh-CN" sz="2800" i="1" smtClean="0">
                <a:solidFill>
                  <a:schemeClr val="hlink"/>
                </a:solidFill>
                <a:ea typeface="宋体" pitchFamily="2" charset="-122"/>
              </a:rPr>
              <a:t>eigenvalue</a:t>
            </a:r>
            <a:r>
              <a:rPr lang="en-US" altLang="zh-CN" sz="2800" i="1" smtClean="0">
                <a:ea typeface="宋体" pitchFamily="2" charset="-122"/>
              </a:rPr>
              <a:t> </a:t>
            </a:r>
            <a:r>
              <a:rPr lang="el-GR" altLang="en-US" sz="2800" smtClean="0">
                <a:cs typeface="Arial" pitchFamily="34" charset="0"/>
              </a:rPr>
              <a:t>λ</a:t>
            </a:r>
            <a:r>
              <a:rPr lang="en-US" altLang="zh-CN" sz="2800" smtClean="0">
                <a:ea typeface="宋体" pitchFamily="2" charset="-122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	</a:t>
            </a:r>
            <a:r>
              <a:rPr lang="en-US" altLang="zh-CN" sz="2400" u="sng" smtClean="0">
                <a:ea typeface="宋体" pitchFamily="2" charset="-122"/>
              </a:rPr>
              <a:t>Example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	</a:t>
            </a:r>
          </a:p>
        </p:txBody>
      </p:sp>
      <p:graphicFrame>
        <p:nvGraphicFramePr>
          <p:cNvPr id="1126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771775" y="4797425"/>
          <a:ext cx="29718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3" imgW="1282700" imgH="457200" progId="Equation.3">
                  <p:embed/>
                </p:oleObj>
              </mc:Choice>
              <mc:Fallback>
                <p:oleObj name="Equation" r:id="rId3" imgW="1282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797425"/>
                        <a:ext cx="29718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8" name="WordArt 10"/>
          <p:cNvSpPr>
            <a:spLocks noChangeArrowheads="1" noChangeShapeType="1" noTextEdit="1"/>
          </p:cNvSpPr>
          <p:nvPr/>
        </p:nvSpPr>
        <p:spPr bwMode="auto">
          <a:xfrm>
            <a:off x="3203575" y="6308725"/>
            <a:ext cx="180975" cy="31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</a:t>
            </a:r>
          </a:p>
        </p:txBody>
      </p:sp>
      <p:sp>
        <p:nvSpPr>
          <p:cNvPr id="119819" name="WordArt 11"/>
          <p:cNvSpPr>
            <a:spLocks noChangeArrowheads="1" noChangeShapeType="1" noTextEdit="1"/>
          </p:cNvSpPr>
          <p:nvPr/>
        </p:nvSpPr>
        <p:spPr bwMode="auto">
          <a:xfrm>
            <a:off x="5435600" y="4221163"/>
            <a:ext cx="180975" cy="31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Symbol"/>
              </a:rPr>
              <a:t>l</a:t>
            </a:r>
          </a:p>
        </p:txBody>
      </p:sp>
      <p:sp>
        <p:nvSpPr>
          <p:cNvPr id="119820" name="WordArt 12"/>
          <p:cNvSpPr>
            <a:spLocks noChangeArrowheads="1" noChangeShapeType="1" noTextEdit="1"/>
          </p:cNvSpPr>
          <p:nvPr/>
        </p:nvSpPr>
        <p:spPr bwMode="auto">
          <a:xfrm>
            <a:off x="4643438" y="6308725"/>
            <a:ext cx="152400" cy="285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v</a:t>
            </a:r>
          </a:p>
        </p:txBody>
      </p:sp>
      <p:sp>
        <p:nvSpPr>
          <p:cNvPr id="119822" name="Line 14"/>
          <p:cNvSpPr>
            <a:spLocks noChangeShapeType="1"/>
          </p:cNvSpPr>
          <p:nvPr/>
        </p:nvSpPr>
        <p:spPr bwMode="auto">
          <a:xfrm flipV="1">
            <a:off x="3276600" y="587692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3" name="Line 15"/>
          <p:cNvSpPr>
            <a:spLocks noChangeShapeType="1"/>
          </p:cNvSpPr>
          <p:nvPr/>
        </p:nvSpPr>
        <p:spPr bwMode="auto">
          <a:xfrm flipH="1" flipV="1">
            <a:off x="4211638" y="5876925"/>
            <a:ext cx="3810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4" name="Line 16"/>
          <p:cNvSpPr>
            <a:spLocks noChangeShapeType="1"/>
          </p:cNvSpPr>
          <p:nvPr/>
        </p:nvSpPr>
        <p:spPr bwMode="auto">
          <a:xfrm flipV="1">
            <a:off x="4859338" y="5876925"/>
            <a:ext cx="3810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5" name="Line 17"/>
          <p:cNvSpPr>
            <a:spLocks noChangeShapeType="1"/>
          </p:cNvSpPr>
          <p:nvPr/>
        </p:nvSpPr>
        <p:spPr bwMode="auto">
          <a:xfrm flipH="1">
            <a:off x="4859338" y="4292600"/>
            <a:ext cx="538162" cy="792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6" name="WordArt 18"/>
          <p:cNvSpPr>
            <a:spLocks noChangeArrowheads="1" noChangeShapeType="1" noTextEdit="1"/>
          </p:cNvSpPr>
          <p:nvPr/>
        </p:nvSpPr>
        <p:spPr bwMode="auto">
          <a:xfrm>
            <a:off x="4932363" y="6308725"/>
            <a:ext cx="1676400" cy="31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(eigenvectors)</a:t>
            </a:r>
          </a:p>
        </p:txBody>
      </p:sp>
      <p:sp>
        <p:nvSpPr>
          <p:cNvPr id="119827" name="WordArt 19"/>
          <p:cNvSpPr>
            <a:spLocks noChangeArrowheads="1" noChangeShapeType="1" noTextEdit="1"/>
          </p:cNvSpPr>
          <p:nvPr/>
        </p:nvSpPr>
        <p:spPr bwMode="auto">
          <a:xfrm>
            <a:off x="5795963" y="4221163"/>
            <a:ext cx="1676400" cy="31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(eigenvalues)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8" grpId="0" animBg="1"/>
      <p:bldP spid="119819" grpId="0" animBg="1"/>
      <p:bldP spid="119820" grpId="0" animBg="1"/>
      <p:bldP spid="119822" grpId="0" animBg="1"/>
      <p:bldP spid="119823" grpId="0" animBg="1"/>
      <p:bldP spid="119824" grpId="0" animBg="1"/>
      <p:bldP spid="119825" grpId="0" animBg="1"/>
      <p:bldP spid="119826" grpId="0" animBg="1"/>
      <p:bldP spid="1198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{\bf v} = \lambda {\bf v} \iff &#10;\left( {\bf S} - \lambda {\bf I}\right) {\bf v} = {\bf 0}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131"/>
  <p:tag name="PICTUREFILESIZE" val="695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mathbf \Lambda} 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9"/>
  <p:tag name="PICTUREFILESIZE" val="13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&#10;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6"/>
  <p:tag name="PICTUREFILESIZE" val="14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 \in \RR^{m \times m}&#10;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47"/>
  <p:tag name="PICTUREFILESIZE" val="36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|{\bf S} - \lambda {\bf I}|= 0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52"/>
  <p:tag name="PICTUREFILESIZE" val="33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{\bf v} = \lambda {\bf v}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38"/>
  <p:tag name="PICTUREFILESIZE" val="27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\lambda \in  \RR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26"/>
  <p:tag name="PICTUREFILESIZE" val="238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v} \in  \RR^m \neq {\bf 0}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53"/>
  <p:tag name="PICTUREFILESIZE" val="393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\begin{pmatrix}&#10;6 &amp; -2\\&#10;4 &amp; 0  &#10;\end{pmatrix}&#10;\begin{pmatrix} 1 \\ 2 \end{pmatrix}&#10;=&#10;\begin{pmatrix} 2 \\ 4 \end{pmatrix}&#10;=&#10;2 \begin{pmatrix} 1 \\ 2 \end{pmatrix}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133"/>
  <p:tag name="PICTUREFILESIZE" val="139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 = {\bf U} {\mathbf \Lambda} {\bf U}^{-1}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55"/>
  <p:tag name="PICTUREFILESIZE" val="34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 \in \RR^{m \times m}&#10;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47"/>
  <p:tag name="PICTUREFILESIZE" val="366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mathbf \Lambda} &#10;= \text{diag($\lambda_1,\dots,\lambda_m$)}, \;\;&#10;\lambda_i \geq \lambda_{i+1}&#10;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144"/>
  <p:tag name="PICTUREFILESIZE" val="8364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3053</TotalTime>
  <Words>916</Words>
  <Application>Microsoft Office PowerPoint</Application>
  <PresentationFormat>全屏显示(4:3)</PresentationFormat>
  <Paragraphs>190</Paragraphs>
  <Slides>27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Blends</vt:lpstr>
      <vt:lpstr>Equation</vt:lpstr>
      <vt:lpstr>Tutorial on Principal Component Analysis (PCA)</vt:lpstr>
      <vt:lpstr>Dimensionality Reduction</vt:lpstr>
      <vt:lpstr>Dimensionality Reduction</vt:lpstr>
      <vt:lpstr>What is subspace? </vt:lpstr>
      <vt:lpstr>What is subspace? </vt:lpstr>
      <vt:lpstr>Principal Component Analysis (PCA)</vt:lpstr>
      <vt:lpstr>Why Principal Component Analysis?</vt:lpstr>
      <vt:lpstr>Derivation of PCs</vt:lpstr>
      <vt:lpstr>Review: Eigenvalues and Eigenvectors</vt:lpstr>
      <vt:lpstr>Eigenvalues &amp; Eigenvectors</vt:lpstr>
      <vt:lpstr>Eigenvalues &amp; Eigenvectors</vt:lpstr>
      <vt:lpstr>Example</vt:lpstr>
      <vt:lpstr>Eigen/diagonal Decomposition</vt:lpstr>
      <vt:lpstr>Diagonal decomposition: why/how</vt:lpstr>
      <vt:lpstr>Diagonal decomposition - example</vt:lpstr>
      <vt:lpstr>Example continued</vt:lpstr>
      <vt:lpstr>Symmetric Eigen Decomposition</vt:lpstr>
      <vt:lpstr>Exercise</vt:lpstr>
      <vt:lpstr>Singular Value Decomposition</vt:lpstr>
      <vt:lpstr>Singular Value Decomposition</vt:lpstr>
      <vt:lpstr>SVD example</vt:lpstr>
      <vt:lpstr>Find eigenvalues &amp; eigenvectors by Matlab</vt:lpstr>
      <vt:lpstr>PowerPoint 演示文稿</vt:lpstr>
      <vt:lpstr>PCA Scores</vt:lpstr>
      <vt:lpstr>PCA Eigenvalues</vt:lpstr>
      <vt:lpstr>Case study: Eigenface </vt:lpstr>
      <vt:lpstr>PowerPoint 演示文稿</vt:lpstr>
    </vt:vector>
  </TitlesOfParts>
  <Company>MSU Department of Computer Science and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 Concepts</dc:title>
  <dc:creator>George Stockman</dc:creator>
  <cp:lastModifiedBy>SuperMicro</cp:lastModifiedBy>
  <cp:revision>195</cp:revision>
  <dcterms:created xsi:type="dcterms:W3CDTF">2001-09-10T17:41:22Z</dcterms:created>
  <dcterms:modified xsi:type="dcterms:W3CDTF">2016-11-22T07:19:41Z</dcterms:modified>
</cp:coreProperties>
</file>