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6" r:id="rId1"/>
  </p:sldMasterIdLst>
  <p:notesMasterIdLst>
    <p:notesMasterId r:id="rId36"/>
  </p:notesMasterIdLst>
  <p:sldIdLst>
    <p:sldId id="478" r:id="rId2"/>
    <p:sldId id="791" r:id="rId3"/>
    <p:sldId id="731" r:id="rId4"/>
    <p:sldId id="732" r:id="rId5"/>
    <p:sldId id="863" r:id="rId6"/>
    <p:sldId id="804" r:id="rId7"/>
    <p:sldId id="858" r:id="rId8"/>
    <p:sldId id="859" r:id="rId9"/>
    <p:sldId id="860" r:id="rId10"/>
    <p:sldId id="861" r:id="rId11"/>
    <p:sldId id="807" r:id="rId12"/>
    <p:sldId id="806" r:id="rId13"/>
    <p:sldId id="862" r:id="rId14"/>
    <p:sldId id="769" r:id="rId15"/>
    <p:sldId id="770" r:id="rId16"/>
    <p:sldId id="771" r:id="rId17"/>
    <p:sldId id="772" r:id="rId18"/>
    <p:sldId id="773" r:id="rId19"/>
    <p:sldId id="832" r:id="rId20"/>
    <p:sldId id="774" r:id="rId21"/>
    <p:sldId id="828" r:id="rId22"/>
    <p:sldId id="798" r:id="rId23"/>
    <p:sldId id="775" r:id="rId24"/>
    <p:sldId id="833" r:id="rId25"/>
    <p:sldId id="847" r:id="rId26"/>
    <p:sldId id="808" r:id="rId27"/>
    <p:sldId id="809" r:id="rId28"/>
    <p:sldId id="831" r:id="rId29"/>
    <p:sldId id="777" r:id="rId30"/>
    <p:sldId id="829" r:id="rId31"/>
    <p:sldId id="823" r:id="rId32"/>
    <p:sldId id="845" r:id="rId33"/>
    <p:sldId id="844" r:id="rId34"/>
    <p:sldId id="86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FF"/>
    <a:srgbClr val="800000"/>
    <a:srgbClr val="000066"/>
    <a:srgbClr val="008000"/>
    <a:srgbClr val="FF9900"/>
    <a:srgbClr val="993366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042" autoAdjust="0"/>
    <p:restoredTop sz="93373" autoAdjust="0"/>
  </p:normalViewPr>
  <p:slideViewPr>
    <p:cSldViewPr>
      <p:cViewPr>
        <p:scale>
          <a:sx n="100" d="100"/>
          <a:sy n="100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6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BE0015A-63FD-49EC-987F-1A434B6A7E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43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25" y="877888"/>
            <a:ext cx="4214813" cy="3160712"/>
          </a:xfrm>
          <a:solidFill>
            <a:srgbClr val="FFFFFF"/>
          </a:solidFill>
          <a:ln/>
        </p:spPr>
      </p:sp>
      <p:sp>
        <p:nvSpPr>
          <p:cNvPr id="166915" name="Text Box 2"/>
          <p:cNvSpPr txBox="1">
            <a:spLocks noChangeArrowheads="1"/>
          </p:cNvSpPr>
          <p:nvPr/>
        </p:nvSpPr>
        <p:spPr bwMode="auto">
          <a:xfrm>
            <a:off x="1058863" y="4348163"/>
            <a:ext cx="47371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fld id="{4D523858-E2E3-45A2-88AB-A952379FDF20}" type="slidenum">
              <a:rPr lang="en-US" altLang="zh-CN" sz="1200" baseline="0" smtClean="0">
                <a:latin typeface="Times New Roman" pitchFamily="18" charset="0"/>
              </a:rPr>
              <a:pPr/>
              <a:t>22</a:t>
            </a:fld>
            <a:endParaRPr lang="en-US" altLang="zh-CN" sz="1200" baseline="0" smtClean="0"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fld id="{411C7355-E0EE-46CB-93BC-06ADEF713F75}" type="slidenum">
              <a:rPr lang="en-GB" sz="1200" baseline="0" smtClean="0">
                <a:latin typeface="Times New Roman" pitchFamily="18" charset="0"/>
              </a:rPr>
              <a:pPr/>
              <a:t>31</a:t>
            </a:fld>
            <a:endParaRPr lang="en-GB" sz="1200" baseline="0" smtClean="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14" tIns="45857" rIns="91714" bIns="45857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Char char="–"/>
            </a:pPr>
            <a:r>
              <a:rPr lang="zh-CN" altLang="en-US" smtClean="0"/>
              <a:t> </a:t>
            </a:r>
            <a:r>
              <a:rPr lang="en-US" altLang="zh-CN" smtClean="0"/>
              <a:t>A map of the world where countries have been colored with the color describing their poverty type (the color was obtained with the SOM in the previous figure)</a:t>
            </a:r>
          </a:p>
          <a:p>
            <a:pPr>
              <a:buFontTx/>
              <a:buChar char="•"/>
            </a:pPr>
            <a:r>
              <a:rPr lang="en-GB" smtClean="0"/>
              <a:t>Countries organized based on indicators related to poverty (39 indicators describing various quality-of-life factors, such as state of health, nutrition, educational services, etc,)</a:t>
            </a:r>
          </a:p>
          <a:p>
            <a:pPr>
              <a:buFontTx/>
              <a:buChar char="•"/>
            </a:pP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The Self-Organizing Map (SOM) can be used to portray complex correlations in statistical data. Here the data consisted of World Bank statistics of countries in 1992.</a:t>
            </a:r>
          </a:p>
          <a:p>
            <a:pPr>
              <a:buFontTx/>
              <a:buChar char="•"/>
            </a:pP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The complex joint effect of these factors can can be visualized by organizing the countries using SOM</a:t>
            </a:r>
          </a:p>
          <a:p>
            <a:pPr>
              <a:buFontTx/>
              <a:buChar char="•"/>
            </a:pP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 Countries that had similar values of the indicators found a place near each other on the map</a:t>
            </a:r>
          </a:p>
          <a:p>
            <a:pPr>
              <a:buFontTx/>
              <a:buChar char="•"/>
            </a:pP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 The different clusters on the map were automatically encoded with different bright colors, so that colors change smoothly on the map display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29448-A41F-4DE4-91B8-5CB0CD5455E9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C4EB6-471C-4362-8F13-EDE4947604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69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0A93-09E5-45DC-BDA8-0F5779FACFAC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E082-F04E-4DEE-8C04-D591E51EAC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78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7F259-9CC1-481D-A7A3-ADDF5C234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9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E799D-9592-44FF-991D-8F6AE16EDF11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6148F-DE28-4E4B-A898-12E9F6A23B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41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8D4D-2325-48E6-A107-A8232EDAADF6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7B0AB-CBD7-4434-9BE6-60E6FB9BE3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27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FC7C8-2A2C-4C9F-9BF1-2EAE285255C2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D7080-07C9-414B-A5D6-9283610A9E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5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FC94F-7495-4D08-B3EE-DB93DA83680E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902AA-2973-47E4-95AF-FD36447CFB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33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6179-0C2D-4ACE-94DA-38A56C5EB22F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5C01-B90E-4FA0-A31D-A8EBDBD682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26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9CCA-9C6A-4FDD-990F-7D70BC0A4CAD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2C665-66D8-4076-AC98-DD1EDFA269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51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31AA7-5445-4948-91CF-DE73D361136C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77195-6EEF-42E8-BE6A-47A37E914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77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F7BE4-8423-4B2A-90F1-746A156BF673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2D68-5300-4FDD-8F31-7DB4B50AE9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2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Tahoma" pitchFamily="34" charset="0"/>
              </a:defRPr>
            </a:lvl1pPr>
          </a:lstStyle>
          <a:p>
            <a:pPr>
              <a:defRPr/>
            </a:pPr>
            <a:fld id="{D6FCC8A1-4A72-4E4A-9721-3A381D629FE9}" type="datetime1">
              <a:rPr lang="zh-CN" altLang="en-US"/>
              <a:pPr>
                <a:defRPr/>
              </a:pPr>
              <a:t>2016/11/29</a:t>
            </a:fld>
            <a:endParaRPr lang="en-US" altLang="zh-CN"/>
          </a:p>
        </p:txBody>
      </p:sp>
      <p:sp>
        <p:nvSpPr>
          <p:cNvPr id="675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Tahoma" pitchFamily="34" charset="0"/>
              </a:defRPr>
            </a:lvl1pPr>
          </a:lstStyle>
          <a:p>
            <a:pPr>
              <a:defRPr/>
            </a:pPr>
            <a:fld id="{010947E6-A487-49C1-937A-0A839AF6F3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hut.fi/research/som-research/teuvo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0.wmf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n/cn/help/nnet/ref/selforgmap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</p:spPr>
        <p:txBody>
          <a:bodyPr anchor="t"/>
          <a:lstStyle/>
          <a:p>
            <a:pPr eaLnBrk="1" hangingPunct="1"/>
            <a:r>
              <a:rPr lang="en-US" altLang="zh-CN" sz="4300" b="1" smtClean="0">
                <a:solidFill>
                  <a:srgbClr val="A50021"/>
                </a:solidFill>
              </a:rPr>
              <a:t> </a:t>
            </a:r>
            <a:br>
              <a:rPr lang="en-US" altLang="zh-CN" sz="4300" b="1" smtClean="0">
                <a:solidFill>
                  <a:srgbClr val="A50021"/>
                </a:solidFill>
              </a:rPr>
            </a:br>
            <a:r>
              <a:rPr lang="en-US" altLang="zh-CN" sz="3600" b="1" smtClean="0">
                <a:solidFill>
                  <a:srgbClr val="800000"/>
                </a:solidFill>
              </a:rPr>
              <a:t>Self-organizating Feature Map</a:t>
            </a:r>
            <a:br>
              <a:rPr lang="en-US" altLang="zh-CN" sz="3600" b="1" smtClean="0">
                <a:solidFill>
                  <a:srgbClr val="800000"/>
                </a:solidFill>
              </a:rPr>
            </a:br>
            <a:endParaRPr lang="en-US" altLang="zh-CN" sz="3600" b="1" smtClean="0">
              <a:solidFill>
                <a:srgbClr val="800000"/>
              </a:solidFill>
              <a:cs typeface="Tahoma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8888" y="3789363"/>
            <a:ext cx="6400800" cy="1752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Bailing Zhang</a:t>
            </a: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75656" y="980728"/>
            <a:ext cx="6408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baseline="0" dirty="0">
                <a:latin typeface="Arial" pitchFamily="34" charset="0"/>
                <a:ea typeface="STXinwei" pitchFamily="2" charset="-122"/>
              </a:rPr>
              <a:t>CSE301 Bio-computation, </a:t>
            </a:r>
            <a:r>
              <a:rPr lang="en-US" altLang="zh-CN" b="1" baseline="0" dirty="0" smtClean="0">
                <a:latin typeface="Arial" pitchFamily="34" charset="0"/>
                <a:ea typeface="STXinwei" pitchFamily="2" charset="-122"/>
              </a:rPr>
              <a:t>Weeks 11, 2016</a:t>
            </a:r>
            <a:endParaRPr lang="en-US" altLang="zh-CN" b="1" baseline="0" dirty="0">
              <a:latin typeface="Arial" pitchFamily="34" charset="0"/>
              <a:ea typeface="STXinwei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852488"/>
            <a:ext cx="8280400" cy="545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GB" altLang="zh-CN" sz="2800" baseline="0" dirty="0">
                <a:latin typeface="Tahoma" pitchFamily="34" charset="0"/>
              </a:rPr>
              <a:t>After learning (see original paper for details), a topographic map</a:t>
            </a:r>
            <a:r>
              <a:rPr lang="en-US" altLang="zh-CN" sz="2800" baseline="0" dirty="0">
                <a:latin typeface="Tahoma" pitchFamily="34" charset="0"/>
              </a:rPr>
              <a:t> </a:t>
            </a:r>
            <a:r>
              <a:rPr lang="en-GB" altLang="zh-CN" sz="2800" baseline="0" dirty="0">
                <a:latin typeface="Tahoma" pitchFamily="34" charset="0"/>
              </a:rPr>
              <a:t>appears</a:t>
            </a:r>
            <a:r>
              <a:rPr lang="en-US" altLang="zh-CN" sz="2800" baseline="0" dirty="0">
                <a:latin typeface="Tahoma" pitchFamily="34" charset="0"/>
              </a:rPr>
              <a:t>.</a:t>
            </a:r>
          </a:p>
          <a:p>
            <a:pPr defTabSz="762000" eaLnBrk="0" hangingPunct="0"/>
            <a:endParaRPr lang="en-US" altLang="zh-CN" sz="2800" baseline="0" dirty="0">
              <a:latin typeface="Tahoma" pitchFamily="34" charset="0"/>
            </a:endParaRPr>
          </a:p>
          <a:p>
            <a:pPr defTabSz="762000" eaLnBrk="0" hangingPunct="0"/>
            <a:r>
              <a:rPr lang="en-US" altLang="zh-CN" sz="2800" baseline="0" dirty="0">
                <a:latin typeface="Tahoma" pitchFamily="34" charset="0"/>
              </a:rPr>
              <a:t>However, input dimension is the same as output dimension</a:t>
            </a:r>
          </a:p>
          <a:p>
            <a:pPr defTabSz="762000" eaLnBrk="0" hangingPunct="0"/>
            <a:endParaRPr lang="en-GB" altLang="zh-CN" sz="2800" baseline="0" dirty="0">
              <a:latin typeface="Tahoma" pitchFamily="34" charset="0"/>
            </a:endParaRPr>
          </a:p>
          <a:p>
            <a:pPr defTabSz="762000" eaLnBrk="0" hangingPunct="0"/>
            <a:r>
              <a:rPr lang="en-GB" altLang="zh-CN" sz="2800" b="1" baseline="0" dirty="0" err="1">
                <a:latin typeface="Tahoma" pitchFamily="34" charset="0"/>
              </a:rPr>
              <a:t>Kohonen</a:t>
            </a:r>
            <a:r>
              <a:rPr lang="en-GB" altLang="zh-CN" sz="2800" b="1" baseline="0" dirty="0">
                <a:latin typeface="Tahoma" pitchFamily="34" charset="0"/>
              </a:rPr>
              <a:t> simplified </a:t>
            </a:r>
            <a:r>
              <a:rPr lang="en-US" altLang="zh-CN" sz="2800" b="1" baseline="0" dirty="0">
                <a:latin typeface="Tahoma" pitchFamily="34" charset="0"/>
              </a:rPr>
              <a:t>this model and called it</a:t>
            </a:r>
            <a:r>
              <a:rPr lang="en-US" altLang="zh-CN" sz="2800" baseline="0" dirty="0">
                <a:latin typeface="Tahoma" pitchFamily="34" charset="0"/>
              </a:rPr>
              <a:t> </a:t>
            </a:r>
            <a:r>
              <a:rPr lang="en-GB" altLang="zh-CN" sz="2800" baseline="0" dirty="0">
                <a:latin typeface="Tahoma" pitchFamily="34" charset="0"/>
              </a:rPr>
              <a:t> </a:t>
            </a:r>
            <a:endParaRPr lang="en-US" altLang="zh-CN" sz="2800" baseline="0" dirty="0">
              <a:latin typeface="Tahoma" pitchFamily="34" charset="0"/>
            </a:endParaRPr>
          </a:p>
          <a:p>
            <a:pPr defTabSz="762000" eaLnBrk="0" hangingPunct="0"/>
            <a:r>
              <a:rPr lang="en-GB" altLang="zh-CN" sz="2800" b="1" baseline="0" dirty="0" err="1">
                <a:solidFill>
                  <a:srgbClr val="FF0000"/>
                </a:solidFill>
                <a:latin typeface="Tahoma" pitchFamily="34" charset="0"/>
              </a:rPr>
              <a:t>Kohonen’s</a:t>
            </a:r>
            <a:r>
              <a:rPr lang="en-GB" altLang="zh-CN" sz="2800" b="1" baseline="0" dirty="0">
                <a:solidFill>
                  <a:srgbClr val="FF0000"/>
                </a:solidFill>
                <a:latin typeface="Tahoma" pitchFamily="34" charset="0"/>
              </a:rPr>
              <a:t> self-organizing map (SOM) algorithm</a:t>
            </a:r>
            <a:endParaRPr lang="en-US" altLang="zh-CN" sz="2800" b="1" baseline="0" dirty="0">
              <a:solidFill>
                <a:srgbClr val="FF0000"/>
              </a:solidFill>
              <a:latin typeface="Tahoma" pitchFamily="34" charset="0"/>
            </a:endParaRPr>
          </a:p>
          <a:p>
            <a:pPr defTabSz="762000" eaLnBrk="0" hangingPunct="0"/>
            <a:endParaRPr lang="en-GB" altLang="zh-CN" sz="2800" baseline="0" dirty="0">
              <a:solidFill>
                <a:schemeClr val="tx2"/>
              </a:solidFill>
              <a:latin typeface="Tahoma" pitchFamily="34" charset="0"/>
            </a:endParaRPr>
          </a:p>
          <a:p>
            <a:pPr defTabSz="762000"/>
            <a:r>
              <a:rPr lang="en-US" altLang="zh-CN" baseline="0" dirty="0">
                <a:latin typeface="Tahoma" pitchFamily="34" charset="0"/>
              </a:rPr>
              <a:t>More general as it can perform </a:t>
            </a:r>
            <a:r>
              <a:rPr lang="en-US" altLang="zh-CN" b="1" u="sng" baseline="0" dirty="0">
                <a:latin typeface="Tahoma" pitchFamily="34" charset="0"/>
              </a:rPr>
              <a:t>dimensionality reduction</a:t>
            </a:r>
            <a:r>
              <a:rPr lang="en-US" altLang="zh-CN" baseline="0" dirty="0">
                <a:latin typeface="Tahoma" pitchFamily="34" charset="0"/>
              </a:rPr>
              <a:t>  </a:t>
            </a:r>
          </a:p>
          <a:p>
            <a:pPr defTabSz="762000"/>
            <a:endParaRPr lang="en-US" altLang="zh-CN" baseline="0" dirty="0">
              <a:latin typeface="Tahoma" pitchFamily="34" charset="0"/>
            </a:endParaRPr>
          </a:p>
          <a:p>
            <a:pPr defTabSz="762000"/>
            <a:r>
              <a:rPr lang="en-US" altLang="zh-CN" baseline="0" dirty="0">
                <a:latin typeface="Tahoma" pitchFamily="34" charset="0"/>
              </a:rPr>
              <a:t>SOM can be viewed as a </a:t>
            </a:r>
            <a:r>
              <a:rPr lang="en-US" altLang="zh-CN" u="sng" baseline="0" dirty="0">
                <a:latin typeface="Tahoma" pitchFamily="34" charset="0"/>
              </a:rPr>
              <a:t>vector </a:t>
            </a:r>
            <a:r>
              <a:rPr lang="en-US" altLang="zh-CN" u="sng" baseline="0" dirty="0" err="1">
                <a:latin typeface="Tahoma" pitchFamily="34" charset="0"/>
              </a:rPr>
              <a:t>quantisation</a:t>
            </a:r>
            <a:r>
              <a:rPr lang="en-US" altLang="zh-CN" u="sng" baseline="0" dirty="0">
                <a:latin typeface="Tahoma" pitchFamily="34" charset="0"/>
              </a:rPr>
              <a:t> type algorithm</a:t>
            </a:r>
            <a:endParaRPr lang="en-GB" altLang="zh-CN" u="sng" baseline="0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C:\courses\cpsc533\teuv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16113"/>
            <a:ext cx="2601913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793037" cy="1462087"/>
          </a:xfrm>
        </p:spPr>
        <p:txBody>
          <a:bodyPr/>
          <a:lstStyle/>
          <a:p>
            <a:r>
              <a:rPr lang="en-GB" altLang="en-US" sz="4000" b="1" smtClean="0">
                <a:solidFill>
                  <a:srgbClr val="800000"/>
                </a:solidFill>
              </a:rPr>
              <a:t>Self-Organizing Feature Maps (SOFMs)</a:t>
            </a:r>
            <a:endParaRPr lang="zh-CN" altLang="en-US" sz="4000" smtClean="0">
              <a:solidFill>
                <a:srgbClr val="800000"/>
              </a:solidFill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916113"/>
            <a:ext cx="5328592" cy="4114800"/>
          </a:xfrm>
        </p:spPr>
        <p:txBody>
          <a:bodyPr/>
          <a:lstStyle/>
          <a:p>
            <a:r>
              <a:rPr lang="en-GB" altLang="en-US" sz="2800" dirty="0" smtClean="0"/>
              <a:t>a.k.a. as </a:t>
            </a:r>
            <a:r>
              <a:rPr lang="en-GB" altLang="en-US" sz="2800" dirty="0" err="1" smtClean="0"/>
              <a:t>Kohonen</a:t>
            </a:r>
            <a:r>
              <a:rPr lang="en-GB" altLang="en-US" sz="2800" dirty="0" smtClean="0"/>
              <a:t> networks, competitive filter associative memories</a:t>
            </a:r>
          </a:p>
          <a:p>
            <a:pPr lvl="1"/>
            <a:r>
              <a:rPr lang="en-GB" altLang="en-US" dirty="0" smtClean="0"/>
              <a:t>represents the embodiment of the ideas we have discussed so far</a:t>
            </a:r>
          </a:p>
          <a:p>
            <a:pPr lvl="1"/>
            <a:r>
              <a:rPr lang="en-GB" altLang="en-US" dirty="0" smtClean="0"/>
              <a:t>named after </a:t>
            </a:r>
            <a:r>
              <a:rPr lang="en-GB" altLang="en-US" dirty="0" err="1" smtClean="0"/>
              <a:t>Dr.</a:t>
            </a:r>
            <a:r>
              <a:rPr lang="en-GB" altLang="en-US" dirty="0" smtClean="0"/>
              <a:t> Eng. </a:t>
            </a:r>
            <a:r>
              <a:rPr lang="en-GB" altLang="en-US" dirty="0" err="1" smtClean="0"/>
              <a:t>Teuvo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Kohonen</a:t>
            </a:r>
            <a:r>
              <a:rPr lang="en-GB" altLang="en-US" dirty="0" smtClean="0"/>
              <a:t>, Helsinki </a:t>
            </a:r>
            <a:r>
              <a:rPr lang="en-GB" altLang="en-US" dirty="0" err="1" smtClean="0"/>
              <a:t>Uni</a:t>
            </a:r>
            <a:r>
              <a:rPr lang="en-GB" altLang="en-US" dirty="0" smtClean="0"/>
              <a:t> of Technology</a:t>
            </a:r>
            <a:endParaRPr lang="en-US" altLang="en-US" dirty="0" smtClean="0"/>
          </a:p>
          <a:p>
            <a:endParaRPr lang="zh-CN" altLang="en-US" sz="2800" dirty="0" smtClean="0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827088" y="5949950"/>
            <a:ext cx="62245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ahoma" pitchFamily="34" charset="0"/>
                <a:hlinkClick r:id="rId3"/>
              </a:rPr>
              <a:t>http://www.cis.hut.fi/research/som-research/teuvo.html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066800" y="823913"/>
            <a:ext cx="59356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endParaRPr lang="en-US" altLang="en-US">
              <a:latin typeface="times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14313"/>
            <a:ext cx="7972425" cy="1462087"/>
          </a:xfrm>
        </p:spPr>
        <p:txBody>
          <a:bodyPr/>
          <a:lstStyle/>
          <a:p>
            <a:r>
              <a:rPr lang="en-GB" altLang="zh-CN" sz="4000" b="1" smtClean="0">
                <a:solidFill>
                  <a:srgbClr val="800000"/>
                </a:solidFill>
              </a:rPr>
              <a:t>F</a:t>
            </a:r>
            <a:r>
              <a:rPr lang="en-GB" altLang="en-US" sz="4000" b="1" smtClean="0">
                <a:solidFill>
                  <a:srgbClr val="800000"/>
                </a:solidFill>
              </a:rPr>
              <a:t>eature maps </a:t>
            </a:r>
            <a:r>
              <a:rPr lang="en-GB" altLang="zh-CN" sz="4000" b="1" smtClean="0">
                <a:solidFill>
                  <a:srgbClr val="800000"/>
                </a:solidFill>
              </a:rPr>
              <a:t>are </a:t>
            </a:r>
            <a:r>
              <a:rPr lang="en-GB" altLang="en-US" sz="4000" b="1" smtClean="0">
                <a:solidFill>
                  <a:srgbClr val="800000"/>
                </a:solidFill>
              </a:rPr>
              <a:t>important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72816"/>
            <a:ext cx="8496300" cy="4681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800" dirty="0" smtClean="0">
                <a:latin typeface="Arial" pitchFamily="34" charset="0"/>
              </a:rPr>
              <a:t>Sensory experience is multidimensional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 smtClean="0">
                <a:latin typeface="Arial" pitchFamily="34" charset="0"/>
              </a:rPr>
              <a:t>E.g. sound is characterised by pitch, intensity, timbre, noise etc.,</a:t>
            </a:r>
          </a:p>
          <a:p>
            <a:pPr>
              <a:lnSpc>
                <a:spcPct val="80000"/>
              </a:lnSpc>
            </a:pPr>
            <a:endParaRPr lang="en-GB" altLang="en-US" sz="2400" dirty="0" smtClean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GB" altLang="en-US" sz="2400" dirty="0" smtClean="0">
                <a:latin typeface="Arial" pitchFamily="34" charset="0"/>
              </a:rPr>
              <a:t>The brain maps the external multidimensional representation of the world (including its spatial relations) into a similar 1 or 2 - dimensional </a:t>
            </a:r>
            <a:r>
              <a:rPr lang="en-GB" altLang="en-US" sz="2400" b="1" dirty="0" smtClean="0">
                <a:solidFill>
                  <a:schemeClr val="hlink"/>
                </a:solidFill>
                <a:latin typeface="Arial" pitchFamily="34" charset="0"/>
              </a:rPr>
              <a:t>internal representation</a:t>
            </a:r>
            <a:r>
              <a:rPr lang="en-GB" altLang="en-US" sz="2400" dirty="0" smtClean="0">
                <a:latin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GB" altLang="zh-CN" sz="2400" dirty="0" smtClean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GB" altLang="en-US" sz="2400" dirty="0" smtClean="0">
                <a:latin typeface="Arial" pitchFamily="34" charset="0"/>
              </a:rPr>
              <a:t>That is, the brain processes the external signals in a </a:t>
            </a:r>
            <a:r>
              <a:rPr lang="en-GB" altLang="en-US" sz="2400" b="1" i="1" dirty="0" smtClean="0">
                <a:solidFill>
                  <a:schemeClr val="hlink"/>
                </a:solidFill>
                <a:latin typeface="Arial" pitchFamily="34" charset="0"/>
              </a:rPr>
              <a:t>topology-preserving way.</a:t>
            </a:r>
          </a:p>
          <a:p>
            <a:pPr>
              <a:lnSpc>
                <a:spcPct val="80000"/>
              </a:lnSpc>
            </a:pPr>
            <a:endParaRPr lang="en-GB" altLang="zh-CN" sz="2400" dirty="0" smtClean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GB" altLang="en-US" sz="2400" dirty="0" smtClean="0">
                <a:latin typeface="Arial" pitchFamily="34" charset="0"/>
              </a:rPr>
              <a:t>So, if we are to have a hope of mimicking the way the brain learns, our system should be able to do the same thing.</a:t>
            </a:r>
            <a:endParaRPr lang="zh-CN" altLang="en-US" sz="28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0675" y="209550"/>
            <a:ext cx="8686800" cy="6407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zh-CN" baseline="0" dirty="0">
                <a:latin typeface="Tahoma" pitchFamily="34" charset="0"/>
              </a:rPr>
              <a:t>The idea in an SOM is to </a:t>
            </a:r>
            <a:r>
              <a:rPr lang="en-GB" altLang="zh-CN" b="1" baseline="0" dirty="0">
                <a:solidFill>
                  <a:srgbClr val="0000FF"/>
                </a:solidFill>
                <a:latin typeface="Tahoma" pitchFamily="34" charset="0"/>
              </a:rPr>
              <a:t>transform on input of arbitrary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zh-CN" b="1" baseline="0" dirty="0">
                <a:solidFill>
                  <a:srgbClr val="0000FF"/>
                </a:solidFill>
                <a:latin typeface="Tahoma" pitchFamily="34" charset="0"/>
              </a:rPr>
              <a:t>dimension into a 1 or 2 dimensional discrete map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zh-CN" baseline="0" dirty="0">
                <a:latin typeface="Tahoma" pitchFamily="34" charset="0"/>
              </a:rPr>
              <a:t>Again, 2 layers of neurons with all inputs connecting to each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zh-CN" baseline="0" dirty="0">
                <a:latin typeface="Tahoma" pitchFamily="34" charset="0"/>
              </a:rPr>
              <a:t>o</a:t>
            </a:r>
            <a:r>
              <a:rPr lang="en-GB" altLang="zh-CN" baseline="0" dirty="0" smtClean="0">
                <a:latin typeface="Tahoma" pitchFamily="34" charset="0"/>
              </a:rPr>
              <a:t>utput</a:t>
            </a:r>
            <a:r>
              <a:rPr lang="en-GB" altLang="zh-CN" baseline="0" dirty="0">
                <a:latin typeface="Tahoma" pitchFamily="34" charset="0"/>
              </a:rPr>
              <a:t>. Output neurons are held in a one or (usually) 2D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zh-CN" baseline="0" dirty="0">
                <a:latin typeface="Tahoma" pitchFamily="34" charset="0"/>
              </a:rPr>
              <a:t>lattice, where position in the lattice defines the distance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zh-CN" baseline="0" dirty="0">
                <a:latin typeface="Tahoma" pitchFamily="34" charset="0"/>
              </a:rPr>
              <a:t>between the neurons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zh-CN" baseline="0" dirty="0">
                <a:latin typeface="Tahoma" pitchFamily="34" charset="0"/>
              </a:rPr>
              <a:t>Once weights of net initialised, algorithm comprises 3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zh-CN" baseline="0" dirty="0">
                <a:latin typeface="Tahoma" pitchFamily="34" charset="0"/>
              </a:rPr>
              <a:t>processes: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AutoNum type="arabicPeriod"/>
            </a:pPr>
            <a:r>
              <a:rPr lang="en-GB" altLang="zh-CN" b="1" i="1" baseline="0" dirty="0">
                <a:solidFill>
                  <a:schemeClr val="hlink"/>
                </a:solidFill>
                <a:latin typeface="Tahoma" pitchFamily="34" charset="0"/>
              </a:rPr>
              <a:t>Competition</a:t>
            </a:r>
            <a:r>
              <a:rPr lang="en-GB" altLang="zh-CN" i="1" baseline="0" dirty="0">
                <a:solidFill>
                  <a:schemeClr val="hlink"/>
                </a:solidFill>
                <a:latin typeface="Tahoma" pitchFamily="34" charset="0"/>
              </a:rPr>
              <a:t>.</a:t>
            </a:r>
            <a:r>
              <a:rPr lang="en-GB" altLang="zh-CN" i="1" baseline="0" dirty="0">
                <a:latin typeface="Tahoma" pitchFamily="34" charset="0"/>
              </a:rPr>
              <a:t> </a:t>
            </a:r>
            <a:r>
              <a:rPr lang="en-GB" altLang="zh-CN" baseline="0" dirty="0">
                <a:latin typeface="Tahoma" pitchFamily="34" charset="0"/>
              </a:rPr>
              <a:t>Given an input pattern, outputs compete to see who is winner based on a discriminant function (e.g. similarity of input vector and weight vector)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AutoNum type="arabicPeriod"/>
            </a:pPr>
            <a:r>
              <a:rPr lang="en-GB" altLang="zh-CN" b="1" i="1" baseline="0" dirty="0">
                <a:solidFill>
                  <a:schemeClr val="hlink"/>
                </a:solidFill>
                <a:latin typeface="Tahoma" pitchFamily="34" charset="0"/>
              </a:rPr>
              <a:t>Cooperation</a:t>
            </a:r>
            <a:r>
              <a:rPr lang="en-GB" altLang="zh-CN" i="1" baseline="0" dirty="0">
                <a:latin typeface="Tahoma" pitchFamily="34" charset="0"/>
              </a:rPr>
              <a:t>. </a:t>
            </a:r>
            <a:r>
              <a:rPr lang="en-GB" altLang="zh-CN" baseline="0" dirty="0">
                <a:latin typeface="Tahoma" pitchFamily="34" charset="0"/>
              </a:rPr>
              <a:t>Winning neuron determines spatial location of a topological </a:t>
            </a:r>
            <a:r>
              <a:rPr lang="en-GB" altLang="zh-CN" baseline="0" dirty="0" err="1">
                <a:latin typeface="Tahoma" pitchFamily="34" charset="0"/>
              </a:rPr>
              <a:t>neighborhood</a:t>
            </a:r>
            <a:r>
              <a:rPr lang="en-GB" altLang="zh-CN" baseline="0" dirty="0">
                <a:latin typeface="Tahoma" pitchFamily="34" charset="0"/>
              </a:rPr>
              <a:t> within which output neurons excited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AutoNum type="arabicPeriod"/>
            </a:pPr>
            <a:r>
              <a:rPr lang="en-GB" altLang="zh-CN" b="1" i="1" baseline="0" dirty="0">
                <a:solidFill>
                  <a:schemeClr val="hlink"/>
                </a:solidFill>
                <a:latin typeface="Tahoma" pitchFamily="34" charset="0"/>
              </a:rPr>
              <a:t>Synaptic Adaptation</a:t>
            </a:r>
            <a:r>
              <a:rPr lang="en-GB" altLang="zh-CN" baseline="0" dirty="0">
                <a:latin typeface="Tahoma" pitchFamily="34" charset="0"/>
              </a:rPr>
              <a:t>. Excite neurons adapt weights so that value of discriminant function increases i.e. so that presenting a similar input would result in enhanced response from winner</a:t>
            </a:r>
            <a:endParaRPr lang="en-GB" altLang="zh-CN" i="1" baseline="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793037" cy="1462087"/>
          </a:xfrm>
        </p:spPr>
        <p:txBody>
          <a:bodyPr/>
          <a:lstStyle/>
          <a:p>
            <a:r>
              <a:rPr lang="en-AU" altLang="zh-CN" b="1" dirty="0" smtClean="0">
                <a:solidFill>
                  <a:srgbClr val="800000"/>
                </a:solidFill>
              </a:rPr>
              <a:t>SOM</a:t>
            </a:r>
            <a:endParaRPr lang="zh-CN" altLang="en-US" b="1" dirty="0" smtClean="0">
              <a:solidFill>
                <a:srgbClr val="800000"/>
              </a:solidFill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286250"/>
            <a:ext cx="28098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14313" y="3429000"/>
            <a:ext cx="417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zh-CN" b="1" baseline="0"/>
              <a:t>Two possible architectures</a:t>
            </a:r>
            <a:endParaRPr lang="zh-CN" altLang="en-US" b="1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429000"/>
            <a:ext cx="40005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Content Placeholder 2"/>
          <p:cNvSpPr>
            <a:spLocks noGrp="1"/>
          </p:cNvSpPr>
          <p:nvPr>
            <p:ph idx="1"/>
          </p:nvPr>
        </p:nvSpPr>
        <p:spPr>
          <a:xfrm>
            <a:off x="214313" y="1714500"/>
            <a:ext cx="8572500" cy="17145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Transform an input signal pattern of arbitrary </a:t>
            </a:r>
            <a:r>
              <a:rPr lang="en-AU" altLang="zh-CN" sz="2400" b="1" dirty="0" smtClean="0">
                <a:solidFill>
                  <a:srgbClr val="0000FF"/>
                </a:solidFill>
              </a:rPr>
              <a:t>dimension into 1 or 2 dimensional discrete map.</a:t>
            </a:r>
          </a:p>
          <a:p>
            <a:r>
              <a:rPr lang="en-US" altLang="zh-CN" sz="2400" dirty="0" smtClean="0"/>
              <a:t>Perform this transformation adaptively in a </a:t>
            </a:r>
            <a:r>
              <a:rPr lang="en-AU" altLang="zh-CN" sz="2400" dirty="0" smtClean="0"/>
              <a:t>topologically ordered fashion.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4213" y="214313"/>
            <a:ext cx="8259762" cy="1462087"/>
          </a:xfrm>
        </p:spPr>
        <p:txBody>
          <a:bodyPr/>
          <a:lstStyle/>
          <a:p>
            <a:r>
              <a:rPr lang="en-AU" altLang="zh-CN" sz="4000" b="1" smtClean="0">
                <a:solidFill>
                  <a:srgbClr val="800000"/>
                </a:solidFill>
              </a:rPr>
              <a:t>The SOM Training Algorithm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50825" y="2060575"/>
            <a:ext cx="7572375" cy="2571750"/>
          </a:xfrm>
        </p:spPr>
        <p:txBody>
          <a:bodyPr/>
          <a:lstStyle/>
          <a:p>
            <a:r>
              <a:rPr lang="en-AU" altLang="zh-CN" smtClean="0"/>
              <a:t>Initialization</a:t>
            </a:r>
          </a:p>
          <a:p>
            <a:r>
              <a:rPr lang="en-AU" altLang="zh-CN" smtClean="0"/>
              <a:t>Competition</a:t>
            </a:r>
          </a:p>
          <a:p>
            <a:r>
              <a:rPr lang="en-AU" altLang="zh-CN" smtClean="0"/>
              <a:t>Cooperation</a:t>
            </a:r>
          </a:p>
          <a:p>
            <a:r>
              <a:rPr lang="en-AU" altLang="zh-CN" smtClean="0"/>
              <a:t>Synaptic Adaptation</a:t>
            </a:r>
            <a:endParaRPr lang="zh-CN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539552" y="4886345"/>
            <a:ext cx="7500990" cy="138499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baseline="0" dirty="0" smtClean="0">
                <a:solidFill>
                  <a:srgbClr val="FF0000"/>
                </a:solidFill>
              </a:rPr>
              <a:t>Learning Principle</a:t>
            </a:r>
          </a:p>
          <a:p>
            <a:pPr eaLnBrk="1" hangingPunct="1">
              <a:defRPr/>
            </a:pPr>
            <a:r>
              <a:rPr lang="en-US" altLang="zh-CN" sz="2800" baseline="0" dirty="0" smtClean="0"/>
              <a:t>Competitive learning where winning ”spills over” to neighbors</a:t>
            </a:r>
            <a:endParaRPr lang="en-US" altLang="zh-CN" sz="2800" dirty="0" smtClean="0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1844675"/>
            <a:ext cx="441801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7200900" cy="1143000"/>
          </a:xfrm>
        </p:spPr>
        <p:txBody>
          <a:bodyPr/>
          <a:lstStyle/>
          <a:p>
            <a:r>
              <a:rPr lang="en-AU" altLang="zh-CN" b="1" smtClean="0">
                <a:solidFill>
                  <a:srgbClr val="800000"/>
                </a:solidFill>
              </a:rPr>
              <a:t>Initialization</a:t>
            </a:r>
            <a:endParaRPr lang="zh-CN" altLang="en-US" b="1" smtClean="0">
              <a:solidFill>
                <a:srgbClr val="800000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half" idx="2"/>
          </p:nvPr>
        </p:nvSpPr>
        <p:spPr>
          <a:xfrm>
            <a:off x="4644008" y="1916832"/>
            <a:ext cx="4214813" cy="31432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Centroid weights: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as other clustering or VQ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algorithms</a:t>
            </a:r>
            <a:endParaRPr lang="en-AU" altLang="zh-CN" dirty="0" smtClean="0"/>
          </a:p>
          <a:p>
            <a:pPr lvl="1"/>
            <a:r>
              <a:rPr lang="en-AU" altLang="zh-CN" sz="2400" dirty="0" smtClean="0"/>
              <a:t>Assign randomly generated small values</a:t>
            </a:r>
          </a:p>
          <a:p>
            <a:pPr lvl="1"/>
            <a:r>
              <a:rPr lang="en-AU" altLang="zh-CN" sz="2400" dirty="0" smtClean="0"/>
              <a:t>Assign randomly selected samples</a:t>
            </a:r>
          </a:p>
          <a:p>
            <a:pPr lvl="1"/>
            <a:r>
              <a:rPr lang="en-US" altLang="zh-CN" sz="2400" dirty="0" smtClean="0"/>
              <a:t>… … … …</a:t>
            </a:r>
            <a:endParaRPr lang="zh-CN" altLang="en-US" sz="2400" dirty="0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67" y="2564904"/>
            <a:ext cx="3976687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79512" y="5364807"/>
            <a:ext cx="88159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aseline="0" dirty="0">
                <a:latin typeface="Tahoma" pitchFamily="34" charset="0"/>
              </a:rPr>
              <a:t> </a:t>
            </a:r>
            <a:r>
              <a:rPr lang="en-US" altLang="zh-CN" sz="2800" baseline="0" dirty="0">
                <a:latin typeface="Tahoma" pitchFamily="34" charset="0"/>
              </a:rPr>
              <a:t>Grid: size and structure  fixed a priori</a:t>
            </a:r>
          </a:p>
          <a:p>
            <a:pPr marL="914400" lvl="1" indent="-457200">
              <a:buFont typeface="Tahoma" panose="020B0604030504040204" pitchFamily="34" charset="0"/>
              <a:buChar char="̶"/>
            </a:pPr>
            <a:r>
              <a:rPr lang="en-US" altLang="zh-CN" sz="2800" baseline="0" dirty="0" smtClean="0">
                <a:latin typeface="Tahoma" pitchFamily="34" charset="0"/>
              </a:rPr>
              <a:t>Most </a:t>
            </a:r>
            <a:r>
              <a:rPr lang="en-US" altLang="zh-CN" sz="2800" baseline="0" dirty="0">
                <a:latin typeface="Tahoma" pitchFamily="34" charset="0"/>
              </a:rPr>
              <a:t>of the times, 2-dimensional grid are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b="1" smtClean="0">
                <a:solidFill>
                  <a:srgbClr val="800000"/>
                </a:solidFill>
              </a:rPr>
              <a:t>Competitive Process</a:t>
            </a:r>
            <a:endParaRPr lang="zh-CN" altLang="en-US" b="1" smtClean="0">
              <a:solidFill>
                <a:srgbClr val="800000"/>
              </a:solidFill>
            </a:endParaRP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060575"/>
            <a:ext cx="2884487" cy="2328863"/>
          </a:xfrm>
          <a:noFill/>
        </p:spPr>
      </p:pic>
      <p:sp>
        <p:nvSpPr>
          <p:cNvPr id="23556" name="TextBox 9"/>
          <p:cNvSpPr txBox="1">
            <a:spLocks noChangeArrowheads="1"/>
          </p:cNvSpPr>
          <p:nvPr/>
        </p:nvSpPr>
        <p:spPr bwMode="auto">
          <a:xfrm>
            <a:off x="428625" y="4786313"/>
            <a:ext cx="8103815" cy="156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sz="3200" baseline="0" dirty="0"/>
              <a:t>“A continuous input space of activation patterns is mapped onto a discrete output space of neurons by a process of competition among the neurons in the network.”</a:t>
            </a:r>
            <a:endParaRPr lang="zh-CN" altLang="en-US" sz="3200" baseline="0" dirty="0"/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4932040" y="2190750"/>
            <a:ext cx="2872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baseline="0" dirty="0">
                <a:solidFill>
                  <a:srgbClr val="FF0000"/>
                </a:solidFill>
                <a:latin typeface="Tahoma" pitchFamily="34" charset="0"/>
              </a:rPr>
              <a:t>Winner neuron</a:t>
            </a:r>
          </a:p>
        </p:txBody>
      </p:sp>
      <p:graphicFrame>
        <p:nvGraphicFramePr>
          <p:cNvPr id="23558" name="Object 13"/>
          <p:cNvGraphicFramePr>
            <a:graphicFrameLocks noChangeAspect="1"/>
          </p:cNvGraphicFramePr>
          <p:nvPr/>
        </p:nvGraphicFramePr>
        <p:xfrm>
          <a:off x="5003800" y="2781300"/>
          <a:ext cx="288131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4" imgW="1295400" imgH="685800" progId="Equation.DSMT4">
                  <p:embed/>
                </p:oleObj>
              </mc:Choice>
              <mc:Fallback>
                <p:oleObj name="Equation" r:id="rId4" imgW="1295400" imgH="685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81300"/>
                        <a:ext cx="2881313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14"/>
          <p:cNvSpPr txBox="1">
            <a:spLocks noChangeArrowheads="1"/>
          </p:cNvSpPr>
          <p:nvPr/>
        </p:nvSpPr>
        <p:spPr bwMode="auto">
          <a:xfrm>
            <a:off x="1763713" y="3789363"/>
            <a:ext cx="354012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Arial" pitchFamily="34" charset="0"/>
              </a:rPr>
              <a:t>x</a:t>
            </a:r>
          </a:p>
          <a:p>
            <a:pPr eaLnBrk="1" hangingPunct="1"/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793037" cy="1462088"/>
          </a:xfrm>
        </p:spPr>
        <p:txBody>
          <a:bodyPr/>
          <a:lstStyle/>
          <a:p>
            <a:r>
              <a:rPr lang="en-AU" altLang="zh-CN" sz="4000" b="1" dirty="0" smtClean="0">
                <a:solidFill>
                  <a:srgbClr val="800000"/>
                </a:solidFill>
                <a:latin typeface="+mn-lt"/>
              </a:rPr>
              <a:t>Cooperative Process</a:t>
            </a:r>
            <a:endParaRPr lang="zh-CN" altLang="en-US" sz="40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107504" y="1772816"/>
            <a:ext cx="8286750" cy="44627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i="1" baseline="0" dirty="0">
                <a:solidFill>
                  <a:srgbClr val="0000FF"/>
                </a:solidFill>
                <a:latin typeface="Tahoma" pitchFamily="34" charset="0"/>
              </a:rPr>
              <a:t>“</a:t>
            </a:r>
            <a:r>
              <a:rPr lang="en-US" altLang="zh-CN" b="1" baseline="0" dirty="0">
                <a:solidFill>
                  <a:srgbClr val="0000FF"/>
                </a:solidFill>
                <a:latin typeface="Tahoma" pitchFamily="34" charset="0"/>
              </a:rPr>
              <a:t>The winning neuron locates the</a:t>
            </a:r>
          </a:p>
          <a:p>
            <a:r>
              <a:rPr lang="en-US" altLang="zh-CN" b="1" baseline="0" dirty="0">
                <a:solidFill>
                  <a:srgbClr val="0000FF"/>
                </a:solidFill>
                <a:latin typeface="Tahoma" pitchFamily="34" charset="0"/>
              </a:rPr>
              <a:t>center of a topological neighborhood</a:t>
            </a:r>
          </a:p>
          <a:p>
            <a:r>
              <a:rPr lang="en-AU" altLang="zh-CN" b="1" baseline="0" dirty="0">
                <a:solidFill>
                  <a:srgbClr val="0000FF"/>
                </a:solidFill>
                <a:latin typeface="Tahoma" pitchFamily="34" charset="0"/>
              </a:rPr>
              <a:t>of cooperating neurons”</a:t>
            </a:r>
          </a:p>
          <a:p>
            <a:endParaRPr lang="en-US" altLang="zh-CN" b="1" baseline="0" dirty="0">
              <a:solidFill>
                <a:srgbClr val="0000FF"/>
              </a:solidFill>
              <a:latin typeface="Tahoma" pitchFamily="34" charset="0"/>
            </a:endParaRPr>
          </a:p>
          <a:p>
            <a:r>
              <a:rPr lang="en-US" altLang="zh-CN" b="1" baseline="0" dirty="0">
                <a:solidFill>
                  <a:srgbClr val="0000FF"/>
                </a:solidFill>
                <a:latin typeface="Tahoma" pitchFamily="34" charset="0"/>
              </a:rPr>
              <a:t>“… a neuron that is firing tends to</a:t>
            </a:r>
          </a:p>
          <a:p>
            <a:r>
              <a:rPr lang="en-US" altLang="zh-CN" b="1" baseline="0" dirty="0">
                <a:solidFill>
                  <a:srgbClr val="0000FF"/>
                </a:solidFill>
                <a:latin typeface="Tahoma" pitchFamily="34" charset="0"/>
              </a:rPr>
              <a:t>excite the neurons in its immediate</a:t>
            </a:r>
          </a:p>
          <a:p>
            <a:r>
              <a:rPr lang="en-AU" altLang="zh-CN" b="1" baseline="0" dirty="0" err="1">
                <a:solidFill>
                  <a:srgbClr val="0000FF"/>
                </a:solidFill>
                <a:latin typeface="Tahoma" pitchFamily="34" charset="0"/>
              </a:rPr>
              <a:t>neighborhood</a:t>
            </a:r>
            <a:r>
              <a:rPr lang="en-AU" altLang="zh-CN" b="1" baseline="0" dirty="0">
                <a:solidFill>
                  <a:srgbClr val="0000FF"/>
                </a:solidFill>
                <a:latin typeface="Tahoma" pitchFamily="34" charset="0"/>
              </a:rPr>
              <a:t> more than those</a:t>
            </a:r>
          </a:p>
          <a:p>
            <a:r>
              <a:rPr lang="en-AU" altLang="zh-CN" b="1" baseline="0" dirty="0">
                <a:solidFill>
                  <a:srgbClr val="0000FF"/>
                </a:solidFill>
                <a:latin typeface="Tahoma" pitchFamily="34" charset="0"/>
              </a:rPr>
              <a:t>farther away from it …”</a:t>
            </a:r>
          </a:p>
          <a:p>
            <a:endParaRPr lang="en-AU" altLang="zh-CN" sz="2000" b="1" i="1" baseline="0" dirty="0">
              <a:solidFill>
                <a:srgbClr val="0000FF"/>
              </a:solidFill>
              <a:latin typeface="Tahoma" pitchFamily="34" charset="0"/>
            </a:endParaRPr>
          </a:p>
          <a:p>
            <a:r>
              <a:rPr lang="en-AU" altLang="zh-CN" baseline="0" dirty="0" smtClean="0">
                <a:latin typeface="+mn-lt"/>
              </a:rPr>
              <a:t>The </a:t>
            </a:r>
            <a:r>
              <a:rPr lang="en-AU" altLang="zh-CN" baseline="0" dirty="0">
                <a:latin typeface="+mn-lt"/>
              </a:rPr>
              <a:t>topological </a:t>
            </a:r>
            <a:r>
              <a:rPr lang="en-AU" altLang="zh-CN" baseline="0" dirty="0" err="1">
                <a:latin typeface="+mn-lt"/>
              </a:rPr>
              <a:t>neighborhood</a:t>
            </a:r>
            <a:r>
              <a:rPr lang="en-AU" altLang="zh-CN" baseline="0" dirty="0">
                <a:latin typeface="+mn-lt"/>
              </a:rPr>
              <a:t> </a:t>
            </a:r>
            <a:r>
              <a:rPr lang="en-AU" altLang="zh-CN" i="1" baseline="0" dirty="0" err="1">
                <a:latin typeface="+mn-lt"/>
              </a:rPr>
              <a:t>h</a:t>
            </a:r>
            <a:r>
              <a:rPr lang="en-AU" altLang="zh-CN" i="1" dirty="0" err="1">
                <a:latin typeface="+mn-lt"/>
              </a:rPr>
              <a:t>j,i</a:t>
            </a:r>
            <a:endParaRPr lang="en-AU" altLang="zh-CN" i="1" dirty="0">
              <a:latin typeface="+mn-lt"/>
            </a:endParaRPr>
          </a:p>
          <a:p>
            <a:pPr lvl="1"/>
            <a:r>
              <a:rPr lang="en-US" altLang="zh-CN" baseline="0" dirty="0">
                <a:latin typeface="+mn-lt"/>
              </a:rPr>
              <a:t>is symmetric around the winning neuron and achieve its maximum value at the winning neuron.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28" y="2319412"/>
            <a:ext cx="3121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00125" y="0"/>
            <a:ext cx="7793038" cy="1462088"/>
          </a:xfrm>
        </p:spPr>
        <p:txBody>
          <a:bodyPr/>
          <a:lstStyle/>
          <a:p>
            <a:r>
              <a:rPr lang="en-AU" altLang="zh-CN" b="1" smtClean="0">
                <a:solidFill>
                  <a:srgbClr val="800000"/>
                </a:solidFill>
              </a:rPr>
              <a:t>Cooperative Process</a:t>
            </a:r>
            <a:endParaRPr lang="zh-CN" altLang="en-US" b="1" smtClean="0">
              <a:solidFill>
                <a:srgbClr val="800000"/>
              </a:solidFill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92600"/>
            <a:ext cx="28575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21163"/>
            <a:ext cx="29908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323850" y="1916113"/>
            <a:ext cx="8072438" cy="191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AU" altLang="zh-CN" b="1" baseline="0" dirty="0">
                <a:latin typeface="Tahoma" pitchFamily="34" charset="0"/>
              </a:rPr>
              <a:t>The topological </a:t>
            </a:r>
            <a:r>
              <a:rPr lang="en-AU" altLang="zh-CN" b="1" baseline="0" dirty="0" err="1">
                <a:latin typeface="Tahoma" pitchFamily="34" charset="0"/>
              </a:rPr>
              <a:t>neighborhood</a:t>
            </a:r>
            <a:r>
              <a:rPr lang="en-AU" altLang="zh-CN" b="1" baseline="0" dirty="0">
                <a:latin typeface="Tahoma" pitchFamily="34" charset="0"/>
              </a:rPr>
              <a:t> </a:t>
            </a:r>
            <a:r>
              <a:rPr lang="en-AU" altLang="zh-CN" b="1" i="1" baseline="0" dirty="0" err="1">
                <a:latin typeface="Tahoma" pitchFamily="34" charset="0"/>
              </a:rPr>
              <a:t>h</a:t>
            </a:r>
            <a:r>
              <a:rPr lang="en-AU" altLang="zh-CN" b="1" i="1" dirty="0" err="1">
                <a:latin typeface="Tahoma" pitchFamily="34" charset="0"/>
              </a:rPr>
              <a:t>j,i</a:t>
            </a:r>
            <a:endParaRPr lang="en-AU" altLang="zh-CN" b="1" i="1" dirty="0">
              <a:latin typeface="Tahoma" pitchFamily="34" charset="0"/>
            </a:endParaRPr>
          </a:p>
          <a:p>
            <a:pPr lvl="1"/>
            <a:r>
              <a:rPr lang="en-US" altLang="zh-CN" baseline="0" dirty="0">
                <a:latin typeface="Tahoma" pitchFamily="34" charset="0"/>
              </a:rPr>
              <a:t>is symmetric around the winning neuron and achieve its maximum value at the winning neuron.</a:t>
            </a:r>
          </a:p>
          <a:p>
            <a:pPr lvl="1"/>
            <a:r>
              <a:rPr lang="en-US" altLang="zh-CN" baseline="0" dirty="0">
                <a:latin typeface="Tahoma" pitchFamily="34" charset="0"/>
              </a:rPr>
              <a:t>The amplitude decreases monotonically with the </a:t>
            </a:r>
            <a:r>
              <a:rPr lang="en-AU" altLang="zh-CN" baseline="0" dirty="0">
                <a:latin typeface="Tahoma" pitchFamily="34" charset="0"/>
              </a:rPr>
              <a:t>increasing lateral distance.</a:t>
            </a:r>
            <a:endParaRPr lang="zh-CN" altLang="en-US" dirty="0">
              <a:latin typeface="Tahoma" pitchFamily="34" charset="0"/>
            </a:endParaRPr>
          </a:p>
        </p:txBody>
      </p:sp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3132138" y="4221163"/>
          <a:ext cx="25209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5" imgW="1155700" imgH="508000" progId="Equation.DSMT4">
                  <p:embed/>
                </p:oleObj>
              </mc:Choice>
              <mc:Fallback>
                <p:oleObj name="Equation" r:id="rId5" imgW="11557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21163"/>
                        <a:ext cx="25209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>
                <a:solidFill>
                  <a:srgbClr val="800000"/>
                </a:solidFill>
              </a:rPr>
              <a:t>Self-Organizing Map – </a:t>
            </a:r>
            <a:br>
              <a:rPr lang="en-US" altLang="zh-CN" sz="3600" b="1" smtClean="0">
                <a:solidFill>
                  <a:srgbClr val="800000"/>
                </a:solidFill>
              </a:rPr>
            </a:br>
            <a:r>
              <a:rPr lang="en-US" altLang="zh-CN" sz="3600" b="1" smtClean="0">
                <a:solidFill>
                  <a:srgbClr val="800000"/>
                </a:solidFill>
              </a:rPr>
              <a:t>Biological Motivation</a:t>
            </a:r>
            <a:endParaRPr lang="en-US" altLang="zh-CN" sz="3600" smtClean="0">
              <a:solidFill>
                <a:srgbClr val="800000"/>
              </a:solidFill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284538"/>
            <a:ext cx="3925887" cy="3257550"/>
          </a:xfrm>
          <a:noFill/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859338" y="3284538"/>
            <a:ext cx="40005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aseline="0"/>
              <a:t>The brain processes multidimensional</a:t>
            </a:r>
          </a:p>
          <a:p>
            <a:r>
              <a:rPr lang="en-US" altLang="zh-CN" baseline="0"/>
              <a:t>signals from the external world in a “2”-dimensional internal map.</a:t>
            </a:r>
          </a:p>
          <a:p>
            <a:endParaRPr lang="en-US" altLang="zh-CN" baseline="0"/>
          </a:p>
          <a:p>
            <a:r>
              <a:rPr lang="en-US" altLang="zh-CN" baseline="0"/>
              <a:t>Neurons with similar functions are grouped together.</a:t>
            </a:r>
            <a:endParaRPr lang="en-US" altLang="zh-CN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755650" y="1916113"/>
            <a:ext cx="78486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 b="1" baseline="0" dirty="0">
                <a:latin typeface="times"/>
              </a:rPr>
              <a:t>Brain is a self-organizing system that can learn by itself by </a:t>
            </a:r>
            <a:r>
              <a:rPr lang="en-GB" altLang="en-US" b="1" baseline="0" dirty="0" smtClean="0">
                <a:latin typeface="times"/>
              </a:rPr>
              <a:t>changing (</a:t>
            </a:r>
            <a:r>
              <a:rPr lang="en-GB" altLang="en-US" b="1" baseline="0" dirty="0">
                <a:latin typeface="times"/>
              </a:rPr>
              <a:t>adding, removing, strengthening) the interconnections between neurons.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b="1" smtClean="0">
                <a:solidFill>
                  <a:srgbClr val="800000"/>
                </a:solidFill>
              </a:rPr>
              <a:t>Cooperative Process</a:t>
            </a:r>
            <a:endParaRPr lang="zh-CN" altLang="en-US" b="1" smtClean="0">
              <a:solidFill>
                <a:srgbClr val="800000"/>
              </a:solidFill>
            </a:endParaRP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>
          <a:xfrm>
            <a:off x="500063" y="3286125"/>
            <a:ext cx="8001000" cy="428625"/>
          </a:xfrm>
        </p:spPr>
        <p:txBody>
          <a:bodyPr/>
          <a:lstStyle/>
          <a:p>
            <a:pPr>
              <a:buSzPct val="75000"/>
            </a:pPr>
            <a:r>
              <a:rPr lang="en-US" altLang="zh-CN" sz="2400" smtClean="0"/>
              <a:t>The topological </a:t>
            </a:r>
            <a:r>
              <a:rPr lang="en-US" altLang="zh-CN" sz="2400" b="1" smtClean="0">
                <a:solidFill>
                  <a:srgbClr val="FF0000"/>
                </a:solidFill>
              </a:rPr>
              <a:t>neighborhood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h</a:t>
            </a:r>
            <a:r>
              <a:rPr lang="en-US" altLang="zh-CN" sz="2400" i="1" baseline="-25000" smtClean="0"/>
              <a:t>j,i  </a:t>
            </a:r>
            <a:r>
              <a:rPr lang="en-US" altLang="zh-CN" sz="2400" i="1" smtClean="0"/>
              <a:t>shrinks with time</a:t>
            </a:r>
            <a:endParaRPr lang="zh-CN" altLang="en-US" sz="2400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857375"/>
            <a:ext cx="27813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467544" y="5301208"/>
            <a:ext cx="85689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  <a:buSzPct val="80000"/>
              <a:buFont typeface="Wingdings" pitchFamily="2" charset="2"/>
              <a:buChar char="n"/>
            </a:pPr>
            <a:r>
              <a:rPr lang="en-US" altLang="zh-CN" b="1" baseline="0" dirty="0"/>
              <a:t> </a:t>
            </a:r>
            <a:r>
              <a:rPr lang="en-US" altLang="zh-CN" sz="2800" b="1" baseline="0" dirty="0">
                <a:solidFill>
                  <a:srgbClr val="0000FF"/>
                </a:solidFill>
                <a:latin typeface="+mn-lt"/>
              </a:rPr>
              <a:t>Neighbors</a:t>
            </a:r>
            <a:r>
              <a:rPr lang="en-US" altLang="zh-CN" sz="2800" baseline="0" dirty="0">
                <a:solidFill>
                  <a:srgbClr val="0000FF"/>
                </a:solidFill>
                <a:latin typeface="+mn-lt"/>
              </a:rPr>
              <a:t> of the winning node are also allowed to update, even if they are not even close to winning!</a:t>
            </a:r>
            <a:endParaRPr lang="en-US" altLang="zh-CN" sz="28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26630" name="Object 9"/>
          <p:cNvGraphicFramePr>
            <a:graphicFrameLocks noChangeAspect="1"/>
          </p:cNvGraphicFramePr>
          <p:nvPr/>
        </p:nvGraphicFramePr>
        <p:xfrm>
          <a:off x="1258888" y="1965325"/>
          <a:ext cx="23066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4" imgW="1155700" imgH="508000" progId="Equation.DSMT4">
                  <p:embed/>
                </p:oleObj>
              </mc:Choice>
              <mc:Fallback>
                <p:oleObj name="Equation" r:id="rId4" imgW="11557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65325"/>
                        <a:ext cx="23066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"/>
          <p:cNvGraphicFramePr>
            <a:graphicFrameLocks noChangeAspect="1"/>
          </p:cNvGraphicFramePr>
          <p:nvPr/>
        </p:nvGraphicFramePr>
        <p:xfrm>
          <a:off x="3635375" y="3976688"/>
          <a:ext cx="28813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6" imgW="1460500" imgH="508000" progId="Equation.DSMT4">
                  <p:embed/>
                </p:oleObj>
              </mc:Choice>
              <mc:Fallback>
                <p:oleObj name="Equation" r:id="rId6" imgW="14605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76688"/>
                        <a:ext cx="28813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1"/>
          <p:cNvGraphicFramePr>
            <a:graphicFrameLocks noChangeAspect="1"/>
          </p:cNvGraphicFramePr>
          <p:nvPr/>
        </p:nvGraphicFramePr>
        <p:xfrm>
          <a:off x="1042988" y="4038600"/>
          <a:ext cx="21621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8" imgW="1256755" imgH="482391" progId="Equation.DSMT4">
                  <p:embed/>
                </p:oleObj>
              </mc:Choice>
              <mc:Fallback>
                <p:oleObj name="Equation" r:id="rId8" imgW="1256755" imgH="48239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38600"/>
                        <a:ext cx="21621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793037" cy="1462087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800000"/>
                </a:solidFill>
              </a:rPr>
              <a:t>Role of the neighborhood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86750" cy="4643438"/>
          </a:xfrm>
        </p:spPr>
        <p:txBody>
          <a:bodyPr/>
          <a:lstStyle/>
          <a:p>
            <a:r>
              <a:rPr lang="en-US" altLang="zh-CN" sz="2800" dirty="0" smtClean="0"/>
              <a:t>Large neighborhood</a:t>
            </a:r>
          </a:p>
          <a:p>
            <a:pPr lvl="1"/>
            <a:r>
              <a:rPr lang="en-US" altLang="zh-CN" sz="2400" dirty="0" smtClean="0"/>
              <a:t>Good global ordering</a:t>
            </a:r>
          </a:p>
          <a:p>
            <a:pPr lvl="1"/>
            <a:r>
              <a:rPr lang="en-US" altLang="zh-CN" sz="2400" dirty="0" smtClean="0"/>
              <a:t>Bad local fit</a:t>
            </a:r>
          </a:p>
          <a:p>
            <a:r>
              <a:rPr lang="en-US" altLang="zh-CN" sz="2800" dirty="0" smtClean="0"/>
              <a:t>Small neighborhood</a:t>
            </a:r>
          </a:p>
          <a:p>
            <a:pPr lvl="1"/>
            <a:r>
              <a:rPr lang="en-US" altLang="zh-CN" sz="2400" dirty="0" smtClean="0"/>
              <a:t>Bad global ordering</a:t>
            </a:r>
          </a:p>
          <a:p>
            <a:pPr lvl="1"/>
            <a:r>
              <a:rPr lang="en-US" altLang="zh-CN" sz="2400" dirty="0" smtClean="0"/>
              <a:t>Good local fit</a:t>
            </a:r>
          </a:p>
          <a:p>
            <a:r>
              <a:rPr lang="en-US" altLang="zh-CN" sz="2800" dirty="0" smtClean="0"/>
              <a:t>By gradually shrinking the neighborhood we can get the best of both!</a:t>
            </a:r>
          </a:p>
          <a:p>
            <a:pPr lvl="1"/>
            <a:r>
              <a:rPr lang="en-US" altLang="zh-CN" sz="2400" dirty="0" smtClean="0"/>
              <a:t>Ordering phase (large neighborhood)</a:t>
            </a:r>
          </a:p>
          <a:p>
            <a:pPr lvl="1"/>
            <a:r>
              <a:rPr lang="en-US" altLang="zh-CN" sz="2400" dirty="0" smtClean="0"/>
              <a:t>Convergence phase (small neighborhood)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00113" y="1700213"/>
          <a:ext cx="7291387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图片" r:id="rId4" imgW="3731260" imgH="1534160" progId="Word.Picture.8">
                  <p:embed/>
                </p:oleObj>
              </mc:Choice>
              <mc:Fallback>
                <p:oleObj name="图片" r:id="rId4" imgW="3731260" imgH="153416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7291387" cy="294957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folHlink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>
          <a:xfrm>
            <a:off x="1357313" y="857250"/>
            <a:ext cx="7086600" cy="762000"/>
          </a:xfrm>
          <a:noFill/>
        </p:spPr>
        <p:txBody>
          <a:bodyPr lIns="92075" tIns="46038" rIns="92075" bIns="46038" anchor="ctr"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Neighborhood in </a:t>
            </a:r>
            <a:r>
              <a:rPr lang="en-US" altLang="en-US" sz="4000" b="1" smtClean="0">
                <a:solidFill>
                  <a:srgbClr val="800000"/>
                </a:solidFill>
              </a:rPr>
              <a:t>Kohonen Algorithm</a:t>
            </a:r>
            <a:r>
              <a:rPr lang="zh-CN" altLang="en-US" sz="4000" b="1" smtClean="0">
                <a:solidFill>
                  <a:srgbClr val="800000"/>
                </a:solidFill>
              </a:rPr>
              <a:t/>
            </a:r>
            <a:br>
              <a:rPr lang="zh-CN" altLang="en-US" sz="4000" b="1" smtClean="0">
                <a:solidFill>
                  <a:srgbClr val="800000"/>
                </a:solidFill>
              </a:rPr>
            </a:b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8401050" y="3914775"/>
            <a:ext cx="398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186488" y="3271838"/>
            <a:ext cx="2214562" cy="928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8" name="TextBox 11"/>
          <p:cNvSpPr txBox="1">
            <a:spLocks noChangeArrowheads="1"/>
          </p:cNvSpPr>
          <p:nvPr/>
        </p:nvSpPr>
        <p:spPr bwMode="auto">
          <a:xfrm>
            <a:off x="185738" y="3700463"/>
            <a:ext cx="3984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14" name="Straight Arrow Connector 13"/>
          <p:cNvCxnSpPr>
            <a:stCxn id="28678" idx="3"/>
          </p:cNvCxnSpPr>
          <p:nvPr/>
        </p:nvCxnSpPr>
        <p:spPr>
          <a:xfrm flipV="1">
            <a:off x="584200" y="3271838"/>
            <a:ext cx="1487488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539750" y="4770438"/>
            <a:ext cx="792162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aseline="0" dirty="0">
                <a:latin typeface="Tahoma" pitchFamily="34" charset="0"/>
              </a:rPr>
              <a:t>	Using a planar array of neurons with </a:t>
            </a:r>
            <a:r>
              <a:rPr lang="en-US" altLang="zh-CN" baseline="0" dirty="0">
                <a:solidFill>
                  <a:schemeClr val="hlink"/>
                </a:solidFill>
                <a:latin typeface="Tahoma" pitchFamily="34" charset="0"/>
              </a:rPr>
              <a:t>rectangular</a:t>
            </a:r>
            <a:r>
              <a:rPr lang="en-US" altLang="zh-CN" baseline="0" dirty="0">
                <a:latin typeface="Tahoma" pitchFamily="34" charset="0"/>
              </a:rPr>
              <a:t> or </a:t>
            </a:r>
            <a:r>
              <a:rPr lang="en-US" altLang="zh-CN" baseline="0" dirty="0">
                <a:solidFill>
                  <a:schemeClr val="hlink"/>
                </a:solidFill>
                <a:latin typeface="Tahoma" pitchFamily="34" charset="0"/>
              </a:rPr>
              <a:t>hexagonal</a:t>
            </a:r>
            <a:r>
              <a:rPr lang="en-US" altLang="zh-CN" baseline="0" dirty="0">
                <a:latin typeface="Tahoma" pitchFamily="34" charset="0"/>
              </a:rPr>
              <a:t> neighborhoods, an input vector </a:t>
            </a:r>
            <a:r>
              <a:rPr lang="en-US" altLang="zh-CN" b="1" baseline="0" dirty="0">
                <a:latin typeface="Tahoma" pitchFamily="34" charset="0"/>
              </a:rPr>
              <a:t>x </a:t>
            </a:r>
            <a:r>
              <a:rPr lang="en-US" altLang="zh-CN" baseline="0" dirty="0">
                <a:latin typeface="Tahoma" pitchFamily="34" charset="0"/>
              </a:rPr>
              <a:t>is applied simultaneously to all nodes. A </a:t>
            </a:r>
            <a:r>
              <a:rPr lang="en-US" altLang="zh-CN" baseline="0" dirty="0">
                <a:solidFill>
                  <a:srgbClr val="0000FF"/>
                </a:solidFill>
                <a:latin typeface="Tahoma" pitchFamily="34" charset="0"/>
              </a:rPr>
              <a:t>spatial neighborhood</a:t>
            </a:r>
            <a:r>
              <a:rPr lang="en-US" altLang="zh-CN" baseline="0" dirty="0">
                <a:latin typeface="Tahoma" pitchFamily="34" charset="0"/>
              </a:rPr>
              <a:t> N</a:t>
            </a:r>
            <a:r>
              <a:rPr lang="en-US" altLang="zh-CN" dirty="0">
                <a:latin typeface="Tahoma" pitchFamily="34" charset="0"/>
              </a:rPr>
              <a:t>m</a:t>
            </a:r>
            <a:r>
              <a:rPr lang="en-US" altLang="zh-CN" baseline="0" dirty="0">
                <a:latin typeface="Tahoma" pitchFamily="34" charset="0"/>
              </a:rPr>
              <a:t> is used to specify those neurons that participate in learning/adaptation.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</a:rPr>
              <a:t>Adaptive Process</a:t>
            </a:r>
            <a:endParaRPr lang="zh-CN" altLang="en-US" b="1" smtClean="0">
              <a:solidFill>
                <a:srgbClr val="800000"/>
              </a:solidFill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462756" y="2060848"/>
            <a:ext cx="7786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aseline="0" dirty="0">
                <a:latin typeface="Tahoma" pitchFamily="34" charset="0"/>
              </a:rPr>
              <a:t>Update the weights in relation to the inputs</a:t>
            </a:r>
            <a:endParaRPr lang="zh-CN" altLang="en-US" sz="2800" dirty="0">
              <a:latin typeface="Tahoma" pitchFamily="34" charset="0"/>
            </a:endParaRP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1116013" y="4076700"/>
            <a:ext cx="20890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zh-CN" sz="2800" b="1" baseline="0" dirty="0">
                <a:solidFill>
                  <a:srgbClr val="FF0000"/>
                </a:solidFill>
              </a:rPr>
              <a:t>Learning rate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1619250" y="2924175"/>
          <a:ext cx="56165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3" imgW="2451100" imgH="241300" progId="Equation.DSMT4">
                  <p:embed/>
                </p:oleObj>
              </mc:Choice>
              <mc:Fallback>
                <p:oleObj name="Equation" r:id="rId3" imgW="24511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56165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9"/>
          <p:cNvGraphicFramePr>
            <a:graphicFrameLocks noChangeAspect="1"/>
          </p:cNvGraphicFramePr>
          <p:nvPr/>
        </p:nvGraphicFramePr>
        <p:xfrm>
          <a:off x="971550" y="4652963"/>
          <a:ext cx="2447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5" imgW="1218671" imgH="482391" progId="Equation.DSMT4">
                  <p:embed/>
                </p:oleObj>
              </mc:Choice>
              <mc:Fallback>
                <p:oleObj name="Equation" r:id="rId5" imgW="1218671" imgH="4823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24479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4356100" y="2852738"/>
            <a:ext cx="503238" cy="576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9704" name="Line 11"/>
          <p:cNvSpPr>
            <a:spLocks noChangeShapeType="1"/>
          </p:cNvSpPr>
          <p:nvPr/>
        </p:nvSpPr>
        <p:spPr bwMode="auto">
          <a:xfrm flipV="1">
            <a:off x="2627313" y="3429000"/>
            <a:ext cx="1584325" cy="647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Rectangle 6"/>
          <p:cNvSpPr>
            <a:spLocks noChangeArrowheads="1"/>
          </p:cNvSpPr>
          <p:nvPr/>
        </p:nvSpPr>
        <p:spPr bwMode="auto">
          <a:xfrm>
            <a:off x="5076825" y="4076700"/>
            <a:ext cx="3587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zh-CN" sz="2800" b="1" baseline="0" dirty="0" err="1">
                <a:solidFill>
                  <a:srgbClr val="FF0000"/>
                </a:solidFill>
              </a:rPr>
              <a:t>Neighborhood</a:t>
            </a:r>
            <a:r>
              <a:rPr lang="en-AU" altLang="zh-CN" sz="2800" b="1" baseline="0" dirty="0">
                <a:solidFill>
                  <a:srgbClr val="FF0000"/>
                </a:solidFill>
              </a:rPr>
              <a:t> function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706" name="Rectangle 13"/>
          <p:cNvSpPr>
            <a:spLocks noChangeArrowheads="1"/>
          </p:cNvSpPr>
          <p:nvPr/>
        </p:nvSpPr>
        <p:spPr bwMode="auto">
          <a:xfrm>
            <a:off x="4859338" y="2852738"/>
            <a:ext cx="433387" cy="5762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9707" name="Line 14"/>
          <p:cNvSpPr>
            <a:spLocks noChangeShapeType="1"/>
          </p:cNvSpPr>
          <p:nvPr/>
        </p:nvSpPr>
        <p:spPr bwMode="auto">
          <a:xfrm flipH="1" flipV="1">
            <a:off x="5148263" y="3429000"/>
            <a:ext cx="1511300" cy="72072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8" name="Object 15"/>
          <p:cNvGraphicFramePr>
            <a:graphicFrameLocks noChangeAspect="1"/>
          </p:cNvGraphicFramePr>
          <p:nvPr/>
        </p:nvGraphicFramePr>
        <p:xfrm>
          <a:off x="5076825" y="4506913"/>
          <a:ext cx="31670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7" imgW="1460500" imgH="508000" progId="Equation.DSMT4">
                  <p:embed/>
                </p:oleObj>
              </mc:Choice>
              <mc:Fallback>
                <p:oleObj name="Equation" r:id="rId7" imgW="1460500" imgH="508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506913"/>
                        <a:ext cx="31670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SOM parameters: </a:t>
            </a:r>
            <a:br>
              <a:rPr lang="en-US" altLang="zh-CN" sz="4000" b="1" smtClean="0">
                <a:solidFill>
                  <a:srgbClr val="800000"/>
                </a:solidFill>
              </a:rPr>
            </a:br>
            <a:r>
              <a:rPr lang="en-US" altLang="zh-CN" sz="4000" b="1" smtClean="0">
                <a:solidFill>
                  <a:srgbClr val="800000"/>
                </a:solidFill>
              </a:rPr>
              <a:t>learning rate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1857375" y="3857625"/>
          <a:ext cx="1714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0" name="Equation" r:id="rId3" imgW="863225" imgH="203112" progId="Equation.3">
                  <p:embed/>
                </p:oleObj>
              </mc:Choice>
              <mc:Fallback>
                <p:oleObj name="Equation" r:id="rId3" imgW="86322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57625"/>
                        <a:ext cx="1714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1714500" y="4572000"/>
          <a:ext cx="20986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1" name="Equation" r:id="rId5" imgW="1193800" imgH="203200" progId="Equation.3">
                  <p:embed/>
                </p:oleObj>
              </mc:Choice>
              <mc:Fallback>
                <p:oleObj name="Equation" r:id="rId5" imgW="11938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572000"/>
                        <a:ext cx="20986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5572125" y="3857625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2" name="Equation" r:id="rId7" imgW="799753" imgH="393529" progId="Equation.3">
                  <p:embed/>
                </p:oleObj>
              </mc:Choice>
              <mc:Fallback>
                <p:oleObj name="Equation" r:id="rId7" imgW="799753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857625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357563"/>
            <a:ext cx="36734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7" name="Object 8"/>
          <p:cNvGraphicFramePr>
            <a:graphicFrameLocks noChangeAspect="1"/>
          </p:cNvGraphicFramePr>
          <p:nvPr/>
        </p:nvGraphicFramePr>
        <p:xfrm>
          <a:off x="1428750" y="2143125"/>
          <a:ext cx="39703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3" name="Equation" r:id="rId10" imgW="1714500" imgH="431800" progId="Equation.DSMT4">
                  <p:embed/>
                </p:oleObj>
              </mc:Choice>
              <mc:Fallback>
                <p:oleObj name="Equation" r:id="rId10" imgW="17145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143125"/>
                        <a:ext cx="39703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9"/>
          <p:cNvGraphicFramePr>
            <a:graphicFrameLocks noChangeAspect="1"/>
          </p:cNvGraphicFramePr>
          <p:nvPr/>
        </p:nvGraphicFramePr>
        <p:xfrm>
          <a:off x="1857375" y="5143500"/>
          <a:ext cx="1471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Equation" r:id="rId12" imgW="799753" imgH="393529" progId="Equation.3">
                  <p:embed/>
                </p:oleObj>
              </mc:Choice>
              <mc:Fallback>
                <p:oleObj name="Equation" r:id="rId12" imgW="799753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43500"/>
                        <a:ext cx="14716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Box 1"/>
          <p:cNvSpPr txBox="1">
            <a:spLocks noChangeArrowheads="1"/>
          </p:cNvSpPr>
          <p:nvPr/>
        </p:nvSpPr>
        <p:spPr bwMode="auto">
          <a:xfrm>
            <a:off x="395536" y="3244851"/>
            <a:ext cx="29193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200" b="1" baseline="0" dirty="0"/>
              <a:t>Possible options</a:t>
            </a:r>
            <a:r>
              <a:rPr lang="en-US" sz="3200" baseline="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785813" y="0"/>
            <a:ext cx="7793037" cy="1462088"/>
          </a:xfrm>
        </p:spPr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</a:rPr>
              <a:t>Summary</a:t>
            </a:r>
            <a:endParaRPr lang="zh-CN" altLang="en-US" b="1" smtClean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0" y="1773238"/>
            <a:ext cx="4572000" cy="835025"/>
          </a:xfrm>
          <a:prstGeom prst="rect">
            <a:avLst/>
          </a:prstGeom>
          <a:solidFill>
            <a:srgbClr val="FFFF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定义优胜邻域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b="1" i="1" baseline="-46000">
                <a:solidFill>
                  <a:schemeClr val="tx2"/>
                </a:solidFill>
                <a:latin typeface="Times New Roman" pitchFamily="18" charset="0"/>
              </a:rPr>
              <a:t>j*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b="1">
                <a:solidFill>
                  <a:srgbClr val="8DF9EA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以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j*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为中心确定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</a:rPr>
              <a:t>t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时刻的权值调整域，一般初始邻域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b="1" i="1" baseline="-46000">
                <a:solidFill>
                  <a:schemeClr val="tx2"/>
                </a:solidFill>
                <a:latin typeface="Times New Roman" pitchFamily="18" charset="0"/>
              </a:rPr>
              <a:t>j*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(0)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较大，训练过程中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b="1" i="1" baseline="-46000">
                <a:solidFill>
                  <a:schemeClr val="tx2"/>
                </a:solidFill>
                <a:latin typeface="Times New Roman" pitchFamily="18" charset="0"/>
              </a:rPr>
              <a:t>j*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随训练时间逐渐收缩</a:t>
            </a:r>
            <a:r>
              <a:rPr lang="zh-CN" altLang="en-US" b="1">
                <a:solidFill>
                  <a:srgbClr val="8DF9EA"/>
                </a:solidFill>
                <a:latin typeface="Times New Roman" pitchFamily="18" charset="0"/>
              </a:rPr>
              <a:t>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1748" name="Rectangle 13"/>
          <p:cNvSpPr>
            <a:spLocks noChangeArrowheads="1"/>
          </p:cNvSpPr>
          <p:nvPr/>
        </p:nvSpPr>
        <p:spPr bwMode="auto">
          <a:xfrm>
            <a:off x="4643438" y="1000125"/>
            <a:ext cx="4500562" cy="593725"/>
          </a:xfrm>
          <a:prstGeom prst="rect">
            <a:avLst/>
          </a:prstGeom>
          <a:solidFill>
            <a:srgbClr val="FFFF00"/>
          </a:solidFill>
          <a:ln w="12700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寻找获胜节点</a:t>
            </a:r>
            <a:r>
              <a:rPr lang="zh-CN" altLang="en-US" b="1">
                <a:solidFill>
                  <a:srgbClr val="8DF9EA"/>
                </a:solidFill>
              </a:rPr>
              <a:t> </a:t>
            </a:r>
            <a:r>
              <a:rPr lang="zh-CN" altLang="en-US" b="1">
                <a:solidFill>
                  <a:srgbClr val="0000FF"/>
                </a:solidFill>
              </a:rPr>
              <a:t>计算 </a:t>
            </a:r>
            <a:r>
              <a:rPr lang="en-US" altLang="zh-CN" b="1">
                <a:solidFill>
                  <a:srgbClr val="0000FF"/>
                </a:solidFill>
              </a:rPr>
              <a:t>x</a:t>
            </a:r>
            <a:r>
              <a:rPr lang="zh-CN" altLang="en-US" b="1">
                <a:solidFill>
                  <a:srgbClr val="0000FF"/>
                </a:solidFill>
              </a:rPr>
              <a:t> 与 </a:t>
            </a:r>
            <a:r>
              <a:rPr lang="en-US" altLang="zh-CN" b="1">
                <a:solidFill>
                  <a:srgbClr val="0000FF"/>
                </a:solidFill>
              </a:rPr>
              <a:t>w</a:t>
            </a:r>
            <a:r>
              <a:rPr lang="zh-CN" altLang="en-US" b="1">
                <a:solidFill>
                  <a:srgbClr val="0000FF"/>
                </a:solidFill>
              </a:rPr>
              <a:t> 的点积，</a:t>
            </a:r>
            <a:r>
              <a:rPr lang="en-US" altLang="zh-CN" b="1" i="1">
                <a:solidFill>
                  <a:srgbClr val="0000FF"/>
                </a:solidFill>
              </a:rPr>
              <a:t>j=1,2,…m</a:t>
            </a:r>
            <a:r>
              <a:rPr lang="zh-CN" altLang="en-US" b="1">
                <a:solidFill>
                  <a:srgbClr val="0000FF"/>
                </a:solidFill>
              </a:rPr>
              <a:t>，从中选出点积最大的获胜节点</a:t>
            </a:r>
            <a:r>
              <a:rPr lang="en-US" altLang="zh-CN" b="1" i="1">
                <a:solidFill>
                  <a:srgbClr val="0000FF"/>
                </a:solidFill>
              </a:rPr>
              <a:t>j</a:t>
            </a:r>
            <a:r>
              <a:rPr lang="en-US" altLang="zh-CN" b="1" i="1">
                <a:solidFill>
                  <a:schemeClr val="tx2"/>
                </a:solidFill>
              </a:rPr>
              <a:t>*</a:t>
            </a:r>
            <a:r>
              <a:rPr lang="zh-CN" altLang="en-US" b="1">
                <a:solidFill>
                  <a:srgbClr val="8DF9EA"/>
                </a:solidFill>
              </a:rPr>
              <a:t>。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2700338" y="1844675"/>
            <a:ext cx="165576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baseline="0">
                <a:solidFill>
                  <a:srgbClr val="0000FF"/>
                </a:solidFill>
                <a:latin typeface="Tahoma" pitchFamily="34" charset="0"/>
              </a:rPr>
              <a:t>initialization</a:t>
            </a: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2195513" y="2636838"/>
            <a:ext cx="31686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baseline="0">
                <a:solidFill>
                  <a:srgbClr val="0000FF"/>
                </a:solidFill>
                <a:latin typeface="Tahoma" pitchFamily="34" charset="0"/>
              </a:rPr>
              <a:t>Draw an input sample x</a:t>
            </a:r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1116013" y="3357563"/>
            <a:ext cx="577850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baseline="0">
                <a:solidFill>
                  <a:srgbClr val="0000FF"/>
                </a:solidFill>
                <a:latin typeface="Tahoma" pitchFamily="34" charset="0"/>
              </a:rPr>
              <a:t>Winner neuron </a:t>
            </a:r>
            <a:r>
              <a:rPr lang="en-US" altLang="zh-CN" sz="2000" b="1" i="1" baseline="0">
                <a:solidFill>
                  <a:srgbClr val="0000FF"/>
                </a:solidFill>
                <a:latin typeface="Tahoma" pitchFamily="34" charset="0"/>
              </a:rPr>
              <a:t>j*</a:t>
            </a:r>
          </a:p>
          <a:p>
            <a:endParaRPr lang="en-US" altLang="zh-CN" sz="2000" baseline="0"/>
          </a:p>
        </p:txBody>
      </p:sp>
      <p:graphicFrame>
        <p:nvGraphicFramePr>
          <p:cNvPr id="31752" name="Object 12"/>
          <p:cNvGraphicFramePr>
            <a:graphicFrameLocks noChangeAspect="1"/>
          </p:cNvGraphicFramePr>
          <p:nvPr/>
        </p:nvGraphicFramePr>
        <p:xfrm>
          <a:off x="3487738" y="3479800"/>
          <a:ext cx="33099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3" imgW="2146300" imgH="342900" progId="Equation.DSMT4">
                  <p:embed/>
                </p:oleObj>
              </mc:Choice>
              <mc:Fallback>
                <p:oleObj name="Equation" r:id="rId3" imgW="2146300" imgH="34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479800"/>
                        <a:ext cx="3309937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15"/>
          <p:cNvSpPr>
            <a:spLocks noChangeArrowheads="1"/>
          </p:cNvSpPr>
          <p:nvPr/>
        </p:nvSpPr>
        <p:spPr bwMode="auto">
          <a:xfrm>
            <a:off x="1187450" y="4437063"/>
            <a:ext cx="5400675" cy="151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Update</a:t>
            </a:r>
          </a:p>
          <a:p>
            <a:endParaRPr lang="en-US" altLang="zh-CN" sz="2000" b="1" baseline="0">
              <a:solidFill>
                <a:srgbClr val="0000FF"/>
              </a:solidFill>
            </a:endParaRPr>
          </a:p>
          <a:p>
            <a:endParaRPr lang="en-US" altLang="zh-CN" sz="2000" b="1" baseline="0">
              <a:solidFill>
                <a:srgbClr val="0000FF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31754" name="Group 17"/>
          <p:cNvGrpSpPr>
            <a:grpSpLocks/>
          </p:cNvGrpSpPr>
          <p:nvPr/>
        </p:nvGrpSpPr>
        <p:grpSpPr bwMode="auto">
          <a:xfrm>
            <a:off x="2195513" y="4581525"/>
            <a:ext cx="4249737" cy="1111250"/>
            <a:chOff x="884" y="2931"/>
            <a:chExt cx="2677" cy="700"/>
          </a:xfrm>
        </p:grpSpPr>
        <p:graphicFrame>
          <p:nvGraphicFramePr>
            <p:cNvPr id="31761" name="Object 18"/>
            <p:cNvGraphicFramePr>
              <a:graphicFrameLocks noChangeAspect="1"/>
            </p:cNvGraphicFramePr>
            <p:nvPr/>
          </p:nvGraphicFramePr>
          <p:xfrm>
            <a:off x="930" y="2931"/>
            <a:ext cx="263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5" name="Equation" r:id="rId5" imgW="2451100" imgH="241300" progId="Equation.DSMT4">
                    <p:embed/>
                  </p:oleObj>
                </mc:Choice>
                <mc:Fallback>
                  <p:oleObj name="Equation" r:id="rId5" imgW="2451100" imgH="2413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931"/>
                          <a:ext cx="2631" cy="2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9"/>
            <p:cNvGraphicFramePr>
              <a:graphicFrameLocks noChangeAspect="1"/>
            </p:cNvGraphicFramePr>
            <p:nvPr/>
          </p:nvGraphicFramePr>
          <p:xfrm>
            <a:off x="2426" y="3203"/>
            <a:ext cx="1044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6" name="Equation" r:id="rId7" imgW="1218671" imgH="482391" progId="Equation.DSMT4">
                    <p:embed/>
                  </p:oleObj>
                </mc:Choice>
                <mc:Fallback>
                  <p:oleObj name="Equation" r:id="rId7" imgW="1218671" imgH="482391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203"/>
                          <a:ext cx="1044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20"/>
            <p:cNvGraphicFramePr>
              <a:graphicFrameLocks noChangeAspect="1"/>
            </p:cNvGraphicFramePr>
            <p:nvPr/>
          </p:nvGraphicFramePr>
          <p:xfrm>
            <a:off x="884" y="3158"/>
            <a:ext cx="1361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7" name="Equation" r:id="rId9" imgW="1460500" imgH="508000" progId="Equation.DSMT4">
                    <p:embed/>
                  </p:oleObj>
                </mc:Choice>
                <mc:Fallback>
                  <p:oleObj name="Equation" r:id="rId9" imgW="1460500" imgH="508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158"/>
                          <a:ext cx="1361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5" name="Line 21"/>
          <p:cNvSpPr>
            <a:spLocks noChangeShapeType="1"/>
          </p:cNvSpPr>
          <p:nvPr/>
        </p:nvSpPr>
        <p:spPr bwMode="auto">
          <a:xfrm>
            <a:off x="3419475" y="22764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23"/>
          <p:cNvSpPr>
            <a:spLocks noChangeShapeType="1"/>
          </p:cNvSpPr>
          <p:nvPr/>
        </p:nvSpPr>
        <p:spPr bwMode="auto">
          <a:xfrm>
            <a:off x="3419475" y="3068638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24"/>
          <p:cNvSpPr>
            <a:spLocks noChangeShapeType="1"/>
          </p:cNvSpPr>
          <p:nvPr/>
        </p:nvSpPr>
        <p:spPr bwMode="auto">
          <a:xfrm>
            <a:off x="3492500" y="414972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25"/>
          <p:cNvSpPr>
            <a:spLocks noChangeShapeType="1"/>
          </p:cNvSpPr>
          <p:nvPr/>
        </p:nvSpPr>
        <p:spPr bwMode="auto">
          <a:xfrm>
            <a:off x="755650" y="2852738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26"/>
          <p:cNvSpPr>
            <a:spLocks noChangeShapeType="1"/>
          </p:cNvSpPr>
          <p:nvPr/>
        </p:nvSpPr>
        <p:spPr bwMode="auto">
          <a:xfrm>
            <a:off x="755650" y="2852738"/>
            <a:ext cx="0" cy="2376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27"/>
          <p:cNvSpPr>
            <a:spLocks noChangeShapeType="1"/>
          </p:cNvSpPr>
          <p:nvPr/>
        </p:nvSpPr>
        <p:spPr bwMode="auto">
          <a:xfrm>
            <a:off x="755650" y="52292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b="1" smtClean="0">
                <a:solidFill>
                  <a:srgbClr val="800000"/>
                </a:solidFill>
              </a:rPr>
              <a:t>Selection of Network Size</a:t>
            </a:r>
            <a:endParaRPr lang="en-US" altLang="zh-CN" sz="4000" b="1" smtClean="0">
              <a:solidFill>
                <a:srgbClr val="800000"/>
              </a:solidFill>
            </a:endParaRPr>
          </a:p>
        </p:txBody>
      </p:sp>
      <p:sp>
        <p:nvSpPr>
          <p:cNvPr id="32771" name="Content Placeholder 4"/>
          <p:cNvSpPr>
            <a:spLocks noGrp="1"/>
          </p:cNvSpPr>
          <p:nvPr>
            <p:ph idx="1"/>
          </p:nvPr>
        </p:nvSpPr>
        <p:spPr>
          <a:xfrm>
            <a:off x="323850" y="1916113"/>
            <a:ext cx="8496300" cy="4429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altLang="en-US" sz="2800" i="1" dirty="0" smtClean="0"/>
              <a:t>Q: “How many </a:t>
            </a:r>
            <a:r>
              <a:rPr lang="en-GB" altLang="en-US" sz="2800" i="1" dirty="0" err="1" smtClean="0"/>
              <a:t>neurodes</a:t>
            </a:r>
            <a:r>
              <a:rPr lang="en-GB" altLang="en-US" sz="2800" i="1" dirty="0" smtClean="0"/>
              <a:t> do I need in the competitive Layer?”</a:t>
            </a:r>
            <a:endParaRPr lang="en-US" altLang="en-US" sz="2800" i="1" dirty="0" smtClean="0"/>
          </a:p>
          <a:p>
            <a:pPr>
              <a:buFont typeface="Wingdings" pitchFamily="2" charset="2"/>
              <a:buNone/>
            </a:pPr>
            <a:r>
              <a:rPr lang="en-GB" altLang="en-US" sz="2800" i="1" dirty="0" smtClean="0"/>
              <a:t>A: "How much error can you live with?”</a:t>
            </a:r>
          </a:p>
          <a:p>
            <a:pPr lvl="1"/>
            <a:r>
              <a:rPr lang="en-GB" altLang="en-US" sz="2400" dirty="0" smtClean="0"/>
              <a:t>generally speaking, more </a:t>
            </a:r>
            <a:r>
              <a:rPr lang="en-GB" altLang="en-US" sz="2400" dirty="0" err="1" smtClean="0"/>
              <a:t>neurodes</a:t>
            </a:r>
            <a:r>
              <a:rPr lang="en-GB" altLang="en-US" sz="2400" dirty="0" smtClean="0"/>
              <a:t> equals less error. </a:t>
            </a:r>
          </a:p>
          <a:p>
            <a:pPr lvl="1"/>
            <a:r>
              <a:rPr lang="en-GB" altLang="en-US" sz="2400" dirty="0" smtClean="0"/>
              <a:t>higher numbers of </a:t>
            </a:r>
            <a:r>
              <a:rPr lang="en-GB" altLang="en-US" sz="2400" dirty="0" err="1" smtClean="0"/>
              <a:t>neurodes</a:t>
            </a:r>
            <a:r>
              <a:rPr lang="en-GB" altLang="en-US" sz="2400" dirty="0" smtClean="0"/>
              <a:t> will support finer-grained classification of the inputs.</a:t>
            </a:r>
          </a:p>
          <a:p>
            <a:pPr lvl="1"/>
            <a:r>
              <a:rPr lang="en-GB" altLang="en-US" sz="2400" dirty="0" smtClean="0"/>
              <a:t>the size of the competitive layer is governed by  the number of  parameters represented in the input vector	</a:t>
            </a:r>
          </a:p>
          <a:p>
            <a:pPr lvl="1"/>
            <a:r>
              <a:rPr lang="en-GB" altLang="en-US" sz="2400" dirty="0" smtClean="0"/>
              <a:t>caveat: the more </a:t>
            </a:r>
            <a:r>
              <a:rPr lang="en-GB" altLang="en-US" sz="2400" dirty="0" err="1" smtClean="0"/>
              <a:t>neurodes</a:t>
            </a:r>
            <a:r>
              <a:rPr lang="en-GB" altLang="en-US" sz="2400" dirty="0" smtClean="0"/>
              <a:t> present, the longer training will take...</a:t>
            </a:r>
            <a:endParaRPr lang="en-US" altLang="en-US" sz="2400" dirty="0" smtClean="0"/>
          </a:p>
          <a:p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1000125" y="357188"/>
            <a:ext cx="7793038" cy="1104900"/>
          </a:xfrm>
        </p:spPr>
        <p:txBody>
          <a:bodyPr/>
          <a:lstStyle/>
          <a:p>
            <a:r>
              <a:rPr lang="en-GB" altLang="en-US" b="1" smtClean="0">
                <a:solidFill>
                  <a:srgbClr val="800000"/>
                </a:solidFill>
              </a:rPr>
              <a:t>The Training Set</a:t>
            </a:r>
            <a:endParaRPr lang="en-US" altLang="zh-CN" smtClean="0">
              <a:solidFill>
                <a:srgbClr val="800000"/>
              </a:solidFill>
            </a:endParaRPr>
          </a:p>
        </p:txBody>
      </p:sp>
      <p:sp>
        <p:nvSpPr>
          <p:cNvPr id="37891" name="Content Placeholder 4"/>
          <p:cNvSpPr>
            <a:spLocks noGrp="1"/>
          </p:cNvSpPr>
          <p:nvPr>
            <p:ph idx="1"/>
          </p:nvPr>
        </p:nvSpPr>
        <p:spPr>
          <a:xfrm>
            <a:off x="539750" y="1989138"/>
            <a:ext cx="8032750" cy="451008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I</a:t>
            </a:r>
            <a:r>
              <a:rPr lang="en-GB" altLang="en-US" sz="2800" dirty="0" err="1" smtClean="0"/>
              <a:t>mportant</a:t>
            </a:r>
            <a:r>
              <a:rPr lang="en-GB" altLang="en-US" sz="2800" dirty="0" smtClean="0"/>
              <a:t> element of </a:t>
            </a:r>
            <a:r>
              <a:rPr lang="en-GB" altLang="zh-CN" sz="2800" dirty="0" smtClean="0"/>
              <a:t>any NN applications </a:t>
            </a:r>
          </a:p>
          <a:p>
            <a:pPr>
              <a:defRPr/>
            </a:pPr>
            <a:r>
              <a:rPr lang="en-US" altLang="zh-CN" sz="2800" dirty="0" smtClean="0"/>
              <a:t>T</a:t>
            </a:r>
            <a:r>
              <a:rPr lang="en-GB" altLang="en-US" sz="2800" dirty="0" smtClean="0"/>
              <a:t>he training set </a:t>
            </a:r>
            <a:r>
              <a:rPr lang="en-US" altLang="zh-CN" sz="2800" dirty="0" smtClean="0"/>
              <a:t>should</a:t>
            </a:r>
            <a:r>
              <a:rPr lang="en-GB" altLang="en-US" sz="2800" dirty="0" smtClean="0"/>
              <a:t> mirror the probability distribution of inputs in the environment</a:t>
            </a:r>
          </a:p>
          <a:p>
            <a:pPr>
              <a:defRPr/>
            </a:pPr>
            <a:r>
              <a:rPr lang="en-US" altLang="zh-CN" sz="2800" dirty="0" smtClean="0"/>
              <a:t>W</a:t>
            </a:r>
            <a:r>
              <a:rPr lang="en-GB" altLang="en-US" sz="2800" dirty="0" err="1" smtClean="0"/>
              <a:t>ithin</a:t>
            </a:r>
            <a:r>
              <a:rPr lang="en-GB" altLang="en-US" sz="2800" dirty="0" smtClean="0"/>
              <a:t> the training set, we should </a:t>
            </a:r>
            <a:r>
              <a:rPr lang="en-GB" altLang="en-US" sz="2800" dirty="0" smtClean="0">
                <a:solidFill>
                  <a:srgbClr val="0000FF"/>
                </a:solidFill>
              </a:rPr>
              <a:t>randomize the presentation of input classes </a:t>
            </a:r>
          </a:p>
          <a:p>
            <a:pPr>
              <a:defRPr/>
            </a:pPr>
            <a:r>
              <a:rPr lang="en-US" altLang="zh-CN" sz="2800" dirty="0" smtClean="0"/>
              <a:t>W</a:t>
            </a:r>
            <a:r>
              <a:rPr lang="en-GB" altLang="en-US" sz="2800" dirty="0" smtClean="0"/>
              <a:t>e may need to adjust the elasticity of the learning rate to accommodate large sets</a:t>
            </a:r>
            <a:endParaRPr lang="en-GB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Simple 2-D examples </a:t>
            </a:r>
            <a:br>
              <a:rPr lang="en-US" altLang="zh-CN" sz="4000" b="1" smtClean="0">
                <a:solidFill>
                  <a:srgbClr val="800000"/>
                </a:solidFill>
              </a:rPr>
            </a:br>
            <a:r>
              <a:rPr lang="en-US" altLang="zh-CN" sz="4000" b="1" smtClean="0">
                <a:solidFill>
                  <a:srgbClr val="800000"/>
                </a:solidFill>
              </a:rPr>
              <a:t>(after convergence)</a:t>
            </a:r>
            <a:endParaRPr lang="en-US" altLang="zh-CN" sz="4000" smtClean="0">
              <a:solidFill>
                <a:srgbClr val="800000"/>
              </a:solidFill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7104063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900113" y="5949950"/>
            <a:ext cx="7215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aseline="0">
                <a:solidFill>
                  <a:srgbClr val="0000FF"/>
                </a:solidFill>
              </a:rPr>
              <a:t>The grid mimics the initial distribution</a:t>
            </a:r>
            <a:endParaRPr lang="en-US" altLang="zh-CN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Property of the Feature Map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4213" y="2133600"/>
            <a:ext cx="8001000" cy="4143375"/>
          </a:xfrm>
        </p:spPr>
        <p:txBody>
          <a:bodyPr/>
          <a:lstStyle/>
          <a:p>
            <a:r>
              <a:rPr lang="en-AU" altLang="zh-CN" smtClean="0"/>
              <a:t>Approximate the input space</a:t>
            </a:r>
          </a:p>
          <a:p>
            <a:r>
              <a:rPr lang="en-AU" altLang="zh-CN" smtClean="0"/>
              <a:t>Topological ordering</a:t>
            </a:r>
          </a:p>
          <a:p>
            <a:r>
              <a:rPr lang="en-AU" altLang="zh-CN" smtClean="0"/>
              <a:t>Density matching </a:t>
            </a:r>
          </a:p>
          <a:p>
            <a:r>
              <a:rPr lang="en-US" altLang="zh-CN" smtClean="0"/>
              <a:t>Feature selection (features of the </a:t>
            </a:r>
            <a:r>
              <a:rPr lang="en-AU" altLang="zh-CN" smtClean="0"/>
              <a:t>underlying distribution)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zh-CN" b="1" smtClean="0">
                <a:solidFill>
                  <a:srgbClr val="800000"/>
                </a:solidFill>
              </a:rPr>
              <a:t>Some Historical Notes</a:t>
            </a:r>
            <a:r>
              <a:rPr lang="en-GB" altLang="zh-CN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424862" cy="46085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n"/>
            </a:pPr>
            <a:r>
              <a:rPr lang="fi-FI" altLang="zh-CN" sz="2400" smtClean="0"/>
              <a:t>Local ordering (von der Malsbyrg, 1973)</a:t>
            </a:r>
          </a:p>
          <a:p>
            <a:pPr>
              <a:lnSpc>
                <a:spcPct val="90000"/>
              </a:lnSpc>
              <a:buFont typeface="Monotype Sorts" pitchFamily="2" charset="2"/>
              <a:buChar char="n"/>
            </a:pPr>
            <a:r>
              <a:rPr lang="fi-FI" altLang="zh-CN" sz="2400" smtClean="0"/>
              <a:t>(Amari, 1980) a matematical analysis elucidates the dynamic stability of a </a:t>
            </a:r>
            <a:r>
              <a:rPr lang="fi-FI" altLang="zh-CN" sz="2400" b="1" i="1" smtClean="0"/>
              <a:t>cortical map</a:t>
            </a:r>
          </a:p>
          <a:p>
            <a:pPr>
              <a:lnSpc>
                <a:spcPct val="90000"/>
              </a:lnSpc>
              <a:buFont typeface="Monotype Sorts" pitchFamily="2" charset="2"/>
              <a:buChar char="n"/>
            </a:pPr>
            <a:r>
              <a:rPr lang="fi-FI" altLang="zh-CN" sz="2400" smtClean="0">
                <a:solidFill>
                  <a:srgbClr val="FF0000"/>
                </a:solidFill>
              </a:rPr>
              <a:t>Self-organizing feature map</a:t>
            </a:r>
            <a:r>
              <a:rPr lang="fi-FI" altLang="zh-CN" sz="2400" smtClean="0"/>
              <a:t> (SOM), (Kohonen 1982)</a:t>
            </a:r>
          </a:p>
          <a:p>
            <a:pPr>
              <a:lnSpc>
                <a:spcPct val="90000"/>
              </a:lnSpc>
              <a:buFont typeface="Monotype Sorts" pitchFamily="2" charset="2"/>
              <a:buChar char="n"/>
            </a:pPr>
            <a:r>
              <a:rPr lang="fi-FI" altLang="zh-CN" sz="2400" smtClean="0"/>
              <a:t>(Erwin, 1992) a convex neighbourhood function should be used (</a:t>
            </a:r>
            <a:r>
              <a:rPr lang="en-US" altLang="zh-CN" sz="2400" smtClean="0">
                <a:cs typeface="Times New Roman" pitchFamily="18" charset="0"/>
              </a:rPr>
              <a:t>~ Gaussian)</a:t>
            </a:r>
          </a:p>
          <a:p>
            <a:pPr>
              <a:lnSpc>
                <a:spcPct val="90000"/>
              </a:lnSpc>
              <a:buFont typeface="Monotype Sorts" pitchFamily="2" charset="2"/>
              <a:buChar char="n"/>
            </a:pPr>
            <a:r>
              <a:rPr lang="fi-FI" altLang="zh-CN" sz="2400" smtClean="0">
                <a:cs typeface="Times New Roman" pitchFamily="18" charset="0"/>
              </a:rPr>
              <a:t>The relationship between the SOM and principal curves was dicussed (Ritter, 1992 &amp; Cherkassky and Mulier, 1995)</a:t>
            </a:r>
          </a:p>
          <a:p>
            <a:pPr>
              <a:lnSpc>
                <a:spcPct val="90000"/>
              </a:lnSpc>
              <a:buFont typeface="Monotype Sorts" pitchFamily="2" charset="2"/>
              <a:buChar char="n"/>
            </a:pPr>
            <a:r>
              <a:rPr lang="fi-FI" altLang="zh-CN" sz="2400" smtClean="0">
                <a:cs typeface="Times New Roman" pitchFamily="18" charset="0"/>
              </a:rPr>
              <a:t>Manifold learning as an important extension of SOM in machine learning after 2000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7993062" cy="89058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800000"/>
                </a:solidFill>
              </a:rPr>
              <a:t>Example</a:t>
            </a:r>
            <a:r>
              <a:rPr lang="zh-CN" altLang="en-US" sz="3600" b="1" dirty="0" smtClean="0">
                <a:solidFill>
                  <a:srgbClr val="800000"/>
                </a:solidFill>
              </a:rPr>
              <a:t>： </a:t>
            </a:r>
            <a:r>
              <a:rPr lang="en-US" altLang="zh-CN" sz="3600" b="1" dirty="0" smtClean="0">
                <a:solidFill>
                  <a:srgbClr val="800000"/>
                </a:solidFill>
              </a:rPr>
              <a:t>World Poverty Map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79388" y="1557338"/>
            <a:ext cx="8643937" cy="500062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 smtClean="0"/>
              <a:t>Example from Helsinki University of Technology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Finland</a:t>
            </a:r>
          </a:p>
          <a:p>
            <a:r>
              <a:rPr lang="en-US" altLang="zh-CN" sz="2400" smtClean="0"/>
              <a:t> World Bank statistics of countries in 1992</a:t>
            </a:r>
          </a:p>
          <a:p>
            <a:pPr lvl="1"/>
            <a:r>
              <a:rPr lang="en-US" altLang="zh-CN" sz="2000" smtClean="0"/>
              <a:t> 39 features describing various quality-of-life factors, such as state of health, nutrition, educational services </a:t>
            </a:r>
          </a:p>
          <a:p>
            <a:pPr lvl="1"/>
            <a:r>
              <a:rPr lang="en-US" altLang="zh-CN" sz="2000" smtClean="0"/>
              <a:t>countries that had similar values of the indicators found a place near each other on the map </a:t>
            </a:r>
          </a:p>
          <a:p>
            <a:pPr lvl="1"/>
            <a:r>
              <a:rPr lang="en-US" altLang="zh-CN" sz="2000" smtClean="0"/>
              <a:t>different clusters on the map were automatically encoded with different bright colors, nevertheless so that colors change smoothly on the map display</a:t>
            </a:r>
          </a:p>
          <a:p>
            <a:pPr lvl="1"/>
            <a:r>
              <a:rPr lang="en-US" altLang="zh-CN" sz="2000" smtClean="0"/>
              <a:t> As a result of this process, each country was in fact automatically assigned a color describing its poverty type in relation to other countries</a:t>
            </a:r>
          </a:p>
          <a:p>
            <a:pPr lvl="1"/>
            <a:r>
              <a:rPr lang="en-US" altLang="zh-CN" sz="2000" smtClean="0"/>
              <a:t> The poverty structures of the world can then be visualized in a straightforward manner: each country on the geographic map has been colored according to its poverty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4195763" cy="533400"/>
          </a:xfrm>
        </p:spPr>
        <p:txBody>
          <a:bodyPr/>
          <a:lstStyle/>
          <a:p>
            <a:r>
              <a:rPr lang="en-GB" sz="2800" b="1" smtClean="0"/>
              <a:t>World Poverty Map</a:t>
            </a:r>
          </a:p>
        </p:txBody>
      </p:sp>
      <p:pic>
        <p:nvPicPr>
          <p:cNvPr id="40963" name="Picture 5" descr="poverty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533400" y="4724400"/>
            <a:ext cx="3581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n-US" sz="1800">
              <a:latin typeface="Arial Unicode MS" pitchFamily="34" charset="-122"/>
            </a:endParaRP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0" y="6599238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bg1"/>
                </a:solidFill>
                <a:latin typeface="Arial Unicode MS" pitchFamily="34" charset="-122"/>
              </a:rPr>
              <a:t>PhD research seminar (Qualifying phase) - September 19,  2001- Etien Luc Koua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900113" y="5661025"/>
            <a:ext cx="74168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800">
                <a:latin typeface="Times New Roman" pitchFamily="18" charset="0"/>
              </a:rPr>
              <a:t>Data set has </a:t>
            </a:r>
            <a:r>
              <a:rPr lang="en-GB" sz="2800">
                <a:latin typeface="Times New Roman" pitchFamily="18" charset="0"/>
              </a:rPr>
              <a:t>39 indicators describing various quality-of-life factors, such as state of health, nutrition, educational services, etc,)</a:t>
            </a:r>
          </a:p>
          <a:p>
            <a:pPr eaLnBrk="1" hangingPunct="1">
              <a:spcBef>
                <a:spcPct val="50000"/>
              </a:spcBef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>
                <a:solidFill>
                  <a:srgbClr val="800000"/>
                </a:solidFill>
              </a:rPr>
              <a:t>An Application Example: </a:t>
            </a:r>
            <a:br>
              <a:rPr lang="en-US" altLang="zh-CN" sz="3600" b="1" smtClean="0">
                <a:solidFill>
                  <a:srgbClr val="800000"/>
                </a:solidFill>
              </a:rPr>
            </a:br>
            <a:r>
              <a:rPr lang="en-US" altLang="zh-CN" sz="3600" b="1" smtClean="0">
                <a:solidFill>
                  <a:srgbClr val="800000"/>
                </a:solidFill>
              </a:rPr>
              <a:t>Video Surveillance</a:t>
            </a:r>
            <a:endParaRPr lang="zh-CN" altLang="en-US" sz="3600" b="1" smtClean="0">
              <a:solidFill>
                <a:srgbClr val="800000"/>
              </a:solidFill>
            </a:endParaRP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4198938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2133600"/>
            <a:ext cx="3906837" cy="3768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20891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6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196975"/>
            <a:ext cx="2176463" cy="2176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196975"/>
            <a:ext cx="2168525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73463"/>
            <a:ext cx="2087562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573463"/>
            <a:ext cx="20891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73463"/>
            <a:ext cx="2087563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793037" cy="1462087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800000"/>
                </a:solidFill>
              </a:rPr>
              <a:t>SOM in </a:t>
            </a:r>
            <a:r>
              <a:rPr lang="en-US" altLang="zh-CN" sz="4000" b="1" dirty="0" err="1" smtClean="0">
                <a:solidFill>
                  <a:srgbClr val="800000"/>
                </a:solidFill>
              </a:rPr>
              <a:t>Matlab</a:t>
            </a:r>
            <a:r>
              <a:rPr lang="en-US" altLang="zh-CN" sz="4000" b="1" dirty="0" smtClean="0">
                <a:solidFill>
                  <a:srgbClr val="800000"/>
                </a:solidFill>
              </a:rPr>
              <a:t> NN Toolbox</a:t>
            </a:r>
            <a:endParaRPr lang="zh-CN" altLang="en-US" sz="4000" b="1" dirty="0" smtClean="0">
              <a:solidFill>
                <a:srgbClr val="80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763713"/>
            <a:ext cx="7772400" cy="4114800"/>
          </a:xfrm>
        </p:spPr>
        <p:txBody>
          <a:bodyPr/>
          <a:lstStyle/>
          <a:p>
            <a:r>
              <a:rPr lang="en-US" altLang="zh-CN" sz="2800" dirty="0" smtClean="0"/>
              <a:t>New version (R2012b)</a:t>
            </a:r>
          </a:p>
          <a:p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000" b="1" dirty="0" err="1" smtClean="0">
                <a:latin typeface="Courier New" pitchFamily="49" charset="0"/>
              </a:rPr>
              <a:t>selforgmap</a:t>
            </a:r>
            <a:r>
              <a:rPr lang="en-US" altLang="zh-CN" sz="2000" b="1" dirty="0" smtClean="0">
                <a:latin typeface="Courier New" pitchFamily="49" charset="0"/>
              </a:rPr>
              <a:t>(</a:t>
            </a:r>
            <a:r>
              <a:rPr lang="en-US" altLang="zh-CN" sz="2000" b="1" dirty="0" err="1" smtClean="0">
                <a:latin typeface="Courier New" pitchFamily="49" charset="0"/>
              </a:rPr>
              <a:t>dimensions,coverSteps,initNeighbor,topologyFcn,distanceFcn</a:t>
            </a:r>
            <a:r>
              <a:rPr lang="en-US" altLang="zh-CN" sz="2000" b="1" dirty="0" smtClean="0">
                <a:latin typeface="Courier New" pitchFamily="49" charset="0"/>
              </a:rPr>
              <a:t>)</a:t>
            </a:r>
            <a:endParaRPr lang="zh-CN" altLang="en-US" sz="2000" b="1" dirty="0" smtClean="0">
              <a:latin typeface="Courier New" pitchFamily="49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588270" y="3717032"/>
            <a:ext cx="3926075" cy="267765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aseline="0" dirty="0"/>
              <a:t>x = </a:t>
            </a:r>
            <a:r>
              <a:rPr lang="en-US" altLang="zh-CN" sz="2800" baseline="0" dirty="0" err="1"/>
              <a:t>simplecluster_dataset</a:t>
            </a:r>
            <a:r>
              <a:rPr lang="en-US" altLang="zh-CN" sz="2800" baseline="0" dirty="0"/>
              <a:t>; </a:t>
            </a:r>
          </a:p>
          <a:p>
            <a:pPr eaLnBrk="1" hangingPunct="1"/>
            <a:r>
              <a:rPr lang="en-US" altLang="zh-CN" sz="2800" baseline="0" dirty="0"/>
              <a:t>net = </a:t>
            </a:r>
            <a:r>
              <a:rPr lang="en-US" altLang="zh-CN" sz="2800" baseline="0" dirty="0" err="1"/>
              <a:t>selforgmap</a:t>
            </a:r>
            <a:r>
              <a:rPr lang="en-US" altLang="zh-CN" sz="2800" baseline="0" dirty="0"/>
              <a:t>([8 8]) </a:t>
            </a:r>
          </a:p>
          <a:p>
            <a:pPr eaLnBrk="1" hangingPunct="1"/>
            <a:r>
              <a:rPr lang="en-US" altLang="zh-CN" sz="2800" baseline="0" dirty="0"/>
              <a:t>net = train(</a:t>
            </a:r>
            <a:r>
              <a:rPr lang="en-US" altLang="zh-CN" sz="2800" baseline="0" dirty="0" err="1"/>
              <a:t>net,x</a:t>
            </a:r>
            <a:r>
              <a:rPr lang="en-US" altLang="zh-CN" sz="2800" baseline="0" dirty="0"/>
              <a:t>); </a:t>
            </a:r>
          </a:p>
          <a:p>
            <a:pPr eaLnBrk="1" hangingPunct="1"/>
            <a:r>
              <a:rPr lang="en-US" altLang="zh-CN" sz="2800" baseline="0" dirty="0"/>
              <a:t>view(net) </a:t>
            </a:r>
          </a:p>
          <a:p>
            <a:pPr eaLnBrk="1" hangingPunct="1"/>
            <a:r>
              <a:rPr lang="en-US" altLang="zh-CN" sz="2800" baseline="0" dirty="0"/>
              <a:t>y = net(x); </a:t>
            </a:r>
          </a:p>
          <a:p>
            <a:pPr eaLnBrk="1" hangingPunct="1"/>
            <a:r>
              <a:rPr lang="en-US" altLang="zh-CN" sz="2800" baseline="0" dirty="0"/>
              <a:t>classes = vec2ind(y) </a:t>
            </a:r>
            <a:endParaRPr lang="zh-CN" altLang="en-US" sz="2800" baseline="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91047" y="3717032"/>
            <a:ext cx="14029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baseline="0" dirty="0"/>
              <a:t>Example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91047" y="6405563"/>
            <a:ext cx="546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http://www.mathworks.cn/cn/help/nnet/ref/selforgmap.html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000" b="1" smtClean="0">
                <a:solidFill>
                  <a:srgbClr val="800000"/>
                </a:solidFill>
              </a:rPr>
              <a:t>Some Historical Notes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928813"/>
            <a:ext cx="7772400" cy="4114800"/>
          </a:xfrm>
          <a:noFill/>
        </p:spPr>
        <p:txBody>
          <a:bodyPr/>
          <a:lstStyle/>
          <a:p>
            <a:r>
              <a:rPr lang="fi-FI" altLang="zh-CN" sz="2800" smtClean="0"/>
              <a:t>Vector quantization: Lloyd algorithm 1957 for scalar quantization (= Max quantizer )</a:t>
            </a:r>
          </a:p>
          <a:p>
            <a:r>
              <a:rPr lang="fi-FI" altLang="zh-CN" sz="2800" smtClean="0"/>
              <a:t>The generilized Lloyd algorithm for vector quantization (= k-means algorithm McQueen 1969 = LBG algorithm Linde et al 1980) </a:t>
            </a:r>
          </a:p>
          <a:p>
            <a:r>
              <a:rPr lang="fi-FI" altLang="zh-CN" sz="2800" smtClean="0">
                <a:cs typeface="Times New Roman" pitchFamily="18" charset="0"/>
              </a:rPr>
              <a:t>The idea of </a:t>
            </a:r>
            <a:r>
              <a:rPr lang="fi-FI" altLang="zh-CN" sz="2800" smtClean="0">
                <a:solidFill>
                  <a:srgbClr val="FF0000"/>
                </a:solidFill>
                <a:cs typeface="Times New Roman" pitchFamily="18" charset="0"/>
              </a:rPr>
              <a:t>learning vector quantization</a:t>
            </a:r>
            <a:r>
              <a:rPr lang="fi-FI" altLang="zh-CN" sz="2800" smtClean="0">
                <a:cs typeface="Times New Roman" pitchFamily="18" charset="0"/>
              </a:rPr>
              <a:t> (LVQ) (Kohonen, 1986)</a:t>
            </a:r>
            <a:endParaRPr lang="en-US" altLang="zh-CN" sz="2800" smtClean="0">
              <a:cs typeface="Times New Roman" pitchFamily="18" charset="0"/>
            </a:endParaRPr>
          </a:p>
          <a:p>
            <a:endParaRPr lang="fi-FI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Christoph von der Malsburg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pic>
        <p:nvPicPr>
          <p:cNvPr id="11267" name="Picture 5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200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611188" y="5300663"/>
            <a:ext cx="7948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aseline="0"/>
              <a:t>http://www.usc.edu/programs/neuroscience/faculty/profile.php?fid=29</a:t>
            </a:r>
            <a:endParaRPr lang="zh-CN" altLang="en-US" sz="2000" baseline="0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611188" y="4724400"/>
            <a:ext cx="592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 dirty="0"/>
              <a:t>http://physics.usc.edu/Faculty/vdMalsburg/</a:t>
            </a:r>
            <a:endParaRPr lang="zh-CN" altLang="en-US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15888"/>
            <a:ext cx="7793037" cy="1462087"/>
          </a:xfrm>
        </p:spPr>
        <p:txBody>
          <a:bodyPr/>
          <a:lstStyle/>
          <a:p>
            <a:r>
              <a:rPr lang="en-GB" altLang="en-US" sz="4000" b="1" smtClean="0">
                <a:solidFill>
                  <a:srgbClr val="800000"/>
                </a:solidFill>
              </a:rPr>
              <a:t>Feature </a:t>
            </a:r>
            <a:r>
              <a:rPr lang="en-US" altLang="zh-CN" sz="4000" b="1" smtClean="0">
                <a:solidFill>
                  <a:srgbClr val="800000"/>
                </a:solidFill>
              </a:rPr>
              <a:t>M</a:t>
            </a:r>
            <a:r>
              <a:rPr lang="en-GB" altLang="en-US" sz="4000" b="1" smtClean="0">
                <a:solidFill>
                  <a:srgbClr val="800000"/>
                </a:solidFill>
              </a:rPr>
              <a:t>aps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844824"/>
            <a:ext cx="8424936" cy="460851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800" dirty="0" smtClean="0">
                <a:latin typeface="Arial" pitchFamily="34" charset="0"/>
              </a:rPr>
              <a:t>What is the result of </a:t>
            </a:r>
            <a:r>
              <a:rPr lang="en-GB" altLang="zh-CN" sz="2800" dirty="0" smtClean="0">
                <a:latin typeface="Arial" pitchFamily="34" charset="0"/>
              </a:rPr>
              <a:t>the </a:t>
            </a:r>
            <a:r>
              <a:rPr lang="en-GB" altLang="en-US" sz="2800" dirty="0" smtClean="0">
                <a:solidFill>
                  <a:srgbClr val="FF0000"/>
                </a:solidFill>
                <a:latin typeface="Arial" pitchFamily="34" charset="0"/>
              </a:rPr>
              <a:t>brain’s self-organization</a:t>
            </a:r>
            <a:r>
              <a:rPr lang="en-GB" altLang="en-US" sz="2800" dirty="0" smtClean="0">
                <a:latin typeface="Arial" pitchFamily="34" charset="0"/>
              </a:rPr>
              <a:t>? 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 smtClean="0">
                <a:latin typeface="Arial" pitchFamily="34" charset="0"/>
              </a:rPr>
              <a:t> formation of  </a:t>
            </a:r>
            <a:r>
              <a:rPr lang="en-GB" altLang="en-US" sz="2400" b="1" dirty="0" smtClean="0">
                <a:solidFill>
                  <a:srgbClr val="660033"/>
                </a:solidFill>
                <a:latin typeface="Arial" pitchFamily="34" charset="0"/>
              </a:rPr>
              <a:t>feature maps </a:t>
            </a:r>
            <a:r>
              <a:rPr lang="en-GB" altLang="en-US" sz="2400" dirty="0" smtClean="0">
                <a:latin typeface="Arial" pitchFamily="34" charset="0"/>
              </a:rPr>
              <a:t>in the brain that have a linear or planar topology (that is, they extend in one or two dimensions)</a:t>
            </a:r>
            <a:endParaRPr lang="en-GB" altLang="zh-CN" sz="2400" dirty="0" smtClean="0">
              <a:latin typeface="Arial" pitchFamily="34" charset="0"/>
            </a:endParaRPr>
          </a:p>
          <a:p>
            <a:pPr lvl="1">
              <a:lnSpc>
                <a:spcPct val="80000"/>
              </a:lnSpc>
            </a:pPr>
            <a:endParaRPr lang="en-GB" altLang="en-US" sz="2400" dirty="0" smtClean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GB" altLang="en-US" sz="2800" dirty="0" smtClean="0">
                <a:latin typeface="Arial" pitchFamily="34" charset="0"/>
              </a:rPr>
              <a:t>   Examples:</a:t>
            </a:r>
          </a:p>
          <a:p>
            <a:pPr lvl="1">
              <a:lnSpc>
                <a:spcPct val="80000"/>
              </a:lnSpc>
            </a:pPr>
            <a:r>
              <a:rPr lang="en-GB" altLang="en-US" sz="2400" b="1" i="1" dirty="0" err="1" smtClean="0">
                <a:solidFill>
                  <a:schemeClr val="folHlink"/>
                </a:solidFill>
                <a:latin typeface="Arial" pitchFamily="34" charset="0"/>
              </a:rPr>
              <a:t>tonotopic</a:t>
            </a:r>
            <a:r>
              <a:rPr lang="en-GB" altLang="en-US" sz="2400" b="1" i="1" dirty="0" smtClean="0">
                <a:solidFill>
                  <a:schemeClr val="folHlink"/>
                </a:solidFill>
                <a:latin typeface="Arial" pitchFamily="34" charset="0"/>
              </a:rPr>
              <a:t> map</a:t>
            </a:r>
            <a:r>
              <a:rPr lang="en-GB" altLang="en-US" sz="2400" dirty="0" smtClean="0">
                <a:latin typeface="Arial" pitchFamily="34" charset="0"/>
              </a:rPr>
              <a:t> - sound frequencies are spatially mapped into regions of the cortex in an orderly progression from low to high frequencies.</a:t>
            </a:r>
          </a:p>
          <a:p>
            <a:pPr lvl="1">
              <a:lnSpc>
                <a:spcPct val="80000"/>
              </a:lnSpc>
            </a:pPr>
            <a:r>
              <a:rPr lang="en-GB" altLang="en-US" sz="2400" b="1" i="1" dirty="0" err="1" smtClean="0">
                <a:solidFill>
                  <a:schemeClr val="folHlink"/>
                </a:solidFill>
                <a:latin typeface="Arial" pitchFamily="34" charset="0"/>
              </a:rPr>
              <a:t>retinotopic</a:t>
            </a:r>
            <a:r>
              <a:rPr lang="en-GB" altLang="en-US" sz="2400" b="1" i="1" dirty="0" smtClean="0">
                <a:solidFill>
                  <a:schemeClr val="folHlink"/>
                </a:solidFill>
                <a:latin typeface="Arial" pitchFamily="34" charset="0"/>
              </a:rPr>
              <a:t> map</a:t>
            </a:r>
            <a:r>
              <a:rPr lang="en-GB" altLang="en-US" sz="2400" dirty="0" smtClean="0">
                <a:latin typeface="Arial" pitchFamily="34" charset="0"/>
              </a:rPr>
              <a:t> - visual field is mapped in the visual cortex (occipital lobe) with higher resolution for the centre of the visual field</a:t>
            </a:r>
          </a:p>
          <a:p>
            <a:pPr lvl="1">
              <a:lnSpc>
                <a:spcPct val="80000"/>
              </a:lnSpc>
            </a:pPr>
            <a:r>
              <a:rPr lang="en-GB" altLang="en-US" sz="2400" b="1" i="1" dirty="0" smtClean="0">
                <a:solidFill>
                  <a:schemeClr val="folHlink"/>
                </a:solidFill>
                <a:latin typeface="Arial" pitchFamily="34" charset="0"/>
              </a:rPr>
              <a:t>somatosensory map</a:t>
            </a:r>
            <a:r>
              <a:rPr lang="en-GB" altLang="en-US" sz="2400" dirty="0" smtClean="0">
                <a:latin typeface="Arial" pitchFamily="34" charset="0"/>
              </a:rPr>
              <a:t> - mapping of touch </a:t>
            </a:r>
            <a:endParaRPr lang="zh-CN" altLang="en-US" sz="24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79512" y="260648"/>
            <a:ext cx="8856984" cy="6491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3200" b="1" baseline="0" dirty="0">
                <a:solidFill>
                  <a:srgbClr val="800000"/>
                </a:solidFill>
                <a:latin typeface="Tahoma" pitchFamily="34" charset="0"/>
              </a:rPr>
              <a:t>Topographic maps</a:t>
            </a:r>
          </a:p>
          <a:p>
            <a:pPr defTabSz="762000" eaLnBrk="0" hangingPunct="0"/>
            <a:endParaRPr lang="en-US" altLang="zh-CN" baseline="0" dirty="0">
              <a:latin typeface="Times New Roman" pitchFamily="18" charset="0"/>
            </a:endParaRPr>
          </a:p>
          <a:p>
            <a:pPr defTabSz="762000" eaLnBrk="0" hangingPunct="0"/>
            <a:r>
              <a:rPr lang="en-US" altLang="zh-CN" baseline="0" dirty="0">
                <a:latin typeface="Tahoma" pitchFamily="34" charset="0"/>
              </a:rPr>
              <a:t>Extend the ideas of competitive learning to incorporate the neighborhood around inputs and neurons</a:t>
            </a:r>
          </a:p>
          <a:p>
            <a:pPr defTabSz="762000" eaLnBrk="0" hangingPunct="0"/>
            <a:endParaRPr lang="en-GB" altLang="zh-CN" baseline="0" dirty="0">
              <a:latin typeface="Tahoma" pitchFamily="34" charset="0"/>
            </a:endParaRPr>
          </a:p>
          <a:p>
            <a:pPr defTabSz="762000" eaLnBrk="0" hangingPunct="0"/>
            <a:r>
              <a:rPr lang="en-US" altLang="zh-CN" baseline="0" dirty="0">
                <a:latin typeface="Tahoma" pitchFamily="34" charset="0"/>
              </a:rPr>
              <a:t>We want a </a:t>
            </a:r>
            <a:r>
              <a:rPr lang="en-GB" altLang="zh-CN" baseline="0" dirty="0">
                <a:latin typeface="Tahoma" pitchFamily="34" charset="0"/>
              </a:rPr>
              <a:t>nonlinear transformation of input pattern space onto output feature space </a:t>
            </a:r>
            <a:r>
              <a:rPr lang="en-GB" altLang="zh-CN" b="1" baseline="0" dirty="0">
                <a:solidFill>
                  <a:srgbClr val="00B050"/>
                </a:solidFill>
                <a:latin typeface="Tahoma" pitchFamily="34" charset="0"/>
              </a:rPr>
              <a:t>which preserve</a:t>
            </a:r>
            <a:r>
              <a:rPr lang="en-US" altLang="zh-CN" b="1" baseline="0" dirty="0">
                <a:solidFill>
                  <a:srgbClr val="00B050"/>
                </a:solidFill>
                <a:latin typeface="Tahoma" pitchFamily="34" charset="0"/>
              </a:rPr>
              <a:t>s</a:t>
            </a:r>
            <a:r>
              <a:rPr lang="en-GB" altLang="zh-CN" b="1" baseline="0" dirty="0">
                <a:solidFill>
                  <a:srgbClr val="00B050"/>
                </a:solidFill>
                <a:latin typeface="Tahoma" pitchFamily="34" charset="0"/>
              </a:rPr>
              <a:t> neighbourhood relation</a:t>
            </a:r>
            <a:r>
              <a:rPr lang="en-US" altLang="zh-CN" b="1" baseline="0" dirty="0">
                <a:solidFill>
                  <a:srgbClr val="00B050"/>
                </a:solidFill>
                <a:latin typeface="Tahoma" pitchFamily="34" charset="0"/>
              </a:rPr>
              <a:t>ship between the inputs </a:t>
            </a:r>
            <a:r>
              <a:rPr lang="en-US" altLang="zh-CN" baseline="0" dirty="0">
                <a:latin typeface="Tahoma" pitchFamily="34" charset="0"/>
              </a:rPr>
              <a:t>-- a</a:t>
            </a:r>
            <a:r>
              <a:rPr lang="en-GB" altLang="zh-CN" baseline="0" dirty="0">
                <a:latin typeface="Tahoma" pitchFamily="34" charset="0"/>
              </a:rPr>
              <a:t> feature map</a:t>
            </a:r>
            <a:r>
              <a:rPr lang="en-US" altLang="zh-CN" baseline="0" dirty="0">
                <a:latin typeface="Tahoma" pitchFamily="34" charset="0"/>
              </a:rPr>
              <a:t> where nearby neurons respond to similar inputs</a:t>
            </a:r>
          </a:p>
          <a:p>
            <a:pPr defTabSz="762000" eaLnBrk="0" hangingPunct="0"/>
            <a:endParaRPr lang="en-US" altLang="zh-CN" baseline="0" dirty="0">
              <a:latin typeface="Tahoma" pitchFamily="34" charset="0"/>
            </a:endParaRPr>
          </a:p>
          <a:p>
            <a:pPr defTabSz="762000" eaLnBrk="0" hangingPunct="0"/>
            <a:r>
              <a:rPr lang="en-US" altLang="zh-CN" baseline="0" dirty="0">
                <a:latin typeface="Tahoma" pitchFamily="34" charset="0"/>
              </a:rPr>
              <a:t>E.g. </a:t>
            </a:r>
            <a:r>
              <a:rPr lang="en-US" altLang="zh-CN" baseline="0" dirty="0" smtClean="0">
                <a:latin typeface="Tahoma" pitchFamily="34" charset="0"/>
              </a:rPr>
              <a:t>place </a:t>
            </a:r>
            <a:r>
              <a:rPr lang="en-US" altLang="zh-CN" baseline="0" dirty="0">
                <a:latin typeface="Tahoma" pitchFamily="34" charset="0"/>
              </a:rPr>
              <a:t>cells, orientation columns, somatosensory cells </a:t>
            </a:r>
            <a:r>
              <a:rPr lang="en-US" altLang="zh-CN" baseline="0" dirty="0" err="1">
                <a:latin typeface="Tahoma" pitchFamily="34" charset="0"/>
              </a:rPr>
              <a:t>etc</a:t>
            </a:r>
            <a:endParaRPr lang="en-US" altLang="zh-CN" baseline="0" dirty="0">
              <a:latin typeface="Tahoma" pitchFamily="34" charset="0"/>
            </a:endParaRPr>
          </a:p>
          <a:p>
            <a:pPr defTabSz="762000" eaLnBrk="0" hangingPunct="0"/>
            <a:endParaRPr lang="en-US" altLang="zh-CN" baseline="0" dirty="0">
              <a:latin typeface="Tahoma" pitchFamily="34" charset="0"/>
            </a:endParaRPr>
          </a:p>
          <a:p>
            <a:pPr defTabSz="762000" eaLnBrk="0" hangingPunct="0"/>
            <a:r>
              <a:rPr lang="en-US" altLang="zh-CN" baseline="0" dirty="0">
                <a:latin typeface="Tahoma" pitchFamily="34" charset="0"/>
              </a:rPr>
              <a:t>Idea is that neurons selectively tune to particular input patterns in such a way that the </a:t>
            </a:r>
            <a:r>
              <a:rPr lang="en-US" altLang="zh-CN" i="1" baseline="0" dirty="0">
                <a:solidFill>
                  <a:srgbClr val="0000FF"/>
                </a:solidFill>
                <a:latin typeface="Tahoma" pitchFamily="34" charset="0"/>
              </a:rPr>
              <a:t>neurons become ordered with respect to each other so that a meaningful coordinate system for different input features is created</a:t>
            </a:r>
          </a:p>
          <a:p>
            <a:pPr defTabSz="762000" eaLnBrk="0" hangingPunct="0"/>
            <a:endParaRPr lang="en-US" altLang="zh-CN" baseline="0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2305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GB" altLang="zh-CN" b="1" i="1" baseline="0" dirty="0" smtClean="0">
                <a:solidFill>
                  <a:srgbClr val="FF0000"/>
                </a:solidFill>
                <a:latin typeface="Tahoma" pitchFamily="34" charset="0"/>
              </a:rPr>
              <a:t>Topographic </a:t>
            </a:r>
            <a:r>
              <a:rPr lang="en-GB" altLang="zh-CN" b="1" i="1" baseline="0" dirty="0">
                <a:solidFill>
                  <a:srgbClr val="FF0000"/>
                </a:solidFill>
                <a:latin typeface="Tahoma" pitchFamily="34" charset="0"/>
              </a:rPr>
              <a:t>map</a:t>
            </a:r>
            <a:r>
              <a:rPr lang="en-US" altLang="zh-CN" b="1" i="1" baseline="0" dirty="0">
                <a:solidFill>
                  <a:srgbClr val="FF0000"/>
                </a:solidFill>
                <a:latin typeface="Tahoma" pitchFamily="34" charset="0"/>
              </a:rPr>
              <a:t>:</a:t>
            </a:r>
            <a:r>
              <a:rPr lang="en-US" altLang="zh-CN" i="1" baseline="0" dirty="0">
                <a:latin typeface="Tahoma" pitchFamily="34" charset="0"/>
              </a:rPr>
              <a:t> </a:t>
            </a:r>
            <a:r>
              <a:rPr lang="en-US" altLang="zh-CN" baseline="0" dirty="0">
                <a:latin typeface="Tahoma" pitchFamily="34" charset="0"/>
              </a:rPr>
              <a:t> spatial locations are indicative of the intrinsic statistical features of the input patterns: i.e. </a:t>
            </a:r>
            <a:r>
              <a:rPr lang="en-GB" altLang="zh-CN" baseline="0" dirty="0">
                <a:latin typeface="Tahoma" pitchFamily="34" charset="0"/>
              </a:rPr>
              <a:t>close in the input</a:t>
            </a:r>
            <a:r>
              <a:rPr lang="en-US" altLang="zh-CN" baseline="0" dirty="0">
                <a:latin typeface="Tahoma" pitchFamily="34" charset="0"/>
              </a:rPr>
              <a:t> </a:t>
            </a:r>
            <a:r>
              <a:rPr lang="en-US" altLang="zh-CN" baseline="0" dirty="0" smtClean="0">
                <a:latin typeface="Tahoma" pitchFamily="34" charset="0"/>
              </a:rPr>
              <a:t>       </a:t>
            </a:r>
            <a:r>
              <a:rPr lang="en-GB" altLang="zh-CN" baseline="0" dirty="0" smtClean="0">
                <a:latin typeface="Tahoma" pitchFamily="34" charset="0"/>
              </a:rPr>
              <a:t>close </a:t>
            </a:r>
            <a:r>
              <a:rPr lang="en-GB" altLang="zh-CN" baseline="0" dirty="0">
                <a:latin typeface="Tahoma" pitchFamily="34" charset="0"/>
              </a:rPr>
              <a:t>in the output</a:t>
            </a:r>
            <a:endParaRPr lang="en-US" altLang="zh-CN" baseline="0" dirty="0">
              <a:latin typeface="Tahoma" pitchFamily="34" charset="0"/>
            </a:endParaRPr>
          </a:p>
          <a:p>
            <a:pPr defTabSz="762000" eaLnBrk="0" hangingPunct="0"/>
            <a:endParaRPr lang="en-US" altLang="zh-CN" baseline="0" dirty="0">
              <a:latin typeface="Tahoma" pitchFamily="34" charset="0"/>
            </a:endParaRPr>
          </a:p>
          <a:p>
            <a:pPr defTabSz="762000" eaLnBrk="0" hangingPunct="0"/>
            <a:endParaRPr lang="en-GB" altLang="zh-CN" baseline="0" dirty="0">
              <a:latin typeface="Times New Roman" pitchFamily="18" charset="0"/>
            </a:endParaRPr>
          </a:p>
          <a:p>
            <a:pPr defTabSz="762000" eaLnBrk="0" hangingPunct="0"/>
            <a:endParaRPr lang="zh-CN" altLang="en-US" baseline="0" dirty="0">
              <a:latin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" y="5122863"/>
            <a:ext cx="80772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>
              <a:lnSpc>
                <a:spcPts val="2400"/>
              </a:lnSpc>
            </a:pPr>
            <a:r>
              <a:rPr lang="en-GB" altLang="zh-CN" baseline="0">
                <a:latin typeface="Arial" pitchFamily="34" charset="0"/>
                <a:cs typeface="Arial" pitchFamily="34" charset="0"/>
              </a:rPr>
              <a:t>When the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yellow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 input in the lower layer is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active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, the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yellow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neuron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 in the upper layer is the winner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 so w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hen the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orange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 input in the lower layer is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active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, we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 want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 the upper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orange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neuron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to</a:t>
            </a:r>
            <a:r>
              <a:rPr lang="en-GB" altLang="zh-CN" baseline="0">
                <a:latin typeface="Arial" pitchFamily="34" charset="0"/>
                <a:cs typeface="Arial" pitchFamily="34" charset="0"/>
              </a:rPr>
              <a:t> be the winne</a:t>
            </a:r>
            <a:r>
              <a:rPr lang="en-US" altLang="zh-CN" baseline="0">
                <a:latin typeface="Arial" pitchFamily="34" charset="0"/>
                <a:cs typeface="Arial" pitchFamily="34" charset="0"/>
              </a:rPr>
              <a:t>r</a:t>
            </a:r>
            <a:endParaRPr lang="en-GB" altLang="zh-CN" baseline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362200" y="1828800"/>
            <a:ext cx="3962400" cy="2743200"/>
            <a:chOff x="576" y="2400"/>
            <a:chExt cx="2496" cy="1728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624" y="2400"/>
              <a:ext cx="2448" cy="480"/>
            </a:xfrm>
            <a:prstGeom prst="parallelogram">
              <a:avLst>
                <a:gd name="adj" fmla="val 19103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Oval 6"/>
            <p:cNvSpPr>
              <a:spLocks noChangeArrowheads="1"/>
            </p:cNvSpPr>
            <p:nvPr/>
          </p:nvSpPr>
          <p:spPr bwMode="auto">
            <a:xfrm>
              <a:off x="1536" y="244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2064" y="244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Oval 8"/>
            <p:cNvSpPr>
              <a:spLocks noChangeArrowheads="1"/>
            </p:cNvSpPr>
            <p:nvPr/>
          </p:nvSpPr>
          <p:spPr bwMode="auto">
            <a:xfrm>
              <a:off x="2544" y="244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Oval 10"/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rrowheads="1"/>
            </p:cNvSpPr>
            <p:nvPr/>
          </p:nvSpPr>
          <p:spPr bwMode="auto">
            <a:xfrm>
              <a:off x="2352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Oval 12"/>
            <p:cNvSpPr>
              <a:spLocks noChangeArrowheads="1"/>
            </p:cNvSpPr>
            <p:nvPr/>
          </p:nvSpPr>
          <p:spPr bwMode="auto">
            <a:xfrm>
              <a:off x="1056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Oval 13"/>
            <p:cNvSpPr>
              <a:spLocks noChangeArrowheads="1"/>
            </p:cNvSpPr>
            <p:nvPr/>
          </p:nvSpPr>
          <p:spPr bwMode="auto">
            <a:xfrm>
              <a:off x="1632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Oval 14"/>
            <p:cNvSpPr>
              <a:spLocks noChangeArrowheads="1"/>
            </p:cNvSpPr>
            <p:nvPr/>
          </p:nvSpPr>
          <p:spPr bwMode="auto">
            <a:xfrm>
              <a:off x="2016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AutoShape 15"/>
            <p:cNvSpPr>
              <a:spLocks noChangeArrowheads="1"/>
            </p:cNvSpPr>
            <p:nvPr/>
          </p:nvSpPr>
          <p:spPr bwMode="auto">
            <a:xfrm>
              <a:off x="576" y="3648"/>
              <a:ext cx="2448" cy="480"/>
            </a:xfrm>
            <a:prstGeom prst="parallelogram">
              <a:avLst>
                <a:gd name="adj" fmla="val 19103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Oval 16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Oval 17"/>
            <p:cNvSpPr>
              <a:spLocks noChangeArrowheads="1"/>
            </p:cNvSpPr>
            <p:nvPr/>
          </p:nvSpPr>
          <p:spPr bwMode="auto">
            <a:xfrm>
              <a:off x="2016" y="369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Oval 18"/>
            <p:cNvSpPr>
              <a:spLocks noChangeArrowheads="1"/>
            </p:cNvSpPr>
            <p:nvPr/>
          </p:nvSpPr>
          <p:spPr bwMode="auto">
            <a:xfrm>
              <a:off x="2496" y="369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Oval 19"/>
            <p:cNvSpPr>
              <a:spLocks noChangeArrowheads="1"/>
            </p:cNvSpPr>
            <p:nvPr/>
          </p:nvSpPr>
          <p:spPr bwMode="auto">
            <a:xfrm>
              <a:off x="1296" y="37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Oval 20"/>
            <p:cNvSpPr>
              <a:spLocks noChangeArrowheads="1"/>
            </p:cNvSpPr>
            <p:nvPr/>
          </p:nvSpPr>
          <p:spPr bwMode="auto">
            <a:xfrm>
              <a:off x="1776" y="37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21"/>
            <p:cNvSpPr>
              <a:spLocks noChangeArrowheads="1"/>
            </p:cNvSpPr>
            <p:nvPr/>
          </p:nvSpPr>
          <p:spPr bwMode="auto">
            <a:xfrm>
              <a:off x="2208" y="384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Oval 22"/>
            <p:cNvSpPr>
              <a:spLocks noChangeArrowheads="1"/>
            </p:cNvSpPr>
            <p:nvPr/>
          </p:nvSpPr>
          <p:spPr bwMode="auto">
            <a:xfrm>
              <a:off x="1008" y="393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Oval 23"/>
            <p:cNvSpPr>
              <a:spLocks noChangeArrowheads="1"/>
            </p:cNvSpPr>
            <p:nvPr/>
          </p:nvSpPr>
          <p:spPr bwMode="auto">
            <a:xfrm>
              <a:off x="1584" y="393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Oval 24"/>
            <p:cNvSpPr>
              <a:spLocks noChangeArrowheads="1"/>
            </p:cNvSpPr>
            <p:nvPr/>
          </p:nvSpPr>
          <p:spPr bwMode="auto">
            <a:xfrm>
              <a:off x="1824" y="39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25"/>
            <p:cNvSpPr>
              <a:spLocks noChangeShapeType="1"/>
            </p:cNvSpPr>
            <p:nvPr/>
          </p:nvSpPr>
          <p:spPr bwMode="auto">
            <a:xfrm flipH="1">
              <a:off x="1056" y="2784"/>
              <a:ext cx="4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6"/>
            <p:cNvSpPr>
              <a:spLocks noChangeShapeType="1"/>
            </p:cNvSpPr>
            <p:nvPr/>
          </p:nvSpPr>
          <p:spPr bwMode="auto">
            <a:xfrm flipH="1">
              <a:off x="1104" y="2592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 flipH="1">
              <a:off x="1104" y="2496"/>
              <a:ext cx="48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 flipH="1">
              <a:off x="1056" y="2736"/>
              <a:ext cx="62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 flipH="1">
              <a:off x="1056" y="2640"/>
              <a:ext cx="81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30"/>
            <p:cNvSpPr>
              <a:spLocks noChangeShapeType="1"/>
            </p:cNvSpPr>
            <p:nvPr/>
          </p:nvSpPr>
          <p:spPr bwMode="auto">
            <a:xfrm flipH="1">
              <a:off x="1056" y="2496"/>
              <a:ext cx="105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31"/>
            <p:cNvSpPr>
              <a:spLocks noChangeShapeType="1"/>
            </p:cNvSpPr>
            <p:nvPr/>
          </p:nvSpPr>
          <p:spPr bwMode="auto">
            <a:xfrm flipH="1">
              <a:off x="1056" y="2496"/>
              <a:ext cx="153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32"/>
            <p:cNvSpPr>
              <a:spLocks noChangeShapeType="1"/>
            </p:cNvSpPr>
            <p:nvPr/>
          </p:nvSpPr>
          <p:spPr bwMode="auto">
            <a:xfrm flipH="1">
              <a:off x="1056" y="2592"/>
              <a:ext cx="134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33"/>
            <p:cNvSpPr>
              <a:spLocks noChangeShapeType="1"/>
            </p:cNvSpPr>
            <p:nvPr/>
          </p:nvSpPr>
          <p:spPr bwMode="auto">
            <a:xfrm flipH="1">
              <a:off x="1056" y="2736"/>
              <a:ext cx="100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34"/>
            <p:cNvSpPr>
              <a:spLocks noChangeShapeType="1"/>
            </p:cNvSpPr>
            <p:nvPr/>
          </p:nvSpPr>
          <p:spPr bwMode="auto">
            <a:xfrm flipH="1">
              <a:off x="1632" y="2544"/>
              <a:ext cx="960" cy="144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Oval 35"/>
          <p:cNvSpPr>
            <a:spLocks noChangeArrowheads="1"/>
          </p:cNvSpPr>
          <p:nvPr/>
        </p:nvSpPr>
        <p:spPr bwMode="auto">
          <a:xfrm>
            <a:off x="3924300" y="4292600"/>
            <a:ext cx="142875" cy="1444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36"/>
          <p:cNvSpPr>
            <a:spLocks noChangeArrowheads="1"/>
          </p:cNvSpPr>
          <p:nvPr/>
        </p:nvSpPr>
        <p:spPr bwMode="auto">
          <a:xfrm>
            <a:off x="5508625" y="1916113"/>
            <a:ext cx="142875" cy="1444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右箭头 1"/>
          <p:cNvSpPr/>
          <p:nvPr/>
        </p:nvSpPr>
        <p:spPr>
          <a:xfrm>
            <a:off x="1763688" y="1112901"/>
            <a:ext cx="48920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7484" y="4724400"/>
            <a:ext cx="882173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aseline="0" dirty="0">
                <a:latin typeface="Arial" pitchFamily="34" charset="0"/>
                <a:cs typeface="Arial" pitchFamily="34" charset="0"/>
              </a:rPr>
              <a:t>2</a:t>
            </a:r>
            <a:r>
              <a:rPr lang="en-GB" altLang="zh-CN" baseline="0" dirty="0">
                <a:latin typeface="Arial" pitchFamily="34" charset="0"/>
                <a:cs typeface="Arial" pitchFamily="34" charset="0"/>
              </a:rPr>
              <a:t> layer network</a:t>
            </a:r>
            <a:r>
              <a:rPr lang="en-US" altLang="zh-CN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altLang="zh-CN" baseline="0" dirty="0">
                <a:latin typeface="Arial" pitchFamily="34" charset="0"/>
                <a:cs typeface="Arial" pitchFamily="34" charset="0"/>
              </a:rPr>
              <a:t>each cortical unit fully connect to visual space </a:t>
            </a:r>
            <a:r>
              <a:rPr lang="en-US" altLang="zh-CN" baseline="0" dirty="0">
                <a:latin typeface="Arial" pitchFamily="34" charset="0"/>
                <a:cs typeface="Arial" pitchFamily="34" charset="0"/>
              </a:rPr>
              <a:t>via </a:t>
            </a:r>
            <a:r>
              <a:rPr lang="en-US" altLang="zh-CN" baseline="0" dirty="0" err="1">
                <a:latin typeface="Arial" pitchFamily="34" charset="0"/>
                <a:cs typeface="Arial" pitchFamily="34" charset="0"/>
              </a:rPr>
              <a:t>Hebbian</a:t>
            </a:r>
            <a:r>
              <a:rPr lang="en-US" altLang="zh-CN" baseline="0" dirty="0">
                <a:latin typeface="Arial" pitchFamily="34" charset="0"/>
                <a:cs typeface="Arial" pitchFamily="34" charset="0"/>
              </a:rPr>
              <a:t> units</a:t>
            </a:r>
            <a:endParaRPr lang="en-GB" altLang="zh-CN" baseline="0" dirty="0">
              <a:latin typeface="Arial" pitchFamily="34" charset="0"/>
              <a:cs typeface="Arial" pitchFamily="34" charset="0"/>
            </a:endParaRPr>
          </a:p>
          <a:p>
            <a:r>
              <a:rPr lang="en-GB" altLang="zh-CN" baseline="0" dirty="0">
                <a:latin typeface="Arial" pitchFamily="34" charset="0"/>
                <a:cs typeface="Arial" pitchFamily="34" charset="0"/>
              </a:rPr>
              <a:t>Interconnections of cortical units described by ‘Mexican-hat’ function</a:t>
            </a:r>
            <a:r>
              <a:rPr lang="en-US" altLang="zh-CN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altLang="zh-CN" baseline="0" dirty="0">
                <a:latin typeface="Arial" pitchFamily="34" charset="0"/>
                <a:cs typeface="Arial" pitchFamily="34" charset="0"/>
              </a:rPr>
              <a:t>(</a:t>
            </a:r>
            <a:r>
              <a:rPr lang="en-GB" altLang="zh-CN" baseline="0" dirty="0" err="1">
                <a:latin typeface="Arial" pitchFamily="34" charset="0"/>
                <a:cs typeface="Arial" pitchFamily="34" charset="0"/>
              </a:rPr>
              <a:t>Garbor</a:t>
            </a:r>
            <a:r>
              <a:rPr lang="en-GB" altLang="zh-CN" baseline="0" dirty="0">
                <a:latin typeface="Arial" pitchFamily="34" charset="0"/>
                <a:cs typeface="Arial" pitchFamily="34" charset="0"/>
              </a:rPr>
              <a:t> function</a:t>
            </a:r>
            <a:r>
              <a:rPr lang="en-US" altLang="zh-CN" baseline="0" dirty="0">
                <a:latin typeface="Arial" pitchFamily="34" charset="0"/>
                <a:cs typeface="Arial" pitchFamily="34" charset="0"/>
              </a:rPr>
              <a:t>):  </a:t>
            </a:r>
            <a:r>
              <a:rPr lang="en-GB" altLang="zh-CN" b="1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short-range excitation and long-range inhibition</a:t>
            </a:r>
            <a:endParaRPr lang="en-GB" altLang="zh-CN" baseline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629400" y="3352800"/>
            <a:ext cx="166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baseline="0">
                <a:latin typeface="Times New Roman" pitchFamily="18" charset="0"/>
              </a:rPr>
              <a:t>visual space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380288" y="1524000"/>
            <a:ext cx="1763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CN" baseline="0">
                <a:latin typeface="Times New Roman" pitchFamily="18" charset="0"/>
              </a:rPr>
              <a:t>cortical units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GB" altLang="zh-CN" b="1" baseline="0">
                <a:solidFill>
                  <a:srgbClr val="800000"/>
                </a:solidFill>
                <a:latin typeface="Tahoma" pitchFamily="34" charset="0"/>
              </a:rPr>
              <a:t>Activity-based self-organization</a:t>
            </a:r>
            <a:r>
              <a:rPr lang="en-GB" altLang="zh-CN" b="1" baseline="0">
                <a:latin typeface="Times New Roman" pitchFamily="18" charset="0"/>
              </a:rPr>
              <a:t> </a:t>
            </a:r>
            <a:r>
              <a:rPr lang="en-GB" altLang="zh-CN" baseline="0">
                <a:latin typeface="Times New Roman" pitchFamily="18" charset="0"/>
              </a:rPr>
              <a:t>(von der Malsburg, 1973)</a:t>
            </a:r>
            <a:endParaRPr lang="en-US" altLang="zh-CN" baseline="0">
              <a:latin typeface="Times New Roman" pitchFamily="18" charset="0"/>
            </a:endParaRP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5316538" y="914400"/>
            <a:ext cx="3505200" cy="2362200"/>
            <a:chOff x="3264" y="720"/>
            <a:chExt cx="2496" cy="1728"/>
          </a:xfrm>
        </p:grpSpPr>
        <p:sp>
          <p:nvSpPr>
            <p:cNvPr id="15368" name="AutoShape 7"/>
            <p:cNvSpPr>
              <a:spLocks noChangeArrowheads="1"/>
            </p:cNvSpPr>
            <p:nvPr/>
          </p:nvSpPr>
          <p:spPr bwMode="auto">
            <a:xfrm>
              <a:off x="3312" y="720"/>
              <a:ext cx="2448" cy="480"/>
            </a:xfrm>
            <a:prstGeom prst="parallelogram">
              <a:avLst>
                <a:gd name="adj" fmla="val 19103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4224" y="76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Oval 9"/>
            <p:cNvSpPr>
              <a:spLocks noChangeArrowheads="1"/>
            </p:cNvSpPr>
            <p:nvPr/>
          </p:nvSpPr>
          <p:spPr bwMode="auto">
            <a:xfrm>
              <a:off x="4752" y="76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Oval 10"/>
            <p:cNvSpPr>
              <a:spLocks noChangeArrowheads="1"/>
            </p:cNvSpPr>
            <p:nvPr/>
          </p:nvSpPr>
          <p:spPr bwMode="auto">
            <a:xfrm>
              <a:off x="5232" y="76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Oval 11"/>
            <p:cNvSpPr>
              <a:spLocks noChangeArrowheads="1"/>
            </p:cNvSpPr>
            <p:nvPr/>
          </p:nvSpPr>
          <p:spPr bwMode="auto">
            <a:xfrm>
              <a:off x="4032" y="86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Oval 12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Oval 13"/>
            <p:cNvSpPr>
              <a:spLocks noChangeArrowheads="1"/>
            </p:cNvSpPr>
            <p:nvPr/>
          </p:nvSpPr>
          <p:spPr bwMode="auto">
            <a:xfrm>
              <a:off x="5040" y="86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Oval 14"/>
            <p:cNvSpPr>
              <a:spLocks noChangeArrowheads="1"/>
            </p:cNvSpPr>
            <p:nvPr/>
          </p:nvSpPr>
          <p:spPr bwMode="auto">
            <a:xfrm>
              <a:off x="3744" y="100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Oval 15"/>
            <p:cNvSpPr>
              <a:spLocks noChangeArrowheads="1"/>
            </p:cNvSpPr>
            <p:nvPr/>
          </p:nvSpPr>
          <p:spPr bwMode="auto">
            <a:xfrm>
              <a:off x="4320" y="100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Oval 16"/>
            <p:cNvSpPr>
              <a:spLocks noChangeArrowheads="1"/>
            </p:cNvSpPr>
            <p:nvPr/>
          </p:nvSpPr>
          <p:spPr bwMode="auto">
            <a:xfrm>
              <a:off x="4704" y="100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AutoShape 17"/>
            <p:cNvSpPr>
              <a:spLocks noChangeArrowheads="1"/>
            </p:cNvSpPr>
            <p:nvPr/>
          </p:nvSpPr>
          <p:spPr bwMode="auto">
            <a:xfrm>
              <a:off x="3264" y="1968"/>
              <a:ext cx="2448" cy="480"/>
            </a:xfrm>
            <a:prstGeom prst="parallelogram">
              <a:avLst>
                <a:gd name="adj" fmla="val 19103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Oval 18"/>
            <p:cNvSpPr>
              <a:spLocks noChangeArrowheads="1"/>
            </p:cNvSpPr>
            <p:nvPr/>
          </p:nvSpPr>
          <p:spPr bwMode="auto">
            <a:xfrm>
              <a:off x="417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Oval 19"/>
            <p:cNvSpPr>
              <a:spLocks noChangeArrowheads="1"/>
            </p:cNvSpPr>
            <p:nvPr/>
          </p:nvSpPr>
          <p:spPr bwMode="auto">
            <a:xfrm>
              <a:off x="4704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0"/>
            <p:cNvSpPr>
              <a:spLocks noChangeArrowheads="1"/>
            </p:cNvSpPr>
            <p:nvPr/>
          </p:nvSpPr>
          <p:spPr bwMode="auto">
            <a:xfrm>
              <a:off x="5184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Oval 21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Oval 22"/>
            <p:cNvSpPr>
              <a:spLocks noChangeArrowheads="1"/>
            </p:cNvSpPr>
            <p:nvPr/>
          </p:nvSpPr>
          <p:spPr bwMode="auto">
            <a:xfrm>
              <a:off x="4464" y="211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Oval 23"/>
            <p:cNvSpPr>
              <a:spLocks noChangeArrowheads="1"/>
            </p:cNvSpPr>
            <p:nvPr/>
          </p:nvSpPr>
          <p:spPr bwMode="auto">
            <a:xfrm>
              <a:off x="4896" y="216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Oval 24"/>
            <p:cNvSpPr>
              <a:spLocks noChangeArrowheads="1"/>
            </p:cNvSpPr>
            <p:nvPr/>
          </p:nvSpPr>
          <p:spPr bwMode="auto">
            <a:xfrm>
              <a:off x="3696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Oval 25"/>
            <p:cNvSpPr>
              <a:spLocks noChangeArrowheads="1"/>
            </p:cNvSpPr>
            <p:nvPr/>
          </p:nvSpPr>
          <p:spPr bwMode="auto">
            <a:xfrm>
              <a:off x="4272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Oval 26"/>
            <p:cNvSpPr>
              <a:spLocks noChangeArrowheads="1"/>
            </p:cNvSpPr>
            <p:nvPr/>
          </p:nvSpPr>
          <p:spPr bwMode="auto">
            <a:xfrm>
              <a:off x="4512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27"/>
            <p:cNvSpPr>
              <a:spLocks noChangeShapeType="1"/>
            </p:cNvSpPr>
            <p:nvPr/>
          </p:nvSpPr>
          <p:spPr bwMode="auto">
            <a:xfrm flipH="1">
              <a:off x="3744" y="1104"/>
              <a:ext cx="4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 flipH="1">
              <a:off x="3792" y="912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 flipH="1">
              <a:off x="3792" y="816"/>
              <a:ext cx="48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0"/>
            <p:cNvSpPr>
              <a:spLocks noChangeShapeType="1"/>
            </p:cNvSpPr>
            <p:nvPr/>
          </p:nvSpPr>
          <p:spPr bwMode="auto">
            <a:xfrm flipH="1">
              <a:off x="3744" y="1056"/>
              <a:ext cx="62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 flipH="1">
              <a:off x="3744" y="960"/>
              <a:ext cx="81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 flipH="1">
              <a:off x="3744" y="816"/>
              <a:ext cx="105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33"/>
            <p:cNvSpPr>
              <a:spLocks noChangeShapeType="1"/>
            </p:cNvSpPr>
            <p:nvPr/>
          </p:nvSpPr>
          <p:spPr bwMode="auto">
            <a:xfrm flipH="1">
              <a:off x="3744" y="816"/>
              <a:ext cx="153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34"/>
            <p:cNvSpPr>
              <a:spLocks noChangeShapeType="1"/>
            </p:cNvSpPr>
            <p:nvPr/>
          </p:nvSpPr>
          <p:spPr bwMode="auto">
            <a:xfrm flipH="1">
              <a:off x="3744" y="912"/>
              <a:ext cx="134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 flipH="1">
              <a:off x="3744" y="1056"/>
              <a:ext cx="100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7" name="Text Box 36"/>
          <p:cNvSpPr txBox="1">
            <a:spLocks noChangeArrowheads="1"/>
          </p:cNvSpPr>
          <p:nvPr/>
        </p:nvSpPr>
        <p:spPr bwMode="auto">
          <a:xfrm>
            <a:off x="166688" y="608013"/>
            <a:ext cx="52578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GB" altLang="zh-CN" baseline="0" dirty="0">
                <a:latin typeface="Arial" pitchFamily="34" charset="0"/>
                <a:cs typeface="Arial" pitchFamily="34" charset="0"/>
              </a:rPr>
              <a:t>incorporation of competitive and cooperative mechanisms to generate feature maps using unsupervised learning networks </a:t>
            </a:r>
          </a:p>
          <a:p>
            <a:endParaRPr lang="en-GB" altLang="zh-CN" baseline="0" dirty="0">
              <a:latin typeface="Arial" pitchFamily="34" charset="0"/>
              <a:cs typeface="Arial" pitchFamily="34" charset="0"/>
            </a:endParaRPr>
          </a:p>
          <a:p>
            <a:r>
              <a:rPr lang="en-GB" altLang="zh-CN" b="1" baseline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Biological</a:t>
            </a:r>
            <a:r>
              <a:rPr lang="en-US" altLang="zh-CN" b="1" baseline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ly</a:t>
            </a:r>
            <a:r>
              <a:rPr lang="en-GB" altLang="zh-CN" b="1" baseline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motivated</a:t>
            </a:r>
            <a:r>
              <a:rPr lang="en-GB" altLang="zh-CN" baseline="0" dirty="0">
                <a:latin typeface="Arial" pitchFamily="34" charset="0"/>
                <a:cs typeface="Arial" pitchFamily="34" charset="0"/>
              </a:rPr>
              <a:t>:  how can activity-based learning using highly interconnected circuits lead to orderly mapping of visual stimulus space</a:t>
            </a:r>
            <a:r>
              <a:rPr lang="en-US" altLang="zh-CN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altLang="zh-CN" baseline="0" dirty="0">
                <a:latin typeface="Arial" pitchFamily="34" charset="0"/>
                <a:cs typeface="Arial" pitchFamily="34" charset="0"/>
              </a:rPr>
              <a:t>onto cortical surface?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31876</TotalTime>
  <Words>1827</Words>
  <Application>Microsoft Office PowerPoint</Application>
  <PresentationFormat>全屏显示(4:3)</PresentationFormat>
  <Paragraphs>213</Paragraphs>
  <Slides>34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Blends</vt:lpstr>
      <vt:lpstr>Equation</vt:lpstr>
      <vt:lpstr>图片</vt:lpstr>
      <vt:lpstr>  Self-organizating Feature Map </vt:lpstr>
      <vt:lpstr>Self-Organizing Map –  Biological Motivation</vt:lpstr>
      <vt:lpstr>Some Historical Notes </vt:lpstr>
      <vt:lpstr>Some Historical Notes</vt:lpstr>
      <vt:lpstr>Christoph von der Malsburg</vt:lpstr>
      <vt:lpstr>Feature Maps</vt:lpstr>
      <vt:lpstr>PowerPoint 演示文稿</vt:lpstr>
      <vt:lpstr>PowerPoint 演示文稿</vt:lpstr>
      <vt:lpstr>PowerPoint 演示文稿</vt:lpstr>
      <vt:lpstr>PowerPoint 演示文稿</vt:lpstr>
      <vt:lpstr>Self-Organizing Feature Maps (SOFMs)</vt:lpstr>
      <vt:lpstr>Feature maps are important</vt:lpstr>
      <vt:lpstr>PowerPoint 演示文稿</vt:lpstr>
      <vt:lpstr>SOM</vt:lpstr>
      <vt:lpstr>The SOM Training Algorithm</vt:lpstr>
      <vt:lpstr>Initialization</vt:lpstr>
      <vt:lpstr>Competitive Process</vt:lpstr>
      <vt:lpstr>Cooperative Process</vt:lpstr>
      <vt:lpstr>Cooperative Process</vt:lpstr>
      <vt:lpstr>Cooperative Process</vt:lpstr>
      <vt:lpstr>Role of the neighborhood</vt:lpstr>
      <vt:lpstr>Neighborhood in Kohonen Algorithm </vt:lpstr>
      <vt:lpstr>Adaptive Process</vt:lpstr>
      <vt:lpstr>SOM parameters:  learning rate</vt:lpstr>
      <vt:lpstr>Summary</vt:lpstr>
      <vt:lpstr>Selection of Network Size</vt:lpstr>
      <vt:lpstr>The Training Set</vt:lpstr>
      <vt:lpstr>Simple 2-D examples  (after convergence)</vt:lpstr>
      <vt:lpstr>Property of the Feature Map</vt:lpstr>
      <vt:lpstr>Example： World Poverty Map</vt:lpstr>
      <vt:lpstr>World Poverty Map</vt:lpstr>
      <vt:lpstr>An Application Example:  Video Surveillance</vt:lpstr>
      <vt:lpstr>PowerPoint 演示文稿</vt:lpstr>
      <vt:lpstr>SOM in Matlab NN Toolbox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Bailing</dc:creator>
  <cp:lastModifiedBy>SuperMicro</cp:lastModifiedBy>
  <cp:revision>1013</cp:revision>
  <dcterms:created xsi:type="dcterms:W3CDTF">1601-01-01T00:00:00Z</dcterms:created>
  <dcterms:modified xsi:type="dcterms:W3CDTF">2016-11-29T06:48:16Z</dcterms:modified>
</cp:coreProperties>
</file>