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26" r:id="rId1"/>
  </p:sldMasterIdLst>
  <p:notesMasterIdLst>
    <p:notesMasterId r:id="rId15"/>
  </p:notesMasterIdLst>
  <p:sldIdLst>
    <p:sldId id="478" r:id="rId2"/>
    <p:sldId id="867" r:id="rId3"/>
    <p:sldId id="876" r:id="rId4"/>
    <p:sldId id="877" r:id="rId5"/>
    <p:sldId id="878" r:id="rId6"/>
    <p:sldId id="879" r:id="rId7"/>
    <p:sldId id="880" r:id="rId8"/>
    <p:sldId id="881" r:id="rId9"/>
    <p:sldId id="882" r:id="rId10"/>
    <p:sldId id="883" r:id="rId11"/>
    <p:sldId id="884" r:id="rId12"/>
    <p:sldId id="885" r:id="rId13"/>
    <p:sldId id="886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Coronet" pitchFamily="66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Coronet" pitchFamily="66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Coronet" pitchFamily="66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Coronet" pitchFamily="66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Coronet" pitchFamily="66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 baseline="-25000">
        <a:solidFill>
          <a:schemeClr val="tx1"/>
        </a:solidFill>
        <a:latin typeface="Coronet" pitchFamily="66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 baseline="-25000">
        <a:solidFill>
          <a:schemeClr val="tx1"/>
        </a:solidFill>
        <a:latin typeface="Coronet" pitchFamily="66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 baseline="-25000">
        <a:solidFill>
          <a:schemeClr val="tx1"/>
        </a:solidFill>
        <a:latin typeface="Coronet" pitchFamily="66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 baseline="-25000">
        <a:solidFill>
          <a:schemeClr val="tx1"/>
        </a:solidFill>
        <a:latin typeface="Coronet" pitchFamily="66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00000"/>
    <a:srgbClr val="000066"/>
    <a:srgbClr val="008000"/>
    <a:srgbClr val="FF9900"/>
    <a:srgbClr val="993366"/>
    <a:srgbClr val="FF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42" autoAdjust="0"/>
    <p:restoredTop sz="93373" autoAdjust="0"/>
  </p:normalViewPr>
  <p:slideViewPr>
    <p:cSldViewPr>
      <p:cViewPr>
        <p:scale>
          <a:sx n="100" d="100"/>
          <a:sy n="100" d="100"/>
        </p:scale>
        <p:origin x="-152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0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00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0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latin typeface="Times New Roman" pitchFamily="18" charset="0"/>
              </a:defRPr>
            </a:lvl1pPr>
          </a:lstStyle>
          <a:p>
            <a:pPr>
              <a:defRPr/>
            </a:pPr>
            <a:fld id="{B3E8E737-CB1A-4A3E-BB41-2A9BFBE4A0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44003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fld id="{977517CF-4EA9-49E6-8D12-D6FE0BD3C99C}" type="slidenum">
              <a:rPr lang="zh-CN" altLang="en-US" sz="1200" baseline="0" smtClean="0">
                <a:latin typeface="Times New Roman" pitchFamily="18" charset="0"/>
              </a:rPr>
              <a:pPr/>
              <a:t>3</a:t>
            </a:fld>
            <a:endParaRPr lang="en-US" altLang="zh-CN" sz="1200" baseline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CAEE6-2B6B-447E-A753-E6C60D7C0C63}" type="datetime1">
              <a:rPr lang="zh-CN" altLang="en-US"/>
              <a:pPr>
                <a:defRPr/>
              </a:pPr>
              <a:t>2016/12/5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6B63-F26C-4C76-8A20-F481BEA2F3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5591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727D78-F2AE-4EBE-942F-3A81D54C9A8E}" type="datetime1">
              <a:rPr lang="zh-CN" altLang="en-US"/>
              <a:pPr>
                <a:defRPr/>
              </a:pPr>
              <a:t>2016/12/5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CF47D-CAA0-47B6-B693-8B010E449A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9855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E3095-5D63-4C4E-88B5-82E08C6B55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1258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2900"/>
            <a:ext cx="7772400" cy="11049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752600"/>
            <a:ext cx="38100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752600"/>
            <a:ext cx="38100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3230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230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8000" y="63230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E44E2-41CE-47B7-B4F0-1C29FB4042E2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647358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2900"/>
            <a:ext cx="7772400" cy="11049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752600"/>
            <a:ext cx="38100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00600" y="1752600"/>
            <a:ext cx="3810000" cy="1981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00600" y="3886200"/>
            <a:ext cx="3810000" cy="1981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381000" y="63230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230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858000" y="63230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8BEF-A9D8-4D4F-94F1-AAF9EA2A7647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10679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D40D8-2048-4530-85FE-D15DEB7B3AAB}" type="datetime1">
              <a:rPr lang="zh-CN" altLang="en-US"/>
              <a:pPr>
                <a:defRPr/>
              </a:pPr>
              <a:t>2016/12/5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C317D-1D98-473D-8AB9-841256D1C6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671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DD5D13-6DFE-4264-97C6-E88476850593}" type="datetime1">
              <a:rPr lang="zh-CN" altLang="en-US"/>
              <a:pPr>
                <a:defRPr/>
              </a:pPr>
              <a:t>2016/12/5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BC5F3-FB24-4B45-BD05-7EA7F141B26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98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9049C-83F1-4510-B248-41D7A8A52D70}" type="datetime1">
              <a:rPr lang="zh-CN" altLang="en-US"/>
              <a:pPr>
                <a:defRPr/>
              </a:pPr>
              <a:t>2016/12/5</a:t>
            </a:fld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B3072-C2DA-4BF1-AF7A-E8095FCCA5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069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BFC24D-F7B3-415B-8859-83387F4F7A08}" type="datetime1">
              <a:rPr lang="zh-CN" altLang="en-US"/>
              <a:pPr>
                <a:defRPr/>
              </a:pPr>
              <a:t>2016/12/5</a:t>
            </a:fld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B9619-1A05-4918-A9B7-481E1657CDD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614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B5547-27D4-4A61-B70F-E9209496C10A}" type="datetime1">
              <a:rPr lang="zh-CN" altLang="en-US"/>
              <a:pPr>
                <a:defRPr/>
              </a:pPr>
              <a:t>2016/12/5</a:t>
            </a:fld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2FA18-CEFF-48EF-8BC6-C714265EFE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324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420B10-04AA-4626-A9B0-EFD5F5E525FB}" type="datetime1">
              <a:rPr lang="zh-CN" altLang="en-US"/>
              <a:pPr>
                <a:defRPr/>
              </a:pPr>
              <a:t>2016/12/5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B3A9B-EB55-4BA2-A86F-116C5F6A06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1328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95FBD5-EE32-4F59-AC89-4CE7E9D56859}" type="datetime1">
              <a:rPr lang="zh-CN" altLang="en-US"/>
              <a:pPr>
                <a:defRPr/>
              </a:pPr>
              <a:t>2016/12/5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24CDF-8ABC-401D-AEC5-C880031DBB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6364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E924D-6BAB-4386-A739-7723B3E7343A}" type="datetime1">
              <a:rPr lang="zh-CN" altLang="en-US"/>
              <a:pPr>
                <a:defRPr/>
              </a:pPr>
              <a:t>2016/12/5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2BDEF-46E8-42EF-B0E5-0C369209707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683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zh-CN" altLang="en-US" baseline="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zh-CN" altLang="en-US" baseline="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zh-CN" altLang="en-US" baseline="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zh-CN" altLang="en-US" baseline="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zh-CN" altLang="en-US" baseline="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zh-CN" altLang="en-US" baseline="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zh-CN" altLang="en-US" baseline="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675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aseline="0">
                <a:latin typeface="Tahoma" pitchFamily="34" charset="0"/>
              </a:defRPr>
            </a:lvl1pPr>
          </a:lstStyle>
          <a:p>
            <a:pPr>
              <a:defRPr/>
            </a:pPr>
            <a:fld id="{154A5040-1F2A-436F-9D96-1C2B485E56AD}" type="datetime1">
              <a:rPr lang="zh-CN" altLang="en-US"/>
              <a:pPr>
                <a:defRPr/>
              </a:pPr>
              <a:t>2016/12/5</a:t>
            </a:fld>
            <a:endParaRPr lang="en-US" altLang="zh-CN"/>
          </a:p>
        </p:txBody>
      </p:sp>
      <p:sp>
        <p:nvSpPr>
          <p:cNvPr id="675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aseline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aseline="0">
                <a:latin typeface="Tahoma" pitchFamily="34" charset="0"/>
              </a:defRPr>
            </a:lvl1pPr>
          </a:lstStyle>
          <a:p>
            <a:pPr>
              <a:defRPr/>
            </a:pPr>
            <a:fld id="{6959C2D8-1CEF-4975-88BE-12619303B93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  <p:sldLayoutId id="2147484045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works.cn/cn/help/nnet/ref/lvqnet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hworks.cn/cn/help/nnet/ref/selforgmap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55650" y="1844675"/>
            <a:ext cx="8153400" cy="1462088"/>
          </a:xfrm>
        </p:spPr>
        <p:txBody>
          <a:bodyPr anchor="t"/>
          <a:lstStyle/>
          <a:p>
            <a:pPr algn="ctr" eaLnBrk="1" hangingPunct="1"/>
            <a:r>
              <a:rPr lang="en-US" altLang="zh-CN" sz="4300" b="1" dirty="0" smtClean="0">
                <a:solidFill>
                  <a:srgbClr val="A50021"/>
                </a:solidFill>
              </a:rPr>
              <a:t> </a:t>
            </a:r>
            <a:br>
              <a:rPr lang="en-US" altLang="zh-CN" sz="4300" b="1" dirty="0" smtClean="0">
                <a:solidFill>
                  <a:srgbClr val="A50021"/>
                </a:solidFill>
              </a:rPr>
            </a:br>
            <a:r>
              <a:rPr lang="en-US" altLang="zh-CN" sz="4300" b="1" dirty="0" smtClean="0">
                <a:solidFill>
                  <a:srgbClr val="A50021"/>
                </a:solidFill>
              </a:rPr>
              <a:t>SOM and LVQ</a:t>
            </a:r>
            <a:r>
              <a:rPr lang="en-US" altLang="zh-CN" sz="3600" b="1" dirty="0" smtClean="0">
                <a:solidFill>
                  <a:srgbClr val="800000"/>
                </a:solidFill>
              </a:rPr>
              <a:t/>
            </a:r>
            <a:br>
              <a:rPr lang="en-US" altLang="zh-CN" sz="3600" b="1" dirty="0" smtClean="0">
                <a:solidFill>
                  <a:srgbClr val="800000"/>
                </a:solidFill>
              </a:rPr>
            </a:br>
            <a:endParaRPr lang="en-US" altLang="zh-CN" sz="3600" b="1" dirty="0" smtClean="0">
              <a:solidFill>
                <a:srgbClr val="800000"/>
              </a:solidFill>
              <a:cs typeface="Tahoma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258888" y="3789363"/>
            <a:ext cx="6400800" cy="1752600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latin typeface="Times New Roman" pitchFamily="18" charset="0"/>
              </a:rPr>
              <a:t>Bailing Zhang</a:t>
            </a:r>
          </a:p>
          <a:p>
            <a:pPr marL="0" indent="0" algn="r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smtClean="0">
              <a:latin typeface="Times New Roman" pitchFamily="18" charset="0"/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763713" y="1125538"/>
            <a:ext cx="640873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Arial" pitchFamily="34" charset="0"/>
                <a:ea typeface="华文新魏" pitchFamily="2" charset="-122"/>
              </a:rPr>
              <a:t>CSE301 Bio-computation, </a:t>
            </a:r>
            <a:r>
              <a:rPr lang="en-US" altLang="zh-CN" b="1" dirty="0" smtClean="0">
                <a:latin typeface="Arial" pitchFamily="34" charset="0"/>
                <a:ea typeface="华文新魏" pitchFamily="2" charset="-122"/>
              </a:rPr>
              <a:t>Week </a:t>
            </a:r>
            <a:r>
              <a:rPr lang="en-US" altLang="zh-CN" b="1" dirty="0">
                <a:latin typeface="Arial" pitchFamily="34" charset="0"/>
                <a:ea typeface="华文新魏" pitchFamily="2" charset="-122"/>
              </a:rPr>
              <a:t>12, 2016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115888"/>
            <a:ext cx="7416800" cy="649287"/>
          </a:xfrm>
        </p:spPr>
        <p:txBody>
          <a:bodyPr/>
          <a:lstStyle/>
          <a:p>
            <a:r>
              <a:rPr lang="en-US" altLang="zh-CN" sz="4000" b="1" smtClean="0">
                <a:solidFill>
                  <a:srgbClr val="800000"/>
                </a:solidFill>
              </a:rPr>
              <a:t>Procedure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31913" y="2060575"/>
            <a:ext cx="6624637" cy="4679950"/>
          </a:xfrm>
          <a:solidFill>
            <a:srgbClr val="FFFFCC"/>
          </a:solidFill>
          <a:ln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/>
              <a:t>while learning cycles &lt; </a:t>
            </a:r>
            <a:r>
              <a:rPr lang="en-US" altLang="zh-CN" sz="2000" smtClean="0">
                <a:solidFill>
                  <a:srgbClr val="FF3300"/>
                </a:solidFill>
              </a:rPr>
              <a:t>rlen</a:t>
            </a:r>
            <a:r>
              <a:rPr lang="en-US" altLang="zh-CN" sz="2000" smtClean="0"/>
              <a:t> loop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/>
              <a:t>	for each input sample x(t) loop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/>
              <a:t>	if i </a:t>
            </a:r>
            <a:r>
              <a:rPr lang="en-US" altLang="zh-CN" sz="2000" smtClean="0">
                <a:cs typeface="Arial" pitchFamily="34" charset="0"/>
              </a:rPr>
              <a:t>≠</a:t>
            </a:r>
            <a:r>
              <a:rPr lang="en-US" altLang="zh-CN" sz="2000" smtClean="0"/>
              <a:t> c then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/>
              <a:t>		w</a:t>
            </a:r>
            <a:r>
              <a:rPr lang="en-US" altLang="zh-CN" sz="2000" baseline="-25000" smtClean="0"/>
              <a:t>c</a:t>
            </a:r>
            <a:r>
              <a:rPr lang="en-US" altLang="zh-CN" sz="2000" smtClean="0"/>
              <a:t>(t + 1) = w</a:t>
            </a:r>
            <a:r>
              <a:rPr lang="en-US" altLang="zh-CN" sz="2000" baseline="-25000" smtClean="0"/>
              <a:t>c</a:t>
            </a:r>
            <a:r>
              <a:rPr lang="en-US" altLang="zh-CN" sz="2000" smtClean="0"/>
              <a:t>(t).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/>
              <a:t>	else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/>
              <a:t>		if x and w</a:t>
            </a:r>
            <a:r>
              <a:rPr lang="en-US" altLang="zh-CN" sz="2000" baseline="-25000" smtClean="0"/>
              <a:t>c</a:t>
            </a:r>
            <a:r>
              <a:rPr lang="en-US" altLang="zh-CN" sz="2000" smtClean="0"/>
              <a:t> belong to the same class then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/>
              <a:t>			w</a:t>
            </a:r>
            <a:r>
              <a:rPr lang="en-US" altLang="zh-CN" sz="2000" baseline="-25000" smtClean="0"/>
              <a:t>c</a:t>
            </a:r>
            <a:r>
              <a:rPr lang="en-US" altLang="zh-CN" sz="2000" smtClean="0"/>
              <a:t>(t + 1) = w</a:t>
            </a:r>
            <a:r>
              <a:rPr lang="en-US" altLang="zh-CN" sz="2000" baseline="-25000" smtClean="0"/>
              <a:t>c</a:t>
            </a:r>
            <a:r>
              <a:rPr lang="en-US" altLang="zh-CN" sz="2000" smtClean="0"/>
              <a:t>(t) + </a:t>
            </a:r>
            <a:r>
              <a:rPr lang="en-US" altLang="zh-CN" sz="2000" b="1" smtClean="0">
                <a:solidFill>
                  <a:srgbClr val="3333FF"/>
                </a:solidFill>
                <a:cs typeface="Arial" pitchFamily="34" charset="0"/>
                <a:sym typeface="Symbol" pitchFamily="18" charset="2"/>
              </a:rPr>
              <a:t></a:t>
            </a:r>
            <a:r>
              <a:rPr lang="en-US" altLang="zh-CN" sz="2000" b="1" smtClean="0">
                <a:solidFill>
                  <a:srgbClr val="3333FF"/>
                </a:solidFill>
              </a:rPr>
              <a:t>(t)</a:t>
            </a:r>
            <a:r>
              <a:rPr lang="en-US" altLang="zh-CN" sz="2000" smtClean="0"/>
              <a:t> [x(t) – w</a:t>
            </a:r>
            <a:r>
              <a:rPr lang="en-US" altLang="zh-CN" sz="2000" baseline="-25000" smtClean="0"/>
              <a:t>c</a:t>
            </a:r>
            <a:r>
              <a:rPr lang="en-US" altLang="zh-CN" sz="2000" smtClean="0"/>
              <a:t>(t)].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/>
              <a:t>		end if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/>
              <a:t>		if x and w</a:t>
            </a:r>
            <a:r>
              <a:rPr lang="en-US" altLang="zh-CN" sz="2000" baseline="-25000" smtClean="0"/>
              <a:t>c</a:t>
            </a:r>
            <a:r>
              <a:rPr lang="en-US" altLang="zh-CN" sz="2000" smtClean="0"/>
              <a:t> belong to the different class then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/>
              <a:t>			w</a:t>
            </a:r>
            <a:r>
              <a:rPr lang="en-US" altLang="zh-CN" sz="2000" baseline="-25000" smtClean="0"/>
              <a:t>c</a:t>
            </a:r>
            <a:r>
              <a:rPr lang="en-US" altLang="zh-CN" sz="2000" smtClean="0"/>
              <a:t>(t + 1) = w</a:t>
            </a:r>
            <a:r>
              <a:rPr lang="en-US" altLang="zh-CN" sz="2000" baseline="-25000" smtClean="0"/>
              <a:t>c</a:t>
            </a:r>
            <a:r>
              <a:rPr lang="en-US" altLang="zh-CN" sz="2000" smtClean="0"/>
              <a:t>(t) - </a:t>
            </a:r>
            <a:r>
              <a:rPr lang="en-US" altLang="zh-CN" sz="2000" b="1" smtClean="0">
                <a:solidFill>
                  <a:srgbClr val="3333FF"/>
                </a:solidFill>
                <a:cs typeface="Arial" pitchFamily="34" charset="0"/>
                <a:sym typeface="Symbol" pitchFamily="18" charset="2"/>
              </a:rPr>
              <a:t></a:t>
            </a:r>
            <a:r>
              <a:rPr lang="en-US" altLang="zh-CN" sz="2000" b="1" smtClean="0">
                <a:solidFill>
                  <a:srgbClr val="3333FF"/>
                </a:solidFill>
              </a:rPr>
              <a:t>(t)</a:t>
            </a:r>
            <a:r>
              <a:rPr lang="en-US" altLang="zh-CN" sz="2000" smtClean="0"/>
              <a:t> [x(t) – w</a:t>
            </a:r>
            <a:r>
              <a:rPr lang="en-US" altLang="zh-CN" sz="2000" baseline="-25000" smtClean="0"/>
              <a:t>c</a:t>
            </a:r>
            <a:r>
              <a:rPr lang="en-US" altLang="zh-CN" sz="2000" smtClean="0"/>
              <a:t>(t)].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/>
              <a:t>		end if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/>
              <a:t>	end if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/>
              <a:t>	End loop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/>
              <a:t>End loop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/>
              <a:t>End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22250" y="908050"/>
            <a:ext cx="8558213" cy="10620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aseline="0"/>
              <a:t>Let c = argmini || x – w</a:t>
            </a:r>
            <a:r>
              <a:rPr lang="en-US" altLang="zh-CN" sz="2000"/>
              <a:t>i</a:t>
            </a:r>
            <a:r>
              <a:rPr lang="en-US" altLang="zh-CN" sz="2000" baseline="0"/>
              <a:t> || define the nearest w</a:t>
            </a:r>
            <a:r>
              <a:rPr lang="en-US" altLang="zh-CN" sz="2000"/>
              <a:t>i</a:t>
            </a:r>
            <a:r>
              <a:rPr lang="en-US" altLang="zh-CN" sz="2000" baseline="0"/>
              <a:t> to x denoted by w</a:t>
            </a:r>
            <a:r>
              <a:rPr lang="en-US" altLang="zh-CN" sz="2000"/>
              <a:t>c</a:t>
            </a:r>
            <a:r>
              <a:rPr lang="en-US" altLang="zh-CN" sz="2000" baseline="0"/>
              <a:t>.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aseline="0"/>
              <a:t>Let 0 &lt; </a:t>
            </a:r>
            <a:r>
              <a:rPr lang="en-US" altLang="zh-CN" sz="2000" baseline="0">
                <a:solidFill>
                  <a:srgbClr val="3333FF"/>
                </a:solidFill>
                <a:sym typeface="Symbol" pitchFamily="18" charset="2"/>
              </a:rPr>
              <a:t></a:t>
            </a:r>
            <a:r>
              <a:rPr lang="en-US" altLang="zh-CN" sz="2000" baseline="0">
                <a:solidFill>
                  <a:srgbClr val="3333FF"/>
                </a:solidFill>
              </a:rPr>
              <a:t>(t)</a:t>
            </a:r>
            <a:r>
              <a:rPr lang="en-US" altLang="zh-CN" sz="2000" baseline="0"/>
              <a:t> &lt; 1 , </a:t>
            </a:r>
            <a:r>
              <a:rPr lang="en-US" altLang="zh-CN" sz="2000" baseline="0">
                <a:solidFill>
                  <a:srgbClr val="3333FF"/>
                </a:solidFill>
                <a:sym typeface="Symbol" pitchFamily="18" charset="2"/>
              </a:rPr>
              <a:t></a:t>
            </a:r>
            <a:r>
              <a:rPr lang="en-US" altLang="zh-CN" sz="2000" baseline="0">
                <a:solidFill>
                  <a:srgbClr val="3333FF"/>
                </a:solidFill>
              </a:rPr>
              <a:t>(t)</a:t>
            </a:r>
            <a:r>
              <a:rPr lang="en-US" altLang="zh-CN" sz="2000" baseline="0"/>
              <a:t> be constant or decreasing monotonically with time.</a:t>
            </a:r>
          </a:p>
          <a:p>
            <a:pPr ea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aseline="0"/>
              <a:t>Let the m</a:t>
            </a:r>
            <a:r>
              <a:rPr lang="en-US" altLang="zh-CN" sz="2000"/>
              <a:t>i</a:t>
            </a:r>
            <a:r>
              <a:rPr lang="en-US" altLang="zh-CN" sz="2000" baseline="0"/>
              <a:t>(t) represent sequences of the m</a:t>
            </a:r>
            <a:r>
              <a:rPr lang="en-US" altLang="zh-CN" sz="2000"/>
              <a:t>i</a:t>
            </a:r>
            <a:r>
              <a:rPr lang="en-US" altLang="zh-CN" sz="2000" baseline="0"/>
              <a:t> in the discrete-time domain.</a:t>
            </a:r>
            <a:endParaRPr lang="zh-CN" altLang="en-US" sz="2000" baseline="0"/>
          </a:p>
        </p:txBody>
      </p:sp>
      <p:sp>
        <p:nvSpPr>
          <p:cNvPr id="2" name="矩形 1"/>
          <p:cNvSpPr/>
          <p:nvPr/>
        </p:nvSpPr>
        <p:spPr>
          <a:xfrm>
            <a:off x="2195513" y="3573463"/>
            <a:ext cx="5472112" cy="1800225"/>
          </a:xfrm>
          <a:prstGeom prst="rect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843088"/>
            <a:ext cx="7775575" cy="1944687"/>
          </a:xfrm>
        </p:spPr>
        <p:txBody>
          <a:bodyPr/>
          <a:lstStyle/>
          <a:p>
            <a:r>
              <a:rPr lang="de-DE" altLang="zh-CN" sz="2800" smtClean="0">
                <a:cs typeface="Arial" pitchFamily="34" charset="0"/>
              </a:rPr>
              <a:t>Stopping criteria</a:t>
            </a:r>
          </a:p>
          <a:p>
            <a:pPr lvl="1"/>
            <a:r>
              <a:rPr lang="de-DE" altLang="zh-CN" sz="2400" smtClean="0">
                <a:cs typeface="Arial" pitchFamily="34" charset="0"/>
              </a:rPr>
              <a:t>Codebook vectors have stabilized or</a:t>
            </a:r>
          </a:p>
          <a:p>
            <a:pPr lvl="1"/>
            <a:r>
              <a:rPr lang="de-DE" altLang="zh-CN" sz="2400" smtClean="0">
                <a:cs typeface="Arial" pitchFamily="34" charset="0"/>
              </a:rPr>
              <a:t>Maximum number of epochs has been reached.</a:t>
            </a:r>
            <a:endParaRPr lang="el-GR" altLang="zh-CN" sz="2400" smtClean="0">
              <a:cs typeface="Arial" pitchFamily="34" charset="0"/>
            </a:endParaRPr>
          </a:p>
        </p:txBody>
      </p:sp>
      <p:sp>
        <p:nvSpPr>
          <p:cNvPr id="15363" name="Rectangle 1"/>
          <p:cNvSpPr>
            <a:spLocks noChangeArrowheads="1"/>
          </p:cNvSpPr>
          <p:nvPr/>
        </p:nvSpPr>
        <p:spPr bwMode="auto">
          <a:xfrm>
            <a:off x="755650" y="6386513"/>
            <a:ext cx="66246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Arial" pitchFamily="34" charset="0"/>
                <a:cs typeface="Arial" pitchFamily="34" charset="0"/>
                <a:hlinkClick r:id="rId3"/>
              </a:rPr>
              <a:t>http://www.mathworks.cn/cn/help/nnet/ref/lvqnet.html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5364" name="TextBox 2"/>
          <p:cNvSpPr txBox="1">
            <a:spLocks noChangeArrowheads="1"/>
          </p:cNvSpPr>
          <p:nvPr/>
        </p:nvSpPr>
        <p:spPr bwMode="auto">
          <a:xfrm>
            <a:off x="250825" y="3556000"/>
            <a:ext cx="3286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>
                <a:latin typeface="Arial" pitchFamily="34" charset="0"/>
                <a:cs typeface="Arial" pitchFamily="34" charset="0"/>
              </a:rPr>
              <a:t>Matlab implementation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3738563" y="3698875"/>
            <a:ext cx="4819650" cy="2676525"/>
          </a:xfrm>
          <a:prstGeom prst="rect">
            <a:avLst/>
          </a:prstGeom>
          <a:solidFill>
            <a:schemeClr val="accent1">
              <a:alpha val="2196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r>
              <a:rPr lang="en-US" altLang="zh-CN" b="1" baseline="0">
                <a:latin typeface="Courier New" pitchFamily="49" charset="0"/>
                <a:cs typeface="Courier New" pitchFamily="49" charset="0"/>
              </a:rPr>
              <a:t>[x,t] = iris_dataset; </a:t>
            </a:r>
          </a:p>
          <a:p>
            <a:r>
              <a:rPr lang="en-US" altLang="zh-CN" b="1" baseline="0">
                <a:latin typeface="Courier New" pitchFamily="49" charset="0"/>
                <a:cs typeface="Courier New" pitchFamily="49" charset="0"/>
              </a:rPr>
              <a:t>net = lvqnet(10) </a:t>
            </a:r>
          </a:p>
          <a:p>
            <a:r>
              <a:rPr lang="en-US" altLang="zh-CN" b="1" baseline="0">
                <a:latin typeface="Courier New" pitchFamily="49" charset="0"/>
                <a:cs typeface="Courier New" pitchFamily="49" charset="0"/>
              </a:rPr>
              <a:t>net = train(net,x,t); </a:t>
            </a:r>
          </a:p>
          <a:p>
            <a:r>
              <a:rPr lang="en-US" altLang="zh-CN" b="1" baseline="0">
                <a:latin typeface="Courier New" pitchFamily="49" charset="0"/>
                <a:cs typeface="Courier New" pitchFamily="49" charset="0"/>
              </a:rPr>
              <a:t>view(net) </a:t>
            </a:r>
          </a:p>
          <a:p>
            <a:r>
              <a:rPr lang="en-US" altLang="zh-CN" b="1" baseline="0">
                <a:latin typeface="Courier New" pitchFamily="49" charset="0"/>
                <a:cs typeface="Courier New" pitchFamily="49" charset="0"/>
              </a:rPr>
              <a:t>y = net(x); </a:t>
            </a:r>
          </a:p>
          <a:p>
            <a:r>
              <a:rPr lang="en-US" altLang="zh-CN" b="1" baseline="0">
                <a:latin typeface="Courier New" pitchFamily="49" charset="0"/>
                <a:cs typeface="Courier New" pitchFamily="49" charset="0"/>
              </a:rPr>
              <a:t>perf = perform(net,y,t) </a:t>
            </a:r>
          </a:p>
          <a:p>
            <a:r>
              <a:rPr lang="en-US" altLang="zh-CN" b="1" baseline="0">
                <a:latin typeface="Courier New" pitchFamily="49" charset="0"/>
                <a:cs typeface="Courier New" pitchFamily="49" charset="0"/>
              </a:rPr>
              <a:t>classes = vec2ind(y)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2988" y="620713"/>
            <a:ext cx="4116387" cy="6461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fi-FI" altLang="zh-CN" sz="5400" b="1" dirty="0">
                <a:solidFill>
                  <a:srgbClr val="800000"/>
                </a:solidFill>
                <a:latin typeface="+mj-lt"/>
              </a:rPr>
              <a:t>LVQ (continued) </a:t>
            </a:r>
            <a:endParaRPr lang="en-US" sz="5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073150" y="620713"/>
            <a:ext cx="4259263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b="1" baseline="0">
                <a:solidFill>
                  <a:srgbClr val="800000"/>
                </a:solidFill>
              </a:rPr>
              <a:t>LVQ  Discussion</a:t>
            </a:r>
            <a:endParaRPr lang="en-US" altLang="zh-CN" sz="2000" b="1" baseline="0">
              <a:solidFill>
                <a:srgbClr val="0000CC"/>
              </a:solidFill>
              <a:latin typeface="Lucida Sans Unicode" pitchFamily="34" charset="0"/>
            </a:endParaRP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222250" y="2636838"/>
            <a:ext cx="93853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>
              <a:lnSpc>
                <a:spcPct val="125000"/>
              </a:lnSpc>
              <a:buFontTx/>
              <a:buChar char="-"/>
              <a:defRPr/>
            </a:pPr>
            <a:r>
              <a:rPr lang="zh-CN" altLang="en-US" baseline="0" dirty="0">
                <a:latin typeface="Tahoma" pitchFamily="34" charset="0"/>
              </a:rPr>
              <a:t> </a:t>
            </a:r>
            <a:r>
              <a:rPr lang="en-US" altLang="zh-CN" baseline="0" dirty="0">
                <a:latin typeface="+mn-lt"/>
              </a:rPr>
              <a:t>are frequently applied in a variety of problems involving</a:t>
            </a:r>
          </a:p>
          <a:p>
            <a:pPr>
              <a:lnSpc>
                <a:spcPct val="125000"/>
              </a:lnSpc>
              <a:defRPr/>
            </a:pPr>
            <a:r>
              <a:rPr lang="en-US" altLang="zh-CN" baseline="0" dirty="0">
                <a:latin typeface="+mn-lt"/>
              </a:rPr>
              <a:t>   the classification of structured data,  a few examples:</a:t>
            </a:r>
            <a:r>
              <a:rPr lang="en-US" altLang="zh-CN" baseline="0" dirty="0">
                <a:solidFill>
                  <a:srgbClr val="0000CC"/>
                </a:solidFill>
                <a:latin typeface="+mn-lt"/>
              </a:rPr>
              <a:t>                 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250825" y="1700213"/>
            <a:ext cx="4972050" cy="1006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25000"/>
              </a:lnSpc>
              <a:buFontTx/>
              <a:buChar char="-"/>
              <a:defRPr/>
            </a:pPr>
            <a:r>
              <a:rPr lang="zh-CN" altLang="en-US" baseline="0" dirty="0">
                <a:latin typeface="+mn-lt"/>
              </a:rPr>
              <a:t> </a:t>
            </a:r>
            <a:r>
              <a:rPr lang="en-US" altLang="zh-CN" baseline="0" dirty="0">
                <a:latin typeface="+mn-lt"/>
              </a:rPr>
              <a:t>appear plausible, intuitive, flexible</a:t>
            </a:r>
          </a:p>
          <a:p>
            <a:pPr eaLnBrk="0" hangingPunct="0">
              <a:lnSpc>
                <a:spcPct val="125000"/>
              </a:lnSpc>
              <a:buFontTx/>
              <a:buChar char="-"/>
              <a:defRPr/>
            </a:pPr>
            <a:r>
              <a:rPr lang="en-US" altLang="zh-CN" baseline="0" dirty="0">
                <a:latin typeface="+mn-lt"/>
              </a:rPr>
              <a:t> are fast, easy to implement</a:t>
            </a:r>
          </a:p>
        </p:txBody>
      </p:sp>
      <p:grpSp>
        <p:nvGrpSpPr>
          <p:cNvPr id="198661" name="Group 5"/>
          <p:cNvGrpSpPr>
            <a:grpSpLocks/>
          </p:cNvGrpSpPr>
          <p:nvPr/>
        </p:nvGrpSpPr>
        <p:grpSpPr bwMode="auto">
          <a:xfrm>
            <a:off x="714375" y="3965575"/>
            <a:ext cx="7000875" cy="2508250"/>
            <a:chOff x="505" y="1521"/>
            <a:chExt cx="4373" cy="1334"/>
          </a:xfrm>
        </p:grpSpPr>
        <p:sp>
          <p:nvSpPr>
            <p:cNvPr id="16390" name="Text Box 6"/>
            <p:cNvSpPr txBox="1">
              <a:spLocks noChangeArrowheads="1"/>
            </p:cNvSpPr>
            <p:nvPr/>
          </p:nvSpPr>
          <p:spPr bwMode="auto">
            <a:xfrm>
              <a:off x="799" y="1521"/>
              <a:ext cx="2616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zh-CN" altLang="en-US" sz="1800" baseline="0">
                  <a:solidFill>
                    <a:srgbClr val="0000CC"/>
                  </a:solidFill>
                  <a:latin typeface="Lucida Sans Unicode" pitchFamily="34" charset="0"/>
                </a:rPr>
                <a:t> </a:t>
              </a:r>
              <a:r>
                <a:rPr lang="en-US" altLang="zh-CN" sz="2400" baseline="0">
                  <a:solidFill>
                    <a:srgbClr val="0000CC"/>
                  </a:solidFill>
                </a:rPr>
                <a:t>real time speech recognition</a:t>
              </a:r>
            </a:p>
          </p:txBody>
        </p:sp>
        <p:sp>
          <p:nvSpPr>
            <p:cNvPr id="16391" name="Text Box 7"/>
            <p:cNvSpPr txBox="1">
              <a:spLocks noChangeArrowheads="1"/>
            </p:cNvSpPr>
            <p:nvPr/>
          </p:nvSpPr>
          <p:spPr bwMode="auto">
            <a:xfrm>
              <a:off x="793" y="1789"/>
              <a:ext cx="4085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zh-CN" altLang="en-US" sz="1800" baseline="0">
                  <a:solidFill>
                    <a:srgbClr val="0000CC"/>
                  </a:solidFill>
                  <a:latin typeface="Lucida Sans Unicode" pitchFamily="34" charset="0"/>
                </a:rPr>
                <a:t> </a:t>
              </a:r>
              <a:r>
                <a:rPr lang="en-US" altLang="zh-CN" sz="2400" baseline="0">
                  <a:solidFill>
                    <a:srgbClr val="0000CC"/>
                  </a:solidFill>
                </a:rPr>
                <a:t>medical diagnosis, e.g. from histological data </a:t>
              </a:r>
            </a:p>
          </p:txBody>
        </p:sp>
        <p:sp>
          <p:nvSpPr>
            <p:cNvPr id="16392" name="Text Box 8"/>
            <p:cNvSpPr txBox="1">
              <a:spLocks noChangeArrowheads="1"/>
            </p:cNvSpPr>
            <p:nvPr/>
          </p:nvSpPr>
          <p:spPr bwMode="auto">
            <a:xfrm>
              <a:off x="505" y="2333"/>
              <a:ext cx="3601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lvl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zh-CN" altLang="en-US" sz="1800" baseline="0">
                  <a:solidFill>
                    <a:srgbClr val="0000CC"/>
                  </a:solidFill>
                  <a:latin typeface="Lucida Sans Unicode" pitchFamily="34" charset="0"/>
                </a:rPr>
                <a:t> </a:t>
              </a:r>
              <a:r>
                <a:rPr lang="en-US" altLang="zh-CN" sz="2400" baseline="0">
                  <a:solidFill>
                    <a:srgbClr val="0000CC"/>
                  </a:solidFill>
                </a:rPr>
                <a:t>texture recognition and classification</a:t>
              </a:r>
              <a:endParaRPr lang="en-US" altLang="zh-CN" sz="2400" i="1" baseline="0">
                <a:solidFill>
                  <a:srgbClr val="0000CC"/>
                </a:solidFill>
              </a:endParaRPr>
            </a:p>
          </p:txBody>
        </p:sp>
        <p:sp>
          <p:nvSpPr>
            <p:cNvPr id="16393" name="Text Box 9"/>
            <p:cNvSpPr txBox="1">
              <a:spLocks noChangeArrowheads="1"/>
            </p:cNvSpPr>
            <p:nvPr/>
          </p:nvSpPr>
          <p:spPr bwMode="auto">
            <a:xfrm>
              <a:off x="509" y="2049"/>
              <a:ext cx="3064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lvl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zh-CN" altLang="en-US" sz="1800" baseline="0">
                  <a:solidFill>
                    <a:srgbClr val="0000CC"/>
                  </a:solidFill>
                  <a:latin typeface="Lucida Sans Unicode" pitchFamily="34" charset="0"/>
                </a:rPr>
                <a:t> </a:t>
              </a:r>
              <a:r>
                <a:rPr lang="en-US" altLang="zh-CN" sz="2400" baseline="0">
                  <a:solidFill>
                    <a:srgbClr val="0000CC"/>
                  </a:solidFill>
                </a:rPr>
                <a:t>gene expression data analysis</a:t>
              </a:r>
            </a:p>
          </p:txBody>
        </p:sp>
        <p:sp>
          <p:nvSpPr>
            <p:cNvPr id="16394" name="Text Box 10"/>
            <p:cNvSpPr txBox="1">
              <a:spLocks noChangeArrowheads="1"/>
            </p:cNvSpPr>
            <p:nvPr/>
          </p:nvSpPr>
          <p:spPr bwMode="auto">
            <a:xfrm>
              <a:off x="512" y="2612"/>
              <a:ext cx="867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lvl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zh-CN" altLang="en-US" sz="2400" baseline="0">
                  <a:solidFill>
                    <a:srgbClr val="0000CC"/>
                  </a:solidFill>
                </a:rPr>
                <a:t> </a:t>
              </a:r>
              <a:r>
                <a:rPr lang="en-US" altLang="zh-CN" sz="2400" baseline="0">
                  <a:solidFill>
                    <a:srgbClr val="0000CC"/>
                  </a:solidFill>
                </a:rPr>
                <a:t>. . .</a:t>
              </a:r>
              <a:r>
                <a:rPr lang="en-US" altLang="zh-CN" sz="1800" baseline="0">
                  <a:solidFill>
                    <a:srgbClr val="0000CC"/>
                  </a:solidFill>
                  <a:latin typeface="Lucida Sans Unicode" pitchFamily="34" charset="0"/>
                </a:rPr>
                <a:t> </a:t>
              </a:r>
              <a:endParaRPr lang="en-US" altLang="zh-CN" sz="1800" i="1" baseline="0">
                <a:solidFill>
                  <a:srgbClr val="0000CC"/>
                </a:solidFill>
                <a:latin typeface="Lucida Sans Unicode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>
                <a:solidFill>
                  <a:srgbClr val="800000"/>
                </a:solidFill>
              </a:rPr>
              <a:t>However, LVQ</a:t>
            </a: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323850" y="1916113"/>
            <a:ext cx="82804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baseline="0">
                <a:latin typeface="Arial" pitchFamily="34" charset="0"/>
                <a:cs typeface="Arial" pitchFamily="34" charset="0"/>
              </a:rPr>
              <a:t>crucially depends on the Euclidean metric and is thus inappropriate for high-dimensional, heterogeneous, complex data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baseline="0">
                <a:latin typeface="Arial" pitchFamily="34" charset="0"/>
                <a:cs typeface="Arial" pitchFamily="34" charset="0"/>
              </a:rPr>
              <a:t>is not stable for overlapping classes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baseline="0">
                <a:latin typeface="Arial" pitchFamily="34" charset="0"/>
                <a:cs typeface="Arial" pitchFamily="34" charset="0"/>
              </a:rPr>
              <a:t>is very sensitive to initialization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115888"/>
            <a:ext cx="7793037" cy="1462087"/>
          </a:xfrm>
        </p:spPr>
        <p:txBody>
          <a:bodyPr/>
          <a:lstStyle/>
          <a:p>
            <a:r>
              <a:rPr lang="en-US" altLang="zh-CN" sz="4000" b="1" smtClean="0">
                <a:solidFill>
                  <a:srgbClr val="800000"/>
                </a:solidFill>
              </a:rPr>
              <a:t>SOM in Matlab NN Toolbox</a:t>
            </a:r>
            <a:endParaRPr lang="zh-CN" altLang="en-US" sz="4000" b="1" smtClean="0">
              <a:solidFill>
                <a:srgbClr val="800000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013" y="1763713"/>
            <a:ext cx="7772400" cy="4114800"/>
          </a:xfrm>
        </p:spPr>
        <p:txBody>
          <a:bodyPr/>
          <a:lstStyle/>
          <a:p>
            <a:r>
              <a:rPr lang="en-US" altLang="zh-CN" sz="2800" smtClean="0"/>
              <a:t>New version (R2012b)</a:t>
            </a:r>
          </a:p>
          <a:p>
            <a:endParaRPr lang="en-US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000" b="1" smtClean="0">
                <a:latin typeface="Courier New" pitchFamily="49" charset="0"/>
              </a:rPr>
              <a:t>selforgmap(dimensions,coverSteps,initNeighbor,topologyFcn,distanceFcn)</a:t>
            </a:r>
            <a:endParaRPr lang="zh-CN" altLang="en-US" sz="2000" b="1" smtClean="0">
              <a:latin typeface="Courier New" pitchFamily="49" charset="0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587625" y="3716338"/>
            <a:ext cx="3927475" cy="267811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aseline="0">
                <a:latin typeface="Coronet" pitchFamily="66" charset="0"/>
              </a:rPr>
              <a:t>x = simplecluster_dataset;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aseline="0">
                <a:latin typeface="Coronet" pitchFamily="66" charset="0"/>
              </a:rPr>
              <a:t>net = selforgmap([8 8])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aseline="0">
                <a:latin typeface="Coronet" pitchFamily="66" charset="0"/>
              </a:rPr>
              <a:t>net = train(net,x);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aseline="0">
                <a:latin typeface="Coronet" pitchFamily="66" charset="0"/>
              </a:rPr>
              <a:t>view(net)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aseline="0">
                <a:latin typeface="Coronet" pitchFamily="66" charset="0"/>
              </a:rPr>
              <a:t>y = net(x);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aseline="0">
                <a:latin typeface="Coronet" pitchFamily="66" charset="0"/>
              </a:rPr>
              <a:t>classes = vec2ind(y) </a:t>
            </a:r>
            <a:endParaRPr lang="zh-CN" altLang="en-US" sz="2800" baseline="0">
              <a:latin typeface="Coronet" pitchFamily="66" charset="0"/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90550" y="3716338"/>
            <a:ext cx="1403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baseline="0">
                <a:latin typeface="Coronet" pitchFamily="66" charset="0"/>
              </a:rPr>
              <a:t>Example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590550" y="6405563"/>
            <a:ext cx="5464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hlinkClick r:id="rId2"/>
              </a:rPr>
              <a:t>http://www.mathworks.cn/cn/help/nnet/ref/selforgmap.html</a:t>
            </a:r>
            <a:r>
              <a:rPr lang="en-US" altLang="zh-CN"/>
              <a:t>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185738" y="9525"/>
            <a:ext cx="909637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baseline="0" dirty="0">
                <a:solidFill>
                  <a:srgbClr val="800000"/>
                </a:solidFill>
                <a:latin typeface="+mj-lt"/>
              </a:rPr>
              <a:t>Recall: </a:t>
            </a:r>
          </a:p>
          <a:p>
            <a:pPr>
              <a:defRPr/>
            </a:pPr>
            <a:r>
              <a:rPr lang="en-US" sz="4000" b="1" baseline="0" dirty="0">
                <a:solidFill>
                  <a:srgbClr val="800000"/>
                </a:solidFill>
                <a:latin typeface="+mj-lt"/>
              </a:rPr>
              <a:t>unsupervised </a:t>
            </a:r>
            <a:r>
              <a:rPr lang="en-US" sz="4000" b="1" baseline="0" dirty="0">
                <a:solidFill>
                  <a:srgbClr val="800000"/>
                </a:solidFill>
                <a:latin typeface="+mj-lt"/>
              </a:rPr>
              <a:t>competitive learning</a:t>
            </a:r>
          </a:p>
        </p:txBody>
      </p:sp>
      <p:grpSp>
        <p:nvGrpSpPr>
          <p:cNvPr id="84995" name="Group 3"/>
          <p:cNvGrpSpPr>
            <a:grpSpLocks/>
          </p:cNvGrpSpPr>
          <p:nvPr/>
        </p:nvGrpSpPr>
        <p:grpSpPr bwMode="auto">
          <a:xfrm>
            <a:off x="500063" y="1331912"/>
            <a:ext cx="7096125" cy="2076450"/>
            <a:chOff x="315" y="1020"/>
            <a:chExt cx="4470" cy="1308"/>
          </a:xfrm>
          <a:solidFill>
            <a:schemeClr val="bg1"/>
          </a:solidFill>
        </p:grpSpPr>
        <p:sp>
          <p:nvSpPr>
            <p:cNvPr id="84996" name="Text Box 4"/>
            <p:cNvSpPr txBox="1">
              <a:spLocks noChangeArrowheads="1"/>
            </p:cNvSpPr>
            <p:nvPr/>
          </p:nvSpPr>
          <p:spPr bwMode="auto">
            <a:xfrm>
              <a:off x="315" y="1020"/>
              <a:ext cx="3448" cy="33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 dirty="0">
                  <a:solidFill>
                    <a:srgbClr val="000066"/>
                  </a:solidFill>
                  <a:latin typeface="Arial" pitchFamily="34" charset="0"/>
                  <a:cs typeface="Arial" pitchFamily="34" charset="0"/>
                </a:rPr>
                <a:t>•  </a:t>
              </a:r>
              <a:r>
                <a:rPr lang="en-US" sz="2800" baseline="0" dirty="0">
                  <a:solidFill>
                    <a:srgbClr val="000066"/>
                  </a:solidFill>
                  <a:latin typeface="Arial" pitchFamily="34" charset="0"/>
                  <a:cs typeface="Arial" pitchFamily="34" charset="0"/>
                </a:rPr>
                <a:t>initialize  K  prototype vectors    </a:t>
              </a:r>
            </a:p>
          </p:txBody>
        </p:sp>
        <p:grpSp>
          <p:nvGrpSpPr>
            <p:cNvPr id="84997" name="Group 5"/>
            <p:cNvGrpSpPr>
              <a:grpSpLocks/>
            </p:cNvGrpSpPr>
            <p:nvPr/>
          </p:nvGrpSpPr>
          <p:grpSpPr bwMode="auto">
            <a:xfrm>
              <a:off x="3878" y="1448"/>
              <a:ext cx="907" cy="880"/>
              <a:chOff x="3878" y="1448"/>
              <a:chExt cx="907" cy="880"/>
            </a:xfrm>
            <a:grpFill/>
          </p:grpSpPr>
          <p:sp>
            <p:nvSpPr>
              <p:cNvPr id="84998" name="Oval 6"/>
              <p:cNvSpPr>
                <a:spLocks noChangeArrowheads="1"/>
              </p:cNvSpPr>
              <p:nvPr/>
            </p:nvSpPr>
            <p:spPr bwMode="auto">
              <a:xfrm>
                <a:off x="4468" y="2206"/>
                <a:ext cx="122" cy="122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4999" name="Oval 7"/>
              <p:cNvSpPr>
                <a:spLocks noChangeArrowheads="1"/>
              </p:cNvSpPr>
              <p:nvPr/>
            </p:nvSpPr>
            <p:spPr bwMode="auto">
              <a:xfrm>
                <a:off x="3878" y="1616"/>
                <a:ext cx="122" cy="122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5000" name="Oval 8"/>
              <p:cNvSpPr>
                <a:spLocks noChangeArrowheads="1"/>
              </p:cNvSpPr>
              <p:nvPr/>
            </p:nvSpPr>
            <p:spPr bwMode="auto">
              <a:xfrm>
                <a:off x="4663" y="1448"/>
                <a:ext cx="122" cy="122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85001" name="Group 9"/>
          <p:cNvGrpSpPr>
            <a:grpSpLocks/>
          </p:cNvGrpSpPr>
          <p:nvPr/>
        </p:nvGrpSpPr>
        <p:grpSpPr bwMode="auto">
          <a:xfrm>
            <a:off x="492125" y="1919288"/>
            <a:ext cx="7348538" cy="1247775"/>
            <a:chOff x="292" y="1374"/>
            <a:chExt cx="4629" cy="786"/>
          </a:xfrm>
        </p:grpSpPr>
        <p:sp>
          <p:nvSpPr>
            <p:cNvPr id="7218" name="Oval 10"/>
            <p:cNvSpPr>
              <a:spLocks noChangeArrowheads="1"/>
            </p:cNvSpPr>
            <p:nvPr/>
          </p:nvSpPr>
          <p:spPr bwMode="auto">
            <a:xfrm>
              <a:off x="4830" y="2069"/>
              <a:ext cx="91" cy="91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7219" name="Rectangle 11"/>
            <p:cNvSpPr>
              <a:spLocks noChangeArrowheads="1"/>
            </p:cNvSpPr>
            <p:nvPr/>
          </p:nvSpPr>
          <p:spPr bwMode="auto">
            <a:xfrm>
              <a:off x="292" y="1374"/>
              <a:ext cx="275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66"/>
                  </a:solidFill>
                  <a:latin typeface="Arial" pitchFamily="34" charset="0"/>
                  <a:cs typeface="Arial" pitchFamily="34" charset="0"/>
                </a:rPr>
                <a:t>•  </a:t>
              </a:r>
              <a:r>
                <a:rPr lang="en-US" altLang="zh-CN" sz="2800" baseline="0">
                  <a:solidFill>
                    <a:srgbClr val="000066"/>
                  </a:solidFill>
                  <a:latin typeface="Arial" pitchFamily="34" charset="0"/>
                  <a:cs typeface="Arial" pitchFamily="34" charset="0"/>
                </a:rPr>
                <a:t>present a single example</a:t>
              </a:r>
            </a:p>
          </p:txBody>
        </p:sp>
      </p:grpSp>
      <p:grpSp>
        <p:nvGrpSpPr>
          <p:cNvPr id="85004" name="Group 12"/>
          <p:cNvGrpSpPr>
            <a:grpSpLocks/>
          </p:cNvGrpSpPr>
          <p:nvPr/>
        </p:nvGrpSpPr>
        <p:grpSpPr bwMode="auto">
          <a:xfrm>
            <a:off x="474663" y="2505075"/>
            <a:ext cx="6858000" cy="1039813"/>
            <a:chOff x="302" y="1759"/>
            <a:chExt cx="4320" cy="655"/>
          </a:xfrm>
        </p:grpSpPr>
        <p:sp>
          <p:nvSpPr>
            <p:cNvPr id="7216" name="Rectangle 13"/>
            <p:cNvSpPr>
              <a:spLocks noChangeArrowheads="1"/>
            </p:cNvSpPr>
            <p:nvPr/>
          </p:nvSpPr>
          <p:spPr bwMode="auto">
            <a:xfrm>
              <a:off x="302" y="1759"/>
              <a:ext cx="3185" cy="6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CN" sz="2800">
                  <a:solidFill>
                    <a:srgbClr val="000066"/>
                  </a:solidFill>
                  <a:latin typeface="Arial" pitchFamily="34" charset="0"/>
                  <a:cs typeface="Arial" pitchFamily="34" charset="0"/>
                </a:rPr>
                <a:t>•  </a:t>
              </a:r>
              <a:r>
                <a:rPr lang="en-US" altLang="zh-CN" sz="2800" baseline="0">
                  <a:solidFill>
                    <a:srgbClr val="000066"/>
                  </a:solidFill>
                  <a:latin typeface="Arial" pitchFamily="34" charset="0"/>
                  <a:cs typeface="Arial" pitchFamily="34" charset="0"/>
                </a:rPr>
                <a:t>identify the closest prototype,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CN" sz="2800" b="1" i="1" baseline="0">
                  <a:solidFill>
                    <a:srgbClr val="000066"/>
                  </a:solidFill>
                  <a:latin typeface="Arial" pitchFamily="34" charset="0"/>
                  <a:cs typeface="Arial" pitchFamily="34" charset="0"/>
                </a:rPr>
                <a:t>  </a:t>
              </a:r>
              <a:r>
                <a:rPr lang="en-US" altLang="zh-CN" sz="2800" baseline="0">
                  <a:solidFill>
                    <a:srgbClr val="000066"/>
                  </a:solidFill>
                  <a:latin typeface="Arial" pitchFamily="34" charset="0"/>
                  <a:cs typeface="Arial" pitchFamily="34" charset="0"/>
                </a:rPr>
                <a:t> i.e.,</a:t>
              </a:r>
              <a:r>
                <a:rPr lang="en-US" altLang="zh-CN" sz="2800" b="1" baseline="0">
                  <a:solidFill>
                    <a:srgbClr val="000066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2800" baseline="0">
                  <a:solidFill>
                    <a:srgbClr val="000066"/>
                  </a:solidFill>
                  <a:latin typeface="Arial" pitchFamily="34" charset="0"/>
                  <a:cs typeface="Arial" pitchFamily="34" charset="0"/>
                </a:rPr>
                <a:t>the so-called</a:t>
              </a:r>
              <a:r>
                <a:rPr lang="en-US" altLang="zh-CN" sz="2800" b="1" baseline="0">
                  <a:solidFill>
                    <a:srgbClr val="000066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2800" b="1" i="1" baseline="0">
                  <a:solidFill>
                    <a:srgbClr val="000066"/>
                  </a:solidFill>
                  <a:latin typeface="Arial" pitchFamily="34" charset="0"/>
                  <a:cs typeface="Arial" pitchFamily="34" charset="0"/>
                </a:rPr>
                <a:t>winner  </a:t>
              </a:r>
            </a:p>
          </p:txBody>
        </p:sp>
        <p:sp>
          <p:nvSpPr>
            <p:cNvPr id="7217" name="Oval 14"/>
            <p:cNvSpPr>
              <a:spLocks noChangeArrowheads="1"/>
            </p:cNvSpPr>
            <p:nvPr/>
          </p:nvSpPr>
          <p:spPr bwMode="auto">
            <a:xfrm>
              <a:off x="4441" y="2176"/>
              <a:ext cx="181" cy="181"/>
            </a:xfrm>
            <a:prstGeom prst="ellipse">
              <a:avLst/>
            </a:prstGeom>
            <a:noFill/>
            <a:ln w="762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</p:grpSp>
      <p:grpSp>
        <p:nvGrpSpPr>
          <p:cNvPr id="85007" name="Group 15"/>
          <p:cNvGrpSpPr>
            <a:grpSpLocks/>
          </p:cNvGrpSpPr>
          <p:nvPr/>
        </p:nvGrpSpPr>
        <p:grpSpPr bwMode="auto">
          <a:xfrm>
            <a:off x="468313" y="2998788"/>
            <a:ext cx="7272337" cy="1855787"/>
            <a:chOff x="295" y="2024"/>
            <a:chExt cx="4581" cy="1169"/>
          </a:xfrm>
        </p:grpSpPr>
        <p:sp>
          <p:nvSpPr>
            <p:cNvPr id="7211" name="Rectangle 16"/>
            <p:cNvSpPr>
              <a:spLocks noChangeArrowheads="1"/>
            </p:cNvSpPr>
            <p:nvPr/>
          </p:nvSpPr>
          <p:spPr bwMode="auto">
            <a:xfrm>
              <a:off x="295" y="2321"/>
              <a:ext cx="3063" cy="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•  </a:t>
              </a:r>
              <a:r>
                <a:rPr lang="en-US" altLang="zh-CN" sz="2800" baseline="0">
                  <a:solidFill>
                    <a:srgbClr val="000066"/>
                  </a:solidFill>
                  <a:latin typeface="Arial" pitchFamily="34" charset="0"/>
                  <a:cs typeface="Arial" pitchFamily="34" charset="0"/>
                </a:rPr>
                <a:t>move the winner </a:t>
              </a:r>
              <a:r>
                <a:rPr lang="en-US" altLang="zh-CN" sz="2800" i="1" baseline="0">
                  <a:solidFill>
                    <a:srgbClr val="000066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2800" baseline="0">
                  <a:solidFill>
                    <a:srgbClr val="000066"/>
                  </a:solidFill>
                  <a:latin typeface="Arial" pitchFamily="34" charset="0"/>
                  <a:cs typeface="Arial" pitchFamily="34" charset="0"/>
                </a:rPr>
                <a:t>even </a:t>
              </a:r>
            </a:p>
            <a:p>
              <a:pPr eaLnBrk="1" hangingPunct="1"/>
              <a:r>
                <a:rPr lang="en-US" altLang="zh-CN" sz="2800" i="1" baseline="0">
                  <a:solidFill>
                    <a:srgbClr val="000066"/>
                  </a:solidFill>
                  <a:latin typeface="Arial" pitchFamily="34" charset="0"/>
                  <a:cs typeface="Arial" pitchFamily="34" charset="0"/>
                </a:rPr>
                <a:t>   </a:t>
              </a:r>
              <a:r>
                <a:rPr lang="en-US" altLang="zh-CN" sz="2800" baseline="0">
                  <a:solidFill>
                    <a:srgbClr val="000066"/>
                  </a:solidFill>
                  <a:latin typeface="Arial" pitchFamily="34" charset="0"/>
                  <a:cs typeface="Arial" pitchFamily="34" charset="0"/>
                </a:rPr>
                <a:t>closer</a:t>
              </a:r>
              <a:r>
                <a:rPr lang="en-US" altLang="zh-CN" sz="2800" i="1" baseline="0">
                  <a:solidFill>
                    <a:srgbClr val="000066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2800" baseline="0">
                  <a:solidFill>
                    <a:srgbClr val="000066"/>
                  </a:solidFill>
                  <a:latin typeface="Arial" pitchFamily="34" charset="0"/>
                  <a:cs typeface="Arial" pitchFamily="34" charset="0"/>
                </a:rPr>
                <a:t>towards the example</a:t>
              </a:r>
            </a:p>
            <a:p>
              <a:pPr eaLnBrk="1" hangingPunct="1"/>
              <a:r>
                <a:rPr lang="en-US" altLang="zh-CN" sz="2800" baseline="0">
                  <a:solidFill>
                    <a:schemeClr val="accent2"/>
                  </a:solidFill>
                </a:rPr>
                <a:t>   </a:t>
              </a:r>
              <a:endParaRPr lang="en-US" altLang="zh-CN" sz="2800" baseline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7212" name="Group 17"/>
            <p:cNvGrpSpPr>
              <a:grpSpLocks/>
            </p:cNvGrpSpPr>
            <p:nvPr/>
          </p:nvGrpSpPr>
          <p:grpSpPr bwMode="auto">
            <a:xfrm>
              <a:off x="4150" y="2024"/>
              <a:ext cx="726" cy="499"/>
              <a:chOff x="3787" y="2659"/>
              <a:chExt cx="726" cy="499"/>
            </a:xfrm>
          </p:grpSpPr>
          <p:sp>
            <p:nvSpPr>
              <p:cNvPr id="7213" name="Oval 18"/>
              <p:cNvSpPr>
                <a:spLocks noChangeArrowheads="1"/>
              </p:cNvSpPr>
              <p:nvPr/>
            </p:nvSpPr>
            <p:spPr bwMode="auto">
              <a:xfrm>
                <a:off x="3787" y="2659"/>
                <a:ext cx="726" cy="4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214" name="Oval 19"/>
              <p:cNvSpPr>
                <a:spLocks noChangeArrowheads="1"/>
              </p:cNvSpPr>
              <p:nvPr/>
            </p:nvSpPr>
            <p:spPr bwMode="auto">
              <a:xfrm>
                <a:off x="4286" y="2750"/>
                <a:ext cx="136" cy="13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7215" name="Line 20"/>
              <p:cNvSpPr>
                <a:spLocks noChangeShapeType="1"/>
              </p:cNvSpPr>
              <p:nvPr/>
            </p:nvSpPr>
            <p:spPr bwMode="auto">
              <a:xfrm flipV="1">
                <a:off x="4105" y="2840"/>
                <a:ext cx="181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85048" name="Rectangle 56"/>
          <p:cNvSpPr>
            <a:spLocks noChangeArrowheads="1"/>
          </p:cNvSpPr>
          <p:nvPr/>
        </p:nvSpPr>
        <p:spPr bwMode="auto">
          <a:xfrm>
            <a:off x="266700" y="4581525"/>
            <a:ext cx="8685213" cy="2000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aseline="0" dirty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800" baseline="0" dirty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ntuitively </a:t>
            </a:r>
            <a:r>
              <a:rPr lang="en-US" sz="2800" baseline="0" dirty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clear, plausible procedure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baseline="0" dirty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dirty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places </a:t>
            </a:r>
            <a:r>
              <a:rPr lang="en-US" baseline="0" dirty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prototypes in areas with high density of data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baseline="0" dirty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dirty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identifies </a:t>
            </a:r>
            <a:r>
              <a:rPr lang="en-US" baseline="0" dirty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the most relevant combinations of features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baseline="0" dirty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aseline="0" dirty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baseline="0" dirty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stochastic)  </a:t>
            </a:r>
            <a:r>
              <a:rPr lang="en-US" b="1" i="1" baseline="0" dirty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on-line gradient descent </a:t>
            </a:r>
            <a:r>
              <a:rPr lang="en-US" baseline="0" dirty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  with respect </a:t>
            </a:r>
            <a:r>
              <a:rPr lang="en-US" baseline="0" dirty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to </a:t>
            </a:r>
            <a:r>
              <a:rPr lang="en-US" baseline="0" dirty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b="1" baseline="0" dirty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cost function </a:t>
            </a:r>
            <a:r>
              <a:rPr lang="en-US" baseline="0" dirty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... </a:t>
            </a:r>
          </a:p>
        </p:txBody>
      </p:sp>
      <p:grpSp>
        <p:nvGrpSpPr>
          <p:cNvPr id="85013" name="Group 21"/>
          <p:cNvGrpSpPr>
            <a:grpSpLocks/>
          </p:cNvGrpSpPr>
          <p:nvPr/>
        </p:nvGrpSpPr>
        <p:grpSpPr bwMode="auto">
          <a:xfrm>
            <a:off x="200025" y="1855788"/>
            <a:ext cx="8751888" cy="2519362"/>
            <a:chOff x="119" y="1298"/>
            <a:chExt cx="5513" cy="1587"/>
          </a:xfrm>
        </p:grpSpPr>
        <p:grpSp>
          <p:nvGrpSpPr>
            <p:cNvPr id="7177" name="Group 22"/>
            <p:cNvGrpSpPr>
              <a:grpSpLocks/>
            </p:cNvGrpSpPr>
            <p:nvPr/>
          </p:nvGrpSpPr>
          <p:grpSpPr bwMode="auto">
            <a:xfrm>
              <a:off x="3409" y="1298"/>
              <a:ext cx="2223" cy="1587"/>
              <a:chOff x="3379" y="29"/>
              <a:chExt cx="2223" cy="1587"/>
            </a:xfrm>
          </p:grpSpPr>
          <p:sp>
            <p:nvSpPr>
              <p:cNvPr id="7179" name="Rectangle 23"/>
              <p:cNvSpPr>
                <a:spLocks noChangeArrowheads="1"/>
              </p:cNvSpPr>
              <p:nvPr/>
            </p:nvSpPr>
            <p:spPr bwMode="auto">
              <a:xfrm>
                <a:off x="3379" y="29"/>
                <a:ext cx="2223" cy="15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grpSp>
            <p:nvGrpSpPr>
              <p:cNvPr id="7180" name="Group 24"/>
              <p:cNvGrpSpPr>
                <a:grpSpLocks/>
              </p:cNvGrpSpPr>
              <p:nvPr/>
            </p:nvGrpSpPr>
            <p:grpSpPr bwMode="auto">
              <a:xfrm>
                <a:off x="3652" y="119"/>
                <a:ext cx="1632" cy="1134"/>
                <a:chOff x="3652" y="119"/>
                <a:chExt cx="1632" cy="1134"/>
              </a:xfrm>
            </p:grpSpPr>
            <p:sp>
              <p:nvSpPr>
                <p:cNvPr id="7181" name="Oval 25"/>
                <p:cNvSpPr>
                  <a:spLocks noChangeArrowheads="1"/>
                </p:cNvSpPr>
                <p:nvPr/>
              </p:nvSpPr>
              <p:spPr bwMode="auto">
                <a:xfrm rot="7927853">
                  <a:off x="5194" y="1090"/>
                  <a:ext cx="89" cy="9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7182" name="Oval 26"/>
                <p:cNvSpPr>
                  <a:spLocks noChangeArrowheads="1"/>
                </p:cNvSpPr>
                <p:nvPr/>
              </p:nvSpPr>
              <p:spPr bwMode="auto">
                <a:xfrm rot="7927853">
                  <a:off x="3667" y="873"/>
                  <a:ext cx="89" cy="9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7183" name="Oval 27"/>
                <p:cNvSpPr>
                  <a:spLocks noChangeArrowheads="1"/>
                </p:cNvSpPr>
                <p:nvPr/>
              </p:nvSpPr>
              <p:spPr bwMode="auto">
                <a:xfrm rot="7927853">
                  <a:off x="3875" y="576"/>
                  <a:ext cx="89" cy="9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7184" name="Oval 28"/>
                <p:cNvSpPr>
                  <a:spLocks noChangeArrowheads="1"/>
                </p:cNvSpPr>
                <p:nvPr/>
              </p:nvSpPr>
              <p:spPr bwMode="auto">
                <a:xfrm rot="7927853">
                  <a:off x="4023" y="953"/>
                  <a:ext cx="89" cy="9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7185" name="Oval 29"/>
                <p:cNvSpPr>
                  <a:spLocks noChangeArrowheads="1"/>
                </p:cNvSpPr>
                <p:nvPr/>
              </p:nvSpPr>
              <p:spPr bwMode="auto">
                <a:xfrm rot="7927853">
                  <a:off x="4010" y="698"/>
                  <a:ext cx="89" cy="9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7186" name="Oval 30"/>
                <p:cNvSpPr>
                  <a:spLocks noChangeArrowheads="1"/>
                </p:cNvSpPr>
                <p:nvPr/>
              </p:nvSpPr>
              <p:spPr bwMode="auto">
                <a:xfrm rot="7927853">
                  <a:off x="4127" y="501"/>
                  <a:ext cx="89" cy="9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7187" name="Oval 31"/>
                <p:cNvSpPr>
                  <a:spLocks noChangeArrowheads="1"/>
                </p:cNvSpPr>
                <p:nvPr/>
              </p:nvSpPr>
              <p:spPr bwMode="auto">
                <a:xfrm rot="7927853">
                  <a:off x="4420" y="584"/>
                  <a:ext cx="89" cy="9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7188" name="Oval 32"/>
                <p:cNvSpPr>
                  <a:spLocks noChangeArrowheads="1"/>
                </p:cNvSpPr>
                <p:nvPr/>
              </p:nvSpPr>
              <p:spPr bwMode="auto">
                <a:xfrm rot="7927853">
                  <a:off x="4184" y="370"/>
                  <a:ext cx="89" cy="9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7189" name="Oval 33"/>
                <p:cNvSpPr>
                  <a:spLocks noChangeArrowheads="1"/>
                </p:cNvSpPr>
                <p:nvPr/>
              </p:nvSpPr>
              <p:spPr bwMode="auto">
                <a:xfrm rot="7927853">
                  <a:off x="4308" y="301"/>
                  <a:ext cx="90" cy="9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7190" name="Oval 34"/>
                <p:cNvSpPr>
                  <a:spLocks noChangeArrowheads="1"/>
                </p:cNvSpPr>
                <p:nvPr/>
              </p:nvSpPr>
              <p:spPr bwMode="auto">
                <a:xfrm rot="7927853">
                  <a:off x="4560" y="226"/>
                  <a:ext cx="89" cy="9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7191" name="Oval 35"/>
                <p:cNvSpPr>
                  <a:spLocks noChangeArrowheads="1"/>
                </p:cNvSpPr>
                <p:nvPr/>
              </p:nvSpPr>
              <p:spPr bwMode="auto">
                <a:xfrm rot="7927853">
                  <a:off x="4506" y="420"/>
                  <a:ext cx="89" cy="9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7192" name="Oval 36"/>
                <p:cNvSpPr>
                  <a:spLocks noChangeArrowheads="1"/>
                </p:cNvSpPr>
                <p:nvPr/>
              </p:nvSpPr>
              <p:spPr bwMode="auto">
                <a:xfrm rot="7927853">
                  <a:off x="4835" y="936"/>
                  <a:ext cx="89" cy="9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7193" name="Oval 37"/>
                <p:cNvSpPr>
                  <a:spLocks noChangeArrowheads="1"/>
                </p:cNvSpPr>
                <p:nvPr/>
              </p:nvSpPr>
              <p:spPr bwMode="auto">
                <a:xfrm rot="7927853">
                  <a:off x="4844" y="1138"/>
                  <a:ext cx="89" cy="9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7194" name="Oval 38"/>
                <p:cNvSpPr>
                  <a:spLocks noChangeArrowheads="1"/>
                </p:cNvSpPr>
                <p:nvPr/>
              </p:nvSpPr>
              <p:spPr bwMode="auto">
                <a:xfrm rot="7927853">
                  <a:off x="4996" y="971"/>
                  <a:ext cx="90" cy="9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7195" name="Oval 39"/>
                <p:cNvSpPr>
                  <a:spLocks noChangeArrowheads="1"/>
                </p:cNvSpPr>
                <p:nvPr/>
              </p:nvSpPr>
              <p:spPr bwMode="auto">
                <a:xfrm rot="7927853">
                  <a:off x="4790" y="754"/>
                  <a:ext cx="89" cy="9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7196" name="Oval 40"/>
                <p:cNvSpPr>
                  <a:spLocks noChangeArrowheads="1"/>
                </p:cNvSpPr>
                <p:nvPr/>
              </p:nvSpPr>
              <p:spPr bwMode="auto">
                <a:xfrm rot="7927853">
                  <a:off x="4914" y="655"/>
                  <a:ext cx="89" cy="9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7197" name="Oval 41"/>
                <p:cNvSpPr>
                  <a:spLocks noChangeArrowheads="1"/>
                </p:cNvSpPr>
                <p:nvPr/>
              </p:nvSpPr>
              <p:spPr bwMode="auto">
                <a:xfrm rot="7927853">
                  <a:off x="5062" y="1163"/>
                  <a:ext cx="89" cy="9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7198" name="Oval 42"/>
                <p:cNvSpPr>
                  <a:spLocks noChangeArrowheads="1"/>
                </p:cNvSpPr>
                <p:nvPr/>
              </p:nvSpPr>
              <p:spPr bwMode="auto">
                <a:xfrm rot="7927853">
                  <a:off x="5106" y="646"/>
                  <a:ext cx="90" cy="9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7199" name="Oval 43"/>
                <p:cNvSpPr>
                  <a:spLocks noChangeArrowheads="1"/>
                </p:cNvSpPr>
                <p:nvPr/>
              </p:nvSpPr>
              <p:spPr bwMode="auto">
                <a:xfrm rot="7927853">
                  <a:off x="5184" y="899"/>
                  <a:ext cx="89" cy="9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7200" name="Oval 44"/>
                <p:cNvSpPr>
                  <a:spLocks noChangeArrowheads="1"/>
                </p:cNvSpPr>
                <p:nvPr/>
              </p:nvSpPr>
              <p:spPr bwMode="auto">
                <a:xfrm rot="7927853">
                  <a:off x="3999" y="1114"/>
                  <a:ext cx="89" cy="9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7201" name="Oval 45"/>
                <p:cNvSpPr>
                  <a:spLocks noChangeArrowheads="1"/>
                </p:cNvSpPr>
                <p:nvPr/>
              </p:nvSpPr>
              <p:spPr bwMode="auto">
                <a:xfrm rot="7927853">
                  <a:off x="4144" y="820"/>
                  <a:ext cx="89" cy="9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7202" name="Oval 46"/>
                <p:cNvSpPr>
                  <a:spLocks noChangeArrowheads="1"/>
                </p:cNvSpPr>
                <p:nvPr/>
              </p:nvSpPr>
              <p:spPr bwMode="auto">
                <a:xfrm rot="7927853">
                  <a:off x="3653" y="618"/>
                  <a:ext cx="89" cy="9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7203" name="Oval 47"/>
                <p:cNvSpPr>
                  <a:spLocks noChangeArrowheads="1"/>
                </p:cNvSpPr>
                <p:nvPr/>
              </p:nvSpPr>
              <p:spPr bwMode="auto">
                <a:xfrm rot="7927853">
                  <a:off x="5016" y="801"/>
                  <a:ext cx="121" cy="12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7204" name="Oval 48"/>
                <p:cNvSpPr>
                  <a:spLocks noChangeArrowheads="1"/>
                </p:cNvSpPr>
                <p:nvPr/>
              </p:nvSpPr>
              <p:spPr bwMode="auto">
                <a:xfrm rot="7927853">
                  <a:off x="4311" y="445"/>
                  <a:ext cx="120" cy="12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7205" name="Oval 49"/>
                <p:cNvSpPr>
                  <a:spLocks noChangeArrowheads="1"/>
                </p:cNvSpPr>
                <p:nvPr/>
              </p:nvSpPr>
              <p:spPr bwMode="auto">
                <a:xfrm rot="7927853">
                  <a:off x="3848" y="754"/>
                  <a:ext cx="121" cy="12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7206" name="Oval 50"/>
                <p:cNvSpPr>
                  <a:spLocks noChangeArrowheads="1"/>
                </p:cNvSpPr>
                <p:nvPr/>
              </p:nvSpPr>
              <p:spPr bwMode="auto">
                <a:xfrm rot="7927853">
                  <a:off x="3835" y="1026"/>
                  <a:ext cx="89" cy="9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7207" name="Oval 51"/>
                <p:cNvSpPr>
                  <a:spLocks noChangeArrowheads="1"/>
                </p:cNvSpPr>
                <p:nvPr/>
              </p:nvSpPr>
              <p:spPr bwMode="auto">
                <a:xfrm rot="7927853">
                  <a:off x="4242" y="662"/>
                  <a:ext cx="89" cy="9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7208" name="Oval 52"/>
                <p:cNvSpPr>
                  <a:spLocks noChangeArrowheads="1"/>
                </p:cNvSpPr>
                <p:nvPr/>
              </p:nvSpPr>
              <p:spPr bwMode="auto">
                <a:xfrm rot="7927853">
                  <a:off x="4287" y="118"/>
                  <a:ext cx="89" cy="9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7209" name="Oval 53"/>
                <p:cNvSpPr>
                  <a:spLocks noChangeArrowheads="1"/>
                </p:cNvSpPr>
                <p:nvPr/>
              </p:nvSpPr>
              <p:spPr bwMode="auto">
                <a:xfrm rot="7927853">
                  <a:off x="3918" y="889"/>
                  <a:ext cx="89" cy="9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7210" name="Oval 54"/>
                <p:cNvSpPr>
                  <a:spLocks noChangeArrowheads="1"/>
                </p:cNvSpPr>
                <p:nvPr/>
              </p:nvSpPr>
              <p:spPr bwMode="auto">
                <a:xfrm rot="7927853">
                  <a:off x="3715" y="753"/>
                  <a:ext cx="89" cy="91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</p:grpSp>
        </p:grpSp>
        <p:sp>
          <p:nvSpPr>
            <p:cNvPr id="7178" name="AutoShape 55"/>
            <p:cNvSpPr>
              <a:spLocks/>
            </p:cNvSpPr>
            <p:nvPr/>
          </p:nvSpPr>
          <p:spPr bwMode="auto">
            <a:xfrm>
              <a:off x="119" y="1640"/>
              <a:ext cx="136" cy="771"/>
            </a:xfrm>
            <a:prstGeom prst="leftBracket">
              <a:avLst>
                <a:gd name="adj" fmla="val 47243"/>
              </a:avLst>
            </a:prstGeom>
            <a:noFill/>
            <a:ln w="28575">
              <a:solidFill>
                <a:srgbClr val="3333FF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85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827088" y="11113"/>
            <a:ext cx="7793037" cy="1276350"/>
          </a:xfrm>
        </p:spPr>
        <p:txBody>
          <a:bodyPr/>
          <a:lstStyle/>
          <a:p>
            <a:r>
              <a:rPr lang="en-US" altLang="zh-CN" sz="4000" b="1" smtClean="0">
                <a:solidFill>
                  <a:srgbClr val="800000"/>
                </a:solidFill>
              </a:rPr>
              <a:t>More on vector quantization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23850" y="1557338"/>
            <a:ext cx="8572500" cy="4114800"/>
          </a:xfrm>
          <a:solidFill>
            <a:schemeClr val="bg1"/>
          </a:solidFill>
        </p:spPr>
        <p:txBody>
          <a:bodyPr/>
          <a:lstStyle/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en-US" altLang="zh-CN" sz="2400" smtClean="0"/>
              <a:t>In  VQ techniques,  a number of local Voroni centers are formed to </a:t>
            </a:r>
            <a:r>
              <a:rPr lang="en-US" altLang="zh-CN" sz="2400" b="1" smtClean="0">
                <a:solidFill>
                  <a:srgbClr val="0000FF"/>
                </a:solidFill>
              </a:rPr>
              <a:t>represent input vectors</a:t>
            </a:r>
            <a:r>
              <a:rPr lang="en-US" altLang="zh-CN" sz="2400" smtClean="0"/>
              <a:t>. </a:t>
            </a: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en-US" altLang="zh-CN" sz="2400" smtClean="0"/>
              <a:t>For a set of </a:t>
            </a:r>
            <a:r>
              <a:rPr lang="en-US" altLang="zh-CN" sz="2400" i="1" smtClean="0"/>
              <a:t>M</a:t>
            </a:r>
            <a:r>
              <a:rPr lang="en-US" altLang="zh-CN" sz="2400" smtClean="0"/>
              <a:t>  reference vectors, {</a:t>
            </a:r>
            <a:r>
              <a:rPr lang="en-US" altLang="zh-CN" sz="2400" b="1" smtClean="0"/>
              <a:t>w</a:t>
            </a:r>
            <a:r>
              <a:rPr lang="en-US" altLang="zh-CN" sz="2400" baseline="-25000" smtClean="0"/>
              <a:t>1</a:t>
            </a:r>
            <a:r>
              <a:rPr lang="en-US" altLang="zh-CN" sz="2400" smtClean="0"/>
              <a:t>,…,</a:t>
            </a:r>
            <a:r>
              <a:rPr lang="en-US" altLang="zh-CN" sz="2400" b="1" smtClean="0"/>
              <a:t>w</a:t>
            </a:r>
            <a:r>
              <a:rPr lang="en-US" altLang="zh-CN" sz="2400" baseline="-25000" smtClean="0"/>
              <a:t>M</a:t>
            </a:r>
            <a:r>
              <a:rPr lang="en-US" altLang="zh-CN" sz="2400" smtClean="0"/>
              <a:t>}, an input vector </a:t>
            </a:r>
            <a:r>
              <a:rPr lang="en-US" altLang="zh-CN" sz="2400" b="1" smtClean="0"/>
              <a:t>x</a:t>
            </a:r>
            <a:r>
              <a:rPr lang="en-US" altLang="zh-CN" sz="2400" smtClean="0"/>
              <a:t> is considered being </a:t>
            </a:r>
            <a:r>
              <a:rPr lang="en-US" altLang="zh-CN" sz="2400" i="1" smtClean="0">
                <a:solidFill>
                  <a:srgbClr val="0000FF"/>
                </a:solidFill>
              </a:rPr>
              <a:t>best matched  </a:t>
            </a:r>
            <a:r>
              <a:rPr lang="en-US" altLang="zh-CN" sz="2400" smtClean="0"/>
              <a:t>by  </a:t>
            </a:r>
            <a:r>
              <a:rPr lang="en-US" altLang="zh-CN" sz="2400" b="1" smtClean="0"/>
              <a:t>w</a:t>
            </a:r>
            <a:r>
              <a:rPr lang="en-US" altLang="zh-CN" sz="2400" baseline="-25000" smtClean="0"/>
              <a:t>k</a:t>
            </a:r>
            <a:r>
              <a:rPr lang="en-US" altLang="zh-CN" sz="2400" smtClean="0"/>
              <a:t> in the sense that an appropriately defined distortion measure such as the squared Euclidean distance ||</a:t>
            </a:r>
            <a:r>
              <a:rPr lang="en-US" altLang="zh-CN" sz="2400" b="1" smtClean="0"/>
              <a:t>x</a:t>
            </a:r>
            <a:r>
              <a:rPr lang="en-US" altLang="zh-CN" sz="2400" smtClean="0"/>
              <a:t>-</a:t>
            </a:r>
            <a:r>
              <a:rPr lang="en-US" altLang="zh-CN" sz="2400" b="1" smtClean="0"/>
              <a:t>w</a:t>
            </a:r>
            <a:r>
              <a:rPr lang="en-US" altLang="zh-CN" sz="2400" baseline="-25000" smtClean="0"/>
              <a:t>k</a:t>
            </a:r>
            <a:r>
              <a:rPr lang="en-US" altLang="zh-CN" sz="2400" smtClean="0"/>
              <a:t>||</a:t>
            </a:r>
            <a:r>
              <a:rPr lang="en-US" altLang="zh-CN" sz="2400" baseline="30000" smtClean="0"/>
              <a:t>2</a:t>
            </a:r>
            <a:r>
              <a:rPr lang="en-US" altLang="zh-CN" sz="2400" smtClean="0"/>
              <a:t> is minimal. </a:t>
            </a: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en-US" altLang="zh-CN" sz="2400" smtClean="0"/>
              <a:t>The reference vectors partition the input space R</a:t>
            </a:r>
            <a:r>
              <a:rPr lang="en-US" altLang="zh-CN" sz="2400" baseline="30000" smtClean="0"/>
              <a:t>L</a:t>
            </a:r>
            <a:r>
              <a:rPr lang="en-US" altLang="zh-CN" sz="2400" smtClean="0"/>
              <a:t> into the so called Voronoi polygons defined as</a:t>
            </a:r>
          </a:p>
          <a:p>
            <a:endParaRPr lang="zh-CN" altLang="en-US" smtClean="0"/>
          </a:p>
        </p:txBody>
      </p:sp>
      <p:graphicFrame>
        <p:nvGraphicFramePr>
          <p:cNvPr id="8196" name="Object 6"/>
          <p:cNvGraphicFramePr>
            <a:graphicFrameLocks noChangeAspect="1"/>
          </p:cNvGraphicFramePr>
          <p:nvPr/>
        </p:nvGraphicFramePr>
        <p:xfrm>
          <a:off x="4114800" y="3328988"/>
          <a:ext cx="914400" cy="1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3" imgW="435285" imgH="677109" progId="Equation.DSMT4">
                  <p:embed/>
                </p:oleObj>
              </mc:Choice>
              <mc:Fallback>
                <p:oleObj name="Equation" r:id="rId3" imgW="435285" imgH="67710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8988"/>
                        <a:ext cx="914400" cy="198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8"/>
          <p:cNvGraphicFramePr>
            <a:graphicFrameLocks noChangeAspect="1"/>
          </p:cNvGraphicFramePr>
          <p:nvPr/>
        </p:nvGraphicFramePr>
        <p:xfrm>
          <a:off x="1547813" y="5516563"/>
          <a:ext cx="5545137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5" imgW="2400300" imgH="241300" progId="Equation.DSMT4">
                  <p:embed/>
                </p:oleObj>
              </mc:Choice>
              <mc:Fallback>
                <p:oleObj name="Equation" r:id="rId5" imgW="2400300" imgH="241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516563"/>
                        <a:ext cx="5545137" cy="557212"/>
                      </a:xfrm>
                      <a:prstGeom prst="rect">
                        <a:avLst/>
                      </a:prstGeom>
                      <a:solidFill>
                        <a:srgbClr val="FFFF00">
                          <a:alpha val="39999"/>
                        </a:srgbClr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333375"/>
            <a:ext cx="7772400" cy="1104900"/>
          </a:xfrm>
        </p:spPr>
        <p:txBody>
          <a:bodyPr/>
          <a:lstStyle/>
          <a:p>
            <a:r>
              <a:rPr lang="fi-FI" altLang="zh-CN" sz="4000" b="1" smtClean="0">
                <a:solidFill>
                  <a:srgbClr val="800000"/>
                </a:solidFill>
              </a:rPr>
              <a:t>Vector Quantizer</a:t>
            </a:r>
            <a:endParaRPr lang="en-US" altLang="zh-CN" sz="4000" b="1" smtClean="0">
              <a:solidFill>
                <a:srgbClr val="800000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2565400"/>
            <a:ext cx="4752975" cy="381635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fi-FI" altLang="zh-CN" sz="2000" smtClean="0">
              <a:sym typeface="Symbol" pitchFamily="18" charset="2"/>
            </a:endParaRPr>
          </a:p>
          <a:p>
            <a:pPr>
              <a:lnSpc>
                <a:spcPts val="3000"/>
              </a:lnSpc>
              <a:spcBef>
                <a:spcPct val="0"/>
              </a:spcBef>
            </a:pPr>
            <a:r>
              <a:rPr lang="fi-FI" altLang="zh-CN" sz="2400" smtClean="0"/>
              <a:t>The collection of possible </a:t>
            </a:r>
            <a:r>
              <a:rPr lang="en-US" altLang="zh-CN" sz="2400" smtClean="0"/>
              <a:t>reference</a:t>
            </a:r>
            <a:r>
              <a:rPr lang="fi-FI" altLang="zh-CN" sz="2400" smtClean="0"/>
              <a:t> vectors is called the</a:t>
            </a:r>
            <a:r>
              <a:rPr lang="fi-FI" altLang="zh-CN" sz="2400" smtClean="0">
                <a:solidFill>
                  <a:srgbClr val="FF0000"/>
                </a:solidFill>
              </a:rPr>
              <a:t> </a:t>
            </a:r>
            <a:r>
              <a:rPr lang="fi-FI" altLang="zh-CN" sz="2400" b="1" i="1" smtClean="0">
                <a:solidFill>
                  <a:srgbClr val="FF0000"/>
                </a:solidFill>
              </a:rPr>
              <a:t>codebook</a:t>
            </a:r>
            <a:r>
              <a:rPr lang="fi-FI" altLang="zh-CN" sz="2400" smtClean="0">
                <a:solidFill>
                  <a:srgbClr val="FF0000"/>
                </a:solidFill>
              </a:rPr>
              <a:t> </a:t>
            </a:r>
            <a:r>
              <a:rPr lang="fi-FI" altLang="zh-CN" sz="2400" smtClean="0"/>
              <a:t>of the quantizer, and its members are called </a:t>
            </a:r>
            <a:r>
              <a:rPr lang="fi-FI" altLang="zh-CN" sz="2400" i="1" smtClean="0"/>
              <a:t>code vectors</a:t>
            </a:r>
            <a:r>
              <a:rPr lang="fi-FI" altLang="zh-CN" sz="2400" smtClean="0"/>
              <a:t>.</a:t>
            </a:r>
          </a:p>
          <a:p>
            <a:pPr>
              <a:lnSpc>
                <a:spcPts val="3000"/>
              </a:lnSpc>
              <a:spcBef>
                <a:spcPct val="0"/>
              </a:spcBef>
            </a:pPr>
            <a:r>
              <a:rPr lang="fi-FI" altLang="zh-CN" sz="2400" smtClean="0">
                <a:solidFill>
                  <a:srgbClr val="0000FF"/>
                </a:solidFill>
              </a:rPr>
              <a:t>The SOM algorithm provides </a:t>
            </a:r>
            <a:r>
              <a:rPr lang="fi-FI" altLang="zh-CN" sz="2400" i="1" smtClean="0">
                <a:solidFill>
                  <a:srgbClr val="0000FF"/>
                </a:solidFill>
              </a:rPr>
              <a:t>an approximate method </a:t>
            </a:r>
            <a:r>
              <a:rPr lang="fi-FI" altLang="zh-CN" sz="2400" smtClean="0">
                <a:solidFill>
                  <a:srgbClr val="0000FF"/>
                </a:solidFill>
              </a:rPr>
              <a:t>for computing the Voronoi vectors in unsupervised manner.</a:t>
            </a:r>
          </a:p>
          <a:p>
            <a:pPr>
              <a:lnSpc>
                <a:spcPct val="80000"/>
              </a:lnSpc>
            </a:pPr>
            <a:endParaRPr lang="en-US" altLang="zh-CN" sz="2400" smtClean="0"/>
          </a:p>
        </p:txBody>
      </p:sp>
      <p:grpSp>
        <p:nvGrpSpPr>
          <p:cNvPr id="9220" name="Group 15"/>
          <p:cNvGrpSpPr>
            <a:grpSpLocks/>
          </p:cNvGrpSpPr>
          <p:nvPr/>
        </p:nvGrpSpPr>
        <p:grpSpPr bwMode="auto">
          <a:xfrm>
            <a:off x="5076825" y="2924175"/>
            <a:ext cx="2951163" cy="3241675"/>
            <a:chOff x="3470" y="1207"/>
            <a:chExt cx="1859" cy="2042"/>
          </a:xfrm>
        </p:grpSpPr>
        <p:sp>
          <p:nvSpPr>
            <p:cNvPr id="9228" name="Line 8"/>
            <p:cNvSpPr>
              <a:spLocks noChangeShapeType="1"/>
            </p:cNvSpPr>
            <p:nvPr/>
          </p:nvSpPr>
          <p:spPr bwMode="auto">
            <a:xfrm>
              <a:off x="3470" y="2341"/>
              <a:ext cx="18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9" name="Line 9"/>
            <p:cNvSpPr>
              <a:spLocks noChangeShapeType="1"/>
            </p:cNvSpPr>
            <p:nvPr/>
          </p:nvSpPr>
          <p:spPr bwMode="auto">
            <a:xfrm flipV="1">
              <a:off x="4332" y="1207"/>
              <a:ext cx="0" cy="20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0" name="Line 10"/>
            <p:cNvSpPr>
              <a:spLocks noChangeShapeType="1"/>
            </p:cNvSpPr>
            <p:nvPr/>
          </p:nvSpPr>
          <p:spPr bwMode="auto">
            <a:xfrm>
              <a:off x="3969" y="1434"/>
              <a:ext cx="499" cy="5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1" name="Line 11"/>
            <p:cNvSpPr>
              <a:spLocks noChangeShapeType="1"/>
            </p:cNvSpPr>
            <p:nvPr/>
          </p:nvSpPr>
          <p:spPr bwMode="auto">
            <a:xfrm flipV="1">
              <a:off x="4468" y="1933"/>
              <a:ext cx="725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2" name="Line 12"/>
            <p:cNvSpPr>
              <a:spLocks noChangeShapeType="1"/>
            </p:cNvSpPr>
            <p:nvPr/>
          </p:nvSpPr>
          <p:spPr bwMode="auto">
            <a:xfrm flipH="1">
              <a:off x="4195" y="2024"/>
              <a:ext cx="273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3" name="Line 13"/>
            <p:cNvSpPr>
              <a:spLocks noChangeShapeType="1"/>
            </p:cNvSpPr>
            <p:nvPr/>
          </p:nvSpPr>
          <p:spPr bwMode="auto">
            <a:xfrm flipV="1">
              <a:off x="3515" y="2432"/>
              <a:ext cx="68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4" name="Line 14"/>
            <p:cNvSpPr>
              <a:spLocks noChangeShapeType="1"/>
            </p:cNvSpPr>
            <p:nvPr/>
          </p:nvSpPr>
          <p:spPr bwMode="auto">
            <a:xfrm>
              <a:off x="4195" y="2432"/>
              <a:ext cx="635" cy="72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9221" name="Object 16"/>
          <p:cNvGraphicFramePr>
            <a:graphicFrameLocks noChangeAspect="1"/>
          </p:cNvGraphicFramePr>
          <p:nvPr/>
        </p:nvGraphicFramePr>
        <p:xfrm>
          <a:off x="973138" y="1930400"/>
          <a:ext cx="547211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Equation" r:id="rId3" imgW="2400300" imgH="241300" progId="Equation.DSMT4">
                  <p:embed/>
                </p:oleObj>
              </mc:Choice>
              <mc:Fallback>
                <p:oleObj name="Equation" r:id="rId3" imgW="2400300" imgH="2413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1930400"/>
                        <a:ext cx="5472112" cy="549275"/>
                      </a:xfrm>
                      <a:prstGeom prst="rect">
                        <a:avLst/>
                      </a:prstGeom>
                      <a:solidFill>
                        <a:srgbClr val="FFFF00">
                          <a:alpha val="36078"/>
                        </a:srgbClr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AutoShape 17"/>
          <p:cNvSpPr>
            <a:spLocks noChangeArrowheads="1"/>
          </p:cNvSpPr>
          <p:nvPr/>
        </p:nvSpPr>
        <p:spPr bwMode="auto">
          <a:xfrm>
            <a:off x="6732588" y="2060575"/>
            <a:ext cx="2303462" cy="1368425"/>
          </a:xfrm>
          <a:prstGeom prst="wedgeRoundRectCallout">
            <a:avLst>
              <a:gd name="adj1" fmla="val -71292"/>
              <a:gd name="adj2" fmla="val 6452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fi-FI" altLang="zh-CN" sz="2000" b="1">
                <a:latin typeface="Tahoma" pitchFamily="34" charset="0"/>
                <a:sym typeface="Symbol" pitchFamily="18" charset="2"/>
              </a:rPr>
              <a:t>input space is divided into a number of distinct regions, and for each region a reconstruction vector is defined</a:t>
            </a:r>
            <a:endParaRPr lang="zh-CN" altLang="en-US" sz="2000" b="1">
              <a:latin typeface="Tahoma" pitchFamily="34" charset="0"/>
            </a:endParaRPr>
          </a:p>
        </p:txBody>
      </p:sp>
      <p:sp>
        <p:nvSpPr>
          <p:cNvPr id="9223" name="Text Box 18"/>
          <p:cNvSpPr txBox="1">
            <a:spLocks noChangeArrowheads="1"/>
          </p:cNvSpPr>
          <p:nvPr/>
        </p:nvSpPr>
        <p:spPr bwMode="auto">
          <a:xfrm>
            <a:off x="6877050" y="4292600"/>
            <a:ext cx="4175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6000">
                <a:solidFill>
                  <a:srgbClr val="0000FF"/>
                </a:solidFill>
                <a:latin typeface="Coronet" pitchFamily="66" charset="0"/>
                <a:sym typeface="Symbol" pitchFamily="18" charset="2"/>
              </a:rPr>
              <a:t></a:t>
            </a:r>
          </a:p>
        </p:txBody>
      </p:sp>
      <p:sp>
        <p:nvSpPr>
          <p:cNvPr id="9224" name="Text Box 19"/>
          <p:cNvSpPr txBox="1">
            <a:spLocks noChangeArrowheads="1"/>
          </p:cNvSpPr>
          <p:nvPr/>
        </p:nvSpPr>
        <p:spPr bwMode="auto">
          <a:xfrm>
            <a:off x="6732588" y="3068638"/>
            <a:ext cx="4175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6000">
                <a:solidFill>
                  <a:srgbClr val="0000FF"/>
                </a:solidFill>
                <a:latin typeface="Coronet" pitchFamily="66" charset="0"/>
                <a:sym typeface="Symbol" pitchFamily="18" charset="2"/>
              </a:rPr>
              <a:t></a:t>
            </a:r>
          </a:p>
        </p:txBody>
      </p:sp>
      <p:sp>
        <p:nvSpPr>
          <p:cNvPr id="9225" name="Text Box 20"/>
          <p:cNvSpPr txBox="1">
            <a:spLocks noChangeArrowheads="1"/>
          </p:cNvSpPr>
          <p:nvPr/>
        </p:nvSpPr>
        <p:spPr bwMode="auto">
          <a:xfrm>
            <a:off x="5651500" y="3789363"/>
            <a:ext cx="4175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6000">
                <a:solidFill>
                  <a:srgbClr val="0000FF"/>
                </a:solidFill>
                <a:latin typeface="Coronet" pitchFamily="66" charset="0"/>
                <a:sym typeface="Symbol" pitchFamily="18" charset="2"/>
              </a:rPr>
              <a:t></a:t>
            </a:r>
          </a:p>
        </p:txBody>
      </p:sp>
      <p:sp>
        <p:nvSpPr>
          <p:cNvPr id="9226" name="Text Box 21"/>
          <p:cNvSpPr txBox="1">
            <a:spLocks noChangeArrowheads="1"/>
          </p:cNvSpPr>
          <p:nvPr/>
        </p:nvSpPr>
        <p:spPr bwMode="auto">
          <a:xfrm>
            <a:off x="5795963" y="5084763"/>
            <a:ext cx="4175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6000">
                <a:solidFill>
                  <a:srgbClr val="0000FF"/>
                </a:solidFill>
                <a:latin typeface="Coronet" pitchFamily="66" charset="0"/>
                <a:sym typeface="Symbol" pitchFamily="18" charset="2"/>
              </a:rPr>
              <a:t></a:t>
            </a:r>
          </a:p>
        </p:txBody>
      </p:sp>
      <p:sp>
        <p:nvSpPr>
          <p:cNvPr id="9227" name="AutoShape 22"/>
          <p:cNvSpPr>
            <a:spLocks noChangeArrowheads="1"/>
          </p:cNvSpPr>
          <p:nvPr/>
        </p:nvSpPr>
        <p:spPr bwMode="auto">
          <a:xfrm>
            <a:off x="6659563" y="5876925"/>
            <a:ext cx="1728787" cy="504825"/>
          </a:xfrm>
          <a:prstGeom prst="wedgeRoundRectCallout">
            <a:avLst>
              <a:gd name="adj1" fmla="val -78190"/>
              <a:gd name="adj2" fmla="val -7138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Code vectors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88913"/>
            <a:ext cx="8126412" cy="1141412"/>
          </a:xfrm>
        </p:spPr>
        <p:txBody>
          <a:bodyPr/>
          <a:lstStyle/>
          <a:p>
            <a:r>
              <a:rPr lang="fi-FI" altLang="zh-CN" sz="4000" b="1" smtClean="0">
                <a:solidFill>
                  <a:srgbClr val="800000"/>
                </a:solidFill>
              </a:rPr>
              <a:t>Learning Vector Quantizer (LVQ)</a:t>
            </a:r>
            <a:endParaRPr lang="en-US" altLang="zh-CN" sz="4000" b="1" smtClean="0">
              <a:solidFill>
                <a:srgbClr val="800000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107950" y="2168525"/>
            <a:ext cx="4143375" cy="4114800"/>
          </a:xfrm>
        </p:spPr>
        <p:txBody>
          <a:bodyPr/>
          <a:lstStyle/>
          <a:p>
            <a:pPr>
              <a:buFont typeface="Monotype Sorts"/>
              <a:buNone/>
            </a:pPr>
            <a:r>
              <a:rPr lang="fi-FI" altLang="zh-CN" sz="2800" smtClean="0"/>
              <a:t>	LVQ is a supervised learning technique that uses </a:t>
            </a:r>
            <a:r>
              <a:rPr lang="fi-FI" altLang="zh-CN" sz="2800" i="1" smtClean="0">
                <a:solidFill>
                  <a:srgbClr val="0000FF"/>
                </a:solidFill>
              </a:rPr>
              <a:t>class information </a:t>
            </a:r>
            <a:r>
              <a:rPr lang="fi-FI" altLang="zh-CN" sz="2800" smtClean="0"/>
              <a:t>to move the Voronoi vectors slightly, so as to improve the quality of the classifier decision regions. </a:t>
            </a:r>
          </a:p>
          <a:p>
            <a:pPr>
              <a:buFont typeface="Monotype Sorts"/>
              <a:buNone/>
            </a:pPr>
            <a:endParaRPr lang="en-US" altLang="zh-CN" sz="2800" smtClean="0"/>
          </a:p>
        </p:txBody>
      </p:sp>
      <p:sp>
        <p:nvSpPr>
          <p:cNvPr id="10244" name="Rectangle 10"/>
          <p:cNvSpPr>
            <a:spLocks noChangeArrowheads="1"/>
          </p:cNvSpPr>
          <p:nvPr/>
        </p:nvSpPr>
        <p:spPr bwMode="auto">
          <a:xfrm>
            <a:off x="4284663" y="3213100"/>
            <a:ext cx="457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baseline="0"/>
              <a:t>if the winner belongs to the</a:t>
            </a:r>
          </a:p>
          <a:p>
            <a:pPr eaLnBrk="1" hangingPunct="1"/>
            <a:r>
              <a:rPr lang="en-US" altLang="zh-CN" b="1" baseline="0"/>
              <a:t>right class</a:t>
            </a:r>
            <a:endParaRPr lang="en-US" altLang="zh-CN" b="1"/>
          </a:p>
        </p:txBody>
      </p:sp>
      <p:sp>
        <p:nvSpPr>
          <p:cNvPr id="10245" name="Rectangle 11"/>
          <p:cNvSpPr>
            <a:spLocks noChangeArrowheads="1"/>
          </p:cNvSpPr>
          <p:nvPr/>
        </p:nvSpPr>
        <p:spPr bwMode="auto">
          <a:xfrm>
            <a:off x="4356100" y="4941888"/>
            <a:ext cx="4572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baseline="0"/>
              <a:t>if the winner belongs to the</a:t>
            </a:r>
          </a:p>
          <a:p>
            <a:pPr eaLnBrk="1" hangingPunct="1"/>
            <a:r>
              <a:rPr lang="en-US" altLang="zh-CN" b="1" baseline="0"/>
              <a:t>wrong class</a:t>
            </a:r>
            <a:endParaRPr lang="en-US" altLang="zh-CN" b="1"/>
          </a:p>
        </p:txBody>
      </p:sp>
      <p:grpSp>
        <p:nvGrpSpPr>
          <p:cNvPr id="10246" name="Group 25"/>
          <p:cNvGrpSpPr>
            <a:grpSpLocks/>
          </p:cNvGrpSpPr>
          <p:nvPr/>
        </p:nvGrpSpPr>
        <p:grpSpPr bwMode="auto">
          <a:xfrm>
            <a:off x="4062413" y="1616075"/>
            <a:ext cx="4841875" cy="1325563"/>
            <a:chOff x="2570" y="1289"/>
            <a:chExt cx="3045" cy="649"/>
          </a:xfrm>
        </p:grpSpPr>
        <p:sp>
          <p:nvSpPr>
            <p:cNvPr id="10250" name="Rectangle 11"/>
            <p:cNvSpPr>
              <a:spLocks noChangeArrowheads="1"/>
            </p:cNvSpPr>
            <p:nvPr/>
          </p:nvSpPr>
          <p:spPr bwMode="auto">
            <a:xfrm>
              <a:off x="3016" y="1344"/>
              <a:ext cx="590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algn="ctr" eaLnBrk="1" hangingPunct="1">
                <a:spcAft>
                  <a:spcPct val="20000"/>
                </a:spcAft>
              </a:pPr>
              <a:r>
                <a:rPr lang="en-US" altLang="zh-CN" sz="3200" b="1">
                  <a:latin typeface="Tahoma" pitchFamily="34" charset="0"/>
                </a:rPr>
                <a:t>SOM</a:t>
              </a:r>
            </a:p>
          </p:txBody>
        </p:sp>
        <p:sp>
          <p:nvSpPr>
            <p:cNvPr id="10251" name="Rectangle 12"/>
            <p:cNvSpPr>
              <a:spLocks noChangeArrowheads="1"/>
            </p:cNvSpPr>
            <p:nvPr/>
          </p:nvSpPr>
          <p:spPr bwMode="auto">
            <a:xfrm>
              <a:off x="4014" y="1344"/>
              <a:ext cx="680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/>
                <a:t>LVQ</a:t>
              </a:r>
            </a:p>
          </p:txBody>
        </p:sp>
        <p:sp>
          <p:nvSpPr>
            <p:cNvPr id="10252" name="AutoShape 13"/>
            <p:cNvSpPr>
              <a:spLocks noChangeArrowheads="1"/>
            </p:cNvSpPr>
            <p:nvPr/>
          </p:nvSpPr>
          <p:spPr bwMode="auto">
            <a:xfrm>
              <a:off x="2608" y="1481"/>
              <a:ext cx="408" cy="136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0253" name="AutoShape 14"/>
            <p:cNvSpPr>
              <a:spLocks noChangeArrowheads="1"/>
            </p:cNvSpPr>
            <p:nvPr/>
          </p:nvSpPr>
          <p:spPr bwMode="auto">
            <a:xfrm>
              <a:off x="3606" y="1480"/>
              <a:ext cx="408" cy="136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0254" name="Line 15"/>
            <p:cNvSpPr>
              <a:spLocks noChangeShapeType="1"/>
            </p:cNvSpPr>
            <p:nvPr/>
          </p:nvSpPr>
          <p:spPr bwMode="auto">
            <a:xfrm>
              <a:off x="4694" y="1434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5" name="Line 16"/>
            <p:cNvSpPr>
              <a:spLocks noChangeShapeType="1"/>
            </p:cNvSpPr>
            <p:nvPr/>
          </p:nvSpPr>
          <p:spPr bwMode="auto">
            <a:xfrm>
              <a:off x="4694" y="1525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6" name="Line 17"/>
            <p:cNvSpPr>
              <a:spLocks noChangeShapeType="1"/>
            </p:cNvSpPr>
            <p:nvPr/>
          </p:nvSpPr>
          <p:spPr bwMode="auto">
            <a:xfrm>
              <a:off x="4694" y="170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7" name="Text Box 18"/>
            <p:cNvSpPr txBox="1">
              <a:spLocks noChangeArrowheads="1"/>
            </p:cNvSpPr>
            <p:nvPr/>
          </p:nvSpPr>
          <p:spPr bwMode="auto">
            <a:xfrm>
              <a:off x="2570" y="1289"/>
              <a:ext cx="483" cy="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Arial" pitchFamily="34" charset="0"/>
                  <a:cs typeface="Arial" pitchFamily="34" charset="0"/>
                </a:rPr>
                <a:t>input</a:t>
              </a:r>
            </a:p>
          </p:txBody>
        </p:sp>
        <p:sp>
          <p:nvSpPr>
            <p:cNvPr id="10258" name="AutoShape 19"/>
            <p:cNvSpPr>
              <a:spLocks noChangeArrowheads="1"/>
            </p:cNvSpPr>
            <p:nvPr/>
          </p:nvSpPr>
          <p:spPr bwMode="auto">
            <a:xfrm>
              <a:off x="4286" y="1752"/>
              <a:ext cx="90" cy="181"/>
            </a:xfrm>
            <a:prstGeom prst="upArrow">
              <a:avLst>
                <a:gd name="adj1" fmla="val 50000"/>
                <a:gd name="adj2" fmla="val 502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0259" name="Text Box 20"/>
            <p:cNvSpPr txBox="1">
              <a:spLocks noChangeArrowheads="1"/>
            </p:cNvSpPr>
            <p:nvPr/>
          </p:nvSpPr>
          <p:spPr bwMode="auto">
            <a:xfrm>
              <a:off x="4332" y="1752"/>
              <a:ext cx="651" cy="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teacher</a:t>
              </a:r>
            </a:p>
          </p:txBody>
        </p:sp>
        <p:sp>
          <p:nvSpPr>
            <p:cNvPr id="10260" name="Text Box 21"/>
            <p:cNvSpPr txBox="1">
              <a:spLocks noChangeArrowheads="1"/>
            </p:cNvSpPr>
            <p:nvPr/>
          </p:nvSpPr>
          <p:spPr bwMode="auto">
            <a:xfrm>
              <a:off x="5148" y="1389"/>
              <a:ext cx="4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Coronet" pitchFamily="66" charset="0"/>
                </a:rPr>
                <a:t>Class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Coronet" pitchFamily="66" charset="0"/>
                </a:rPr>
                <a:t>labels</a:t>
              </a:r>
            </a:p>
          </p:txBody>
        </p:sp>
      </p:grpSp>
      <p:graphicFrame>
        <p:nvGraphicFramePr>
          <p:cNvPr id="10247" name="Object 23"/>
          <p:cNvGraphicFramePr>
            <a:graphicFrameLocks noChangeAspect="1"/>
          </p:cNvGraphicFramePr>
          <p:nvPr/>
        </p:nvGraphicFramePr>
        <p:xfrm>
          <a:off x="4643438" y="4221163"/>
          <a:ext cx="34575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Equation" r:id="rId3" imgW="1422400" imgH="228600" progId="Equation.DSMT4">
                  <p:embed/>
                </p:oleObj>
              </mc:Choice>
              <mc:Fallback>
                <p:oleObj name="Equation" r:id="rId3" imgW="1422400" imgH="2286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221163"/>
                        <a:ext cx="345757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24"/>
          <p:cNvGraphicFramePr>
            <a:graphicFrameLocks noChangeAspect="1"/>
          </p:cNvGraphicFramePr>
          <p:nvPr/>
        </p:nvGraphicFramePr>
        <p:xfrm>
          <a:off x="4643438" y="5805488"/>
          <a:ext cx="31686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Equation" r:id="rId5" imgW="1409700" imgH="228600" progId="Equation.DSMT4">
                  <p:embed/>
                </p:oleObj>
              </mc:Choice>
              <mc:Fallback>
                <p:oleObj name="Equation" r:id="rId5" imgW="1409700" imgH="2286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805488"/>
                        <a:ext cx="316865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4267200" y="3249613"/>
            <a:ext cx="4413250" cy="3384550"/>
          </a:xfrm>
          <a:prstGeom prst="rect">
            <a:avLst/>
          </a:prstGeom>
          <a:solidFill>
            <a:srgbClr val="0000FF">
              <a:alpha val="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042988" y="731838"/>
            <a:ext cx="23669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baseline="0">
                <a:solidFill>
                  <a:srgbClr val="800000"/>
                </a:solidFill>
                <a:latin typeface="Tahoma" pitchFamily="34" charset="0"/>
              </a:rPr>
              <a:t>Example</a:t>
            </a:r>
          </a:p>
        </p:txBody>
      </p:sp>
      <p:sp>
        <p:nvSpPr>
          <p:cNvPr id="196612" name="Rectangle 4"/>
          <p:cNvSpPr>
            <a:spLocks noChangeArrowheads="1"/>
          </p:cNvSpPr>
          <p:nvPr/>
        </p:nvSpPr>
        <p:spPr bwMode="auto">
          <a:xfrm>
            <a:off x="444500" y="3789363"/>
            <a:ext cx="84963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b="1" baseline="0">
                <a:latin typeface="Tahoma" pitchFamily="34" charset="0"/>
              </a:rPr>
              <a:t>Learning</a:t>
            </a:r>
            <a:r>
              <a:rPr lang="en-US" altLang="zh-CN" baseline="0">
                <a:latin typeface="Tahoma" pitchFamily="34" charset="0"/>
              </a:rPr>
              <a:t>:  choice of prototypes according to example data</a:t>
            </a:r>
          </a:p>
        </p:txBody>
      </p:sp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481013" y="1987550"/>
            <a:ext cx="3176587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baseline="0"/>
              <a:t>Example situation:</a:t>
            </a:r>
            <a:r>
              <a:rPr lang="en-US" altLang="zh-CN" sz="2400" baseline="0"/>
              <a:t>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aseline="0">
                <a:solidFill>
                  <a:srgbClr val="0000CC"/>
                </a:solidFill>
              </a:rPr>
              <a:t>3 classes</a:t>
            </a:r>
          </a:p>
        </p:txBody>
      </p:sp>
      <p:sp>
        <p:nvSpPr>
          <p:cNvPr id="11269" name="Oval 7"/>
          <p:cNvSpPr>
            <a:spLocks noChangeArrowheads="1"/>
          </p:cNvSpPr>
          <p:nvPr/>
        </p:nvSpPr>
        <p:spPr bwMode="auto">
          <a:xfrm>
            <a:off x="6078538" y="952500"/>
            <a:ext cx="193675" cy="193675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11270" name="Oval 8"/>
          <p:cNvSpPr>
            <a:spLocks noChangeArrowheads="1"/>
          </p:cNvSpPr>
          <p:nvPr/>
        </p:nvSpPr>
        <p:spPr bwMode="auto">
          <a:xfrm>
            <a:off x="6461125" y="1095375"/>
            <a:ext cx="193675" cy="193675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11271" name="Oval 9"/>
          <p:cNvSpPr>
            <a:spLocks noChangeArrowheads="1"/>
          </p:cNvSpPr>
          <p:nvPr/>
        </p:nvSpPr>
        <p:spPr bwMode="auto">
          <a:xfrm>
            <a:off x="6294438" y="1406525"/>
            <a:ext cx="193675" cy="193675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11272" name="Oval 10"/>
          <p:cNvSpPr>
            <a:spLocks noChangeArrowheads="1"/>
          </p:cNvSpPr>
          <p:nvPr/>
        </p:nvSpPr>
        <p:spPr bwMode="auto">
          <a:xfrm>
            <a:off x="5884863" y="1479550"/>
            <a:ext cx="193675" cy="193675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11273" name="Oval 11"/>
          <p:cNvSpPr>
            <a:spLocks noChangeArrowheads="1"/>
          </p:cNvSpPr>
          <p:nvPr/>
        </p:nvSpPr>
        <p:spPr bwMode="auto">
          <a:xfrm>
            <a:off x="6100763" y="1693863"/>
            <a:ext cx="193675" cy="193675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11274" name="Oval 12"/>
          <p:cNvSpPr>
            <a:spLocks noChangeArrowheads="1"/>
          </p:cNvSpPr>
          <p:nvPr/>
        </p:nvSpPr>
        <p:spPr bwMode="auto">
          <a:xfrm>
            <a:off x="5646738" y="1023938"/>
            <a:ext cx="193675" cy="193675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11275" name="Oval 13"/>
          <p:cNvSpPr>
            <a:spLocks noChangeArrowheads="1"/>
          </p:cNvSpPr>
          <p:nvPr/>
        </p:nvSpPr>
        <p:spPr bwMode="auto">
          <a:xfrm>
            <a:off x="5573713" y="1406525"/>
            <a:ext cx="193675" cy="193675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11276" name="Oval 14"/>
          <p:cNvSpPr>
            <a:spLocks noChangeArrowheads="1"/>
          </p:cNvSpPr>
          <p:nvPr/>
        </p:nvSpPr>
        <p:spPr bwMode="auto">
          <a:xfrm>
            <a:off x="5718175" y="1838325"/>
            <a:ext cx="193675" cy="193675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11277" name="Oval 15"/>
          <p:cNvSpPr>
            <a:spLocks noChangeArrowheads="1"/>
          </p:cNvSpPr>
          <p:nvPr/>
        </p:nvSpPr>
        <p:spPr bwMode="auto">
          <a:xfrm>
            <a:off x="6510338" y="1622425"/>
            <a:ext cx="193675" cy="193675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11278" name="Oval 16"/>
          <p:cNvSpPr>
            <a:spLocks noChangeArrowheads="1"/>
          </p:cNvSpPr>
          <p:nvPr/>
        </p:nvSpPr>
        <p:spPr bwMode="auto">
          <a:xfrm>
            <a:off x="7712075" y="1744663"/>
            <a:ext cx="193675" cy="19367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11279" name="Oval 17"/>
          <p:cNvSpPr>
            <a:spLocks noChangeArrowheads="1"/>
          </p:cNvSpPr>
          <p:nvPr/>
        </p:nvSpPr>
        <p:spPr bwMode="auto">
          <a:xfrm>
            <a:off x="8094663" y="1960563"/>
            <a:ext cx="193675" cy="19367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11280" name="Oval 18"/>
          <p:cNvSpPr>
            <a:spLocks noChangeArrowheads="1"/>
          </p:cNvSpPr>
          <p:nvPr/>
        </p:nvSpPr>
        <p:spPr bwMode="auto">
          <a:xfrm>
            <a:off x="7927975" y="2198688"/>
            <a:ext cx="193675" cy="19367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11281" name="Oval 19"/>
          <p:cNvSpPr>
            <a:spLocks noChangeArrowheads="1"/>
          </p:cNvSpPr>
          <p:nvPr/>
        </p:nvSpPr>
        <p:spPr bwMode="auto">
          <a:xfrm>
            <a:off x="7518400" y="2249488"/>
            <a:ext cx="193675" cy="19367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11282" name="Oval 20"/>
          <p:cNvSpPr>
            <a:spLocks noChangeArrowheads="1"/>
          </p:cNvSpPr>
          <p:nvPr/>
        </p:nvSpPr>
        <p:spPr bwMode="auto">
          <a:xfrm>
            <a:off x="8001000" y="1600200"/>
            <a:ext cx="193675" cy="19367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11283" name="Oval 21"/>
          <p:cNvSpPr>
            <a:spLocks noChangeArrowheads="1"/>
          </p:cNvSpPr>
          <p:nvPr/>
        </p:nvSpPr>
        <p:spPr bwMode="auto">
          <a:xfrm>
            <a:off x="7280275" y="1889125"/>
            <a:ext cx="193675" cy="19367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11284" name="Oval 22"/>
          <p:cNvSpPr>
            <a:spLocks noChangeArrowheads="1"/>
          </p:cNvSpPr>
          <p:nvPr/>
        </p:nvSpPr>
        <p:spPr bwMode="auto">
          <a:xfrm>
            <a:off x="7207250" y="2271713"/>
            <a:ext cx="193675" cy="19367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11285" name="Oval 23"/>
          <p:cNvSpPr>
            <a:spLocks noChangeArrowheads="1"/>
          </p:cNvSpPr>
          <p:nvPr/>
        </p:nvSpPr>
        <p:spPr bwMode="auto">
          <a:xfrm>
            <a:off x="7424738" y="1600200"/>
            <a:ext cx="193675" cy="19367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11286" name="Oval 24"/>
          <p:cNvSpPr>
            <a:spLocks noChangeArrowheads="1"/>
          </p:cNvSpPr>
          <p:nvPr/>
        </p:nvSpPr>
        <p:spPr bwMode="auto">
          <a:xfrm>
            <a:off x="7785100" y="2487613"/>
            <a:ext cx="193675" cy="19367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11287" name="Oval 25"/>
          <p:cNvSpPr>
            <a:spLocks noChangeArrowheads="1"/>
          </p:cNvSpPr>
          <p:nvPr/>
        </p:nvSpPr>
        <p:spPr bwMode="auto">
          <a:xfrm>
            <a:off x="6127750" y="2559050"/>
            <a:ext cx="193675" cy="193675"/>
          </a:xfrm>
          <a:prstGeom prst="ellipse">
            <a:avLst/>
          </a:prstGeom>
          <a:solidFill>
            <a:srgbClr val="66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1288" name="Oval 26"/>
          <p:cNvSpPr>
            <a:spLocks noChangeArrowheads="1"/>
          </p:cNvSpPr>
          <p:nvPr/>
        </p:nvSpPr>
        <p:spPr bwMode="auto">
          <a:xfrm>
            <a:off x="6488113" y="2392363"/>
            <a:ext cx="193675" cy="193675"/>
          </a:xfrm>
          <a:prstGeom prst="ellipse">
            <a:avLst/>
          </a:prstGeom>
          <a:solidFill>
            <a:srgbClr val="66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11289" name="Oval 27"/>
          <p:cNvSpPr>
            <a:spLocks noChangeArrowheads="1"/>
          </p:cNvSpPr>
          <p:nvPr/>
        </p:nvSpPr>
        <p:spPr bwMode="auto">
          <a:xfrm>
            <a:off x="6653213" y="2752725"/>
            <a:ext cx="193675" cy="193675"/>
          </a:xfrm>
          <a:prstGeom prst="ellipse">
            <a:avLst/>
          </a:prstGeom>
          <a:solidFill>
            <a:srgbClr val="66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11290" name="Oval 28"/>
          <p:cNvSpPr>
            <a:spLocks noChangeArrowheads="1"/>
          </p:cNvSpPr>
          <p:nvPr/>
        </p:nvSpPr>
        <p:spPr bwMode="auto">
          <a:xfrm>
            <a:off x="5934075" y="2824163"/>
            <a:ext cx="193675" cy="193675"/>
          </a:xfrm>
          <a:prstGeom prst="ellipse">
            <a:avLst/>
          </a:prstGeom>
          <a:solidFill>
            <a:srgbClr val="66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11291" name="Oval 29"/>
          <p:cNvSpPr>
            <a:spLocks noChangeArrowheads="1"/>
          </p:cNvSpPr>
          <p:nvPr/>
        </p:nvSpPr>
        <p:spPr bwMode="auto">
          <a:xfrm>
            <a:off x="6415088" y="3113088"/>
            <a:ext cx="193675" cy="193675"/>
          </a:xfrm>
          <a:prstGeom prst="ellipse">
            <a:avLst/>
          </a:prstGeom>
          <a:solidFill>
            <a:srgbClr val="66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11292" name="Oval 30"/>
          <p:cNvSpPr>
            <a:spLocks noChangeArrowheads="1"/>
          </p:cNvSpPr>
          <p:nvPr/>
        </p:nvSpPr>
        <p:spPr bwMode="auto">
          <a:xfrm>
            <a:off x="5789613" y="2463800"/>
            <a:ext cx="193675" cy="193675"/>
          </a:xfrm>
          <a:prstGeom prst="ellipse">
            <a:avLst/>
          </a:prstGeom>
          <a:solidFill>
            <a:srgbClr val="66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11293" name="Oval 31"/>
          <p:cNvSpPr>
            <a:spLocks noChangeArrowheads="1"/>
          </p:cNvSpPr>
          <p:nvPr/>
        </p:nvSpPr>
        <p:spPr bwMode="auto">
          <a:xfrm>
            <a:off x="5622925" y="2846388"/>
            <a:ext cx="193675" cy="193675"/>
          </a:xfrm>
          <a:prstGeom prst="ellipse">
            <a:avLst/>
          </a:prstGeom>
          <a:solidFill>
            <a:srgbClr val="66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11294" name="Oval 32"/>
          <p:cNvSpPr>
            <a:spLocks noChangeArrowheads="1"/>
          </p:cNvSpPr>
          <p:nvPr/>
        </p:nvSpPr>
        <p:spPr bwMode="auto">
          <a:xfrm>
            <a:off x="6005513" y="3257550"/>
            <a:ext cx="193675" cy="193675"/>
          </a:xfrm>
          <a:prstGeom prst="ellipse">
            <a:avLst/>
          </a:prstGeom>
          <a:solidFill>
            <a:srgbClr val="66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11295" name="Oval 33"/>
          <p:cNvSpPr>
            <a:spLocks noChangeArrowheads="1"/>
          </p:cNvSpPr>
          <p:nvPr/>
        </p:nvSpPr>
        <p:spPr bwMode="auto">
          <a:xfrm>
            <a:off x="6559550" y="3351213"/>
            <a:ext cx="193675" cy="193675"/>
          </a:xfrm>
          <a:prstGeom prst="ellipse">
            <a:avLst/>
          </a:prstGeom>
          <a:solidFill>
            <a:srgbClr val="66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grpSp>
        <p:nvGrpSpPr>
          <p:cNvPr id="11296" name="Group 38"/>
          <p:cNvGrpSpPr>
            <a:grpSpLocks/>
          </p:cNvGrpSpPr>
          <p:nvPr/>
        </p:nvGrpSpPr>
        <p:grpSpPr bwMode="auto">
          <a:xfrm>
            <a:off x="6092825" y="1217613"/>
            <a:ext cx="1827213" cy="1833562"/>
            <a:chOff x="3560" y="1821"/>
            <a:chExt cx="1151" cy="1155"/>
          </a:xfrm>
        </p:grpSpPr>
        <p:sp>
          <p:nvSpPr>
            <p:cNvPr id="11313" name="Oval 39"/>
            <p:cNvSpPr>
              <a:spLocks noChangeArrowheads="1"/>
            </p:cNvSpPr>
            <p:nvPr/>
          </p:nvSpPr>
          <p:spPr bwMode="auto">
            <a:xfrm>
              <a:off x="3560" y="1821"/>
              <a:ext cx="136" cy="1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11314" name="Oval 40"/>
            <p:cNvSpPr>
              <a:spLocks noChangeArrowheads="1"/>
            </p:cNvSpPr>
            <p:nvPr/>
          </p:nvSpPr>
          <p:spPr bwMode="auto">
            <a:xfrm>
              <a:off x="4575" y="2338"/>
              <a:ext cx="136" cy="136"/>
            </a:xfrm>
            <a:prstGeom prst="ellipse">
              <a:avLst/>
            </a:prstGeom>
            <a:solidFill>
              <a:srgbClr val="33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11315" name="Oval 41"/>
            <p:cNvSpPr>
              <a:spLocks noChangeArrowheads="1"/>
            </p:cNvSpPr>
            <p:nvPr/>
          </p:nvSpPr>
          <p:spPr bwMode="auto">
            <a:xfrm>
              <a:off x="3650" y="2840"/>
              <a:ext cx="136" cy="136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</p:grpSp>
      <p:grpSp>
        <p:nvGrpSpPr>
          <p:cNvPr id="11297" name="Group 43"/>
          <p:cNvGrpSpPr>
            <a:grpSpLocks/>
          </p:cNvGrpSpPr>
          <p:nvPr/>
        </p:nvGrpSpPr>
        <p:grpSpPr bwMode="auto">
          <a:xfrm>
            <a:off x="5192713" y="881063"/>
            <a:ext cx="2449512" cy="2376487"/>
            <a:chOff x="3061" y="1706"/>
            <a:chExt cx="1361" cy="1407"/>
          </a:xfrm>
        </p:grpSpPr>
        <p:sp>
          <p:nvSpPr>
            <p:cNvPr id="11310" name="Line 44"/>
            <p:cNvSpPr>
              <a:spLocks noChangeShapeType="1"/>
            </p:cNvSpPr>
            <p:nvPr/>
          </p:nvSpPr>
          <p:spPr bwMode="auto">
            <a:xfrm flipV="1">
              <a:off x="3061" y="2387"/>
              <a:ext cx="908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1" name="Line 45"/>
            <p:cNvSpPr>
              <a:spLocks noChangeShapeType="1"/>
            </p:cNvSpPr>
            <p:nvPr/>
          </p:nvSpPr>
          <p:spPr bwMode="auto">
            <a:xfrm>
              <a:off x="3969" y="2387"/>
              <a:ext cx="453" cy="7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2" name="Line 46"/>
            <p:cNvSpPr>
              <a:spLocks noChangeShapeType="1"/>
            </p:cNvSpPr>
            <p:nvPr/>
          </p:nvSpPr>
          <p:spPr bwMode="auto">
            <a:xfrm flipV="1">
              <a:off x="3969" y="1706"/>
              <a:ext cx="408" cy="6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98" name="Rectangle 47"/>
          <p:cNvSpPr>
            <a:spLocks noChangeArrowheads="1"/>
          </p:cNvSpPr>
          <p:nvPr/>
        </p:nvSpPr>
        <p:spPr bwMode="auto">
          <a:xfrm>
            <a:off x="1819275" y="2441575"/>
            <a:ext cx="20208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1800" b="1" baseline="0">
                <a:solidFill>
                  <a:srgbClr val="0000CC"/>
                </a:solidFill>
                <a:latin typeface="Lucida Sans Unicode" pitchFamily="34" charset="0"/>
              </a:rPr>
              <a:t>, </a:t>
            </a:r>
            <a:r>
              <a:rPr lang="en-US" altLang="zh-CN" baseline="0">
                <a:solidFill>
                  <a:srgbClr val="0000CC"/>
                </a:solidFill>
                <a:latin typeface="Tahoma" pitchFamily="34" charset="0"/>
              </a:rPr>
              <a:t>3 prototypes</a:t>
            </a:r>
            <a:endParaRPr lang="en-US" altLang="zh-CN" baseline="0">
              <a:latin typeface="Tahoma" pitchFamily="34" charset="0"/>
            </a:endParaRPr>
          </a:p>
        </p:txBody>
      </p:sp>
      <p:grpSp>
        <p:nvGrpSpPr>
          <p:cNvPr id="11299" name="Group 49"/>
          <p:cNvGrpSpPr>
            <a:grpSpLocks/>
          </p:cNvGrpSpPr>
          <p:nvPr/>
        </p:nvGrpSpPr>
        <p:grpSpPr bwMode="auto">
          <a:xfrm>
            <a:off x="5337175" y="1025525"/>
            <a:ext cx="2335213" cy="2032000"/>
            <a:chOff x="3191" y="1651"/>
            <a:chExt cx="1471" cy="1280"/>
          </a:xfrm>
        </p:grpSpPr>
        <p:sp>
          <p:nvSpPr>
            <p:cNvPr id="11303" name="Text Box 50"/>
            <p:cNvSpPr txBox="1">
              <a:spLocks noChangeArrowheads="1"/>
            </p:cNvSpPr>
            <p:nvPr/>
          </p:nvSpPr>
          <p:spPr bwMode="auto">
            <a:xfrm>
              <a:off x="4190" y="2604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zh-CN" altLang="en-US" sz="2800" b="1" baseline="0">
                  <a:solidFill>
                    <a:srgbClr val="0000FF"/>
                  </a:solidFill>
                  <a:latin typeface="Arial" pitchFamily="34" charset="0"/>
                  <a:sym typeface="Wingdings" pitchFamily="2" charset="2"/>
                </a:rPr>
                <a:t></a:t>
              </a:r>
              <a:endParaRPr lang="zh-CN" altLang="en-US" sz="2800" b="1" baseline="0">
                <a:solidFill>
                  <a:srgbClr val="0000FF"/>
                </a:solidFill>
                <a:latin typeface="Arial" pitchFamily="34" charset="0"/>
              </a:endParaRPr>
            </a:p>
          </p:txBody>
        </p:sp>
        <p:sp>
          <p:nvSpPr>
            <p:cNvPr id="11304" name="Text Box 51"/>
            <p:cNvSpPr txBox="1">
              <a:spLocks noChangeArrowheads="1"/>
            </p:cNvSpPr>
            <p:nvPr/>
          </p:nvSpPr>
          <p:spPr bwMode="auto">
            <a:xfrm>
              <a:off x="4155" y="1665"/>
              <a:ext cx="3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zh-CN" altLang="en-US" sz="2800" b="1" baseline="0">
                  <a:solidFill>
                    <a:srgbClr val="008000"/>
                  </a:solidFill>
                  <a:latin typeface="Arial" pitchFamily="34" charset="0"/>
                  <a:sym typeface="Wingdings" pitchFamily="2" charset="2"/>
                </a:rPr>
                <a:t></a:t>
              </a:r>
              <a:endParaRPr lang="zh-CN" altLang="en-US" sz="2800" b="1" baseline="0">
                <a:solidFill>
                  <a:srgbClr val="008000"/>
                </a:solidFill>
                <a:latin typeface="Arial" pitchFamily="34" charset="0"/>
              </a:endParaRPr>
            </a:p>
          </p:txBody>
        </p:sp>
        <p:sp>
          <p:nvSpPr>
            <p:cNvPr id="11305" name="Text Box 52"/>
            <p:cNvSpPr txBox="1">
              <a:spLocks noChangeArrowheads="1"/>
            </p:cNvSpPr>
            <p:nvPr/>
          </p:nvSpPr>
          <p:spPr bwMode="auto">
            <a:xfrm>
              <a:off x="4422" y="1651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zh-CN" altLang="en-US" sz="2800" b="1" baseline="0">
                  <a:solidFill>
                    <a:srgbClr val="008000"/>
                  </a:solidFill>
                  <a:latin typeface="Arial" pitchFamily="34" charset="0"/>
                  <a:sym typeface="Wingdings" pitchFamily="2" charset="2"/>
                </a:rPr>
                <a:t></a:t>
              </a:r>
              <a:endParaRPr lang="zh-CN" altLang="en-US" sz="2800" b="1" baseline="0">
                <a:solidFill>
                  <a:srgbClr val="008000"/>
                </a:solidFill>
                <a:latin typeface="Arial" pitchFamily="34" charset="0"/>
              </a:endParaRPr>
            </a:p>
          </p:txBody>
        </p:sp>
        <p:sp>
          <p:nvSpPr>
            <p:cNvPr id="11306" name="Text Box 53"/>
            <p:cNvSpPr txBox="1">
              <a:spLocks noChangeArrowheads="1"/>
            </p:cNvSpPr>
            <p:nvPr/>
          </p:nvSpPr>
          <p:spPr bwMode="auto">
            <a:xfrm>
              <a:off x="3754" y="2016"/>
              <a:ext cx="3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zh-CN" altLang="en-US" sz="2800" b="1" baseline="0">
                  <a:solidFill>
                    <a:srgbClr val="0000FF"/>
                  </a:solidFill>
                  <a:latin typeface="Arial" pitchFamily="34" charset="0"/>
                  <a:sym typeface="Wingdings" pitchFamily="2" charset="2"/>
                </a:rPr>
                <a:t></a:t>
              </a:r>
              <a:endParaRPr lang="zh-CN" altLang="en-US" sz="2800" b="1" baseline="0">
                <a:solidFill>
                  <a:srgbClr val="0000FF"/>
                </a:solidFill>
                <a:latin typeface="Arial" pitchFamily="34" charset="0"/>
              </a:endParaRPr>
            </a:p>
          </p:txBody>
        </p:sp>
        <p:sp>
          <p:nvSpPr>
            <p:cNvPr id="11307" name="Text Box 54"/>
            <p:cNvSpPr txBox="1">
              <a:spLocks noChangeArrowheads="1"/>
            </p:cNvSpPr>
            <p:nvPr/>
          </p:nvSpPr>
          <p:spPr bwMode="auto">
            <a:xfrm>
              <a:off x="4196" y="2014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zh-CN" altLang="en-US" sz="2800" b="1" baseline="0">
                  <a:solidFill>
                    <a:srgbClr val="FF0000"/>
                  </a:solidFill>
                  <a:latin typeface="Arial" pitchFamily="34" charset="0"/>
                  <a:sym typeface="Wingdings" pitchFamily="2" charset="2"/>
                </a:rPr>
                <a:t></a:t>
              </a:r>
              <a:endParaRPr lang="zh-CN" altLang="en-US" sz="2800" b="1" baseline="0">
                <a:solidFill>
                  <a:srgbClr val="FF0000"/>
                </a:solidFill>
                <a:latin typeface="Arial" pitchFamily="34" charset="0"/>
              </a:endParaRPr>
            </a:p>
          </p:txBody>
        </p:sp>
        <p:sp>
          <p:nvSpPr>
            <p:cNvPr id="11308" name="Text Box 55"/>
            <p:cNvSpPr txBox="1">
              <a:spLocks noChangeArrowheads="1"/>
            </p:cNvSpPr>
            <p:nvPr/>
          </p:nvSpPr>
          <p:spPr bwMode="auto">
            <a:xfrm>
              <a:off x="3191" y="2046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zh-CN" altLang="en-US" sz="2800" b="1" baseline="0">
                  <a:solidFill>
                    <a:srgbClr val="FF0000"/>
                  </a:solidFill>
                  <a:latin typeface="Arial" pitchFamily="34" charset="0"/>
                  <a:sym typeface="Wingdings" pitchFamily="2" charset="2"/>
                </a:rPr>
                <a:t></a:t>
              </a:r>
              <a:endParaRPr lang="zh-CN" altLang="en-US" sz="2800" b="1" baseline="0">
                <a:solidFill>
                  <a:srgbClr val="FF0000"/>
                </a:solidFill>
                <a:latin typeface="Arial" pitchFamily="34" charset="0"/>
              </a:endParaRPr>
            </a:p>
          </p:txBody>
        </p:sp>
        <p:sp>
          <p:nvSpPr>
            <p:cNvPr id="11309" name="Text Box 56"/>
            <p:cNvSpPr txBox="1">
              <a:spLocks noChangeArrowheads="1"/>
            </p:cNvSpPr>
            <p:nvPr/>
          </p:nvSpPr>
          <p:spPr bwMode="auto">
            <a:xfrm>
              <a:off x="3606" y="2244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zh-CN" altLang="en-US" sz="2800" b="1" baseline="0">
                  <a:solidFill>
                    <a:srgbClr val="0000FF"/>
                  </a:solidFill>
                  <a:latin typeface="Arial" pitchFamily="34" charset="0"/>
                  <a:sym typeface="Wingdings" pitchFamily="2" charset="2"/>
                </a:rPr>
                <a:t></a:t>
              </a:r>
              <a:endParaRPr lang="zh-CN" altLang="en-US" sz="2800" b="1" baseline="0">
                <a:solidFill>
                  <a:srgbClr val="0000FF"/>
                </a:solidFill>
                <a:latin typeface="Arial" pitchFamily="34" charset="0"/>
              </a:endParaRPr>
            </a:p>
          </p:txBody>
        </p:sp>
      </p:grpSp>
      <p:sp>
        <p:nvSpPr>
          <p:cNvPr id="11300" name="Rectangle 57"/>
          <p:cNvSpPr>
            <a:spLocks noChangeArrowheads="1"/>
          </p:cNvSpPr>
          <p:nvPr/>
        </p:nvSpPr>
        <p:spPr bwMode="auto">
          <a:xfrm>
            <a:off x="481013" y="4410075"/>
            <a:ext cx="84248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b="1" baseline="0">
                <a:latin typeface="Tahoma" pitchFamily="34" charset="0"/>
              </a:rPr>
              <a:t>aim </a:t>
            </a:r>
            <a:r>
              <a:rPr lang="en-US" altLang="zh-CN" baseline="0">
                <a:latin typeface="Tahoma" pitchFamily="34" charset="0"/>
              </a:rPr>
              <a:t>      :  generalization ability,  i.e., correct classification </a:t>
            </a:r>
          </a:p>
          <a:p>
            <a:pPr>
              <a:lnSpc>
                <a:spcPct val="125000"/>
              </a:lnSpc>
            </a:pPr>
            <a:r>
              <a:rPr lang="en-US" altLang="zh-CN" baseline="0">
                <a:latin typeface="Tahoma" pitchFamily="34" charset="0"/>
              </a:rPr>
              <a:t>                of </a:t>
            </a:r>
            <a:r>
              <a:rPr lang="en-US" altLang="zh-CN" i="1" baseline="0">
                <a:latin typeface="Tahoma" pitchFamily="34" charset="0"/>
              </a:rPr>
              <a:t>novel </a:t>
            </a:r>
            <a:r>
              <a:rPr lang="en-US" altLang="zh-CN" baseline="0">
                <a:latin typeface="Tahoma" pitchFamily="34" charset="0"/>
              </a:rPr>
              <a:t>data (indicated by faces) after training</a:t>
            </a:r>
          </a:p>
        </p:txBody>
      </p:sp>
      <p:sp>
        <p:nvSpPr>
          <p:cNvPr id="11301" name="Text Box 39"/>
          <p:cNvSpPr txBox="1">
            <a:spLocks noChangeArrowheads="1"/>
          </p:cNvSpPr>
          <p:nvPr/>
        </p:nvSpPr>
        <p:spPr bwMode="auto">
          <a:xfrm>
            <a:off x="481013" y="5918200"/>
            <a:ext cx="82677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aseline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assignment of feature vector  </a:t>
            </a:r>
            <a:r>
              <a:rPr lang="en-US" altLang="zh-CN" b="1" baseline="0">
                <a:solidFill>
                  <a:srgbClr val="000066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 </a:t>
            </a:r>
            <a:r>
              <a:rPr lang="en-US" altLang="zh-CN" baseline="0">
                <a:solidFill>
                  <a:srgbClr val="000066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to the </a:t>
            </a:r>
            <a:r>
              <a:rPr lang="en-US" altLang="zh-CN" b="1" baseline="0">
                <a:solidFill>
                  <a:srgbClr val="000066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closest </a:t>
            </a:r>
            <a:r>
              <a:rPr lang="en-US" altLang="zh-CN" b="1" baseline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prototype</a:t>
            </a:r>
            <a:r>
              <a:rPr lang="en-US" altLang="zh-CN" baseline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b="1" baseline="0">
                <a:solidFill>
                  <a:srgbClr val="000066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w</a:t>
            </a:r>
            <a:endParaRPr lang="en-US" altLang="zh-CN" i="1" baseline="0">
              <a:solidFill>
                <a:srgbClr val="000066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altLang="zh-CN" baseline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(similarity or distance measure,  e.g. Euclidean distance )</a:t>
            </a:r>
          </a:p>
        </p:txBody>
      </p:sp>
      <p:sp>
        <p:nvSpPr>
          <p:cNvPr id="51" name="Rectangle 43"/>
          <p:cNvSpPr>
            <a:spLocks noChangeArrowheads="1"/>
          </p:cNvSpPr>
          <p:nvPr/>
        </p:nvSpPr>
        <p:spPr bwMode="auto">
          <a:xfrm>
            <a:off x="396875" y="5405438"/>
            <a:ext cx="24114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baseline="0" dirty="0">
                <a:latin typeface="+mn-lt"/>
                <a:cs typeface="Arial" pitchFamily="34" charset="0"/>
              </a:rPr>
              <a:t>classification:</a:t>
            </a:r>
            <a:r>
              <a:rPr lang="en-US" sz="2800" b="1" baseline="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73" name="Group 9"/>
          <p:cNvGrpSpPr>
            <a:grpSpLocks/>
          </p:cNvGrpSpPr>
          <p:nvPr/>
        </p:nvGrpSpPr>
        <p:grpSpPr bwMode="auto">
          <a:xfrm>
            <a:off x="434975" y="2614613"/>
            <a:ext cx="7343775" cy="936625"/>
            <a:chOff x="295" y="1570"/>
            <a:chExt cx="4626" cy="590"/>
          </a:xfrm>
        </p:grpSpPr>
        <p:sp>
          <p:nvSpPr>
            <p:cNvPr id="12382" name="Oval 10"/>
            <p:cNvSpPr>
              <a:spLocks noChangeArrowheads="1"/>
            </p:cNvSpPr>
            <p:nvPr/>
          </p:nvSpPr>
          <p:spPr bwMode="auto">
            <a:xfrm>
              <a:off x="4830" y="2069"/>
              <a:ext cx="91" cy="91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12383" name="Rectangle 11"/>
            <p:cNvSpPr>
              <a:spLocks noChangeArrowheads="1"/>
            </p:cNvSpPr>
            <p:nvPr/>
          </p:nvSpPr>
          <p:spPr bwMode="auto">
            <a:xfrm>
              <a:off x="295" y="1570"/>
              <a:ext cx="276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000066"/>
                  </a:solidFill>
                  <a:latin typeface="Times New Roman" pitchFamily="18" charset="0"/>
                  <a:cs typeface="Times New Roman" pitchFamily="18" charset="0"/>
                </a:rPr>
                <a:t>•  </a:t>
              </a:r>
              <a:r>
                <a:rPr lang="en-US" altLang="zh-CN" sz="2800" baseline="0">
                  <a:solidFill>
                    <a:srgbClr val="000066"/>
                  </a:solidFill>
                  <a:latin typeface="Arial" pitchFamily="34" charset="0"/>
                  <a:cs typeface="Arial" pitchFamily="34" charset="0"/>
                </a:rPr>
                <a:t>present a single example</a:t>
              </a:r>
            </a:p>
          </p:txBody>
        </p:sp>
      </p:grpSp>
      <p:grpSp>
        <p:nvGrpSpPr>
          <p:cNvPr id="88133" name="Group 69"/>
          <p:cNvGrpSpPr>
            <a:grpSpLocks/>
          </p:cNvGrpSpPr>
          <p:nvPr/>
        </p:nvGrpSpPr>
        <p:grpSpPr bwMode="auto">
          <a:xfrm>
            <a:off x="466725" y="1628775"/>
            <a:ext cx="8032750" cy="2211388"/>
            <a:chOff x="315" y="754"/>
            <a:chExt cx="5060" cy="1393"/>
          </a:xfrm>
        </p:grpSpPr>
        <p:grpSp>
          <p:nvGrpSpPr>
            <p:cNvPr id="12374" name="Group 3"/>
            <p:cNvGrpSpPr>
              <a:grpSpLocks/>
            </p:cNvGrpSpPr>
            <p:nvPr/>
          </p:nvGrpSpPr>
          <p:grpSpPr bwMode="auto">
            <a:xfrm>
              <a:off x="315" y="754"/>
              <a:ext cx="4470" cy="1393"/>
              <a:chOff x="315" y="935"/>
              <a:chExt cx="4470" cy="1393"/>
            </a:xfrm>
          </p:grpSpPr>
          <p:sp>
            <p:nvSpPr>
              <p:cNvPr id="12377" name="Text Box 4"/>
              <p:cNvSpPr txBox="1">
                <a:spLocks noChangeArrowheads="1"/>
              </p:cNvSpPr>
              <p:nvPr/>
            </p:nvSpPr>
            <p:spPr bwMode="auto">
              <a:xfrm>
                <a:off x="315" y="935"/>
                <a:ext cx="2928" cy="6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aseline="0">
                    <a:solidFill>
                      <a:srgbClr val="000066"/>
                    </a:solidFill>
                    <a:latin typeface="Arial" pitchFamily="34" charset="0"/>
                    <a:cs typeface="Arial" pitchFamily="34" charset="0"/>
                  </a:rPr>
                  <a:t>•  initialize prototype vectors</a:t>
                </a:r>
              </a:p>
              <a:p>
                <a:pPr eaLnBrk="1" hangingPunct="1"/>
                <a:r>
                  <a:rPr lang="en-US" altLang="zh-CN" sz="2800" baseline="0">
                    <a:solidFill>
                      <a:srgbClr val="000066"/>
                    </a:solidFill>
                    <a:latin typeface="Arial" pitchFamily="34" charset="0"/>
                    <a:cs typeface="Arial" pitchFamily="34" charset="0"/>
                  </a:rPr>
                  <a:t>   (for different classes)    </a:t>
                </a:r>
              </a:p>
            </p:txBody>
          </p:sp>
          <p:grpSp>
            <p:nvGrpSpPr>
              <p:cNvPr id="12378" name="Group 5"/>
              <p:cNvGrpSpPr>
                <a:grpSpLocks/>
              </p:cNvGrpSpPr>
              <p:nvPr/>
            </p:nvGrpSpPr>
            <p:grpSpPr bwMode="auto">
              <a:xfrm>
                <a:off x="3878" y="1448"/>
                <a:ext cx="907" cy="880"/>
                <a:chOff x="3878" y="1448"/>
                <a:chExt cx="907" cy="880"/>
              </a:xfrm>
            </p:grpSpPr>
            <p:sp>
              <p:nvSpPr>
                <p:cNvPr id="12379" name="Oval 6"/>
                <p:cNvSpPr>
                  <a:spLocks noChangeArrowheads="1"/>
                </p:cNvSpPr>
                <p:nvPr/>
              </p:nvSpPr>
              <p:spPr bwMode="auto">
                <a:xfrm>
                  <a:off x="4468" y="2206"/>
                  <a:ext cx="122" cy="122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2380" name="Oval 7"/>
                <p:cNvSpPr>
                  <a:spLocks noChangeArrowheads="1"/>
                </p:cNvSpPr>
                <p:nvPr/>
              </p:nvSpPr>
              <p:spPr bwMode="auto">
                <a:xfrm>
                  <a:off x="3878" y="1616"/>
                  <a:ext cx="122" cy="122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2381" name="Oval 8"/>
                <p:cNvSpPr>
                  <a:spLocks noChangeArrowheads="1"/>
                </p:cNvSpPr>
                <p:nvPr/>
              </p:nvSpPr>
              <p:spPr bwMode="auto">
                <a:xfrm>
                  <a:off x="4663" y="1448"/>
                  <a:ext cx="122" cy="122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</p:grpSp>
        </p:grpSp>
        <p:sp>
          <p:nvSpPr>
            <p:cNvPr id="12375" name="Oval 63"/>
            <p:cNvSpPr>
              <a:spLocks noChangeArrowheads="1"/>
            </p:cNvSpPr>
            <p:nvPr/>
          </p:nvSpPr>
          <p:spPr bwMode="auto">
            <a:xfrm>
              <a:off x="5148" y="1797"/>
              <a:ext cx="136" cy="1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12376" name="Oval 64"/>
            <p:cNvSpPr>
              <a:spLocks noChangeArrowheads="1"/>
            </p:cNvSpPr>
            <p:nvPr/>
          </p:nvSpPr>
          <p:spPr bwMode="auto">
            <a:xfrm>
              <a:off x="5239" y="1207"/>
              <a:ext cx="136" cy="1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en-US" altLang="zh-CN">
                <a:solidFill>
                  <a:schemeClr val="accent2"/>
                </a:solidFill>
              </a:endParaRPr>
            </a:p>
          </p:txBody>
        </p:sp>
      </p:grpSp>
      <p:grpSp>
        <p:nvGrpSpPr>
          <p:cNvPr id="88152" name="Group 88"/>
          <p:cNvGrpSpPr>
            <a:grpSpLocks/>
          </p:cNvGrpSpPr>
          <p:nvPr/>
        </p:nvGrpSpPr>
        <p:grpSpPr bwMode="auto">
          <a:xfrm>
            <a:off x="400050" y="3246438"/>
            <a:ext cx="8001000" cy="982662"/>
            <a:chOff x="273" y="1773"/>
            <a:chExt cx="5040" cy="619"/>
          </a:xfrm>
        </p:grpSpPr>
        <p:grpSp>
          <p:nvGrpSpPr>
            <p:cNvPr id="12370" name="Group 12"/>
            <p:cNvGrpSpPr>
              <a:grpSpLocks/>
            </p:cNvGrpSpPr>
            <p:nvPr/>
          </p:nvGrpSpPr>
          <p:grpSpPr bwMode="auto">
            <a:xfrm>
              <a:off x="273" y="1791"/>
              <a:ext cx="4349" cy="601"/>
              <a:chOff x="273" y="1972"/>
              <a:chExt cx="4349" cy="601"/>
            </a:xfrm>
          </p:grpSpPr>
          <p:sp>
            <p:nvSpPr>
              <p:cNvPr id="12372" name="Rectangle 13"/>
              <p:cNvSpPr>
                <a:spLocks noChangeArrowheads="1"/>
              </p:cNvSpPr>
              <p:nvPr/>
            </p:nvSpPr>
            <p:spPr bwMode="auto">
              <a:xfrm>
                <a:off x="273" y="1972"/>
                <a:ext cx="3641" cy="6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•  </a:t>
                </a:r>
                <a:r>
                  <a:rPr lang="en-US" altLang="zh-CN" sz="2800" baseline="0">
                    <a:solidFill>
                      <a:srgbClr val="000066"/>
                    </a:solidFill>
                    <a:latin typeface="Arial" pitchFamily="34" charset="0"/>
                    <a:cs typeface="Arial" pitchFamily="34" charset="0"/>
                  </a:rPr>
                  <a:t>identify the closest </a:t>
                </a:r>
                <a:r>
                  <a:rPr lang="en-US" altLang="zh-CN" sz="2800" i="1" baseline="0">
                    <a:solidFill>
                      <a:srgbClr val="000066"/>
                    </a:solidFill>
                    <a:latin typeface="Arial" pitchFamily="34" charset="0"/>
                    <a:cs typeface="Arial" pitchFamily="34" charset="0"/>
                  </a:rPr>
                  <a:t>correct</a:t>
                </a:r>
              </a:p>
              <a:p>
                <a:pPr eaLnBrk="1" hangingPunct="1"/>
                <a:r>
                  <a:rPr lang="en-US" altLang="zh-CN" sz="2800" i="1" baseline="0">
                    <a:solidFill>
                      <a:srgbClr val="000066"/>
                    </a:solidFill>
                    <a:latin typeface="Arial" pitchFamily="34" charset="0"/>
                    <a:cs typeface="Arial" pitchFamily="34" charset="0"/>
                  </a:rPr>
                  <a:t>   </a:t>
                </a:r>
                <a:r>
                  <a:rPr lang="en-US" altLang="zh-CN" sz="2800" baseline="0">
                    <a:solidFill>
                      <a:srgbClr val="000066"/>
                    </a:solidFill>
                    <a:latin typeface="Arial" pitchFamily="34" charset="0"/>
                    <a:cs typeface="Arial" pitchFamily="34" charset="0"/>
                  </a:rPr>
                  <a:t>and the closest </a:t>
                </a:r>
                <a:r>
                  <a:rPr lang="en-US" altLang="zh-CN" sz="2800" i="1" baseline="0">
                    <a:solidFill>
                      <a:srgbClr val="000066"/>
                    </a:solidFill>
                    <a:latin typeface="Arial" pitchFamily="34" charset="0"/>
                    <a:cs typeface="Arial" pitchFamily="34" charset="0"/>
                  </a:rPr>
                  <a:t>wrong </a:t>
                </a:r>
                <a:r>
                  <a:rPr lang="en-US" altLang="zh-CN" sz="2800" baseline="0">
                    <a:solidFill>
                      <a:srgbClr val="000066"/>
                    </a:solidFill>
                    <a:latin typeface="Arial" pitchFamily="34" charset="0"/>
                    <a:cs typeface="Arial" pitchFamily="34" charset="0"/>
                  </a:rPr>
                  <a:t> prototype </a:t>
                </a:r>
              </a:p>
            </p:txBody>
          </p:sp>
          <p:sp>
            <p:nvSpPr>
              <p:cNvPr id="12373" name="Oval 14"/>
              <p:cNvSpPr>
                <a:spLocks noChangeArrowheads="1"/>
              </p:cNvSpPr>
              <p:nvPr/>
            </p:nvSpPr>
            <p:spPr bwMode="auto">
              <a:xfrm>
                <a:off x="4441" y="2176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</p:grpSp>
        <p:sp>
          <p:nvSpPr>
            <p:cNvPr id="12371" name="Oval 86"/>
            <p:cNvSpPr>
              <a:spLocks noChangeArrowheads="1"/>
            </p:cNvSpPr>
            <p:nvPr/>
          </p:nvSpPr>
          <p:spPr bwMode="auto">
            <a:xfrm>
              <a:off x="5131" y="1773"/>
              <a:ext cx="182" cy="182"/>
            </a:xfrm>
            <a:prstGeom prst="ellipse">
              <a:avLst/>
            </a:prstGeom>
            <a:noFill/>
            <a:ln w="762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en-US" altLang="zh-CN">
                <a:solidFill>
                  <a:srgbClr val="00FF00"/>
                </a:solidFill>
              </a:endParaRPr>
            </a:p>
          </p:txBody>
        </p:sp>
      </p:grpSp>
      <p:grpSp>
        <p:nvGrpSpPr>
          <p:cNvPr id="88149" name="Group 85"/>
          <p:cNvGrpSpPr>
            <a:grpSpLocks/>
          </p:cNvGrpSpPr>
          <p:nvPr/>
        </p:nvGrpSpPr>
        <p:grpSpPr bwMode="auto">
          <a:xfrm>
            <a:off x="368300" y="3108325"/>
            <a:ext cx="8562975" cy="2811463"/>
            <a:chOff x="253" y="1706"/>
            <a:chExt cx="5394" cy="1771"/>
          </a:xfrm>
        </p:grpSpPr>
        <p:grpSp>
          <p:nvGrpSpPr>
            <p:cNvPr id="12359" name="Group 15"/>
            <p:cNvGrpSpPr>
              <a:grpSpLocks/>
            </p:cNvGrpSpPr>
            <p:nvPr/>
          </p:nvGrpSpPr>
          <p:grpSpPr bwMode="auto">
            <a:xfrm>
              <a:off x="253" y="1842"/>
              <a:ext cx="4629" cy="1635"/>
              <a:chOff x="247" y="2024"/>
              <a:chExt cx="4629" cy="1635"/>
            </a:xfrm>
          </p:grpSpPr>
          <p:sp>
            <p:nvSpPr>
              <p:cNvPr id="12365" name="Rectangle 16"/>
              <p:cNvSpPr>
                <a:spLocks noChangeArrowheads="1"/>
              </p:cNvSpPr>
              <p:nvPr/>
            </p:nvSpPr>
            <p:spPr bwMode="auto">
              <a:xfrm>
                <a:off x="247" y="2451"/>
                <a:ext cx="3457" cy="1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en-US" altLang="zh-CN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eaLnBrk="1" hangingPunct="1"/>
                <a:r>
                  <a:rPr lang="en-US" altLang="zh-CN" sz="2800">
                    <a:solidFill>
                      <a:srgbClr val="000066"/>
                    </a:solidFill>
                    <a:latin typeface="Arial" pitchFamily="34" charset="0"/>
                    <a:cs typeface="Arial" pitchFamily="34" charset="0"/>
                  </a:rPr>
                  <a:t>•   </a:t>
                </a:r>
                <a:r>
                  <a:rPr lang="en-US" altLang="zh-CN" sz="2800" baseline="0">
                    <a:solidFill>
                      <a:srgbClr val="000066"/>
                    </a:solidFill>
                    <a:latin typeface="Arial" pitchFamily="34" charset="0"/>
                    <a:cs typeface="Arial" pitchFamily="34" charset="0"/>
                  </a:rPr>
                  <a:t>move the corresponding </a:t>
                </a:r>
                <a:r>
                  <a:rPr lang="en-US" altLang="zh-CN" sz="2800" i="1" baseline="0">
                    <a:solidFill>
                      <a:srgbClr val="000066"/>
                    </a:solidFill>
                    <a:latin typeface="Arial" pitchFamily="34" charset="0"/>
                    <a:cs typeface="Arial" pitchFamily="34" charset="0"/>
                  </a:rPr>
                  <a:t>winner</a:t>
                </a:r>
              </a:p>
              <a:p>
                <a:pPr eaLnBrk="1" hangingPunct="1"/>
                <a:r>
                  <a:rPr lang="en-US" altLang="zh-CN" sz="2800" baseline="0">
                    <a:solidFill>
                      <a:srgbClr val="000066"/>
                    </a:solidFill>
                    <a:latin typeface="Arial" pitchFamily="34" charset="0"/>
                    <a:cs typeface="Arial" pitchFamily="34" charset="0"/>
                  </a:rPr>
                  <a:t>   towards / away from the </a:t>
                </a:r>
              </a:p>
              <a:p>
                <a:pPr eaLnBrk="1" hangingPunct="1"/>
                <a:r>
                  <a:rPr lang="en-US" altLang="zh-CN" sz="2800" baseline="0">
                    <a:solidFill>
                      <a:srgbClr val="000066"/>
                    </a:solidFill>
                    <a:latin typeface="Arial" pitchFamily="34" charset="0"/>
                    <a:cs typeface="Arial" pitchFamily="34" charset="0"/>
                  </a:rPr>
                  <a:t>   example</a:t>
                </a:r>
              </a:p>
              <a:p>
                <a:pPr eaLnBrk="1" hangingPunct="1"/>
                <a:r>
                  <a:rPr lang="en-US" altLang="zh-CN" sz="2800">
                    <a:solidFill>
                      <a:srgbClr val="000066"/>
                    </a:solidFill>
                    <a:latin typeface="Arial" pitchFamily="34" charset="0"/>
                    <a:cs typeface="Arial" pitchFamily="34" charset="0"/>
                  </a:rPr>
                  <a:t>                </a:t>
                </a:r>
              </a:p>
            </p:txBody>
          </p:sp>
          <p:grpSp>
            <p:nvGrpSpPr>
              <p:cNvPr id="12366" name="Group 17"/>
              <p:cNvGrpSpPr>
                <a:grpSpLocks/>
              </p:cNvGrpSpPr>
              <p:nvPr/>
            </p:nvGrpSpPr>
            <p:grpSpPr bwMode="auto">
              <a:xfrm>
                <a:off x="4150" y="2024"/>
                <a:ext cx="726" cy="499"/>
                <a:chOff x="3787" y="2659"/>
                <a:chExt cx="726" cy="499"/>
              </a:xfrm>
            </p:grpSpPr>
            <p:sp>
              <p:nvSpPr>
                <p:cNvPr id="12367" name="Oval 18"/>
                <p:cNvSpPr>
                  <a:spLocks noChangeArrowheads="1"/>
                </p:cNvSpPr>
                <p:nvPr/>
              </p:nvSpPr>
              <p:spPr bwMode="auto">
                <a:xfrm>
                  <a:off x="3787" y="2659"/>
                  <a:ext cx="726" cy="49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2368" name="Oval 19"/>
                <p:cNvSpPr>
                  <a:spLocks noChangeArrowheads="1"/>
                </p:cNvSpPr>
                <p:nvPr/>
              </p:nvSpPr>
              <p:spPr bwMode="auto">
                <a:xfrm>
                  <a:off x="4286" y="2750"/>
                  <a:ext cx="136" cy="136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-25000">
                      <a:solidFill>
                        <a:schemeClr val="tx1"/>
                      </a:solidFill>
                      <a:latin typeface="Coronet" pitchFamily="66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en-US" altLang="zh-CN"/>
                </a:p>
              </p:txBody>
            </p:sp>
            <p:sp>
              <p:nvSpPr>
                <p:cNvPr id="12369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4105" y="2840"/>
                  <a:ext cx="181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2360" name="Group 84"/>
            <p:cNvGrpSpPr>
              <a:grpSpLocks/>
            </p:cNvGrpSpPr>
            <p:nvPr/>
          </p:nvGrpSpPr>
          <p:grpSpPr bwMode="auto">
            <a:xfrm>
              <a:off x="5068" y="1706"/>
              <a:ext cx="579" cy="308"/>
              <a:chOff x="5068" y="1706"/>
              <a:chExt cx="579" cy="308"/>
            </a:xfrm>
          </p:grpSpPr>
          <p:sp>
            <p:nvSpPr>
              <p:cNvPr id="12361" name="Oval 68"/>
              <p:cNvSpPr>
                <a:spLocks noChangeArrowheads="1"/>
              </p:cNvSpPr>
              <p:nvPr/>
            </p:nvSpPr>
            <p:spPr bwMode="auto">
              <a:xfrm>
                <a:off x="5131" y="178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12362" name="Line 71"/>
              <p:cNvSpPr>
                <a:spLocks noChangeShapeType="1"/>
              </p:cNvSpPr>
              <p:nvPr/>
            </p:nvSpPr>
            <p:spPr bwMode="auto">
              <a:xfrm flipV="1">
                <a:off x="5330" y="1797"/>
                <a:ext cx="181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63" name="Oval 81"/>
              <p:cNvSpPr>
                <a:spLocks noChangeArrowheads="1"/>
              </p:cNvSpPr>
              <p:nvPr/>
            </p:nvSpPr>
            <p:spPr bwMode="auto">
              <a:xfrm>
                <a:off x="5511" y="1706"/>
                <a:ext cx="136" cy="1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12364" name="Oval 83"/>
              <p:cNvSpPr>
                <a:spLocks noChangeArrowheads="1"/>
              </p:cNvSpPr>
              <p:nvPr/>
            </p:nvSpPr>
            <p:spPr bwMode="auto">
              <a:xfrm>
                <a:off x="5068" y="1741"/>
                <a:ext cx="272" cy="27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Coronet" pitchFamily="66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</p:grpSp>
      </p:grpSp>
      <p:grpSp>
        <p:nvGrpSpPr>
          <p:cNvPr id="88153" name="Group 89"/>
          <p:cNvGrpSpPr>
            <a:grpSpLocks/>
          </p:cNvGrpSpPr>
          <p:nvPr/>
        </p:nvGrpSpPr>
        <p:grpSpPr bwMode="auto">
          <a:xfrm>
            <a:off x="133350" y="2289175"/>
            <a:ext cx="8843963" cy="2919413"/>
            <a:chOff x="126" y="1117"/>
            <a:chExt cx="5521" cy="1540"/>
          </a:xfrm>
        </p:grpSpPr>
        <p:sp>
          <p:nvSpPr>
            <p:cNvPr id="12307" name="Rectangle 90"/>
            <p:cNvSpPr>
              <a:spLocks noChangeArrowheads="1"/>
            </p:cNvSpPr>
            <p:nvPr/>
          </p:nvSpPr>
          <p:spPr bwMode="auto">
            <a:xfrm>
              <a:off x="3748" y="1163"/>
              <a:ext cx="1891" cy="1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12308" name="Oval 91"/>
            <p:cNvSpPr>
              <a:spLocks noChangeArrowheads="1"/>
            </p:cNvSpPr>
            <p:nvPr/>
          </p:nvSpPr>
          <p:spPr bwMode="auto">
            <a:xfrm rot="7927853">
              <a:off x="5231" y="2224"/>
              <a:ext cx="89" cy="91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12309" name="Oval 92"/>
            <p:cNvSpPr>
              <a:spLocks noChangeArrowheads="1"/>
            </p:cNvSpPr>
            <p:nvPr/>
          </p:nvSpPr>
          <p:spPr bwMode="auto">
            <a:xfrm rot="7927853">
              <a:off x="3704" y="2007"/>
              <a:ext cx="89" cy="9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12310" name="Oval 93"/>
            <p:cNvSpPr>
              <a:spLocks noChangeArrowheads="1"/>
            </p:cNvSpPr>
            <p:nvPr/>
          </p:nvSpPr>
          <p:spPr bwMode="auto">
            <a:xfrm rot="7927853">
              <a:off x="3912" y="1710"/>
              <a:ext cx="89" cy="9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12311" name="Oval 94"/>
            <p:cNvSpPr>
              <a:spLocks noChangeArrowheads="1"/>
            </p:cNvSpPr>
            <p:nvPr/>
          </p:nvSpPr>
          <p:spPr bwMode="auto">
            <a:xfrm rot="7927853">
              <a:off x="4060" y="2087"/>
              <a:ext cx="89" cy="9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12312" name="Oval 95"/>
            <p:cNvSpPr>
              <a:spLocks noChangeArrowheads="1"/>
            </p:cNvSpPr>
            <p:nvPr/>
          </p:nvSpPr>
          <p:spPr bwMode="auto">
            <a:xfrm rot="7927853">
              <a:off x="4047" y="1832"/>
              <a:ext cx="89" cy="9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12313" name="Oval 96"/>
            <p:cNvSpPr>
              <a:spLocks noChangeArrowheads="1"/>
            </p:cNvSpPr>
            <p:nvPr/>
          </p:nvSpPr>
          <p:spPr bwMode="auto">
            <a:xfrm rot="7927853">
              <a:off x="4164" y="1635"/>
              <a:ext cx="89" cy="9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12314" name="Oval 97"/>
            <p:cNvSpPr>
              <a:spLocks noChangeArrowheads="1"/>
            </p:cNvSpPr>
            <p:nvPr/>
          </p:nvSpPr>
          <p:spPr bwMode="auto">
            <a:xfrm rot="7927853">
              <a:off x="4457" y="1718"/>
              <a:ext cx="89" cy="9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12315" name="Oval 98"/>
            <p:cNvSpPr>
              <a:spLocks noChangeArrowheads="1"/>
            </p:cNvSpPr>
            <p:nvPr/>
          </p:nvSpPr>
          <p:spPr bwMode="auto">
            <a:xfrm rot="7927853">
              <a:off x="4221" y="1504"/>
              <a:ext cx="89" cy="9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12316" name="Oval 99"/>
            <p:cNvSpPr>
              <a:spLocks noChangeArrowheads="1"/>
            </p:cNvSpPr>
            <p:nvPr/>
          </p:nvSpPr>
          <p:spPr bwMode="auto">
            <a:xfrm rot="7927853">
              <a:off x="4345" y="1435"/>
              <a:ext cx="90" cy="9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12317" name="Oval 100"/>
            <p:cNvSpPr>
              <a:spLocks noChangeArrowheads="1"/>
            </p:cNvSpPr>
            <p:nvPr/>
          </p:nvSpPr>
          <p:spPr bwMode="auto">
            <a:xfrm rot="7927853">
              <a:off x="4597" y="1360"/>
              <a:ext cx="89" cy="9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12318" name="Oval 101"/>
            <p:cNvSpPr>
              <a:spLocks noChangeArrowheads="1"/>
            </p:cNvSpPr>
            <p:nvPr/>
          </p:nvSpPr>
          <p:spPr bwMode="auto">
            <a:xfrm rot="7927853">
              <a:off x="4543" y="1554"/>
              <a:ext cx="89" cy="9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12319" name="Oval 102"/>
            <p:cNvSpPr>
              <a:spLocks noChangeArrowheads="1"/>
            </p:cNvSpPr>
            <p:nvPr/>
          </p:nvSpPr>
          <p:spPr bwMode="auto">
            <a:xfrm rot="7927853">
              <a:off x="4872" y="2070"/>
              <a:ext cx="89" cy="91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12320" name="Oval 103"/>
            <p:cNvSpPr>
              <a:spLocks noChangeArrowheads="1"/>
            </p:cNvSpPr>
            <p:nvPr/>
          </p:nvSpPr>
          <p:spPr bwMode="auto">
            <a:xfrm rot="7927853">
              <a:off x="4881" y="2272"/>
              <a:ext cx="89" cy="91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12321" name="Oval 104"/>
            <p:cNvSpPr>
              <a:spLocks noChangeArrowheads="1"/>
            </p:cNvSpPr>
            <p:nvPr/>
          </p:nvSpPr>
          <p:spPr bwMode="auto">
            <a:xfrm rot="7927853">
              <a:off x="5033" y="2105"/>
              <a:ext cx="90" cy="91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12322" name="Oval 105"/>
            <p:cNvSpPr>
              <a:spLocks noChangeArrowheads="1"/>
            </p:cNvSpPr>
            <p:nvPr/>
          </p:nvSpPr>
          <p:spPr bwMode="auto">
            <a:xfrm rot="7927853">
              <a:off x="4827" y="1888"/>
              <a:ext cx="89" cy="91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12323" name="Oval 106"/>
            <p:cNvSpPr>
              <a:spLocks noChangeArrowheads="1"/>
            </p:cNvSpPr>
            <p:nvPr/>
          </p:nvSpPr>
          <p:spPr bwMode="auto">
            <a:xfrm rot="7927853">
              <a:off x="4951" y="1789"/>
              <a:ext cx="89" cy="91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12324" name="Oval 107"/>
            <p:cNvSpPr>
              <a:spLocks noChangeArrowheads="1"/>
            </p:cNvSpPr>
            <p:nvPr/>
          </p:nvSpPr>
          <p:spPr bwMode="auto">
            <a:xfrm rot="7927853">
              <a:off x="5099" y="2297"/>
              <a:ext cx="89" cy="91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12325" name="Oval 108"/>
            <p:cNvSpPr>
              <a:spLocks noChangeArrowheads="1"/>
            </p:cNvSpPr>
            <p:nvPr/>
          </p:nvSpPr>
          <p:spPr bwMode="auto">
            <a:xfrm rot="7927853">
              <a:off x="5143" y="1780"/>
              <a:ext cx="90" cy="91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12326" name="Oval 109"/>
            <p:cNvSpPr>
              <a:spLocks noChangeArrowheads="1"/>
            </p:cNvSpPr>
            <p:nvPr/>
          </p:nvSpPr>
          <p:spPr bwMode="auto">
            <a:xfrm rot="7927853">
              <a:off x="5221" y="2033"/>
              <a:ext cx="89" cy="91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12327" name="Oval 110"/>
            <p:cNvSpPr>
              <a:spLocks noChangeArrowheads="1"/>
            </p:cNvSpPr>
            <p:nvPr/>
          </p:nvSpPr>
          <p:spPr bwMode="auto">
            <a:xfrm rot="7927853">
              <a:off x="4036" y="2248"/>
              <a:ext cx="89" cy="9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12328" name="Oval 111"/>
            <p:cNvSpPr>
              <a:spLocks noChangeArrowheads="1"/>
            </p:cNvSpPr>
            <p:nvPr/>
          </p:nvSpPr>
          <p:spPr bwMode="auto">
            <a:xfrm rot="7927853">
              <a:off x="4181" y="1954"/>
              <a:ext cx="89" cy="9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12329" name="Oval 112"/>
            <p:cNvSpPr>
              <a:spLocks noChangeArrowheads="1"/>
            </p:cNvSpPr>
            <p:nvPr/>
          </p:nvSpPr>
          <p:spPr bwMode="auto">
            <a:xfrm rot="7927853">
              <a:off x="3690" y="1752"/>
              <a:ext cx="89" cy="9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12330" name="Oval 113"/>
            <p:cNvSpPr>
              <a:spLocks noChangeArrowheads="1"/>
            </p:cNvSpPr>
            <p:nvPr/>
          </p:nvSpPr>
          <p:spPr bwMode="auto">
            <a:xfrm rot="7927853">
              <a:off x="5053" y="1935"/>
              <a:ext cx="121" cy="12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12331" name="Oval 114"/>
            <p:cNvSpPr>
              <a:spLocks noChangeArrowheads="1"/>
            </p:cNvSpPr>
            <p:nvPr/>
          </p:nvSpPr>
          <p:spPr bwMode="auto">
            <a:xfrm rot="7927853">
              <a:off x="4348" y="1579"/>
              <a:ext cx="120" cy="12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12332" name="Oval 115"/>
            <p:cNvSpPr>
              <a:spLocks noChangeArrowheads="1"/>
            </p:cNvSpPr>
            <p:nvPr/>
          </p:nvSpPr>
          <p:spPr bwMode="auto">
            <a:xfrm rot="7927853">
              <a:off x="3885" y="1888"/>
              <a:ext cx="121" cy="12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12333" name="Oval 116"/>
            <p:cNvSpPr>
              <a:spLocks noChangeArrowheads="1"/>
            </p:cNvSpPr>
            <p:nvPr/>
          </p:nvSpPr>
          <p:spPr bwMode="auto">
            <a:xfrm rot="7927853">
              <a:off x="3872" y="2160"/>
              <a:ext cx="89" cy="9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12334" name="Oval 117"/>
            <p:cNvSpPr>
              <a:spLocks noChangeArrowheads="1"/>
            </p:cNvSpPr>
            <p:nvPr/>
          </p:nvSpPr>
          <p:spPr bwMode="auto">
            <a:xfrm rot="7927853">
              <a:off x="4279" y="1796"/>
              <a:ext cx="89" cy="9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12335" name="Oval 118"/>
            <p:cNvSpPr>
              <a:spLocks noChangeArrowheads="1"/>
            </p:cNvSpPr>
            <p:nvPr/>
          </p:nvSpPr>
          <p:spPr bwMode="auto">
            <a:xfrm rot="7927853">
              <a:off x="4324" y="1252"/>
              <a:ext cx="89" cy="9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12336" name="Oval 119"/>
            <p:cNvSpPr>
              <a:spLocks noChangeArrowheads="1"/>
            </p:cNvSpPr>
            <p:nvPr/>
          </p:nvSpPr>
          <p:spPr bwMode="auto">
            <a:xfrm rot="7927853">
              <a:off x="3955" y="2023"/>
              <a:ext cx="89" cy="9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12337" name="Oval 120"/>
            <p:cNvSpPr>
              <a:spLocks noChangeArrowheads="1"/>
            </p:cNvSpPr>
            <p:nvPr/>
          </p:nvSpPr>
          <p:spPr bwMode="auto">
            <a:xfrm rot="7927853">
              <a:off x="3752" y="1887"/>
              <a:ext cx="89" cy="9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12338" name="AutoShape 121"/>
            <p:cNvSpPr>
              <a:spLocks/>
            </p:cNvSpPr>
            <p:nvPr/>
          </p:nvSpPr>
          <p:spPr bwMode="auto">
            <a:xfrm>
              <a:off x="126" y="1505"/>
              <a:ext cx="136" cy="771"/>
            </a:xfrm>
            <a:prstGeom prst="leftBracket">
              <a:avLst>
                <a:gd name="adj" fmla="val 47243"/>
              </a:avLst>
            </a:prstGeom>
            <a:noFill/>
            <a:ln w="28575">
              <a:solidFill>
                <a:srgbClr val="3333FF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12339" name="Oval 122"/>
            <p:cNvSpPr>
              <a:spLocks noChangeArrowheads="1"/>
            </p:cNvSpPr>
            <p:nvPr/>
          </p:nvSpPr>
          <p:spPr bwMode="auto">
            <a:xfrm rot="7927853">
              <a:off x="4015" y="1479"/>
              <a:ext cx="89" cy="9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12340" name="Oval 123"/>
            <p:cNvSpPr>
              <a:spLocks noChangeArrowheads="1"/>
            </p:cNvSpPr>
            <p:nvPr/>
          </p:nvSpPr>
          <p:spPr bwMode="auto">
            <a:xfrm rot="7927853">
              <a:off x="3788" y="1526"/>
              <a:ext cx="89" cy="9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12341" name="Oval 124"/>
            <p:cNvSpPr>
              <a:spLocks noChangeArrowheads="1"/>
            </p:cNvSpPr>
            <p:nvPr/>
          </p:nvSpPr>
          <p:spPr bwMode="auto">
            <a:xfrm rot="7927853">
              <a:off x="4015" y="1615"/>
              <a:ext cx="89" cy="9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12342" name="Oval 125"/>
            <p:cNvSpPr>
              <a:spLocks noChangeArrowheads="1"/>
            </p:cNvSpPr>
            <p:nvPr/>
          </p:nvSpPr>
          <p:spPr bwMode="auto">
            <a:xfrm rot="7927853">
              <a:off x="5194" y="1343"/>
              <a:ext cx="89" cy="9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12343" name="Oval 126"/>
            <p:cNvSpPr>
              <a:spLocks noChangeArrowheads="1"/>
            </p:cNvSpPr>
            <p:nvPr/>
          </p:nvSpPr>
          <p:spPr bwMode="auto">
            <a:xfrm rot="7927853">
              <a:off x="5330" y="1479"/>
              <a:ext cx="89" cy="9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12344" name="Oval 127"/>
            <p:cNvSpPr>
              <a:spLocks noChangeArrowheads="1"/>
            </p:cNvSpPr>
            <p:nvPr/>
          </p:nvSpPr>
          <p:spPr bwMode="auto">
            <a:xfrm rot="7927853">
              <a:off x="5376" y="1206"/>
              <a:ext cx="89" cy="9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12345" name="Oval 128"/>
            <p:cNvSpPr>
              <a:spLocks noChangeArrowheads="1"/>
            </p:cNvSpPr>
            <p:nvPr/>
          </p:nvSpPr>
          <p:spPr bwMode="auto">
            <a:xfrm rot="7927853">
              <a:off x="5557" y="1390"/>
              <a:ext cx="89" cy="9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12346" name="Oval 129"/>
            <p:cNvSpPr>
              <a:spLocks noChangeArrowheads="1"/>
            </p:cNvSpPr>
            <p:nvPr/>
          </p:nvSpPr>
          <p:spPr bwMode="auto">
            <a:xfrm rot="7927853">
              <a:off x="5466" y="1524"/>
              <a:ext cx="89" cy="9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12347" name="Oval 130"/>
            <p:cNvSpPr>
              <a:spLocks noChangeArrowheads="1"/>
            </p:cNvSpPr>
            <p:nvPr/>
          </p:nvSpPr>
          <p:spPr bwMode="auto">
            <a:xfrm rot="7927853">
              <a:off x="5557" y="1206"/>
              <a:ext cx="89" cy="9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12348" name="Oval 131"/>
            <p:cNvSpPr>
              <a:spLocks noChangeArrowheads="1"/>
            </p:cNvSpPr>
            <p:nvPr/>
          </p:nvSpPr>
          <p:spPr bwMode="auto">
            <a:xfrm rot="7927853">
              <a:off x="5239" y="1116"/>
              <a:ext cx="89" cy="91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12349" name="Oval 132"/>
            <p:cNvSpPr>
              <a:spLocks noChangeArrowheads="1"/>
            </p:cNvSpPr>
            <p:nvPr/>
          </p:nvSpPr>
          <p:spPr bwMode="auto">
            <a:xfrm rot="7927853">
              <a:off x="5396" y="1337"/>
              <a:ext cx="121" cy="12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12350" name="Oval 133"/>
            <p:cNvSpPr>
              <a:spLocks noChangeArrowheads="1"/>
            </p:cNvSpPr>
            <p:nvPr/>
          </p:nvSpPr>
          <p:spPr bwMode="auto">
            <a:xfrm rot="7927853">
              <a:off x="4333" y="2250"/>
              <a:ext cx="89" cy="91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12351" name="Oval 134"/>
            <p:cNvSpPr>
              <a:spLocks noChangeArrowheads="1"/>
            </p:cNvSpPr>
            <p:nvPr/>
          </p:nvSpPr>
          <p:spPr bwMode="auto">
            <a:xfrm rot="7927853">
              <a:off x="4378" y="2068"/>
              <a:ext cx="89" cy="91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12352" name="Oval 135"/>
            <p:cNvSpPr>
              <a:spLocks noChangeArrowheads="1"/>
            </p:cNvSpPr>
            <p:nvPr/>
          </p:nvSpPr>
          <p:spPr bwMode="auto">
            <a:xfrm rot="7927853">
              <a:off x="4514" y="2204"/>
              <a:ext cx="89" cy="91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12353" name="Oval 136"/>
            <p:cNvSpPr>
              <a:spLocks noChangeArrowheads="1"/>
            </p:cNvSpPr>
            <p:nvPr/>
          </p:nvSpPr>
          <p:spPr bwMode="auto">
            <a:xfrm rot="7927853">
              <a:off x="4228" y="2159"/>
              <a:ext cx="89" cy="91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12354" name="Oval 137"/>
            <p:cNvSpPr>
              <a:spLocks noChangeArrowheads="1"/>
            </p:cNvSpPr>
            <p:nvPr/>
          </p:nvSpPr>
          <p:spPr bwMode="auto">
            <a:xfrm rot="7927853">
              <a:off x="4196" y="2342"/>
              <a:ext cx="89" cy="91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12355" name="Oval 138"/>
            <p:cNvSpPr>
              <a:spLocks noChangeArrowheads="1"/>
            </p:cNvSpPr>
            <p:nvPr/>
          </p:nvSpPr>
          <p:spPr bwMode="auto">
            <a:xfrm rot="7927853">
              <a:off x="4242" y="2524"/>
              <a:ext cx="89" cy="91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12356" name="Oval 139"/>
            <p:cNvSpPr>
              <a:spLocks noChangeArrowheads="1"/>
            </p:cNvSpPr>
            <p:nvPr/>
          </p:nvSpPr>
          <p:spPr bwMode="auto">
            <a:xfrm rot="7927853">
              <a:off x="4514" y="2386"/>
              <a:ext cx="89" cy="91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12357" name="Oval 140"/>
            <p:cNvSpPr>
              <a:spLocks noChangeArrowheads="1"/>
            </p:cNvSpPr>
            <p:nvPr/>
          </p:nvSpPr>
          <p:spPr bwMode="auto">
            <a:xfrm rot="7927853">
              <a:off x="4332" y="2387"/>
              <a:ext cx="121" cy="12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12358" name="Oval 141"/>
            <p:cNvSpPr>
              <a:spLocks noChangeArrowheads="1"/>
            </p:cNvSpPr>
            <p:nvPr/>
          </p:nvSpPr>
          <p:spPr bwMode="auto">
            <a:xfrm rot="7927853">
              <a:off x="4423" y="2567"/>
              <a:ext cx="89" cy="91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</p:grpSp>
      <p:sp>
        <p:nvSpPr>
          <p:cNvPr id="88210" name="Rectangle 146"/>
          <p:cNvSpPr>
            <a:spLocks noChangeArrowheads="1"/>
          </p:cNvSpPr>
          <p:nvPr/>
        </p:nvSpPr>
        <p:spPr bwMode="auto">
          <a:xfrm>
            <a:off x="427038" y="5732463"/>
            <a:ext cx="6662737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363"/>
              </a:lnSpc>
            </a:pPr>
            <a:r>
              <a:rPr lang="en-US" altLang="zh-CN" sz="2800" baseline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known convergence / stability problems, </a:t>
            </a:r>
          </a:p>
          <a:p>
            <a:pPr eaLnBrk="1" hangingPunct="1">
              <a:lnSpc>
                <a:spcPts val="3363"/>
              </a:lnSpc>
            </a:pPr>
            <a:r>
              <a:rPr lang="en-US" altLang="zh-CN" sz="2800" baseline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e.g. for infrequent classes</a:t>
            </a:r>
          </a:p>
        </p:txBody>
      </p:sp>
      <p:grpSp>
        <p:nvGrpSpPr>
          <p:cNvPr id="88222" name="Group 158"/>
          <p:cNvGrpSpPr>
            <a:grpSpLocks/>
          </p:cNvGrpSpPr>
          <p:nvPr/>
        </p:nvGrpSpPr>
        <p:grpSpPr bwMode="auto">
          <a:xfrm>
            <a:off x="7466013" y="2492375"/>
            <a:ext cx="1016000" cy="3606800"/>
            <a:chOff x="4724" y="1294"/>
            <a:chExt cx="640" cy="2272"/>
          </a:xfrm>
        </p:grpSpPr>
        <p:sp>
          <p:nvSpPr>
            <p:cNvPr id="12299" name="Freeform 147"/>
            <p:cNvSpPr>
              <a:spLocks/>
            </p:cNvSpPr>
            <p:nvPr/>
          </p:nvSpPr>
          <p:spPr bwMode="auto">
            <a:xfrm>
              <a:off x="4724" y="1616"/>
              <a:ext cx="515" cy="1769"/>
            </a:xfrm>
            <a:custGeom>
              <a:avLst/>
              <a:gdLst>
                <a:gd name="T0" fmla="*/ 106 w 515"/>
                <a:gd name="T1" fmla="*/ 0 h 1769"/>
                <a:gd name="T2" fmla="*/ 16 w 515"/>
                <a:gd name="T3" fmla="*/ 589 h 1769"/>
                <a:gd name="T4" fmla="*/ 61 w 515"/>
                <a:gd name="T5" fmla="*/ 1134 h 1769"/>
                <a:gd name="T6" fmla="*/ 379 w 515"/>
                <a:gd name="T7" fmla="*/ 1587 h 1769"/>
                <a:gd name="T8" fmla="*/ 515 w 515"/>
                <a:gd name="T9" fmla="*/ 1769 h 17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5" h="1769">
                  <a:moveTo>
                    <a:pt x="106" y="0"/>
                  </a:moveTo>
                  <a:cubicBezTo>
                    <a:pt x="64" y="200"/>
                    <a:pt x="23" y="400"/>
                    <a:pt x="16" y="589"/>
                  </a:cubicBezTo>
                  <a:cubicBezTo>
                    <a:pt x="9" y="778"/>
                    <a:pt x="0" y="968"/>
                    <a:pt x="61" y="1134"/>
                  </a:cubicBezTo>
                  <a:cubicBezTo>
                    <a:pt x="122" y="1300"/>
                    <a:pt x="303" y="1481"/>
                    <a:pt x="379" y="1587"/>
                  </a:cubicBezTo>
                  <a:cubicBezTo>
                    <a:pt x="455" y="1693"/>
                    <a:pt x="485" y="1731"/>
                    <a:pt x="515" y="1769"/>
                  </a:cubicBezTo>
                </a:path>
              </a:pathLst>
            </a:custGeom>
            <a:noFill/>
            <a:ln w="28575" cmpd="sng">
              <a:solidFill>
                <a:srgbClr val="00CC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0" name="Oval 148"/>
            <p:cNvSpPr>
              <a:spLocks noChangeArrowheads="1"/>
            </p:cNvSpPr>
            <p:nvPr/>
          </p:nvSpPr>
          <p:spPr bwMode="auto">
            <a:xfrm>
              <a:off x="5228" y="3430"/>
              <a:ext cx="136" cy="136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12301" name="Oval 151"/>
            <p:cNvSpPr>
              <a:spLocks noChangeArrowheads="1"/>
            </p:cNvSpPr>
            <p:nvPr/>
          </p:nvSpPr>
          <p:spPr bwMode="auto">
            <a:xfrm>
              <a:off x="4897" y="1566"/>
              <a:ext cx="91" cy="91"/>
            </a:xfrm>
            <a:prstGeom prst="ellipse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12302" name="Oval 152"/>
            <p:cNvSpPr>
              <a:spLocks noChangeArrowheads="1"/>
            </p:cNvSpPr>
            <p:nvPr/>
          </p:nvSpPr>
          <p:spPr bwMode="auto">
            <a:xfrm>
              <a:off x="4943" y="1430"/>
              <a:ext cx="91" cy="91"/>
            </a:xfrm>
            <a:prstGeom prst="ellipse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12303" name="Oval 153"/>
            <p:cNvSpPr>
              <a:spLocks noChangeArrowheads="1"/>
            </p:cNvSpPr>
            <p:nvPr/>
          </p:nvSpPr>
          <p:spPr bwMode="auto">
            <a:xfrm>
              <a:off x="4806" y="1430"/>
              <a:ext cx="91" cy="91"/>
            </a:xfrm>
            <a:prstGeom prst="ellipse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12304" name="Oval 154"/>
            <p:cNvSpPr>
              <a:spLocks noChangeArrowheads="1"/>
            </p:cNvSpPr>
            <p:nvPr/>
          </p:nvSpPr>
          <p:spPr bwMode="auto">
            <a:xfrm>
              <a:off x="5033" y="1521"/>
              <a:ext cx="91" cy="91"/>
            </a:xfrm>
            <a:prstGeom prst="ellipse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12305" name="Oval 155"/>
            <p:cNvSpPr>
              <a:spLocks noChangeArrowheads="1"/>
            </p:cNvSpPr>
            <p:nvPr/>
          </p:nvSpPr>
          <p:spPr bwMode="auto">
            <a:xfrm>
              <a:off x="4897" y="1294"/>
              <a:ext cx="91" cy="91"/>
            </a:xfrm>
            <a:prstGeom prst="ellipse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12306" name="Oval 156"/>
            <p:cNvSpPr>
              <a:spLocks noChangeArrowheads="1"/>
            </p:cNvSpPr>
            <p:nvPr/>
          </p:nvSpPr>
          <p:spPr bwMode="auto">
            <a:xfrm>
              <a:off x="5033" y="1340"/>
              <a:ext cx="91" cy="91"/>
            </a:xfrm>
            <a:prstGeom prst="ellipse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Coronet" pitchFamily="66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</p:grpSp>
      <p:sp>
        <p:nvSpPr>
          <p:cNvPr id="12297" name="Rectangle 161"/>
          <p:cNvSpPr>
            <a:spLocks noChangeArrowheads="1"/>
          </p:cNvSpPr>
          <p:nvPr/>
        </p:nvSpPr>
        <p:spPr bwMode="auto">
          <a:xfrm>
            <a:off x="261938" y="260350"/>
            <a:ext cx="82216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baseline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heuristically</a:t>
            </a:r>
            <a:r>
              <a:rPr lang="en-US" altLang="zh-CN" baseline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 motivated variations of </a:t>
            </a:r>
            <a:r>
              <a:rPr lang="en-US" altLang="zh-CN" b="1" baseline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competitive learning</a:t>
            </a:r>
          </a:p>
        </p:txBody>
      </p:sp>
      <p:sp>
        <p:nvSpPr>
          <p:cNvPr id="12298" name="Rectangle 163"/>
          <p:cNvSpPr>
            <a:spLocks noChangeArrowheads="1"/>
          </p:cNvSpPr>
          <p:nvPr/>
        </p:nvSpPr>
        <p:spPr bwMode="auto">
          <a:xfrm>
            <a:off x="468313" y="630237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Coronet" pitchFamily="66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8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2000"/>
                                        <p:tgtEl>
                                          <p:spTgt spid="8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2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115888"/>
            <a:ext cx="7793037" cy="1462087"/>
          </a:xfrm>
        </p:spPr>
        <p:txBody>
          <a:bodyPr/>
          <a:lstStyle/>
          <a:p>
            <a:r>
              <a:rPr lang="fi-FI" altLang="zh-CN" sz="4000" b="1" smtClean="0">
                <a:solidFill>
                  <a:srgbClr val="800000"/>
                </a:solidFill>
              </a:rPr>
              <a:t>LVQ1: more algorithm details</a:t>
            </a:r>
            <a:endParaRPr lang="en-US" altLang="zh-CN" sz="4000" b="1" smtClean="0">
              <a:solidFill>
                <a:srgbClr val="800000"/>
              </a:solidFill>
            </a:endParaRP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916113"/>
            <a:ext cx="8175625" cy="4524375"/>
          </a:xfrm>
        </p:spPr>
        <p:txBody>
          <a:bodyPr/>
          <a:lstStyle/>
          <a:p>
            <a:r>
              <a:rPr lang="fi-FI" altLang="zh-CN" smtClean="0"/>
              <a:t>An input vector </a:t>
            </a:r>
            <a:r>
              <a:rPr lang="fi-FI" altLang="zh-CN" b="1" smtClean="0"/>
              <a:t>x</a:t>
            </a:r>
            <a:r>
              <a:rPr lang="fi-FI" altLang="zh-CN" smtClean="0"/>
              <a:t> is picked at random from the input space. </a:t>
            </a:r>
          </a:p>
          <a:p>
            <a:r>
              <a:rPr lang="fi-FI" altLang="zh-CN" smtClean="0"/>
              <a:t>If the class labels of the input vector </a:t>
            </a:r>
            <a:r>
              <a:rPr lang="fi-FI" altLang="zh-CN" b="1" smtClean="0">
                <a:solidFill>
                  <a:srgbClr val="FF0000"/>
                </a:solidFill>
              </a:rPr>
              <a:t>x</a:t>
            </a:r>
            <a:r>
              <a:rPr lang="fi-FI" altLang="zh-CN" smtClean="0"/>
              <a:t> and a Voronoi vector </a:t>
            </a:r>
            <a:r>
              <a:rPr lang="fi-FI" altLang="zh-CN" b="1" smtClean="0">
                <a:solidFill>
                  <a:srgbClr val="FF0000"/>
                </a:solidFill>
              </a:rPr>
              <a:t>w</a:t>
            </a:r>
            <a:r>
              <a:rPr lang="fi-FI" altLang="zh-CN" smtClean="0"/>
              <a:t> agree, the Voronoi vector w is moved in the direction of the input vector x. </a:t>
            </a:r>
          </a:p>
          <a:p>
            <a:r>
              <a:rPr lang="fi-FI" altLang="zh-CN" smtClean="0"/>
              <a:t>If the class labels of the input vector x and the Voronoi vector w disagree, the Voronoi vector w is moved away from the input vector x.  </a:t>
            </a:r>
          </a:p>
          <a:p>
            <a:r>
              <a:rPr lang="fi-FI" altLang="zh-CN" smtClean="0"/>
              <a:t>Let </a:t>
            </a:r>
            <a:r>
              <a:rPr lang="fi-FI" altLang="zh-CN" smtClean="0">
                <a:sym typeface="Symbol" pitchFamily="18" charset="2"/>
              </a:rPr>
              <a:t>{w</a:t>
            </a:r>
            <a:r>
              <a:rPr lang="fi-FI" altLang="zh-CN" baseline="-25000" smtClean="0">
                <a:sym typeface="Symbol" pitchFamily="18" charset="2"/>
              </a:rPr>
              <a:t>i</a:t>
            </a:r>
            <a:r>
              <a:rPr lang="fi-FI" altLang="zh-CN" smtClean="0">
                <a:sym typeface="Symbol" pitchFamily="18" charset="2"/>
              </a:rPr>
              <a:t>}</a:t>
            </a:r>
            <a:r>
              <a:rPr lang="fi-FI" altLang="zh-CN" baseline="30000" smtClean="0">
                <a:sym typeface="Symbol" pitchFamily="18" charset="2"/>
              </a:rPr>
              <a:t>1</a:t>
            </a:r>
            <a:r>
              <a:rPr lang="fi-FI" altLang="zh-CN" baseline="-25000" smtClean="0">
                <a:sym typeface="Symbol" pitchFamily="18" charset="2"/>
              </a:rPr>
              <a:t>i=1 </a:t>
            </a:r>
            <a:r>
              <a:rPr lang="fi-FI" altLang="zh-CN" smtClean="0">
                <a:sym typeface="Symbol" pitchFamily="18" charset="2"/>
              </a:rPr>
              <a:t>denote the set of Voronoi vectors, and the </a:t>
            </a:r>
            <a:r>
              <a:rPr lang="fi-FI" altLang="zh-CN" smtClean="0"/>
              <a:t> </a:t>
            </a:r>
            <a:r>
              <a:rPr lang="fi-FI" altLang="zh-CN" smtClean="0">
                <a:sym typeface="Symbol" pitchFamily="18" charset="2"/>
              </a:rPr>
              <a:t>{x</a:t>
            </a:r>
            <a:r>
              <a:rPr lang="fi-FI" altLang="zh-CN" baseline="-25000" smtClean="0">
                <a:sym typeface="Symbol" pitchFamily="18" charset="2"/>
              </a:rPr>
              <a:t>i</a:t>
            </a:r>
            <a:r>
              <a:rPr lang="fi-FI" altLang="zh-CN" smtClean="0">
                <a:sym typeface="Symbol" pitchFamily="18" charset="2"/>
              </a:rPr>
              <a:t>}</a:t>
            </a:r>
            <a:r>
              <a:rPr lang="fi-FI" altLang="zh-CN" baseline="30000" smtClean="0">
                <a:sym typeface="Symbol" pitchFamily="18" charset="2"/>
              </a:rPr>
              <a:t>N</a:t>
            </a:r>
            <a:r>
              <a:rPr lang="fi-FI" altLang="zh-CN" baseline="-25000" smtClean="0">
                <a:sym typeface="Symbol" pitchFamily="18" charset="2"/>
              </a:rPr>
              <a:t>i=1 </a:t>
            </a:r>
            <a:r>
              <a:rPr lang="fi-FI" altLang="zh-CN" smtClean="0">
                <a:sym typeface="Symbol" pitchFamily="18" charset="2"/>
              </a:rPr>
              <a:t>denote the set of input vectors.</a:t>
            </a:r>
            <a:r>
              <a:rPr lang="fi-FI" altLang="zh-CN" baseline="-25000" smtClean="0">
                <a:sym typeface="Symbol" pitchFamily="18" charset="2"/>
              </a:rPr>
              <a:t> </a:t>
            </a:r>
            <a:endParaRPr lang="en-US" altLang="zh-CN" baseline="-2500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31825</TotalTime>
  <Words>738</Words>
  <Application>Microsoft Office PowerPoint</Application>
  <PresentationFormat>全屏显示(4:3)</PresentationFormat>
  <Paragraphs>136</Paragraphs>
  <Slides>13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Coronet</vt:lpstr>
      <vt:lpstr>宋体</vt:lpstr>
      <vt:lpstr>Arial</vt:lpstr>
      <vt:lpstr>Tahoma</vt:lpstr>
      <vt:lpstr>Wingdings</vt:lpstr>
      <vt:lpstr>Times New Roman</vt:lpstr>
      <vt:lpstr>华文新魏</vt:lpstr>
      <vt:lpstr>Courier New</vt:lpstr>
      <vt:lpstr>Symbol</vt:lpstr>
      <vt:lpstr>Monotype Sorts</vt:lpstr>
      <vt:lpstr>Lucida Sans Unicode</vt:lpstr>
      <vt:lpstr>Blends</vt:lpstr>
      <vt:lpstr>Equation</vt:lpstr>
      <vt:lpstr>  SOM and LVQ </vt:lpstr>
      <vt:lpstr>SOM in Matlab NN Toolbox</vt:lpstr>
      <vt:lpstr>PowerPoint 演示文稿</vt:lpstr>
      <vt:lpstr>More on vector quantization</vt:lpstr>
      <vt:lpstr>Vector Quantizer</vt:lpstr>
      <vt:lpstr>Learning Vector Quantizer (LVQ)</vt:lpstr>
      <vt:lpstr>PowerPoint 演示文稿</vt:lpstr>
      <vt:lpstr>PowerPoint 演示文稿</vt:lpstr>
      <vt:lpstr>LVQ1: more algorithm details</vt:lpstr>
      <vt:lpstr>Procedure</vt:lpstr>
      <vt:lpstr>PowerPoint 演示文稿</vt:lpstr>
      <vt:lpstr>PowerPoint 演示文稿</vt:lpstr>
      <vt:lpstr>However, LVQ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Bailing</dc:creator>
  <cp:lastModifiedBy>SuperMicro</cp:lastModifiedBy>
  <cp:revision>1015</cp:revision>
  <dcterms:created xsi:type="dcterms:W3CDTF">1601-01-01T00:00:00Z</dcterms:created>
  <dcterms:modified xsi:type="dcterms:W3CDTF">2016-12-05T05:26:45Z</dcterms:modified>
</cp:coreProperties>
</file>