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5" r:id="rId1"/>
    <p:sldMasterId id="2147483777" r:id="rId2"/>
  </p:sldMasterIdLst>
  <p:notesMasterIdLst>
    <p:notesMasterId r:id="rId38"/>
  </p:notesMasterIdLst>
  <p:handoutMasterIdLst>
    <p:handoutMasterId r:id="rId39"/>
  </p:handoutMasterIdLst>
  <p:sldIdLst>
    <p:sldId id="478" r:id="rId3"/>
    <p:sldId id="587" r:id="rId4"/>
    <p:sldId id="546" r:id="rId5"/>
    <p:sldId id="547" r:id="rId6"/>
    <p:sldId id="549" r:id="rId7"/>
    <p:sldId id="645" r:id="rId8"/>
    <p:sldId id="646" r:id="rId9"/>
    <p:sldId id="647" r:id="rId10"/>
    <p:sldId id="648" r:id="rId11"/>
    <p:sldId id="649" r:id="rId12"/>
    <p:sldId id="550" r:id="rId13"/>
    <p:sldId id="642" r:id="rId14"/>
    <p:sldId id="561" r:id="rId15"/>
    <p:sldId id="563" r:id="rId16"/>
    <p:sldId id="564" r:id="rId17"/>
    <p:sldId id="565" r:id="rId18"/>
    <p:sldId id="643" r:id="rId19"/>
    <p:sldId id="566" r:id="rId20"/>
    <p:sldId id="567" r:id="rId21"/>
    <p:sldId id="501" r:id="rId22"/>
    <p:sldId id="588" r:id="rId23"/>
    <p:sldId id="590" r:id="rId24"/>
    <p:sldId id="499" r:id="rId25"/>
    <p:sldId id="502" r:id="rId26"/>
    <p:sldId id="619" r:id="rId27"/>
    <p:sldId id="504" r:id="rId28"/>
    <p:sldId id="554" r:id="rId29"/>
    <p:sldId id="505" r:id="rId30"/>
    <p:sldId id="506" r:id="rId31"/>
    <p:sldId id="507" r:id="rId32"/>
    <p:sldId id="508" r:id="rId33"/>
    <p:sldId id="516" r:id="rId34"/>
    <p:sldId id="634" r:id="rId35"/>
    <p:sldId id="635" r:id="rId36"/>
    <p:sldId id="636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33CC"/>
    <a:srgbClr val="FFFFCC"/>
    <a:srgbClr val="CCFFFF"/>
    <a:srgbClr val="800000"/>
    <a:srgbClr val="993366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844" autoAdjust="0"/>
    <p:restoredTop sz="99625" autoAdjust="0"/>
  </p:normalViewPr>
  <p:slideViewPr>
    <p:cSldViewPr>
      <p:cViewPr>
        <p:scale>
          <a:sx n="100" d="100"/>
          <a:sy n="100" d="100"/>
        </p:scale>
        <p:origin x="-7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561B370-BCE0-4D1A-9E95-A8043876929E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EB00AF6-AC9C-4393-BFAA-C490504003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162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9C8F274C-1ED3-4C6F-AD92-16F2C58481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37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The goal of the perceptron learning algorithm is to find a weight vector that</a:t>
            </a:r>
          </a:p>
          <a:p>
            <a:r>
              <a:rPr lang="en-US" altLang="zh-CN" smtClean="0"/>
              <a:t>correctly classifies </a:t>
            </a:r>
            <a:r>
              <a:rPr lang="en-US" altLang="zh-CN" b="1" smtClean="0"/>
              <a:t>all </a:t>
            </a:r>
            <a:r>
              <a:rPr lang="en-US" altLang="zh-CN" smtClean="0"/>
              <a:t>input vectors. That is, for each input pattern </a:t>
            </a:r>
            <a:r>
              <a:rPr lang="en-US" altLang="zh-CN" i="1" smtClean="0"/>
              <a:t>Xk </a:t>
            </a:r>
            <a:r>
              <a:rPr lang="en-US" altLang="zh-CN" smtClean="0"/>
              <a:t>used in</a:t>
            </a:r>
          </a:p>
          <a:p>
            <a:r>
              <a:rPr lang="en-US" altLang="zh-CN" smtClean="0"/>
              <a:t>training, the neuron(s) must generate the required output </a:t>
            </a:r>
            <a:r>
              <a:rPr lang="en-US" altLang="zh-CN" i="1" smtClean="0"/>
              <a:t>Ck</a:t>
            </a:r>
            <a:r>
              <a:rPr lang="en-US" altLang="zh-CN" smtClean="0"/>
              <a:t>, for the</a:t>
            </a:r>
          </a:p>
          <a:p>
            <a:r>
              <a:rPr lang="en-US" altLang="zh-CN" smtClean="0"/>
              <a:t>corresponding input.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AU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AU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AU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AU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 smtClean="0"/>
            </a:p>
          </p:txBody>
        </p:sp>
      </p:grpSp>
      <p:sp>
        <p:nvSpPr>
          <p:cNvPr id="160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60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71A544C-9097-4E00-BFF6-FE56A59F3A60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F867D49-3B28-4066-B7A4-10F88FA363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67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77D40-274C-4C8F-9A5C-8B10554423D8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C9218-BF86-4A46-B80C-DD8040A84E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78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6B77B-4DC0-4196-B366-0B670CCE54F5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21F4A-7157-4CC0-9F22-42D1DCA0AB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73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E88C-83E1-47AC-BB3A-558976007D72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D0B70-A97F-437C-A5C5-DD820C522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59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6BB1-2480-4D65-9673-65BEFBF670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497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E42DE7-BB21-43FE-94A9-554D73A9CD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464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Straight Connector 7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6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515156-17F9-4C9F-A3B9-74B967E29F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0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AB265B-24A7-4E4B-BA8F-41C605471A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53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F2F0A1-CC87-44BD-8470-93C40AAF90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776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990C5C-34B4-4D7F-A373-74FB31C44E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03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4A1A73-4494-42AB-A8EE-A3B4653BA3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1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9BA7F-B819-4A29-869B-1B862057D4BC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F9752-CB8E-4298-B4A9-08258C3CBB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83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D1529-CACE-4602-A232-11EA48CF0E45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76BE7-E476-4C59-8171-0778EEE6A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42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AD76B-6437-4217-B272-653C4026CEC4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11797-B42D-4331-BDE1-F76B245B2F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5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E3BF0-D537-4844-9209-9359812839D1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8E924-1414-4465-A65C-E22BDE73DD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29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A43A8-55CB-4ACC-8E83-146656D31EE2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2051E-B48F-4EC2-BF7E-38FB2EDC0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90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203F1-C3DF-4FDB-A6BF-0ABDA4B64F21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27590-A4B7-46D8-9742-42902A1934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52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C2008-B0BC-4505-A6B5-94110951329A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848B1-65A8-4C3A-B2DD-6AAD950D6D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9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BAD47-D4B7-4B60-9F52-621FAADDC248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1DE63-9E5A-43C6-B866-2C76BF96D0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58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597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8732EC2B-056E-485E-8B15-2A86D806C5DD}" type="datetimeFigureOut">
              <a:rPr lang="zh-CN" altLang="en-US"/>
              <a:pPr>
                <a:defRPr/>
              </a:pPr>
              <a:t>2016/9/19</a:t>
            </a:fld>
            <a:endParaRPr lang="en-US" altLang="zh-CN"/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D2DCB345-CA11-4E6A-9B8C-6BA768D5C3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8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ea typeface="华文新魏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ea typeface="华文新魏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ea typeface="华文新魏" pitchFamily="2" charset="-122"/>
              </a:defRPr>
            </a:lvl1pPr>
          </a:lstStyle>
          <a:p>
            <a:pPr>
              <a:defRPr/>
            </a:pPr>
            <a:fld id="{5B137E61-54D0-47E9-A031-10BDC0A063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95288" y="1989138"/>
            <a:ext cx="8280400" cy="1800225"/>
          </a:xfrm>
        </p:spPr>
        <p:txBody>
          <a:bodyPr anchor="t"/>
          <a:lstStyle/>
          <a:p>
            <a:pPr algn="ctr" eaLnBrk="1" hangingPunct="1"/>
            <a:r>
              <a:rPr lang="en-US" altLang="zh-CN" sz="4300" b="1" smtClean="0">
                <a:solidFill>
                  <a:srgbClr val="A50021"/>
                </a:solidFill>
              </a:rPr>
              <a:t/>
            </a:r>
            <a:br>
              <a:rPr lang="en-US" altLang="zh-CN" sz="4300" b="1" smtClean="0">
                <a:solidFill>
                  <a:srgbClr val="A50021"/>
                </a:solidFill>
              </a:rPr>
            </a:br>
            <a:r>
              <a:rPr lang="en-US" altLang="zh-CN" sz="4300" b="1" smtClean="0">
                <a:solidFill>
                  <a:srgbClr val="A50021"/>
                </a:solidFill>
              </a:rPr>
              <a:t> </a:t>
            </a:r>
            <a:r>
              <a:rPr lang="en-US" altLang="zh-CN" sz="4000" b="1" smtClean="0">
                <a:solidFill>
                  <a:srgbClr val="800000"/>
                </a:solidFill>
              </a:rPr>
              <a:t>More on Perceptron Learning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03350" y="4437063"/>
            <a:ext cx="6045200" cy="14684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Bailing Zhang</a:t>
            </a: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08175" y="836613"/>
            <a:ext cx="554513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baseline="0">
                <a:latin typeface="Arial" pitchFamily="34" charset="0"/>
                <a:ea typeface="华文新魏" pitchFamily="2" charset="-122"/>
              </a:rPr>
              <a:t>CSE301 Bio-computation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baseline="0">
                <a:latin typeface="Arial" pitchFamily="34" charset="0"/>
                <a:ea typeface="华文新魏" pitchFamily="2" charset="-122"/>
              </a:rPr>
              <a:t>Week 3,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  <a:cs typeface="Tahoma" pitchFamily="34" charset="0"/>
              </a:rPr>
              <a:t>Example: Perceptron for NOR Gate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0825" y="1989138"/>
            <a:ext cx="4038600" cy="30654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P = [0 0 1 1; 0 1 0 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T = [1 0 0 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baseline="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 = newp([0 1; 0 1],1);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weight_init = net.IW{1,1}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bias_init = net.b{1}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baseline="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net.trainParam.epochs = 20;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 = train(net,P,T);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weight_final = net.IW{1,1}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Courier New" pitchFamily="49" charset="0"/>
              </a:rPr>
              <a:t>bias_final = net.b{1}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simulation = sim(net,P)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95288" y="5589588"/>
            <a:ext cx="8001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weight_init = [0 0], bias_init =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weight_final = [-1 -1], bias_final = 0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1433513"/>
            <a:ext cx="5316537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81875" cy="1055688"/>
          </a:xfrm>
        </p:spPr>
        <p:txBody>
          <a:bodyPr/>
          <a:lstStyle/>
          <a:p>
            <a:r>
              <a:rPr lang="sv-SE" altLang="en-US" b="1" smtClean="0">
                <a:solidFill>
                  <a:srgbClr val="800000"/>
                </a:solidFill>
              </a:rPr>
              <a:t>Perceptron Rule: </a:t>
            </a:r>
            <a:br>
              <a:rPr lang="sv-SE" altLang="en-US" b="1" smtClean="0">
                <a:solidFill>
                  <a:srgbClr val="800000"/>
                </a:solidFill>
              </a:rPr>
            </a:br>
            <a:r>
              <a:rPr lang="sv-SE" altLang="en-US" sz="2800" b="1" smtClean="0">
                <a:solidFill>
                  <a:srgbClr val="800000"/>
                </a:solidFill>
              </a:rPr>
              <a:t>Further Discussion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7950" y="1460500"/>
            <a:ext cx="8820150" cy="509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baseline="0"/>
              <a:t> </a:t>
            </a:r>
            <a:r>
              <a:rPr lang="en-US" altLang="zh-CN" sz="2400" baseline="0"/>
              <a:t>A weight of connection changes </a:t>
            </a:r>
            <a:r>
              <a:rPr lang="en-US" altLang="zh-CN" sz="2400" b="1" i="1" baseline="0">
                <a:solidFill>
                  <a:srgbClr val="0000FF"/>
                </a:solidFill>
              </a:rPr>
              <a:t>only if  </a:t>
            </a:r>
            <a:r>
              <a:rPr lang="en-US" altLang="zh-CN" sz="2400" baseline="0"/>
              <a:t>both the input value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/>
              <a:t> and the error of the output unite are not equal to 0.</a:t>
            </a:r>
            <a:endParaRPr lang="sv-SE" altLang="zh-CN" sz="2400" baseline="0"/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 typeface="Tahoma" pitchFamily="34" charset="0"/>
              <a:buChar char="-"/>
            </a:pPr>
            <a:r>
              <a:rPr lang="sv-SE" altLang="zh-CN" sz="2400" baseline="0"/>
              <a:t> </a:t>
            </a:r>
            <a:r>
              <a:rPr lang="sv-SE" altLang="en-US" sz="2400" baseline="0"/>
              <a:t>If the output is correct (</a:t>
            </a:r>
            <a:r>
              <a:rPr lang="sv-SE" altLang="zh-CN" sz="2400" baseline="0"/>
              <a:t>y</a:t>
            </a:r>
            <a:r>
              <a:rPr lang="sv-SE" altLang="zh-CN" sz="2400"/>
              <a:t>e</a:t>
            </a:r>
            <a:r>
              <a:rPr lang="sv-SE" altLang="en-US" sz="2400" baseline="0"/>
              <a:t>=o</a:t>
            </a:r>
            <a:r>
              <a:rPr lang="sv-SE" altLang="zh-CN" sz="2400"/>
              <a:t>e</a:t>
            </a:r>
            <a:r>
              <a:rPr lang="sv-SE" altLang="en-US" sz="2400" baseline="0"/>
              <a:t>) the weights w</a:t>
            </a:r>
            <a:r>
              <a:rPr lang="sv-SE" altLang="en-US" sz="2400"/>
              <a:t>i</a:t>
            </a:r>
            <a:r>
              <a:rPr lang="sv-SE" altLang="en-US" sz="2400" baseline="0"/>
              <a:t> are not </a:t>
            </a:r>
            <a:endParaRPr lang="sv-SE" altLang="zh-CN" sz="2400" baseline="0"/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 typeface="Tahoma" pitchFamily="34" charset="0"/>
              <a:buNone/>
            </a:pPr>
            <a:r>
              <a:rPr lang="sv-SE" altLang="zh-CN" sz="2400" baseline="0"/>
              <a:t>  </a:t>
            </a:r>
            <a:r>
              <a:rPr lang="sv-SE" altLang="en-US" sz="2400" baseline="0"/>
              <a:t>changed</a:t>
            </a:r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 typeface="Tahoma" pitchFamily="34" charset="0"/>
              <a:buChar char="-"/>
            </a:pPr>
            <a:r>
              <a:rPr lang="sv-SE" altLang="en-US" sz="2400" baseline="0"/>
              <a:t> If the output is incorrect (</a:t>
            </a:r>
            <a:r>
              <a:rPr lang="sv-SE" altLang="zh-CN" sz="2400" baseline="0"/>
              <a:t>y</a:t>
            </a:r>
            <a:r>
              <a:rPr lang="sv-SE" altLang="zh-CN" sz="2400"/>
              <a:t>e</a:t>
            </a:r>
            <a:r>
              <a:rPr lang="sv-SE" altLang="en-US" sz="2400" baseline="0">
                <a:sym typeface="Symbol" pitchFamily="18" charset="2"/>
              </a:rPr>
              <a:t>o</a:t>
            </a:r>
            <a:r>
              <a:rPr lang="sv-SE" altLang="zh-CN" sz="2400">
                <a:sym typeface="Symbol" pitchFamily="18" charset="2"/>
              </a:rPr>
              <a:t>e</a:t>
            </a:r>
            <a:r>
              <a:rPr lang="sv-SE" altLang="en-US" sz="2400" baseline="0">
                <a:sym typeface="Symbol" pitchFamily="18" charset="2"/>
              </a:rPr>
              <a:t>) the weights w</a:t>
            </a:r>
            <a:r>
              <a:rPr lang="sv-SE" altLang="en-US" sz="2400">
                <a:sym typeface="Symbol" pitchFamily="18" charset="2"/>
              </a:rPr>
              <a:t>i</a:t>
            </a:r>
            <a:r>
              <a:rPr lang="sv-SE" altLang="en-US" sz="2400" baseline="0">
                <a:sym typeface="Symbol" pitchFamily="18" charset="2"/>
              </a:rPr>
              <a:t> are </a:t>
            </a:r>
            <a:endParaRPr lang="sv-SE" altLang="zh-CN" sz="2400" baseline="0">
              <a:sym typeface="Symbol" pitchFamily="18" charset="2"/>
            </a:endParaRPr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 typeface="Tahoma" pitchFamily="34" charset="0"/>
              <a:buNone/>
            </a:pPr>
            <a:r>
              <a:rPr lang="sv-SE" altLang="zh-CN" sz="2400" baseline="0">
                <a:sym typeface="Symbol" pitchFamily="18" charset="2"/>
              </a:rPr>
              <a:t>  </a:t>
            </a:r>
            <a:r>
              <a:rPr lang="sv-SE" altLang="en-US" sz="2400" baseline="0">
                <a:sym typeface="Symbol" pitchFamily="18" charset="2"/>
              </a:rPr>
              <a:t>changed</a:t>
            </a:r>
            <a:r>
              <a:rPr lang="sv-SE" altLang="en-US" sz="2400" baseline="0"/>
              <a:t> such that the output of the perceptron for the</a:t>
            </a:r>
            <a:endParaRPr lang="sv-SE" altLang="zh-CN" sz="2400" baseline="0"/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 typeface="Tahoma" pitchFamily="34" charset="0"/>
              <a:buNone/>
            </a:pPr>
            <a:r>
              <a:rPr lang="sv-SE" altLang="zh-CN" sz="2400" baseline="0"/>
              <a:t>  </a:t>
            </a:r>
            <a:r>
              <a:rPr lang="sv-SE" altLang="en-US" sz="2400" baseline="0"/>
              <a:t>new weights is </a:t>
            </a:r>
            <a:r>
              <a:rPr lang="sv-SE" altLang="en-US" sz="2400" i="1" baseline="0"/>
              <a:t>closer</a:t>
            </a:r>
            <a:r>
              <a:rPr lang="sv-SE" altLang="en-US" sz="2400" baseline="0"/>
              <a:t> to </a:t>
            </a:r>
            <a:r>
              <a:rPr lang="sv-SE" altLang="zh-CN" sz="2400" baseline="0"/>
              <a:t>y</a:t>
            </a:r>
            <a:r>
              <a:rPr lang="sv-SE" altLang="zh-CN" sz="2400"/>
              <a:t>e</a:t>
            </a:r>
            <a:r>
              <a:rPr lang="sv-SE" altLang="en-US" sz="2400" baseline="0"/>
              <a:t>.</a:t>
            </a:r>
            <a:endParaRPr lang="sv-SE" altLang="zh-CN" sz="2400" baseline="0"/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endParaRPr lang="sv-SE" altLang="en-US" sz="2400" baseline="0"/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baseline="0"/>
              <a:t> The algorithm </a:t>
            </a:r>
            <a:r>
              <a:rPr lang="sv-SE" altLang="en-US" sz="2400" b="1" baseline="0">
                <a:solidFill>
                  <a:srgbClr val="FF0000"/>
                </a:solidFill>
              </a:rPr>
              <a:t>converges</a:t>
            </a:r>
            <a:r>
              <a:rPr lang="sv-SE" altLang="en-US" sz="2400" baseline="0"/>
              <a:t> to the correct classification, if</a:t>
            </a:r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baseline="0"/>
              <a:t> the training data is </a:t>
            </a:r>
            <a:r>
              <a:rPr lang="sv-SE" altLang="en-US" sz="2400" b="1" baseline="0">
                <a:solidFill>
                  <a:schemeClr val="hlink"/>
                </a:solidFill>
              </a:rPr>
              <a:t>linearly separable</a:t>
            </a:r>
            <a:r>
              <a:rPr lang="sv-SE" altLang="zh-CN" sz="2400" baseline="0">
                <a:solidFill>
                  <a:schemeClr val="hlink"/>
                </a:solidFill>
              </a:rPr>
              <a:t>;</a:t>
            </a:r>
            <a:endParaRPr lang="sv-SE" altLang="en-US" sz="2400" baseline="0">
              <a:solidFill>
                <a:schemeClr val="hlink"/>
              </a:solidFill>
            </a:endParaRPr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baseline="0"/>
              <a:t> and </a:t>
            </a:r>
            <a:r>
              <a:rPr lang="sv-SE" altLang="zh-CN" sz="2400" baseline="0"/>
              <a:t>the </a:t>
            </a:r>
            <a:r>
              <a:rPr lang="sv-SE" altLang="zh-CN" sz="2400" baseline="0">
                <a:sym typeface="Symbol" pitchFamily="18" charset="2"/>
              </a:rPr>
              <a:t>learning rate</a:t>
            </a:r>
            <a:r>
              <a:rPr lang="sv-SE" altLang="en-US" sz="2400" baseline="0"/>
              <a:t> is sufficiently small,</a:t>
            </a:r>
            <a:r>
              <a:rPr lang="sv-SE" altLang="zh-CN" sz="2400" baseline="0"/>
              <a:t> </a:t>
            </a:r>
            <a:r>
              <a:rPr lang="en-US" altLang="zh-CN" sz="2400" baseline="0"/>
              <a:t>usually </a:t>
            </a:r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/>
              <a:t>  set below 1, which </a:t>
            </a:r>
            <a:r>
              <a:rPr lang="en-US" altLang="zh-CN" sz="2400" baseline="0">
                <a:solidFill>
                  <a:schemeClr val="folHlink"/>
                </a:solidFill>
              </a:rPr>
              <a:t>determines the amount of correction </a:t>
            </a:r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chemeClr val="folHlink"/>
                </a:solidFill>
              </a:rPr>
              <a:t>  made in a  single iteration.</a:t>
            </a:r>
            <a:endParaRPr lang="en-US" altLang="zh-CN" sz="2400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Perceptron convergence Theorem</a:t>
            </a:r>
            <a:endParaRPr lang="zh-CN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7993062" cy="1655763"/>
          </a:xfrm>
          <a:solidFill>
            <a:schemeClr val="accent1">
              <a:alpha val="5098"/>
            </a:schemeClr>
          </a:solidFill>
          <a:ln>
            <a:solidFill>
              <a:srgbClr val="00CC66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latin typeface="Coronet" pitchFamily="66" charset="0"/>
              </a:rPr>
              <a:t>	</a:t>
            </a:r>
            <a:r>
              <a:rPr lang="en-US" altLang="zh-CN" sz="2800" smtClean="0">
                <a:latin typeface="Arial" pitchFamily="34" charset="0"/>
                <a:cs typeface="Arial" pitchFamily="34" charset="0"/>
              </a:rPr>
              <a:t>For any data set </a:t>
            </a:r>
            <a:r>
              <a:rPr lang="en-US" altLang="zh-CN" sz="2800" i="1" smtClean="0">
                <a:latin typeface="Arial" pitchFamily="34" charset="0"/>
                <a:cs typeface="Arial" pitchFamily="34" charset="0"/>
              </a:rPr>
              <a:t>that’s </a:t>
            </a:r>
            <a:r>
              <a:rPr lang="en-US" altLang="zh-CN" sz="2800" b="1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linearly separable</a:t>
            </a:r>
            <a:r>
              <a:rPr lang="en-US" altLang="zh-CN" sz="2800" smtClean="0">
                <a:latin typeface="Arial" pitchFamily="34" charset="0"/>
                <a:cs typeface="Arial" pitchFamily="34" charset="0"/>
              </a:rPr>
              <a:t>, the learning rule is guaranteed to find a solution in a finite number of steps.</a:t>
            </a:r>
            <a:endParaRPr lang="zh-CN" altLang="en-US" sz="2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68313" y="3933825"/>
            <a:ext cx="884078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baseline="0">
                <a:latin typeface="Arial" pitchFamily="34" charset="0"/>
                <a:cs typeface="Arial" pitchFamily="34" charset="0"/>
              </a:rPr>
              <a:t>Assumptions:</a:t>
            </a: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 At least one such set of weights, w* , exists,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 There are a finite number of training patterns.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 The threshold function is uni-polar ( output is 0 or 1 ).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aseline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latin typeface="Arial" pitchFamily="34" charset="0"/>
                <a:cs typeface="Arial" pitchFamily="34" charset="0"/>
              </a:rPr>
              <a:t>Proof </a:t>
            </a:r>
            <a:endParaRPr lang="zh-CN" altLang="en-US" sz="2400" b="1" baseline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251825" cy="1462088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Network Performance for Perceptron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3350" y="1557338"/>
            <a:ext cx="9010650" cy="954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/>
              <a:t>The network performance during training session can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/>
              <a:t>be measured by a </a:t>
            </a:r>
            <a:r>
              <a:rPr lang="en-US" altLang="zh-CN" sz="2800" i="1" baseline="0">
                <a:solidFill>
                  <a:srgbClr val="FF0000"/>
                </a:solidFill>
              </a:rPr>
              <a:t>root-mean-square (RMS) error value</a:t>
            </a:r>
            <a:r>
              <a:rPr lang="en-US" altLang="zh-CN" sz="2800" baseline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79413" y="4076700"/>
            <a:ext cx="71437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/>
              <a:t>where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/>
              <a:t> </a:t>
            </a:r>
            <a:r>
              <a:rPr lang="en-US" altLang="zh-CN" sz="2400" baseline="0"/>
              <a:t>n</a:t>
            </a:r>
            <a:r>
              <a:rPr lang="en-US" altLang="zh-CN" sz="2400"/>
              <a:t>p</a:t>
            </a:r>
            <a:r>
              <a:rPr lang="en-US" altLang="zh-CN" sz="2400" baseline="0"/>
              <a:t> is a a number of patterns in the training set 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/>
              <a:t> n</a:t>
            </a:r>
            <a:r>
              <a:rPr lang="en-US" altLang="zh-CN" sz="2400"/>
              <a:t>o</a:t>
            </a:r>
            <a:r>
              <a:rPr lang="en-US" altLang="zh-CN" sz="2400" baseline="0"/>
              <a:t> is a number of units in the output layer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547813" y="2503488"/>
          <a:ext cx="54721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2527300" imgH="749300" progId="Equation.DSMT4">
                  <p:embed/>
                </p:oleObj>
              </mc:Choice>
              <mc:Fallback>
                <p:oleObj name="Equation" r:id="rId3" imgW="25273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503488"/>
                        <a:ext cx="54721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23850" y="5516563"/>
            <a:ext cx="8828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aseline="0">
                <a:latin typeface="Coronet" pitchFamily="66" charset="0"/>
              </a:rPr>
              <a:t> </a:t>
            </a:r>
            <a:r>
              <a:rPr lang="en-US" altLang="zh-CN" sz="2400" baseline="0">
                <a:latin typeface="Arial" pitchFamily="34" charset="0"/>
                <a:cs typeface="Arial" pitchFamily="34" charset="0"/>
              </a:rPr>
              <a:t>As the target output values t</a:t>
            </a:r>
            <a:r>
              <a:rPr lang="en-US" altLang="zh-CN" sz="2400">
                <a:latin typeface="Arial" pitchFamily="34" charset="0"/>
                <a:cs typeface="Arial" pitchFamily="34" charset="0"/>
              </a:rPr>
              <a:t>jp</a:t>
            </a:r>
            <a:r>
              <a:rPr lang="en-US" altLang="zh-CN" sz="2400" baseline="0">
                <a:latin typeface="Arial" pitchFamily="34" charset="0"/>
                <a:cs typeface="Arial" pitchFamily="34" charset="0"/>
              </a:rPr>
              <a:t> and n</a:t>
            </a:r>
            <a:r>
              <a:rPr lang="en-US" altLang="zh-CN" sz="2400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2400" baseline="0">
                <a:latin typeface="Arial" pitchFamily="34" charset="0"/>
                <a:cs typeface="Arial" pitchFamily="34" charset="0"/>
              </a:rPr>
              <a:t> and n</a:t>
            </a:r>
            <a:r>
              <a:rPr lang="en-US" altLang="zh-CN" sz="2400">
                <a:latin typeface="Arial" pitchFamily="34" charset="0"/>
                <a:cs typeface="Arial" pitchFamily="34" charset="0"/>
              </a:rPr>
              <a:t>o</a:t>
            </a:r>
            <a:r>
              <a:rPr lang="en-US" altLang="zh-CN" sz="2400" baseline="0">
                <a:latin typeface="Arial" pitchFamily="34" charset="0"/>
                <a:cs typeface="Arial" pitchFamily="34" charset="0"/>
              </a:rPr>
              <a:t> numbers are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aseline="0">
                <a:latin typeface="Arial" pitchFamily="34" charset="0"/>
                <a:cs typeface="Arial" pitchFamily="34" charset="0"/>
              </a:rPr>
              <a:t>  constants, </a:t>
            </a:r>
            <a:r>
              <a:rPr lang="en-US" altLang="zh-CN" sz="2400" b="1" baseline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RMS error is a function of the instant output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baseline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values  X</a:t>
            </a:r>
            <a:r>
              <a:rPr lang="en-US" altLang="zh-CN" sz="24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jp</a:t>
            </a:r>
            <a:r>
              <a:rPr lang="en-US" altLang="zh-CN" sz="2400" b="1" baseline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548688" cy="1341438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The Network Performance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068638"/>
            <a:ext cx="8280400" cy="3240087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2400" smtClean="0"/>
              <a:t>In turn, the instant outputs</a:t>
            </a:r>
            <a:r>
              <a:rPr lang="en-US" altLang="zh-CN" sz="2400" i="1" smtClean="0"/>
              <a:t> X</a:t>
            </a:r>
            <a:r>
              <a:rPr lang="en-US" altLang="zh-CN" sz="2400" i="1" baseline="-25000" smtClean="0"/>
              <a:t>jp</a:t>
            </a:r>
            <a:r>
              <a:rPr lang="en-US" altLang="zh-CN" sz="2400" smtClean="0"/>
              <a:t> are functions of the input values </a:t>
            </a:r>
            <a:r>
              <a:rPr lang="en-US" altLang="zh-CN" sz="2400" i="1" smtClean="0"/>
              <a:t>a</a:t>
            </a:r>
            <a:r>
              <a:rPr lang="en-US" altLang="zh-CN" sz="2400" i="1" baseline="-25000" smtClean="0"/>
              <a:t>ip </a:t>
            </a:r>
            <a:r>
              <a:rPr lang="en-US" altLang="zh-CN" sz="2400" smtClean="0"/>
              <a:t>, which is also constants, and of the weights of connections </a:t>
            </a: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ji</a:t>
            </a:r>
          </a:p>
          <a:p>
            <a:pPr>
              <a:lnSpc>
                <a:spcPct val="115000"/>
              </a:lnSpc>
            </a:pPr>
            <a:endParaRPr lang="en-US" altLang="zh-CN" sz="2400" i="1" baseline="-25000" smtClean="0"/>
          </a:p>
          <a:p>
            <a:pPr>
              <a:lnSpc>
                <a:spcPct val="115000"/>
              </a:lnSpc>
            </a:pPr>
            <a:endParaRPr lang="en-US" altLang="zh-CN" sz="2800" i="1" baseline="-25000" smtClean="0"/>
          </a:p>
          <a:p>
            <a:pPr>
              <a:lnSpc>
                <a:spcPct val="115000"/>
              </a:lnSpc>
            </a:pPr>
            <a:endParaRPr lang="en-US" altLang="zh-CN" sz="2800" i="1" baseline="-25000" smtClean="0"/>
          </a:p>
          <a:p>
            <a:pPr>
              <a:lnSpc>
                <a:spcPct val="115000"/>
              </a:lnSpc>
            </a:pPr>
            <a:endParaRPr lang="zh-CN" altLang="en-US" sz="2800" i="1" baseline="-2500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9750" y="5229225"/>
            <a:ext cx="82819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/>
              <a:t>So the </a:t>
            </a:r>
            <a:r>
              <a:rPr lang="en-US" altLang="zh-CN" sz="2400" baseline="0">
                <a:solidFill>
                  <a:srgbClr val="FF0000"/>
                </a:solidFill>
              </a:rPr>
              <a:t>performance of the network </a:t>
            </a:r>
            <a:r>
              <a:rPr lang="en-US" altLang="zh-CN" sz="2400" baseline="0"/>
              <a:t>measured by the RMS error also </a:t>
            </a:r>
            <a:r>
              <a:rPr lang="en-US" altLang="zh-CN" sz="2400" baseline="0">
                <a:solidFill>
                  <a:srgbClr val="FF0000"/>
                </a:solidFill>
              </a:rPr>
              <a:t>is function of the weights of connections only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aseline="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843213" y="1557338"/>
          <a:ext cx="316865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1701800" imgH="749300" progId="Equation.DSMT4">
                  <p:embed/>
                </p:oleObj>
              </mc:Choice>
              <mc:Fallback>
                <p:oleObj name="Equation" r:id="rId3" imgW="17018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557338"/>
                        <a:ext cx="3168650" cy="13954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CC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763713" y="4283075"/>
          <a:ext cx="48974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5" imgW="2298700" imgH="444500" progId="Equation.DSMT4">
                  <p:embed/>
                </p:oleObj>
              </mc:Choice>
              <mc:Fallback>
                <p:oleObj name="Equation" r:id="rId5" imgW="22987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83075"/>
                        <a:ext cx="48974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49275"/>
            <a:ext cx="8280400" cy="86360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800000"/>
                </a:solidFill>
              </a:rPr>
              <a:t>More on The Network Performance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708275"/>
            <a:ext cx="8640762" cy="3600450"/>
          </a:xfrm>
        </p:spPr>
        <p:txBody>
          <a:bodyPr/>
          <a:lstStyle/>
          <a:p>
            <a:pPr>
              <a:lnSpc>
                <a:spcPts val="3800"/>
              </a:lnSpc>
              <a:spcBef>
                <a:spcPct val="0"/>
              </a:spcBef>
            </a:pPr>
            <a:r>
              <a:rPr lang="en-US" altLang="zh-CN" sz="2800" smtClean="0"/>
              <a:t>Performance of the network measured by the RMS error </a:t>
            </a:r>
            <a:r>
              <a:rPr lang="en-US" altLang="zh-CN" sz="2800" i="1" smtClean="0"/>
              <a:t>is function of the weights of connections only.</a:t>
            </a:r>
          </a:p>
          <a:p>
            <a:pPr>
              <a:lnSpc>
                <a:spcPts val="3800"/>
              </a:lnSpc>
              <a:spcBef>
                <a:spcPct val="0"/>
              </a:spcBef>
            </a:pPr>
            <a:endParaRPr lang="en-US" altLang="zh-CN" sz="2800" i="1" smtClean="0"/>
          </a:p>
          <a:p>
            <a:pPr>
              <a:lnSpc>
                <a:spcPts val="3800"/>
              </a:lnSpc>
              <a:spcBef>
                <a:spcPct val="0"/>
              </a:spcBef>
            </a:pPr>
            <a:r>
              <a:rPr lang="en-US" altLang="zh-CN" sz="2800" smtClean="0"/>
              <a:t>The </a:t>
            </a:r>
            <a:r>
              <a:rPr lang="en-US" altLang="zh-CN" sz="2800" i="1" smtClean="0">
                <a:solidFill>
                  <a:srgbClr val="FF0000"/>
                </a:solidFill>
              </a:rPr>
              <a:t>best performance of the network</a:t>
            </a:r>
            <a:r>
              <a:rPr lang="en-US" altLang="zh-CN" sz="2800" smtClean="0"/>
              <a:t> corresponds to the </a:t>
            </a:r>
            <a:r>
              <a:rPr lang="en-US" altLang="zh-CN" sz="2800" smtClean="0">
                <a:solidFill>
                  <a:srgbClr val="FF0000"/>
                </a:solidFill>
              </a:rPr>
              <a:t>minimum of the RMS error</a:t>
            </a:r>
            <a:r>
              <a:rPr lang="en-US" altLang="zh-CN" sz="2800" smtClean="0"/>
              <a:t>, and we adjust the weights of connections in order to get that minimum.</a:t>
            </a:r>
          </a:p>
        </p:txBody>
      </p:sp>
      <p:sp>
        <p:nvSpPr>
          <p:cNvPr id="2" name="矩形 1"/>
          <p:cNvSpPr/>
          <p:nvPr/>
        </p:nvSpPr>
        <p:spPr>
          <a:xfrm>
            <a:off x="755650" y="4221163"/>
            <a:ext cx="8137525" cy="1944687"/>
          </a:xfrm>
          <a:prstGeom prst="rect">
            <a:avLst/>
          </a:prstGeom>
          <a:solidFill>
            <a:srgbClr val="0000FF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5605" name="对象 4"/>
          <p:cNvGraphicFramePr>
            <a:graphicFrameLocks noChangeAspect="1"/>
          </p:cNvGraphicFramePr>
          <p:nvPr/>
        </p:nvGraphicFramePr>
        <p:xfrm>
          <a:off x="2555875" y="1773238"/>
          <a:ext cx="2420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公式" r:id="rId3" imgW="1193760" imgH="241200" progId="Equation.3">
                  <p:embed/>
                </p:oleObj>
              </mc:Choice>
              <mc:Fallback>
                <p:oleObj name="公式" r:id="rId3" imgW="1193760" imgH="241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24209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484438" y="1700213"/>
            <a:ext cx="2735262" cy="649287"/>
          </a:xfrm>
          <a:prstGeom prst="rect">
            <a:avLst/>
          </a:prstGeom>
          <a:solidFill>
            <a:schemeClr val="accent1">
              <a:alpha val="1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704137" cy="13684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RMS on Training Set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4337050"/>
            <a:ext cx="8856663" cy="2487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smtClean="0"/>
              <a:t>Initially, the adaptable weights are all set to small random values, and the network does not perform very well.</a:t>
            </a:r>
          </a:p>
          <a:p>
            <a:pPr>
              <a:lnSpc>
                <a:spcPct val="80000"/>
              </a:lnSpc>
            </a:pPr>
            <a:r>
              <a:rPr lang="en-US" altLang="zh-CN" sz="2800" smtClean="0"/>
              <a:t>As weights are adjusted during training, performance improves, and when the error rate is very low, training stops, the network is said to have </a:t>
            </a:r>
            <a:r>
              <a:rPr lang="en-US" altLang="zh-CN" sz="2800" i="1" smtClean="0">
                <a:solidFill>
                  <a:srgbClr val="FF0000"/>
                </a:solidFill>
              </a:rPr>
              <a:t>converged</a:t>
            </a:r>
            <a:r>
              <a:rPr lang="en-US" altLang="zh-CN" sz="2800" smtClean="0"/>
              <a:t>.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560513"/>
            <a:ext cx="30241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3851275" y="2370138"/>
            <a:ext cx="46291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  <a:cs typeface="Arial" pitchFamily="34" charset="0"/>
              </a:rPr>
              <a:t>Shown is a </a:t>
            </a:r>
            <a:r>
              <a:rPr lang="en-US" altLang="zh-CN" sz="2400" b="1" i="1" baseline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learning curve</a:t>
            </a:r>
            <a:r>
              <a:rPr lang="en-US" altLang="zh-CN" sz="2400" baseline="0">
                <a:latin typeface="Arial" pitchFamily="34" charset="0"/>
                <a:cs typeface="Arial" pitchFamily="34" charset="0"/>
              </a:rPr>
              <a:t>, i.e.,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dependence of the RMS error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 the number of iterations for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training set</a:t>
            </a:r>
            <a:r>
              <a:rPr lang="en-US" altLang="zh-CN" sz="2400" baseline="0">
                <a:latin typeface="Arial" pitchFamily="34" charset="0"/>
                <a:cs typeface="Arial" pitchFamily="34" charset="0"/>
              </a:rPr>
              <a:t>.</a:t>
            </a:r>
            <a:endParaRPr lang="zh-CN" altLang="en-US" sz="2400" baseline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857250" y="1700213"/>
            <a:ext cx="2541588" cy="2552700"/>
            <a:chOff x="209108" y="1562288"/>
            <a:chExt cx="2541554" cy="2551832"/>
          </a:xfrm>
        </p:grpSpPr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>
              <a:off x="544246" y="3744214"/>
              <a:ext cx="2206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 flipV="1">
              <a:off x="544246" y="1805467"/>
              <a:ext cx="0" cy="1938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>
              <a:off x="544246" y="2472203"/>
              <a:ext cx="239989" cy="545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9"/>
            <p:cNvSpPr>
              <a:spLocks noChangeShapeType="1"/>
            </p:cNvSpPr>
            <p:nvPr/>
          </p:nvSpPr>
          <p:spPr bwMode="auto">
            <a:xfrm>
              <a:off x="784235" y="3017351"/>
              <a:ext cx="239988" cy="181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>
              <a:off x="1024223" y="3199067"/>
              <a:ext cx="239989" cy="60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>
              <a:off x="1264212" y="3259194"/>
              <a:ext cx="287563" cy="181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>
              <a:off x="1551776" y="3440909"/>
              <a:ext cx="239988" cy="243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1791764" y="3684088"/>
              <a:ext cx="335139" cy="60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14"/>
            <p:cNvSpPr>
              <a:spLocks noChangeShapeType="1"/>
            </p:cNvSpPr>
            <p:nvPr/>
          </p:nvSpPr>
          <p:spPr bwMode="auto">
            <a:xfrm>
              <a:off x="2126903" y="3744214"/>
              <a:ext cx="287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Text Box 15"/>
            <p:cNvSpPr txBox="1">
              <a:spLocks noChangeArrowheads="1"/>
            </p:cNvSpPr>
            <p:nvPr/>
          </p:nvSpPr>
          <p:spPr bwMode="auto">
            <a:xfrm>
              <a:off x="688028" y="3684088"/>
              <a:ext cx="178670" cy="23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1</a:t>
              </a:r>
            </a:p>
          </p:txBody>
        </p:sp>
        <p:sp>
          <p:nvSpPr>
            <p:cNvPr id="26642" name="Text Box 16"/>
            <p:cNvSpPr txBox="1">
              <a:spLocks noChangeArrowheads="1"/>
            </p:cNvSpPr>
            <p:nvPr/>
          </p:nvSpPr>
          <p:spPr bwMode="auto">
            <a:xfrm>
              <a:off x="928017" y="3684088"/>
              <a:ext cx="178670" cy="23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2</a:t>
              </a:r>
            </a:p>
          </p:txBody>
        </p:sp>
        <p:sp>
          <p:nvSpPr>
            <p:cNvPr id="26643" name="Text Box 17"/>
            <p:cNvSpPr txBox="1">
              <a:spLocks noChangeArrowheads="1"/>
            </p:cNvSpPr>
            <p:nvPr/>
          </p:nvSpPr>
          <p:spPr bwMode="auto">
            <a:xfrm>
              <a:off x="1168005" y="3684088"/>
              <a:ext cx="178670" cy="23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3</a:t>
              </a:r>
            </a:p>
          </p:txBody>
        </p:sp>
        <p:sp>
          <p:nvSpPr>
            <p:cNvPr id="26644" name="Text Box 18"/>
            <p:cNvSpPr txBox="1">
              <a:spLocks noChangeArrowheads="1"/>
            </p:cNvSpPr>
            <p:nvPr/>
          </p:nvSpPr>
          <p:spPr bwMode="auto">
            <a:xfrm>
              <a:off x="1455568" y="3684088"/>
              <a:ext cx="178670" cy="23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4</a:t>
              </a:r>
            </a:p>
          </p:txBody>
        </p:sp>
        <p:sp>
          <p:nvSpPr>
            <p:cNvPr id="26645" name="Text Box 19"/>
            <p:cNvSpPr txBox="1">
              <a:spLocks noChangeArrowheads="1"/>
            </p:cNvSpPr>
            <p:nvPr/>
          </p:nvSpPr>
          <p:spPr bwMode="auto">
            <a:xfrm>
              <a:off x="1695557" y="3684088"/>
              <a:ext cx="178670" cy="23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5</a:t>
              </a:r>
            </a:p>
          </p:txBody>
        </p:sp>
        <p:sp>
          <p:nvSpPr>
            <p:cNvPr id="26646" name="Text Box 20"/>
            <p:cNvSpPr txBox="1">
              <a:spLocks noChangeArrowheads="1"/>
            </p:cNvSpPr>
            <p:nvPr/>
          </p:nvSpPr>
          <p:spPr bwMode="auto">
            <a:xfrm>
              <a:off x="2031753" y="3684088"/>
              <a:ext cx="178670" cy="23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6</a:t>
              </a:r>
            </a:p>
          </p:txBody>
        </p:sp>
        <p:sp>
          <p:nvSpPr>
            <p:cNvPr id="26647" name="Text Box 21"/>
            <p:cNvSpPr txBox="1">
              <a:spLocks noChangeArrowheads="1"/>
            </p:cNvSpPr>
            <p:nvPr/>
          </p:nvSpPr>
          <p:spPr bwMode="auto">
            <a:xfrm>
              <a:off x="305315" y="3077478"/>
              <a:ext cx="263248" cy="23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0.5</a:t>
              </a:r>
            </a:p>
          </p:txBody>
        </p:sp>
        <p:sp>
          <p:nvSpPr>
            <p:cNvPr id="26648" name="Text Box 22"/>
            <p:cNvSpPr txBox="1">
              <a:spLocks noChangeArrowheads="1"/>
            </p:cNvSpPr>
            <p:nvPr/>
          </p:nvSpPr>
          <p:spPr bwMode="auto">
            <a:xfrm>
              <a:off x="291571" y="1943089"/>
              <a:ext cx="263247" cy="23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1.0</a:t>
              </a:r>
            </a:p>
          </p:txBody>
        </p:sp>
        <p:sp>
          <p:nvSpPr>
            <p:cNvPr id="26649" name="Text Box 23"/>
            <p:cNvSpPr txBox="1">
              <a:spLocks noChangeArrowheads="1"/>
            </p:cNvSpPr>
            <p:nvPr/>
          </p:nvSpPr>
          <p:spPr bwMode="auto">
            <a:xfrm rot="10678718">
              <a:off x="209108" y="1562288"/>
              <a:ext cx="285449" cy="45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onet" pitchFamily="66" charset="0"/>
                </a:rPr>
                <a:t>RMS</a:t>
              </a:r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1035417" y="3837214"/>
              <a:ext cx="1436143" cy="27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Training iteration</a:t>
              </a:r>
            </a:p>
          </p:txBody>
        </p:sp>
      </p:grpSp>
      <p:sp>
        <p:nvSpPr>
          <p:cNvPr id="26631" name="TextBox 6"/>
          <p:cNvSpPr txBox="1">
            <a:spLocks noChangeArrowheads="1"/>
          </p:cNvSpPr>
          <p:nvPr/>
        </p:nvSpPr>
        <p:spPr bwMode="auto">
          <a:xfrm rot="10800000">
            <a:off x="565150" y="2016125"/>
            <a:ext cx="388938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Performance (RMS)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800000"/>
                </a:solidFill>
              </a:rPr>
              <a:t>RMS on the Training/Testing Data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539750" y="1987550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RMS on the Training Data</a:t>
            </a:r>
            <a:endParaRPr lang="zh-CN" altLang="en-US" sz="2400" b="1" baseline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450850" y="4044950"/>
            <a:ext cx="377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RMS on the Testing Data</a:t>
            </a:r>
            <a:endParaRPr lang="zh-CN" altLang="en-US" sz="2400" b="1" baseline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051050" y="4652963"/>
          <a:ext cx="42449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2247900" imgH="749300" progId="Equation.3">
                  <p:embed/>
                </p:oleObj>
              </mc:Choice>
              <mc:Fallback>
                <p:oleObj name="Equation" r:id="rId3" imgW="2247900" imgH="749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52963"/>
                        <a:ext cx="4244975" cy="1416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A77A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979613" y="2565400"/>
          <a:ext cx="4191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5" imgW="2209800" imgH="749300" progId="Equation.3">
                  <p:embed/>
                </p:oleObj>
              </mc:Choice>
              <mc:Fallback>
                <p:oleObj name="Equation" r:id="rId5" imgW="2209800" imgH="749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65400"/>
                        <a:ext cx="4191000" cy="14208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A77A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115888"/>
            <a:ext cx="7791450" cy="1462087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800000"/>
                </a:solidFill>
              </a:rPr>
              <a:t>Recall: Perceptron Convergence Theorem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7993062" cy="1800225"/>
          </a:xfrm>
          <a:solidFill>
            <a:srgbClr val="FFFFCC"/>
          </a:solidFill>
          <a:ln>
            <a:solidFill>
              <a:srgbClr val="00CC66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i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a set of weights that allow the perceptron to</a:t>
            </a:r>
          </a:p>
          <a:p>
            <a:pPr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i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respond correctly to all of the training patterns </a:t>
            </a:r>
          </a:p>
          <a:p>
            <a:pPr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i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exists, then the perceptron’s learning method will </a:t>
            </a:r>
          </a:p>
          <a:p>
            <a:pPr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i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find the set of weights, and it will do it in a finite </a:t>
            </a:r>
          </a:p>
          <a:p>
            <a:pPr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i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 of iterations.</a:t>
            </a:r>
          </a:p>
          <a:p>
            <a:pPr lvl="4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			       (Rosenblatt, 1962)</a:t>
            </a:r>
          </a:p>
          <a:p>
            <a:pPr lvl="4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lvl="4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lvl="4">
              <a:lnSpc>
                <a:spcPct val="80000"/>
              </a:lnSpc>
              <a:buFont typeface="Wingdings" pitchFamily="2" charset="2"/>
              <a:buNone/>
            </a:pPr>
            <a:endParaRPr lang="zh-CN" altLang="en-US" sz="2400" smtClean="0"/>
          </a:p>
        </p:txBody>
      </p:sp>
      <p:grpSp>
        <p:nvGrpSpPr>
          <p:cNvPr id="28676" name="Group 1"/>
          <p:cNvGrpSpPr>
            <a:grpSpLocks/>
          </p:cNvGrpSpPr>
          <p:nvPr/>
        </p:nvGrpSpPr>
        <p:grpSpPr bwMode="auto">
          <a:xfrm>
            <a:off x="1836738" y="3716338"/>
            <a:ext cx="4864100" cy="2857500"/>
            <a:chOff x="1836738" y="3716338"/>
            <a:chExt cx="4864100" cy="2857500"/>
          </a:xfrm>
        </p:grpSpPr>
        <p:pic>
          <p:nvPicPr>
            <p:cNvPr id="286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663" y="4365625"/>
              <a:ext cx="1809750" cy="13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2339975" y="6308725"/>
              <a:ext cx="3313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V="1">
              <a:off x="2339975" y="4005263"/>
              <a:ext cx="0" cy="2303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339975" y="4797425"/>
              <a:ext cx="360363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700338" y="5445125"/>
              <a:ext cx="360362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060700" y="5661025"/>
              <a:ext cx="360363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421063" y="5732463"/>
              <a:ext cx="4318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3852863" y="5948363"/>
              <a:ext cx="360362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4213225" y="6237288"/>
              <a:ext cx="5032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4716463" y="63087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2555875" y="6237288"/>
              <a:ext cx="2682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1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916238" y="6237288"/>
              <a:ext cx="26828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2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276600" y="6237288"/>
              <a:ext cx="2682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3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3708400" y="6237288"/>
              <a:ext cx="2682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4</a:t>
              </a:r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4068763" y="6237288"/>
              <a:ext cx="26828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5</a:t>
              </a:r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4573588" y="6237288"/>
              <a:ext cx="26828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6</a:t>
              </a:r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1981200" y="5516563"/>
              <a:ext cx="3952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0.5</a:t>
              </a: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1960563" y="4168775"/>
              <a:ext cx="3952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onet" pitchFamily="66" charset="0"/>
                </a:rPr>
                <a:t>1.0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 rot="10678718">
              <a:off x="1836738" y="3716338"/>
              <a:ext cx="42862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onet" pitchFamily="66" charset="0"/>
                </a:rPr>
                <a:t>RMS</a:t>
              </a:r>
            </a:p>
          </p:txBody>
        </p:sp>
        <p:sp>
          <p:nvSpPr>
            <p:cNvPr id="28696" name="Text Box 25"/>
            <p:cNvSpPr txBox="1">
              <a:spLocks noChangeArrowheads="1"/>
            </p:cNvSpPr>
            <p:nvPr/>
          </p:nvSpPr>
          <p:spPr bwMode="auto">
            <a:xfrm>
              <a:off x="5005388" y="6237288"/>
              <a:ext cx="1695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onet" pitchFamily="66" charset="0"/>
                </a:rPr>
                <a:t>Training iteration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893175" cy="1081087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More on Perceptron Convergence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66838"/>
            <a:ext cx="8640763" cy="3168650"/>
          </a:xfrm>
          <a:solidFill>
            <a:schemeClr val="bg1"/>
          </a:solidFill>
        </p:spPr>
        <p:txBody>
          <a:bodyPr/>
          <a:lstStyle/>
          <a:p>
            <a:pPr lvl="4">
              <a:lnSpc>
                <a:spcPct val="80000"/>
              </a:lnSpc>
              <a:defRPr/>
            </a:pPr>
            <a:endParaRPr lang="zh-CN" altLang="en-US" sz="1200" dirty="0" smtClean="0"/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There might be another possibility during a training session:</a:t>
            </a:r>
          </a:p>
          <a:p>
            <a:pPr lvl="1">
              <a:lnSpc>
                <a:spcPts val="3000"/>
              </a:lnSpc>
              <a:spcBef>
                <a:spcPts val="0"/>
              </a:spcBef>
              <a:buSzPct val="110000"/>
              <a:buFont typeface="Tahoma" pitchFamily="34" charset="0"/>
              <a:buChar char="-"/>
              <a:defRPr/>
            </a:pPr>
            <a:r>
              <a:rPr lang="en-US" altLang="zh-CN" dirty="0" smtClean="0"/>
              <a:t>eventually performance stops improving, and</a:t>
            </a:r>
          </a:p>
          <a:p>
            <a:pPr marL="457200" lvl="1" indent="0">
              <a:lnSpc>
                <a:spcPts val="3000"/>
              </a:lnSpc>
              <a:spcBef>
                <a:spcPts val="0"/>
              </a:spcBef>
              <a:buSzPct val="110000"/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the RMS error does not get smaller regardless of </a:t>
            </a:r>
          </a:p>
          <a:p>
            <a:pPr marL="457200" lvl="1" indent="0">
              <a:lnSpc>
                <a:spcPts val="3000"/>
              </a:lnSpc>
              <a:spcBef>
                <a:spcPts val="0"/>
              </a:spcBef>
              <a:buSzPct val="110000"/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number of iterations.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That means the network has </a:t>
            </a:r>
            <a:r>
              <a:rPr lang="en-US" altLang="zh-CN" sz="2800" dirty="0" smtClean="0">
                <a:solidFill>
                  <a:srgbClr val="FF0000"/>
                </a:solidFill>
              </a:rPr>
              <a:t>failed</a:t>
            </a:r>
            <a:r>
              <a:rPr lang="en-US" altLang="zh-CN" sz="2800" dirty="0" smtClean="0"/>
              <a:t> to learn all of the answers correctly.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0825" y="4508500"/>
            <a:ext cx="8569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800" i="1" baseline="0"/>
              <a:t>If the training is successful</a:t>
            </a:r>
            <a:r>
              <a:rPr lang="en-US" altLang="zh-CN" sz="2800" baseline="0"/>
              <a:t>, the perceptron is said </a:t>
            </a:r>
          </a:p>
          <a:p>
            <a:pPr lvl="1"/>
            <a:r>
              <a:rPr lang="en-US" altLang="zh-CN" sz="2400" baseline="0"/>
              <a:t>to have </a:t>
            </a:r>
            <a:r>
              <a:rPr lang="en-US" altLang="zh-CN" sz="2400" i="1" baseline="0"/>
              <a:t>gone through</a:t>
            </a:r>
            <a:r>
              <a:rPr lang="en-US" altLang="zh-CN" sz="2400" baseline="0"/>
              <a:t> the supervised learning, and</a:t>
            </a:r>
          </a:p>
          <a:p>
            <a:pPr lvl="1"/>
            <a:r>
              <a:rPr lang="en-US" altLang="zh-CN" sz="2400" baseline="0"/>
              <a:t>is able to classify patterns </a:t>
            </a:r>
            <a:r>
              <a:rPr lang="en-US" altLang="zh-CN" sz="2400" i="1" baseline="0"/>
              <a:t>similar to those of the training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</a:rPr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7772400" cy="4114800"/>
          </a:xfrm>
        </p:spPr>
        <p:txBody>
          <a:bodyPr/>
          <a:lstStyle/>
          <a:p>
            <a:r>
              <a:rPr lang="en-US" altLang="zh-CN" smtClean="0"/>
              <a:t>Convergence of Rosenbaltt’s Perceptron</a:t>
            </a:r>
          </a:p>
          <a:p>
            <a:r>
              <a:rPr lang="en-US" altLang="zh-CN" smtClean="0"/>
              <a:t>Perceptron as network for classification</a:t>
            </a:r>
          </a:p>
          <a:p>
            <a:r>
              <a:rPr lang="en-US" altLang="zh-CN" smtClean="0"/>
              <a:t>Decision boundary</a:t>
            </a:r>
          </a:p>
          <a:p>
            <a:r>
              <a:rPr lang="en-US" altLang="zh-CN" smtClean="0"/>
              <a:t>Delta Rule</a:t>
            </a:r>
          </a:p>
          <a:p>
            <a:r>
              <a:rPr lang="en-US" altLang="zh-CN" smtClean="0"/>
              <a:t>Adaline</a:t>
            </a:r>
          </a:p>
          <a:p>
            <a:r>
              <a:rPr lang="en-US" altLang="zh-CN" smtClean="0"/>
              <a:t>Limitations of one-layer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88913"/>
            <a:ext cx="7775575" cy="855662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800000"/>
                </a:solidFill>
              </a:rPr>
              <a:t>Perceptron As a </a:t>
            </a:r>
            <a:r>
              <a:rPr lang="en-US" altLang="zh-CN" sz="4000" b="1" smtClean="0">
                <a:solidFill>
                  <a:srgbClr val="FF0000"/>
                </a:solidFill>
              </a:rPr>
              <a:t>Classifier</a:t>
            </a:r>
            <a:endParaRPr lang="en-GB" altLang="en-US" sz="4000" b="1" smtClean="0">
              <a:solidFill>
                <a:srgbClr val="FF0000"/>
              </a:solidFill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50825" y="1214438"/>
            <a:ext cx="8763000" cy="1262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baseline="0"/>
              <a:t>For </a:t>
            </a:r>
            <a:r>
              <a:rPr lang="en-GB" altLang="en-US" sz="2400" i="1" baseline="0"/>
              <a:t>d</a:t>
            </a:r>
            <a:r>
              <a:rPr lang="en-GB" altLang="en-US" sz="2400" baseline="0"/>
              <a:t>-dimensional data</a:t>
            </a:r>
            <a:r>
              <a:rPr lang="en-GB" altLang="zh-CN" sz="2400" baseline="0"/>
              <a:t>,</a:t>
            </a:r>
            <a:r>
              <a:rPr lang="en-GB" altLang="en-US" sz="2400" baseline="0"/>
              <a:t> perceptron consists of d-weights, a bias, and a thresholding activation function. For 2D data we have:</a:t>
            </a:r>
            <a:r>
              <a:rPr lang="en-GB" altLang="en-US" sz="2800" baseline="0"/>
              <a:t> </a:t>
            </a:r>
          </a:p>
        </p:txBody>
      </p:sp>
      <p:sp>
        <p:nvSpPr>
          <p:cNvPr id="30724" name="Text Box 19"/>
          <p:cNvSpPr txBox="1">
            <a:spLocks noChangeArrowheads="1"/>
          </p:cNvSpPr>
          <p:nvPr/>
        </p:nvSpPr>
        <p:spPr bwMode="auto">
          <a:xfrm>
            <a:off x="5580063" y="3716338"/>
            <a:ext cx="21336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Arial" pitchFamily="34" charset="0"/>
                <a:cs typeface="Arial" pitchFamily="34" charset="0"/>
              </a:rPr>
              <a:t>2. Pass thru Heaviside function: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Coronet" pitchFamily="66" charset="0"/>
              </a:rPr>
              <a:t>T(S)= -1 if S &lt; 0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Coronet" pitchFamily="66" charset="0"/>
              </a:rPr>
              <a:t>T(S)= 1 if S&gt;=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Coronet" pitchFamily="66" charset="0"/>
            </a:endParaRPr>
          </a:p>
        </p:txBody>
      </p:sp>
      <p:sp>
        <p:nvSpPr>
          <p:cNvPr id="30725" name="Rectangle 24"/>
          <p:cNvSpPr>
            <a:spLocks noChangeArrowheads="1"/>
          </p:cNvSpPr>
          <p:nvPr/>
        </p:nvSpPr>
        <p:spPr bwMode="auto">
          <a:xfrm>
            <a:off x="395288" y="5375275"/>
            <a:ext cx="82819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baseline="0"/>
              <a:t>If we group the weights as a vector</a:t>
            </a:r>
            <a:r>
              <a:rPr lang="en-GB" altLang="zh-CN" sz="2400" baseline="0"/>
              <a:t> w , </a:t>
            </a:r>
            <a:r>
              <a:rPr lang="en-GB" altLang="en-US" sz="2400" baseline="0"/>
              <a:t>the net output y can be expressed as:	</a:t>
            </a:r>
            <a:r>
              <a:rPr lang="en-GB" altLang="en-US" sz="2400"/>
              <a:t>	</a:t>
            </a:r>
            <a:endParaRPr lang="en-GB" altLang="en-US" sz="2800" b="1"/>
          </a:p>
        </p:txBody>
      </p:sp>
      <p:sp>
        <p:nvSpPr>
          <p:cNvPr id="30726" name="Text Box 27"/>
          <p:cNvSpPr txBox="1">
            <a:spLocks noChangeArrowheads="1"/>
          </p:cNvSpPr>
          <p:nvPr/>
        </p:nvSpPr>
        <p:spPr bwMode="auto">
          <a:xfrm>
            <a:off x="107950" y="3933825"/>
            <a:ext cx="2667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baseline="0">
                <a:latin typeface="Arial" pitchFamily="34" charset="0"/>
                <a:cs typeface="Arial" pitchFamily="34" charset="0"/>
              </a:rPr>
              <a:t>View the bias as another weight from an input which is constantly on</a:t>
            </a:r>
          </a:p>
        </p:txBody>
      </p:sp>
      <p:graphicFrame>
        <p:nvGraphicFramePr>
          <p:cNvPr id="30727" name="Object 32"/>
          <p:cNvGraphicFramePr>
            <a:graphicFrameLocks noChangeAspect="1"/>
          </p:cNvGraphicFramePr>
          <p:nvPr/>
        </p:nvGraphicFramePr>
        <p:xfrm>
          <a:off x="2843213" y="6092825"/>
          <a:ext cx="25923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4" imgW="1028700" imgH="228600" progId="Equation.DSMT4">
                  <p:embed/>
                </p:oleObj>
              </mc:Choice>
              <mc:Fallback>
                <p:oleObj name="Equation" r:id="rId4" imgW="10287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6092825"/>
                        <a:ext cx="25923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8" name="Group 34"/>
          <p:cNvGrpSpPr>
            <a:grpSpLocks/>
          </p:cNvGrpSpPr>
          <p:nvPr/>
        </p:nvGrpSpPr>
        <p:grpSpPr bwMode="auto">
          <a:xfrm>
            <a:off x="1116013" y="2349500"/>
            <a:ext cx="7735887" cy="1936750"/>
            <a:chOff x="722" y="1688"/>
            <a:chExt cx="4873" cy="1220"/>
          </a:xfrm>
        </p:grpSpPr>
        <p:sp>
          <p:nvSpPr>
            <p:cNvPr id="30729" name="Rectangle 5"/>
            <p:cNvSpPr>
              <a:spLocks noChangeArrowheads="1"/>
            </p:cNvSpPr>
            <p:nvPr/>
          </p:nvSpPr>
          <p:spPr bwMode="auto">
            <a:xfrm>
              <a:off x="2018" y="2024"/>
              <a:ext cx="144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onet" pitchFamily="66" charset="0"/>
              </a:endParaRPr>
            </a:p>
          </p:txBody>
        </p:sp>
        <p:sp>
          <p:nvSpPr>
            <p:cNvPr id="30730" name="Line 6"/>
            <p:cNvSpPr>
              <a:spLocks noChangeShapeType="1"/>
            </p:cNvSpPr>
            <p:nvPr/>
          </p:nvSpPr>
          <p:spPr bwMode="auto">
            <a:xfrm>
              <a:off x="962" y="183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7"/>
            <p:cNvSpPr>
              <a:spLocks noChangeShapeType="1"/>
            </p:cNvSpPr>
            <p:nvPr/>
          </p:nvSpPr>
          <p:spPr bwMode="auto">
            <a:xfrm>
              <a:off x="962" y="2216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2" name="Line 8"/>
            <p:cNvSpPr>
              <a:spLocks noChangeShapeType="1"/>
            </p:cNvSpPr>
            <p:nvPr/>
          </p:nvSpPr>
          <p:spPr bwMode="auto">
            <a:xfrm flipV="1">
              <a:off x="962" y="2216"/>
              <a:ext cx="105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1298" y="1736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ronet" pitchFamily="66" charset="0"/>
                </a:rPr>
                <a:t>w1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1250" y="1976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ronet" pitchFamily="66" charset="0"/>
                </a:rPr>
                <a:t>w2</a:t>
              </a:r>
            </a:p>
          </p:txBody>
        </p:sp>
        <p:sp>
          <p:nvSpPr>
            <p:cNvPr id="30735" name="Text Box 11"/>
            <p:cNvSpPr txBox="1">
              <a:spLocks noChangeArrowheads="1"/>
            </p:cNvSpPr>
            <p:nvPr/>
          </p:nvSpPr>
          <p:spPr bwMode="auto">
            <a:xfrm>
              <a:off x="1202" y="2456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ronet" pitchFamily="66" charset="0"/>
                </a:rPr>
                <a:t>w0</a:t>
              </a:r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>
              <a:off x="3458" y="22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Rectangle 14"/>
            <p:cNvSpPr>
              <a:spLocks noChangeArrowheads="1"/>
            </p:cNvSpPr>
            <p:nvPr/>
          </p:nvSpPr>
          <p:spPr bwMode="auto">
            <a:xfrm>
              <a:off x="3698" y="1976"/>
              <a:ext cx="72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onet" pitchFamily="66" charset="0"/>
              </a:endParaRPr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3794" y="2072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Arial" pitchFamily="34" charset="0"/>
                  <a:cs typeface="Arial" pitchFamily="34" charset="0"/>
                </a:rPr>
                <a:t>y=g(S)</a:t>
              </a:r>
            </a:p>
          </p:txBody>
        </p:sp>
        <p:sp>
          <p:nvSpPr>
            <p:cNvPr id="30739" name="Line 16"/>
            <p:cNvSpPr>
              <a:spLocks noChangeShapeType="1"/>
            </p:cNvSpPr>
            <p:nvPr/>
          </p:nvSpPr>
          <p:spPr bwMode="auto">
            <a:xfrm>
              <a:off x="4418" y="22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4946" y="2072"/>
              <a:ext cx="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Symbol" pitchFamily="18" charset="2"/>
                </a:rPr>
                <a:t> </a:t>
              </a:r>
              <a:r>
                <a:rPr lang="en-US" altLang="zh-CN" sz="1800" b="1">
                  <a:latin typeface="Coronet" pitchFamily="66" charset="0"/>
                </a:rPr>
                <a:t>{-1, +1}</a:t>
              </a:r>
            </a:p>
          </p:txBody>
        </p:sp>
        <p:sp>
          <p:nvSpPr>
            <p:cNvPr id="30741" name="Text Box 18"/>
            <p:cNvSpPr txBox="1">
              <a:spLocks noChangeArrowheads="1"/>
            </p:cNvSpPr>
            <p:nvPr/>
          </p:nvSpPr>
          <p:spPr bwMode="auto">
            <a:xfrm>
              <a:off x="2066" y="2504"/>
              <a:ext cx="12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baseline="0">
                  <a:latin typeface="Arial" pitchFamily="34" charset="0"/>
                  <a:cs typeface="Arial" pitchFamily="34" charset="0"/>
                </a:rPr>
                <a:t>1. Weighted sum of the inputs</a:t>
              </a:r>
            </a:p>
          </p:txBody>
        </p:sp>
        <p:sp>
          <p:nvSpPr>
            <p:cNvPr id="30742" name="Text Box 20"/>
            <p:cNvSpPr txBox="1">
              <a:spLocks noChangeArrowheads="1"/>
            </p:cNvSpPr>
            <p:nvPr/>
          </p:nvSpPr>
          <p:spPr bwMode="auto">
            <a:xfrm>
              <a:off x="722" y="1688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ronet" pitchFamily="66" charset="0"/>
                </a:rPr>
                <a:t>x1</a:t>
              </a:r>
            </a:p>
          </p:txBody>
        </p:sp>
        <p:sp>
          <p:nvSpPr>
            <p:cNvPr id="30743" name="Text Box 22"/>
            <p:cNvSpPr txBox="1">
              <a:spLocks noChangeArrowheads="1"/>
            </p:cNvSpPr>
            <p:nvPr/>
          </p:nvSpPr>
          <p:spPr bwMode="auto">
            <a:xfrm>
              <a:off x="770" y="245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ronet" pitchFamily="66" charset="0"/>
                </a:rPr>
                <a:t>1</a:t>
              </a:r>
            </a:p>
          </p:txBody>
        </p:sp>
        <p:sp>
          <p:nvSpPr>
            <p:cNvPr id="30744" name="Text Box 23"/>
            <p:cNvSpPr txBox="1">
              <a:spLocks noChangeArrowheads="1"/>
            </p:cNvSpPr>
            <p:nvPr/>
          </p:nvSpPr>
          <p:spPr bwMode="auto">
            <a:xfrm>
              <a:off x="5042" y="2312"/>
              <a:ext cx="55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itchFamily="34" charset="0"/>
                  <a:cs typeface="Arial" pitchFamily="34" charset="0"/>
                </a:rPr>
                <a:t>Output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itchFamily="34" charset="0"/>
                  <a:cs typeface="Arial" pitchFamily="34" charset="0"/>
                </a:rPr>
                <a:t>= class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itchFamily="34" charset="0"/>
                  <a:cs typeface="Arial" pitchFamily="34" charset="0"/>
                </a:rPr>
                <a:t>decision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722" y="2072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ronet" pitchFamily="66" charset="0"/>
                </a:rPr>
                <a:t>x2</a:t>
              </a:r>
            </a:p>
          </p:txBody>
        </p:sp>
        <p:graphicFrame>
          <p:nvGraphicFramePr>
            <p:cNvPr id="30746" name="Object 33"/>
            <p:cNvGraphicFramePr>
              <a:graphicFrameLocks noChangeAspect="1"/>
            </p:cNvGraphicFramePr>
            <p:nvPr/>
          </p:nvGraphicFramePr>
          <p:xfrm>
            <a:off x="2109" y="2115"/>
            <a:ext cx="122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name="Equation" r:id="rId6" imgW="1143000" imgH="228600" progId="Equation.DSMT4">
                    <p:embed/>
                  </p:oleObj>
                </mc:Choice>
                <mc:Fallback>
                  <p:oleObj name="Equation" r:id="rId6" imgW="1143000" imgH="2286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115"/>
                          <a:ext cx="122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15888"/>
            <a:ext cx="7793038" cy="1201737"/>
          </a:xfrm>
        </p:spPr>
        <p:txBody>
          <a:bodyPr/>
          <a:lstStyle/>
          <a:p>
            <a:r>
              <a:rPr lang="en-US" altLang="zh-CN" sz="2400" b="1" smtClean="0">
                <a:solidFill>
                  <a:srgbClr val="800000"/>
                </a:solidFill>
              </a:rPr>
              <a:t>Further Discussion </a:t>
            </a:r>
            <a:br>
              <a:rPr lang="en-US" altLang="zh-CN" sz="2400" b="1" smtClean="0">
                <a:solidFill>
                  <a:srgbClr val="800000"/>
                </a:solidFill>
              </a:rPr>
            </a:br>
            <a:r>
              <a:rPr lang="en-US" altLang="zh-CN" sz="4000" b="1" smtClean="0">
                <a:solidFill>
                  <a:srgbClr val="800000"/>
                </a:solidFill>
              </a:rPr>
              <a:t>Perceptron As a </a:t>
            </a:r>
            <a:r>
              <a:rPr lang="en-US" altLang="zh-CN" sz="4000" b="1" smtClean="0">
                <a:solidFill>
                  <a:srgbClr val="FF0000"/>
                </a:solidFill>
              </a:rPr>
              <a:t>Classifier</a:t>
            </a:r>
            <a:endParaRPr lang="zh-CN" altLang="en-US" sz="4000" b="1" smtClean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604963"/>
            <a:ext cx="8750300" cy="1655762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smtClean="0"/>
              <a:t>A perceptron training is to compute weight vector:</a:t>
            </a:r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to correctly classify all the training examples.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endParaRPr lang="zh-CN" altLang="en-US" smtClean="0"/>
          </a:p>
        </p:txBody>
      </p:sp>
      <p:graphicFrame>
        <p:nvGraphicFramePr>
          <p:cNvPr id="31748" name="Object 7"/>
          <p:cNvGraphicFramePr>
            <a:graphicFrameLocks noChangeAspect="1"/>
          </p:cNvGraphicFramePr>
          <p:nvPr/>
        </p:nvGraphicFramePr>
        <p:xfrm>
          <a:off x="1763713" y="2133600"/>
          <a:ext cx="4032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4" imgW="1739900" imgH="241300" progId="Equation.DSMT4">
                  <p:embed/>
                </p:oleObj>
              </mc:Choice>
              <mc:Fallback>
                <p:oleObj name="Equation" r:id="rId4" imgW="17399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4032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9"/>
          <p:cNvGrpSpPr>
            <a:grpSpLocks/>
          </p:cNvGrpSpPr>
          <p:nvPr/>
        </p:nvGrpSpPr>
        <p:grpSpPr bwMode="auto">
          <a:xfrm>
            <a:off x="4211638" y="3260725"/>
            <a:ext cx="4032250" cy="3006725"/>
            <a:chOff x="3107" y="1718"/>
            <a:chExt cx="2540" cy="1894"/>
          </a:xfrm>
        </p:grpSpPr>
        <p:sp>
          <p:nvSpPr>
            <p:cNvPr id="31752" name="Line 10"/>
            <p:cNvSpPr>
              <a:spLocks noChangeShapeType="1"/>
            </p:cNvSpPr>
            <p:nvPr/>
          </p:nvSpPr>
          <p:spPr bwMode="auto">
            <a:xfrm>
              <a:off x="3107" y="3385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11"/>
            <p:cNvSpPr>
              <a:spLocks noChangeShapeType="1"/>
            </p:cNvSpPr>
            <p:nvPr/>
          </p:nvSpPr>
          <p:spPr bwMode="auto">
            <a:xfrm flipV="1">
              <a:off x="3107" y="1888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Oval 12"/>
            <p:cNvSpPr>
              <a:spLocks noChangeArrowheads="1"/>
            </p:cNvSpPr>
            <p:nvPr/>
          </p:nvSpPr>
          <p:spPr bwMode="auto">
            <a:xfrm>
              <a:off x="4105" y="2523"/>
              <a:ext cx="181" cy="1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  <a:latin typeface="Coronet" pitchFamily="66" charset="0"/>
              </a:endParaRPr>
            </a:p>
          </p:txBody>
        </p:sp>
        <p:sp>
          <p:nvSpPr>
            <p:cNvPr id="31755" name="Text Box 13"/>
            <p:cNvSpPr txBox="1">
              <a:spLocks noChangeArrowheads="1"/>
            </p:cNvSpPr>
            <p:nvPr/>
          </p:nvSpPr>
          <p:spPr bwMode="auto">
            <a:xfrm>
              <a:off x="4105" y="247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Coronet" pitchFamily="66" charset="0"/>
                  <a:sym typeface="Symbol" pitchFamily="18" charset="2"/>
                </a:rPr>
                <a:t></a:t>
              </a:r>
            </a:p>
          </p:txBody>
        </p:sp>
        <p:sp>
          <p:nvSpPr>
            <p:cNvPr id="31756" name="Oval 14"/>
            <p:cNvSpPr>
              <a:spLocks noChangeArrowheads="1"/>
            </p:cNvSpPr>
            <p:nvPr/>
          </p:nvSpPr>
          <p:spPr bwMode="auto">
            <a:xfrm>
              <a:off x="3560" y="2251"/>
              <a:ext cx="181" cy="1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  <a:latin typeface="Coronet" pitchFamily="66" charset="0"/>
              </a:endParaRPr>
            </a:p>
          </p:txBody>
        </p: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3560" y="220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Coronet" pitchFamily="66" charset="0"/>
                  <a:sym typeface="Symbol" pitchFamily="18" charset="2"/>
                </a:rPr>
                <a:t></a:t>
              </a:r>
            </a:p>
          </p:txBody>
        </p:sp>
        <p:sp>
          <p:nvSpPr>
            <p:cNvPr id="31758" name="Oval 16"/>
            <p:cNvSpPr>
              <a:spLocks noChangeArrowheads="1"/>
            </p:cNvSpPr>
            <p:nvPr/>
          </p:nvSpPr>
          <p:spPr bwMode="auto">
            <a:xfrm>
              <a:off x="3288" y="2568"/>
              <a:ext cx="181" cy="1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onet" pitchFamily="66" charset="0"/>
              </a:endParaRP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3288" y="252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Coronet" pitchFamily="66" charset="0"/>
                  <a:sym typeface="Symbol" pitchFamily="18" charset="2"/>
                </a:rPr>
                <a:t></a:t>
              </a:r>
            </a:p>
          </p:txBody>
        </p:sp>
        <p:sp>
          <p:nvSpPr>
            <p:cNvPr id="31760" name="Oval 18"/>
            <p:cNvSpPr>
              <a:spLocks noChangeArrowheads="1"/>
            </p:cNvSpPr>
            <p:nvPr/>
          </p:nvSpPr>
          <p:spPr bwMode="auto">
            <a:xfrm>
              <a:off x="3515" y="2886"/>
              <a:ext cx="181" cy="1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onet" pitchFamily="66" charset="0"/>
              </a:endParaRPr>
            </a:p>
          </p:txBody>
        </p:sp>
        <p:sp>
          <p:nvSpPr>
            <p:cNvPr id="31761" name="Text Box 19"/>
            <p:cNvSpPr txBox="1">
              <a:spLocks noChangeArrowheads="1"/>
            </p:cNvSpPr>
            <p:nvPr/>
          </p:nvSpPr>
          <p:spPr bwMode="auto">
            <a:xfrm>
              <a:off x="3515" y="2841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Coronet" pitchFamily="66" charset="0"/>
                  <a:sym typeface="Symbol" pitchFamily="18" charset="2"/>
                </a:rPr>
                <a:t></a:t>
              </a:r>
            </a:p>
          </p:txBody>
        </p:sp>
        <p:sp>
          <p:nvSpPr>
            <p:cNvPr id="31762" name="Oval 20"/>
            <p:cNvSpPr>
              <a:spLocks noChangeArrowheads="1"/>
            </p:cNvSpPr>
            <p:nvPr/>
          </p:nvSpPr>
          <p:spPr bwMode="auto">
            <a:xfrm>
              <a:off x="3923" y="3067"/>
              <a:ext cx="181" cy="1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onet" pitchFamily="66" charset="0"/>
              </a:endParaRP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3923" y="3022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Coronet" pitchFamily="66" charset="0"/>
                  <a:sym typeface="Symbol" pitchFamily="18" charset="2"/>
                </a:rPr>
                <a:t></a:t>
              </a:r>
            </a:p>
          </p:txBody>
        </p:sp>
        <p:sp>
          <p:nvSpPr>
            <p:cNvPr id="31764" name="Line 22"/>
            <p:cNvSpPr>
              <a:spLocks noChangeShapeType="1"/>
            </p:cNvSpPr>
            <p:nvPr/>
          </p:nvSpPr>
          <p:spPr bwMode="auto">
            <a:xfrm flipV="1">
              <a:off x="3560" y="1888"/>
              <a:ext cx="590" cy="17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Text Box 23"/>
            <p:cNvSpPr txBox="1">
              <a:spLocks noChangeArrowheads="1"/>
            </p:cNvSpPr>
            <p:nvPr/>
          </p:nvSpPr>
          <p:spPr bwMode="auto">
            <a:xfrm>
              <a:off x="4228" y="1718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onet" pitchFamily="66" charset="0"/>
                </a:rPr>
                <a:t>W</a:t>
              </a:r>
              <a:r>
                <a:rPr lang="en-US" altLang="zh-CN" sz="2400" baseline="0">
                  <a:latin typeface="Coronet" pitchFamily="66" charset="0"/>
                </a:rPr>
                <a:t>.</a:t>
              </a:r>
              <a:r>
                <a:rPr lang="en-US" altLang="zh-CN" sz="2400">
                  <a:latin typeface="Coronet" pitchFamily="66" charset="0"/>
                </a:rPr>
                <a:t>X=0</a:t>
              </a:r>
            </a:p>
          </p:txBody>
        </p:sp>
        <p:graphicFrame>
          <p:nvGraphicFramePr>
            <p:cNvPr id="31766" name="Object 24"/>
            <p:cNvGraphicFramePr>
              <a:graphicFrameLocks noChangeAspect="1"/>
            </p:cNvGraphicFramePr>
            <p:nvPr/>
          </p:nvGraphicFramePr>
          <p:xfrm>
            <a:off x="4195" y="2205"/>
            <a:ext cx="145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0" name="Equation" r:id="rId6" imgW="1397000" imgH="228600" progId="Equation.DSMT4">
                    <p:embed/>
                  </p:oleObj>
                </mc:Choice>
                <mc:Fallback>
                  <p:oleObj name="Equation" r:id="rId6" imgW="13970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205"/>
                          <a:ext cx="145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7" name="Text Box 25"/>
            <p:cNvSpPr txBox="1">
              <a:spLocks noChangeArrowheads="1"/>
            </p:cNvSpPr>
            <p:nvPr/>
          </p:nvSpPr>
          <p:spPr bwMode="auto">
            <a:xfrm>
              <a:off x="4546" y="3140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onet" pitchFamily="66" charset="0"/>
                </a:rPr>
                <a:t>x1</a:t>
              </a:r>
            </a:p>
          </p:txBody>
        </p:sp>
        <p:sp>
          <p:nvSpPr>
            <p:cNvPr id="31768" name="Text Box 26"/>
            <p:cNvSpPr txBox="1">
              <a:spLocks noChangeArrowheads="1"/>
            </p:cNvSpPr>
            <p:nvPr/>
          </p:nvSpPr>
          <p:spPr bwMode="auto">
            <a:xfrm>
              <a:off x="3140" y="1915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onet" pitchFamily="66" charset="0"/>
                </a:rPr>
                <a:t>x2</a:t>
              </a:r>
            </a:p>
          </p:txBody>
        </p:sp>
      </p:grpSp>
      <p:sp>
        <p:nvSpPr>
          <p:cNvPr id="31750" name="Text Box 27"/>
          <p:cNvSpPr txBox="1">
            <a:spLocks noChangeArrowheads="1"/>
          </p:cNvSpPr>
          <p:nvPr/>
        </p:nvSpPr>
        <p:spPr bwMode="auto">
          <a:xfrm>
            <a:off x="395288" y="3603625"/>
            <a:ext cx="3216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E.g.,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consider when </a:t>
            </a:r>
            <a:r>
              <a:rPr lang="en-US" altLang="zh-CN" sz="2800" i="1" baseline="0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=2</a:t>
            </a:r>
            <a:endParaRPr lang="zh-CN" altLang="en-US" sz="2800" baseline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51" name="Rectangle 28"/>
          <p:cNvSpPr>
            <a:spLocks noChangeArrowheads="1"/>
          </p:cNvSpPr>
          <p:nvPr/>
        </p:nvSpPr>
        <p:spPr bwMode="auto">
          <a:xfrm>
            <a:off x="395288" y="6237288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/>
              <a:t>W</a:t>
            </a:r>
            <a:r>
              <a:rPr lang="en-US" altLang="zh-CN" sz="2400" baseline="30000">
                <a:cs typeface="Tahoma" pitchFamily="34" charset="0"/>
              </a:rPr>
              <a:t>.</a:t>
            </a:r>
            <a:r>
              <a:rPr lang="en-US" altLang="zh-CN" sz="2400" baseline="0"/>
              <a:t>X is a </a:t>
            </a:r>
            <a:r>
              <a:rPr lang="en-US" altLang="zh-CN" sz="2400" b="1" baseline="0">
                <a:solidFill>
                  <a:srgbClr val="008000"/>
                </a:solidFill>
              </a:rPr>
              <a:t>hyperplane</a:t>
            </a:r>
            <a:r>
              <a:rPr lang="en-US" altLang="zh-CN" sz="2400" baseline="0"/>
              <a:t>, which in 2d is a straight line.</a:t>
            </a:r>
            <a:endParaRPr lang="zh-CN" altLang="en-US" sz="2400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1268413"/>
          </a:xfrm>
        </p:spPr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</a:rPr>
              <a:t>About the Bias Term</a:t>
            </a:r>
            <a:endParaRPr lang="zh-CN" altLang="en-US" b="1" smtClean="0">
              <a:solidFill>
                <a:srgbClr val="80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4608513" cy="489743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Consider a three input problem</a:t>
            </a:r>
          </a:p>
          <a:p>
            <a:pPr>
              <a:lnSpc>
                <a:spcPct val="90000"/>
              </a:lnSpc>
            </a:pPr>
            <a:endParaRPr lang="zh-CN" altLang="en-US" sz="2400" smtClean="0"/>
          </a:p>
          <a:p>
            <a:pPr>
              <a:lnSpc>
                <a:spcPct val="90000"/>
              </a:lnSpc>
            </a:pPr>
            <a:endParaRPr lang="zh-CN" alt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 </a:t>
            </a: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0</a:t>
            </a:r>
            <a:r>
              <a:rPr lang="en-US" altLang="zh-CN" sz="2400" i="1" smtClean="0"/>
              <a:t> </a:t>
            </a:r>
            <a:r>
              <a:rPr lang="en-US" altLang="zh-CN" sz="2400" smtClean="0"/>
              <a:t>represents the bias term.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Without it, the hyperplane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 will be forced to intersect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 origin.</a:t>
            </a:r>
          </a:p>
          <a:p>
            <a:pPr>
              <a:lnSpc>
                <a:spcPct val="90000"/>
              </a:lnSpc>
            </a:pPr>
            <a:endParaRPr lang="en-US" altLang="zh-CN" sz="2000" smtClean="0"/>
          </a:p>
          <a:p>
            <a:pPr>
              <a:lnSpc>
                <a:spcPct val="90000"/>
              </a:lnSpc>
            </a:pPr>
            <a:r>
              <a:rPr lang="en-US" altLang="zh-CN" sz="2800" smtClean="0"/>
              <a:t>Adding a bias term: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smtClean="0"/>
          </a:p>
          <a:p>
            <a:pPr>
              <a:lnSpc>
                <a:spcPct val="90000"/>
              </a:lnSpc>
            </a:pPr>
            <a:r>
              <a:rPr lang="en-US" altLang="zh-CN" sz="2400" smtClean="0"/>
              <a:t>Note the addition of the u</a:t>
            </a:r>
            <a:r>
              <a:rPr lang="en-US" altLang="zh-CN" sz="2400" baseline="-25000" smtClean="0"/>
              <a:t>0</a:t>
            </a:r>
            <a:r>
              <a:rPr lang="en-US" altLang="zh-CN" sz="2400" i="1" smtClean="0"/>
              <a:t> </a:t>
            </a:r>
            <a:r>
              <a:rPr lang="en-US" altLang="zh-CN" sz="2400" smtClean="0"/>
              <a:t>term.  </a:t>
            </a:r>
            <a:r>
              <a:rPr lang="en-US" altLang="zh-CN" sz="2400" smtClean="0">
                <a:solidFill>
                  <a:srgbClr val="0000FF"/>
                </a:solidFill>
              </a:rPr>
              <a:t>It is always 1</a:t>
            </a:r>
            <a:endParaRPr lang="zh-CN" altLang="en-US" sz="2400" smtClean="0">
              <a:solidFill>
                <a:srgbClr val="0000FF"/>
              </a:solidFill>
            </a:endParaRPr>
          </a:p>
        </p:txBody>
      </p:sp>
      <p:graphicFrame>
        <p:nvGraphicFramePr>
          <p:cNvPr id="224427" name="Group 171"/>
          <p:cNvGraphicFramePr>
            <a:graphicFrameLocks noGrp="1"/>
          </p:cNvGraphicFramePr>
          <p:nvPr>
            <p:ph sz="quarter" idx="3"/>
          </p:nvPr>
        </p:nvGraphicFramePr>
        <p:xfrm>
          <a:off x="4643438" y="1989138"/>
          <a:ext cx="4176712" cy="1631963"/>
        </p:xfrm>
        <a:graphic>
          <a:graphicData uri="http://schemas.openxmlformats.org/drawingml/2006/table">
            <a:tbl>
              <a:tblPr/>
              <a:tblGrid>
                <a:gridCol w="4176712"/>
              </a:tblGrid>
              <a:tr h="504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1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2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3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class label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0" marR="91430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127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 -1     -1     -1     C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+1     -1     -1     C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-1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+1    +1    +1     C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+1</a:t>
                      </a:r>
                    </a:p>
                  </a:txBody>
                  <a:tcPr marL="91430" marR="91430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428" name="Group 172"/>
          <p:cNvGraphicFramePr>
            <a:graphicFrameLocks noGrp="1"/>
          </p:cNvGraphicFramePr>
          <p:nvPr>
            <p:ph sz="quarter" idx="2"/>
          </p:nvPr>
        </p:nvGraphicFramePr>
        <p:xfrm>
          <a:off x="4859338" y="4221163"/>
          <a:ext cx="4176712" cy="1622425"/>
        </p:xfrm>
        <a:graphic>
          <a:graphicData uri="http://schemas.openxmlformats.org/drawingml/2006/table">
            <a:tbl>
              <a:tblPr/>
              <a:tblGrid>
                <a:gridCol w="4176712"/>
              </a:tblGrid>
              <a:tr h="3963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1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2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3            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2260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1    -1     -1     -1     C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1   +1     -1     -1     C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-1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1   +1    +1    +1     C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 +1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88" name="Object 182"/>
          <p:cNvGraphicFramePr>
            <a:graphicFrameLocks noChangeAspect="1"/>
          </p:cNvGraphicFramePr>
          <p:nvPr/>
        </p:nvGraphicFramePr>
        <p:xfrm>
          <a:off x="611188" y="2781300"/>
          <a:ext cx="35290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1892300" imgH="228600" progId="Equation.DSMT4">
                  <p:embed/>
                </p:oleObj>
              </mc:Choice>
              <mc:Fallback>
                <p:oleObj name="Equation" r:id="rId3" imgW="1892300" imgH="22860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35290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5364163" y="4149725"/>
            <a:ext cx="503237" cy="2016125"/>
          </a:xfrm>
          <a:prstGeom prst="ellipse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04138" cy="936625"/>
          </a:xfrm>
        </p:spPr>
        <p:txBody>
          <a:bodyPr/>
          <a:lstStyle/>
          <a:p>
            <a:pPr eaLnBrk="1" hangingPunct="1"/>
            <a:r>
              <a:rPr lang="en-GB" altLang="zh-CN" sz="4000" b="1" smtClean="0">
                <a:solidFill>
                  <a:srgbClr val="800000"/>
                </a:solidFill>
              </a:rPr>
              <a:t>Neural Network as </a:t>
            </a:r>
            <a:r>
              <a:rPr lang="en-GB" altLang="en-US" sz="4000" b="1" smtClean="0">
                <a:solidFill>
                  <a:srgbClr val="800000"/>
                </a:solidFill>
              </a:rPr>
              <a:t>Classifier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43211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sz="2800" smtClean="0"/>
              <a:t>For 2 classes</a:t>
            </a:r>
            <a:r>
              <a:rPr lang="en-GB" altLang="zh-CN" sz="2800" smtClean="0"/>
              <a:t>, </a:t>
            </a:r>
            <a:r>
              <a:rPr lang="en-GB" altLang="en-US" sz="2800" smtClean="0"/>
              <a:t>view net output as a </a:t>
            </a:r>
            <a:r>
              <a:rPr lang="en-GB" altLang="en-US" sz="2800" b="1" smtClean="0">
                <a:solidFill>
                  <a:schemeClr val="hlink"/>
                </a:solidFill>
              </a:rPr>
              <a:t>discriminant</a:t>
            </a:r>
            <a:r>
              <a:rPr lang="en-GB" altLang="en-US" sz="2800" b="1" smtClean="0"/>
              <a:t> </a:t>
            </a:r>
            <a:r>
              <a:rPr lang="en-GB" altLang="en-US" sz="2800" b="1" smtClean="0">
                <a:solidFill>
                  <a:srgbClr val="FF0000"/>
                </a:solidFill>
              </a:rPr>
              <a:t>function y(x, w)</a:t>
            </a:r>
            <a:r>
              <a:rPr lang="en-GB" altLang="zh-CN" sz="2800" b="1" smtClean="0">
                <a:solidFill>
                  <a:srgbClr val="FF0000"/>
                </a:solidFill>
              </a:rPr>
              <a:t>,</a:t>
            </a:r>
            <a:r>
              <a:rPr lang="en-GB" altLang="en-US" sz="2800" b="1" smtClean="0">
                <a:solidFill>
                  <a:srgbClr val="FF0000"/>
                </a:solidFill>
              </a:rPr>
              <a:t> </a:t>
            </a:r>
            <a:r>
              <a:rPr lang="en-GB" altLang="en-US" sz="2800" smtClean="0"/>
              <a:t>where:</a:t>
            </a:r>
            <a:endParaRPr lang="en-GB" alt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zh-CN" sz="2400" smtClean="0"/>
              <a:t>     </a:t>
            </a:r>
            <a:r>
              <a:rPr lang="en-GB" altLang="en-US" sz="2400" smtClean="0"/>
              <a:t>y(x, w) = 1 ,</a:t>
            </a:r>
            <a:r>
              <a:rPr lang="en-GB" altLang="zh-CN" sz="2400" smtClean="0"/>
              <a:t>  </a:t>
            </a:r>
            <a:r>
              <a:rPr lang="en-GB" altLang="en-US" sz="2400" smtClean="0"/>
              <a:t>if x in class 1 (C1)  </a:t>
            </a:r>
            <a:endParaRPr lang="en-GB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zh-CN" sz="2400" smtClean="0"/>
              <a:t>     </a:t>
            </a:r>
            <a:r>
              <a:rPr lang="en-GB" altLang="en-US" sz="2400" smtClean="0"/>
              <a:t>y(x, w) = - 1, if x in class 2 (C2)  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4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For m classes, a classifier should partition the feature space into </a:t>
            </a:r>
            <a:r>
              <a:rPr lang="en-US" altLang="zh-CN" sz="2800" smtClean="0">
                <a:solidFill>
                  <a:srgbClr val="FF0000"/>
                </a:solidFill>
              </a:rPr>
              <a:t>m</a:t>
            </a:r>
            <a:r>
              <a:rPr lang="en-US" altLang="zh-CN" sz="2800" smtClean="0"/>
              <a:t> </a:t>
            </a:r>
            <a:r>
              <a:rPr lang="en-US" altLang="zh-CN" sz="2800" b="1" i="1" smtClean="0">
                <a:solidFill>
                  <a:schemeClr val="hlink"/>
                </a:solidFill>
              </a:rPr>
              <a:t>decision regions</a:t>
            </a:r>
          </a:p>
          <a:p>
            <a:pPr lvl="1">
              <a:spcBef>
                <a:spcPct val="0"/>
              </a:spcBef>
            </a:pPr>
            <a:r>
              <a:rPr lang="en-US" altLang="zh-CN" sz="2400" smtClean="0"/>
              <a:t>The line or curve separating the classes is the </a:t>
            </a:r>
            <a:r>
              <a:rPr lang="en-US" altLang="zh-CN" sz="2400" b="1" i="1" smtClean="0">
                <a:solidFill>
                  <a:schemeClr val="hlink"/>
                </a:solidFill>
              </a:rPr>
              <a:t>decision boundary</a:t>
            </a:r>
            <a:r>
              <a:rPr lang="en-US" altLang="zh-CN" sz="2400" i="1" smtClean="0"/>
              <a:t>. </a:t>
            </a:r>
          </a:p>
          <a:p>
            <a:pPr lvl="1">
              <a:spcBef>
                <a:spcPct val="0"/>
              </a:spcBef>
            </a:pPr>
            <a:r>
              <a:rPr lang="en-US" altLang="zh-CN" sz="2400" smtClean="0"/>
              <a:t>In more than 2 dimensions, this is a surface (e.g., a hyperplane)</a:t>
            </a:r>
            <a:endParaRPr lang="en-GB" altLang="en-US" sz="2400" smtClean="0"/>
          </a:p>
          <a:p>
            <a:pPr eaLnBrk="1" hangingPunct="1">
              <a:buFont typeface="Wingdings" pitchFamily="2" charset="2"/>
              <a:buNone/>
            </a:pPr>
            <a:endParaRPr lang="en-GB" altLang="en-US" sz="2400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1797050"/>
            <a:ext cx="406717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323850" y="3265488"/>
            <a:ext cx="140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baseline="0">
                <a:latin typeface="Coronet" pitchFamily="66" charset="0"/>
              </a:rPr>
              <a:t>Example</a:t>
            </a:r>
          </a:p>
        </p:txBody>
      </p:sp>
      <p:sp>
        <p:nvSpPr>
          <p:cNvPr id="33798" name="TextBox 1"/>
          <p:cNvSpPr txBox="1">
            <a:spLocks noChangeArrowheads="1"/>
          </p:cNvSpPr>
          <p:nvPr/>
        </p:nvSpPr>
        <p:spPr bwMode="auto">
          <a:xfrm>
            <a:off x="7932738" y="3284538"/>
            <a:ext cx="12112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baseline="0">
                <a:solidFill>
                  <a:srgbClr val="008000"/>
                </a:solidFill>
                <a:latin typeface="Coronet" pitchFamily="66" charset="0"/>
              </a:rPr>
              <a:t>Decision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baseline="0">
                <a:solidFill>
                  <a:srgbClr val="008000"/>
                </a:solidFill>
                <a:latin typeface="Coronet" pitchFamily="66" charset="0"/>
              </a:rPr>
              <a:t> boundary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395288"/>
            <a:ext cx="8424862" cy="15113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sz="2400" smtClean="0">
                <a:latin typeface="Arial" pitchFamily="34" charset="0"/>
                <a:cs typeface="Arial" pitchFamily="34" charset="0"/>
              </a:rPr>
              <a:t>Perceptron can be extended to discriminate between k classes by having </a:t>
            </a:r>
            <a:r>
              <a:rPr lang="en-GB" altLang="en-US" sz="2400" i="1" smtClean="0">
                <a:latin typeface="Arial" pitchFamily="34" charset="0"/>
                <a:cs typeface="Arial" pitchFamily="34" charset="0"/>
              </a:rPr>
              <a:t>k</a:t>
            </a:r>
            <a:r>
              <a:rPr lang="en-GB" altLang="en-US" sz="2400" smtClean="0">
                <a:latin typeface="Arial" pitchFamily="34" charset="0"/>
                <a:cs typeface="Arial" pitchFamily="34" charset="0"/>
              </a:rPr>
              <a:t> output nodes </a:t>
            </a:r>
            <a:r>
              <a:rPr lang="en-GB" altLang="en-US" sz="2400" i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with real values</a:t>
            </a:r>
            <a:r>
              <a:rPr lang="en-GB" altLang="en-US" sz="240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2400" smtClean="0"/>
              <a:t>		</a:t>
            </a:r>
            <a:r>
              <a:rPr lang="en-GB" altLang="en-US" sz="2400" smtClean="0"/>
              <a:t>x is in class C</a:t>
            </a:r>
            <a:r>
              <a:rPr lang="en-GB" altLang="en-US" sz="2400" baseline="-25000" smtClean="0"/>
              <a:t>j</a:t>
            </a:r>
            <a:r>
              <a:rPr lang="en-GB" altLang="en-US" sz="2400" smtClean="0"/>
              <a:t> if                 for all k </a:t>
            </a:r>
            <a:endParaRPr lang="en-GB" altLang="zh-CN" sz="2400" smtClean="0"/>
          </a:p>
          <a:p>
            <a:pPr eaLnBrk="1" hangingPunct="1">
              <a:buFont typeface="Wingdings" pitchFamily="2" charset="2"/>
              <a:buNone/>
            </a:pPr>
            <a:endParaRPr lang="en-GB" altLang="zh-CN" sz="2400" smtClean="0"/>
          </a:p>
          <a:p>
            <a:pPr eaLnBrk="1" hangingPunct="1">
              <a:buFont typeface="Wingdings" pitchFamily="2" charset="2"/>
              <a:buNone/>
            </a:pPr>
            <a:endParaRPr lang="en-GB" altLang="zh-CN" sz="2400" smtClean="0"/>
          </a:p>
          <a:p>
            <a:pPr eaLnBrk="1" hangingPunct="1">
              <a:buFont typeface="Wingdings" pitchFamily="2" charset="2"/>
              <a:buNone/>
            </a:pPr>
            <a:endParaRPr lang="en-GB" altLang="zh-CN" sz="2400" smtClean="0"/>
          </a:p>
          <a:p>
            <a:pPr eaLnBrk="1" hangingPunct="1">
              <a:buFont typeface="Wingdings" pitchFamily="2" charset="2"/>
              <a:buNone/>
            </a:pPr>
            <a:endParaRPr lang="en-GB" altLang="en-US" sz="2400" smtClean="0"/>
          </a:p>
          <a:p>
            <a:pPr eaLnBrk="1" hangingPunct="1"/>
            <a:endParaRPr lang="en-GB" altLang="zh-CN" sz="2400" smtClean="0"/>
          </a:p>
          <a:p>
            <a:pPr eaLnBrk="1" hangingPunct="1"/>
            <a:r>
              <a:rPr lang="en-GB" altLang="en-US" sz="2400" smtClean="0">
                <a:latin typeface="Arial" pitchFamily="34" charset="0"/>
                <a:cs typeface="Arial" pitchFamily="34" charset="0"/>
              </a:rPr>
              <a:t>Resulting </a:t>
            </a:r>
            <a:r>
              <a:rPr lang="en-GB" altLang="en-US" sz="2400" b="1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decision boundaries</a:t>
            </a:r>
            <a:r>
              <a:rPr lang="en-GB" alt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400" smtClean="0">
                <a:latin typeface="Arial" pitchFamily="34" charset="0"/>
                <a:cs typeface="Arial" pitchFamily="34" charset="0"/>
              </a:rPr>
              <a:t>divide the feature space into convex decision regions    </a:t>
            </a:r>
          </a:p>
        </p:txBody>
      </p:sp>
      <p:sp>
        <p:nvSpPr>
          <p:cNvPr id="34819" name="Text Box 33"/>
          <p:cNvSpPr txBox="1">
            <a:spLocks noChangeArrowheads="1"/>
          </p:cNvSpPr>
          <p:nvPr/>
        </p:nvSpPr>
        <p:spPr bwMode="auto">
          <a:xfrm>
            <a:off x="5097463" y="1835150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 baseline="0">
                <a:latin typeface="Arial" pitchFamily="34" charset="0"/>
                <a:cs typeface="Arial" pitchFamily="34" charset="0"/>
              </a:rPr>
              <a:t>Weight to output j from input k is w</a:t>
            </a:r>
            <a:r>
              <a:rPr lang="en-GB" altLang="en-US" sz="2000" b="1">
                <a:latin typeface="Arial" pitchFamily="34" charset="0"/>
                <a:cs typeface="Arial" pitchFamily="34" charset="0"/>
              </a:rPr>
              <a:t>jk</a:t>
            </a:r>
            <a:r>
              <a:rPr lang="en-GB" altLang="en-US" sz="2000" b="1" baseline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8203" name="Group 39"/>
          <p:cNvGrpSpPr>
            <a:grpSpLocks/>
          </p:cNvGrpSpPr>
          <p:nvPr/>
        </p:nvGrpSpPr>
        <p:grpSpPr bwMode="auto">
          <a:xfrm>
            <a:off x="778669" y="1896269"/>
            <a:ext cx="4375150" cy="1752600"/>
            <a:chOff x="576" y="144"/>
            <a:chExt cx="2756" cy="1104"/>
          </a:xfrm>
          <a:solidFill>
            <a:schemeClr val="bg1"/>
          </a:solidFill>
        </p:grpSpPr>
        <p:sp>
          <p:nvSpPr>
            <p:cNvPr id="8210" name="Oval 5"/>
            <p:cNvSpPr>
              <a:spLocks noChangeArrowheads="1"/>
            </p:cNvSpPr>
            <p:nvPr/>
          </p:nvSpPr>
          <p:spPr bwMode="auto">
            <a:xfrm>
              <a:off x="1104" y="76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11" name="Oval 6"/>
            <p:cNvSpPr>
              <a:spLocks noChangeArrowheads="1"/>
            </p:cNvSpPr>
            <p:nvPr/>
          </p:nvSpPr>
          <p:spPr bwMode="auto">
            <a:xfrm>
              <a:off x="1104" y="110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12" name="Oval 7"/>
            <p:cNvSpPr>
              <a:spLocks noChangeArrowheads="1"/>
            </p:cNvSpPr>
            <p:nvPr/>
          </p:nvSpPr>
          <p:spPr bwMode="auto">
            <a:xfrm>
              <a:off x="1104" y="192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13" name="Oval 8"/>
            <p:cNvSpPr>
              <a:spLocks noChangeArrowheads="1"/>
            </p:cNvSpPr>
            <p:nvPr/>
          </p:nvSpPr>
          <p:spPr bwMode="auto">
            <a:xfrm>
              <a:off x="2304" y="28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14" name="Oval 9"/>
            <p:cNvSpPr>
              <a:spLocks noChangeArrowheads="1"/>
            </p:cNvSpPr>
            <p:nvPr/>
          </p:nvSpPr>
          <p:spPr bwMode="auto">
            <a:xfrm>
              <a:off x="2304" y="86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15" name="Line 10"/>
            <p:cNvSpPr>
              <a:spLocks noChangeShapeType="1"/>
            </p:cNvSpPr>
            <p:nvPr/>
          </p:nvSpPr>
          <p:spPr bwMode="auto">
            <a:xfrm>
              <a:off x="2400" y="528"/>
              <a:ext cx="0" cy="240"/>
            </a:xfrm>
            <a:prstGeom prst="line">
              <a:avLst/>
            </a:prstGeom>
            <a:grp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16" name="Line 11"/>
            <p:cNvSpPr>
              <a:spLocks noChangeShapeType="1"/>
            </p:cNvSpPr>
            <p:nvPr/>
          </p:nvSpPr>
          <p:spPr bwMode="auto">
            <a:xfrm>
              <a:off x="2448" y="384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17" name="Line 12"/>
            <p:cNvSpPr>
              <a:spLocks noChangeShapeType="1"/>
            </p:cNvSpPr>
            <p:nvPr/>
          </p:nvSpPr>
          <p:spPr bwMode="auto">
            <a:xfrm>
              <a:off x="2448" y="960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2736" y="864"/>
              <a:ext cx="222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b="1" smtClean="0"/>
                <a:t>yk</a:t>
              </a:r>
            </a:p>
          </p:txBody>
        </p:sp>
        <p:sp>
          <p:nvSpPr>
            <p:cNvPr id="8219" name="Rectangle 14"/>
            <p:cNvSpPr>
              <a:spLocks noChangeArrowheads="1"/>
            </p:cNvSpPr>
            <p:nvPr/>
          </p:nvSpPr>
          <p:spPr bwMode="auto">
            <a:xfrm>
              <a:off x="3216" y="864"/>
              <a:ext cx="116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GB" altLang="en-US" sz="2800" b="1">
                <a:ea typeface="宋体" charset="-122"/>
              </a:endParaRPr>
            </a:p>
          </p:txBody>
        </p:sp>
        <p:sp>
          <p:nvSpPr>
            <p:cNvPr id="8220" name="Text Box 16"/>
            <p:cNvSpPr txBox="1">
              <a:spLocks noChangeArrowheads="1"/>
            </p:cNvSpPr>
            <p:nvPr/>
          </p:nvSpPr>
          <p:spPr bwMode="auto">
            <a:xfrm>
              <a:off x="2688" y="288"/>
              <a:ext cx="222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b="1" smtClean="0"/>
                <a:t>y1</a:t>
              </a:r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1248" y="288"/>
              <a:ext cx="1056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22" name="Line 19"/>
            <p:cNvSpPr>
              <a:spLocks noChangeShapeType="1"/>
            </p:cNvSpPr>
            <p:nvPr/>
          </p:nvSpPr>
          <p:spPr bwMode="auto">
            <a:xfrm>
              <a:off x="1248" y="288"/>
              <a:ext cx="1056" cy="62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23" name="Line 20"/>
            <p:cNvSpPr>
              <a:spLocks noChangeShapeType="1"/>
            </p:cNvSpPr>
            <p:nvPr/>
          </p:nvSpPr>
          <p:spPr bwMode="auto">
            <a:xfrm>
              <a:off x="1248" y="864"/>
              <a:ext cx="1056" cy="4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24" name="Line 21"/>
            <p:cNvSpPr>
              <a:spLocks noChangeShapeType="1"/>
            </p:cNvSpPr>
            <p:nvPr/>
          </p:nvSpPr>
          <p:spPr bwMode="auto">
            <a:xfrm flipV="1">
              <a:off x="1248" y="384"/>
              <a:ext cx="1056" cy="768"/>
            </a:xfrm>
            <a:prstGeom prst="lin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25" name="Line 22"/>
            <p:cNvSpPr>
              <a:spLocks noChangeShapeType="1"/>
            </p:cNvSpPr>
            <p:nvPr/>
          </p:nvSpPr>
          <p:spPr bwMode="auto">
            <a:xfrm flipV="1">
              <a:off x="1248" y="912"/>
              <a:ext cx="1056" cy="240"/>
            </a:xfrm>
            <a:prstGeom prst="lin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26" name="Line 23"/>
            <p:cNvSpPr>
              <a:spLocks noChangeShapeType="1"/>
            </p:cNvSpPr>
            <p:nvPr/>
          </p:nvSpPr>
          <p:spPr bwMode="auto">
            <a:xfrm>
              <a:off x="816" y="288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27" name="Line 24"/>
            <p:cNvSpPr>
              <a:spLocks noChangeShapeType="1"/>
            </p:cNvSpPr>
            <p:nvPr/>
          </p:nvSpPr>
          <p:spPr bwMode="auto">
            <a:xfrm>
              <a:off x="816" y="864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28" name="Line 2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grp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29" name="Line 29"/>
            <p:cNvSpPr>
              <a:spLocks noChangeShapeType="1"/>
            </p:cNvSpPr>
            <p:nvPr/>
          </p:nvSpPr>
          <p:spPr bwMode="auto">
            <a:xfrm flipV="1">
              <a:off x="1248" y="384"/>
              <a:ext cx="1056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30" name="Text Box 30"/>
            <p:cNvSpPr txBox="1">
              <a:spLocks noChangeArrowheads="1"/>
            </p:cNvSpPr>
            <p:nvPr/>
          </p:nvSpPr>
          <p:spPr bwMode="auto">
            <a:xfrm>
              <a:off x="576" y="144"/>
              <a:ext cx="222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b="1" smtClean="0"/>
                <a:t>x1</a:t>
              </a:r>
            </a:p>
          </p:txBody>
        </p:sp>
        <p:sp>
          <p:nvSpPr>
            <p:cNvPr id="8231" name="Text Box 31"/>
            <p:cNvSpPr txBox="1">
              <a:spLocks noChangeArrowheads="1"/>
            </p:cNvSpPr>
            <p:nvPr/>
          </p:nvSpPr>
          <p:spPr bwMode="auto">
            <a:xfrm>
              <a:off x="576" y="729"/>
              <a:ext cx="210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b="1" dirty="0" err="1" smtClean="0"/>
                <a:t>x</a:t>
              </a:r>
              <a:r>
                <a:rPr lang="en-US" altLang="zh-CN" sz="1800" b="1" baseline="-24000" dirty="0" err="1" smtClean="0"/>
                <a:t>d</a:t>
              </a:r>
              <a:endParaRPr lang="en-US" altLang="zh-CN" sz="1800" b="1" baseline="-24000" dirty="0" smtClean="0"/>
            </a:p>
          </p:txBody>
        </p:sp>
        <p:sp>
          <p:nvSpPr>
            <p:cNvPr id="8232" name="Line 34"/>
            <p:cNvSpPr>
              <a:spLocks noChangeShapeType="1"/>
            </p:cNvSpPr>
            <p:nvPr/>
          </p:nvSpPr>
          <p:spPr bwMode="auto">
            <a:xfrm>
              <a:off x="816" y="1200"/>
              <a:ext cx="288" cy="0"/>
            </a:xfrm>
            <a:prstGeom prst="lin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33" name="Text Box 37"/>
            <p:cNvSpPr txBox="1">
              <a:spLocks noChangeArrowheads="1"/>
            </p:cNvSpPr>
            <p:nvPr/>
          </p:nvSpPr>
          <p:spPr bwMode="auto">
            <a:xfrm>
              <a:off x="576" y="1056"/>
              <a:ext cx="169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b="1" smtClean="0"/>
                <a:t>1</a:t>
              </a:r>
            </a:p>
          </p:txBody>
        </p:sp>
      </p:grpSp>
      <p:sp>
        <p:nvSpPr>
          <p:cNvPr id="34821" name="Line 38"/>
          <p:cNvSpPr>
            <a:spLocks noChangeShapeType="1"/>
          </p:cNvSpPr>
          <p:nvPr/>
        </p:nvSpPr>
        <p:spPr bwMode="auto">
          <a:xfrm flipV="1">
            <a:off x="3419475" y="5661025"/>
            <a:ext cx="167322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39"/>
          <p:cNvSpPr>
            <a:spLocks noChangeShapeType="1"/>
          </p:cNvSpPr>
          <p:nvPr/>
        </p:nvSpPr>
        <p:spPr bwMode="auto">
          <a:xfrm flipH="1" flipV="1">
            <a:off x="5075238" y="5661025"/>
            <a:ext cx="10795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40"/>
          <p:cNvSpPr>
            <a:spLocks noChangeShapeType="1"/>
          </p:cNvSpPr>
          <p:nvPr/>
        </p:nvSpPr>
        <p:spPr bwMode="auto">
          <a:xfrm flipV="1">
            <a:off x="5092700" y="4959350"/>
            <a:ext cx="7032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Rectangle 41"/>
          <p:cNvSpPr>
            <a:spLocks noChangeArrowheads="1"/>
          </p:cNvSpPr>
          <p:nvPr/>
        </p:nvSpPr>
        <p:spPr bwMode="auto">
          <a:xfrm>
            <a:off x="4102100" y="505142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aseline="0">
                <a:latin typeface="Coronet" pitchFamily="66" charset="0"/>
              </a:rPr>
              <a:t>C</a:t>
            </a:r>
            <a:r>
              <a:rPr lang="en-GB" altLang="en-US" sz="2000">
                <a:latin typeface="Coronet" pitchFamily="66" charset="0"/>
              </a:rPr>
              <a:t>1</a:t>
            </a:r>
          </a:p>
        </p:txBody>
      </p:sp>
      <p:sp>
        <p:nvSpPr>
          <p:cNvPr id="34825" name="Rectangle 42"/>
          <p:cNvSpPr>
            <a:spLocks noChangeArrowheads="1"/>
          </p:cNvSpPr>
          <p:nvPr/>
        </p:nvSpPr>
        <p:spPr bwMode="auto">
          <a:xfrm>
            <a:off x="5854700" y="520382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aseline="0">
                <a:latin typeface="Coronet" pitchFamily="66" charset="0"/>
              </a:rPr>
              <a:t>C</a:t>
            </a:r>
            <a:r>
              <a:rPr lang="en-GB" altLang="en-US" sz="2000">
                <a:latin typeface="Coronet" pitchFamily="66" charset="0"/>
              </a:rPr>
              <a:t>2</a:t>
            </a:r>
          </a:p>
        </p:txBody>
      </p:sp>
      <p:sp>
        <p:nvSpPr>
          <p:cNvPr id="34826" name="Rectangle 43"/>
          <p:cNvSpPr>
            <a:spLocks noChangeArrowheads="1"/>
          </p:cNvSpPr>
          <p:nvPr/>
        </p:nvSpPr>
        <p:spPr bwMode="auto">
          <a:xfrm>
            <a:off x="4570413" y="611187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aseline="0">
                <a:latin typeface="Coronet" pitchFamily="66" charset="0"/>
              </a:rPr>
              <a:t>C</a:t>
            </a:r>
            <a:r>
              <a:rPr lang="en-GB" altLang="en-US" sz="2000">
                <a:latin typeface="Coronet" pitchFamily="66" charset="0"/>
              </a:rPr>
              <a:t>3</a:t>
            </a:r>
          </a:p>
        </p:txBody>
      </p:sp>
      <p:graphicFrame>
        <p:nvGraphicFramePr>
          <p:cNvPr id="34827" name="Object 41"/>
          <p:cNvGraphicFramePr>
            <a:graphicFrameLocks noChangeAspect="1"/>
          </p:cNvGraphicFramePr>
          <p:nvPr/>
        </p:nvGraphicFramePr>
        <p:xfrm>
          <a:off x="5148263" y="2708275"/>
          <a:ext cx="33131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4" imgW="1472561" imgH="266584" progId="Equation.DSMT4">
                  <p:embed/>
                </p:oleObj>
              </mc:Choice>
              <mc:Fallback>
                <p:oleObj name="Equation" r:id="rId4" imgW="1472561" imgH="266584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08275"/>
                        <a:ext cx="3313112" cy="601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3"/>
          <p:cNvGraphicFramePr>
            <a:graphicFrameLocks noChangeAspect="1"/>
          </p:cNvGraphicFramePr>
          <p:nvPr/>
        </p:nvGraphicFramePr>
        <p:xfrm>
          <a:off x="2441575" y="1989138"/>
          <a:ext cx="3508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6" imgW="215619" imgH="215619" progId="Equation.3">
                  <p:embed/>
                </p:oleObj>
              </mc:Choice>
              <mc:Fallback>
                <p:oleObj name="Equation" r:id="rId6" imgW="21561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1989138"/>
                        <a:ext cx="350838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4"/>
          <p:cNvGraphicFramePr>
            <a:graphicFrameLocks noChangeAspect="1"/>
          </p:cNvGraphicFramePr>
          <p:nvPr/>
        </p:nvGraphicFramePr>
        <p:xfrm>
          <a:off x="2552700" y="2441575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8" imgW="228600" imgH="228600" progId="Equation.3">
                  <p:embed/>
                </p:oleObj>
              </mc:Choice>
              <mc:Fallback>
                <p:oleObj name="Equation" r:id="rId8" imgW="22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441575"/>
                        <a:ext cx="34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5"/>
          <p:cNvGraphicFramePr>
            <a:graphicFrameLocks noChangeAspect="1"/>
          </p:cNvGraphicFramePr>
          <p:nvPr/>
        </p:nvGraphicFramePr>
        <p:xfrm>
          <a:off x="2386013" y="2898775"/>
          <a:ext cx="3857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10" imgW="241300" imgH="228600" progId="Equation.3">
                  <p:embed/>
                </p:oleObj>
              </mc:Choice>
              <mc:Fallback>
                <p:oleObj name="Equation" r:id="rId10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2898775"/>
                        <a:ext cx="3857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6"/>
          <p:cNvGraphicFramePr>
            <a:graphicFrameLocks noChangeAspect="1"/>
          </p:cNvGraphicFramePr>
          <p:nvPr/>
        </p:nvGraphicFramePr>
        <p:xfrm>
          <a:off x="2744788" y="3411538"/>
          <a:ext cx="3746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12" imgW="241300" imgH="228600" progId="Equation.3">
                  <p:embed/>
                </p:oleObj>
              </mc:Choice>
              <mc:Fallback>
                <p:oleObj name="Equation" r:id="rId12" imgW="241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3411538"/>
                        <a:ext cx="3746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8"/>
          <p:cNvGraphicFramePr>
            <a:graphicFrameLocks noChangeAspect="1"/>
          </p:cNvGraphicFramePr>
          <p:nvPr/>
        </p:nvGraphicFramePr>
        <p:xfrm>
          <a:off x="3573463" y="1196975"/>
          <a:ext cx="1365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14" imgW="660113" imgH="241195" progId="Equation.3">
                  <p:embed/>
                </p:oleObj>
              </mc:Choice>
              <mc:Fallback>
                <p:oleObj name="Equation" r:id="rId14" imgW="66011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1196975"/>
                        <a:ext cx="13652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836613"/>
            <a:ext cx="7343775" cy="617537"/>
          </a:xfrm>
        </p:spPr>
        <p:txBody>
          <a:bodyPr anchor="ctr"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Multiclass Discrimination</a:t>
            </a:r>
            <a:endParaRPr lang="en-CA" altLang="zh-CN" sz="4000" b="1" smtClean="0">
              <a:solidFill>
                <a:srgbClr val="800000"/>
              </a:solidFill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44675"/>
            <a:ext cx="8424863" cy="4752975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altLang="zh-CN" sz="2400" smtClean="0">
                <a:sym typeface="Symbol" pitchFamily="18" charset="2"/>
              </a:rPr>
              <a:t> </a:t>
            </a:r>
            <a:r>
              <a:rPr lang="en-US" altLang="zh-CN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Each perceptron learns to recognize one particular class,   </a:t>
            </a:r>
            <a:r>
              <a:rPr lang="en-US" altLang="zh-CN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i.e.,</a:t>
            </a:r>
            <a:r>
              <a:rPr lang="en-US" altLang="zh-CN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 output 1 if the input is in that class, and 0 otherwise.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altLang="zh-CN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 The units can be trained separately and in parallel.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altLang="zh-CN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 In prediction mode, the network decides that its current  input is in the k</a:t>
            </a:r>
            <a:r>
              <a:rPr lang="en-US" altLang="zh-CN" sz="2400" baseline="30000" smtClean="0">
                <a:latin typeface="Arial" pitchFamily="34" charset="0"/>
                <a:cs typeface="Arial" pitchFamily="34" charset="0"/>
                <a:sym typeface="Symbol" pitchFamily="18" charset="2"/>
              </a:rPr>
              <a:t>th</a:t>
            </a:r>
            <a:r>
              <a:rPr lang="en-US" altLang="zh-CN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  class if and only if o</a:t>
            </a:r>
            <a:r>
              <a:rPr lang="en-US" altLang="zh-CN" sz="2400" baseline="-25000" smtClean="0">
                <a:latin typeface="Arial" pitchFamily="34" charset="0"/>
                <a:cs typeface="Arial" pitchFamily="34" charset="0"/>
                <a:sym typeface="Symbol" pitchFamily="18" charset="2"/>
              </a:rPr>
              <a:t>k</a:t>
            </a:r>
            <a:r>
              <a:rPr lang="en-US" altLang="zh-CN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 = 1, and for all j  k, o</a:t>
            </a:r>
            <a:r>
              <a:rPr lang="en-US" altLang="zh-CN" sz="2400" baseline="-25000" smtClean="0">
                <a:latin typeface="Arial" pitchFamily="34" charset="0"/>
                <a:cs typeface="Arial" pitchFamily="34" charset="0"/>
                <a:sym typeface="Symbol" pitchFamily="18" charset="2"/>
              </a:rPr>
              <a:t>j</a:t>
            </a:r>
            <a:r>
              <a:rPr lang="en-US" altLang="zh-CN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 = 0, otherwise it is misclassified.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altLang="zh-CN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For units with real-valued output, the neuron with maximal output can be picked to indicate the class of the input.</a:t>
            </a:r>
          </a:p>
          <a:p>
            <a:pPr lvl="1" indent="-34290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Font typeface="Arial" pitchFamily="34" charset="0"/>
              <a:buChar char="̶"/>
            </a:pPr>
            <a:r>
              <a:rPr lang="en-US" altLang="zh-CN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This maximum should be significantly greater than all other outputs, otherwise the input is misclassified.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20713"/>
            <a:ext cx="7956550" cy="935037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800000"/>
                </a:solidFill>
              </a:rPr>
              <a:t>Further on Perceptron Decision Boundary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79388" y="1557338"/>
            <a:ext cx="84248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itchFamily="34" charset="0"/>
              </a:rPr>
              <a:t> 		</a:t>
            </a:r>
            <a:endParaRPr lang="en-US" altLang="zh-CN">
              <a:latin typeface="Arial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aseline="0"/>
              <a:t>A perceptron represents a </a:t>
            </a:r>
            <a:r>
              <a:rPr lang="en-US" altLang="zh-CN" i="1" baseline="0">
                <a:solidFill>
                  <a:srgbClr val="0033CC"/>
                </a:solidFill>
              </a:rPr>
              <a:t>hyperplane decision surface</a:t>
            </a:r>
            <a:r>
              <a:rPr lang="en-US" altLang="zh-CN" baseline="0"/>
              <a:t> in d-dimensional space, for example, a line in 2d, a plane in 3d, etc.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zh-CN" baseline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aseline="0">
                <a:solidFill>
                  <a:schemeClr val="hlink"/>
                </a:solidFill>
              </a:rPr>
              <a:t>The equation of the hyperplane is </a:t>
            </a:r>
            <a:r>
              <a:rPr lang="en-US" altLang="zh-CN" b="1" baseline="0">
                <a:solidFill>
                  <a:schemeClr val="hlink"/>
                </a:solidFill>
              </a:rPr>
              <a:t>w</a:t>
            </a:r>
            <a:r>
              <a:rPr lang="en-US" altLang="zh-CN" baseline="30000">
                <a:solidFill>
                  <a:schemeClr val="hlink"/>
                </a:solidFill>
                <a:cs typeface="Tahoma" pitchFamily="34" charset="0"/>
              </a:rPr>
              <a:t>.</a:t>
            </a:r>
            <a:r>
              <a:rPr lang="en-US" altLang="zh-CN" b="1" baseline="0">
                <a:solidFill>
                  <a:schemeClr val="hlink"/>
                </a:solidFill>
              </a:rPr>
              <a:t>x’</a:t>
            </a:r>
            <a:r>
              <a:rPr lang="en-US" altLang="zh-CN" baseline="0">
                <a:solidFill>
                  <a:schemeClr val="hlink"/>
                </a:solidFill>
              </a:rPr>
              <a:t>  = 0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zh-CN" baseline="0">
              <a:solidFill>
                <a:schemeClr val="hlink"/>
              </a:solidFill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aseline="0"/>
              <a:t>This is the equation for points in x-space that are </a:t>
            </a:r>
            <a:r>
              <a:rPr lang="en-US" altLang="zh-CN" b="1" baseline="0">
                <a:solidFill>
                  <a:srgbClr val="0000FF"/>
                </a:solidFill>
              </a:rPr>
              <a:t>on</a:t>
            </a:r>
            <a:r>
              <a:rPr lang="en-US" altLang="zh-CN" baseline="0"/>
              <a:t> the boundary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055687"/>
          </a:xfrm>
        </p:spPr>
        <p:txBody>
          <a:bodyPr/>
          <a:lstStyle/>
          <a:p>
            <a:r>
              <a:rPr lang="sv-SE" altLang="en-US" sz="3600" b="1" smtClean="0">
                <a:solidFill>
                  <a:srgbClr val="800000"/>
                </a:solidFill>
              </a:rPr>
              <a:t>Decision </a:t>
            </a:r>
            <a:r>
              <a:rPr lang="en-GB" altLang="en-US" sz="3600" b="1" smtClean="0">
                <a:solidFill>
                  <a:srgbClr val="800000"/>
                </a:solidFill>
              </a:rPr>
              <a:t>boundar</a:t>
            </a:r>
            <a:r>
              <a:rPr lang="en-GB" altLang="zh-CN" sz="3600" b="1" smtClean="0">
                <a:solidFill>
                  <a:srgbClr val="800000"/>
                </a:solidFill>
              </a:rPr>
              <a:t>y </a:t>
            </a:r>
            <a:r>
              <a:rPr lang="sv-SE" altLang="en-US" sz="3600" b="1" smtClean="0">
                <a:solidFill>
                  <a:srgbClr val="800000"/>
                </a:solidFill>
              </a:rPr>
              <a:t>of Perceptron</a:t>
            </a:r>
            <a:endParaRPr lang="en-US" altLang="zh-CN" sz="3600" b="1" smtClean="0">
              <a:solidFill>
                <a:srgbClr val="800000"/>
              </a:solidFill>
            </a:endParaRP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762000" y="1524000"/>
            <a:ext cx="2563813" cy="2514600"/>
            <a:chOff x="144" y="960"/>
            <a:chExt cx="1615" cy="1584"/>
          </a:xfrm>
        </p:grpSpPr>
        <p:sp>
          <p:nvSpPr>
            <p:cNvPr id="37904" name="Line 4"/>
            <p:cNvSpPr>
              <a:spLocks noChangeShapeType="1"/>
            </p:cNvSpPr>
            <p:nvPr/>
          </p:nvSpPr>
          <p:spPr bwMode="auto">
            <a:xfrm>
              <a:off x="720" y="1248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5" name="Line 5"/>
            <p:cNvSpPr>
              <a:spLocks noChangeShapeType="1"/>
            </p:cNvSpPr>
            <p:nvPr/>
          </p:nvSpPr>
          <p:spPr bwMode="auto">
            <a:xfrm flipH="1">
              <a:off x="144" y="192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6" name="Text Box 6"/>
            <p:cNvSpPr txBox="1">
              <a:spLocks noChangeArrowheads="1"/>
            </p:cNvSpPr>
            <p:nvPr/>
          </p:nvSpPr>
          <p:spPr bwMode="auto">
            <a:xfrm>
              <a:off x="864" y="1200"/>
              <a:ext cx="25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+</a:t>
              </a:r>
              <a:endParaRPr lang="en-US" altLang="zh-CN" sz="2400" baseline="0"/>
            </a:p>
          </p:txBody>
        </p:sp>
        <p:sp>
          <p:nvSpPr>
            <p:cNvPr id="37907" name="Text Box 7"/>
            <p:cNvSpPr txBox="1">
              <a:spLocks noChangeArrowheads="1"/>
            </p:cNvSpPr>
            <p:nvPr/>
          </p:nvSpPr>
          <p:spPr bwMode="auto">
            <a:xfrm>
              <a:off x="432" y="1536"/>
              <a:ext cx="25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+</a:t>
              </a:r>
              <a:endParaRPr lang="en-US" altLang="zh-CN" sz="2400" baseline="0"/>
            </a:p>
          </p:txBody>
        </p:sp>
        <p:sp>
          <p:nvSpPr>
            <p:cNvPr id="37908" name="Text Box 8"/>
            <p:cNvSpPr txBox="1">
              <a:spLocks noChangeArrowheads="1"/>
            </p:cNvSpPr>
            <p:nvPr/>
          </p:nvSpPr>
          <p:spPr bwMode="auto">
            <a:xfrm>
              <a:off x="336" y="1392"/>
              <a:ext cx="25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+</a:t>
              </a:r>
              <a:endParaRPr lang="en-US" altLang="zh-CN" sz="2400" baseline="0"/>
            </a:p>
          </p:txBody>
        </p:sp>
        <p:sp>
          <p:nvSpPr>
            <p:cNvPr id="37909" name="Text Box 9"/>
            <p:cNvSpPr txBox="1">
              <a:spLocks noChangeArrowheads="1"/>
            </p:cNvSpPr>
            <p:nvPr/>
          </p:nvSpPr>
          <p:spPr bwMode="auto">
            <a:xfrm>
              <a:off x="192" y="1968"/>
              <a:ext cx="25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+</a:t>
              </a:r>
              <a:endParaRPr lang="en-US" altLang="zh-CN" sz="2400" baseline="0"/>
            </a:p>
          </p:txBody>
        </p:sp>
        <p:sp>
          <p:nvSpPr>
            <p:cNvPr id="37910" name="Text Box 10"/>
            <p:cNvSpPr txBox="1">
              <a:spLocks noChangeArrowheads="1"/>
            </p:cNvSpPr>
            <p:nvPr/>
          </p:nvSpPr>
          <p:spPr bwMode="auto">
            <a:xfrm>
              <a:off x="720" y="2016"/>
              <a:ext cx="18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-</a:t>
              </a:r>
              <a:endParaRPr lang="en-US" altLang="zh-CN" sz="2400" baseline="0"/>
            </a:p>
          </p:txBody>
        </p:sp>
        <p:sp>
          <p:nvSpPr>
            <p:cNvPr id="37911" name="Text Box 11"/>
            <p:cNvSpPr txBox="1">
              <a:spLocks noChangeArrowheads="1"/>
            </p:cNvSpPr>
            <p:nvPr/>
          </p:nvSpPr>
          <p:spPr bwMode="auto">
            <a:xfrm>
              <a:off x="864" y="1632"/>
              <a:ext cx="18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-</a:t>
              </a:r>
              <a:endParaRPr lang="en-US" altLang="zh-CN" sz="2400" baseline="0"/>
            </a:p>
          </p:txBody>
        </p:sp>
        <p:sp>
          <p:nvSpPr>
            <p:cNvPr id="37912" name="Text Box 12"/>
            <p:cNvSpPr txBox="1">
              <a:spLocks noChangeArrowheads="1"/>
            </p:cNvSpPr>
            <p:nvPr/>
          </p:nvSpPr>
          <p:spPr bwMode="auto">
            <a:xfrm>
              <a:off x="1056" y="2256"/>
              <a:ext cx="18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-</a:t>
              </a:r>
              <a:endParaRPr lang="en-US" altLang="zh-CN" sz="2400" baseline="0"/>
            </a:p>
          </p:txBody>
        </p:sp>
        <p:sp>
          <p:nvSpPr>
            <p:cNvPr id="37913" name="Text Box 13"/>
            <p:cNvSpPr txBox="1">
              <a:spLocks noChangeArrowheads="1"/>
            </p:cNvSpPr>
            <p:nvPr/>
          </p:nvSpPr>
          <p:spPr bwMode="auto">
            <a:xfrm>
              <a:off x="1248" y="1584"/>
              <a:ext cx="18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-</a:t>
              </a:r>
              <a:endParaRPr lang="en-US" altLang="zh-CN" sz="2400" baseline="0"/>
            </a:p>
          </p:txBody>
        </p:sp>
        <p:sp>
          <p:nvSpPr>
            <p:cNvPr id="37914" name="Text Box 14"/>
            <p:cNvSpPr txBox="1">
              <a:spLocks noChangeArrowheads="1"/>
            </p:cNvSpPr>
            <p:nvPr/>
          </p:nvSpPr>
          <p:spPr bwMode="auto">
            <a:xfrm>
              <a:off x="1478" y="1749"/>
              <a:ext cx="28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x</a:t>
              </a:r>
              <a:r>
                <a:rPr lang="sv-SE" altLang="en-US" sz="2400"/>
                <a:t>1</a:t>
              </a:r>
              <a:endParaRPr lang="en-US" altLang="zh-CN" sz="2400"/>
            </a:p>
          </p:txBody>
        </p:sp>
        <p:sp>
          <p:nvSpPr>
            <p:cNvPr id="37915" name="Text Box 15"/>
            <p:cNvSpPr txBox="1">
              <a:spLocks noChangeArrowheads="1"/>
            </p:cNvSpPr>
            <p:nvPr/>
          </p:nvSpPr>
          <p:spPr bwMode="auto">
            <a:xfrm>
              <a:off x="672" y="960"/>
              <a:ext cx="28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en-US" sz="2400" baseline="0"/>
                <a:t>x</a:t>
              </a:r>
              <a:r>
                <a:rPr lang="sv-SE" altLang="en-US" sz="2400"/>
                <a:t>2</a:t>
              </a:r>
              <a:endParaRPr lang="en-US" altLang="zh-CN" sz="2400"/>
            </a:p>
          </p:txBody>
        </p:sp>
        <p:sp>
          <p:nvSpPr>
            <p:cNvPr id="37916" name="Line 16"/>
            <p:cNvSpPr>
              <a:spLocks noChangeShapeType="1"/>
            </p:cNvSpPr>
            <p:nvPr/>
          </p:nvSpPr>
          <p:spPr bwMode="auto">
            <a:xfrm flipV="1">
              <a:off x="192" y="1056"/>
              <a:ext cx="1152" cy="13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92" name="Line 17"/>
          <p:cNvSpPr>
            <a:spLocks noChangeShapeType="1"/>
          </p:cNvSpPr>
          <p:nvPr/>
        </p:nvSpPr>
        <p:spPr bwMode="auto">
          <a:xfrm>
            <a:off x="5867400" y="1905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3" name="Line 18"/>
          <p:cNvSpPr>
            <a:spLocks noChangeShapeType="1"/>
          </p:cNvSpPr>
          <p:nvPr/>
        </p:nvSpPr>
        <p:spPr bwMode="auto">
          <a:xfrm flipH="1">
            <a:off x="4932363" y="2997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4" name="Text Box 19"/>
          <p:cNvSpPr txBox="1">
            <a:spLocks noChangeArrowheads="1"/>
          </p:cNvSpPr>
          <p:nvPr/>
        </p:nvSpPr>
        <p:spPr bwMode="auto">
          <a:xfrm>
            <a:off x="5334000" y="22098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baseline="0"/>
              <a:t>+</a:t>
            </a:r>
            <a:endParaRPr lang="en-US" altLang="zh-CN" sz="2400" baseline="0"/>
          </a:p>
        </p:txBody>
      </p:sp>
      <p:sp>
        <p:nvSpPr>
          <p:cNvPr id="37895" name="Text Box 20"/>
          <p:cNvSpPr txBox="1">
            <a:spLocks noChangeArrowheads="1"/>
          </p:cNvSpPr>
          <p:nvPr/>
        </p:nvSpPr>
        <p:spPr bwMode="auto">
          <a:xfrm>
            <a:off x="6248400" y="31242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baseline="0"/>
              <a:t>+</a:t>
            </a:r>
            <a:endParaRPr lang="en-US" altLang="zh-CN" sz="2400" baseline="0"/>
          </a:p>
        </p:txBody>
      </p:sp>
      <p:sp>
        <p:nvSpPr>
          <p:cNvPr id="37896" name="Text Box 21"/>
          <p:cNvSpPr txBox="1">
            <a:spLocks noChangeArrowheads="1"/>
          </p:cNvSpPr>
          <p:nvPr/>
        </p:nvSpPr>
        <p:spPr bwMode="auto">
          <a:xfrm>
            <a:off x="5334000" y="3200400"/>
            <a:ext cx="29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baseline="0"/>
              <a:t>-</a:t>
            </a:r>
            <a:endParaRPr lang="en-US" altLang="zh-CN" sz="2400" baseline="0"/>
          </a:p>
        </p:txBody>
      </p:sp>
      <p:sp>
        <p:nvSpPr>
          <p:cNvPr id="37897" name="Text Box 22"/>
          <p:cNvSpPr txBox="1">
            <a:spLocks noChangeArrowheads="1"/>
          </p:cNvSpPr>
          <p:nvPr/>
        </p:nvSpPr>
        <p:spPr bwMode="auto">
          <a:xfrm>
            <a:off x="6248400" y="2209800"/>
            <a:ext cx="29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baseline="0"/>
              <a:t>-</a:t>
            </a:r>
            <a:endParaRPr lang="en-US" altLang="zh-CN" sz="2400" baseline="0"/>
          </a:p>
        </p:txBody>
      </p:sp>
      <p:sp>
        <p:nvSpPr>
          <p:cNvPr id="37898" name="Text Box 23"/>
          <p:cNvSpPr txBox="1">
            <a:spLocks noChangeArrowheads="1"/>
          </p:cNvSpPr>
          <p:nvPr/>
        </p:nvSpPr>
        <p:spPr bwMode="auto">
          <a:xfrm>
            <a:off x="7070725" y="2700338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baseline="0"/>
              <a:t>x</a:t>
            </a:r>
            <a:r>
              <a:rPr lang="sv-SE" altLang="en-US" sz="2400"/>
              <a:t>1</a:t>
            </a:r>
            <a:endParaRPr lang="en-US" altLang="zh-CN" sz="2400"/>
          </a:p>
        </p:txBody>
      </p:sp>
      <p:sp>
        <p:nvSpPr>
          <p:cNvPr id="37899" name="Text Box 24"/>
          <p:cNvSpPr txBox="1">
            <a:spLocks noChangeArrowheads="1"/>
          </p:cNvSpPr>
          <p:nvPr/>
        </p:nvSpPr>
        <p:spPr bwMode="auto">
          <a:xfrm>
            <a:off x="5791200" y="1447800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baseline="0"/>
              <a:t>x</a:t>
            </a:r>
            <a:r>
              <a:rPr lang="sv-SE" altLang="en-US" sz="2400"/>
              <a:t>2</a:t>
            </a:r>
            <a:endParaRPr lang="en-US" altLang="zh-CN" sz="2400"/>
          </a:p>
        </p:txBody>
      </p:sp>
      <p:sp>
        <p:nvSpPr>
          <p:cNvPr id="37900" name="Text Box 25"/>
          <p:cNvSpPr txBox="1">
            <a:spLocks noChangeArrowheads="1"/>
          </p:cNvSpPr>
          <p:nvPr/>
        </p:nvSpPr>
        <p:spPr bwMode="auto">
          <a:xfrm>
            <a:off x="468313" y="4724400"/>
            <a:ext cx="83835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baseline="0"/>
              <a:t> Perceptron is able to represent some useful functions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baseline="0"/>
              <a:t> </a:t>
            </a:r>
            <a:r>
              <a:rPr lang="sv-SE" altLang="zh-CN" sz="2400" baseline="0"/>
              <a:t>Example: </a:t>
            </a:r>
            <a:r>
              <a:rPr lang="sv-SE" altLang="en-US" sz="2400" baseline="0"/>
              <a:t>AND(x</a:t>
            </a:r>
            <a:r>
              <a:rPr lang="sv-SE" altLang="en-US" sz="2400"/>
              <a:t>1</a:t>
            </a:r>
            <a:r>
              <a:rPr lang="sv-SE" altLang="en-US" sz="2400" baseline="0"/>
              <a:t>,x</a:t>
            </a:r>
            <a:r>
              <a:rPr lang="sv-SE" altLang="en-US" sz="2400"/>
              <a:t>2</a:t>
            </a:r>
            <a:r>
              <a:rPr lang="sv-SE" altLang="en-US" sz="2400" baseline="0"/>
              <a:t>) choose weights w</a:t>
            </a:r>
            <a:r>
              <a:rPr lang="sv-SE" altLang="en-US" sz="2400"/>
              <a:t>0</a:t>
            </a:r>
            <a:r>
              <a:rPr lang="sv-SE" altLang="en-US" sz="2400" baseline="0"/>
              <a:t>=-1.5, w</a:t>
            </a:r>
            <a:r>
              <a:rPr lang="sv-SE" altLang="en-US" sz="2400"/>
              <a:t>1</a:t>
            </a:r>
            <a:r>
              <a:rPr lang="sv-SE" altLang="en-US" sz="2400" baseline="0"/>
              <a:t>=1, w</a:t>
            </a:r>
            <a:r>
              <a:rPr lang="sv-SE" altLang="en-US" sz="2400"/>
              <a:t>2</a:t>
            </a:r>
            <a:r>
              <a:rPr lang="sv-SE" altLang="en-US" sz="2400" baseline="0"/>
              <a:t>=1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baseline="0"/>
              <a:t> But functions that are not linearly separable (e.g. XOR)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baseline="0"/>
              <a:t>   are not representable</a:t>
            </a:r>
            <a:endParaRPr lang="en-US" altLang="zh-CN" sz="2400" baseline="0"/>
          </a:p>
        </p:txBody>
      </p:sp>
      <p:sp>
        <p:nvSpPr>
          <p:cNvPr id="37901" name="Text Box 26"/>
          <p:cNvSpPr txBox="1">
            <a:spLocks noChangeArrowheads="1"/>
          </p:cNvSpPr>
          <p:nvPr/>
        </p:nvSpPr>
        <p:spPr bwMode="auto">
          <a:xfrm>
            <a:off x="381000" y="3962400"/>
            <a:ext cx="261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chemeClr val="hlink"/>
                </a:solidFill>
              </a:rPr>
              <a:t>Linearly separable</a:t>
            </a:r>
          </a:p>
        </p:txBody>
      </p:sp>
      <p:sp>
        <p:nvSpPr>
          <p:cNvPr id="37902" name="Text Box 27"/>
          <p:cNvSpPr txBox="1">
            <a:spLocks noChangeArrowheads="1"/>
          </p:cNvSpPr>
          <p:nvPr/>
        </p:nvSpPr>
        <p:spPr bwMode="auto">
          <a:xfrm>
            <a:off x="4724400" y="3962400"/>
            <a:ext cx="326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/>
              <a:t>Non-Linearly separable</a:t>
            </a:r>
          </a:p>
        </p:txBody>
      </p:sp>
      <p:sp>
        <p:nvSpPr>
          <p:cNvPr id="37903" name="Rectangle 28"/>
          <p:cNvSpPr>
            <a:spLocks noChangeArrowheads="1"/>
          </p:cNvSpPr>
          <p:nvPr/>
        </p:nvSpPr>
        <p:spPr bwMode="auto">
          <a:xfrm>
            <a:off x="2289175" y="6446838"/>
            <a:ext cx="65944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1800" b="1" baseline="0">
                <a:solidFill>
                  <a:srgbClr val="FF0000"/>
                </a:solidFill>
              </a:rPr>
              <a:t>对线性可分问题，算法收敛，对线性不可分的数据，算法不收敛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Example of Perceptron Decision Boundary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2362200" y="2279650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447800" y="5556250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486400" y="548005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286000" y="304165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435600" y="2420938"/>
            <a:ext cx="3251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latin typeface="Arial" pitchFamily="34" charset="0"/>
              </a:rPr>
              <a:t>w</a:t>
            </a: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400" baseline="0">
                <a:latin typeface="Arial" pitchFamily="34" charset="0"/>
                <a:cs typeface="Arial" pitchFamily="34" charset="0"/>
              </a:rPr>
              <a:t>·</a:t>
            </a: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400" b="1" baseline="0">
                <a:latin typeface="Arial" pitchFamily="34" charset="0"/>
              </a:rPr>
              <a:t>x’</a:t>
            </a:r>
            <a:r>
              <a:rPr lang="en-US" altLang="zh-CN" sz="2400" baseline="0">
                <a:latin typeface="Arial" pitchFamily="34" charset="0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aseline="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0</a:t>
            </a:r>
            <a:r>
              <a:rPr lang="en-US" altLang="zh-CN" sz="2400" baseline="30000">
                <a:latin typeface="Arial" pitchFamily="34" charset="0"/>
              </a:rPr>
              <a:t>.</a:t>
            </a:r>
            <a:r>
              <a:rPr lang="en-US" altLang="zh-CN" sz="2400" baseline="0">
                <a:latin typeface="Arial" pitchFamily="34" charset="0"/>
              </a:rPr>
              <a:t>1 + 1</a:t>
            </a:r>
            <a:r>
              <a:rPr lang="en-US" altLang="zh-CN" sz="2400" baseline="30000">
                <a:latin typeface="Arial" pitchFamily="34" charset="0"/>
              </a:rPr>
              <a:t>. </a:t>
            </a:r>
            <a:r>
              <a:rPr lang="en-US" altLang="zh-CN" sz="2400" baseline="0">
                <a:latin typeface="Arial" pitchFamily="34" charset="0"/>
              </a:rPr>
              <a:t>x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 - 1</a:t>
            </a:r>
            <a:r>
              <a:rPr lang="en-US" altLang="zh-CN" sz="2400" baseline="30000">
                <a:latin typeface="Arial" pitchFamily="34" charset="0"/>
              </a:rPr>
              <a:t>. </a:t>
            </a:r>
            <a:r>
              <a:rPr lang="en-US" altLang="zh-CN" sz="2400" baseline="0">
                <a:latin typeface="Arial" pitchFamily="34" charset="0"/>
              </a:rPr>
              <a:t>x</a:t>
            </a:r>
            <a:r>
              <a:rPr lang="en-US" altLang="zh-CN" sz="2400">
                <a:latin typeface="Arial" pitchFamily="34" charset="0"/>
              </a:rPr>
              <a:t>2</a:t>
            </a:r>
            <a:r>
              <a:rPr lang="en-US" altLang="zh-CN" sz="2400" baseline="0">
                <a:latin typeface="Arial" pitchFamily="34" charset="0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aseline="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x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 - x</a:t>
            </a:r>
            <a:r>
              <a:rPr lang="en-US" altLang="zh-CN" sz="2400">
                <a:latin typeface="Arial" pitchFamily="34" charset="0"/>
              </a:rPr>
              <a:t>2</a:t>
            </a:r>
            <a:r>
              <a:rPr lang="en-US" altLang="zh-CN" sz="2400" baseline="0">
                <a:latin typeface="Arial" pitchFamily="34" charset="0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aseline="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x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 = x</a:t>
            </a:r>
            <a:r>
              <a:rPr lang="en-US" altLang="zh-CN" sz="2400">
                <a:latin typeface="Arial" pitchFamily="34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aseline="0">
              <a:latin typeface="Arial" pitchFamily="34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987675" y="2060575"/>
            <a:ext cx="1931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w = (w</a:t>
            </a:r>
            <a:r>
              <a:rPr lang="en-US" altLang="zh-CN" sz="2000">
                <a:latin typeface="Arial" pitchFamily="34" charset="0"/>
              </a:rPr>
              <a:t>0</a:t>
            </a:r>
            <a:r>
              <a:rPr lang="en-US" altLang="zh-CN" sz="2000" baseline="0">
                <a:latin typeface="Arial" pitchFamily="34" charset="0"/>
              </a:rPr>
              <a:t>, w</a:t>
            </a:r>
            <a:r>
              <a:rPr lang="en-US" altLang="zh-CN" sz="2000">
                <a:latin typeface="Arial" pitchFamily="34" charset="0"/>
              </a:rPr>
              <a:t>1</a:t>
            </a:r>
            <a:r>
              <a:rPr lang="en-US" altLang="zh-CN" sz="2000" baseline="0">
                <a:latin typeface="Arial" pitchFamily="34" charset="0"/>
              </a:rPr>
              <a:t>,w</a:t>
            </a:r>
            <a:r>
              <a:rPr lang="en-US" altLang="zh-CN" sz="2000">
                <a:latin typeface="Arial" pitchFamily="34" charset="0"/>
              </a:rPr>
              <a:t>2</a:t>
            </a:r>
            <a:r>
              <a:rPr lang="en-US" altLang="zh-CN" sz="2000" baseline="0">
                <a:latin typeface="Arial" pitchFamily="34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    = (0,  1,  -1)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867400" y="563245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</a:rPr>
              <a:t>1</a:t>
            </a:r>
            <a:r>
              <a:rPr lang="en-US" altLang="zh-CN" sz="2000" baseline="0">
                <a:latin typeface="Arial" pitchFamily="34" charset="0"/>
              </a:rPr>
              <a:t> 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438400" y="235585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</a:rPr>
              <a:t>2</a:t>
            </a:r>
            <a:r>
              <a:rPr lang="en-US" altLang="zh-CN" sz="2000" baseline="0">
                <a:latin typeface="Arial" pitchFamily="34" charset="0"/>
              </a:rPr>
              <a:t> </a:t>
            </a:r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5867400" y="4581525"/>
            <a:ext cx="1152525" cy="57626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one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Example of Perceptron Decision Boundary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V="1">
            <a:off x="1547813" y="2420938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633413" y="5697538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517525" y="2660650"/>
            <a:ext cx="4432300" cy="3951288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4252913" y="562133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ronet" pitchFamily="66" charset="0"/>
            </a:endParaRP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1471613" y="318293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4262438" y="316547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221288" y="1916113"/>
            <a:ext cx="39592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latin typeface="Arial" pitchFamily="34" charset="0"/>
              </a:rPr>
              <a:t>w</a:t>
            </a:r>
            <a:r>
              <a:rPr lang="en-US" altLang="zh-CN" sz="2400" baseline="0">
                <a:latin typeface="Arial" pitchFamily="34" charset="0"/>
              </a:rPr>
              <a:t>·</a:t>
            </a:r>
            <a:r>
              <a:rPr lang="en-US" altLang="zh-CN" sz="2400" b="1" baseline="0">
                <a:latin typeface="Arial" pitchFamily="34" charset="0"/>
              </a:rPr>
              <a:t>x’</a:t>
            </a:r>
            <a:r>
              <a:rPr lang="en-US" altLang="zh-CN" sz="2400" baseline="0">
                <a:latin typeface="Arial" pitchFamily="34" charset="0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aseline="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0</a:t>
            </a:r>
            <a:r>
              <a:rPr lang="en-US" altLang="zh-CN" sz="2400" baseline="30000">
                <a:latin typeface="Arial" pitchFamily="34" charset="0"/>
              </a:rPr>
              <a:t>.</a:t>
            </a:r>
            <a:r>
              <a:rPr lang="en-US" altLang="zh-CN" sz="2400" baseline="0">
                <a:latin typeface="Arial" pitchFamily="34" charset="0"/>
              </a:rPr>
              <a:t>1 + 1</a:t>
            </a:r>
            <a:r>
              <a:rPr lang="en-US" altLang="zh-CN" sz="2400" baseline="3000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2400" baseline="0">
                <a:latin typeface="Arial" pitchFamily="34" charset="0"/>
              </a:rPr>
              <a:t>x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 - 1</a:t>
            </a:r>
            <a:r>
              <a:rPr lang="en-US" altLang="zh-CN" sz="2400" baseline="30000">
                <a:latin typeface="Arial" pitchFamily="34" charset="0"/>
              </a:rPr>
              <a:t>. </a:t>
            </a:r>
            <a:r>
              <a:rPr lang="en-US" altLang="zh-CN" sz="2400" baseline="0">
                <a:latin typeface="Arial" pitchFamily="34" charset="0"/>
              </a:rPr>
              <a:t>x</a:t>
            </a:r>
            <a:r>
              <a:rPr lang="en-US" altLang="zh-CN" sz="2400">
                <a:latin typeface="Arial" pitchFamily="34" charset="0"/>
              </a:rPr>
              <a:t>2</a:t>
            </a:r>
            <a:r>
              <a:rPr lang="en-US" altLang="zh-CN" sz="2400" baseline="0">
                <a:latin typeface="Arial" pitchFamily="34" charset="0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aseline="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x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 - x</a:t>
            </a:r>
            <a:r>
              <a:rPr lang="en-US" altLang="zh-CN" sz="2400">
                <a:latin typeface="Arial" pitchFamily="34" charset="0"/>
              </a:rPr>
              <a:t>2</a:t>
            </a:r>
            <a:r>
              <a:rPr lang="en-US" altLang="zh-CN" sz="2400" baseline="0">
                <a:latin typeface="Arial" pitchFamily="34" charset="0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aseline="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x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 = x</a:t>
            </a:r>
            <a:r>
              <a:rPr lang="en-US" altLang="zh-CN" sz="2400">
                <a:latin typeface="Arial" pitchFamily="34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aseline="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solidFill>
                  <a:schemeClr val="hlink"/>
                </a:solidFill>
                <a:latin typeface="Arial" pitchFamily="34" charset="0"/>
              </a:rPr>
              <a:t>This is the equation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solidFill>
                  <a:schemeClr val="hlink"/>
                </a:solidFill>
                <a:latin typeface="Arial" pitchFamily="34" charset="0"/>
              </a:rPr>
              <a:t>for the decision boundary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2028825" y="1858963"/>
            <a:ext cx="2290763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w = (w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en-US" altLang="zh-CN" sz="2400" baseline="0">
                <a:latin typeface="Arial" pitchFamily="34" charset="0"/>
              </a:rPr>
              <a:t>, w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,w</a:t>
            </a:r>
            <a:r>
              <a:rPr lang="en-US" altLang="zh-CN" sz="2400">
                <a:latin typeface="Arial" pitchFamily="34" charset="0"/>
              </a:rPr>
              <a:t>2</a:t>
            </a:r>
            <a:r>
              <a:rPr lang="en-US" altLang="zh-CN" sz="2400" baseline="0">
                <a:latin typeface="Arial" pitchFamily="34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    = (0,  1,  -1)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</a:rPr>
              <a:t> 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5053013" y="577373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</a:rPr>
              <a:t>1 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624013" y="2497138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</a:rPr>
              <a:t>2</a:t>
            </a:r>
            <a:r>
              <a:rPr lang="en-US" altLang="zh-CN" sz="2000" baseline="0">
                <a:latin typeface="Arial" pitchFamily="34" charset="0"/>
              </a:rPr>
              <a:t> 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 flipV="1">
            <a:off x="3605213" y="4097338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5651500" y="4076700"/>
            <a:ext cx="1152525" cy="57626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one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93037" cy="1462088"/>
          </a:xfrm>
        </p:spPr>
        <p:txBody>
          <a:bodyPr/>
          <a:lstStyle/>
          <a:p>
            <a:r>
              <a:rPr lang="sv-SE" altLang="zh-CN" sz="4000" b="1" smtClean="0">
                <a:solidFill>
                  <a:srgbClr val="800000"/>
                </a:solidFill>
              </a:rPr>
              <a:t>General </a:t>
            </a:r>
            <a:r>
              <a:rPr lang="sv-SE" altLang="en-US" sz="4000" b="1" smtClean="0">
                <a:solidFill>
                  <a:srgbClr val="800000"/>
                </a:solidFill>
              </a:rPr>
              <a:t>Perceptron Learning</a:t>
            </a:r>
            <a:endParaRPr lang="en-US" altLang="zh-CN" sz="4000" b="1" smtClean="0">
              <a:solidFill>
                <a:srgbClr val="80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7888" cy="4032250"/>
          </a:xfrm>
        </p:spPr>
        <p:txBody>
          <a:bodyPr/>
          <a:lstStyle/>
          <a:p>
            <a:r>
              <a:rPr lang="en-US" altLang="zh-CN" sz="2800" smtClean="0"/>
              <a:t>There are several learning algorithms for training single-layer Perceptrons based on: </a:t>
            </a:r>
            <a:br>
              <a:rPr lang="en-US" altLang="zh-CN" sz="2800" smtClean="0"/>
            </a:br>
            <a:r>
              <a:rPr lang="en-US" altLang="zh-CN" sz="2800" smtClean="0"/>
              <a:t>- the </a:t>
            </a:r>
            <a:r>
              <a:rPr lang="en-US" altLang="zh-CN" sz="2800" b="1" smtClean="0">
                <a:solidFill>
                  <a:schemeClr val="hlink"/>
                </a:solidFill>
              </a:rPr>
              <a:t>Perceptron rule </a:t>
            </a:r>
            <a:br>
              <a:rPr lang="en-US" altLang="zh-CN" sz="2800" b="1" smtClean="0">
                <a:solidFill>
                  <a:schemeClr val="hlink"/>
                </a:solidFill>
              </a:rPr>
            </a:br>
            <a:r>
              <a:rPr lang="en-US" altLang="zh-CN" sz="2800" smtClean="0"/>
              <a:t>- the Gradient descent rule </a:t>
            </a:r>
            <a:br>
              <a:rPr lang="en-US" altLang="zh-CN" sz="2800" smtClean="0"/>
            </a:br>
            <a:r>
              <a:rPr lang="en-US" altLang="zh-CN" sz="2800" smtClean="0"/>
              <a:t>- the Delta rule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All these rules define </a:t>
            </a:r>
            <a:r>
              <a:rPr lang="en-US" altLang="zh-CN" sz="2800" b="1" i="1" smtClean="0">
                <a:solidFill>
                  <a:schemeClr val="hlink"/>
                </a:solidFill>
              </a:rPr>
              <a:t>error-correction learning</a:t>
            </a:r>
            <a:r>
              <a:rPr lang="en-US" altLang="zh-CN" sz="2800" smtClean="0"/>
              <a:t> procedures.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Example of Perceptron Decision Boundary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 flipV="1">
            <a:off x="2903538" y="2179638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989138" y="5456238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1873250" y="2419350"/>
            <a:ext cx="4392613" cy="3951288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465763" y="538003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827338" y="294163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5465763" y="299561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332538" y="1979613"/>
            <a:ext cx="13287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latin typeface="Arial" pitchFamily="34" charset="0"/>
              </a:rPr>
              <a:t>w</a:t>
            </a: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400" baseline="30000">
                <a:latin typeface="Arial" pitchFamily="34" charset="0"/>
              </a:rPr>
              <a:t>.</a:t>
            </a: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400" b="1" baseline="0">
                <a:latin typeface="Arial" pitchFamily="34" charset="0"/>
              </a:rPr>
              <a:t>x’</a:t>
            </a:r>
            <a:r>
              <a:rPr lang="en-US" altLang="zh-CN" sz="2000" baseline="0">
                <a:latin typeface="Arial" pitchFamily="34" charset="0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aseline="0">
              <a:latin typeface="Arial" pitchFamily="34" charset="0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492500" y="1628775"/>
            <a:ext cx="2306638" cy="102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latin typeface="Arial" pitchFamily="34" charset="0"/>
              </a:rPr>
              <a:t>w</a:t>
            </a:r>
            <a:r>
              <a:rPr lang="en-US" altLang="zh-CN" sz="2400" baseline="0">
                <a:latin typeface="Arial" pitchFamily="34" charset="0"/>
              </a:rPr>
              <a:t> = (w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en-US" altLang="zh-CN" sz="2400" baseline="0">
                <a:latin typeface="Arial" pitchFamily="34" charset="0"/>
              </a:rPr>
              <a:t>, w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,w</a:t>
            </a:r>
            <a:r>
              <a:rPr lang="en-US" altLang="zh-CN" sz="2400">
                <a:latin typeface="Arial" pitchFamily="34" charset="0"/>
              </a:rPr>
              <a:t>2</a:t>
            </a:r>
            <a:r>
              <a:rPr lang="en-US" altLang="zh-CN" sz="2400" baseline="0">
                <a:latin typeface="Arial" pitchFamily="34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    = (0,  1,  -1)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</a:rPr>
              <a:t> 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408738" y="5532438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</a:rPr>
              <a:t>1</a:t>
            </a:r>
            <a:r>
              <a:rPr lang="en-US" altLang="zh-CN" sz="2000" baseline="0">
                <a:latin typeface="Arial" pitchFamily="34" charset="0"/>
              </a:rPr>
              <a:t> 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2979738" y="2255838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</a:rPr>
              <a:t>2</a:t>
            </a:r>
            <a:r>
              <a:rPr lang="en-US" altLang="zh-CN" sz="2000" baseline="0">
                <a:latin typeface="Arial" pitchFamily="34" charset="0"/>
              </a:rPr>
              <a:t> 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50825" y="1557338"/>
            <a:ext cx="2449513" cy="2952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latin typeface="Arial" pitchFamily="34" charset="0"/>
              </a:rPr>
              <a:t>w</a:t>
            </a: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400" baseline="30000">
                <a:latin typeface="Arial" pitchFamily="34" charset="0"/>
              </a:rPr>
              <a:t>. </a:t>
            </a:r>
            <a:r>
              <a:rPr lang="en-US" altLang="zh-CN" sz="2400" b="1" baseline="0">
                <a:latin typeface="Arial" pitchFamily="34" charset="0"/>
              </a:rPr>
              <a:t>x’</a:t>
            </a:r>
            <a:r>
              <a:rPr lang="en-US" altLang="zh-CN" sz="2400" baseline="0">
                <a:latin typeface="Arial" pitchFamily="34" charset="0"/>
              </a:rPr>
              <a:t> &lt;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x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 - x</a:t>
            </a:r>
            <a:r>
              <a:rPr lang="en-US" altLang="zh-CN" sz="2400">
                <a:latin typeface="Arial" pitchFamily="34" charset="0"/>
              </a:rPr>
              <a:t>2</a:t>
            </a:r>
            <a:r>
              <a:rPr lang="en-US" altLang="zh-CN" sz="2400" baseline="0">
                <a:latin typeface="Arial" pitchFamily="34" charset="0"/>
              </a:rPr>
              <a:t>  &lt;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x</a:t>
            </a:r>
            <a:r>
              <a:rPr lang="en-US" altLang="zh-CN" sz="2400">
                <a:latin typeface="Arial" pitchFamily="34" charset="0"/>
              </a:rPr>
              <a:t>1 </a:t>
            </a:r>
            <a:r>
              <a:rPr lang="en-US" altLang="zh-CN" sz="2400" baseline="0">
                <a:latin typeface="Arial" pitchFamily="34" charset="0"/>
              </a:rPr>
              <a:t>&lt;  x</a:t>
            </a:r>
            <a:r>
              <a:rPr lang="en-US" altLang="zh-CN" sz="2400">
                <a:latin typeface="Arial" pitchFamily="34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aseline="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solidFill>
                  <a:srgbClr val="FF0000"/>
                </a:solidFill>
                <a:latin typeface="Arial" pitchFamily="34" charset="0"/>
              </a:rPr>
              <a:t>(this is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solidFill>
                  <a:srgbClr val="FF0000"/>
                </a:solidFill>
                <a:latin typeface="Arial" pitchFamily="34" charset="0"/>
              </a:rPr>
              <a:t>equation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solidFill>
                  <a:srgbClr val="FF0000"/>
                </a:solidFill>
                <a:latin typeface="Arial" pitchFamily="34" charset="0"/>
              </a:rPr>
              <a:t>decision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solidFill>
                  <a:srgbClr val="FF0000"/>
                </a:solidFill>
                <a:latin typeface="Arial" pitchFamily="34" charset="0"/>
              </a:rPr>
              <a:t>region -1) 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 flipV="1">
            <a:off x="3208338" y="3475038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7019925" y="2708275"/>
            <a:ext cx="1927225" cy="1063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sz="3200" baseline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Decision</a:t>
            </a:r>
          </a:p>
          <a:p>
            <a:pPr algn="ctr" eaLnBrk="0" hangingPunct="0">
              <a:defRPr/>
            </a:pPr>
            <a:r>
              <a:rPr lang="en-GB" sz="3200" baseline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Boundary</a:t>
            </a:r>
            <a:endParaRPr lang="en-GB" sz="3200" baseline="0">
              <a:solidFill>
                <a:srgbClr val="D60093"/>
              </a:solidFill>
              <a:latin typeface="Comic Sans MS" pitchFamily="66" charset="0"/>
            </a:endParaRPr>
          </a:p>
        </p:txBody>
      </p:sp>
      <p:sp>
        <p:nvSpPr>
          <p:cNvPr id="40976" name="Rectangle 17"/>
          <p:cNvSpPr>
            <a:spLocks noChangeArrowheads="1"/>
          </p:cNvSpPr>
          <p:nvPr/>
        </p:nvSpPr>
        <p:spPr bwMode="auto">
          <a:xfrm>
            <a:off x="755650" y="2349500"/>
            <a:ext cx="1079500" cy="4318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onet" pitchFamily="66" charset="0"/>
            </a:endParaRPr>
          </a:p>
        </p:txBody>
      </p:sp>
      <p:sp>
        <p:nvSpPr>
          <p:cNvPr id="40977" name="Line 18"/>
          <p:cNvSpPr>
            <a:spLocks noChangeShapeType="1"/>
          </p:cNvSpPr>
          <p:nvPr/>
        </p:nvSpPr>
        <p:spPr bwMode="auto">
          <a:xfrm flipH="1" flipV="1">
            <a:off x="5940425" y="2852738"/>
            <a:ext cx="5762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 flipH="1">
            <a:off x="6156325" y="2924175"/>
            <a:ext cx="3603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20"/>
          <p:cNvSpPr>
            <a:spLocks noChangeShapeType="1"/>
          </p:cNvSpPr>
          <p:nvPr/>
        </p:nvSpPr>
        <p:spPr bwMode="auto">
          <a:xfrm>
            <a:off x="6156325" y="3068638"/>
            <a:ext cx="8636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Example of Perceptron Decision Boundary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V="1">
            <a:off x="2362200" y="2333625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447800" y="5610225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1219200" y="2573338"/>
            <a:ext cx="4505325" cy="3951287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4924425" y="55340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2286000" y="30956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4932363" y="3149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Coronet" pitchFamily="66" charset="0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651500" y="1844675"/>
            <a:ext cx="1328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latin typeface="Arial" pitchFamily="34" charset="0"/>
              </a:rPr>
              <a:t>w</a:t>
            </a: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400" baseline="30000">
                <a:latin typeface="Arial" pitchFamily="34" charset="0"/>
              </a:rPr>
              <a:t>.</a:t>
            </a: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400" b="1" baseline="0">
                <a:latin typeface="Arial" pitchFamily="34" charset="0"/>
              </a:rPr>
              <a:t>x’</a:t>
            </a:r>
            <a:r>
              <a:rPr lang="en-US" altLang="zh-CN" sz="2000" baseline="0">
                <a:latin typeface="Arial" pitchFamily="34" charset="0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aseline="0">
              <a:latin typeface="Arial" pitchFamily="34" charset="0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3132138" y="1916113"/>
            <a:ext cx="2306637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latin typeface="Arial" pitchFamily="34" charset="0"/>
              </a:rPr>
              <a:t>w</a:t>
            </a:r>
            <a:r>
              <a:rPr lang="en-US" altLang="zh-CN" sz="2400" baseline="0">
                <a:latin typeface="Arial" pitchFamily="34" charset="0"/>
              </a:rPr>
              <a:t> = (w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en-US" altLang="zh-CN" sz="2400" baseline="0">
                <a:latin typeface="Arial" pitchFamily="34" charset="0"/>
              </a:rPr>
              <a:t>, w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,w</a:t>
            </a:r>
            <a:r>
              <a:rPr lang="en-US" altLang="zh-CN" sz="2400">
                <a:latin typeface="Arial" pitchFamily="34" charset="0"/>
              </a:rPr>
              <a:t>2</a:t>
            </a:r>
            <a:r>
              <a:rPr lang="en-US" altLang="zh-CN" sz="2400" baseline="0">
                <a:latin typeface="Arial" pitchFamily="34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    = (0,  1,  -1)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</a:rPr>
              <a:t> 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867400" y="5686425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</a:rPr>
              <a:t>1</a:t>
            </a:r>
            <a:r>
              <a:rPr lang="en-US" altLang="zh-CN" sz="2000" baseline="0">
                <a:latin typeface="Arial" pitchFamily="34" charset="0"/>
              </a:rPr>
              <a:t> 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438400" y="2409825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</a:rPr>
              <a:t>2</a:t>
            </a:r>
            <a:r>
              <a:rPr lang="en-US" altLang="zh-CN" sz="2000" baseline="0">
                <a:latin typeface="Arial" pitchFamily="34" charset="0"/>
              </a:rPr>
              <a:t> 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2590800" y="3019425"/>
            <a:ext cx="12573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baseline="0">
                <a:latin typeface="Arial" pitchFamily="34" charset="0"/>
              </a:rPr>
              <a:t>w</a:t>
            </a:r>
            <a:r>
              <a:rPr lang="en-US" altLang="zh-CN" sz="2000" baseline="0">
                <a:latin typeface="Arial" pitchFamily="34" charset="0"/>
              </a:rPr>
              <a:t> </a:t>
            </a:r>
            <a:r>
              <a:rPr lang="en-US" altLang="zh-CN" sz="2000" baseline="30000">
                <a:latin typeface="Arial" pitchFamily="34" charset="0"/>
              </a:rPr>
              <a:t>.</a:t>
            </a:r>
            <a:r>
              <a:rPr lang="en-US" altLang="zh-CN" sz="2000" baseline="0">
                <a:latin typeface="Arial" pitchFamily="34" charset="0"/>
              </a:rPr>
              <a:t> </a:t>
            </a:r>
            <a:r>
              <a:rPr lang="en-US" altLang="zh-CN" sz="1600" b="1" baseline="0">
                <a:latin typeface="Arial" pitchFamily="34" charset="0"/>
              </a:rPr>
              <a:t>X</a:t>
            </a:r>
            <a:r>
              <a:rPr lang="en-US" altLang="zh-CN" sz="2000" baseline="0">
                <a:latin typeface="Arial" pitchFamily="34" charset="0"/>
              </a:rPr>
              <a:t>’  &lt;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</a:rPr>
              <a:t>  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 flipV="1">
            <a:off x="2627313" y="35814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443663" y="3644900"/>
            <a:ext cx="20240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>
                <a:latin typeface="Arial" pitchFamily="34" charset="0"/>
              </a:rPr>
              <a:t>w</a:t>
            </a: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400" baseline="30000">
                <a:latin typeface="Arial" pitchFamily="34" charset="0"/>
              </a:rPr>
              <a:t>.</a:t>
            </a: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400" b="1" baseline="0">
                <a:latin typeface="Arial" pitchFamily="34" charset="0"/>
              </a:rPr>
              <a:t>x’</a:t>
            </a:r>
            <a:r>
              <a:rPr lang="en-US" altLang="zh-CN" sz="2000" baseline="0">
                <a:latin typeface="Arial" pitchFamily="34" charset="0"/>
              </a:rPr>
              <a:t> &gt;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x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 - x</a:t>
            </a:r>
            <a:r>
              <a:rPr lang="en-US" altLang="zh-CN" sz="2400">
                <a:latin typeface="Arial" pitchFamily="34" charset="0"/>
              </a:rPr>
              <a:t>2</a:t>
            </a:r>
            <a:r>
              <a:rPr lang="en-US" altLang="zh-CN" sz="2400" baseline="0">
                <a:latin typeface="Arial" pitchFamily="34" charset="0"/>
              </a:rPr>
              <a:t>  &gt;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=&gt; x</a:t>
            </a:r>
            <a:r>
              <a:rPr lang="en-US" altLang="zh-CN" sz="2400">
                <a:latin typeface="Arial" pitchFamily="34" charset="0"/>
              </a:rPr>
              <a:t>1</a:t>
            </a:r>
            <a:r>
              <a:rPr lang="en-US" altLang="zh-CN" sz="2400" baseline="0">
                <a:latin typeface="Arial" pitchFamily="34" charset="0"/>
              </a:rPr>
              <a:t> &gt;  x</a:t>
            </a:r>
            <a:r>
              <a:rPr lang="en-US" altLang="zh-CN" sz="2400">
                <a:latin typeface="Arial" pitchFamily="34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aseline="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chemeClr val="hlink"/>
                </a:solidFill>
                <a:latin typeface="Arial" pitchFamily="34" charset="0"/>
              </a:rPr>
              <a:t>(this is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chemeClr val="hlink"/>
                </a:solidFill>
                <a:latin typeface="Arial" pitchFamily="34" charset="0"/>
              </a:rPr>
              <a:t>equation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chemeClr val="hlink"/>
                </a:solidFill>
                <a:latin typeface="Arial" pitchFamily="34" charset="0"/>
              </a:rPr>
              <a:t>decision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chemeClr val="hlink"/>
                </a:solidFill>
                <a:latin typeface="Arial" pitchFamily="34" charset="0"/>
              </a:rPr>
              <a:t>region +1) 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3563938" y="4518025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6588125" y="2276475"/>
            <a:ext cx="1927225" cy="1063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sz="3200" baseline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Decision</a:t>
            </a:r>
          </a:p>
          <a:p>
            <a:pPr algn="ctr" eaLnBrk="0" hangingPunct="0">
              <a:defRPr/>
            </a:pPr>
            <a:r>
              <a:rPr lang="en-GB" sz="3200" baseline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Boundary</a:t>
            </a:r>
            <a:endParaRPr lang="en-GB" sz="3200" baseline="0">
              <a:solidFill>
                <a:srgbClr val="D60093"/>
              </a:solidFill>
              <a:latin typeface="Comic Sans MS" pitchFamily="66" charset="0"/>
            </a:endParaRPr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 flipH="1" flipV="1">
            <a:off x="5580063" y="2636838"/>
            <a:ext cx="5762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20"/>
          <p:cNvSpPr>
            <a:spLocks noChangeShapeType="1"/>
          </p:cNvSpPr>
          <p:nvPr/>
        </p:nvSpPr>
        <p:spPr bwMode="auto">
          <a:xfrm flipH="1">
            <a:off x="5795963" y="2708275"/>
            <a:ext cx="3603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>
            <a:off x="5795963" y="2852738"/>
            <a:ext cx="8636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Rectangle 22"/>
          <p:cNvSpPr>
            <a:spLocks noChangeArrowheads="1"/>
          </p:cNvSpPr>
          <p:nvPr/>
        </p:nvSpPr>
        <p:spPr bwMode="auto">
          <a:xfrm>
            <a:off x="6877050" y="4437063"/>
            <a:ext cx="1152525" cy="4318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one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7561262" cy="1128712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Summary: Perceptron’s </a:t>
            </a:r>
            <a:r>
              <a:rPr lang="tr-TR" altLang="en-US" sz="4000" b="1" smtClean="0">
                <a:solidFill>
                  <a:srgbClr val="800000"/>
                </a:solidFill>
              </a:rPr>
              <a:t>Decision Boundary</a:t>
            </a:r>
            <a:endParaRPr lang="en-US" altLang="zh-CN" sz="4000" b="1" smtClean="0">
              <a:solidFill>
                <a:srgbClr val="80000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489585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tr-TR" altLang="en-US" sz="2800" smtClean="0">
                <a:solidFill>
                  <a:schemeClr val="folHlink"/>
                </a:solidFill>
              </a:rPr>
              <a:t>Th</a:t>
            </a:r>
            <a:r>
              <a:rPr lang="en-US" altLang="zh-CN" sz="2800" smtClean="0">
                <a:solidFill>
                  <a:schemeClr val="folHlink"/>
                </a:solidFill>
              </a:rPr>
              <a:t>e weight vector should be orthogonal to the decision boundary</a:t>
            </a:r>
            <a:endParaRPr lang="tr-TR" altLang="en-US" sz="2800" smtClean="0">
              <a:solidFill>
                <a:schemeClr val="folHlink"/>
              </a:solidFill>
            </a:endParaRPr>
          </a:p>
          <a:p>
            <a:pPr marL="914400" lvl="2" indent="0">
              <a:spcBef>
                <a:spcPct val="0"/>
              </a:spcBef>
              <a:buFont typeface="Wingdings" pitchFamily="2" charset="2"/>
              <a:buNone/>
            </a:pPr>
            <a:r>
              <a:rPr lang="tr-TR" altLang="en-US" smtClean="0"/>
              <a:t>see previous slide</a:t>
            </a:r>
          </a:p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altLang="zh-CN" sz="2800" smtClean="0">
                <a:solidFill>
                  <a:schemeClr val="folHlink"/>
                </a:solidFill>
              </a:rPr>
              <a:t>The weight vector should point in the direction of the vector which should produce an output of 1</a:t>
            </a:r>
            <a:endParaRPr lang="tr-TR" altLang="en-US" sz="2800" smtClean="0">
              <a:solidFill>
                <a:schemeClr val="folHlink"/>
              </a:solidFill>
            </a:endParaRPr>
          </a:p>
          <a:p>
            <a:pPr lvl="1">
              <a:spcBef>
                <a:spcPct val="0"/>
              </a:spcBef>
              <a:buFont typeface="Tahoma" pitchFamily="34" charset="0"/>
              <a:buChar char="̶"/>
            </a:pPr>
            <a:r>
              <a:rPr lang="tr-TR" altLang="en-US" sz="2400" smtClean="0"/>
              <a:t>so that the vectors with the positive output are on the right side of the decision boundary (if w pointed in the opposite direction, the dot products of all input vectors would have the opposite sign - would result in same classification but opposite labels)</a:t>
            </a:r>
          </a:p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altLang="zh-CN" sz="2800" smtClean="0">
                <a:solidFill>
                  <a:schemeClr val="folHlink"/>
                </a:solidFill>
              </a:rPr>
              <a:t>The bias determines the position of the boundary</a:t>
            </a:r>
            <a:endParaRPr lang="tr-TR" altLang="en-US" sz="28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60960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800000"/>
                </a:solidFill>
              </a:rPr>
              <a:t>Linear Separability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712200" cy="5761038"/>
          </a:xfrm>
          <a:solidFill>
            <a:schemeClr val="bg1"/>
          </a:solidFill>
        </p:spPr>
        <p:txBody>
          <a:bodyPr/>
          <a:lstStyle/>
          <a:p>
            <a:pPr marL="358775">
              <a:spcBef>
                <a:spcPct val="0"/>
              </a:spcBef>
            </a:pPr>
            <a:r>
              <a:rPr lang="en-US" altLang="zh-CN" sz="2400" smtClean="0"/>
              <a:t>If two classes of patterns can be separated by a decision boundary, represented by the linear equation </a:t>
            </a:r>
          </a:p>
          <a:p>
            <a:pPr marL="358775">
              <a:spcBef>
                <a:spcPct val="0"/>
              </a:spcBef>
            </a:pPr>
            <a:endParaRPr lang="en-US" altLang="zh-CN" sz="2400" smtClean="0"/>
          </a:p>
          <a:p>
            <a:pPr marL="358775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then they are said to be linearly separable. The simple network can correctly classify any patterns.</a:t>
            </a:r>
          </a:p>
          <a:p>
            <a:pPr marL="358775">
              <a:spcBef>
                <a:spcPct val="0"/>
              </a:spcBef>
            </a:pPr>
            <a:endParaRPr lang="en-US" altLang="zh-CN" sz="2400" smtClean="0"/>
          </a:p>
          <a:p>
            <a:pPr marL="358775">
              <a:spcBef>
                <a:spcPct val="0"/>
              </a:spcBef>
            </a:pPr>
            <a:r>
              <a:rPr lang="en-US" altLang="zh-CN" sz="2400" smtClean="0"/>
              <a:t>Decision boundary (i.e., </a:t>
            </a:r>
            <a:r>
              <a:rPr lang="en-US" altLang="zh-CN" sz="2400" b="1" i="1" smtClean="0"/>
              <a:t>W,</a:t>
            </a:r>
            <a:r>
              <a:rPr lang="en-US" altLang="zh-CN" sz="2400" smtClean="0"/>
              <a:t> </a:t>
            </a:r>
            <a:r>
              <a:rPr lang="en-US" altLang="zh-CN" sz="2400" b="1" i="1" smtClean="0"/>
              <a:t>b</a:t>
            </a:r>
            <a:r>
              <a:rPr lang="en-US" altLang="zh-CN" sz="2400" smtClean="0"/>
              <a:t> or </a:t>
            </a:r>
            <a:r>
              <a:rPr lang="en-US" altLang="zh-CN" sz="2400" b="1" i="1" smtClean="0"/>
              <a:t>q</a:t>
            </a:r>
            <a:r>
              <a:rPr lang="en-US" altLang="zh-CN" sz="2400" smtClean="0"/>
              <a:t>) of linearly separable classes can be determined either by some learning procedures, or by solving linear equation systems based on representative patterns of each classes </a:t>
            </a:r>
          </a:p>
          <a:p>
            <a:pPr marL="358775">
              <a:spcBef>
                <a:spcPct val="0"/>
              </a:spcBef>
            </a:pPr>
            <a:r>
              <a:rPr lang="en-US" altLang="zh-CN" sz="2400" smtClean="0">
                <a:solidFill>
                  <a:schemeClr val="hlink"/>
                </a:solidFill>
              </a:rPr>
              <a:t>If such a decision boundary does not exist, then the two classes are said to be linearly inseparable.</a:t>
            </a:r>
          </a:p>
          <a:p>
            <a:pPr marL="358775">
              <a:spcBef>
                <a:spcPct val="0"/>
              </a:spcBef>
            </a:pPr>
            <a:r>
              <a:rPr lang="en-US" altLang="zh-CN" sz="2400" smtClean="0"/>
              <a:t>Linearly inseparable problems cannot be solved by the simple Perceptron network, more sophisticated architecture is needed.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771775" y="1628775"/>
          <a:ext cx="22590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3" imgW="1079032" imgH="291973" progId="Equation.3">
                  <p:embed/>
                </p:oleObj>
              </mc:Choice>
              <mc:Fallback>
                <p:oleObj name="Equation" r:id="rId3" imgW="1079032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28775"/>
                        <a:ext cx="22590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7772400" cy="57150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smtClean="0"/>
              <a:t>Examples of linearly separable classes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- </a:t>
            </a:r>
            <a:r>
              <a:rPr lang="en-US" altLang="zh-CN" sz="2400" smtClean="0">
                <a:solidFill>
                  <a:srgbClr val="0000FF"/>
                </a:solidFill>
              </a:rPr>
              <a:t>Logical </a:t>
            </a:r>
            <a:r>
              <a:rPr lang="en-US" altLang="zh-CN" sz="2400" b="1" smtClean="0">
                <a:solidFill>
                  <a:srgbClr val="0000FF"/>
                </a:solidFill>
              </a:rPr>
              <a:t>AND </a:t>
            </a:r>
            <a:r>
              <a:rPr lang="en-US" altLang="zh-CN" sz="2400" smtClean="0">
                <a:solidFill>
                  <a:srgbClr val="0000FF"/>
                </a:solidFill>
              </a:rPr>
              <a:t>function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   patterns  (bipolar)  decision boundary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	x1   x2   y	     w1 = 1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	-1   -1   -1	     w2 = 1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  		-1    1   -1	       b = -1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	 1   -1   -1 	       </a:t>
            </a:r>
            <a:r>
              <a:rPr lang="en-US" altLang="zh-CN" sz="2400" smtClean="0">
                <a:latin typeface="Symbol" pitchFamily="18" charset="2"/>
              </a:rPr>
              <a:t>q</a:t>
            </a:r>
            <a:r>
              <a:rPr lang="en-US" altLang="zh-CN" sz="2400" smtClean="0"/>
              <a:t> = 0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	 1    1     1	 -1 + x1 + x2 = 0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- </a:t>
            </a:r>
            <a:r>
              <a:rPr lang="en-US" altLang="zh-CN" sz="2400" smtClean="0">
                <a:solidFill>
                  <a:srgbClr val="0000FF"/>
                </a:solidFill>
              </a:rPr>
              <a:t>Logical </a:t>
            </a:r>
            <a:r>
              <a:rPr lang="en-US" altLang="zh-CN" sz="2400" b="1" smtClean="0">
                <a:solidFill>
                  <a:srgbClr val="0000FF"/>
                </a:solidFill>
              </a:rPr>
              <a:t>OR </a:t>
            </a:r>
            <a:r>
              <a:rPr lang="en-US" altLang="zh-CN" sz="2400" smtClean="0">
                <a:solidFill>
                  <a:srgbClr val="0000FF"/>
                </a:solidFill>
              </a:rPr>
              <a:t>function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  patterns  (bipolar)  decision boundary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	x1   x2   y	     w1 = 1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	-1   -1   -1	     w2 = 1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  		-1    1     1	        b = 1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	 1   -1     1 	        </a:t>
            </a:r>
            <a:r>
              <a:rPr lang="en-US" altLang="zh-CN" sz="2400" smtClean="0">
                <a:latin typeface="Symbol" pitchFamily="18" charset="2"/>
              </a:rPr>
              <a:t>q</a:t>
            </a:r>
            <a:r>
              <a:rPr lang="en-US" altLang="zh-CN" sz="2400" smtClean="0"/>
              <a:t> = 0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	 1    1     1	  1 + x1 + x2 = 0</a:t>
            </a:r>
            <a:endParaRPr lang="en-US" altLang="zh-CN" sz="2800" smtClean="0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5943600" y="1828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V="1">
            <a:off x="7162800" y="914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76962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78486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64008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rot="-5432300">
            <a:off x="7162006" y="2361407"/>
            <a:ext cx="15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rot="-5432300">
            <a:off x="7162006" y="1067594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rot="156976">
            <a:off x="6705600" y="914400"/>
            <a:ext cx="17526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696200" y="990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x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696200" y="2286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o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248400" y="2286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o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248400" y="10509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o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6172200" y="2971800"/>
            <a:ext cx="2743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x: class I (y = 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o: class II (y = -1)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5943600" y="4648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V="1">
            <a:off x="7162800" y="3733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7696200" y="4648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78486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6400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rot="-5432300">
            <a:off x="7162006" y="5180807"/>
            <a:ext cx="15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rot="-5432300">
            <a:off x="7162006" y="3886994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rot="156976">
            <a:off x="5867400" y="4267200"/>
            <a:ext cx="17526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7696200" y="3810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x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7696200" y="5105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x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6248400" y="5105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o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6248400" y="38703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x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6172200" y="5791200"/>
            <a:ext cx="2743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x: class I (y = 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Times New Roman" pitchFamily="18" charset="0"/>
              </a:rPr>
              <a:t>o: class II (y = 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001000" cy="5715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Examples of linearly inseparable classes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- </a:t>
            </a:r>
            <a:r>
              <a:rPr lang="en-US" altLang="zh-CN" sz="2400" smtClean="0"/>
              <a:t>Logical </a:t>
            </a:r>
            <a:r>
              <a:rPr lang="en-US" altLang="zh-CN" sz="2400" b="1" smtClean="0"/>
              <a:t>XOR</a:t>
            </a:r>
            <a:r>
              <a:rPr lang="en-US" altLang="zh-CN" sz="2400" smtClean="0"/>
              <a:t> (exclusive OR)</a:t>
            </a:r>
            <a:r>
              <a:rPr lang="en-US" altLang="zh-CN" sz="2400" b="1" smtClean="0"/>
              <a:t> </a:t>
            </a:r>
            <a:r>
              <a:rPr lang="en-US" altLang="zh-CN" sz="2400" smtClean="0"/>
              <a:t>function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   patterns  (bipolar)  decision boundary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	x1   x2   y	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	-1   -1   -1	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  		-1    1     1	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	 1   -1     1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	 1    1   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   No line can separate these two classes, as can be seen from the fact that the following linear inequality system has no solution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				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because we have b &lt; 0 from </a:t>
            </a:r>
            <a:r>
              <a:rPr lang="en-US" altLang="zh-CN" sz="2000" smtClean="0"/>
              <a:t>(1) + (4)</a:t>
            </a:r>
            <a:r>
              <a:rPr lang="en-US" altLang="zh-CN" sz="2400" smtClean="0"/>
              <a:t>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and b &gt;= 0 from  </a:t>
            </a:r>
            <a:r>
              <a:rPr lang="en-US" altLang="zh-CN" sz="2000" smtClean="0"/>
              <a:t>(2) + (3)</a:t>
            </a:r>
            <a:r>
              <a:rPr lang="en-US" altLang="zh-CN" sz="2400" smtClean="0"/>
              <a:t>, which is a   contradiction	</a:t>
            </a:r>
            <a:endParaRPr lang="en-US" altLang="zh-CN" sz="2800" smtClean="0"/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6096000" y="685800"/>
            <a:ext cx="2971800" cy="2638425"/>
            <a:chOff x="3744" y="576"/>
            <a:chExt cx="1872" cy="1662"/>
          </a:xfrm>
        </p:grpSpPr>
        <p:sp>
          <p:nvSpPr>
            <p:cNvPr id="46085" name="Line 4"/>
            <p:cNvSpPr>
              <a:spLocks noChangeShapeType="1"/>
            </p:cNvSpPr>
            <p:nvPr/>
          </p:nvSpPr>
          <p:spPr bwMode="auto">
            <a:xfrm>
              <a:off x="3744" y="115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6" name="Line 5"/>
            <p:cNvSpPr>
              <a:spLocks noChangeShapeType="1"/>
            </p:cNvSpPr>
            <p:nvPr/>
          </p:nvSpPr>
          <p:spPr bwMode="auto">
            <a:xfrm flipV="1">
              <a:off x="4512" y="57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>
              <a:off x="4848" y="11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>
              <a:off x="4944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8"/>
            <p:cNvSpPr>
              <a:spLocks noChangeShapeType="1"/>
            </p:cNvSpPr>
            <p:nvPr/>
          </p:nvSpPr>
          <p:spPr bwMode="auto">
            <a:xfrm>
              <a:off x="4032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 rot="-5432300">
              <a:off x="4511" y="1488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 rot="-5432300">
              <a:off x="4511" y="673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Text Box 11"/>
            <p:cNvSpPr txBox="1">
              <a:spLocks noChangeArrowheads="1"/>
            </p:cNvSpPr>
            <p:nvPr/>
          </p:nvSpPr>
          <p:spPr bwMode="auto">
            <a:xfrm>
              <a:off x="4848" y="62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aseline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46093" name="Text Box 12"/>
            <p:cNvSpPr txBox="1">
              <a:spLocks noChangeArrowheads="1"/>
            </p:cNvSpPr>
            <p:nvPr/>
          </p:nvSpPr>
          <p:spPr bwMode="auto">
            <a:xfrm>
              <a:off x="4848" y="14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aseline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6094" name="Text Box 13"/>
            <p:cNvSpPr txBox="1">
              <a:spLocks noChangeArrowheads="1"/>
            </p:cNvSpPr>
            <p:nvPr/>
          </p:nvSpPr>
          <p:spPr bwMode="auto">
            <a:xfrm>
              <a:off x="3936" y="14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aseline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3936" y="66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aseline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6096" name="Text Box 15"/>
            <p:cNvSpPr txBox="1">
              <a:spLocks noChangeArrowheads="1"/>
            </p:cNvSpPr>
            <p:nvPr/>
          </p:nvSpPr>
          <p:spPr bwMode="auto">
            <a:xfrm>
              <a:off x="3888" y="1872"/>
              <a:ext cx="17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aseline="0">
                  <a:latin typeface="Times New Roman" pitchFamily="18" charset="0"/>
                </a:rPr>
                <a:t>x: class I (y = 1)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aseline="0">
                  <a:latin typeface="Times New Roman" pitchFamily="18" charset="0"/>
                </a:rPr>
                <a:t>o: class II (y = -1)</a:t>
              </a:r>
            </a:p>
          </p:txBody>
        </p:sp>
      </p:grpSp>
      <p:graphicFrame>
        <p:nvGraphicFramePr>
          <p:cNvPr id="46084" name="Object 16"/>
          <p:cNvGraphicFramePr>
            <a:graphicFrameLocks noChangeAspect="1"/>
          </p:cNvGraphicFramePr>
          <p:nvPr/>
        </p:nvGraphicFramePr>
        <p:xfrm>
          <a:off x="1979613" y="4221163"/>
          <a:ext cx="26638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3" imgW="1346200" imgH="762000" progId="Equation.3">
                  <p:embed/>
                </p:oleObj>
              </mc:Choice>
              <mc:Fallback>
                <p:oleObj name="Equation" r:id="rId3" imgW="1346200" imgH="762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21163"/>
                        <a:ext cx="266382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237412" cy="9112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Review of Perceptron rule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133600"/>
            <a:ext cx="8569325" cy="43195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i="1" smtClean="0"/>
              <a:t>Perceptron rule</a:t>
            </a:r>
            <a:r>
              <a:rPr lang="en-US" altLang="zh-CN" sz="2400" smtClean="0"/>
              <a:t>: a sequential learning procedure for updating the weights. 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en-US" altLang="zh-CN" sz="2400" smtClean="0"/>
              <a:t>Perceptron Learning Algorithm 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ea typeface="华文新魏" pitchFamily="2" charset="-122"/>
              </a:rPr>
              <a:t>      ∆w = learning rate x (teacher - output) x input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1" smtClean="0">
                <a:latin typeface="Arial" pitchFamily="34" charset="0"/>
              </a:rPr>
              <a:t>	</a:t>
            </a:r>
            <a:endParaRPr lang="en-US" altLang="zh-CN" sz="2800" smtClean="0">
              <a:latin typeface="Arial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6588" y="3860800"/>
            <a:ext cx="7200900" cy="79216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</a:rPr>
              <a:t>Matlab 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8569325" cy="4032250"/>
          </a:xfrm>
          <a:solidFill>
            <a:srgbClr val="FFFFCC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function [w] = perceptron(X,Y,w_init)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w = w_init;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for iteration = 1 : 100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               %&lt;- in practice, use some stopping criterion!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  for j = 1 : size(X,2)         % cycle through training set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    if sign(w'*X(:,j)) ~= Y(j)  % wrong decision?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      w = w + X(:,j) * Y(j);    % then add (or subtract)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                                % this point to 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    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  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  sum(sign(w'*X)~=Y)/size(X,2)  % show misclassification rate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</a:rPr>
              <a:t>end</a:t>
            </a:r>
          </a:p>
          <a:p>
            <a:pPr>
              <a:lnSpc>
                <a:spcPct val="80000"/>
              </a:lnSpc>
            </a:pPr>
            <a:endParaRPr lang="en-US" altLang="zh-CN" sz="1800" b="1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altLang="zh-C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8208963" cy="1341438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  <a:cs typeface="Tahoma" pitchFamily="34" charset="0"/>
              </a:rPr>
              <a:t>Perceptrons in Matlab </a:t>
            </a:r>
            <a:br>
              <a:rPr lang="en-US" altLang="zh-CN" sz="4000" b="1" smtClean="0">
                <a:solidFill>
                  <a:srgbClr val="800000"/>
                </a:solidFill>
                <a:cs typeface="Tahoma" pitchFamily="34" charset="0"/>
              </a:rPr>
            </a:br>
            <a:r>
              <a:rPr lang="en-US" altLang="zh-CN" sz="4000" b="1" smtClean="0">
                <a:solidFill>
                  <a:srgbClr val="800000"/>
                </a:solidFill>
                <a:cs typeface="Tahoma" pitchFamily="34" charset="0"/>
              </a:rPr>
              <a:t>NN Toolbox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8713787" cy="277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Make the perceptrons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 </a:t>
            </a:r>
            <a:r>
              <a:rPr lang="en-US" altLang="zh-CN" sz="2800" b="1" baseline="0">
                <a:solidFill>
                  <a:srgbClr val="FF0000"/>
                </a:solidFill>
                <a:latin typeface="Courier New" pitchFamily="49" charset="0"/>
              </a:rPr>
              <a:t>net = newp(PR,S,TF,LF)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aseline="0">
                <a:latin typeface="Arial" pitchFamily="34" charset="0"/>
              </a:rPr>
              <a:t>	PR = Rx2 matrix of min and max values for R input elements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aseline="0">
                <a:latin typeface="Arial" pitchFamily="34" charset="0"/>
              </a:rPr>
              <a:t>	S = number of output vector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aseline="0">
                <a:latin typeface="Arial" pitchFamily="34" charset="0"/>
              </a:rPr>
              <a:t>	TF = Transfer function, default = ‘hardlim’, other option = ‘hardlims’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aseline="0">
                <a:latin typeface="Arial" pitchFamily="34" charset="0"/>
              </a:rPr>
              <a:t>	LF = Learning function, default = ‘learnp’, other option = ‘learnpn’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130300" y="5276850"/>
            <a:ext cx="5389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learnp</a:t>
            </a:r>
            <a:r>
              <a:rPr lang="en-US" altLang="zh-CN" sz="2000" baseline="0">
                <a:latin typeface="Symbol" pitchFamily="18" charset="2"/>
              </a:rPr>
              <a:t>  </a:t>
            </a:r>
            <a:r>
              <a:rPr lang="en-US" altLang="zh-CN" sz="2000" baseline="0">
                <a:latin typeface="Symbol" pitchFamily="18" charset="2"/>
                <a:sym typeface="Wingdings" pitchFamily="2" charset="2"/>
              </a:rPr>
              <a:t> </a:t>
            </a:r>
            <a:r>
              <a:rPr lang="en-US" altLang="zh-CN" sz="2000" baseline="0">
                <a:latin typeface="Symbol" pitchFamily="18" charset="2"/>
              </a:rPr>
              <a:t>D</a:t>
            </a:r>
            <a:r>
              <a:rPr lang="en-US" altLang="zh-CN" sz="2000" b="1" baseline="0">
                <a:latin typeface="Arial" pitchFamily="34" charset="0"/>
              </a:rPr>
              <a:t>w = (</a:t>
            </a:r>
            <a:r>
              <a:rPr lang="en-US" altLang="zh-CN" sz="2000" i="1" baseline="0">
                <a:latin typeface="Arial" pitchFamily="34" charset="0"/>
              </a:rPr>
              <a:t>t-a)</a:t>
            </a:r>
            <a:r>
              <a:rPr lang="en-US" altLang="zh-CN" sz="2000" b="1" baseline="0">
                <a:latin typeface="Arial" pitchFamily="34" charset="0"/>
              </a:rPr>
              <a:t>p</a:t>
            </a:r>
            <a:r>
              <a:rPr lang="en-US" altLang="zh-CN" sz="2000" baseline="30000">
                <a:latin typeface="Arial" pitchFamily="34" charset="0"/>
              </a:rPr>
              <a:t>T</a:t>
            </a:r>
            <a:r>
              <a:rPr lang="en-US" altLang="zh-CN" sz="2000" baseline="0">
                <a:latin typeface="Arial" pitchFamily="34" charset="0"/>
              </a:rPr>
              <a:t> = </a:t>
            </a:r>
            <a:r>
              <a:rPr lang="en-US" altLang="zh-CN" sz="2000" i="1" baseline="0">
                <a:latin typeface="Arial" pitchFamily="34" charset="0"/>
              </a:rPr>
              <a:t>e</a:t>
            </a:r>
            <a:r>
              <a:rPr lang="en-US" altLang="zh-CN" sz="2000" b="1" baseline="0">
                <a:latin typeface="Arial" pitchFamily="34" charset="0"/>
              </a:rPr>
              <a:t>p</a:t>
            </a:r>
            <a:r>
              <a:rPr lang="en-US" altLang="zh-CN" sz="2000" baseline="30000">
                <a:latin typeface="Arial" pitchFamily="34" charset="0"/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learnpn </a:t>
            </a:r>
            <a:r>
              <a:rPr lang="en-US" altLang="zh-CN" sz="2000" baseline="0">
                <a:latin typeface="Arial" pitchFamily="34" charset="0"/>
                <a:sym typeface="Wingdings" pitchFamily="2" charset="2"/>
              </a:rPr>
              <a:t> normalized learnp</a:t>
            </a:r>
            <a:endParaRPr lang="en-US" altLang="zh-CN" sz="2000" baseline="0">
              <a:latin typeface="Arial" pitchFamily="34" charset="0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1130300" y="4370388"/>
            <a:ext cx="6324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hardlim = hardlimit function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aseline="0">
                <a:latin typeface="Arial" pitchFamily="34" charset="0"/>
              </a:rPr>
              <a:t>hardlims = symetric hardlimit function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219200" y="60198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aseline="0">
                <a:latin typeface="Arial" pitchFamily="34" charset="0"/>
              </a:rPr>
              <a:t>W</a:t>
            </a:r>
            <a:r>
              <a:rPr lang="en-US" altLang="zh-CN" sz="1800">
                <a:latin typeface="Arial" pitchFamily="34" charset="0"/>
              </a:rPr>
              <a:t>new</a:t>
            </a:r>
            <a:r>
              <a:rPr lang="en-US" altLang="zh-CN" sz="1800" baseline="0">
                <a:latin typeface="Arial" pitchFamily="34" charset="0"/>
              </a:rPr>
              <a:t> = W</a:t>
            </a:r>
            <a:r>
              <a:rPr lang="en-US" altLang="zh-CN" sz="1800">
                <a:latin typeface="Arial" pitchFamily="34" charset="0"/>
              </a:rPr>
              <a:t>old</a:t>
            </a:r>
            <a:r>
              <a:rPr lang="en-US" altLang="zh-CN" sz="1800" baseline="0">
                <a:latin typeface="Arial" pitchFamily="34" charset="0"/>
              </a:rPr>
              <a:t> + </a:t>
            </a:r>
            <a:r>
              <a:rPr lang="en-US" altLang="zh-CN" sz="1800" baseline="0">
                <a:latin typeface="Symbol" pitchFamily="18" charset="2"/>
              </a:rPr>
              <a:t>D</a:t>
            </a:r>
            <a:r>
              <a:rPr lang="en-US" altLang="zh-CN" sz="1800" baseline="0">
                <a:latin typeface="Arial" pitchFamily="34" charset="0"/>
              </a:rPr>
              <a:t>W		b</a:t>
            </a:r>
            <a:r>
              <a:rPr lang="en-US" altLang="zh-CN" sz="1800">
                <a:latin typeface="Arial" pitchFamily="34" charset="0"/>
              </a:rPr>
              <a:t>new</a:t>
            </a:r>
            <a:r>
              <a:rPr lang="en-US" altLang="zh-CN" sz="1800" baseline="0">
                <a:latin typeface="Arial" pitchFamily="34" charset="0"/>
              </a:rPr>
              <a:t> = b</a:t>
            </a:r>
            <a:r>
              <a:rPr lang="en-US" altLang="zh-CN" sz="1800">
                <a:latin typeface="Arial" pitchFamily="34" charset="0"/>
              </a:rPr>
              <a:t>old</a:t>
            </a:r>
            <a:r>
              <a:rPr lang="en-US" altLang="zh-CN" sz="1800" baseline="0">
                <a:latin typeface="Arial" pitchFamily="34" charset="0"/>
              </a:rPr>
              <a:t> + e	where e = t -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  <p:bldP spid="162821" grpId="0"/>
      <p:bldP spid="1628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  <a:cs typeface="Tahoma" pitchFamily="34" charset="0"/>
              </a:rPr>
              <a:t>Example: Perceptron for AND Gate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4038600" cy="309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P = [0 0 1 1; 0 1 0 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T = [0 0 0 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baseline="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 = newp([0 1; 0 1],1);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weight_init = net.IW{1,1}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Courier New" pitchFamily="49" charset="0"/>
              </a:rPr>
              <a:t>bias_init = net.b{1}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baseline="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net.trainParam.epochs = 20;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 = train(net,P,T);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weight_final = net.IW{1,1}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Courier New" pitchFamily="49" charset="0"/>
              </a:rPr>
              <a:t>bias_final = net.b{1}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simulation = sim(net,P)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00213"/>
            <a:ext cx="50292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468313" y="5516563"/>
            <a:ext cx="8001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weight_init = [0 0], bias_init =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weight_final = [2 1], bias_final = 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  <a:cs typeface="Tahoma" pitchFamily="34" charset="0"/>
              </a:rPr>
              <a:t>Example: Perceptron for OR Gate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950" y="1916113"/>
            <a:ext cx="4038600" cy="309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P = [0 0 1 1; 0 1 0 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T = [0 1 1 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baseline="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 = newp([0 1; 0 1],1);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weight_init = net.IW{1,1}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Courier New" pitchFamily="49" charset="0"/>
              </a:rPr>
              <a:t>bias_init = net.b{1}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baseline="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net.trainParam.epochs = 20;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 = train(net,P,T);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weight_final = net.IW{1,1}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Courier New" pitchFamily="49" charset="0"/>
              </a:rPr>
              <a:t>bias_final = net.b{1}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simulation = sim(net,P)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1412875"/>
            <a:ext cx="5316537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8001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weight_init = [0 0], bias_init =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weight_final = [1 1], bias_final =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  <a:cs typeface="Tahoma" pitchFamily="34" charset="0"/>
              </a:rPr>
              <a:t>Example: Perceptron for NAND Gate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50825" y="1916113"/>
            <a:ext cx="4038600" cy="3095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P = [0 0 1 1; 0 1 0 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T = [1 1 1 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baseline="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 = newp([0 1; 0 1],1);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weight_init = net.IW{1,1}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Courier New" pitchFamily="49" charset="0"/>
              </a:rPr>
              <a:t>bias_init = net.b{1}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baseline="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net.trainParam.epochs = 20;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net = train(net,P,T);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weight_final = net.IW{1,1}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baseline="0">
                <a:latin typeface="Courier New" pitchFamily="49" charset="0"/>
              </a:rPr>
              <a:t>bias_final = net.b{1}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baseline="0">
                <a:latin typeface="Courier New" pitchFamily="49" charset="0"/>
              </a:rPr>
              <a:t>simulation = sim(net,P)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09600" y="5562600"/>
            <a:ext cx="8001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weight_init = [0 0], bias_init =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aseline="0">
                <a:latin typeface="Arial" pitchFamily="34" charset="0"/>
              </a:rPr>
              <a:t>weight_final = [-2 -1], bias_final = 2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1433513"/>
            <a:ext cx="5316537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8_Orig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27455</TotalTime>
  <Words>2253</Words>
  <Application>Microsoft Office PowerPoint</Application>
  <PresentationFormat>全屏显示(4:3)</PresentationFormat>
  <Paragraphs>450</Paragraphs>
  <Slides>35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Coronet</vt:lpstr>
      <vt:lpstr>宋体</vt:lpstr>
      <vt:lpstr>Arial</vt:lpstr>
      <vt:lpstr>Tahoma</vt:lpstr>
      <vt:lpstr>Wingdings</vt:lpstr>
      <vt:lpstr>Times New Roman</vt:lpstr>
      <vt:lpstr>Wingdings 3</vt:lpstr>
      <vt:lpstr>华文新魏</vt:lpstr>
      <vt:lpstr>Gill Sans MT</vt:lpstr>
      <vt:lpstr>Courier New</vt:lpstr>
      <vt:lpstr>Symbol</vt:lpstr>
      <vt:lpstr>Comic Sans MS</vt:lpstr>
      <vt:lpstr>Calibri</vt:lpstr>
      <vt:lpstr>Blends</vt:lpstr>
      <vt:lpstr>8_Origin</vt:lpstr>
      <vt:lpstr>MathType 5.0 Equation</vt:lpstr>
      <vt:lpstr>Microsoft 公式 3.0</vt:lpstr>
      <vt:lpstr>Microsoft Equation 3.0</vt:lpstr>
      <vt:lpstr>  More on Perceptron Learning</vt:lpstr>
      <vt:lpstr>Outline</vt:lpstr>
      <vt:lpstr>General Perceptron Learning</vt:lpstr>
      <vt:lpstr>Review of Perceptron rule</vt:lpstr>
      <vt:lpstr>Matlab Implementation</vt:lpstr>
      <vt:lpstr>Perceptrons in Matlab  NN Toolbox </vt:lpstr>
      <vt:lpstr>Example: Perceptron for AND Gate</vt:lpstr>
      <vt:lpstr>Example: Perceptron for OR Gate</vt:lpstr>
      <vt:lpstr>Example: Perceptron for NAND Gate</vt:lpstr>
      <vt:lpstr>Example: Perceptron for NOR Gate</vt:lpstr>
      <vt:lpstr>Perceptron Rule:  Further Discussion</vt:lpstr>
      <vt:lpstr>Perceptron convergence Theorem</vt:lpstr>
      <vt:lpstr>Network Performance for Perceptron </vt:lpstr>
      <vt:lpstr>The Network Performance</vt:lpstr>
      <vt:lpstr>More on The Network Performance</vt:lpstr>
      <vt:lpstr>RMS on Training Set</vt:lpstr>
      <vt:lpstr>RMS on the Training/Testing Data</vt:lpstr>
      <vt:lpstr>Recall: Perceptron Convergence Theorem</vt:lpstr>
      <vt:lpstr>More on Perceptron Convergence</vt:lpstr>
      <vt:lpstr>Perceptron As a Classifier</vt:lpstr>
      <vt:lpstr>Further Discussion  Perceptron As a Classifier</vt:lpstr>
      <vt:lpstr>About the Bias Term</vt:lpstr>
      <vt:lpstr>Neural Network as Classifier</vt:lpstr>
      <vt:lpstr>PowerPoint 演示文稿</vt:lpstr>
      <vt:lpstr>Multiclass Discrimination</vt:lpstr>
      <vt:lpstr>Further on Perceptron Decision Boundary</vt:lpstr>
      <vt:lpstr>Decision boundary of Perceptron</vt:lpstr>
      <vt:lpstr>Example of Perceptron Decision Boundary</vt:lpstr>
      <vt:lpstr>Example of Perceptron Decision Boundary</vt:lpstr>
      <vt:lpstr>Example of Perceptron Decision Boundary</vt:lpstr>
      <vt:lpstr>Example of Perceptron Decision Boundary</vt:lpstr>
      <vt:lpstr>Summary: Perceptron’s Decision Boundary</vt:lpstr>
      <vt:lpstr>Linear Separability Problem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Bailing</dc:creator>
  <cp:lastModifiedBy>SuperMicro</cp:lastModifiedBy>
  <cp:revision>828</cp:revision>
  <dcterms:created xsi:type="dcterms:W3CDTF">1601-01-01T00:00:00Z</dcterms:created>
  <dcterms:modified xsi:type="dcterms:W3CDTF">2016-09-19T06:37:44Z</dcterms:modified>
</cp:coreProperties>
</file>