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5" r:id="rId1"/>
    <p:sldMasterId id="2147483777" r:id="rId2"/>
  </p:sldMasterIdLst>
  <p:notesMasterIdLst>
    <p:notesMasterId r:id="rId19"/>
  </p:notesMasterIdLst>
  <p:handoutMasterIdLst>
    <p:handoutMasterId r:id="rId20"/>
  </p:handoutMasterIdLst>
  <p:sldIdLst>
    <p:sldId id="478" r:id="rId3"/>
    <p:sldId id="587" r:id="rId4"/>
    <p:sldId id="486" r:id="rId5"/>
    <p:sldId id="459" r:id="rId6"/>
    <p:sldId id="487" r:id="rId7"/>
    <p:sldId id="492" r:id="rId8"/>
    <p:sldId id="493" r:id="rId9"/>
    <p:sldId id="494" r:id="rId10"/>
    <p:sldId id="495" r:id="rId11"/>
    <p:sldId id="496" r:id="rId12"/>
    <p:sldId id="497" r:id="rId13"/>
    <p:sldId id="460" r:id="rId14"/>
    <p:sldId id="461" r:id="rId15"/>
    <p:sldId id="462" r:id="rId16"/>
    <p:sldId id="464" r:id="rId17"/>
    <p:sldId id="466" r:id="rId1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Coronet" pitchFamily="66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Coronet" pitchFamily="66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Coronet" pitchFamily="66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Coronet" pitchFamily="66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Coronet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Coronet" pitchFamily="66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Coronet" pitchFamily="66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Coronet" pitchFamily="66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Coronet" pitchFamily="66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FFFFCC"/>
    <a:srgbClr val="CCFFFF"/>
    <a:srgbClr val="800000"/>
    <a:srgbClr val="008000"/>
    <a:srgbClr val="993366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4" autoAdjust="0"/>
    <p:restoredTop sz="99625" autoAdjust="0"/>
  </p:normalViewPr>
  <p:slideViewPr>
    <p:cSldViewPr>
      <p:cViewPr>
        <p:scale>
          <a:sx n="100" d="100"/>
          <a:sy n="100" d="100"/>
        </p:scale>
        <p:origin x="-774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charset="-122"/>
              </a:defRPr>
            </a:lvl1pPr>
          </a:lstStyle>
          <a:p>
            <a:pPr>
              <a:defRPr/>
            </a:pPr>
            <a:fld id="{5363599F-6932-42FB-A7BC-5E8B6DF004CF}" type="datetimeFigureOut">
              <a:rPr lang="zh-CN" altLang="en-US"/>
              <a:pPr>
                <a:defRPr/>
              </a:pPr>
              <a:t>2016/9/20</a:t>
            </a:fld>
            <a:endParaRPr lang="en-US" altLang="zh-CN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charset="-122"/>
              </a:defRPr>
            </a:lvl1pPr>
          </a:lstStyle>
          <a:p>
            <a:pPr>
              <a:defRPr/>
            </a:pPr>
            <a:fld id="{53EEBEEC-1378-413E-9486-869E437AE6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9757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43438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0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0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0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FA0676BE-FE40-44C5-863E-989CA00D71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9500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39738"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39738"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39738"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39738"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39738"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39738"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charset="-122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charset="-122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charset="-122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charset="-122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en-AU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charset="-122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charset="-122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charset="-122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charset="-122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en-AU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charset="-122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charset="-122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charset="-122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charset="-122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en-AU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charset="-122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charset="-122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charset="-122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charset="-122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en-AU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en-AU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en-AU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en-AU" altLang="en-US" smtClean="0"/>
            </a:p>
          </p:txBody>
        </p:sp>
      </p:grpSp>
      <p:sp>
        <p:nvSpPr>
          <p:cNvPr id="1607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607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B85F723-FF99-4F98-8716-814364C60308}" type="datetimeFigureOut">
              <a:rPr lang="zh-CN" altLang="en-US"/>
              <a:pPr>
                <a:defRPr/>
              </a:pPr>
              <a:t>2016/9/20</a:t>
            </a:fld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8588DDB-F580-423A-A945-628147A26F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913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D7C09-28C5-47A0-ABA2-4D0E6FFABC38}" type="datetimeFigureOut">
              <a:rPr lang="zh-CN" altLang="en-US"/>
              <a:pPr>
                <a:defRPr/>
              </a:pPr>
              <a:t>2016/9/20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B2903-6914-4D09-BBB0-2ACF3E4F57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96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63380-E8C6-4135-86F9-DEDC4DD25304}" type="datetimeFigureOut">
              <a:rPr lang="zh-CN" altLang="en-US"/>
              <a:pPr>
                <a:defRPr/>
              </a:pPr>
              <a:t>2016/9/20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E5653-C80F-4C27-A98F-3238082E9A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166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F03DA-EF0A-488F-BBA9-E34903CC23B3}" type="datetimeFigureOut">
              <a:rPr lang="zh-CN" altLang="en-US"/>
              <a:pPr>
                <a:defRPr/>
              </a:pPr>
              <a:t>2016/9/20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BB589-8A5D-4964-B4AA-09508A0E73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2898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fld id="{D3CB7FC7-6683-43FD-B68F-A2DA9567383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369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Straight Connector 7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6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166152-9EAA-4482-80A4-EB8524C45C3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3398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9DA7A2-D73C-4A88-9684-F9FE61D97CC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8545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Straight Connector 7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01A7B-C516-4CF1-A5C8-AF800AFB4B1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4600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9312DB-1E9D-498C-9230-7D31D1504E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7602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6" name="Straight Connector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865209-92E8-4206-AFF1-534A6A0A6DF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057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FD505-2E46-424A-8D37-A357753C98A4}" type="datetimeFigureOut">
              <a:rPr lang="zh-CN" altLang="en-US"/>
              <a:pPr>
                <a:defRPr/>
              </a:pPr>
              <a:t>2016/9/20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7F53A-79F7-431B-9DA9-1475AEA6A8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26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B9841-5B66-420A-980A-2B085248D112}" type="datetimeFigureOut">
              <a:rPr lang="zh-CN" altLang="en-US"/>
              <a:pPr>
                <a:defRPr/>
              </a:pPr>
              <a:t>2016/9/20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CC339-E9A2-46FD-82FD-75365D2C3C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134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8E991-F568-40F3-A256-23CAF46235F2}" type="datetimeFigureOut">
              <a:rPr lang="zh-CN" altLang="en-US"/>
              <a:pPr>
                <a:defRPr/>
              </a:pPr>
              <a:t>2016/9/20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FB415-BD28-4C00-8BDD-901F0E54A5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50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16920-DDC8-44F4-AC8F-9590A3135710}" type="datetimeFigureOut">
              <a:rPr lang="zh-CN" altLang="en-US"/>
              <a:pPr>
                <a:defRPr/>
              </a:pPr>
              <a:t>2016/9/20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6F37D-3CB6-4598-9024-30D16EC34C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425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1363A-81A0-4E16-9FA4-050794D707BD}" type="datetimeFigureOut">
              <a:rPr lang="zh-CN" altLang="en-US"/>
              <a:pPr>
                <a:defRPr/>
              </a:pPr>
              <a:t>2016/9/20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552E9-A344-4320-B156-80F5C6703B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816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5C1DF-2B4F-460A-BEC8-C16F6E9B3A55}" type="datetimeFigureOut">
              <a:rPr lang="zh-CN" altLang="en-US"/>
              <a:pPr>
                <a:defRPr/>
              </a:pPr>
              <a:t>2016/9/20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95507-8FFE-41A3-AC39-56B1D52EC0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20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6917C-99FB-4477-8D6F-0109F5DCC659}" type="datetimeFigureOut">
              <a:rPr lang="zh-CN" altLang="en-US"/>
              <a:pPr>
                <a:defRPr/>
              </a:pPr>
              <a:t>2016/9/20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BB935-16C9-409D-9A2D-7944E347E6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87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59598-B7DE-4CFB-B547-CE17FE1CC38D}" type="datetimeFigureOut">
              <a:rPr lang="zh-CN" altLang="en-US"/>
              <a:pPr>
                <a:defRPr/>
              </a:pPr>
              <a:t>2016/9/20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1F8B1-C864-46D2-B0D8-01C5555949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316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baseline="0" smtClean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baseline="0" smtClean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baseline="0" smtClean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baseline="0" smtClean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baseline="0" smtClean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baseline="0" smtClean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baseline="0" smtClean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597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aseline="0">
                <a:latin typeface="Tahoma" pitchFamily="34" charset="0"/>
                <a:ea typeface="宋体" charset="-122"/>
              </a:defRPr>
            </a:lvl1pPr>
          </a:lstStyle>
          <a:p>
            <a:pPr>
              <a:defRPr/>
            </a:pPr>
            <a:fld id="{E46B8ACB-C2FD-437C-AF34-A0E377B679B6}" type="datetimeFigureOut">
              <a:rPr lang="zh-CN" altLang="en-US"/>
              <a:pPr>
                <a:defRPr/>
              </a:pPr>
              <a:t>2016/9/20</a:t>
            </a:fld>
            <a:endParaRPr lang="en-US" altLang="zh-CN"/>
          </a:p>
        </p:txBody>
      </p:sp>
      <p:sp>
        <p:nvSpPr>
          <p:cNvPr id="1597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aseline="0">
                <a:latin typeface="Tahoma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aseline="0">
                <a:latin typeface="Tahoma" pitchFamily="34" charset="0"/>
                <a:ea typeface="宋体" charset="-122"/>
              </a:defRPr>
            </a:lvl1pPr>
          </a:lstStyle>
          <a:p>
            <a:pPr>
              <a:defRPr/>
            </a:pPr>
            <a:fld id="{F4AFCB74-0D0E-41CD-AA3C-BCCA9175D9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5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ea typeface="华文新魏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ea typeface="华文新魏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ea typeface="华文新魏" pitchFamily="2" charset="-122"/>
              </a:defRPr>
            </a:lvl1pPr>
          </a:lstStyle>
          <a:p>
            <a:fld id="{1A45E3B1-A820-4289-8AC7-21269837B4D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Arial" charset="0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95288" y="1989138"/>
            <a:ext cx="8280400" cy="1800225"/>
          </a:xfrm>
        </p:spPr>
        <p:txBody>
          <a:bodyPr anchor="t"/>
          <a:lstStyle/>
          <a:p>
            <a:pPr algn="ctr" eaLnBrk="1" hangingPunct="1"/>
            <a:r>
              <a:rPr lang="en-US" altLang="zh-CN" sz="4300" b="1" smtClean="0">
                <a:solidFill>
                  <a:srgbClr val="A50021"/>
                </a:solidFill>
              </a:rPr>
              <a:t/>
            </a:r>
            <a:br>
              <a:rPr lang="en-US" altLang="zh-CN" sz="4300" b="1" smtClean="0">
                <a:solidFill>
                  <a:srgbClr val="A50021"/>
                </a:solidFill>
              </a:rPr>
            </a:br>
            <a:r>
              <a:rPr lang="en-US" altLang="zh-CN" sz="4300" b="1" smtClean="0">
                <a:solidFill>
                  <a:srgbClr val="A50021"/>
                </a:solidFill>
              </a:rPr>
              <a:t> </a:t>
            </a:r>
            <a:r>
              <a:rPr lang="en-US" altLang="zh-CN" sz="4000" b="1" smtClean="0">
                <a:solidFill>
                  <a:srgbClr val="800000"/>
                </a:solidFill>
              </a:rPr>
              <a:t>More on Perceptron Learning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03350" y="4437063"/>
            <a:ext cx="6045200" cy="1468437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Bailing Zhang</a:t>
            </a:r>
          </a:p>
          <a:p>
            <a:pPr marL="0" indent="0" algn="r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smtClean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692275" y="796925"/>
            <a:ext cx="554513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baseline="0" dirty="0">
                <a:latin typeface="Arial" pitchFamily="34" charset="0"/>
                <a:ea typeface="华文新魏" pitchFamily="2" charset="-122"/>
              </a:rPr>
              <a:t>CSE301 Bio-computation </a:t>
            </a:r>
          </a:p>
          <a:p>
            <a:pPr algn="ctr" eaLnBrk="1" hangingPunct="1"/>
            <a:r>
              <a:rPr lang="en-US" altLang="zh-CN" sz="2000" b="1" baseline="0" dirty="0">
                <a:latin typeface="Arial" pitchFamily="34" charset="0"/>
                <a:ea typeface="华文新魏" pitchFamily="2" charset="-122"/>
              </a:rPr>
              <a:t>Week 3, </a:t>
            </a:r>
            <a:r>
              <a:rPr lang="en-US" altLang="zh-CN" sz="2000" b="1" baseline="0" dirty="0" smtClean="0">
                <a:latin typeface="Arial" pitchFamily="34" charset="0"/>
                <a:ea typeface="华文新魏" pitchFamily="2" charset="-122"/>
              </a:rPr>
              <a:t>2016</a:t>
            </a:r>
            <a:endParaRPr lang="en-US" altLang="zh-CN" sz="2000" b="1" baseline="0" dirty="0">
              <a:latin typeface="Arial" pitchFamily="34" charset="0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549275"/>
            <a:ext cx="7793037" cy="1462088"/>
          </a:xfrm>
        </p:spPr>
        <p:txBody>
          <a:bodyPr anchor="ctr"/>
          <a:lstStyle/>
          <a:p>
            <a:pPr eaLnBrk="1" hangingPunct="1"/>
            <a:r>
              <a:rPr lang="en-US" altLang="zh-CN" sz="3600" b="1" smtClean="0">
                <a:solidFill>
                  <a:srgbClr val="800000"/>
                </a:solidFill>
              </a:rPr>
              <a:t>Illustration of Gradient Descent</a:t>
            </a:r>
          </a:p>
        </p:txBody>
      </p:sp>
      <p:sp>
        <p:nvSpPr>
          <p:cNvPr id="19459" name="Freeform 3"/>
          <p:cNvSpPr>
            <a:spLocks/>
          </p:cNvSpPr>
          <p:nvPr/>
        </p:nvSpPr>
        <p:spPr bwMode="auto">
          <a:xfrm>
            <a:off x="1357313" y="2519363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Freeform 4"/>
          <p:cNvSpPr>
            <a:spLocks/>
          </p:cNvSpPr>
          <p:nvPr/>
        </p:nvSpPr>
        <p:spPr bwMode="auto">
          <a:xfrm>
            <a:off x="1585913" y="2443163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Freeform 5"/>
          <p:cNvSpPr>
            <a:spLocks/>
          </p:cNvSpPr>
          <p:nvPr/>
        </p:nvSpPr>
        <p:spPr bwMode="auto">
          <a:xfrm>
            <a:off x="1814513" y="2366963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Freeform 6"/>
          <p:cNvSpPr>
            <a:spLocks/>
          </p:cNvSpPr>
          <p:nvPr/>
        </p:nvSpPr>
        <p:spPr bwMode="auto">
          <a:xfrm>
            <a:off x="2043113" y="2290763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Freeform 7"/>
          <p:cNvSpPr>
            <a:spLocks/>
          </p:cNvSpPr>
          <p:nvPr/>
        </p:nvSpPr>
        <p:spPr bwMode="auto">
          <a:xfrm>
            <a:off x="2271713" y="2214563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Freeform 8"/>
          <p:cNvSpPr>
            <a:spLocks/>
          </p:cNvSpPr>
          <p:nvPr/>
        </p:nvSpPr>
        <p:spPr bwMode="auto">
          <a:xfrm>
            <a:off x="2500313" y="2138363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5" name="Freeform 9"/>
          <p:cNvSpPr>
            <a:spLocks/>
          </p:cNvSpPr>
          <p:nvPr/>
        </p:nvSpPr>
        <p:spPr bwMode="auto">
          <a:xfrm>
            <a:off x="2728913" y="2062163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6" name="Freeform 10"/>
          <p:cNvSpPr>
            <a:spLocks/>
          </p:cNvSpPr>
          <p:nvPr/>
        </p:nvSpPr>
        <p:spPr bwMode="auto">
          <a:xfrm>
            <a:off x="2957513" y="1985963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7" name="Freeform 11"/>
          <p:cNvSpPr>
            <a:spLocks/>
          </p:cNvSpPr>
          <p:nvPr/>
        </p:nvSpPr>
        <p:spPr bwMode="auto">
          <a:xfrm>
            <a:off x="3186113" y="1909763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8" name="Freeform 12"/>
          <p:cNvSpPr>
            <a:spLocks/>
          </p:cNvSpPr>
          <p:nvPr/>
        </p:nvSpPr>
        <p:spPr bwMode="auto">
          <a:xfrm>
            <a:off x="3414713" y="1833563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9" name="Freeform 13"/>
          <p:cNvSpPr>
            <a:spLocks/>
          </p:cNvSpPr>
          <p:nvPr/>
        </p:nvSpPr>
        <p:spPr bwMode="auto">
          <a:xfrm>
            <a:off x="3643313" y="1757363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0" name="Freeform 14"/>
          <p:cNvSpPr>
            <a:spLocks/>
          </p:cNvSpPr>
          <p:nvPr/>
        </p:nvSpPr>
        <p:spPr bwMode="auto">
          <a:xfrm>
            <a:off x="3871913" y="1681163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1" name="Freeform 15"/>
          <p:cNvSpPr>
            <a:spLocks/>
          </p:cNvSpPr>
          <p:nvPr/>
        </p:nvSpPr>
        <p:spPr bwMode="auto">
          <a:xfrm>
            <a:off x="4100513" y="1604963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2" name="Freeform 16"/>
          <p:cNvSpPr>
            <a:spLocks/>
          </p:cNvSpPr>
          <p:nvPr/>
        </p:nvSpPr>
        <p:spPr bwMode="auto">
          <a:xfrm>
            <a:off x="4329113" y="1528763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 flipV="1">
            <a:off x="823913" y="1452563"/>
            <a:ext cx="0" cy="426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823913" y="5719763"/>
            <a:ext cx="2057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 flipV="1">
            <a:off x="900113" y="3357563"/>
            <a:ext cx="647700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6" name="Freeform 20"/>
          <p:cNvSpPr>
            <a:spLocks/>
          </p:cNvSpPr>
          <p:nvPr/>
        </p:nvSpPr>
        <p:spPr bwMode="auto">
          <a:xfrm>
            <a:off x="1128713" y="2595563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7300913" y="3205163"/>
            <a:ext cx="50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r>
              <a:rPr lang="en-US" altLang="zh-CN" b="1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w</a:t>
            </a:r>
            <a:r>
              <a:rPr lang="en-US" altLang="zh-CN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1</a:t>
            </a:r>
            <a:endParaRPr lang="en-US" altLang="zh-CN" b="1" baseline="0">
              <a:solidFill>
                <a:schemeClr val="tx2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2957513" y="6024563"/>
            <a:ext cx="50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r>
              <a:rPr lang="en-US" altLang="zh-CN" b="1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w</a:t>
            </a:r>
            <a:r>
              <a:rPr lang="en-US" altLang="zh-CN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0</a:t>
            </a:r>
            <a:endParaRPr lang="en-US" altLang="zh-CN" b="1" baseline="0">
              <a:solidFill>
                <a:schemeClr val="tx2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0" y="1916113"/>
            <a:ext cx="81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r>
              <a:rPr lang="en-US" altLang="zh-CN" b="1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E(</a:t>
            </a:r>
            <a:r>
              <a:rPr lang="en-US" altLang="zh-CN" b="1" u="sng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w</a:t>
            </a:r>
            <a:r>
              <a:rPr lang="en-US" altLang="zh-CN" b="1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)</a:t>
            </a:r>
          </a:p>
        </p:txBody>
      </p:sp>
      <p:sp>
        <p:nvSpPr>
          <p:cNvPr id="19480" name="Oval 24"/>
          <p:cNvSpPr>
            <a:spLocks noChangeArrowheads="1"/>
          </p:cNvSpPr>
          <p:nvPr/>
        </p:nvSpPr>
        <p:spPr bwMode="auto">
          <a:xfrm>
            <a:off x="4710113" y="3205163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aseline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 flipV="1">
            <a:off x="1662113" y="4805363"/>
            <a:ext cx="3048000" cy="1219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>
            <a:off x="4100513" y="4576763"/>
            <a:ext cx="685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3" name="Line 27"/>
          <p:cNvSpPr>
            <a:spLocks noChangeShapeType="1"/>
          </p:cNvSpPr>
          <p:nvPr/>
        </p:nvSpPr>
        <p:spPr bwMode="auto">
          <a:xfrm flipH="1">
            <a:off x="4710113" y="3357563"/>
            <a:ext cx="7620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 flipH="1">
            <a:off x="4329113" y="3357563"/>
            <a:ext cx="381000" cy="3810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4429125" y="5303838"/>
            <a:ext cx="43322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r>
              <a:rPr lang="en-US" altLang="zh-CN" b="1" baseline="0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rPr>
              <a:t>Direction of steepest descent = direction of negative gradient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76250"/>
            <a:ext cx="7793037" cy="1462088"/>
          </a:xfrm>
        </p:spPr>
        <p:txBody>
          <a:bodyPr anchor="ctr"/>
          <a:lstStyle/>
          <a:p>
            <a:pPr eaLnBrk="1" hangingPunct="1"/>
            <a:r>
              <a:rPr lang="en-US" altLang="zh-CN" sz="3600" b="1" smtClean="0">
                <a:solidFill>
                  <a:srgbClr val="800000"/>
                </a:solidFill>
              </a:rPr>
              <a:t>Illustration of Gradient Descent</a:t>
            </a:r>
          </a:p>
        </p:txBody>
      </p:sp>
      <p:sp>
        <p:nvSpPr>
          <p:cNvPr id="20483" name="Freeform 3"/>
          <p:cNvSpPr>
            <a:spLocks/>
          </p:cNvSpPr>
          <p:nvPr/>
        </p:nvSpPr>
        <p:spPr bwMode="auto">
          <a:xfrm>
            <a:off x="1716088" y="28956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4" name="Freeform 4"/>
          <p:cNvSpPr>
            <a:spLocks/>
          </p:cNvSpPr>
          <p:nvPr/>
        </p:nvSpPr>
        <p:spPr bwMode="auto">
          <a:xfrm>
            <a:off x="1944688" y="28194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" name="Freeform 5"/>
          <p:cNvSpPr>
            <a:spLocks/>
          </p:cNvSpPr>
          <p:nvPr/>
        </p:nvSpPr>
        <p:spPr bwMode="auto">
          <a:xfrm>
            <a:off x="2173288" y="27432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Freeform 6"/>
          <p:cNvSpPr>
            <a:spLocks/>
          </p:cNvSpPr>
          <p:nvPr/>
        </p:nvSpPr>
        <p:spPr bwMode="auto">
          <a:xfrm>
            <a:off x="2401888" y="26670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Freeform 7"/>
          <p:cNvSpPr>
            <a:spLocks/>
          </p:cNvSpPr>
          <p:nvPr/>
        </p:nvSpPr>
        <p:spPr bwMode="auto">
          <a:xfrm>
            <a:off x="2630488" y="25908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" name="Freeform 8"/>
          <p:cNvSpPr>
            <a:spLocks/>
          </p:cNvSpPr>
          <p:nvPr/>
        </p:nvSpPr>
        <p:spPr bwMode="auto">
          <a:xfrm>
            <a:off x="2859088" y="25146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9" name="Freeform 9"/>
          <p:cNvSpPr>
            <a:spLocks/>
          </p:cNvSpPr>
          <p:nvPr/>
        </p:nvSpPr>
        <p:spPr bwMode="auto">
          <a:xfrm>
            <a:off x="3087688" y="24384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Freeform 10"/>
          <p:cNvSpPr>
            <a:spLocks/>
          </p:cNvSpPr>
          <p:nvPr/>
        </p:nvSpPr>
        <p:spPr bwMode="auto">
          <a:xfrm>
            <a:off x="3316288" y="23622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1" name="Freeform 11"/>
          <p:cNvSpPr>
            <a:spLocks/>
          </p:cNvSpPr>
          <p:nvPr/>
        </p:nvSpPr>
        <p:spPr bwMode="auto">
          <a:xfrm>
            <a:off x="3544888" y="22860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2" name="Freeform 12"/>
          <p:cNvSpPr>
            <a:spLocks/>
          </p:cNvSpPr>
          <p:nvPr/>
        </p:nvSpPr>
        <p:spPr bwMode="auto">
          <a:xfrm>
            <a:off x="3773488" y="22098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3" name="Freeform 13"/>
          <p:cNvSpPr>
            <a:spLocks/>
          </p:cNvSpPr>
          <p:nvPr/>
        </p:nvSpPr>
        <p:spPr bwMode="auto">
          <a:xfrm>
            <a:off x="4002088" y="21336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4" name="Freeform 14"/>
          <p:cNvSpPr>
            <a:spLocks/>
          </p:cNvSpPr>
          <p:nvPr/>
        </p:nvSpPr>
        <p:spPr bwMode="auto">
          <a:xfrm>
            <a:off x="4230688" y="20574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5" name="Freeform 15"/>
          <p:cNvSpPr>
            <a:spLocks/>
          </p:cNvSpPr>
          <p:nvPr/>
        </p:nvSpPr>
        <p:spPr bwMode="auto">
          <a:xfrm>
            <a:off x="4459288" y="19812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6" name="Freeform 16"/>
          <p:cNvSpPr>
            <a:spLocks/>
          </p:cNvSpPr>
          <p:nvPr/>
        </p:nvSpPr>
        <p:spPr bwMode="auto">
          <a:xfrm>
            <a:off x="4687888" y="19050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V="1">
            <a:off x="1182688" y="1828800"/>
            <a:ext cx="0" cy="426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1182688" y="6096000"/>
            <a:ext cx="2057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flipV="1">
            <a:off x="1258888" y="3733800"/>
            <a:ext cx="647700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0" name="Freeform 20"/>
          <p:cNvSpPr>
            <a:spLocks/>
          </p:cNvSpPr>
          <p:nvPr/>
        </p:nvSpPr>
        <p:spPr bwMode="auto">
          <a:xfrm>
            <a:off x="1487488" y="29718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7659688" y="3581400"/>
            <a:ext cx="50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r>
              <a:rPr lang="en-US" altLang="zh-CN" b="1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w</a:t>
            </a:r>
            <a:r>
              <a:rPr lang="en-US" altLang="zh-CN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1</a:t>
            </a:r>
            <a:endParaRPr lang="en-US" altLang="zh-CN" b="1" baseline="0">
              <a:solidFill>
                <a:schemeClr val="tx2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3316288" y="6400800"/>
            <a:ext cx="50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r>
              <a:rPr lang="en-US" altLang="zh-CN" b="1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w</a:t>
            </a:r>
            <a:r>
              <a:rPr lang="en-US" altLang="zh-CN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0</a:t>
            </a:r>
            <a:endParaRPr lang="en-US" altLang="zh-CN" b="1" baseline="0">
              <a:solidFill>
                <a:schemeClr val="tx2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250825" y="1989138"/>
            <a:ext cx="81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r>
              <a:rPr lang="en-US" altLang="zh-CN" b="1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E(</a:t>
            </a:r>
            <a:r>
              <a:rPr lang="en-US" altLang="zh-CN" b="1" u="sng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w</a:t>
            </a:r>
            <a:r>
              <a:rPr lang="en-US" altLang="zh-CN" b="1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)</a:t>
            </a:r>
          </a:p>
        </p:txBody>
      </p:sp>
      <p:sp>
        <p:nvSpPr>
          <p:cNvPr id="20504" name="Oval 24"/>
          <p:cNvSpPr>
            <a:spLocks noChangeArrowheads="1"/>
          </p:cNvSpPr>
          <p:nvPr/>
        </p:nvSpPr>
        <p:spPr bwMode="auto">
          <a:xfrm>
            <a:off x="5068888" y="3581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aseline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 flipV="1">
            <a:off x="2020888" y="5181600"/>
            <a:ext cx="3048000" cy="1219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>
            <a:off x="4459288" y="4953000"/>
            <a:ext cx="685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 flipH="1">
            <a:off x="5068888" y="3733800"/>
            <a:ext cx="7620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 flipH="1">
            <a:off x="4611688" y="3733800"/>
            <a:ext cx="457200" cy="533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9" name="Oval 29"/>
          <p:cNvSpPr>
            <a:spLocks noChangeArrowheads="1"/>
          </p:cNvSpPr>
          <p:nvPr/>
        </p:nvSpPr>
        <p:spPr bwMode="auto">
          <a:xfrm>
            <a:off x="4459288" y="4191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aseline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0510" name="Line 30"/>
          <p:cNvSpPr>
            <a:spLocks noChangeShapeType="1"/>
          </p:cNvSpPr>
          <p:nvPr/>
        </p:nvSpPr>
        <p:spPr bwMode="auto">
          <a:xfrm flipH="1">
            <a:off x="4459288" y="4343400"/>
            <a:ext cx="76200" cy="838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1" name="Line 31"/>
          <p:cNvSpPr>
            <a:spLocks noChangeShapeType="1"/>
          </p:cNvSpPr>
          <p:nvPr/>
        </p:nvSpPr>
        <p:spPr bwMode="auto">
          <a:xfrm>
            <a:off x="4230688" y="5029200"/>
            <a:ext cx="2286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2" name="Line 32"/>
          <p:cNvSpPr>
            <a:spLocks noChangeShapeType="1"/>
          </p:cNvSpPr>
          <p:nvPr/>
        </p:nvSpPr>
        <p:spPr bwMode="auto">
          <a:xfrm flipV="1">
            <a:off x="1639888" y="5105400"/>
            <a:ext cx="2819400" cy="1143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3" name="Line 33"/>
          <p:cNvSpPr>
            <a:spLocks noChangeShapeType="1"/>
          </p:cNvSpPr>
          <p:nvPr/>
        </p:nvSpPr>
        <p:spPr bwMode="auto">
          <a:xfrm flipH="1" flipV="1">
            <a:off x="5145088" y="5181600"/>
            <a:ext cx="990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4" name="Text Box 34"/>
          <p:cNvSpPr txBox="1">
            <a:spLocks noChangeArrowheads="1"/>
          </p:cNvSpPr>
          <p:nvPr/>
        </p:nvSpPr>
        <p:spPr bwMode="auto">
          <a:xfrm>
            <a:off x="6211888" y="5102225"/>
            <a:ext cx="1822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r>
              <a:rPr lang="en-US" altLang="zh-CN" sz="1800" b="1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Original point in</a:t>
            </a:r>
          </a:p>
          <a:p>
            <a:r>
              <a:rPr lang="en-US" altLang="zh-CN" sz="1800" b="1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weight space</a:t>
            </a:r>
            <a:endParaRPr lang="en-US" altLang="zh-CN" b="1" baseline="0">
              <a:solidFill>
                <a:schemeClr val="tx2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0515" name="Line 35"/>
          <p:cNvSpPr>
            <a:spLocks noChangeShapeType="1"/>
          </p:cNvSpPr>
          <p:nvPr/>
        </p:nvSpPr>
        <p:spPr bwMode="auto">
          <a:xfrm flipH="1" flipV="1">
            <a:off x="4459288" y="5181600"/>
            <a:ext cx="4572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6" name="Text Box 36"/>
          <p:cNvSpPr txBox="1">
            <a:spLocks noChangeArrowheads="1"/>
          </p:cNvSpPr>
          <p:nvPr/>
        </p:nvSpPr>
        <p:spPr bwMode="auto">
          <a:xfrm>
            <a:off x="4916488" y="6019800"/>
            <a:ext cx="1428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r>
              <a:rPr lang="en-US" altLang="zh-CN" sz="1800" b="1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New point in</a:t>
            </a:r>
          </a:p>
          <a:p>
            <a:r>
              <a:rPr lang="en-US" altLang="zh-CN" sz="1800" b="1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weight space</a:t>
            </a:r>
            <a:endParaRPr lang="en-US" altLang="zh-CN" b="1" baseline="0">
              <a:solidFill>
                <a:schemeClr val="tx2"/>
              </a:solidFill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44450"/>
            <a:ext cx="7777162" cy="882650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800000"/>
                </a:solidFill>
                <a:cs typeface="Tahoma" pitchFamily="34" charset="0"/>
              </a:rPr>
              <a:t>The Gradient Descent Rule</a:t>
            </a:r>
            <a:r>
              <a:rPr lang="en-US" altLang="zh-CN" sz="5400" b="1" smtClean="0">
                <a:solidFill>
                  <a:srgbClr val="993366"/>
                </a:solidFill>
                <a:cs typeface="Tahoma" pitchFamily="34" charset="0"/>
              </a:rPr>
              <a:t> </a:t>
            </a:r>
            <a:endParaRPr lang="zh-CN" altLang="en-US" sz="5400" b="1" smtClean="0">
              <a:solidFill>
                <a:srgbClr val="993366"/>
              </a:solidFill>
              <a:cs typeface="Tahoma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50825" y="908050"/>
            <a:ext cx="8424863" cy="4535488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latin typeface="Arial" pitchFamily="34" charset="0"/>
              </a:rPr>
              <a:t>The weight update can be derived as follows:</a:t>
            </a:r>
            <a:endParaRPr lang="en-US" altLang="zh-CN" sz="2800" smtClean="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latin typeface="Arial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latin typeface="Arial" pitchFamily="34" charset="0"/>
              </a:rPr>
              <a:t>where </a:t>
            </a:r>
            <a:r>
              <a:rPr lang="en-US" altLang="zh-CN" sz="2400" i="1" smtClean="0">
                <a:latin typeface="Arial" pitchFamily="34" charset="0"/>
              </a:rPr>
              <a:t>x</a:t>
            </a:r>
            <a:r>
              <a:rPr lang="en-US" altLang="zh-CN" sz="2400" i="1" baseline="-25000" smtClean="0">
                <a:latin typeface="Arial" pitchFamily="34" charset="0"/>
              </a:rPr>
              <a:t>ie</a:t>
            </a:r>
            <a:r>
              <a:rPr lang="en-US" altLang="zh-CN" sz="2400" i="1" smtClean="0">
                <a:latin typeface="Arial" pitchFamily="34" charset="0"/>
              </a:rPr>
              <a:t> </a:t>
            </a:r>
            <a:r>
              <a:rPr lang="en-US" altLang="zh-CN" sz="2400" smtClean="0">
                <a:latin typeface="Arial" pitchFamily="34" charset="0"/>
              </a:rPr>
              <a:t>denotes the </a:t>
            </a:r>
            <a:r>
              <a:rPr lang="en-US" altLang="zh-CN" sz="2400" i="1" smtClean="0">
                <a:latin typeface="Arial" pitchFamily="34" charset="0"/>
              </a:rPr>
              <a:t>i-th</a:t>
            </a:r>
            <a:r>
              <a:rPr lang="en-US" altLang="zh-CN" sz="2400" smtClean="0">
                <a:latin typeface="Arial" pitchFamily="34" charset="0"/>
              </a:rPr>
              <a:t> component  of the example </a:t>
            </a:r>
            <a:r>
              <a:rPr lang="en-US" altLang="zh-CN" sz="2400" i="1" smtClean="0">
                <a:latin typeface="Arial" pitchFamily="34" charset="0"/>
              </a:rPr>
              <a:t>e</a:t>
            </a:r>
            <a:r>
              <a:rPr lang="en-US" altLang="zh-CN" sz="2400" smtClean="0">
                <a:latin typeface="Arial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latin typeface="Arial" pitchFamily="34" charset="0"/>
              </a:rPr>
              <a:t> The gradient descent training rule becomes: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en-AU" altLang="en-US"/>
          </a:p>
        </p:txBody>
      </p:sp>
      <p:graphicFrame>
        <p:nvGraphicFramePr>
          <p:cNvPr id="21509" name="Object 4"/>
          <p:cNvGraphicFramePr>
            <a:graphicFrameLocks noChangeAspect="1"/>
          </p:cNvGraphicFramePr>
          <p:nvPr/>
        </p:nvGraphicFramePr>
        <p:xfrm>
          <a:off x="1692275" y="1268413"/>
          <a:ext cx="4535488" cy="302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3" imgW="2628900" imgH="1752600" progId="Equation.3">
                  <p:embed/>
                </p:oleObj>
              </mc:Choice>
              <mc:Fallback>
                <p:oleObj name="Equation" r:id="rId3" imgW="2628900" imgH="175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268413"/>
                        <a:ext cx="4535488" cy="302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1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en-AU" altLang="en-US"/>
          </a:p>
        </p:txBody>
      </p:sp>
      <p:graphicFrame>
        <p:nvGraphicFramePr>
          <p:cNvPr id="21511" name="Object 9"/>
          <p:cNvGraphicFramePr>
            <a:graphicFrameLocks noChangeAspect="1"/>
          </p:cNvGraphicFramePr>
          <p:nvPr/>
        </p:nvGraphicFramePr>
        <p:xfrm>
          <a:off x="2339975" y="5373688"/>
          <a:ext cx="35290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5" imgW="1726451" imgH="266584" progId="Equation.3">
                  <p:embed/>
                </p:oleObj>
              </mc:Choice>
              <mc:Fallback>
                <p:oleObj name="Equation" r:id="rId5" imgW="1726451" imgH="26658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373688"/>
                        <a:ext cx="3529013" cy="5461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Rectangle 12"/>
          <p:cNvSpPr>
            <a:spLocks noChangeArrowheads="1"/>
          </p:cNvSpPr>
          <p:nvPr/>
        </p:nvSpPr>
        <p:spPr bwMode="auto">
          <a:xfrm>
            <a:off x="250825" y="6029325"/>
            <a:ext cx="86820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r>
              <a:rPr lang="en-US" altLang="zh-CN" sz="2000" baseline="0">
                <a:latin typeface="Arial" pitchFamily="34" charset="0"/>
              </a:rPr>
              <a:t>In order to avoid overstepping of the error surface the value of the learning </a:t>
            </a:r>
          </a:p>
          <a:p>
            <a:r>
              <a:rPr lang="en-US" altLang="zh-CN" sz="2000" baseline="0">
                <a:latin typeface="Arial" pitchFamily="34" charset="0"/>
              </a:rPr>
              <a:t>rate </a:t>
            </a:r>
            <a:r>
              <a:rPr lang="el-GR" altLang="zh-CN" sz="2000" baseline="0">
                <a:latin typeface="Arial" pitchFamily="34" charset="0"/>
                <a:ea typeface="华文新魏" pitchFamily="2" charset="-122"/>
              </a:rPr>
              <a:t>η</a:t>
            </a:r>
            <a:r>
              <a:rPr lang="en-US" altLang="zh-CN" sz="2000" baseline="0">
                <a:latin typeface="Arial" pitchFamily="34" charset="0"/>
              </a:rPr>
              <a:t> may be gradually reduced as the number of gradient steps grows.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188913"/>
            <a:ext cx="8640763" cy="908050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800000"/>
                </a:solidFill>
                <a:cs typeface="Tahoma" pitchFamily="34" charset="0"/>
              </a:rPr>
              <a:t>Gradient Descent Learning Algorithm</a:t>
            </a:r>
            <a:endParaRPr lang="zh-CN" altLang="en-US" sz="4800" smtClean="0">
              <a:solidFill>
                <a:srgbClr val="800000"/>
              </a:solidFill>
              <a:cs typeface="Tahoma" pitchFamily="34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50825" y="1125538"/>
            <a:ext cx="8497888" cy="5516562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zh-CN" sz="2400" b="1" i="1" smtClean="0"/>
              <a:t>Initialization:</a:t>
            </a:r>
            <a:r>
              <a:rPr lang="en-US" altLang="zh-CN" sz="2400" i="1" smtClean="0"/>
              <a:t> Examples                 , initial weights w</a:t>
            </a:r>
            <a:r>
              <a:rPr lang="en-US" altLang="zh-CN" sz="2400" i="1" baseline="-25000" smtClean="0"/>
              <a:t>i</a:t>
            </a:r>
            <a:r>
              <a:rPr lang="en-US" altLang="zh-CN" sz="2400" i="1" smtClean="0"/>
              <a:t> set to small random values, learning rate parameter </a:t>
            </a:r>
            <a:r>
              <a:rPr lang="el-GR" altLang="zh-CN" sz="2400" i="1" smtClean="0">
                <a:latin typeface="Calibri" pitchFamily="34" charset="0"/>
                <a:ea typeface="华文新魏" pitchFamily="2" charset="-122"/>
                <a:cs typeface="Times New Roman" pitchFamily="18" charset="0"/>
              </a:rPr>
              <a:t>η</a:t>
            </a:r>
            <a:r>
              <a:rPr lang="en-US" altLang="zh-CN" sz="2400" i="1" smtClean="0"/>
              <a:t> = 0.1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2400" b="1" i="1" smtClean="0"/>
              <a:t>Repeat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i="1" smtClean="0"/>
              <a:t>	for each training example ( </a:t>
            </a:r>
            <a:r>
              <a:rPr lang="en-US" altLang="zh-CN" sz="2400" b="1" i="1" smtClean="0"/>
              <a:t>x</a:t>
            </a:r>
            <a:r>
              <a:rPr lang="en-US" altLang="zh-CN" sz="2400" i="1" baseline="-25000" smtClean="0"/>
              <a:t>e</a:t>
            </a:r>
            <a:r>
              <a:rPr lang="en-US" altLang="zh-CN" sz="2400" i="1" smtClean="0"/>
              <a:t>, y</a:t>
            </a:r>
            <a:r>
              <a:rPr lang="en-US" altLang="zh-CN" sz="2400" i="1" baseline="-25000" smtClean="0"/>
              <a:t>e</a:t>
            </a:r>
            <a:r>
              <a:rPr lang="en-US" altLang="zh-CN" sz="2400" i="1" smtClean="0"/>
              <a:t> 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i="1" smtClean="0"/>
              <a:t>	- calculate the output: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2400" i="1" baseline="-250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i="1" smtClean="0"/>
              <a:t>	- if the Perceptron does not respond correctly compute weight corrections: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2400" i="1" smtClean="0"/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zh-CN" sz="2400" i="1" smtClean="0"/>
              <a:t>	update the weights with the </a:t>
            </a:r>
            <a:r>
              <a:rPr lang="en-US" altLang="zh-CN" sz="2400" i="1" smtClean="0">
                <a:solidFill>
                  <a:srgbClr val="FF0000"/>
                </a:solidFill>
              </a:rPr>
              <a:t>accumulated error</a:t>
            </a:r>
            <a:r>
              <a:rPr lang="en-US" altLang="zh-CN" sz="2400" i="1" smtClean="0"/>
              <a:t> from all examples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2400" i="1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i="1" smtClean="0"/>
              <a:t>   until termination condition is satisfied.</a:t>
            </a:r>
            <a:endParaRPr lang="zh-CN" altLang="en-US" sz="2400" i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i="1" smtClean="0"/>
              <a:t>	</a:t>
            </a:r>
            <a:r>
              <a:rPr lang="en-US" altLang="zh-CN" sz="2400" b="1" i="1" smtClean="0"/>
              <a:t>until</a:t>
            </a:r>
            <a:r>
              <a:rPr lang="en-US" altLang="zh-CN" sz="2400" i="1" smtClean="0"/>
              <a:t> termination condition is satisfied.</a:t>
            </a:r>
            <a:endParaRPr lang="zh-CN" altLang="en-US" sz="2400" i="1" smtClean="0"/>
          </a:p>
        </p:txBody>
      </p:sp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en-AU" altLang="en-US"/>
          </a:p>
        </p:txBody>
      </p:sp>
      <p:graphicFrame>
        <p:nvGraphicFramePr>
          <p:cNvPr id="22533" name="Object 7"/>
          <p:cNvGraphicFramePr>
            <a:graphicFrameLocks noChangeAspect="1"/>
          </p:cNvGraphicFramePr>
          <p:nvPr/>
        </p:nvGraphicFramePr>
        <p:xfrm>
          <a:off x="2700338" y="5229225"/>
          <a:ext cx="19446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Equation" r:id="rId3" imgW="838200" imgH="228600" progId="Equation.3">
                  <p:embed/>
                </p:oleObj>
              </mc:Choice>
              <mc:Fallback>
                <p:oleObj name="Equation" r:id="rId3" imgW="8382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229225"/>
                        <a:ext cx="1944687" cy="508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AutoShape 8"/>
          <p:cNvSpPr>
            <a:spLocks noChangeArrowheads="1"/>
          </p:cNvSpPr>
          <p:nvPr/>
        </p:nvSpPr>
        <p:spPr bwMode="auto">
          <a:xfrm>
            <a:off x="6335713" y="4941888"/>
            <a:ext cx="2808287" cy="790575"/>
          </a:xfrm>
          <a:prstGeom prst="wedgeRoundRectCallout">
            <a:avLst>
              <a:gd name="adj1" fmla="val -107528"/>
              <a:gd name="adj2" fmla="val 34542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Gradient Descent Rule </a:t>
            </a:r>
            <a:endParaRPr lang="zh-CN" altLang="en-US" baseline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2535" name="Object 9"/>
          <p:cNvGraphicFramePr>
            <a:graphicFrameLocks noChangeAspect="1"/>
          </p:cNvGraphicFramePr>
          <p:nvPr/>
        </p:nvGraphicFramePr>
        <p:xfrm>
          <a:off x="2843213" y="4005263"/>
          <a:ext cx="302418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Equation" r:id="rId5" imgW="1536700" imgH="228600" progId="Equation.DSMT4">
                  <p:embed/>
                </p:oleObj>
              </mc:Choice>
              <mc:Fallback>
                <p:oleObj name="Equation" r:id="rId5" imgW="15367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005263"/>
                        <a:ext cx="3024187" cy="4492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10"/>
          <p:cNvGraphicFramePr>
            <a:graphicFrameLocks noChangeAspect="1"/>
          </p:cNvGraphicFramePr>
          <p:nvPr/>
        </p:nvGraphicFramePr>
        <p:xfrm>
          <a:off x="4211638" y="1125538"/>
          <a:ext cx="143986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7" imgW="723586" imgH="241195" progId="Equation.DSMT4">
                  <p:embed/>
                </p:oleObj>
              </mc:Choice>
              <mc:Fallback>
                <p:oleObj name="Equation" r:id="rId7" imgW="723586" imgH="24119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125538"/>
                        <a:ext cx="143986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13"/>
          <p:cNvGraphicFramePr>
            <a:graphicFrameLocks noChangeAspect="1"/>
          </p:cNvGraphicFramePr>
          <p:nvPr/>
        </p:nvGraphicFramePr>
        <p:xfrm>
          <a:off x="4284663" y="2636838"/>
          <a:ext cx="13684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9" imgW="774364" imgH="431613" progId="Equation.DSMT4">
                  <p:embed/>
                </p:oleObj>
              </mc:Choice>
              <mc:Fallback>
                <p:oleObj name="Equation" r:id="rId9" imgW="774364" imgH="431613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636838"/>
                        <a:ext cx="13684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762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800000"/>
                </a:solidFill>
              </a:rPr>
              <a:t>Example</a:t>
            </a:r>
            <a:endParaRPr lang="zh-CN" altLang="en-US" sz="4000" b="1" smtClean="0">
              <a:solidFill>
                <a:srgbClr val="80000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50825" y="1844675"/>
            <a:ext cx="8496300" cy="4608513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2400" smtClean="0"/>
              <a:t>Suppose an example of Perceptron which accepts two inputs </a:t>
            </a:r>
            <a:r>
              <a:rPr lang="en-US" altLang="zh-CN" sz="2400" i="1" smtClean="0"/>
              <a:t>x</a:t>
            </a:r>
            <a:r>
              <a:rPr lang="en-US" altLang="zh-CN" sz="2400" i="1" baseline="-25000" smtClean="0"/>
              <a:t>1</a:t>
            </a:r>
            <a:r>
              <a:rPr lang="en-US" altLang="zh-CN" sz="2400" smtClean="0"/>
              <a:t> and </a:t>
            </a:r>
            <a:r>
              <a:rPr lang="en-US" altLang="zh-CN" sz="2400" i="1" smtClean="0"/>
              <a:t>x</a:t>
            </a:r>
            <a:r>
              <a:rPr lang="en-US" altLang="zh-CN" sz="2400" i="1" baseline="-25000" smtClean="0"/>
              <a:t>2</a:t>
            </a:r>
            <a:r>
              <a:rPr lang="en-US" altLang="zh-CN" sz="2400" smtClean="0"/>
              <a:t>, with weights </a:t>
            </a:r>
            <a:r>
              <a:rPr lang="en-US" altLang="zh-CN" sz="2400" i="1" smtClean="0"/>
              <a:t>w</a:t>
            </a:r>
            <a:r>
              <a:rPr lang="en-US" altLang="zh-CN" sz="2400" i="1" baseline="-25000" smtClean="0"/>
              <a:t>1</a:t>
            </a:r>
            <a:r>
              <a:rPr lang="en-US" altLang="zh-CN" sz="2400" smtClean="0"/>
              <a:t> = 0.5 and </a:t>
            </a:r>
            <a:r>
              <a:rPr lang="en-US" altLang="zh-CN" sz="2400" i="1" smtClean="0"/>
              <a:t>w</a:t>
            </a:r>
            <a:r>
              <a:rPr lang="en-US" altLang="zh-CN" sz="2400" i="1" baseline="-25000" smtClean="0"/>
              <a:t>2</a:t>
            </a:r>
            <a:r>
              <a:rPr lang="en-US" altLang="zh-CN" sz="2400" smtClean="0"/>
              <a:t> = 0.3 and </a:t>
            </a:r>
            <a:r>
              <a:rPr lang="en-US" altLang="zh-CN" sz="2400" i="1" smtClean="0"/>
              <a:t>w</a:t>
            </a:r>
            <a:r>
              <a:rPr lang="en-US" altLang="zh-CN" sz="2400" i="1" baseline="-25000" smtClean="0"/>
              <a:t>0</a:t>
            </a:r>
            <a:r>
              <a:rPr lang="en-US" altLang="zh-CN" sz="2400" smtClean="0"/>
              <a:t> = -1. </a:t>
            </a:r>
          </a:p>
          <a:p>
            <a:pPr eaLnBrk="1" hangingPunct="1"/>
            <a:r>
              <a:rPr lang="en-US" altLang="zh-CN" sz="2400" smtClean="0"/>
              <a:t>Let the example is given: </a:t>
            </a:r>
            <a:r>
              <a:rPr lang="en-US" altLang="zh-CN" sz="2400" i="1" smtClean="0"/>
              <a:t>x</a:t>
            </a:r>
            <a:r>
              <a:rPr lang="en-US" altLang="zh-CN" sz="2400" i="1" baseline="-25000" smtClean="0"/>
              <a:t>1</a:t>
            </a:r>
            <a:r>
              <a:rPr lang="en-US" altLang="zh-CN" sz="2400" smtClean="0"/>
              <a:t> = 2, </a:t>
            </a:r>
            <a:r>
              <a:rPr lang="en-US" altLang="zh-CN" sz="2400" i="1" smtClean="0"/>
              <a:t>x</a:t>
            </a:r>
            <a:r>
              <a:rPr lang="en-US" altLang="zh-CN" sz="2400" i="1" baseline="-25000" smtClean="0"/>
              <a:t>2</a:t>
            </a:r>
            <a:r>
              <a:rPr lang="en-US" altLang="zh-CN" sz="2400" smtClean="0"/>
              <a:t> = 1, </a:t>
            </a:r>
            <a:r>
              <a:rPr lang="en-US" altLang="zh-CN" sz="2400" i="1" smtClean="0"/>
              <a:t>y</a:t>
            </a:r>
            <a:r>
              <a:rPr lang="en-US" altLang="zh-CN" sz="2400" smtClean="0"/>
              <a:t> = 0 </a:t>
            </a:r>
            <a:br>
              <a:rPr lang="en-US" altLang="zh-CN" sz="2400" smtClean="0"/>
            </a:br>
            <a:r>
              <a:rPr lang="en-US" altLang="zh-CN" sz="2400" smtClean="0"/>
              <a:t>The output of the Perceptron is :</a:t>
            </a:r>
            <a:endParaRPr lang="en-US" altLang="zh-CN" sz="2400" i="1" smtClean="0"/>
          </a:p>
          <a:p>
            <a:pPr eaLnBrk="1" hangingPunct="1">
              <a:buFontTx/>
              <a:buNone/>
            </a:pPr>
            <a:r>
              <a:rPr lang="en-US" altLang="zh-CN" sz="2400" i="1" smtClean="0"/>
              <a:t>			</a:t>
            </a:r>
            <a:r>
              <a:rPr lang="en-US" altLang="zh-CN" sz="2400" smtClean="0"/>
              <a:t>o = 2 * 0.5 + 1 * 0.3 - 1 = 0.3</a:t>
            </a:r>
          </a:p>
          <a:p>
            <a:pPr eaLnBrk="1" hangingPunct="1"/>
            <a:r>
              <a:rPr lang="en-US" altLang="zh-CN" sz="2400" smtClean="0"/>
              <a:t>The weight updates according to the </a:t>
            </a:r>
            <a:r>
              <a:rPr lang="en-US" altLang="zh-CN" sz="2400" b="1" smtClean="0"/>
              <a:t>gradient descent</a:t>
            </a:r>
            <a:r>
              <a:rPr lang="en-US" altLang="zh-CN" sz="2400" smtClean="0"/>
              <a:t> </a:t>
            </a:r>
            <a:r>
              <a:rPr lang="en-US" altLang="zh-CN" sz="2400" b="1" smtClean="0"/>
              <a:t>algorithm</a:t>
            </a:r>
            <a:r>
              <a:rPr lang="en-US" altLang="zh-CN" sz="2400" smtClean="0"/>
              <a:t> will be: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smtClean="0"/>
          </a:p>
          <a:p>
            <a:pPr lvl="4" eaLnBrk="1" hangingPunct="1">
              <a:lnSpc>
                <a:spcPct val="80000"/>
              </a:lnSpc>
              <a:buFontTx/>
              <a:buNone/>
            </a:pPr>
            <a:r>
              <a:rPr lang="en-US" altLang="zh-CN" sz="2400" i="1" smtClean="0">
                <a:sym typeface="Symbol" pitchFamily="18" charset="2"/>
              </a:rPr>
              <a:t></a:t>
            </a:r>
            <a:r>
              <a:rPr lang="en-US" altLang="zh-CN" sz="2400" i="1" smtClean="0"/>
              <a:t>w</a:t>
            </a:r>
            <a:r>
              <a:rPr lang="en-US" altLang="zh-CN" sz="2400" i="1" baseline="-25000" smtClean="0"/>
              <a:t>1</a:t>
            </a:r>
            <a:r>
              <a:rPr lang="en-US" altLang="zh-CN" sz="2400" smtClean="0"/>
              <a:t> = ( 0 - 0.3 ) * 2 = </a:t>
            </a:r>
            <a:r>
              <a:rPr lang="en-US" altLang="zh-CN" sz="2400" smtClean="0">
                <a:solidFill>
                  <a:srgbClr val="0000FF"/>
                </a:solidFill>
              </a:rPr>
              <a:t>- 0.6</a:t>
            </a:r>
          </a:p>
          <a:p>
            <a:pPr lvl="4" eaLnBrk="1" hangingPunct="1">
              <a:lnSpc>
                <a:spcPct val="80000"/>
              </a:lnSpc>
              <a:buFontTx/>
              <a:buNone/>
            </a:pPr>
            <a:r>
              <a:rPr lang="en-US" altLang="zh-CN" sz="2400" i="1" smtClean="0">
                <a:sym typeface="Symbol" pitchFamily="18" charset="2"/>
              </a:rPr>
              <a:t></a:t>
            </a:r>
            <a:r>
              <a:rPr lang="en-US" altLang="zh-CN" sz="2400" i="1" smtClean="0"/>
              <a:t> w</a:t>
            </a:r>
            <a:r>
              <a:rPr lang="en-US" altLang="zh-CN" sz="2400" i="1" baseline="-25000" smtClean="0"/>
              <a:t>2</a:t>
            </a:r>
            <a:r>
              <a:rPr lang="en-US" altLang="zh-CN" sz="2400" smtClean="0"/>
              <a:t> = ( 0 - 0.3 ) * 1 = </a:t>
            </a:r>
            <a:r>
              <a:rPr lang="en-US" altLang="zh-CN" sz="2400" smtClean="0">
                <a:solidFill>
                  <a:srgbClr val="0000FF"/>
                </a:solidFill>
              </a:rPr>
              <a:t>- 0.3</a:t>
            </a:r>
          </a:p>
          <a:p>
            <a:pPr lvl="4" eaLnBrk="1" hangingPunct="1">
              <a:lnSpc>
                <a:spcPct val="80000"/>
              </a:lnSpc>
              <a:buFontTx/>
              <a:buNone/>
            </a:pPr>
            <a:r>
              <a:rPr lang="en-US" altLang="zh-CN" sz="2400" i="1" smtClean="0">
                <a:sym typeface="Symbol" pitchFamily="18" charset="2"/>
              </a:rPr>
              <a:t></a:t>
            </a:r>
            <a:r>
              <a:rPr lang="en-US" altLang="zh-CN" sz="2400" i="1" smtClean="0"/>
              <a:t> w</a:t>
            </a:r>
            <a:r>
              <a:rPr lang="en-US" altLang="zh-CN" sz="2400" i="1" baseline="-25000" smtClean="0"/>
              <a:t>0</a:t>
            </a:r>
            <a:r>
              <a:rPr lang="en-US" altLang="zh-CN" sz="2400" smtClean="0"/>
              <a:t> = ( 0 - 0.3 ) * 1 = </a:t>
            </a:r>
            <a:r>
              <a:rPr lang="en-US" altLang="zh-CN" sz="2400" smtClean="0">
                <a:solidFill>
                  <a:srgbClr val="0000FF"/>
                </a:solidFill>
              </a:rPr>
              <a:t>- 0.3</a:t>
            </a:r>
            <a:endParaRPr lang="zh-CN" altLang="en-US" sz="240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260350"/>
            <a:ext cx="7793037" cy="1462088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800000"/>
                </a:solidFill>
              </a:rPr>
              <a:t>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79388" y="1889125"/>
            <a:ext cx="8785225" cy="49688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Let another example is given: </a:t>
            </a:r>
            <a:r>
              <a:rPr lang="en-US" altLang="zh-CN" sz="2400" i="1" smtClean="0"/>
              <a:t>x</a:t>
            </a:r>
            <a:r>
              <a:rPr lang="en-US" altLang="zh-CN" sz="2400" i="1" baseline="-25000" smtClean="0"/>
              <a:t>1</a:t>
            </a:r>
            <a:r>
              <a:rPr lang="en-US" altLang="zh-CN" sz="2400" smtClean="0"/>
              <a:t> = 1, </a:t>
            </a:r>
            <a:r>
              <a:rPr lang="en-US" altLang="zh-CN" sz="2400" i="1" smtClean="0"/>
              <a:t>x</a:t>
            </a:r>
            <a:r>
              <a:rPr lang="en-US" altLang="zh-CN" sz="2400" i="1" baseline="-25000" smtClean="0"/>
              <a:t>2</a:t>
            </a:r>
            <a:r>
              <a:rPr lang="en-US" altLang="zh-CN" sz="2400" smtClean="0"/>
              <a:t> = 2, </a:t>
            </a:r>
            <a:r>
              <a:rPr lang="en-US" altLang="zh-CN" sz="2400" i="1" smtClean="0"/>
              <a:t>y</a:t>
            </a:r>
            <a:r>
              <a:rPr lang="en-US" altLang="zh-CN" sz="2400" smtClean="0"/>
              <a:t> = 1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The output of the Perceptron is :</a:t>
            </a:r>
            <a:endParaRPr lang="en-US" altLang="zh-CN" sz="2400" i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i="1" smtClean="0"/>
              <a:t>		</a:t>
            </a:r>
            <a:r>
              <a:rPr lang="en-US" altLang="zh-CN" sz="2400" smtClean="0"/>
              <a:t>o = 1 * 0.5 + 2 * 0.3 - 1 = 0.1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	The weight updates according to the gradient descent algorithm will be: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sym typeface="Symbol" pitchFamily="18" charset="2"/>
              </a:rPr>
              <a:t></a:t>
            </a:r>
            <a:r>
              <a:rPr lang="en-US" altLang="zh-CN" sz="2400" i="1" smtClean="0"/>
              <a:t>w</a:t>
            </a:r>
            <a:r>
              <a:rPr lang="en-US" altLang="zh-CN" sz="2400" i="1" baseline="-25000" smtClean="0"/>
              <a:t>1</a:t>
            </a:r>
            <a:r>
              <a:rPr lang="en-US" altLang="zh-CN" sz="2400" smtClean="0"/>
              <a:t> = </a:t>
            </a:r>
            <a:r>
              <a:rPr lang="en-US" altLang="zh-CN" sz="2400" smtClean="0">
                <a:solidFill>
                  <a:srgbClr val="0000FF"/>
                </a:solidFill>
              </a:rPr>
              <a:t>- 0.6</a:t>
            </a:r>
            <a:r>
              <a:rPr lang="en-US" altLang="zh-CN" sz="2400" smtClean="0"/>
              <a:t> + ( 1 - 0.1 ) * 1 = 0.3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sym typeface="Symbol" pitchFamily="18" charset="2"/>
              </a:rPr>
              <a:t></a:t>
            </a:r>
            <a:r>
              <a:rPr lang="en-US" altLang="zh-CN" sz="2400" i="1" smtClean="0"/>
              <a:t>w</a:t>
            </a:r>
            <a:r>
              <a:rPr lang="en-US" altLang="zh-CN" sz="2400" i="1" baseline="-25000" smtClean="0"/>
              <a:t>2</a:t>
            </a:r>
            <a:r>
              <a:rPr lang="en-US" altLang="zh-CN" sz="2400" smtClean="0"/>
              <a:t> = </a:t>
            </a:r>
            <a:r>
              <a:rPr lang="en-US" altLang="zh-CN" sz="2400" smtClean="0">
                <a:solidFill>
                  <a:srgbClr val="0000FF"/>
                </a:solidFill>
              </a:rPr>
              <a:t>- 0.3</a:t>
            </a:r>
            <a:r>
              <a:rPr lang="en-US" altLang="zh-CN" sz="2400" smtClean="0"/>
              <a:t> + ( 1 - 0.1 ) * 2 = 1.5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sym typeface="Symbol" pitchFamily="18" charset="2"/>
              </a:rPr>
              <a:t></a:t>
            </a:r>
            <a:r>
              <a:rPr lang="en-US" altLang="zh-CN" sz="2400" i="1" smtClean="0"/>
              <a:t>w</a:t>
            </a:r>
            <a:r>
              <a:rPr lang="en-US" altLang="zh-CN" sz="2400" i="1" baseline="-25000" smtClean="0"/>
              <a:t>0</a:t>
            </a:r>
            <a:r>
              <a:rPr lang="en-US" altLang="zh-CN" sz="2400" smtClean="0"/>
              <a:t> = </a:t>
            </a:r>
            <a:r>
              <a:rPr lang="en-US" altLang="zh-CN" sz="2400" smtClean="0">
                <a:solidFill>
                  <a:srgbClr val="0000FF"/>
                </a:solidFill>
              </a:rPr>
              <a:t>- 0.3</a:t>
            </a:r>
            <a:r>
              <a:rPr lang="en-US" altLang="zh-CN" sz="2400" smtClean="0"/>
              <a:t> + ( 1 - 0.1 ) * 1= 0.6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	If there are no more examples in the batch, the weights will be modified as follows:</a:t>
            </a:r>
            <a:endParaRPr lang="en-US" altLang="zh-CN" sz="2400" i="1" smtClean="0"/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altLang="zh-CN" sz="2400" i="1" smtClean="0"/>
              <a:t>w</a:t>
            </a:r>
            <a:r>
              <a:rPr lang="en-US" altLang="zh-CN" sz="2400" i="1" baseline="-25000" smtClean="0"/>
              <a:t>1</a:t>
            </a:r>
            <a:r>
              <a:rPr lang="en-US" altLang="zh-CN" sz="2400" smtClean="0"/>
              <a:t> = 0.5 + 0.3 = 0.8</a:t>
            </a:r>
            <a:endParaRPr lang="en-US" altLang="zh-CN" sz="2400" i="1" smtClean="0"/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altLang="zh-CN" sz="2400" i="1" smtClean="0"/>
              <a:t>w</a:t>
            </a:r>
            <a:r>
              <a:rPr lang="en-US" altLang="zh-CN" sz="2400" i="1" baseline="-25000" smtClean="0"/>
              <a:t>2</a:t>
            </a:r>
            <a:r>
              <a:rPr lang="en-US" altLang="zh-CN" sz="2400" baseline="-25000" smtClean="0"/>
              <a:t> </a:t>
            </a:r>
            <a:r>
              <a:rPr lang="en-US" altLang="zh-CN" sz="2400" smtClean="0"/>
              <a:t>= 0.3 + 1.5 = 1.8</a:t>
            </a:r>
            <a:endParaRPr lang="en-US" altLang="zh-CN" sz="2400" i="1" smtClean="0"/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altLang="zh-CN" sz="2400" i="1" smtClean="0"/>
              <a:t>w</a:t>
            </a:r>
            <a:r>
              <a:rPr lang="en-US" altLang="zh-CN" sz="2400" i="1" baseline="-25000" smtClean="0"/>
              <a:t>0</a:t>
            </a:r>
            <a:r>
              <a:rPr lang="en-US" altLang="zh-CN" sz="2400" smtClean="0"/>
              <a:t> = - 1 + 0.6 = 1.6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8207375" cy="1143000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800000"/>
                </a:solidFill>
              </a:rPr>
              <a:t>On-line vs. Batch Learning Algorithms</a:t>
            </a:r>
            <a:r>
              <a:rPr lang="en-US" altLang="zh-CN" b="1" smtClean="0">
                <a:solidFill>
                  <a:srgbClr val="800000"/>
                </a:solidFill>
              </a:rPr>
              <a:t> </a:t>
            </a:r>
            <a:endParaRPr lang="zh-CN" altLang="en-US" b="1" smtClean="0">
              <a:solidFill>
                <a:srgbClr val="800000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50825" y="1628775"/>
            <a:ext cx="8713788" cy="5040313"/>
          </a:xfrm>
          <a:solidFill>
            <a:schemeClr val="bg1"/>
          </a:solidFill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b="1" smtClean="0"/>
              <a:t>The Delta Rule</a:t>
            </a:r>
            <a:endParaRPr lang="en-US" altLang="zh-CN" sz="2800" smtClean="0"/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	</a:t>
            </a:r>
            <a:r>
              <a:rPr lang="en-US" altLang="zh-CN" sz="2400" smtClean="0"/>
              <a:t>The gradient descent rule faces two difficulties in practice: </a:t>
            </a:r>
            <a:br>
              <a:rPr lang="en-US" altLang="zh-CN" sz="2400" smtClean="0"/>
            </a:br>
            <a:r>
              <a:rPr lang="en-US" altLang="zh-CN" sz="2400" smtClean="0"/>
              <a:t>- it converges very slowly </a:t>
            </a:r>
            <a:br>
              <a:rPr lang="en-US" altLang="zh-CN" sz="2400" smtClean="0"/>
            </a:br>
            <a:r>
              <a:rPr lang="en-US" altLang="zh-CN" sz="2400" smtClean="0"/>
              <a:t>- if there are multiple local minima in the error surface, then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/>
              <a:t>	there is no guarantee that it will find the global minimum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endParaRPr lang="en-US" altLang="zh-CN" sz="2400" smtClean="0"/>
          </a:p>
          <a:p>
            <a:pPr marL="381000" indent="-381000" eaLnBrk="1" hangingPunct="1">
              <a:lnSpc>
                <a:spcPct val="90000"/>
              </a:lnSpc>
            </a:pPr>
            <a:r>
              <a:rPr lang="en-US" altLang="zh-CN" sz="2400" smtClean="0"/>
              <a:t>That is why, a </a:t>
            </a:r>
            <a:r>
              <a:rPr lang="en-US" altLang="zh-CN" sz="2400" smtClean="0">
                <a:solidFill>
                  <a:srgbClr val="FF0000"/>
                </a:solidFill>
              </a:rPr>
              <a:t>stochastic version</a:t>
            </a:r>
            <a:r>
              <a:rPr lang="en-US" altLang="zh-CN" sz="2400" smtClean="0"/>
              <a:t> called </a:t>
            </a:r>
            <a:r>
              <a:rPr lang="en-US" altLang="zh-CN" sz="2400" i="1" smtClean="0"/>
              <a:t>incremental gradient descent</a:t>
            </a:r>
            <a:r>
              <a:rPr lang="en-US" altLang="zh-CN" sz="2400" smtClean="0"/>
              <a:t> rule is developed to overcome these difficulties. </a:t>
            </a:r>
            <a:endParaRPr lang="en-US" altLang="zh-CN" sz="2400" i="1" smtClean="0"/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altLang="zh-CN" sz="2400" i="1" smtClean="0">
                <a:solidFill>
                  <a:srgbClr val="0000FF"/>
                </a:solidFill>
              </a:rPr>
              <a:t>	Whereas the gradient descent rule updates the weights after calculating the whole error accumulated </a:t>
            </a:r>
            <a:r>
              <a:rPr lang="en-US" altLang="zh-CN" sz="2400" b="1" i="1" smtClean="0">
                <a:solidFill>
                  <a:srgbClr val="0000FF"/>
                </a:solidFill>
              </a:rPr>
              <a:t>from all examples</a:t>
            </a:r>
            <a:r>
              <a:rPr lang="en-US" altLang="zh-CN" sz="2400" i="1" smtClean="0">
                <a:solidFill>
                  <a:srgbClr val="0000FF"/>
                </a:solidFill>
              </a:rPr>
              <a:t>, the incremental version approximates the gradient descent error decrease by updating the weights </a:t>
            </a:r>
            <a:r>
              <a:rPr lang="en-US" altLang="zh-CN" sz="2400" b="1" i="1" smtClean="0">
                <a:solidFill>
                  <a:srgbClr val="0000FF"/>
                </a:solidFill>
              </a:rPr>
              <a:t>after each training example</a:t>
            </a:r>
            <a:r>
              <a:rPr lang="en-US" altLang="zh-CN" sz="2400" i="1" smtClean="0">
                <a:solidFill>
                  <a:srgbClr val="0000FF"/>
                </a:solidFill>
              </a:rPr>
              <a:t>.</a:t>
            </a:r>
            <a:endParaRPr lang="en-US" altLang="zh-CN" sz="240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rgbClr val="800000"/>
                </a:solidFill>
              </a:rPr>
              <a:t>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7772400" cy="4114800"/>
          </a:xfrm>
        </p:spPr>
        <p:txBody>
          <a:bodyPr/>
          <a:lstStyle/>
          <a:p>
            <a:r>
              <a:rPr lang="en-US" altLang="zh-CN" dirty="0" smtClean="0"/>
              <a:t>Convergence of </a:t>
            </a:r>
            <a:r>
              <a:rPr lang="en-US" altLang="zh-CN" dirty="0" err="1" smtClean="0"/>
              <a:t>Rosenbaltt’s</a:t>
            </a:r>
            <a:r>
              <a:rPr lang="en-US" altLang="zh-CN" dirty="0" smtClean="0"/>
              <a:t> Perceptron</a:t>
            </a:r>
          </a:p>
          <a:p>
            <a:r>
              <a:rPr lang="en-US" altLang="zh-CN" dirty="0" smtClean="0"/>
              <a:t>Perceptron as network for classification</a:t>
            </a:r>
          </a:p>
          <a:p>
            <a:r>
              <a:rPr lang="en-US" altLang="zh-CN" dirty="0" smtClean="0"/>
              <a:t>Decision boundary</a:t>
            </a:r>
          </a:p>
          <a:p>
            <a:r>
              <a:rPr lang="en-US" altLang="zh-CN" b="1" dirty="0" smtClean="0">
                <a:solidFill>
                  <a:schemeClr val="hlink"/>
                </a:solidFill>
              </a:rPr>
              <a:t>Delta Rule</a:t>
            </a:r>
          </a:p>
          <a:p>
            <a:r>
              <a:rPr lang="en-US" altLang="zh-CN" b="1" dirty="0" smtClean="0">
                <a:solidFill>
                  <a:schemeClr val="hlink"/>
                </a:solidFill>
              </a:rPr>
              <a:t>Limitations of one-layer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8351837" cy="1150938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800000"/>
                </a:solidFill>
              </a:rPr>
              <a:t>Gradient Descent (Delta Rule)</a:t>
            </a:r>
            <a:endParaRPr lang="zh-CN" altLang="en-US" sz="4000" b="1" smtClean="0">
              <a:solidFill>
                <a:srgbClr val="800000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569325" cy="5183187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3590925" algn="l"/>
              </a:tabLst>
            </a:pPr>
            <a:r>
              <a:rPr lang="en-US" altLang="zh-CN" sz="2400" dirty="0" smtClean="0"/>
              <a:t>Perceptron rule fails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if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data is not linearly separable</a:t>
            </a:r>
          </a:p>
          <a:p>
            <a:pPr eaLnBrk="1" hangingPunct="1">
              <a:lnSpc>
                <a:spcPct val="90000"/>
              </a:lnSpc>
              <a:tabLst>
                <a:tab pos="3590925" algn="l"/>
              </a:tabLst>
            </a:pPr>
            <a:r>
              <a:rPr lang="en-US" altLang="zh-CN" sz="2400" dirty="0" smtClean="0"/>
              <a:t>Idea: uses </a:t>
            </a:r>
            <a:r>
              <a:rPr lang="en-US" altLang="zh-CN" sz="2400" b="1" dirty="0" smtClean="0"/>
              <a:t>gradient descent </a:t>
            </a:r>
            <a:r>
              <a:rPr lang="en-US" altLang="zh-CN" sz="2400" dirty="0" smtClean="0"/>
              <a:t>to search the </a:t>
            </a:r>
            <a:r>
              <a:rPr lang="en-US" altLang="zh-CN" sz="2400" dirty="0" smtClean="0">
                <a:solidFill>
                  <a:srgbClr val="0000FF"/>
                </a:solidFill>
              </a:rPr>
              <a:t>hypothesis space</a:t>
            </a:r>
          </a:p>
          <a:p>
            <a:pPr lvl="1" eaLnBrk="1" hangingPunct="1">
              <a:lnSpc>
                <a:spcPct val="90000"/>
              </a:lnSpc>
              <a:buSzPct val="100000"/>
              <a:buFont typeface="Tahoma" panose="020B0604030504040204" pitchFamily="34" charset="0"/>
              <a:buChar char="̶"/>
              <a:tabLst>
                <a:tab pos="3590925" algn="l"/>
              </a:tabLst>
            </a:pPr>
            <a:r>
              <a:rPr lang="en-US" altLang="zh-CN" sz="2400" dirty="0" smtClean="0"/>
              <a:t>perceptron rule cannot be used (not differentiable)</a:t>
            </a:r>
          </a:p>
          <a:p>
            <a:pPr lvl="1" eaLnBrk="1" hangingPunct="1">
              <a:lnSpc>
                <a:spcPct val="90000"/>
              </a:lnSpc>
              <a:buSzPct val="100000"/>
              <a:buFont typeface="Tahoma" panose="020B0604030504040204" pitchFamily="34" charset="0"/>
              <a:buChar char="̶"/>
              <a:tabLst>
                <a:tab pos="3590925" algn="l"/>
              </a:tabLst>
            </a:pPr>
            <a:r>
              <a:rPr lang="en-US" altLang="zh-CN" sz="2400" dirty="0" smtClean="0"/>
              <a:t>hence, an </a:t>
            </a:r>
            <a:r>
              <a:rPr lang="en-US" altLang="zh-CN" sz="2400" dirty="0" err="1" smtClean="0">
                <a:solidFill>
                  <a:schemeClr val="folHlink"/>
                </a:solidFill>
              </a:rPr>
              <a:t>unthresholded</a:t>
            </a:r>
            <a:r>
              <a:rPr lang="en-US" altLang="zh-CN" sz="2400" dirty="0" smtClean="0">
                <a:solidFill>
                  <a:schemeClr val="folHlink"/>
                </a:solidFill>
              </a:rPr>
              <a:t> linear unit</a:t>
            </a:r>
            <a:r>
              <a:rPr lang="en-US" altLang="zh-CN" sz="2400" b="1" dirty="0" smtClean="0"/>
              <a:t> </a:t>
            </a:r>
            <a:r>
              <a:rPr lang="en-US" altLang="zh-CN" sz="2400" dirty="0" smtClean="0"/>
              <a:t>is appropriate</a:t>
            </a:r>
          </a:p>
          <a:p>
            <a:pPr marL="457200" lvl="1" indent="0" eaLnBrk="1" hangingPunct="1">
              <a:lnSpc>
                <a:spcPct val="90000"/>
              </a:lnSpc>
              <a:buSzPct val="100000"/>
              <a:buNone/>
              <a:tabLst>
                <a:tab pos="3590925" algn="l"/>
              </a:tabLst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error measure: </a:t>
            </a:r>
          </a:p>
          <a:p>
            <a:pPr lvl="1" eaLnBrk="1" hangingPunct="1">
              <a:lnSpc>
                <a:spcPct val="90000"/>
              </a:lnSpc>
              <a:tabLst>
                <a:tab pos="3590925" algn="l"/>
              </a:tabLst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3590925" algn="l"/>
              </a:tabLst>
            </a:pP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tabLst>
                <a:tab pos="3590925" algn="l"/>
              </a:tabLst>
            </a:pPr>
            <a:r>
              <a:rPr lang="en-US" altLang="zh-CN" sz="2800" dirty="0" smtClean="0"/>
              <a:t>to understand gradient descent, it is helpful to visualize the entire </a:t>
            </a:r>
            <a:r>
              <a:rPr lang="en-US" altLang="zh-CN" sz="2800" i="1" dirty="0" smtClean="0"/>
              <a:t>hypothesis space</a:t>
            </a:r>
            <a:r>
              <a:rPr lang="en-US" altLang="zh-CN" sz="2800" dirty="0" smtClean="0"/>
              <a:t> with</a:t>
            </a:r>
          </a:p>
          <a:p>
            <a:pPr lvl="1" eaLnBrk="1" hangingPunct="1">
              <a:lnSpc>
                <a:spcPct val="90000"/>
              </a:lnSpc>
              <a:tabLst>
                <a:tab pos="3590925" algn="l"/>
              </a:tabLst>
            </a:pPr>
            <a:r>
              <a:rPr lang="en-US" altLang="zh-CN" sz="2400" dirty="0" smtClean="0"/>
              <a:t>all possible weight vectors and</a:t>
            </a:r>
          </a:p>
          <a:p>
            <a:pPr lvl="1" eaLnBrk="1" hangingPunct="1">
              <a:lnSpc>
                <a:spcPct val="90000"/>
              </a:lnSpc>
              <a:tabLst>
                <a:tab pos="3590925" algn="l"/>
              </a:tabLst>
            </a:pPr>
            <a:r>
              <a:rPr lang="en-US" altLang="zh-CN" sz="2400" dirty="0" smtClean="0"/>
              <a:t>associated E values</a:t>
            </a:r>
            <a:endParaRPr lang="zh-CN" altLang="en-US" sz="2400" dirty="0" smtClean="0"/>
          </a:p>
        </p:txBody>
      </p:sp>
      <p:graphicFrame>
        <p:nvGraphicFramePr>
          <p:cNvPr id="12292" name="Object 1"/>
          <p:cNvGraphicFramePr>
            <a:graphicFrameLocks noChangeAspect="1"/>
          </p:cNvGraphicFramePr>
          <p:nvPr/>
        </p:nvGraphicFramePr>
        <p:xfrm>
          <a:off x="3203575" y="3716338"/>
          <a:ext cx="26162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3" imgW="1384300" imgH="419100" progId="Equation.3">
                  <p:embed/>
                </p:oleObj>
              </mc:Choice>
              <mc:Fallback>
                <p:oleObj name="Equation" r:id="rId3" imgW="1384300" imgH="419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716338"/>
                        <a:ext cx="26162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762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800000"/>
                </a:solidFill>
                <a:cs typeface="Tahoma" pitchFamily="34" charset="0"/>
              </a:rPr>
              <a:t>The Gradient Descent Rule</a:t>
            </a:r>
            <a:r>
              <a:rPr lang="en-US" altLang="zh-CN" sz="4800" b="1" smtClean="0">
                <a:solidFill>
                  <a:srgbClr val="800000"/>
                </a:solidFill>
                <a:cs typeface="Tahoma" pitchFamily="34" charset="0"/>
              </a:rPr>
              <a:t> </a:t>
            </a:r>
            <a:endParaRPr lang="zh-CN" altLang="en-US" sz="4800" b="1" smtClean="0">
              <a:solidFill>
                <a:srgbClr val="800000"/>
              </a:solidFill>
              <a:cs typeface="Tahoma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23850" y="1916113"/>
            <a:ext cx="7777163" cy="4537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The objective is to minimize the following error: 		</a:t>
            </a:r>
            <a:endParaRPr lang="en-US" altLang="zh-CN" sz="2400" i="1" baseline="300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400" i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i="1" dirty="0" smtClean="0"/>
              <a:t>The training is a process of minimizing the error </a:t>
            </a:r>
            <a:r>
              <a:rPr lang="en-US" altLang="zh-CN" sz="2400" dirty="0" smtClean="0"/>
              <a:t>E( w )</a:t>
            </a:r>
            <a:r>
              <a:rPr lang="en-US" altLang="zh-CN" sz="2400" i="1" dirty="0" smtClean="0"/>
              <a:t> in the direction of the steepest most rapid decrease,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 that is in direction opposite to the gradient: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i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i="1" dirty="0" smtClean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i="1" dirty="0" smtClean="0"/>
              <a:t>	which leads to the </a:t>
            </a:r>
            <a:r>
              <a:rPr lang="en-US" altLang="zh-CN" sz="2400" b="1" i="1" dirty="0" smtClean="0">
                <a:solidFill>
                  <a:srgbClr val="0000FF"/>
                </a:solidFill>
              </a:rPr>
              <a:t>gradient descent training rule</a:t>
            </a:r>
            <a:r>
              <a:rPr lang="en-US" altLang="zh-CN" sz="2400" i="1" dirty="0" smtClean="0"/>
              <a:t>: 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i="1" dirty="0" smtClean="0"/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en-AU" altLang="en-US"/>
          </a:p>
        </p:txBody>
      </p:sp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en-AU" altLang="en-US"/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1476375" y="4292600"/>
          <a:ext cx="56880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3" imgW="2514600" imgH="228600" progId="Equation.3">
                  <p:embed/>
                </p:oleObj>
              </mc:Choice>
              <mc:Fallback>
                <p:oleObj name="Equation" r:id="rId3" imgW="25146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292600"/>
                        <a:ext cx="568801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en-AU" altLang="en-US"/>
          </a:p>
        </p:txBody>
      </p:sp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2843213" y="5589588"/>
          <a:ext cx="25923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5" imgW="1193800" imgH="228600" progId="Equation.3">
                  <p:embed/>
                </p:oleObj>
              </mc:Choice>
              <mc:Fallback>
                <p:oleObj name="Equation" r:id="rId5" imgW="11938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589588"/>
                        <a:ext cx="259238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12"/>
          <p:cNvGraphicFramePr>
            <a:graphicFrameLocks noChangeAspect="1"/>
          </p:cNvGraphicFramePr>
          <p:nvPr/>
        </p:nvGraphicFramePr>
        <p:xfrm>
          <a:off x="2124075" y="2276475"/>
          <a:ext cx="259238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7" imgW="1371600" imgH="419100" progId="Equation.DSMT4">
                  <p:embed/>
                </p:oleObj>
              </mc:Choice>
              <mc:Fallback>
                <p:oleObj name="Equation" r:id="rId7" imgW="1371600" imgH="419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76475"/>
                        <a:ext cx="259238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332656"/>
            <a:ext cx="7793037" cy="105571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800000"/>
                </a:solidFill>
              </a:rPr>
              <a:t>Error Surface</a:t>
            </a:r>
            <a:endParaRPr lang="zh-CN" altLang="en-US" sz="4000" b="1" dirty="0" smtClean="0">
              <a:solidFill>
                <a:srgbClr val="80000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44824"/>
            <a:ext cx="8280400" cy="4114800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the axes </a:t>
            </a:r>
            <a:r>
              <a:rPr lang="en-US" altLang="zh-CN" sz="2800" b="1" dirty="0" smtClean="0">
                <a:latin typeface="Courier New" pitchFamily="49" charset="0"/>
              </a:rPr>
              <a:t>w</a:t>
            </a:r>
            <a:r>
              <a:rPr lang="en-US" altLang="zh-CN" sz="2800" baseline="-25000" dirty="0" smtClean="0">
                <a:latin typeface="Courier New" pitchFamily="49" charset="0"/>
              </a:rPr>
              <a:t>0</a:t>
            </a:r>
            <a:r>
              <a:rPr lang="en-US" altLang="zh-CN" sz="2800" dirty="0" smtClean="0">
                <a:latin typeface="Courier New" pitchFamily="49" charset="0"/>
              </a:rPr>
              <a:t>,</a:t>
            </a:r>
            <a:r>
              <a:rPr lang="en-US" altLang="zh-CN" sz="2800" b="1" dirty="0" smtClean="0">
                <a:latin typeface="Courier New" pitchFamily="49" charset="0"/>
              </a:rPr>
              <a:t>w</a:t>
            </a:r>
            <a:r>
              <a:rPr lang="en-US" altLang="zh-CN" sz="2800" baseline="-25000" dirty="0" smtClean="0">
                <a:latin typeface="Courier New" pitchFamily="49" charset="0"/>
              </a:rPr>
              <a:t>1</a:t>
            </a:r>
            <a:r>
              <a:rPr lang="en-US" altLang="zh-CN" sz="2800" dirty="0" smtClean="0"/>
              <a:t> represent possible values for the two weights of a simple linear unit</a:t>
            </a:r>
            <a:endParaRPr lang="zh-CN" altLang="en-US" sz="2800" dirty="0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852738"/>
            <a:ext cx="4657725" cy="320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900113" y="6165850"/>
            <a:ext cx="7412037" cy="554038"/>
          </a:xfrm>
          <a:prstGeom prst="rect">
            <a:avLst/>
          </a:prstGeom>
          <a:solidFill>
            <a:schemeClr val="accent1">
              <a:alpha val="1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baseline="0">
                <a:latin typeface="Arial" pitchFamily="34" charset="0"/>
                <a:cs typeface="Arial" pitchFamily="34" charset="0"/>
              </a:rPr>
              <a:t>error surface must be </a:t>
            </a:r>
            <a:r>
              <a:rPr lang="en-US" altLang="zh-CN" sz="2000" b="1" baseline="0">
                <a:latin typeface="Arial" pitchFamily="34" charset="0"/>
                <a:cs typeface="Arial" pitchFamily="34" charset="0"/>
              </a:rPr>
              <a:t>parabolic </a:t>
            </a:r>
            <a:r>
              <a:rPr lang="en-US" altLang="zh-CN" sz="2000" baseline="0">
                <a:latin typeface="Arial" pitchFamily="34" charset="0"/>
                <a:cs typeface="Arial" pitchFamily="34" charset="0"/>
              </a:rPr>
              <a:t>with a </a:t>
            </a:r>
            <a:r>
              <a:rPr lang="en-US" altLang="zh-CN" sz="2000" b="1" baseline="0">
                <a:latin typeface="Arial" pitchFamily="34" charset="0"/>
                <a:cs typeface="Arial" pitchFamily="34" charset="0"/>
              </a:rPr>
              <a:t>single global minimum</a:t>
            </a:r>
            <a:endParaRPr lang="zh-CN" altLang="en-US" sz="2000" b="1" baseline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401638" y="6271419"/>
            <a:ext cx="287338" cy="3429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36650" y="333375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zh-CN" sz="3200" b="1" dirty="0" smtClean="0">
                <a:solidFill>
                  <a:srgbClr val="800000"/>
                </a:solidFill>
              </a:rPr>
              <a:t>Moving Downhill: Move in direction of negative derivative</a:t>
            </a:r>
            <a:endParaRPr lang="en-US" altLang="zh-CN" b="1" dirty="0" smtClean="0">
              <a:solidFill>
                <a:srgbClr val="800000"/>
              </a:solidFill>
            </a:endParaRP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 flipV="1">
            <a:off x="1593850" y="1770063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1593850" y="3903663"/>
            <a:ext cx="624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03250" y="1846263"/>
            <a:ext cx="81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r>
              <a:rPr lang="en-US" altLang="zh-CN" b="1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E(</a:t>
            </a:r>
            <a:r>
              <a:rPr lang="en-US" altLang="zh-CN" b="1" u="sng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w</a:t>
            </a:r>
            <a:r>
              <a:rPr lang="en-US" altLang="zh-CN" b="1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)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232650" y="3370263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r>
              <a:rPr lang="en-US" altLang="zh-CN" b="1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w</a:t>
            </a:r>
            <a:r>
              <a:rPr lang="en-US" altLang="zh-CN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1</a:t>
            </a:r>
            <a:endParaRPr lang="en-US" altLang="zh-CN" b="1" baseline="0">
              <a:solidFill>
                <a:schemeClr val="tx2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1593850" y="5427663"/>
            <a:ext cx="624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V="1">
            <a:off x="1593850" y="4284663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298450" y="4665663"/>
            <a:ext cx="10747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r>
              <a:rPr lang="en-US" altLang="zh-CN" b="1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dE(</a:t>
            </a:r>
            <a:r>
              <a:rPr lang="en-US" altLang="zh-CN" b="1" u="sng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w</a:t>
            </a:r>
            <a:r>
              <a:rPr lang="en-US" altLang="zh-CN" b="1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)/</a:t>
            </a:r>
          </a:p>
          <a:p>
            <a:r>
              <a:rPr lang="en-US" altLang="zh-CN" b="1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 dw</a:t>
            </a:r>
            <a:r>
              <a:rPr lang="en-US" altLang="zh-CN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1</a:t>
            </a:r>
          </a:p>
        </p:txBody>
      </p:sp>
      <p:sp>
        <p:nvSpPr>
          <p:cNvPr id="15370" name="Freeform 10"/>
          <p:cNvSpPr>
            <a:spLocks/>
          </p:cNvSpPr>
          <p:nvPr/>
        </p:nvSpPr>
        <p:spPr bwMode="auto">
          <a:xfrm>
            <a:off x="2127250" y="1998663"/>
            <a:ext cx="4800600" cy="1600200"/>
          </a:xfrm>
          <a:custGeom>
            <a:avLst/>
            <a:gdLst>
              <a:gd name="T0" fmla="*/ 0 w 3024"/>
              <a:gd name="T1" fmla="*/ 0 h 1008"/>
              <a:gd name="T2" fmla="*/ 2147483647 w 3024"/>
              <a:gd name="T3" fmla="*/ 2147483647 h 1008"/>
              <a:gd name="T4" fmla="*/ 2147483647 w 3024"/>
              <a:gd name="T5" fmla="*/ 0 h 1008"/>
              <a:gd name="T6" fmla="*/ 0 60000 65536"/>
              <a:gd name="T7" fmla="*/ 0 60000 65536"/>
              <a:gd name="T8" fmla="*/ 0 60000 65536"/>
              <a:gd name="T9" fmla="*/ 0 w 3024"/>
              <a:gd name="T10" fmla="*/ 0 h 1008"/>
              <a:gd name="T11" fmla="*/ 3024 w 3024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24" h="1008">
                <a:moveTo>
                  <a:pt x="0" y="0"/>
                </a:moveTo>
                <a:cubicBezTo>
                  <a:pt x="444" y="504"/>
                  <a:pt x="888" y="1008"/>
                  <a:pt x="1392" y="1008"/>
                </a:cubicBezTo>
                <a:cubicBezTo>
                  <a:pt x="1896" y="1008"/>
                  <a:pt x="2460" y="504"/>
                  <a:pt x="3024" y="0"/>
                </a:cubicBezTo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flipV="1">
            <a:off x="2051050" y="4437063"/>
            <a:ext cx="4648200" cy="1905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7308850" y="4818063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r>
              <a:rPr lang="en-US" altLang="zh-CN" b="1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w</a:t>
            </a:r>
            <a:r>
              <a:rPr lang="en-US" altLang="zh-CN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1</a:t>
            </a:r>
            <a:endParaRPr lang="en-US" altLang="zh-CN" b="1" baseline="0">
              <a:solidFill>
                <a:schemeClr val="tx2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5373" name="Oval 13"/>
          <p:cNvSpPr>
            <a:spLocks noChangeArrowheads="1"/>
          </p:cNvSpPr>
          <p:nvPr/>
        </p:nvSpPr>
        <p:spPr bwMode="auto">
          <a:xfrm>
            <a:off x="5937250" y="3751263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aseline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H="1">
            <a:off x="5022850" y="2836863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3956050" y="2352675"/>
            <a:ext cx="1968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r>
              <a:rPr lang="en-US" altLang="zh-CN" sz="2000" b="1" baseline="0">
                <a:latin typeface="Times New Roman" pitchFamily="18" charset="0"/>
                <a:ea typeface="MS PGothic" pitchFamily="34" charset="-128"/>
              </a:rPr>
              <a:t>Decreasing E(</a:t>
            </a:r>
            <a:r>
              <a:rPr lang="en-US" altLang="zh-CN" sz="2000" b="1" u="sng" baseline="0">
                <a:latin typeface="Times New Roman" pitchFamily="18" charset="0"/>
                <a:ea typeface="MS PGothic" pitchFamily="34" charset="-128"/>
              </a:rPr>
              <a:t>w</a:t>
            </a:r>
            <a:r>
              <a:rPr lang="en-US" altLang="zh-CN" sz="2000" b="1" baseline="0">
                <a:latin typeface="Times New Roman" pitchFamily="18" charset="0"/>
                <a:ea typeface="MS PGothic" pitchFamily="34" charset="-128"/>
              </a:rPr>
              <a:t>)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3563938" y="5949950"/>
            <a:ext cx="532923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r>
              <a:rPr lang="en-US" altLang="zh-CN" sz="2000" b="1" baseline="0" dirty="0">
                <a:latin typeface="Times New Roman" pitchFamily="18" charset="0"/>
                <a:ea typeface="MS PGothic" pitchFamily="34" charset="-128"/>
              </a:rPr>
              <a:t>d E(</a:t>
            </a:r>
            <a:r>
              <a:rPr lang="en-US" altLang="zh-CN" sz="2000" b="1" u="sng" baseline="0" dirty="0">
                <a:latin typeface="Times New Roman" pitchFamily="18" charset="0"/>
                <a:ea typeface="MS PGothic" pitchFamily="34" charset="-128"/>
              </a:rPr>
              <a:t>w</a:t>
            </a:r>
            <a:r>
              <a:rPr lang="en-US" altLang="zh-CN" sz="2000" b="1" baseline="0" dirty="0">
                <a:latin typeface="Times New Roman" pitchFamily="18" charset="0"/>
                <a:ea typeface="MS PGothic" pitchFamily="34" charset="-128"/>
              </a:rPr>
              <a:t>)/dw</a:t>
            </a:r>
            <a:r>
              <a:rPr lang="en-US" altLang="zh-CN" sz="2000" b="1" dirty="0">
                <a:latin typeface="Times New Roman" pitchFamily="18" charset="0"/>
                <a:ea typeface="MS PGothic" pitchFamily="34" charset="-128"/>
              </a:rPr>
              <a:t>1 </a:t>
            </a:r>
            <a:r>
              <a:rPr lang="en-US" altLang="zh-CN" sz="2000" b="1" baseline="0" dirty="0">
                <a:latin typeface="Times New Roman" pitchFamily="18" charset="0"/>
                <a:ea typeface="MS PGothic" pitchFamily="34" charset="-128"/>
              </a:rPr>
              <a:t> &gt; 0    </a:t>
            </a:r>
            <a:r>
              <a:rPr lang="en-US" altLang="zh-CN" sz="2000" b="1" dirty="0">
                <a:latin typeface="Times New Roman" pitchFamily="18" charset="0"/>
                <a:ea typeface="MS PGothic" pitchFamily="34" charset="-128"/>
              </a:rPr>
              <a:t>    </a:t>
            </a:r>
            <a:r>
              <a:rPr lang="en-US" altLang="zh-CN" sz="2000" b="1" baseline="0" dirty="0">
                <a:latin typeface="Times New Roman" pitchFamily="18" charset="0"/>
                <a:ea typeface="MS PGothic" pitchFamily="34" charset="-128"/>
              </a:rPr>
              <a:t>w</a:t>
            </a:r>
            <a:r>
              <a:rPr lang="en-US" altLang="zh-CN" sz="2000" b="1" dirty="0">
                <a:latin typeface="Times New Roman" pitchFamily="18" charset="0"/>
                <a:ea typeface="MS PGothic" pitchFamily="34" charset="-128"/>
              </a:rPr>
              <a:t>1</a:t>
            </a:r>
            <a:r>
              <a:rPr lang="en-US" altLang="zh-CN" sz="2000" b="1" baseline="0" dirty="0">
                <a:latin typeface="Times New Roman" pitchFamily="18" charset="0"/>
                <a:ea typeface="MS PGothic" pitchFamily="34" charset="-128"/>
              </a:rPr>
              <a:t> &lt;=  w</a:t>
            </a:r>
            <a:r>
              <a:rPr lang="en-US" altLang="zh-CN" sz="2000" b="1" dirty="0">
                <a:latin typeface="Times New Roman" pitchFamily="18" charset="0"/>
                <a:ea typeface="MS PGothic" pitchFamily="34" charset="-128"/>
              </a:rPr>
              <a:t>1</a:t>
            </a:r>
            <a:r>
              <a:rPr lang="en-US" altLang="zh-CN" sz="2000" b="1" baseline="0" dirty="0">
                <a:latin typeface="Times New Roman" pitchFamily="18" charset="0"/>
                <a:ea typeface="MS PGothic" pitchFamily="34" charset="-128"/>
              </a:rPr>
              <a:t> - </a:t>
            </a:r>
            <a:r>
              <a:rPr lang="en-US" altLang="zh-CN" sz="2000" b="1" baseline="0" dirty="0">
                <a:latin typeface="Symbol" pitchFamily="18" charset="2"/>
                <a:ea typeface="MS PGothic" pitchFamily="34" charset="-128"/>
              </a:rPr>
              <a:t>h</a:t>
            </a:r>
            <a:r>
              <a:rPr lang="en-US" altLang="zh-CN" sz="2000" b="1" baseline="0" dirty="0">
                <a:latin typeface="Times New Roman" pitchFamily="18" charset="0"/>
                <a:ea typeface="MS PGothic" pitchFamily="34" charset="-128"/>
              </a:rPr>
              <a:t> d E(</a:t>
            </a:r>
            <a:r>
              <a:rPr lang="en-US" altLang="zh-CN" sz="2000" b="1" u="sng" baseline="0" dirty="0">
                <a:latin typeface="Times New Roman" pitchFamily="18" charset="0"/>
                <a:ea typeface="MS PGothic" pitchFamily="34" charset="-128"/>
              </a:rPr>
              <a:t>w</a:t>
            </a:r>
            <a:r>
              <a:rPr lang="en-US" altLang="zh-CN" sz="2000" b="1" baseline="0" dirty="0">
                <a:latin typeface="Times New Roman" pitchFamily="18" charset="0"/>
                <a:ea typeface="MS PGothic" pitchFamily="34" charset="-128"/>
              </a:rPr>
              <a:t>)/dw</a:t>
            </a:r>
            <a:r>
              <a:rPr lang="en-US" altLang="zh-CN" sz="2000" b="1" dirty="0">
                <a:latin typeface="Times New Roman" pitchFamily="18" charset="0"/>
                <a:ea typeface="MS PGothic" pitchFamily="34" charset="-128"/>
              </a:rPr>
              <a:t>1    </a:t>
            </a:r>
          </a:p>
          <a:p>
            <a:r>
              <a:rPr lang="en-US" altLang="zh-CN" sz="2000" b="1" baseline="0" dirty="0">
                <a:latin typeface="Times New Roman" pitchFamily="18" charset="0"/>
                <a:ea typeface="MS PGothic" pitchFamily="34" charset="-128"/>
              </a:rPr>
              <a:t>i.e.,  </a:t>
            </a:r>
            <a:r>
              <a:rPr lang="en-US" altLang="zh-CN" b="1" baseline="0" dirty="0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rPr>
              <a:t>the rule decreases w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rPr>
              <a:t>1</a:t>
            </a:r>
            <a:endParaRPr lang="zh-CN" altLang="en-US" b="1" baseline="0" dirty="0">
              <a:solidFill>
                <a:srgbClr val="FF0000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5377" name="Oval 17"/>
          <p:cNvSpPr>
            <a:spLocks noChangeArrowheads="1"/>
          </p:cNvSpPr>
          <p:nvPr/>
        </p:nvSpPr>
        <p:spPr bwMode="auto">
          <a:xfrm>
            <a:off x="5937250" y="5275263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aseline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3"/>
          <p:cNvSpPr>
            <a:spLocks noChangeShapeType="1"/>
          </p:cNvSpPr>
          <p:nvPr/>
        </p:nvSpPr>
        <p:spPr bwMode="auto">
          <a:xfrm flipV="1">
            <a:off x="1619250" y="1800225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7" name="Line 4"/>
          <p:cNvSpPr>
            <a:spLocks noChangeShapeType="1"/>
          </p:cNvSpPr>
          <p:nvPr/>
        </p:nvSpPr>
        <p:spPr bwMode="auto">
          <a:xfrm>
            <a:off x="1619250" y="3933825"/>
            <a:ext cx="624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628650" y="1876425"/>
            <a:ext cx="81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r>
              <a:rPr lang="en-US" altLang="zh-CN" b="1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E(</a:t>
            </a:r>
            <a:r>
              <a:rPr lang="en-US" altLang="zh-CN" b="1" u="sng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w</a:t>
            </a:r>
            <a:r>
              <a:rPr lang="en-US" altLang="zh-CN" b="1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)</a:t>
            </a:r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7258050" y="3400425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r>
              <a:rPr lang="en-US" altLang="zh-CN" b="1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w</a:t>
            </a:r>
            <a:r>
              <a:rPr lang="en-US" altLang="zh-CN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1</a:t>
            </a:r>
            <a:endParaRPr lang="en-US" altLang="zh-CN" b="1" baseline="0">
              <a:solidFill>
                <a:schemeClr val="tx2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6390" name="Line 7"/>
          <p:cNvSpPr>
            <a:spLocks noChangeShapeType="1"/>
          </p:cNvSpPr>
          <p:nvPr/>
        </p:nvSpPr>
        <p:spPr bwMode="auto">
          <a:xfrm>
            <a:off x="1619250" y="5457825"/>
            <a:ext cx="624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Line 8"/>
          <p:cNvSpPr>
            <a:spLocks noChangeShapeType="1"/>
          </p:cNvSpPr>
          <p:nvPr/>
        </p:nvSpPr>
        <p:spPr bwMode="auto">
          <a:xfrm flipV="1">
            <a:off x="1619250" y="4314825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323850" y="4695825"/>
            <a:ext cx="10747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r>
              <a:rPr lang="en-US" altLang="zh-CN" b="1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dE(</a:t>
            </a:r>
            <a:r>
              <a:rPr lang="en-US" altLang="zh-CN" b="1" u="sng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w</a:t>
            </a:r>
            <a:r>
              <a:rPr lang="en-US" altLang="zh-CN" b="1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)/</a:t>
            </a:r>
          </a:p>
          <a:p>
            <a:r>
              <a:rPr lang="en-US" altLang="zh-CN" b="1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 dw</a:t>
            </a:r>
            <a:r>
              <a:rPr lang="en-US" altLang="zh-CN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1</a:t>
            </a:r>
          </a:p>
        </p:txBody>
      </p:sp>
      <p:sp>
        <p:nvSpPr>
          <p:cNvPr id="16393" name="Freeform 10"/>
          <p:cNvSpPr>
            <a:spLocks/>
          </p:cNvSpPr>
          <p:nvPr/>
        </p:nvSpPr>
        <p:spPr bwMode="auto">
          <a:xfrm>
            <a:off x="2152650" y="2028825"/>
            <a:ext cx="4800600" cy="1600200"/>
          </a:xfrm>
          <a:custGeom>
            <a:avLst/>
            <a:gdLst>
              <a:gd name="T0" fmla="*/ 0 w 3024"/>
              <a:gd name="T1" fmla="*/ 0 h 1008"/>
              <a:gd name="T2" fmla="*/ 2147483647 w 3024"/>
              <a:gd name="T3" fmla="*/ 2147483647 h 1008"/>
              <a:gd name="T4" fmla="*/ 2147483647 w 3024"/>
              <a:gd name="T5" fmla="*/ 0 h 1008"/>
              <a:gd name="T6" fmla="*/ 0 60000 65536"/>
              <a:gd name="T7" fmla="*/ 0 60000 65536"/>
              <a:gd name="T8" fmla="*/ 0 60000 65536"/>
              <a:gd name="T9" fmla="*/ 0 w 3024"/>
              <a:gd name="T10" fmla="*/ 0 h 1008"/>
              <a:gd name="T11" fmla="*/ 3024 w 3024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24" h="1008">
                <a:moveTo>
                  <a:pt x="0" y="0"/>
                </a:moveTo>
                <a:cubicBezTo>
                  <a:pt x="444" y="504"/>
                  <a:pt x="888" y="1008"/>
                  <a:pt x="1392" y="1008"/>
                </a:cubicBezTo>
                <a:cubicBezTo>
                  <a:pt x="1896" y="1008"/>
                  <a:pt x="2460" y="504"/>
                  <a:pt x="3024" y="0"/>
                </a:cubicBezTo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4" name="Line 11"/>
          <p:cNvSpPr>
            <a:spLocks noChangeShapeType="1"/>
          </p:cNvSpPr>
          <p:nvPr/>
        </p:nvSpPr>
        <p:spPr bwMode="auto">
          <a:xfrm flipV="1">
            <a:off x="2076450" y="4467225"/>
            <a:ext cx="4648200" cy="1905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7334250" y="4848225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r>
              <a:rPr lang="en-US" altLang="zh-CN" b="1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w</a:t>
            </a:r>
            <a:r>
              <a:rPr lang="en-US" altLang="zh-CN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1</a:t>
            </a:r>
            <a:endParaRPr lang="en-US" altLang="zh-CN" b="1" baseline="0">
              <a:solidFill>
                <a:schemeClr val="tx2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6396" name="Oval 13"/>
          <p:cNvSpPr>
            <a:spLocks noChangeArrowheads="1"/>
          </p:cNvSpPr>
          <p:nvPr/>
        </p:nvSpPr>
        <p:spPr bwMode="auto">
          <a:xfrm>
            <a:off x="2686050" y="3781425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aseline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6397" name="Line 14"/>
          <p:cNvSpPr>
            <a:spLocks noChangeShapeType="1"/>
          </p:cNvSpPr>
          <p:nvPr/>
        </p:nvSpPr>
        <p:spPr bwMode="auto">
          <a:xfrm>
            <a:off x="2686050" y="263842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2533650" y="2181225"/>
            <a:ext cx="1968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r>
              <a:rPr lang="en-US" altLang="zh-CN" sz="2000" b="1" baseline="0">
                <a:latin typeface="Times New Roman" pitchFamily="18" charset="0"/>
                <a:ea typeface="MS PGothic" pitchFamily="34" charset="-128"/>
              </a:rPr>
              <a:t>Decreasing E(</a:t>
            </a:r>
            <a:r>
              <a:rPr lang="en-US" altLang="zh-CN" sz="2000" b="1" u="sng" baseline="0">
                <a:latin typeface="Times New Roman" pitchFamily="18" charset="0"/>
                <a:ea typeface="MS PGothic" pitchFamily="34" charset="-128"/>
              </a:rPr>
              <a:t>w</a:t>
            </a:r>
            <a:r>
              <a:rPr lang="en-US" altLang="zh-CN" sz="2000" b="1" baseline="0">
                <a:latin typeface="Times New Roman" pitchFamily="18" charset="0"/>
                <a:ea typeface="MS PGothic" pitchFamily="34" charset="-128"/>
              </a:rPr>
              <a:t>)</a:t>
            </a:r>
          </a:p>
        </p:txBody>
      </p:sp>
      <p:sp>
        <p:nvSpPr>
          <p:cNvPr id="16399" name="Text Box 16"/>
          <p:cNvSpPr txBox="1">
            <a:spLocks noChangeArrowheads="1"/>
          </p:cNvSpPr>
          <p:nvPr/>
        </p:nvSpPr>
        <p:spPr bwMode="auto">
          <a:xfrm>
            <a:off x="4211638" y="5869087"/>
            <a:ext cx="4932362" cy="97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r>
              <a:rPr lang="en-US" altLang="zh-CN" sz="2000" b="1" baseline="0" dirty="0">
                <a:latin typeface="Times New Roman" pitchFamily="18" charset="0"/>
                <a:ea typeface="MS PGothic" pitchFamily="34" charset="-128"/>
              </a:rPr>
              <a:t>d E(</a:t>
            </a:r>
            <a:r>
              <a:rPr lang="en-US" altLang="zh-CN" sz="2000" b="1" u="sng" baseline="0" dirty="0">
                <a:latin typeface="Times New Roman" pitchFamily="18" charset="0"/>
                <a:ea typeface="MS PGothic" pitchFamily="34" charset="-128"/>
              </a:rPr>
              <a:t>w</a:t>
            </a:r>
            <a:r>
              <a:rPr lang="en-US" altLang="zh-CN" sz="2000" b="1" baseline="0" dirty="0">
                <a:latin typeface="Times New Roman" pitchFamily="18" charset="0"/>
                <a:ea typeface="MS PGothic" pitchFamily="34" charset="-128"/>
              </a:rPr>
              <a:t>)/dw</a:t>
            </a:r>
            <a:r>
              <a:rPr lang="en-US" altLang="zh-CN" sz="2000" b="1" dirty="0">
                <a:latin typeface="Times New Roman" pitchFamily="18" charset="0"/>
                <a:ea typeface="MS PGothic" pitchFamily="34" charset="-128"/>
              </a:rPr>
              <a:t>1 </a:t>
            </a:r>
            <a:r>
              <a:rPr lang="en-US" altLang="zh-CN" sz="2000" b="1" baseline="0" dirty="0">
                <a:latin typeface="Times New Roman" pitchFamily="18" charset="0"/>
                <a:ea typeface="MS PGothic" pitchFamily="34" charset="-128"/>
              </a:rPr>
              <a:t> &lt; 0      w</a:t>
            </a:r>
            <a:r>
              <a:rPr lang="en-US" altLang="zh-CN" sz="2000" b="1" dirty="0">
                <a:latin typeface="Times New Roman" pitchFamily="18" charset="0"/>
                <a:ea typeface="MS PGothic" pitchFamily="34" charset="-128"/>
              </a:rPr>
              <a:t>1</a:t>
            </a:r>
            <a:r>
              <a:rPr lang="en-US" altLang="zh-CN" sz="2000" b="1" baseline="0" dirty="0">
                <a:latin typeface="Times New Roman" pitchFamily="18" charset="0"/>
                <a:ea typeface="MS PGothic" pitchFamily="34" charset="-128"/>
              </a:rPr>
              <a:t> &lt;=  w</a:t>
            </a:r>
            <a:r>
              <a:rPr lang="en-US" altLang="zh-CN" sz="2000" b="1" dirty="0">
                <a:latin typeface="Times New Roman" pitchFamily="18" charset="0"/>
                <a:ea typeface="MS PGothic" pitchFamily="34" charset="-128"/>
              </a:rPr>
              <a:t>1</a:t>
            </a:r>
            <a:r>
              <a:rPr lang="en-US" altLang="zh-CN" sz="2000" b="1" baseline="0" dirty="0">
                <a:latin typeface="Times New Roman" pitchFamily="18" charset="0"/>
                <a:ea typeface="MS PGothic" pitchFamily="34" charset="-128"/>
              </a:rPr>
              <a:t> - </a:t>
            </a:r>
            <a:r>
              <a:rPr lang="en-US" altLang="zh-CN" sz="2000" b="1" baseline="0" dirty="0">
                <a:latin typeface="Symbol" pitchFamily="18" charset="2"/>
                <a:ea typeface="MS PGothic" pitchFamily="34" charset="-128"/>
              </a:rPr>
              <a:t>h</a:t>
            </a:r>
            <a:r>
              <a:rPr lang="en-US" altLang="zh-CN" sz="2000" b="1" baseline="0" dirty="0">
                <a:latin typeface="Times New Roman" pitchFamily="18" charset="0"/>
                <a:ea typeface="MS PGothic" pitchFamily="34" charset="-128"/>
              </a:rPr>
              <a:t> d E(</a:t>
            </a:r>
            <a:r>
              <a:rPr lang="en-US" altLang="zh-CN" sz="2000" b="1" u="sng" baseline="0" dirty="0">
                <a:latin typeface="Times New Roman" pitchFamily="18" charset="0"/>
                <a:ea typeface="MS PGothic" pitchFamily="34" charset="-128"/>
              </a:rPr>
              <a:t>w</a:t>
            </a:r>
            <a:r>
              <a:rPr lang="en-US" altLang="zh-CN" sz="2000" b="1" baseline="0" dirty="0">
                <a:latin typeface="Times New Roman" pitchFamily="18" charset="0"/>
                <a:ea typeface="MS PGothic" pitchFamily="34" charset="-128"/>
              </a:rPr>
              <a:t>)/dw</a:t>
            </a:r>
            <a:r>
              <a:rPr lang="en-US" altLang="zh-CN" sz="2000" b="1" dirty="0">
                <a:latin typeface="Times New Roman" pitchFamily="18" charset="0"/>
                <a:ea typeface="MS PGothic" pitchFamily="34" charset="-128"/>
              </a:rPr>
              <a:t>1  </a:t>
            </a:r>
          </a:p>
          <a:p>
            <a:endParaRPr lang="en-US" altLang="zh-CN" sz="2000" b="1" dirty="0">
              <a:latin typeface="Times New Roman" pitchFamily="18" charset="0"/>
              <a:ea typeface="MS PGothic" pitchFamily="34" charset="-128"/>
            </a:endParaRPr>
          </a:p>
          <a:p>
            <a:r>
              <a:rPr lang="en-US" altLang="zh-CN" sz="2000" b="1" baseline="0" dirty="0">
                <a:latin typeface="Times New Roman" pitchFamily="18" charset="0"/>
                <a:ea typeface="MS PGothic" pitchFamily="34" charset="-128"/>
              </a:rPr>
              <a:t>i.e., </a:t>
            </a:r>
            <a:r>
              <a:rPr lang="en-US" altLang="zh-CN" b="1" baseline="0" dirty="0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rPr>
              <a:t>the rule increases w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rPr>
              <a:t>1</a:t>
            </a:r>
            <a:endParaRPr lang="zh-CN" altLang="en-US" b="1" baseline="0" dirty="0">
              <a:solidFill>
                <a:srgbClr val="FF0000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6400" name="Oval 17"/>
          <p:cNvSpPr>
            <a:spLocks noChangeArrowheads="1"/>
          </p:cNvSpPr>
          <p:nvPr/>
        </p:nvSpPr>
        <p:spPr bwMode="auto">
          <a:xfrm>
            <a:off x="2686050" y="5305425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aseline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6401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04813"/>
            <a:ext cx="7772400" cy="1143000"/>
          </a:xfrm>
          <a:noFill/>
        </p:spPr>
        <p:txBody>
          <a:bodyPr anchor="ctr"/>
          <a:lstStyle/>
          <a:p>
            <a:pPr eaLnBrk="1" hangingPunct="1"/>
            <a:r>
              <a:rPr lang="en-US" altLang="zh-CN" sz="3200" b="1" smtClean="0">
                <a:solidFill>
                  <a:srgbClr val="800000"/>
                </a:solidFill>
              </a:rPr>
              <a:t>Moving Downhill: Move in direction of negative derivative</a:t>
            </a:r>
            <a:endParaRPr lang="en-US" altLang="zh-CN" b="1" smtClean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404813"/>
            <a:ext cx="7793037" cy="1462087"/>
          </a:xfrm>
        </p:spPr>
        <p:txBody>
          <a:bodyPr anchor="ctr"/>
          <a:lstStyle/>
          <a:p>
            <a:pPr eaLnBrk="1" hangingPunct="1"/>
            <a:r>
              <a:rPr lang="en-US" altLang="zh-CN" sz="3600" b="1" smtClean="0">
                <a:solidFill>
                  <a:srgbClr val="800000"/>
                </a:solidFill>
              </a:rPr>
              <a:t>Illustration of Gradient Descent</a:t>
            </a:r>
          </a:p>
        </p:txBody>
      </p:sp>
      <p:sp>
        <p:nvSpPr>
          <p:cNvPr id="17411" name="Freeform 3"/>
          <p:cNvSpPr>
            <a:spLocks/>
          </p:cNvSpPr>
          <p:nvPr/>
        </p:nvSpPr>
        <p:spPr bwMode="auto">
          <a:xfrm>
            <a:off x="1428750" y="2662238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2" name="Freeform 4"/>
          <p:cNvSpPr>
            <a:spLocks/>
          </p:cNvSpPr>
          <p:nvPr/>
        </p:nvSpPr>
        <p:spPr bwMode="auto">
          <a:xfrm>
            <a:off x="1657350" y="2586038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Freeform 5"/>
          <p:cNvSpPr>
            <a:spLocks/>
          </p:cNvSpPr>
          <p:nvPr/>
        </p:nvSpPr>
        <p:spPr bwMode="auto">
          <a:xfrm>
            <a:off x="1885950" y="2509838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Freeform 6"/>
          <p:cNvSpPr>
            <a:spLocks/>
          </p:cNvSpPr>
          <p:nvPr/>
        </p:nvSpPr>
        <p:spPr bwMode="auto">
          <a:xfrm>
            <a:off x="2114550" y="2433638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" name="Freeform 7"/>
          <p:cNvSpPr>
            <a:spLocks/>
          </p:cNvSpPr>
          <p:nvPr/>
        </p:nvSpPr>
        <p:spPr bwMode="auto">
          <a:xfrm>
            <a:off x="2343150" y="2357438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6" name="Freeform 8"/>
          <p:cNvSpPr>
            <a:spLocks/>
          </p:cNvSpPr>
          <p:nvPr/>
        </p:nvSpPr>
        <p:spPr bwMode="auto">
          <a:xfrm>
            <a:off x="2571750" y="2281238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7" name="Freeform 9"/>
          <p:cNvSpPr>
            <a:spLocks/>
          </p:cNvSpPr>
          <p:nvPr/>
        </p:nvSpPr>
        <p:spPr bwMode="auto">
          <a:xfrm>
            <a:off x="2800350" y="2205038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8" name="Freeform 10"/>
          <p:cNvSpPr>
            <a:spLocks/>
          </p:cNvSpPr>
          <p:nvPr/>
        </p:nvSpPr>
        <p:spPr bwMode="auto">
          <a:xfrm>
            <a:off x="3028950" y="2128838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9" name="Freeform 11"/>
          <p:cNvSpPr>
            <a:spLocks/>
          </p:cNvSpPr>
          <p:nvPr/>
        </p:nvSpPr>
        <p:spPr bwMode="auto">
          <a:xfrm>
            <a:off x="3257550" y="2052638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0" name="Freeform 12"/>
          <p:cNvSpPr>
            <a:spLocks/>
          </p:cNvSpPr>
          <p:nvPr/>
        </p:nvSpPr>
        <p:spPr bwMode="auto">
          <a:xfrm>
            <a:off x="3486150" y="1976438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1" name="Freeform 13"/>
          <p:cNvSpPr>
            <a:spLocks/>
          </p:cNvSpPr>
          <p:nvPr/>
        </p:nvSpPr>
        <p:spPr bwMode="auto">
          <a:xfrm>
            <a:off x="3714750" y="1900238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2" name="Freeform 14"/>
          <p:cNvSpPr>
            <a:spLocks/>
          </p:cNvSpPr>
          <p:nvPr/>
        </p:nvSpPr>
        <p:spPr bwMode="auto">
          <a:xfrm>
            <a:off x="3943350" y="1824038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3" name="Freeform 15"/>
          <p:cNvSpPr>
            <a:spLocks/>
          </p:cNvSpPr>
          <p:nvPr/>
        </p:nvSpPr>
        <p:spPr bwMode="auto">
          <a:xfrm>
            <a:off x="4171950" y="1747838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4" name="Freeform 16"/>
          <p:cNvSpPr>
            <a:spLocks/>
          </p:cNvSpPr>
          <p:nvPr/>
        </p:nvSpPr>
        <p:spPr bwMode="auto">
          <a:xfrm>
            <a:off x="4400550" y="1671638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V="1">
            <a:off x="895350" y="1595438"/>
            <a:ext cx="0" cy="426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895350" y="5862638"/>
            <a:ext cx="2057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V="1">
            <a:off x="971550" y="3500438"/>
            <a:ext cx="647700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8" name="Freeform 20"/>
          <p:cNvSpPr>
            <a:spLocks/>
          </p:cNvSpPr>
          <p:nvPr/>
        </p:nvSpPr>
        <p:spPr bwMode="auto">
          <a:xfrm>
            <a:off x="1200150" y="2738438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7372350" y="3348038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r>
              <a:rPr lang="en-US" altLang="zh-CN" b="1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w</a:t>
            </a:r>
            <a:r>
              <a:rPr lang="en-US" altLang="zh-CN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1</a:t>
            </a:r>
            <a:endParaRPr lang="en-US" altLang="zh-CN" b="1" baseline="0">
              <a:solidFill>
                <a:schemeClr val="tx2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3028950" y="6167438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r>
              <a:rPr lang="en-US" altLang="zh-CN" b="1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w</a:t>
            </a:r>
            <a:r>
              <a:rPr lang="en-US" altLang="zh-CN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0</a:t>
            </a:r>
            <a:endParaRPr lang="en-US" altLang="zh-CN" b="1" baseline="0">
              <a:solidFill>
                <a:schemeClr val="tx2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179388" y="2060575"/>
            <a:ext cx="811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r>
              <a:rPr lang="en-US" altLang="zh-CN" b="1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E(</a:t>
            </a:r>
            <a:r>
              <a:rPr lang="en-US" altLang="zh-CN" b="1" u="sng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w</a:t>
            </a:r>
            <a:r>
              <a:rPr lang="en-US" altLang="zh-CN" b="1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404813"/>
            <a:ext cx="7793038" cy="1462087"/>
          </a:xfrm>
        </p:spPr>
        <p:txBody>
          <a:bodyPr anchor="ctr"/>
          <a:lstStyle/>
          <a:p>
            <a:pPr eaLnBrk="1" hangingPunct="1"/>
            <a:r>
              <a:rPr lang="en-US" altLang="zh-CN" sz="3600" b="1" smtClean="0">
                <a:solidFill>
                  <a:srgbClr val="800000"/>
                </a:solidFill>
              </a:rPr>
              <a:t>Illustration of Gradient Descent</a:t>
            </a:r>
          </a:p>
        </p:txBody>
      </p:sp>
      <p:sp>
        <p:nvSpPr>
          <p:cNvPr id="18435" name="Freeform 3"/>
          <p:cNvSpPr>
            <a:spLocks/>
          </p:cNvSpPr>
          <p:nvPr/>
        </p:nvSpPr>
        <p:spPr bwMode="auto">
          <a:xfrm>
            <a:off x="1716088" y="28956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6" name="Freeform 4"/>
          <p:cNvSpPr>
            <a:spLocks/>
          </p:cNvSpPr>
          <p:nvPr/>
        </p:nvSpPr>
        <p:spPr bwMode="auto">
          <a:xfrm>
            <a:off x="1944688" y="28194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7" name="Freeform 5"/>
          <p:cNvSpPr>
            <a:spLocks/>
          </p:cNvSpPr>
          <p:nvPr/>
        </p:nvSpPr>
        <p:spPr bwMode="auto">
          <a:xfrm>
            <a:off x="2173288" y="27432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Freeform 6"/>
          <p:cNvSpPr>
            <a:spLocks/>
          </p:cNvSpPr>
          <p:nvPr/>
        </p:nvSpPr>
        <p:spPr bwMode="auto">
          <a:xfrm>
            <a:off x="2401888" y="26670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Freeform 7"/>
          <p:cNvSpPr>
            <a:spLocks/>
          </p:cNvSpPr>
          <p:nvPr/>
        </p:nvSpPr>
        <p:spPr bwMode="auto">
          <a:xfrm>
            <a:off x="2630488" y="25908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Freeform 8"/>
          <p:cNvSpPr>
            <a:spLocks/>
          </p:cNvSpPr>
          <p:nvPr/>
        </p:nvSpPr>
        <p:spPr bwMode="auto">
          <a:xfrm>
            <a:off x="2859088" y="25146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1" name="Freeform 9"/>
          <p:cNvSpPr>
            <a:spLocks/>
          </p:cNvSpPr>
          <p:nvPr/>
        </p:nvSpPr>
        <p:spPr bwMode="auto">
          <a:xfrm>
            <a:off x="3087688" y="24384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2" name="Freeform 10"/>
          <p:cNvSpPr>
            <a:spLocks/>
          </p:cNvSpPr>
          <p:nvPr/>
        </p:nvSpPr>
        <p:spPr bwMode="auto">
          <a:xfrm>
            <a:off x="3316288" y="23622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3" name="Freeform 11"/>
          <p:cNvSpPr>
            <a:spLocks/>
          </p:cNvSpPr>
          <p:nvPr/>
        </p:nvSpPr>
        <p:spPr bwMode="auto">
          <a:xfrm>
            <a:off x="3544888" y="22860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4" name="Freeform 12"/>
          <p:cNvSpPr>
            <a:spLocks/>
          </p:cNvSpPr>
          <p:nvPr/>
        </p:nvSpPr>
        <p:spPr bwMode="auto">
          <a:xfrm>
            <a:off x="3773488" y="22098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5" name="Freeform 13"/>
          <p:cNvSpPr>
            <a:spLocks/>
          </p:cNvSpPr>
          <p:nvPr/>
        </p:nvSpPr>
        <p:spPr bwMode="auto">
          <a:xfrm>
            <a:off x="4002088" y="21336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6" name="Freeform 14"/>
          <p:cNvSpPr>
            <a:spLocks/>
          </p:cNvSpPr>
          <p:nvPr/>
        </p:nvSpPr>
        <p:spPr bwMode="auto">
          <a:xfrm>
            <a:off x="4230688" y="20574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7" name="Freeform 15"/>
          <p:cNvSpPr>
            <a:spLocks/>
          </p:cNvSpPr>
          <p:nvPr/>
        </p:nvSpPr>
        <p:spPr bwMode="auto">
          <a:xfrm>
            <a:off x="4459288" y="19812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8" name="Freeform 16"/>
          <p:cNvSpPr>
            <a:spLocks/>
          </p:cNvSpPr>
          <p:nvPr/>
        </p:nvSpPr>
        <p:spPr bwMode="auto">
          <a:xfrm>
            <a:off x="4687888" y="19050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 flipV="1">
            <a:off x="1182688" y="1828800"/>
            <a:ext cx="0" cy="426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1182688" y="6096000"/>
            <a:ext cx="2057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 flipV="1">
            <a:off x="1258888" y="3733800"/>
            <a:ext cx="647700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2" name="Freeform 20"/>
          <p:cNvSpPr>
            <a:spLocks/>
          </p:cNvSpPr>
          <p:nvPr/>
        </p:nvSpPr>
        <p:spPr bwMode="auto">
          <a:xfrm>
            <a:off x="1487488" y="29718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2147483647 w 2592"/>
              <a:gd name="T3" fmla="*/ 2147483647 h 1208"/>
              <a:gd name="T4" fmla="*/ 2147483647 w 2592"/>
              <a:gd name="T5" fmla="*/ 2147483647 h 1208"/>
              <a:gd name="T6" fmla="*/ 0 60000 65536"/>
              <a:gd name="T7" fmla="*/ 0 60000 65536"/>
              <a:gd name="T8" fmla="*/ 0 60000 65536"/>
              <a:gd name="T9" fmla="*/ 0 w 2592"/>
              <a:gd name="T10" fmla="*/ 0 h 1208"/>
              <a:gd name="T11" fmla="*/ 2592 w 2592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7659688" y="3581400"/>
            <a:ext cx="50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r>
              <a:rPr lang="en-US" altLang="zh-CN" b="1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w</a:t>
            </a:r>
            <a:r>
              <a:rPr lang="en-US" altLang="zh-CN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1</a:t>
            </a:r>
            <a:endParaRPr lang="en-US" altLang="zh-CN" b="1" baseline="0">
              <a:solidFill>
                <a:schemeClr val="tx2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3316288" y="6400800"/>
            <a:ext cx="50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r>
              <a:rPr lang="en-US" altLang="zh-CN" b="1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w</a:t>
            </a:r>
            <a:r>
              <a:rPr lang="en-US" altLang="zh-CN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0</a:t>
            </a:r>
            <a:endParaRPr lang="en-US" altLang="zh-CN" b="1" baseline="0">
              <a:solidFill>
                <a:schemeClr val="tx2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395288" y="2060575"/>
            <a:ext cx="811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r>
              <a:rPr lang="en-US" altLang="zh-CN" b="1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E(</a:t>
            </a:r>
            <a:r>
              <a:rPr lang="en-US" altLang="zh-CN" b="1" u="sng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w</a:t>
            </a:r>
            <a:r>
              <a:rPr lang="en-US" altLang="zh-CN" b="1" baseline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)</a:t>
            </a:r>
          </a:p>
        </p:txBody>
      </p:sp>
      <p:sp>
        <p:nvSpPr>
          <p:cNvPr id="18456" name="Oval 24"/>
          <p:cNvSpPr>
            <a:spLocks noChangeArrowheads="1"/>
          </p:cNvSpPr>
          <p:nvPr/>
        </p:nvSpPr>
        <p:spPr bwMode="auto">
          <a:xfrm>
            <a:off x="5068888" y="3581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aseline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 flipV="1">
            <a:off x="2020888" y="5181600"/>
            <a:ext cx="3048000" cy="1219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4459288" y="4953000"/>
            <a:ext cx="685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 flipH="1">
            <a:off x="5068888" y="3733800"/>
            <a:ext cx="7620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8_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8_Origi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27435</TotalTime>
  <Words>436</Words>
  <Application>Microsoft Office PowerPoint</Application>
  <PresentationFormat>全屏显示(4:3)</PresentationFormat>
  <Paragraphs>126</Paragraphs>
  <Slides>16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Blends</vt:lpstr>
      <vt:lpstr>8_Origin</vt:lpstr>
      <vt:lpstr>Equation</vt:lpstr>
      <vt:lpstr>  More on Perceptron Learning</vt:lpstr>
      <vt:lpstr>Outline</vt:lpstr>
      <vt:lpstr>Gradient Descent (Delta Rule)</vt:lpstr>
      <vt:lpstr>The Gradient Descent Rule </vt:lpstr>
      <vt:lpstr>Error Surface</vt:lpstr>
      <vt:lpstr>Moving Downhill: Move in direction of negative derivative</vt:lpstr>
      <vt:lpstr>Moving Downhill: Move in direction of negative derivative</vt:lpstr>
      <vt:lpstr>Illustration of Gradient Descent</vt:lpstr>
      <vt:lpstr>Illustration of Gradient Descent</vt:lpstr>
      <vt:lpstr>Illustration of Gradient Descent</vt:lpstr>
      <vt:lpstr>Illustration of Gradient Descent</vt:lpstr>
      <vt:lpstr>The Gradient Descent Rule </vt:lpstr>
      <vt:lpstr>Gradient Descent Learning Algorithm</vt:lpstr>
      <vt:lpstr>Example</vt:lpstr>
      <vt:lpstr>Example</vt:lpstr>
      <vt:lpstr>On-line vs. Batch Learning Algorithms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Bailing</dc:creator>
  <cp:lastModifiedBy>SuperMicro</cp:lastModifiedBy>
  <cp:revision>819</cp:revision>
  <cp:lastPrinted>2013-09-20T04:08:56Z</cp:lastPrinted>
  <dcterms:created xsi:type="dcterms:W3CDTF">1601-01-01T00:00:00Z</dcterms:created>
  <dcterms:modified xsi:type="dcterms:W3CDTF">2016-09-20T06:02:57Z</dcterms:modified>
</cp:coreProperties>
</file>