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5" r:id="rId1"/>
  </p:sldMasterIdLst>
  <p:notesMasterIdLst>
    <p:notesMasterId r:id="rId24"/>
  </p:notesMasterIdLst>
  <p:sldIdLst>
    <p:sldId id="478" r:id="rId2"/>
    <p:sldId id="579" r:id="rId3"/>
    <p:sldId id="590" r:id="rId4"/>
    <p:sldId id="591" r:id="rId5"/>
    <p:sldId id="592" r:id="rId6"/>
    <p:sldId id="502" r:id="rId7"/>
    <p:sldId id="600" r:id="rId8"/>
    <p:sldId id="601" r:id="rId9"/>
    <p:sldId id="510" r:id="rId10"/>
    <p:sldId id="511" r:id="rId11"/>
    <p:sldId id="593" r:id="rId12"/>
    <p:sldId id="505" r:id="rId13"/>
    <p:sldId id="506" r:id="rId14"/>
    <p:sldId id="554" r:id="rId15"/>
    <p:sldId id="551" r:id="rId16"/>
    <p:sldId id="582" r:id="rId17"/>
    <p:sldId id="508" r:id="rId18"/>
    <p:sldId id="594" r:id="rId19"/>
    <p:sldId id="595" r:id="rId20"/>
    <p:sldId id="596" r:id="rId21"/>
    <p:sldId id="597" r:id="rId22"/>
    <p:sldId id="580" r:id="rId23"/>
  </p:sldIdLst>
  <p:sldSz cx="9144000" cy="6858000" type="screen4x3"/>
  <p:notesSz cx="6858000" cy="9144000"/>
  <p:defaultTextStyle>
    <a:defPPr>
      <a:defRPr lang="en-US"/>
    </a:defPPr>
    <a:lvl1pPr algn="l" rtl="0" fontAlgn="base">
      <a:spcBef>
        <a:spcPct val="0"/>
      </a:spcBef>
      <a:spcAft>
        <a:spcPct val="0"/>
      </a:spcAft>
      <a:defRPr sz="2400" kern="1200" baseline="-25000">
        <a:solidFill>
          <a:schemeClr val="tx1"/>
        </a:solidFill>
        <a:latin typeface="Coronet" pitchFamily="66" charset="0"/>
        <a:ea typeface="宋体" pitchFamily="2" charset="-122"/>
        <a:cs typeface="Arial" charset="0"/>
      </a:defRPr>
    </a:lvl1pPr>
    <a:lvl2pPr marL="457200" algn="l" rtl="0" fontAlgn="base">
      <a:spcBef>
        <a:spcPct val="0"/>
      </a:spcBef>
      <a:spcAft>
        <a:spcPct val="0"/>
      </a:spcAft>
      <a:defRPr sz="2400" kern="1200" baseline="-25000">
        <a:solidFill>
          <a:schemeClr val="tx1"/>
        </a:solidFill>
        <a:latin typeface="Coronet" pitchFamily="66" charset="0"/>
        <a:ea typeface="宋体" pitchFamily="2" charset="-122"/>
        <a:cs typeface="Arial" charset="0"/>
      </a:defRPr>
    </a:lvl2pPr>
    <a:lvl3pPr marL="914400" algn="l" rtl="0" fontAlgn="base">
      <a:spcBef>
        <a:spcPct val="0"/>
      </a:spcBef>
      <a:spcAft>
        <a:spcPct val="0"/>
      </a:spcAft>
      <a:defRPr sz="2400" kern="1200" baseline="-25000">
        <a:solidFill>
          <a:schemeClr val="tx1"/>
        </a:solidFill>
        <a:latin typeface="Coronet" pitchFamily="66" charset="0"/>
        <a:ea typeface="宋体" pitchFamily="2" charset="-122"/>
        <a:cs typeface="Arial" charset="0"/>
      </a:defRPr>
    </a:lvl3pPr>
    <a:lvl4pPr marL="1371600" algn="l" rtl="0" fontAlgn="base">
      <a:spcBef>
        <a:spcPct val="0"/>
      </a:spcBef>
      <a:spcAft>
        <a:spcPct val="0"/>
      </a:spcAft>
      <a:defRPr sz="2400" kern="1200" baseline="-25000">
        <a:solidFill>
          <a:schemeClr val="tx1"/>
        </a:solidFill>
        <a:latin typeface="Coronet" pitchFamily="66" charset="0"/>
        <a:ea typeface="宋体" pitchFamily="2" charset="-122"/>
        <a:cs typeface="Arial" charset="0"/>
      </a:defRPr>
    </a:lvl4pPr>
    <a:lvl5pPr marL="1828800" algn="l" rtl="0" fontAlgn="base">
      <a:spcBef>
        <a:spcPct val="0"/>
      </a:spcBef>
      <a:spcAft>
        <a:spcPct val="0"/>
      </a:spcAft>
      <a:defRPr sz="2400" kern="1200" baseline="-25000">
        <a:solidFill>
          <a:schemeClr val="tx1"/>
        </a:solidFill>
        <a:latin typeface="Coronet" pitchFamily="66" charset="0"/>
        <a:ea typeface="宋体" pitchFamily="2" charset="-122"/>
        <a:cs typeface="Arial" charset="0"/>
      </a:defRPr>
    </a:lvl5pPr>
    <a:lvl6pPr marL="2286000" algn="l" defTabSz="914400" rtl="0" eaLnBrk="1" latinLnBrk="0" hangingPunct="1">
      <a:defRPr sz="2400" kern="1200" baseline="-25000">
        <a:solidFill>
          <a:schemeClr val="tx1"/>
        </a:solidFill>
        <a:latin typeface="Coronet" pitchFamily="66" charset="0"/>
        <a:ea typeface="宋体" pitchFamily="2" charset="-122"/>
        <a:cs typeface="Arial" charset="0"/>
      </a:defRPr>
    </a:lvl6pPr>
    <a:lvl7pPr marL="2743200" algn="l" defTabSz="914400" rtl="0" eaLnBrk="1" latinLnBrk="0" hangingPunct="1">
      <a:defRPr sz="2400" kern="1200" baseline="-25000">
        <a:solidFill>
          <a:schemeClr val="tx1"/>
        </a:solidFill>
        <a:latin typeface="Coronet" pitchFamily="66" charset="0"/>
        <a:ea typeface="宋体" pitchFamily="2" charset="-122"/>
        <a:cs typeface="Arial" charset="0"/>
      </a:defRPr>
    </a:lvl7pPr>
    <a:lvl8pPr marL="3200400" algn="l" defTabSz="914400" rtl="0" eaLnBrk="1" latinLnBrk="0" hangingPunct="1">
      <a:defRPr sz="2400" kern="1200" baseline="-25000">
        <a:solidFill>
          <a:schemeClr val="tx1"/>
        </a:solidFill>
        <a:latin typeface="Coronet" pitchFamily="66" charset="0"/>
        <a:ea typeface="宋体" pitchFamily="2" charset="-122"/>
        <a:cs typeface="Arial" charset="0"/>
      </a:defRPr>
    </a:lvl8pPr>
    <a:lvl9pPr marL="3657600" algn="l" defTabSz="914400" rtl="0" eaLnBrk="1" latinLnBrk="0" hangingPunct="1">
      <a:defRPr sz="2400" kern="1200" baseline="-25000">
        <a:solidFill>
          <a:schemeClr val="tx1"/>
        </a:solidFill>
        <a:latin typeface="Coronet" pitchFamily="66" charset="0"/>
        <a:ea typeface="宋体" pitchFamily="2" charset="-122"/>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800000"/>
    <a:srgbClr val="008000"/>
    <a:srgbClr val="FFFFCC"/>
    <a:srgbClr val="CCFFFF"/>
    <a:srgbClr val="993366"/>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620"/>
    <p:restoredTop sz="94660"/>
  </p:normalViewPr>
  <p:slideViewPr>
    <p:cSldViewPr>
      <p:cViewPr>
        <p:scale>
          <a:sx n="100" d="100"/>
          <a:sy n="100" d="100"/>
        </p:scale>
        <p:origin x="-576" y="-23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0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baseline="0">
                <a:latin typeface="Times New Roman" pitchFamily="18" charset="0"/>
                <a:ea typeface="+mn-ea"/>
                <a:cs typeface="+mn-cs"/>
              </a:defRPr>
            </a:lvl1pPr>
          </a:lstStyle>
          <a:p>
            <a:pPr>
              <a:defRPr/>
            </a:pPr>
            <a:endParaRPr lang="en-US" altLang="zh-CN"/>
          </a:p>
        </p:txBody>
      </p:sp>
      <p:sp>
        <p:nvSpPr>
          <p:cNvPr id="3000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aseline="0">
                <a:latin typeface="Times New Roman" pitchFamily="18" charset="0"/>
                <a:ea typeface="+mn-ea"/>
                <a:cs typeface="+mn-cs"/>
              </a:defRPr>
            </a:lvl1pPr>
          </a:lstStyle>
          <a:p>
            <a:pPr>
              <a:defRPr/>
            </a:pPr>
            <a:endParaRPr lang="en-US" altLang="zh-CN"/>
          </a:p>
        </p:txBody>
      </p:sp>
      <p:sp>
        <p:nvSpPr>
          <p:cNvPr id="890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00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3000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baseline="0">
                <a:latin typeface="Times New Roman" pitchFamily="18" charset="0"/>
                <a:ea typeface="+mn-ea"/>
                <a:cs typeface="+mn-cs"/>
              </a:defRPr>
            </a:lvl1pPr>
          </a:lstStyle>
          <a:p>
            <a:pPr>
              <a:defRPr/>
            </a:pPr>
            <a:endParaRPr lang="en-US" altLang="zh-CN"/>
          </a:p>
        </p:txBody>
      </p:sp>
      <p:sp>
        <p:nvSpPr>
          <p:cNvPr id="3000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aseline="0">
                <a:latin typeface="Times New Roman" pitchFamily="18" charset="0"/>
                <a:ea typeface="+mn-ea"/>
                <a:cs typeface="+mn-cs"/>
              </a:defRPr>
            </a:lvl1pPr>
          </a:lstStyle>
          <a:p>
            <a:pPr>
              <a:defRPr/>
            </a:pPr>
            <a:fld id="{BD4A8894-19C0-4D26-99BB-4F2B7E44628A}" type="slidenum">
              <a:rPr lang="zh-CN" altLang="en-US"/>
              <a:pPr>
                <a:defRPr/>
              </a:pPr>
              <a:t>‹#›</a:t>
            </a:fld>
            <a:endParaRPr lang="en-US" altLang="zh-CN"/>
          </a:p>
        </p:txBody>
      </p:sp>
    </p:spTree>
    <p:extLst>
      <p:ext uri="{BB962C8B-B14F-4D97-AF65-F5344CB8AC3E}">
        <p14:creationId xmlns:p14="http://schemas.microsoft.com/office/powerpoint/2010/main" val="2126899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762000" eaLnBrk="1" hangingPunct="1"/>
            <a:r>
              <a:rPr lang="en-GB" altLang="en-US" smtClean="0"/>
              <a:t>Effect of momentum term</a:t>
            </a:r>
          </a:p>
          <a:p>
            <a:pPr defTabSz="762000" eaLnBrk="1" hangingPunct="1">
              <a:buFontTx/>
              <a:buChar char="•"/>
            </a:pPr>
            <a:endParaRPr lang="en-GB" altLang="en-US" smtClean="0"/>
          </a:p>
          <a:p>
            <a:pPr defTabSz="762000" eaLnBrk="1" hangingPunct="1">
              <a:buFontTx/>
              <a:buChar char="•"/>
            </a:pPr>
            <a:r>
              <a:rPr lang="en-GB" altLang="en-US" smtClean="0"/>
              <a:t> If weight changes tend to have same sign</a:t>
            </a:r>
          </a:p>
          <a:p>
            <a:pPr defTabSz="762000" eaLnBrk="1" hangingPunct="1"/>
            <a:r>
              <a:rPr lang="en-GB" altLang="en-US" smtClean="0"/>
              <a:t>     momentum terms increases and gradient decrease</a:t>
            </a:r>
          </a:p>
          <a:p>
            <a:pPr defTabSz="762000" eaLnBrk="1" hangingPunct="1"/>
            <a:r>
              <a:rPr lang="en-GB" altLang="en-US" smtClean="0"/>
              <a:t>     speed up convergence on shallow gradient</a:t>
            </a:r>
          </a:p>
          <a:p>
            <a:pPr defTabSz="762000" eaLnBrk="1" hangingPunct="1">
              <a:buFontTx/>
              <a:buChar char="•"/>
            </a:pPr>
            <a:r>
              <a:rPr lang="en-GB" altLang="en-US" smtClean="0"/>
              <a:t> If weight changes tend  have opposing signs</a:t>
            </a:r>
          </a:p>
          <a:p>
            <a:pPr defTabSz="762000" eaLnBrk="1" hangingPunct="1"/>
            <a:r>
              <a:rPr lang="en-GB" altLang="en-US" smtClean="0"/>
              <a:t>       momentum term decreases and gradient descent slows to </a:t>
            </a:r>
          </a:p>
          <a:p>
            <a:pPr defTabSz="762000" eaLnBrk="1" hangingPunct="1"/>
            <a:r>
              <a:rPr lang="en-GB" altLang="en-US" smtClean="0"/>
              <a:t>       reduce oscillations (stablizes) </a:t>
            </a:r>
          </a:p>
          <a:p>
            <a:pPr defTabSz="762000" eaLnBrk="1" hangingPunct="1">
              <a:buFontTx/>
              <a:buChar char="•"/>
            </a:pPr>
            <a:r>
              <a:rPr lang="en-GB" altLang="en-US" smtClean="0"/>
              <a:t> Can help escape being trapped in local minima</a:t>
            </a:r>
            <a:endParaRPr lang="en-AU" altLang="en-US" smtClean="0"/>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a:spcBef>
                <a:spcPct val="0"/>
              </a:spcBef>
            </a:pPr>
            <a:fld id="{FDEB554F-0BC7-46DC-A249-D02D533CBDBF}" type="slidenum">
              <a:rPr lang="zh-CN" altLang="en-US" smtClean="0"/>
              <a:pPr>
                <a:spcBef>
                  <a:spcPct val="0"/>
                </a:spcBef>
              </a:pPr>
              <a:t>15</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pPr eaLnBrk="1" hangingPunct="1"/>
                <a:endParaRPr lang="en-AU"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pPr eaLnBrk="1" hangingPunct="1"/>
                <a:endParaRPr lang="en-AU"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pPr eaLnBrk="1" hangingPunct="1"/>
                <a:endParaRPr lang="en-AU"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pPr eaLnBrk="1" hangingPunct="1"/>
                <a:endParaRPr lang="en-AU"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pPr eaLnBrk="1" hangingPunct="1"/>
              <a:endParaRPr lang="en-AU"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pPr eaLnBrk="1" hangingPunct="1"/>
              <a:endParaRPr lang="en-AU"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pPr eaLnBrk="1" hangingPunct="1"/>
              <a:endParaRPr lang="en-AU" altLang="en-US"/>
            </a:p>
          </p:txBody>
        </p:sp>
      </p:grpSp>
      <p:sp>
        <p:nvSpPr>
          <p:cNvPr id="160780" name="Rectangle 12"/>
          <p:cNvSpPr>
            <a:spLocks noGrp="1" noChangeArrowheads="1"/>
          </p:cNvSpPr>
          <p:nvPr>
            <p:ph type="ctrTitle"/>
          </p:nvPr>
        </p:nvSpPr>
        <p:spPr>
          <a:xfrm>
            <a:off x="990600" y="1676400"/>
            <a:ext cx="7772400" cy="1462088"/>
          </a:xfrm>
        </p:spPr>
        <p:txBody>
          <a:bodyPr/>
          <a:lstStyle>
            <a:lvl1pPr>
              <a:defRPr/>
            </a:lvl1pPr>
          </a:lstStyle>
          <a:p>
            <a:r>
              <a:rPr lang="en-US" altLang="zh-CN"/>
              <a:t>Click to edit Master title style</a:t>
            </a:r>
          </a:p>
        </p:txBody>
      </p:sp>
      <p:sp>
        <p:nvSpPr>
          <p:cNvPr id="16078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ltLang="zh-CN"/>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7EC1B204-74AE-431B-8A71-B9FC794754A1}" type="datetimeFigureOut">
              <a:rPr lang="zh-CN" altLang="en-US"/>
              <a:pPr>
                <a:defRPr/>
              </a:pPr>
              <a:t>2016/10/10</a:t>
            </a:fld>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4B2F2A9-EAE0-4C1E-BF76-D5D78D793B9B}" type="slidenum">
              <a:rPr lang="zh-CN" altLang="en-US"/>
              <a:pPr>
                <a:defRPr/>
              </a:pPr>
              <a:t>‹#›</a:t>
            </a:fld>
            <a:endParaRPr lang="en-US" altLang="zh-CN"/>
          </a:p>
        </p:txBody>
      </p:sp>
    </p:spTree>
    <p:extLst>
      <p:ext uri="{BB962C8B-B14F-4D97-AF65-F5344CB8AC3E}">
        <p14:creationId xmlns:p14="http://schemas.microsoft.com/office/powerpoint/2010/main" val="617801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1"/>
          <p:cNvSpPr>
            <a:spLocks noGrp="1" noChangeArrowheads="1"/>
          </p:cNvSpPr>
          <p:nvPr>
            <p:ph type="dt" sz="half" idx="10"/>
          </p:nvPr>
        </p:nvSpPr>
        <p:spPr>
          <a:ln/>
        </p:spPr>
        <p:txBody>
          <a:bodyPr/>
          <a:lstStyle>
            <a:lvl1pPr>
              <a:defRPr/>
            </a:lvl1pPr>
          </a:lstStyle>
          <a:p>
            <a:pPr>
              <a:defRPr/>
            </a:pPr>
            <a:fld id="{17A0C6DD-91B0-4C71-A998-B9838B9FC148}" type="datetimeFigureOut">
              <a:rPr lang="zh-CN" altLang="en-US"/>
              <a:pPr>
                <a:defRPr/>
              </a:pPr>
              <a:t>2016/10/10</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2185F780-3BB7-4B06-A792-728C452B5051}" type="slidenum">
              <a:rPr lang="zh-CN" altLang="en-US"/>
              <a:pPr>
                <a:defRPr/>
              </a:pPr>
              <a:t>‹#›</a:t>
            </a:fld>
            <a:endParaRPr lang="en-US" altLang="zh-CN"/>
          </a:p>
        </p:txBody>
      </p:sp>
    </p:spTree>
    <p:extLst>
      <p:ext uri="{BB962C8B-B14F-4D97-AF65-F5344CB8AC3E}">
        <p14:creationId xmlns:p14="http://schemas.microsoft.com/office/powerpoint/2010/main" val="2770418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1"/>
          <p:cNvSpPr>
            <a:spLocks noGrp="1" noChangeArrowheads="1"/>
          </p:cNvSpPr>
          <p:nvPr>
            <p:ph type="dt" sz="half" idx="10"/>
          </p:nvPr>
        </p:nvSpPr>
        <p:spPr>
          <a:ln/>
        </p:spPr>
        <p:txBody>
          <a:bodyPr/>
          <a:lstStyle>
            <a:lvl1pPr>
              <a:defRPr/>
            </a:lvl1pPr>
          </a:lstStyle>
          <a:p>
            <a:pPr>
              <a:defRPr/>
            </a:pPr>
            <a:fld id="{D34673B1-B26B-4E34-AFA0-95C7A1AA937F}" type="datetimeFigureOut">
              <a:rPr lang="zh-CN" altLang="en-US"/>
              <a:pPr>
                <a:defRPr/>
              </a:pPr>
              <a:t>2016/10/10</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8AAE3FF9-D4AD-4443-819A-9B189535B548}" type="slidenum">
              <a:rPr lang="zh-CN" altLang="en-US"/>
              <a:pPr>
                <a:defRPr/>
              </a:pPr>
              <a:t>‹#›</a:t>
            </a:fld>
            <a:endParaRPr lang="en-US" altLang="zh-CN"/>
          </a:p>
        </p:txBody>
      </p:sp>
    </p:spTree>
    <p:extLst>
      <p:ext uri="{BB962C8B-B14F-4D97-AF65-F5344CB8AC3E}">
        <p14:creationId xmlns:p14="http://schemas.microsoft.com/office/powerpoint/2010/main" val="1634843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quarter" idx="2"/>
          </p:nvPr>
        </p:nvSpPr>
        <p:spPr>
          <a:xfrm>
            <a:off x="5145088" y="20177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Content Placeholder 4"/>
          <p:cNvSpPr>
            <a:spLocks noGrp="1"/>
          </p:cNvSpPr>
          <p:nvPr>
            <p:ph sz="quarter" idx="3"/>
          </p:nvPr>
        </p:nvSpPr>
        <p:spPr>
          <a:xfrm>
            <a:off x="5145088" y="41513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Rectangle 11"/>
          <p:cNvSpPr>
            <a:spLocks noGrp="1" noChangeArrowheads="1"/>
          </p:cNvSpPr>
          <p:nvPr>
            <p:ph type="dt" sz="half" idx="10"/>
          </p:nvPr>
        </p:nvSpPr>
        <p:spPr>
          <a:ln/>
        </p:spPr>
        <p:txBody>
          <a:bodyPr/>
          <a:lstStyle>
            <a:lvl1pPr>
              <a:defRPr/>
            </a:lvl1pPr>
          </a:lstStyle>
          <a:p>
            <a:pPr>
              <a:defRPr/>
            </a:pPr>
            <a:fld id="{6D26FEA9-46CC-44C9-A454-8EB388EB330A}" type="datetimeFigureOut">
              <a:rPr lang="zh-CN" altLang="en-US"/>
              <a:pPr>
                <a:defRPr/>
              </a:pPr>
              <a:t>2016/10/10</a:t>
            </a:fld>
            <a:endParaRPr lang="en-US" altLang="zh-CN"/>
          </a:p>
        </p:txBody>
      </p:sp>
      <p:sp>
        <p:nvSpPr>
          <p:cNvPr id="7"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3"/>
          <p:cNvSpPr>
            <a:spLocks noGrp="1" noChangeArrowheads="1"/>
          </p:cNvSpPr>
          <p:nvPr>
            <p:ph type="sldNum" sz="quarter" idx="12"/>
          </p:nvPr>
        </p:nvSpPr>
        <p:spPr>
          <a:ln/>
        </p:spPr>
        <p:txBody>
          <a:bodyPr/>
          <a:lstStyle>
            <a:lvl1pPr>
              <a:defRPr/>
            </a:lvl1pPr>
          </a:lstStyle>
          <a:p>
            <a:pPr>
              <a:defRPr/>
            </a:pPr>
            <a:fld id="{8325FD91-89BF-4261-B97B-0B888DB94D82}" type="slidenum">
              <a:rPr lang="zh-CN" altLang="en-US"/>
              <a:pPr>
                <a:defRPr/>
              </a:pPr>
              <a:t>‹#›</a:t>
            </a:fld>
            <a:endParaRPr lang="en-US" altLang="zh-CN"/>
          </a:p>
        </p:txBody>
      </p:sp>
    </p:spTree>
    <p:extLst>
      <p:ext uri="{BB962C8B-B14F-4D97-AF65-F5344CB8AC3E}">
        <p14:creationId xmlns:p14="http://schemas.microsoft.com/office/powerpoint/2010/main" val="21937112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11"/>
          <p:cNvSpPr>
            <a:spLocks noGrp="1" noChangeArrowheads="1"/>
          </p:cNvSpPr>
          <p:nvPr>
            <p:ph type="dt" sz="half" idx="10"/>
          </p:nvPr>
        </p:nvSpPr>
        <p:spPr>
          <a:ln/>
        </p:spPr>
        <p:txBody>
          <a:bodyPr/>
          <a:lstStyle>
            <a:lvl1pPr>
              <a:defRPr/>
            </a:lvl1pPr>
          </a:lstStyle>
          <a:p>
            <a:pPr>
              <a:defRPr/>
            </a:pPr>
            <a:fld id="{3C1CD604-841B-45E3-A429-79047057DA6E}" type="datetimeFigureOut">
              <a:rPr lang="zh-CN" altLang="en-US"/>
              <a:pPr>
                <a:defRPr/>
              </a:pPr>
              <a:t>2016/10/10</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440F8145-0D29-438F-8F9B-1B78E71F7634}" type="slidenum">
              <a:rPr lang="zh-CN" altLang="en-US"/>
              <a:pPr>
                <a:defRPr/>
              </a:pPr>
              <a:t>‹#›</a:t>
            </a:fld>
            <a:endParaRPr lang="en-US" altLang="zh-CN"/>
          </a:p>
        </p:txBody>
      </p:sp>
    </p:spTree>
    <p:extLst>
      <p:ext uri="{BB962C8B-B14F-4D97-AF65-F5344CB8AC3E}">
        <p14:creationId xmlns:p14="http://schemas.microsoft.com/office/powerpoint/2010/main" val="3032519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E9A6B7F1-6701-4488-9969-74201DE89DFA}" type="datetimeFigureOut">
              <a:rPr lang="zh-CN" altLang="en-US"/>
              <a:pPr>
                <a:defRPr/>
              </a:pPr>
              <a:t>2016/10/10</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94149C93-4A91-4E65-95A7-13F87D4A375B}" type="slidenum">
              <a:rPr lang="zh-CN" altLang="en-US"/>
              <a:pPr>
                <a:defRPr/>
              </a:pPr>
              <a:t>‹#›</a:t>
            </a:fld>
            <a:endParaRPr lang="en-US" altLang="zh-CN"/>
          </a:p>
        </p:txBody>
      </p:sp>
    </p:spTree>
    <p:extLst>
      <p:ext uri="{BB962C8B-B14F-4D97-AF65-F5344CB8AC3E}">
        <p14:creationId xmlns:p14="http://schemas.microsoft.com/office/powerpoint/2010/main" val="79456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1"/>
          <p:cNvSpPr>
            <a:spLocks noGrp="1" noChangeArrowheads="1"/>
          </p:cNvSpPr>
          <p:nvPr>
            <p:ph type="dt" sz="half" idx="10"/>
          </p:nvPr>
        </p:nvSpPr>
        <p:spPr>
          <a:ln/>
        </p:spPr>
        <p:txBody>
          <a:bodyPr/>
          <a:lstStyle>
            <a:lvl1pPr>
              <a:defRPr/>
            </a:lvl1pPr>
          </a:lstStyle>
          <a:p>
            <a:pPr>
              <a:defRPr/>
            </a:pPr>
            <a:fld id="{335518E0-CF17-4C1A-82DD-985410E676A8}" type="datetimeFigureOut">
              <a:rPr lang="zh-CN" altLang="en-US"/>
              <a:pPr>
                <a:defRPr/>
              </a:pPr>
              <a:t>2016/10/10</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14714F22-748C-4B6F-BD8D-6F889D0EE123}" type="slidenum">
              <a:rPr lang="zh-CN" altLang="en-US"/>
              <a:pPr>
                <a:defRPr/>
              </a:pPr>
              <a:t>‹#›</a:t>
            </a:fld>
            <a:endParaRPr lang="en-US" altLang="zh-CN"/>
          </a:p>
        </p:txBody>
      </p:sp>
    </p:spTree>
    <p:extLst>
      <p:ext uri="{BB962C8B-B14F-4D97-AF65-F5344CB8AC3E}">
        <p14:creationId xmlns:p14="http://schemas.microsoft.com/office/powerpoint/2010/main" val="4132228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F28FE4E7-7290-4067-B474-1C1FCD768340}" type="datetimeFigureOut">
              <a:rPr lang="zh-CN" altLang="en-US"/>
              <a:pPr>
                <a:defRPr/>
              </a:pPr>
              <a:t>2016/10/10</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D08216ED-4B59-4EDF-BB4F-1D6F4BD4485F}" type="slidenum">
              <a:rPr lang="zh-CN" altLang="en-US"/>
              <a:pPr>
                <a:defRPr/>
              </a:pPr>
              <a:t>‹#›</a:t>
            </a:fld>
            <a:endParaRPr lang="en-US" altLang="zh-CN"/>
          </a:p>
        </p:txBody>
      </p:sp>
    </p:spTree>
    <p:extLst>
      <p:ext uri="{BB962C8B-B14F-4D97-AF65-F5344CB8AC3E}">
        <p14:creationId xmlns:p14="http://schemas.microsoft.com/office/powerpoint/2010/main" val="268871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11"/>
          <p:cNvSpPr>
            <a:spLocks noGrp="1" noChangeArrowheads="1"/>
          </p:cNvSpPr>
          <p:nvPr>
            <p:ph type="dt" sz="half" idx="10"/>
          </p:nvPr>
        </p:nvSpPr>
        <p:spPr>
          <a:ln/>
        </p:spPr>
        <p:txBody>
          <a:bodyPr/>
          <a:lstStyle>
            <a:lvl1pPr>
              <a:defRPr/>
            </a:lvl1pPr>
          </a:lstStyle>
          <a:p>
            <a:pPr>
              <a:defRPr/>
            </a:pPr>
            <a:fld id="{77E0B1FB-0BC0-42E7-93EB-7DF2ADF58219}" type="datetimeFigureOut">
              <a:rPr lang="zh-CN" altLang="en-US"/>
              <a:pPr>
                <a:defRPr/>
              </a:pPr>
              <a:t>2016/10/10</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DF7A3F16-3337-4148-9F80-B86F4167215A}" type="slidenum">
              <a:rPr lang="zh-CN" altLang="en-US"/>
              <a:pPr>
                <a:defRPr/>
              </a:pPr>
              <a:t>‹#›</a:t>
            </a:fld>
            <a:endParaRPr lang="en-US" altLang="zh-CN"/>
          </a:p>
        </p:txBody>
      </p:sp>
    </p:spTree>
    <p:extLst>
      <p:ext uri="{BB962C8B-B14F-4D97-AF65-F5344CB8AC3E}">
        <p14:creationId xmlns:p14="http://schemas.microsoft.com/office/powerpoint/2010/main" val="2671125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11"/>
          <p:cNvSpPr>
            <a:spLocks noGrp="1" noChangeArrowheads="1"/>
          </p:cNvSpPr>
          <p:nvPr>
            <p:ph type="dt" sz="half" idx="10"/>
          </p:nvPr>
        </p:nvSpPr>
        <p:spPr>
          <a:ln/>
        </p:spPr>
        <p:txBody>
          <a:bodyPr/>
          <a:lstStyle>
            <a:lvl1pPr>
              <a:defRPr/>
            </a:lvl1pPr>
          </a:lstStyle>
          <a:p>
            <a:pPr>
              <a:defRPr/>
            </a:pPr>
            <a:fld id="{23C881DC-78BF-4447-B170-38345F80CFC2}" type="datetimeFigureOut">
              <a:rPr lang="zh-CN" altLang="en-US"/>
              <a:pPr>
                <a:defRPr/>
              </a:pPr>
              <a:t>2016/10/10</a:t>
            </a:fld>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DB922E59-9C32-4FD0-B4AB-F6BF566612F3}" type="slidenum">
              <a:rPr lang="zh-CN" altLang="en-US"/>
              <a:pPr>
                <a:defRPr/>
              </a:pPr>
              <a:t>‹#›</a:t>
            </a:fld>
            <a:endParaRPr lang="en-US" altLang="zh-CN"/>
          </a:p>
        </p:txBody>
      </p:sp>
    </p:spTree>
    <p:extLst>
      <p:ext uri="{BB962C8B-B14F-4D97-AF65-F5344CB8AC3E}">
        <p14:creationId xmlns:p14="http://schemas.microsoft.com/office/powerpoint/2010/main" val="2862186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11"/>
          <p:cNvSpPr>
            <a:spLocks noGrp="1" noChangeArrowheads="1"/>
          </p:cNvSpPr>
          <p:nvPr>
            <p:ph type="dt" sz="half" idx="10"/>
          </p:nvPr>
        </p:nvSpPr>
        <p:spPr>
          <a:ln/>
        </p:spPr>
        <p:txBody>
          <a:bodyPr/>
          <a:lstStyle>
            <a:lvl1pPr>
              <a:defRPr/>
            </a:lvl1pPr>
          </a:lstStyle>
          <a:p>
            <a:pPr>
              <a:defRPr/>
            </a:pPr>
            <a:fld id="{C324F392-6D83-4DB4-9716-595D1A108CE2}" type="datetimeFigureOut">
              <a:rPr lang="zh-CN" altLang="en-US"/>
              <a:pPr>
                <a:defRPr/>
              </a:pPr>
              <a:t>2016/10/10</a:t>
            </a:fld>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CF01E896-97AC-4918-B13C-D38E8F70F612}" type="slidenum">
              <a:rPr lang="zh-CN" altLang="en-US"/>
              <a:pPr>
                <a:defRPr/>
              </a:pPr>
              <a:t>‹#›</a:t>
            </a:fld>
            <a:endParaRPr lang="en-US" altLang="zh-CN"/>
          </a:p>
        </p:txBody>
      </p:sp>
    </p:spTree>
    <p:extLst>
      <p:ext uri="{BB962C8B-B14F-4D97-AF65-F5344CB8AC3E}">
        <p14:creationId xmlns:p14="http://schemas.microsoft.com/office/powerpoint/2010/main" val="3538561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8AB63339-D561-4263-B71E-A9FFDCAF7217}" type="datetimeFigureOut">
              <a:rPr lang="zh-CN" altLang="en-US"/>
              <a:pPr>
                <a:defRPr/>
              </a:pPr>
              <a:t>2016/10/10</a:t>
            </a:fld>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FF52A353-6FAA-47AD-831D-80F9A56EA469}" type="slidenum">
              <a:rPr lang="zh-CN" altLang="en-US"/>
              <a:pPr>
                <a:defRPr/>
              </a:pPr>
              <a:t>‹#›</a:t>
            </a:fld>
            <a:endParaRPr lang="en-US" altLang="zh-CN"/>
          </a:p>
        </p:txBody>
      </p:sp>
    </p:spTree>
    <p:extLst>
      <p:ext uri="{BB962C8B-B14F-4D97-AF65-F5344CB8AC3E}">
        <p14:creationId xmlns:p14="http://schemas.microsoft.com/office/powerpoint/2010/main" val="3590043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9A68BCBE-0431-4BB2-A869-320955ECE338}" type="datetimeFigureOut">
              <a:rPr lang="zh-CN" altLang="en-US"/>
              <a:pPr>
                <a:defRPr/>
              </a:pPr>
              <a:t>2016/10/10</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77FFCAC3-8369-45EE-B55F-6016259EFECE}" type="slidenum">
              <a:rPr lang="zh-CN" altLang="en-US"/>
              <a:pPr>
                <a:defRPr/>
              </a:pPr>
              <a:t>‹#›</a:t>
            </a:fld>
            <a:endParaRPr lang="en-US" altLang="zh-CN"/>
          </a:p>
        </p:txBody>
      </p:sp>
    </p:spTree>
    <p:extLst>
      <p:ext uri="{BB962C8B-B14F-4D97-AF65-F5344CB8AC3E}">
        <p14:creationId xmlns:p14="http://schemas.microsoft.com/office/powerpoint/2010/main" val="2023275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E773217E-22C8-4AFC-9E32-7EF45EE55EC4}" type="datetimeFigureOut">
              <a:rPr lang="zh-CN" altLang="en-US"/>
              <a:pPr>
                <a:defRPr/>
              </a:pPr>
              <a:t>2016/10/10</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8F072890-24DC-412A-AFE6-E38EDB9FB5E9}" type="slidenum">
              <a:rPr lang="zh-CN" altLang="en-US"/>
              <a:pPr>
                <a:defRPr/>
              </a:pPr>
              <a:t>‹#›</a:t>
            </a:fld>
            <a:endParaRPr lang="en-US" altLang="zh-CN"/>
          </a:p>
        </p:txBody>
      </p:sp>
    </p:spTree>
    <p:extLst>
      <p:ext uri="{BB962C8B-B14F-4D97-AF65-F5344CB8AC3E}">
        <p14:creationId xmlns:p14="http://schemas.microsoft.com/office/powerpoint/2010/main" val="3935021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pPr algn="ctr" eaLnBrk="1" hangingPunct="1"/>
            <a:endParaRPr kumimoji="1" lang="zh-CN" altLang="en-US" baseline="0">
              <a:latin typeface="Tahoma" pitchFamily="34" charset="0"/>
            </a:endParaRPr>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pPr algn="ctr" eaLnBrk="1" hangingPunct="1"/>
            <a:endParaRPr kumimoji="1" lang="zh-CN" altLang="en-US" baseline="0">
              <a:latin typeface="Tahoma" pitchFamily="34" charset="0"/>
            </a:endParaRPr>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pPr algn="ctr" eaLnBrk="1" hangingPunct="1"/>
            <a:endParaRPr kumimoji="1" lang="zh-CN" altLang="en-US" baseline="0">
              <a:latin typeface="Tahoma" pitchFamily="34" charset="0"/>
            </a:endParaRPr>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pPr algn="ctr" eaLnBrk="1" hangingPunct="1"/>
            <a:endParaRPr kumimoji="1" lang="zh-CN" altLang="en-US" baseline="0">
              <a:latin typeface="Tahoma" pitchFamily="34" charset="0"/>
            </a:endParaRPr>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pPr algn="ctr" eaLnBrk="1" hangingPunct="1"/>
            <a:endParaRPr kumimoji="1" lang="zh-CN" altLang="en-US" baseline="0">
              <a:latin typeface="Tahoma" pitchFamily="34" charset="0"/>
            </a:endParaRPr>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pPr algn="ctr" eaLnBrk="1" hangingPunct="1"/>
            <a:endParaRPr kumimoji="1" lang="zh-CN" altLang="en-US" baseline="0">
              <a:latin typeface="Tahoma" pitchFamily="34" charset="0"/>
            </a:endParaRPr>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pPr algn="ctr" eaLnBrk="1" hangingPunct="1"/>
            <a:endParaRPr kumimoji="1" lang="zh-CN" altLang="en-US" baseline="0">
              <a:latin typeface="Tahoma" pitchFamily="34" charset="0"/>
            </a:endParaRPr>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5975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baseline="0">
                <a:latin typeface="+mn-lt"/>
                <a:ea typeface="+mn-ea"/>
                <a:cs typeface="+mn-cs"/>
              </a:defRPr>
            </a:lvl1pPr>
          </a:lstStyle>
          <a:p>
            <a:pPr>
              <a:defRPr/>
            </a:pPr>
            <a:fld id="{4F9402CD-3877-45C0-92C8-72CAB2BC40A1}" type="datetimeFigureOut">
              <a:rPr lang="zh-CN" altLang="en-US"/>
              <a:pPr>
                <a:defRPr/>
              </a:pPr>
              <a:t>2016/10/10</a:t>
            </a:fld>
            <a:endParaRPr lang="en-US" altLang="zh-CN"/>
          </a:p>
        </p:txBody>
      </p:sp>
      <p:sp>
        <p:nvSpPr>
          <p:cNvPr id="15975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baseline="0">
                <a:latin typeface="+mn-lt"/>
                <a:ea typeface="+mn-ea"/>
                <a:cs typeface="+mn-cs"/>
              </a:defRPr>
            </a:lvl1pPr>
          </a:lstStyle>
          <a:p>
            <a:pPr>
              <a:defRPr/>
            </a:pPr>
            <a:endParaRPr lang="en-US" altLang="zh-CN"/>
          </a:p>
        </p:txBody>
      </p:sp>
      <p:sp>
        <p:nvSpPr>
          <p:cNvPr id="159757"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baseline="0">
                <a:latin typeface="+mn-lt"/>
                <a:ea typeface="+mn-ea"/>
                <a:cs typeface="+mn-cs"/>
              </a:defRPr>
            </a:lvl1pPr>
          </a:lstStyle>
          <a:p>
            <a:pPr>
              <a:defRPr/>
            </a:pPr>
            <a:fld id="{1A1A0EB7-61D6-4B68-A978-E0127CC7DD49}"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41"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Lst>
  <p:timing>
    <p:tnLst>
      <p:par>
        <p:cTn id="1" dur="indefinite" restart="never" nodeType="tmRoot"/>
      </p:par>
    </p:tnLst>
  </p:timing>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323850" y="1628775"/>
            <a:ext cx="8280400" cy="1800225"/>
          </a:xfrm>
        </p:spPr>
        <p:txBody>
          <a:bodyPr anchor="t">
            <a:normAutofit fontScale="90000"/>
          </a:bodyPr>
          <a:lstStyle/>
          <a:p>
            <a:pPr algn="ctr" eaLnBrk="1" hangingPunct="1">
              <a:defRPr/>
            </a:pPr>
            <a:r>
              <a:rPr lang="en-US" altLang="zh-CN" sz="4300" b="1" smtClean="0">
                <a:solidFill>
                  <a:srgbClr val="A50021"/>
                </a:solidFill>
              </a:rPr>
              <a:t/>
            </a:r>
            <a:br>
              <a:rPr lang="en-US" altLang="zh-CN" sz="4300" b="1" smtClean="0">
                <a:solidFill>
                  <a:srgbClr val="A50021"/>
                </a:solidFill>
              </a:rPr>
            </a:br>
            <a:r>
              <a:rPr lang="en-US" altLang="zh-CN" sz="4300" b="1" smtClean="0">
                <a:solidFill>
                  <a:srgbClr val="A50021"/>
                </a:solidFill>
              </a:rPr>
              <a:t> </a:t>
            </a:r>
            <a:r>
              <a:rPr lang="en-US" altLang="zh-CN" sz="4300" b="1" smtClean="0">
                <a:solidFill>
                  <a:srgbClr val="800000"/>
                </a:solidFill>
              </a:rPr>
              <a:t>Multiple Layer Perceptron (MLP)</a:t>
            </a:r>
          </a:p>
        </p:txBody>
      </p:sp>
      <p:sp>
        <p:nvSpPr>
          <p:cNvPr id="12291" name="Rectangle 3"/>
          <p:cNvSpPr>
            <a:spLocks noGrp="1" noChangeArrowheads="1"/>
          </p:cNvSpPr>
          <p:nvPr>
            <p:ph type="subTitle" idx="4294967295"/>
          </p:nvPr>
        </p:nvSpPr>
        <p:spPr>
          <a:xfrm>
            <a:off x="1476375" y="4365625"/>
            <a:ext cx="6045200" cy="1468438"/>
          </a:xfrm>
        </p:spPr>
        <p:txBody>
          <a:bodyPr/>
          <a:lstStyle/>
          <a:p>
            <a:pPr marL="0" indent="0" algn="ctr" eaLnBrk="1" hangingPunct="1">
              <a:buFont typeface="Wingdings" pitchFamily="2" charset="2"/>
              <a:buNone/>
            </a:pPr>
            <a:r>
              <a:rPr lang="en-US" altLang="zh-CN" sz="3500" smtClean="0"/>
              <a:t>Bailing Zhang</a:t>
            </a:r>
          </a:p>
          <a:p>
            <a:pPr marL="0" indent="0" algn="r" eaLnBrk="1" hangingPunct="1">
              <a:buFont typeface="Wingdings" pitchFamily="2" charset="2"/>
              <a:buNone/>
            </a:pPr>
            <a:endParaRPr lang="en-US" altLang="zh-CN" sz="3500" smtClean="0"/>
          </a:p>
        </p:txBody>
      </p:sp>
      <p:sp>
        <p:nvSpPr>
          <p:cNvPr id="12292" name="Text Box 4"/>
          <p:cNvSpPr txBox="1">
            <a:spLocks noChangeArrowheads="1"/>
          </p:cNvSpPr>
          <p:nvPr/>
        </p:nvSpPr>
        <p:spPr bwMode="auto">
          <a:xfrm>
            <a:off x="827584" y="836712"/>
            <a:ext cx="74888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en-US" altLang="zh-CN" sz="2400" baseline="0" dirty="0">
                <a:latin typeface="Arial" charset="0"/>
                <a:ea typeface="STXinwei" pitchFamily="2" charset="-122"/>
              </a:rPr>
              <a:t>CSE301 Bio-computation, </a:t>
            </a:r>
            <a:r>
              <a:rPr lang="en-US" altLang="zh-CN" sz="2400" baseline="0">
                <a:latin typeface="Arial" charset="0"/>
                <a:ea typeface="STXinwei" pitchFamily="2" charset="-122"/>
              </a:rPr>
              <a:t>Week </a:t>
            </a:r>
            <a:r>
              <a:rPr lang="en-US" altLang="zh-CN" sz="2400" baseline="0" dirty="0">
                <a:latin typeface="Arial" charset="0"/>
                <a:ea typeface="STXinwei" pitchFamily="2" charset="-122"/>
              </a:rPr>
              <a:t>5</a:t>
            </a:r>
            <a:r>
              <a:rPr lang="en-US" altLang="zh-CN" sz="2400" baseline="0" smtClean="0">
                <a:latin typeface="Arial" charset="0"/>
                <a:ea typeface="STXinwei" pitchFamily="2" charset="-122"/>
              </a:rPr>
              <a:t>, 2016</a:t>
            </a:r>
            <a:endParaRPr lang="en-US" altLang="zh-CN" sz="2400" baseline="0" dirty="0">
              <a:latin typeface="Arial" charset="0"/>
              <a:ea typeface="STXinwei"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971550" y="188913"/>
            <a:ext cx="7993063" cy="1343025"/>
          </a:xfrm>
        </p:spPr>
        <p:txBody>
          <a:bodyPr/>
          <a:lstStyle/>
          <a:p>
            <a:pPr eaLnBrk="1" hangingPunct="1"/>
            <a:r>
              <a:rPr lang="en-US" altLang="zh-CN" sz="3600" b="1" dirty="0" smtClean="0">
                <a:solidFill>
                  <a:srgbClr val="800000"/>
                </a:solidFill>
              </a:rPr>
              <a:t>Issues of Backpropagation: </a:t>
            </a:r>
            <a:br>
              <a:rPr lang="en-US" altLang="zh-CN" sz="3600" b="1" dirty="0" smtClean="0">
                <a:solidFill>
                  <a:srgbClr val="800000"/>
                </a:solidFill>
              </a:rPr>
            </a:br>
            <a:r>
              <a:rPr lang="en-US" altLang="zh-CN" sz="3600" b="1" dirty="0" smtClean="0">
                <a:solidFill>
                  <a:srgbClr val="800000"/>
                </a:solidFill>
              </a:rPr>
              <a:t># hidden layer</a:t>
            </a:r>
            <a:r>
              <a:rPr lang="en-US" altLang="zh-CN" dirty="0" smtClean="0"/>
              <a:t> </a:t>
            </a:r>
            <a:endParaRPr lang="zh-CN" altLang="en-US" dirty="0" smtClean="0"/>
          </a:p>
        </p:txBody>
      </p:sp>
      <p:sp>
        <p:nvSpPr>
          <p:cNvPr id="24579" name="Rectangle 3"/>
          <p:cNvSpPr>
            <a:spLocks noGrp="1" noChangeArrowheads="1"/>
          </p:cNvSpPr>
          <p:nvPr>
            <p:ph type="body" idx="1"/>
          </p:nvPr>
        </p:nvSpPr>
        <p:spPr>
          <a:xfrm>
            <a:off x="323528" y="1628800"/>
            <a:ext cx="8568952" cy="4968552"/>
          </a:xfrm>
          <a:solidFill>
            <a:schemeClr val="bg1"/>
          </a:solidFill>
        </p:spPr>
        <p:txBody>
          <a:bodyPr/>
          <a:lstStyle/>
          <a:p>
            <a:pPr eaLnBrk="1" hangingPunct="1">
              <a:lnSpc>
                <a:spcPct val="110000"/>
              </a:lnSpc>
              <a:spcBef>
                <a:spcPts val="0"/>
              </a:spcBef>
            </a:pPr>
            <a:r>
              <a:rPr lang="en-US" altLang="zh-CN" sz="2800" dirty="0" smtClean="0"/>
              <a:t>While it may be more convenient to specify more than one layer of hidden units</a:t>
            </a:r>
            <a:r>
              <a:rPr lang="en-US" altLang="zh-CN" sz="2800" i="1" dirty="0" smtClean="0"/>
              <a:t>, additional layers do not add representational power</a:t>
            </a:r>
            <a:r>
              <a:rPr lang="en-US" altLang="zh-CN" sz="2800" dirty="0" smtClean="0"/>
              <a:t> to the discrimination.</a:t>
            </a:r>
          </a:p>
          <a:p>
            <a:pPr lvl="1" eaLnBrk="1" hangingPunct="1">
              <a:lnSpc>
                <a:spcPct val="110000"/>
              </a:lnSpc>
              <a:spcBef>
                <a:spcPts val="0"/>
              </a:spcBef>
            </a:pPr>
            <a:r>
              <a:rPr lang="en-US" altLang="zh-CN" sz="2400" dirty="0" smtClean="0"/>
              <a:t>Two-hidden-layer networks are more powerful, but one-hidden-layer networks may be sufficiently accurate for many tasks encountered in practice. </a:t>
            </a:r>
          </a:p>
          <a:p>
            <a:pPr lvl="1" eaLnBrk="1" hangingPunct="1">
              <a:lnSpc>
                <a:spcPct val="110000"/>
              </a:lnSpc>
              <a:spcBef>
                <a:spcPts val="0"/>
              </a:spcBef>
            </a:pPr>
            <a:r>
              <a:rPr lang="en-US" altLang="zh-CN" sz="2400" dirty="0" smtClean="0"/>
              <a:t>One-hidden layer networks assume faster training.</a:t>
            </a:r>
          </a:p>
          <a:p>
            <a:pPr eaLnBrk="1" hangingPunct="1">
              <a:lnSpc>
                <a:spcPct val="110000"/>
              </a:lnSpc>
              <a:spcBef>
                <a:spcPts val="0"/>
              </a:spcBef>
            </a:pPr>
            <a:r>
              <a:rPr lang="en-US" altLang="zh-CN" sz="2800" dirty="0"/>
              <a:t>A heuristic to start with: </a:t>
            </a:r>
            <a:endParaRPr lang="en-US" altLang="zh-CN" sz="2800" dirty="0" smtClean="0"/>
          </a:p>
          <a:p>
            <a:pPr marL="0" indent="0" eaLnBrk="1" hangingPunct="1">
              <a:lnSpc>
                <a:spcPct val="110000"/>
              </a:lnSpc>
              <a:spcBef>
                <a:spcPts val="0"/>
              </a:spcBef>
              <a:buNone/>
            </a:pPr>
            <a:r>
              <a:rPr lang="en-US" altLang="zh-CN" sz="2800" dirty="0" smtClean="0"/>
              <a:t>	One </a:t>
            </a:r>
            <a:r>
              <a:rPr lang="en-US" altLang="zh-CN" sz="2800" dirty="0"/>
              <a:t>hidden </a:t>
            </a:r>
            <a:r>
              <a:rPr lang="en-US" altLang="zh-CN" sz="2800" dirty="0" smtClean="0"/>
              <a:t>layer, </a:t>
            </a:r>
            <a:r>
              <a:rPr lang="en-US" altLang="zh-CN" sz="2800" dirty="0"/>
              <a:t>with n hidden neurons, </a:t>
            </a:r>
            <a:r>
              <a:rPr lang="en-US" altLang="zh-CN" sz="2800" dirty="0" smtClean="0"/>
              <a:t>	n</a:t>
            </a:r>
            <a:r>
              <a:rPr lang="en-US" altLang="zh-CN" sz="2800" dirty="0"/>
              <a:t>=(</a:t>
            </a:r>
            <a:r>
              <a:rPr lang="en-US" altLang="zh-CN" sz="2800" dirty="0" err="1"/>
              <a:t>inputs+output_neurons</a:t>
            </a:r>
            <a:r>
              <a:rPr lang="en-US" altLang="zh-CN" sz="2800" dirty="0"/>
              <a:t>)/2</a:t>
            </a:r>
            <a:endParaRPr lang="zh-CN" altLang="en-US" sz="28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116632"/>
            <a:ext cx="7793037" cy="1462087"/>
          </a:xfrm>
        </p:spPr>
        <p:txBody>
          <a:bodyPr/>
          <a:lstStyle/>
          <a:p>
            <a:r>
              <a:rPr lang="en-US" altLang="zh-CN" dirty="0" smtClean="0"/>
              <a:t/>
            </a:r>
            <a:br>
              <a:rPr lang="en-US" altLang="zh-CN" dirty="0" smtClean="0"/>
            </a:br>
            <a:r>
              <a:rPr lang="en-US" altLang="zh-CN" sz="3200" b="1" dirty="0">
                <a:solidFill>
                  <a:srgbClr val="800000"/>
                </a:solidFill>
              </a:rPr>
              <a:t>Issues of Backpropagation:</a:t>
            </a:r>
            <a:br>
              <a:rPr lang="en-US" altLang="zh-CN" sz="3200" b="1" dirty="0">
                <a:solidFill>
                  <a:srgbClr val="800000"/>
                </a:solidFill>
              </a:rPr>
            </a:br>
            <a:r>
              <a:rPr lang="en-US" altLang="zh-CN" sz="4000" b="1" dirty="0" smtClean="0">
                <a:solidFill>
                  <a:srgbClr val="800000"/>
                </a:solidFill>
              </a:rPr>
              <a:t>Stopping </a:t>
            </a:r>
            <a:r>
              <a:rPr lang="en-US" altLang="zh-CN" sz="4000" b="1" dirty="0">
                <a:solidFill>
                  <a:srgbClr val="800000"/>
                </a:solidFill>
              </a:rPr>
              <a:t>Criteria</a:t>
            </a:r>
            <a:endParaRPr lang="zh-CN" altLang="en-US" sz="4000" b="1" dirty="0">
              <a:solidFill>
                <a:srgbClr val="800000"/>
              </a:solidFill>
            </a:endParaRPr>
          </a:p>
        </p:txBody>
      </p:sp>
      <p:sp>
        <p:nvSpPr>
          <p:cNvPr id="3" name="内容占位符 2"/>
          <p:cNvSpPr>
            <a:spLocks noGrp="1"/>
          </p:cNvSpPr>
          <p:nvPr>
            <p:ph idx="1"/>
          </p:nvPr>
        </p:nvSpPr>
        <p:spPr>
          <a:xfrm>
            <a:off x="251520" y="1844824"/>
            <a:ext cx="8784976" cy="4114800"/>
          </a:xfrm>
        </p:spPr>
        <p:txBody>
          <a:bodyPr/>
          <a:lstStyle/>
          <a:p>
            <a:r>
              <a:rPr lang="en-US" altLang="zh-CN" sz="2800" dirty="0" smtClean="0"/>
              <a:t>The </a:t>
            </a:r>
            <a:r>
              <a:rPr lang="en-US" altLang="zh-CN" sz="2800" dirty="0"/>
              <a:t>stopping criteria is checked at the end of each epoch: </a:t>
            </a:r>
          </a:p>
          <a:p>
            <a:pPr lvl="1"/>
            <a:r>
              <a:rPr lang="en-US" altLang="zh-CN" sz="2400" dirty="0" smtClean="0"/>
              <a:t>The </a:t>
            </a:r>
            <a:r>
              <a:rPr lang="en-US" altLang="zh-CN" sz="2400" dirty="0"/>
              <a:t>error (mean absolute or mean square) at the end of an epoch is below a threshold </a:t>
            </a:r>
            <a:endParaRPr lang="en-US" altLang="zh-CN" sz="2400" dirty="0" smtClean="0"/>
          </a:p>
          <a:p>
            <a:pPr lvl="1">
              <a:buFont typeface="Tahoma" panose="020B0604030504040204" pitchFamily="34" charset="0"/>
              <a:buChar char="̶"/>
            </a:pPr>
            <a:r>
              <a:rPr lang="en-US" altLang="zh-CN" sz="2400" dirty="0" smtClean="0"/>
              <a:t>All </a:t>
            </a:r>
            <a:r>
              <a:rPr lang="en-US" altLang="zh-CN" sz="2400" dirty="0"/>
              <a:t>training examples are propagated and the mean (absolute or square) error is </a:t>
            </a:r>
            <a:r>
              <a:rPr lang="en-US" altLang="zh-CN" sz="2400" dirty="0" smtClean="0"/>
              <a:t>calculated</a:t>
            </a:r>
          </a:p>
          <a:p>
            <a:pPr lvl="1">
              <a:buFont typeface="Tahoma" panose="020B0604030504040204" pitchFamily="34" charset="0"/>
              <a:buChar char="̶"/>
            </a:pPr>
            <a:r>
              <a:rPr lang="en-US" altLang="zh-CN" sz="2400" dirty="0" smtClean="0"/>
              <a:t>The </a:t>
            </a:r>
            <a:r>
              <a:rPr lang="en-US" altLang="zh-CN" sz="2400" dirty="0"/>
              <a:t>threshold is determined </a:t>
            </a:r>
            <a:r>
              <a:rPr lang="en-US" altLang="zh-CN" sz="2400" dirty="0" smtClean="0"/>
              <a:t>heuristically </a:t>
            </a:r>
            <a:r>
              <a:rPr lang="en-US" altLang="zh-CN" sz="2400" dirty="0"/>
              <a:t>– e.g. 0.3 </a:t>
            </a:r>
          </a:p>
          <a:p>
            <a:pPr lvl="1"/>
            <a:r>
              <a:rPr lang="en-US" altLang="zh-CN" sz="2400" dirty="0" smtClean="0"/>
              <a:t>Maximum </a:t>
            </a:r>
            <a:r>
              <a:rPr lang="en-US" altLang="zh-CN" sz="2400" dirty="0"/>
              <a:t>number of epochs is reached </a:t>
            </a:r>
            <a:endParaRPr lang="en-US" altLang="zh-CN" sz="2400" dirty="0" smtClean="0"/>
          </a:p>
          <a:p>
            <a:pPr lvl="1"/>
            <a:r>
              <a:rPr lang="en-US" altLang="zh-CN" sz="2400" dirty="0" smtClean="0"/>
              <a:t>Early </a:t>
            </a:r>
            <a:r>
              <a:rPr lang="en-US" altLang="zh-CN" sz="2400" dirty="0"/>
              <a:t>stopping using a validation set (TTS) </a:t>
            </a:r>
          </a:p>
          <a:p>
            <a:r>
              <a:rPr lang="en-US" altLang="zh-CN" sz="2800" dirty="0" smtClean="0"/>
              <a:t>It </a:t>
            </a:r>
            <a:r>
              <a:rPr lang="en-US" altLang="zh-CN" sz="2800" dirty="0"/>
              <a:t>typically takes hundreds or thousands of epochs for an NN to converge</a:t>
            </a:r>
            <a:endParaRPr lang="zh-CN" altLang="en-US" sz="2800" dirty="0"/>
          </a:p>
        </p:txBody>
      </p:sp>
    </p:spTree>
    <p:extLst>
      <p:ext uri="{BB962C8B-B14F-4D97-AF65-F5344CB8AC3E}">
        <p14:creationId xmlns:p14="http://schemas.microsoft.com/office/powerpoint/2010/main" val="2275229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9552" y="44624"/>
            <a:ext cx="8475663" cy="1343025"/>
          </a:xfrm>
        </p:spPr>
        <p:txBody>
          <a:bodyPr/>
          <a:lstStyle/>
          <a:p>
            <a:pPr eaLnBrk="1" hangingPunct="1">
              <a:lnSpc>
                <a:spcPct val="85000"/>
              </a:lnSpc>
            </a:pPr>
            <a:r>
              <a:rPr lang="en-US" altLang="zh-CN" sz="3200" b="1" dirty="0" smtClean="0">
                <a:solidFill>
                  <a:srgbClr val="800000"/>
                </a:solidFill>
              </a:rPr>
              <a:t>Issues of Backpropagation: </a:t>
            </a:r>
            <a:br>
              <a:rPr lang="en-US" altLang="zh-CN" sz="3200" b="1" dirty="0" smtClean="0">
                <a:solidFill>
                  <a:srgbClr val="800000"/>
                </a:solidFill>
              </a:rPr>
            </a:br>
            <a:r>
              <a:rPr lang="en-US" altLang="zh-CN" sz="4000" b="1" dirty="0" smtClean="0">
                <a:solidFill>
                  <a:srgbClr val="800000"/>
                </a:solidFill>
              </a:rPr>
              <a:t>learning rate</a:t>
            </a:r>
            <a:r>
              <a:rPr lang="en-US" altLang="zh-CN" sz="4000" dirty="0" smtClean="0"/>
              <a:t> </a:t>
            </a:r>
            <a:endParaRPr lang="zh-CN" altLang="en-US" sz="4000" dirty="0" smtClean="0"/>
          </a:p>
        </p:txBody>
      </p:sp>
      <p:sp>
        <p:nvSpPr>
          <p:cNvPr id="17411" name="Rectangle 3"/>
          <p:cNvSpPr>
            <a:spLocks noGrp="1" noChangeArrowheads="1"/>
          </p:cNvSpPr>
          <p:nvPr>
            <p:ph type="body" idx="1"/>
          </p:nvPr>
        </p:nvSpPr>
        <p:spPr>
          <a:xfrm>
            <a:off x="179512" y="1772816"/>
            <a:ext cx="8496300" cy="4824413"/>
          </a:xfrm>
          <a:solidFill>
            <a:schemeClr val="bg1"/>
          </a:solidFill>
        </p:spPr>
        <p:txBody>
          <a:bodyPr/>
          <a:lstStyle/>
          <a:p>
            <a:pPr eaLnBrk="1" hangingPunct="1">
              <a:lnSpc>
                <a:spcPct val="90000"/>
              </a:lnSpc>
            </a:pPr>
            <a:r>
              <a:rPr lang="en-US" altLang="zh-CN" sz="2800" dirty="0" smtClean="0">
                <a:latin typeface="+mj-lt"/>
                <a:cs typeface="Times New Roman" panose="02020603050405020304" pitchFamily="18" charset="0"/>
              </a:rPr>
              <a:t>While it is possible to get excellent fits to training data, the application of backpropagation is fraught with difficulties and pitfalls for the prediction of the performance on independent test data. </a:t>
            </a:r>
          </a:p>
          <a:p>
            <a:pPr eaLnBrk="1" hangingPunct="1">
              <a:lnSpc>
                <a:spcPct val="90000"/>
              </a:lnSpc>
            </a:pPr>
            <a:r>
              <a:rPr lang="en-US" altLang="zh-CN" sz="2800" dirty="0" smtClean="0">
                <a:latin typeface="+mj-lt"/>
                <a:cs typeface="Times New Roman" panose="02020603050405020304" pitchFamily="18" charset="0"/>
              </a:rPr>
              <a:t>Many choices to be made in applying the gradient descent method. </a:t>
            </a:r>
          </a:p>
          <a:p>
            <a:pPr eaLnBrk="1" hangingPunct="1">
              <a:lnSpc>
                <a:spcPct val="90000"/>
              </a:lnSpc>
            </a:pPr>
            <a:r>
              <a:rPr lang="en-US" altLang="zh-CN" sz="2800" dirty="0" smtClean="0">
                <a:latin typeface="+mj-lt"/>
                <a:cs typeface="Times New Roman" panose="02020603050405020304" pitchFamily="18" charset="0"/>
              </a:rPr>
              <a:t>The key variations of these choices are :</a:t>
            </a:r>
          </a:p>
          <a:p>
            <a:pPr eaLnBrk="1" hangingPunct="1">
              <a:lnSpc>
                <a:spcPct val="90000"/>
              </a:lnSpc>
              <a:buFont typeface="Wingdings" pitchFamily="2" charset="2"/>
              <a:buNone/>
            </a:pPr>
            <a:r>
              <a:rPr lang="en-US" altLang="zh-CN" sz="2800" b="1" i="1" dirty="0" smtClean="0">
                <a:latin typeface="+mj-lt"/>
                <a:cs typeface="Times New Roman" panose="02020603050405020304" pitchFamily="18" charset="0"/>
              </a:rPr>
              <a:t>     </a:t>
            </a:r>
            <a:r>
              <a:rPr lang="en-US" altLang="zh-CN" sz="2800" b="1" i="1" dirty="0" smtClean="0">
                <a:solidFill>
                  <a:srgbClr val="FF0000"/>
                </a:solidFill>
                <a:latin typeface="+mj-lt"/>
                <a:cs typeface="Times New Roman" panose="02020603050405020304" pitchFamily="18" charset="0"/>
              </a:rPr>
              <a:t>the learning rate and local minima</a:t>
            </a:r>
            <a:r>
              <a:rPr lang="en-US" altLang="zh-CN" sz="2800" b="1" dirty="0" smtClean="0">
                <a:solidFill>
                  <a:srgbClr val="FF0000"/>
                </a:solidFill>
                <a:latin typeface="+mj-lt"/>
                <a:cs typeface="Times New Roman" panose="02020603050405020304" pitchFamily="18" charset="0"/>
              </a:rPr>
              <a:t> </a:t>
            </a:r>
          </a:p>
          <a:p>
            <a:pPr eaLnBrk="1" hangingPunct="1">
              <a:lnSpc>
                <a:spcPct val="90000"/>
              </a:lnSpc>
              <a:buFont typeface="Wingdings" pitchFamily="2" charset="2"/>
              <a:buNone/>
            </a:pPr>
            <a:r>
              <a:rPr lang="en-US" altLang="zh-CN" sz="2800" dirty="0" smtClean="0">
                <a:latin typeface="+mj-lt"/>
                <a:cs typeface="Times New Roman" panose="02020603050405020304" pitchFamily="18" charset="0"/>
              </a:rPr>
              <a:t>	the selection of a learning rate is of critical importance in finding the true global minimum of the error distance. </a:t>
            </a:r>
            <a:endParaRPr lang="zh-CN" altLang="en-US" sz="2800" dirty="0" smtClean="0">
              <a:latin typeface="+mj-lt"/>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z="4000" b="1" smtClean="0">
                <a:solidFill>
                  <a:srgbClr val="800000"/>
                </a:solidFill>
              </a:rPr>
              <a:t>The learning rate and local minima</a:t>
            </a:r>
            <a:r>
              <a:rPr lang="en-US" altLang="zh-CN" b="1" smtClean="0"/>
              <a:t> </a:t>
            </a:r>
            <a:endParaRPr lang="zh-CN" altLang="en-US" b="1" smtClean="0"/>
          </a:p>
        </p:txBody>
      </p:sp>
      <p:sp>
        <p:nvSpPr>
          <p:cNvPr id="18435" name="Rectangle 3"/>
          <p:cNvSpPr>
            <a:spLocks noGrp="1" noChangeArrowheads="1"/>
          </p:cNvSpPr>
          <p:nvPr>
            <p:ph type="body" idx="1"/>
          </p:nvPr>
        </p:nvSpPr>
        <p:spPr>
          <a:xfrm>
            <a:off x="395536" y="1844824"/>
            <a:ext cx="8280400" cy="4681537"/>
          </a:xfrm>
        </p:spPr>
        <p:txBody>
          <a:bodyPr/>
          <a:lstStyle/>
          <a:p>
            <a:pPr eaLnBrk="1" hangingPunct="1"/>
            <a:r>
              <a:rPr lang="en-US" altLang="zh-CN" sz="2400" dirty="0" smtClean="0">
                <a:latin typeface="+mj-lt"/>
                <a:cs typeface="Times New Roman" panose="02020603050405020304" pitchFamily="18" charset="0"/>
              </a:rPr>
              <a:t>Backpropagation training with too small a learning rate will make agonizingly slow progress. Too large a learning rate will proceed much faster, but may simply produce oscillations between relatively poor solutions. </a:t>
            </a:r>
          </a:p>
          <a:p>
            <a:pPr eaLnBrk="1" hangingPunct="1"/>
            <a:r>
              <a:rPr lang="en-US" altLang="zh-CN" sz="2400" dirty="0" smtClean="0">
                <a:latin typeface="+mj-lt"/>
                <a:cs typeface="Times New Roman" panose="02020603050405020304" pitchFamily="18" charset="0"/>
              </a:rPr>
              <a:t>Both of these conditions are generally detectable through experimentation and sampling of results after a fixed number of training epochs. </a:t>
            </a:r>
          </a:p>
          <a:p>
            <a:pPr eaLnBrk="1" hangingPunct="1"/>
            <a:r>
              <a:rPr lang="en-US" altLang="zh-CN" sz="2400" dirty="0" smtClean="0">
                <a:latin typeface="+mj-lt"/>
                <a:cs typeface="Times New Roman" panose="02020603050405020304" pitchFamily="18" charset="0"/>
              </a:rPr>
              <a:t>Typical values for the learning rate parameter are numbers between 0 and 1: </a:t>
            </a:r>
          </a:p>
          <a:p>
            <a:pPr eaLnBrk="1" hangingPunct="1">
              <a:buFont typeface="Wingdings" pitchFamily="2" charset="2"/>
              <a:buNone/>
            </a:pPr>
            <a:r>
              <a:rPr lang="en-US" altLang="zh-CN" sz="2400" dirty="0" smtClean="0">
                <a:latin typeface="Times New Roman" panose="02020603050405020304" pitchFamily="18" charset="0"/>
                <a:cs typeface="Times New Roman" panose="02020603050405020304" pitchFamily="18" charset="0"/>
              </a:rPr>
              <a:t>				0.05 &lt; </a:t>
            </a:r>
            <a:r>
              <a:rPr lang="en-US" altLang="zh-CN" sz="2400" dirty="0" smtClean="0">
                <a:latin typeface="Times New Roman" panose="02020603050405020304" pitchFamily="18" charset="0"/>
                <a:cs typeface="Times New Roman" panose="02020603050405020304" pitchFamily="18" charset="0"/>
                <a:sym typeface="Symbol" pitchFamily="18" charset="2"/>
              </a:rPr>
              <a:t></a:t>
            </a:r>
            <a:r>
              <a:rPr lang="en-US" altLang="zh-CN" sz="2400" dirty="0" smtClean="0">
                <a:latin typeface="Times New Roman" panose="02020603050405020304" pitchFamily="18" charset="0"/>
                <a:cs typeface="Times New Roman" panose="02020603050405020304" pitchFamily="18" charset="0"/>
              </a:rPr>
              <a:t> &lt; 0.75</a:t>
            </a:r>
          </a:p>
          <a:p>
            <a:pPr eaLnBrk="1" hangingPunct="1"/>
            <a:r>
              <a:rPr lang="en-US" altLang="zh-CN" sz="2400" dirty="0" smtClean="0">
                <a:latin typeface="+mj-lt"/>
                <a:cs typeface="Times New Roman" panose="02020603050405020304" pitchFamily="18" charset="0"/>
              </a:rPr>
              <a:t>One would like to use the largest learning rate that still converges to the minimum solution.</a:t>
            </a:r>
            <a:endParaRPr lang="zh-CN" altLang="en-US" sz="2400" dirty="0" smtClean="0">
              <a:latin typeface="+mj-lt"/>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55577" y="188913"/>
            <a:ext cx="8280920" cy="1462087"/>
          </a:xfrm>
        </p:spPr>
        <p:txBody>
          <a:bodyPr/>
          <a:lstStyle/>
          <a:p>
            <a:pPr eaLnBrk="1" hangingPunct="1"/>
            <a:r>
              <a:rPr lang="en-US" altLang="zh-CN" sz="3200" b="1" dirty="0" smtClean="0">
                <a:solidFill>
                  <a:srgbClr val="800000"/>
                </a:solidFill>
              </a:rPr>
              <a:t>Issues of Backpropagation: </a:t>
            </a:r>
            <a:r>
              <a:rPr lang="en-US" altLang="zh-CN" sz="3600" b="1" dirty="0" smtClean="0">
                <a:solidFill>
                  <a:srgbClr val="800000"/>
                </a:solidFill>
              </a:rPr>
              <a:t/>
            </a:r>
            <a:br>
              <a:rPr lang="en-US" altLang="zh-CN" sz="3600" b="1" dirty="0" smtClean="0">
                <a:solidFill>
                  <a:srgbClr val="800000"/>
                </a:solidFill>
              </a:rPr>
            </a:br>
            <a:r>
              <a:rPr lang="en-US" altLang="zh-CN" sz="4000" b="1" dirty="0" smtClean="0">
                <a:solidFill>
                  <a:srgbClr val="800000"/>
                </a:solidFill>
              </a:rPr>
              <a:t>learning rate</a:t>
            </a:r>
            <a:endParaRPr lang="zh-CN" altLang="en-US" sz="4000" b="1" dirty="0" smtClean="0">
              <a:solidFill>
                <a:srgbClr val="800000"/>
              </a:solidFill>
            </a:endParaRPr>
          </a:p>
        </p:txBody>
      </p:sp>
      <p:sp>
        <p:nvSpPr>
          <p:cNvPr id="19459" name="Rectangle 3"/>
          <p:cNvSpPr>
            <a:spLocks noGrp="1" noChangeArrowheads="1"/>
          </p:cNvSpPr>
          <p:nvPr>
            <p:ph type="body" idx="1"/>
          </p:nvPr>
        </p:nvSpPr>
        <p:spPr>
          <a:xfrm>
            <a:off x="323850" y="1916113"/>
            <a:ext cx="8424863" cy="4465637"/>
          </a:xfrm>
        </p:spPr>
        <p:txBody>
          <a:bodyPr/>
          <a:lstStyle/>
          <a:p>
            <a:pPr eaLnBrk="1" hangingPunct="1">
              <a:lnSpc>
                <a:spcPct val="90000"/>
              </a:lnSpc>
            </a:pPr>
            <a:r>
              <a:rPr lang="en-US" altLang="zh-CN" sz="2800" dirty="0" smtClean="0">
                <a:latin typeface="+mj-lt"/>
                <a:cs typeface="Times New Roman" panose="02020603050405020304" pitchFamily="18" charset="0"/>
              </a:rPr>
              <a:t>Training may require thousands of backpropagations!</a:t>
            </a:r>
          </a:p>
          <a:p>
            <a:pPr eaLnBrk="1" hangingPunct="1">
              <a:lnSpc>
                <a:spcPct val="90000"/>
              </a:lnSpc>
            </a:pPr>
            <a:endParaRPr lang="en-US" altLang="zh-CN" sz="2800" dirty="0" smtClean="0">
              <a:latin typeface="+mj-lt"/>
              <a:cs typeface="Times New Roman" panose="02020603050405020304" pitchFamily="18" charset="0"/>
            </a:endParaRPr>
          </a:p>
          <a:p>
            <a:pPr eaLnBrk="1" hangingPunct="1">
              <a:lnSpc>
                <a:spcPct val="90000"/>
              </a:lnSpc>
            </a:pPr>
            <a:r>
              <a:rPr lang="en-US" altLang="zh-CN" sz="2800" dirty="0" smtClean="0">
                <a:latin typeface="+mj-lt"/>
                <a:cs typeface="Times New Roman" panose="02020603050405020304" pitchFamily="18" charset="0"/>
              </a:rPr>
              <a:t>Backpropagation can get stuck or become unstable when varying the learning rate parameter, more precisely increasing too much of the learning parameter leads to unstable learning- errors decrease as well as increase during the training process;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99592" y="-99392"/>
            <a:ext cx="7793038" cy="1462088"/>
          </a:xfrm>
        </p:spPr>
        <p:txBody>
          <a:bodyPr/>
          <a:lstStyle/>
          <a:p>
            <a:pPr eaLnBrk="1" hangingPunct="1">
              <a:lnSpc>
                <a:spcPct val="80000"/>
              </a:lnSpc>
            </a:pPr>
            <a:r>
              <a:rPr lang="en-US" altLang="zh-CN" sz="3200" b="1" dirty="0" smtClean="0">
                <a:solidFill>
                  <a:srgbClr val="800000"/>
                </a:solidFill>
              </a:rPr>
              <a:t>Issues of Backpropagation: </a:t>
            </a:r>
            <a:r>
              <a:rPr lang="en-US" altLang="zh-CN" sz="4000" b="1" dirty="0" smtClean="0">
                <a:solidFill>
                  <a:srgbClr val="800000"/>
                </a:solidFill>
              </a:rPr>
              <a:t/>
            </a:r>
            <a:br>
              <a:rPr lang="en-US" altLang="zh-CN" sz="4000" b="1" dirty="0" smtClean="0">
                <a:solidFill>
                  <a:srgbClr val="800000"/>
                </a:solidFill>
              </a:rPr>
            </a:br>
            <a:r>
              <a:rPr lang="en-US" altLang="zh-CN" sz="4000" b="1" dirty="0" smtClean="0">
                <a:solidFill>
                  <a:srgbClr val="800000"/>
                </a:solidFill>
              </a:rPr>
              <a:t>Momentum</a:t>
            </a:r>
            <a:r>
              <a:rPr lang="en-US" altLang="zh-CN" dirty="0" smtClean="0"/>
              <a:t> </a:t>
            </a:r>
            <a:endParaRPr lang="zh-CN" altLang="en-US" dirty="0" smtClean="0"/>
          </a:p>
        </p:txBody>
      </p:sp>
      <p:sp>
        <p:nvSpPr>
          <p:cNvPr id="21507" name="Rectangle 3"/>
          <p:cNvSpPr>
            <a:spLocks noGrp="1" noChangeArrowheads="1"/>
          </p:cNvSpPr>
          <p:nvPr>
            <p:ph type="body" sz="half" idx="1"/>
          </p:nvPr>
        </p:nvSpPr>
        <p:spPr>
          <a:xfrm>
            <a:off x="251520" y="1484784"/>
            <a:ext cx="8351838" cy="5040312"/>
          </a:xfrm>
          <a:solidFill>
            <a:schemeClr val="bg1"/>
          </a:solidFill>
        </p:spPr>
        <p:txBody>
          <a:bodyPr/>
          <a:lstStyle/>
          <a:p>
            <a:pPr eaLnBrk="1" hangingPunct="1">
              <a:lnSpc>
                <a:spcPct val="90000"/>
              </a:lnSpc>
            </a:pPr>
            <a:r>
              <a:rPr lang="en-US" altLang="zh-CN" sz="2800" dirty="0" smtClean="0"/>
              <a:t>The momentum is to stabilize the weight change using a combination of the gradient decreasing term with a fraction of the previous weight change:</a:t>
            </a:r>
          </a:p>
          <a:p>
            <a:pPr eaLnBrk="1" hangingPunct="1">
              <a:lnSpc>
                <a:spcPct val="90000"/>
              </a:lnSpc>
            </a:pPr>
            <a:endParaRPr lang="en-US" altLang="zh-CN" sz="2400" dirty="0" smtClean="0"/>
          </a:p>
          <a:p>
            <a:pPr eaLnBrk="1" hangingPunct="1">
              <a:lnSpc>
                <a:spcPct val="90000"/>
              </a:lnSpc>
            </a:pPr>
            <a:endParaRPr lang="en-US" altLang="zh-CN" sz="2400" dirty="0" smtClean="0"/>
          </a:p>
          <a:p>
            <a:pPr eaLnBrk="1" hangingPunct="1">
              <a:lnSpc>
                <a:spcPct val="90000"/>
              </a:lnSpc>
              <a:buFont typeface="Wingdings" pitchFamily="2" charset="2"/>
              <a:buNone/>
            </a:pPr>
            <a:r>
              <a:rPr lang="en-US" altLang="zh-CN" sz="2400" dirty="0" smtClean="0"/>
              <a:t>	where </a:t>
            </a:r>
            <a:r>
              <a:rPr lang="en-US" altLang="zh-CN" sz="2400" i="1" dirty="0" smtClean="0"/>
              <a:t>t</a:t>
            </a:r>
            <a:r>
              <a:rPr lang="en-US" altLang="zh-CN" sz="2400" dirty="0" smtClean="0"/>
              <a:t> is the index of the current weight change.</a:t>
            </a:r>
          </a:p>
          <a:p>
            <a:pPr lvl="1" eaLnBrk="1" hangingPunct="1">
              <a:lnSpc>
                <a:spcPct val="90000"/>
              </a:lnSpc>
            </a:pPr>
            <a:r>
              <a:rPr lang="en-US" altLang="zh-CN" sz="2400" dirty="0" smtClean="0"/>
              <a:t>This gives the system a certain amount of inertia since the weight vector will tend to continue moving in the same direction unless opposed by the gradient term. </a:t>
            </a:r>
          </a:p>
          <a:p>
            <a:pPr eaLnBrk="1" hangingPunct="1">
              <a:lnSpc>
                <a:spcPct val="90000"/>
              </a:lnSpc>
            </a:pPr>
            <a:r>
              <a:rPr lang="en-US" altLang="zh-CN" sz="2800" dirty="0" smtClean="0"/>
              <a:t>The </a:t>
            </a:r>
            <a:r>
              <a:rPr lang="en-US" altLang="zh-CN" sz="2800" dirty="0"/>
              <a:t>theory behind momentum comes from linear filters</a:t>
            </a:r>
            <a:endParaRPr lang="zh-CN" altLang="en-US" sz="2800" dirty="0" smtClean="0"/>
          </a:p>
        </p:txBody>
      </p:sp>
      <p:graphicFrame>
        <p:nvGraphicFramePr>
          <p:cNvPr id="21509" name="Object 7"/>
          <p:cNvGraphicFramePr>
            <a:graphicFrameLocks noChangeAspect="1"/>
          </p:cNvGraphicFramePr>
          <p:nvPr>
            <p:extLst>
              <p:ext uri="{D42A27DB-BD31-4B8C-83A1-F6EECF244321}">
                <p14:modId xmlns:p14="http://schemas.microsoft.com/office/powerpoint/2010/main" val="1161430122"/>
              </p:ext>
            </p:extLst>
          </p:nvPr>
        </p:nvGraphicFramePr>
        <p:xfrm>
          <a:off x="2339752" y="2996952"/>
          <a:ext cx="3455987" cy="825500"/>
        </p:xfrm>
        <a:graphic>
          <a:graphicData uri="http://schemas.openxmlformats.org/presentationml/2006/ole">
            <mc:AlternateContent xmlns:mc="http://schemas.openxmlformats.org/markup-compatibility/2006">
              <mc:Choice xmlns:v="urn:schemas-microsoft-com:vml" Requires="v">
                <p:oleObj spid="_x0000_s21530" name="Equation" r:id="rId4" imgW="1752600" imgH="419100" progId="">
                  <p:embed/>
                </p:oleObj>
              </mc:Choice>
              <mc:Fallback>
                <p:oleObj name="Equation" r:id="rId4" imgW="1752600" imgH="419100" progId="">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2996952"/>
                        <a:ext cx="3455987" cy="8255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27088" y="0"/>
            <a:ext cx="7924800" cy="1143000"/>
          </a:xfrm>
        </p:spPr>
        <p:txBody>
          <a:bodyPr/>
          <a:lstStyle/>
          <a:p>
            <a:pPr>
              <a:lnSpc>
                <a:spcPct val="85000"/>
              </a:lnSpc>
            </a:pPr>
            <a:r>
              <a:rPr lang="en-US" altLang="zh-CN" sz="3200" b="1" dirty="0" smtClean="0">
                <a:solidFill>
                  <a:srgbClr val="800000"/>
                </a:solidFill>
              </a:rPr>
              <a:t>Issues of Backpropagation: </a:t>
            </a:r>
            <a:r>
              <a:rPr lang="en-US" altLang="zh-CN" sz="4000" b="1" dirty="0" smtClean="0">
                <a:solidFill>
                  <a:srgbClr val="800000"/>
                </a:solidFill>
              </a:rPr>
              <a:t>Momentum</a:t>
            </a:r>
          </a:p>
        </p:txBody>
      </p:sp>
      <p:sp>
        <p:nvSpPr>
          <p:cNvPr id="20483" name="Rectangle 3"/>
          <p:cNvSpPr>
            <a:spLocks noGrp="1" noChangeArrowheads="1"/>
          </p:cNvSpPr>
          <p:nvPr>
            <p:ph type="body" idx="1"/>
          </p:nvPr>
        </p:nvSpPr>
        <p:spPr>
          <a:xfrm>
            <a:off x="25946" y="1124744"/>
            <a:ext cx="9036496" cy="5589587"/>
          </a:xfrm>
          <a:solidFill>
            <a:schemeClr val="bg1"/>
          </a:solidFill>
        </p:spPr>
        <p:txBody>
          <a:bodyPr/>
          <a:lstStyle/>
          <a:p>
            <a:pPr>
              <a:lnSpc>
                <a:spcPct val="80000"/>
              </a:lnSpc>
            </a:pPr>
            <a:r>
              <a:rPr lang="en-US" altLang="zh-CN" sz="2400" dirty="0" smtClean="0"/>
              <a:t>If there are small plateaus in the error surface, then BP takes a long time, or even get stuck in small local minima. In order to prevent this, a momentum term incorporates the speed at which the weights are learned. This is loosely related to the momentum in physics – a moving object keeps moving unless prevented by outside forces.</a:t>
            </a:r>
          </a:p>
          <a:p>
            <a:pPr>
              <a:lnSpc>
                <a:spcPct val="80000"/>
              </a:lnSpc>
            </a:pPr>
            <a:endParaRPr lang="en-US" altLang="zh-CN" sz="2400" dirty="0" smtClean="0"/>
          </a:p>
          <a:p>
            <a:pPr>
              <a:lnSpc>
                <a:spcPct val="80000"/>
              </a:lnSpc>
            </a:pPr>
            <a:r>
              <a:rPr lang="en-US" altLang="zh-CN" sz="2400" dirty="0" smtClean="0"/>
              <a:t>Momentum term simply makes the following change to the weight update rule, where </a:t>
            </a:r>
            <a:r>
              <a:rPr lang="en-US" altLang="zh-CN" sz="2400" dirty="0" smtClean="0">
                <a:sym typeface="Symbol" pitchFamily="18" charset="2"/>
              </a:rPr>
              <a:t></a:t>
            </a:r>
            <a:r>
              <a:rPr lang="en-US" altLang="zh-CN" sz="2400" dirty="0" smtClean="0"/>
              <a:t> is the momentum term:</a:t>
            </a:r>
          </a:p>
          <a:p>
            <a:pPr>
              <a:lnSpc>
                <a:spcPct val="80000"/>
              </a:lnSpc>
            </a:pPr>
            <a:endParaRPr lang="en-US" altLang="zh-CN" sz="2400" dirty="0" smtClean="0"/>
          </a:p>
          <a:p>
            <a:pPr>
              <a:lnSpc>
                <a:spcPct val="80000"/>
              </a:lnSpc>
            </a:pPr>
            <a:endParaRPr lang="en-US" altLang="zh-CN" sz="1800" dirty="0" smtClean="0"/>
          </a:p>
          <a:p>
            <a:pPr lvl="1">
              <a:lnSpc>
                <a:spcPct val="80000"/>
              </a:lnSpc>
            </a:pPr>
            <a:r>
              <a:rPr lang="en-US" altLang="zh-CN" sz="2400" dirty="0" smtClean="0">
                <a:latin typeface="Times New Roman" pitchFamily="18" charset="0"/>
              </a:rPr>
              <a:t>If </a:t>
            </a:r>
            <a:r>
              <a:rPr lang="en-US" altLang="zh-CN" sz="2400" dirty="0" smtClean="0">
                <a:latin typeface="Times New Roman" pitchFamily="18" charset="0"/>
                <a:sym typeface="Symbol" pitchFamily="18" charset="2"/>
              </a:rPr>
              <a:t>=0, this is the same as the regular backpropagation, where the weight update is determined purely by the gradient descent</a:t>
            </a:r>
          </a:p>
          <a:p>
            <a:pPr lvl="1">
              <a:lnSpc>
                <a:spcPct val="80000"/>
              </a:lnSpc>
            </a:pPr>
            <a:r>
              <a:rPr lang="en-US" altLang="zh-CN" sz="2400" dirty="0" smtClean="0">
                <a:latin typeface="Times New Roman" pitchFamily="18" charset="0"/>
              </a:rPr>
              <a:t>If </a:t>
            </a:r>
            <a:r>
              <a:rPr lang="en-US" altLang="zh-CN" sz="2400" dirty="0" smtClean="0">
                <a:latin typeface="Times New Roman" pitchFamily="18" charset="0"/>
                <a:sym typeface="Symbol" pitchFamily="18" charset="2"/>
              </a:rPr>
              <a:t>=1, the gradient descent is completely ignored, and the update is based on the ‘momentum’, previous weight update rule</a:t>
            </a:r>
          </a:p>
          <a:p>
            <a:pPr lvl="1">
              <a:lnSpc>
                <a:spcPct val="80000"/>
              </a:lnSpc>
            </a:pPr>
            <a:r>
              <a:rPr lang="en-US" altLang="zh-CN" sz="2400" dirty="0" smtClean="0">
                <a:latin typeface="Times New Roman" pitchFamily="18" charset="0"/>
                <a:sym typeface="Symbol" pitchFamily="18" charset="2"/>
              </a:rPr>
              <a:t>Typical value for  is generally between 0.6 and 0.9</a:t>
            </a:r>
            <a:endParaRPr lang="en-US" altLang="zh-CN" sz="2400" dirty="0" smtClean="0">
              <a:latin typeface="Times New Roman" pitchFamily="18" charset="0"/>
            </a:endParaRPr>
          </a:p>
        </p:txBody>
      </p:sp>
      <p:graphicFrame>
        <p:nvGraphicFramePr>
          <p:cNvPr id="20484" name="Object 4"/>
          <p:cNvGraphicFramePr>
            <a:graphicFrameLocks noChangeAspect="1"/>
          </p:cNvGraphicFramePr>
          <p:nvPr>
            <p:extLst>
              <p:ext uri="{D42A27DB-BD31-4B8C-83A1-F6EECF244321}">
                <p14:modId xmlns:p14="http://schemas.microsoft.com/office/powerpoint/2010/main" val="1493517605"/>
              </p:ext>
            </p:extLst>
          </p:nvPr>
        </p:nvGraphicFramePr>
        <p:xfrm>
          <a:off x="611560" y="4005064"/>
          <a:ext cx="6840537" cy="539750"/>
        </p:xfrm>
        <a:graphic>
          <a:graphicData uri="http://schemas.openxmlformats.org/presentationml/2006/ole">
            <mc:AlternateContent xmlns:mc="http://schemas.openxmlformats.org/markup-compatibility/2006">
              <mc:Choice xmlns:v="urn:schemas-microsoft-com:vml" Requires="v">
                <p:oleObj spid="_x0000_s20504" name="Equation" r:id="rId3" imgW="2578100" imgH="203200" progId="Equation.3">
                  <p:embed/>
                </p:oleObj>
              </mc:Choice>
              <mc:Fallback>
                <p:oleObj name="Equation" r:id="rId3" imgW="2578100" imgH="203200" progId="Equation.3">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4005064"/>
                        <a:ext cx="6840537" cy="539750"/>
                      </a:xfrm>
                      <a:prstGeom prst="rect">
                        <a:avLst/>
                      </a:prstGeom>
                      <a:solidFill>
                        <a:srgbClr val="CCFFFF"/>
                      </a:solidFill>
                      <a:ln w="9525">
                        <a:solidFill>
                          <a:srgbClr val="0000FF"/>
                        </a:solidFill>
                        <a:miter lim="800000"/>
                        <a:headEnd/>
                        <a:tailEnd/>
                      </a:ln>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a:xfrm>
            <a:off x="250825" y="1412875"/>
            <a:ext cx="8640763" cy="5040313"/>
          </a:xfrm>
          <a:solidFill>
            <a:schemeClr val="bg1"/>
          </a:solidFill>
        </p:spPr>
        <p:txBody>
          <a:bodyPr/>
          <a:lstStyle/>
          <a:p>
            <a:pPr eaLnBrk="1" hangingPunct="1">
              <a:buFont typeface="Wingdings" pitchFamily="2" charset="2"/>
              <a:buNone/>
            </a:pPr>
            <a:r>
              <a:rPr lang="en-US" altLang="zh-CN" sz="2800" dirty="0" smtClean="0"/>
              <a:t>The momentum has the following effects:</a:t>
            </a:r>
          </a:p>
          <a:p>
            <a:pPr eaLnBrk="1" hangingPunct="1"/>
            <a:r>
              <a:rPr lang="en-US" altLang="zh-CN" sz="2400" dirty="0" smtClean="0"/>
              <a:t>it smooths the weight changes and suppresses cross-stitching, that is cancels side-to-side oscillations across the error valley;</a:t>
            </a:r>
          </a:p>
          <a:p>
            <a:pPr eaLnBrk="1" hangingPunct="1"/>
            <a:r>
              <a:rPr lang="en-US" altLang="zh-CN" sz="2400" dirty="0" smtClean="0"/>
              <a:t>when all weight changes are all in the same direction the momentum amplifies the learning rate causing a faster convergence;</a:t>
            </a:r>
          </a:p>
          <a:p>
            <a:pPr eaLnBrk="1" hangingPunct="1"/>
            <a:r>
              <a:rPr lang="en-US" altLang="zh-CN" sz="2400" dirty="0" smtClean="0"/>
              <a:t>enables to escape from small local minima on the error surface.</a:t>
            </a:r>
            <a:endParaRPr lang="en-US" altLang="zh-CN" sz="2400" i="1" dirty="0" smtClean="0"/>
          </a:p>
          <a:p>
            <a:pPr eaLnBrk="1" hangingPunct="1">
              <a:buFont typeface="Wingdings" pitchFamily="2" charset="2"/>
              <a:buNone/>
            </a:pPr>
            <a:r>
              <a:rPr lang="en-US" altLang="zh-CN" sz="2000" dirty="0" smtClean="0">
                <a:solidFill>
                  <a:srgbClr val="0000FF"/>
                </a:solidFill>
              </a:rPr>
              <a:t>The hope is that the momentum will allow a larger learning rate and that </a:t>
            </a:r>
          </a:p>
          <a:p>
            <a:pPr eaLnBrk="1" hangingPunct="1">
              <a:buFont typeface="Wingdings" pitchFamily="2" charset="2"/>
              <a:buNone/>
            </a:pPr>
            <a:r>
              <a:rPr lang="en-US" altLang="zh-CN" sz="2000" dirty="0" smtClean="0">
                <a:solidFill>
                  <a:srgbClr val="0000FF"/>
                </a:solidFill>
              </a:rPr>
              <a:t>this will speed convergence and avoid local minima. On the other hand, a </a:t>
            </a:r>
          </a:p>
          <a:p>
            <a:pPr eaLnBrk="1" hangingPunct="1">
              <a:buFont typeface="Wingdings" pitchFamily="2" charset="2"/>
              <a:buNone/>
            </a:pPr>
            <a:r>
              <a:rPr lang="en-US" altLang="zh-CN" sz="2000" dirty="0" smtClean="0">
                <a:solidFill>
                  <a:srgbClr val="0000FF"/>
                </a:solidFill>
              </a:rPr>
              <a:t>learning rate of 1 with no momentum will be much faster when no problem </a:t>
            </a:r>
          </a:p>
          <a:p>
            <a:pPr eaLnBrk="1" hangingPunct="1">
              <a:buFont typeface="Wingdings" pitchFamily="2" charset="2"/>
              <a:buNone/>
            </a:pPr>
            <a:r>
              <a:rPr lang="en-US" altLang="zh-CN" sz="2000" dirty="0" smtClean="0">
                <a:solidFill>
                  <a:srgbClr val="0000FF"/>
                </a:solidFill>
              </a:rPr>
              <a:t>with local minima or non-convergence is encountered ;</a:t>
            </a:r>
            <a:endParaRPr lang="zh-CN" altLang="en-US" sz="2000" dirty="0" smtClean="0">
              <a:solidFill>
                <a:srgbClr val="0000FF"/>
              </a:solidFill>
            </a:endParaRPr>
          </a:p>
        </p:txBody>
      </p:sp>
      <p:sp>
        <p:nvSpPr>
          <p:cNvPr id="22531" name="Rectangle 2"/>
          <p:cNvSpPr>
            <a:spLocks noGrp="1" noChangeArrowheads="1"/>
          </p:cNvSpPr>
          <p:nvPr>
            <p:ph type="title" idx="4294967295"/>
          </p:nvPr>
        </p:nvSpPr>
        <p:spPr>
          <a:xfrm>
            <a:off x="468313" y="404813"/>
            <a:ext cx="8569325" cy="792162"/>
          </a:xfrm>
        </p:spPr>
        <p:txBody>
          <a:bodyPr/>
          <a:lstStyle/>
          <a:p>
            <a:pPr eaLnBrk="1" hangingPunct="1">
              <a:lnSpc>
                <a:spcPct val="80000"/>
              </a:lnSpc>
            </a:pPr>
            <a:r>
              <a:rPr lang="en-US" altLang="zh-CN" sz="3600" b="1" smtClean="0">
                <a:solidFill>
                  <a:srgbClr val="800000"/>
                </a:solidFill>
              </a:rPr>
              <a:t>Practical Aspects of Backpropagation: Momentum</a:t>
            </a:r>
            <a:r>
              <a:rPr lang="en-US" altLang="zh-CN" smtClean="0"/>
              <a:t> </a:t>
            </a:r>
            <a:endParaRPr lang="zh-CN" alt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0"/>
            <a:ext cx="7793037" cy="1462087"/>
          </a:xfrm>
        </p:spPr>
        <p:txBody>
          <a:bodyPr/>
          <a:lstStyle/>
          <a:p>
            <a:r>
              <a:rPr lang="en-US" altLang="zh-CN" sz="3200" b="1" dirty="0">
                <a:solidFill>
                  <a:srgbClr val="800000"/>
                </a:solidFill>
              </a:rPr>
              <a:t>Issues of Backpropagation: </a:t>
            </a:r>
            <a:r>
              <a:rPr lang="en-US" altLang="zh-CN" sz="4000" b="1" dirty="0">
                <a:solidFill>
                  <a:srgbClr val="800000"/>
                </a:solidFill>
              </a:rPr>
              <a:t>Generalization &amp; Overfitting</a:t>
            </a:r>
            <a:endParaRPr lang="zh-CN" altLang="en-US" sz="4000" dirty="0"/>
          </a:p>
        </p:txBody>
      </p:sp>
      <p:sp>
        <p:nvSpPr>
          <p:cNvPr id="3" name="内容占位符 2"/>
          <p:cNvSpPr>
            <a:spLocks noGrp="1"/>
          </p:cNvSpPr>
          <p:nvPr>
            <p:ph idx="1"/>
          </p:nvPr>
        </p:nvSpPr>
        <p:spPr>
          <a:xfrm>
            <a:off x="107504" y="1628800"/>
            <a:ext cx="8712968" cy="4896544"/>
          </a:xfrm>
          <a:solidFill>
            <a:schemeClr val="bg1"/>
          </a:solidFill>
        </p:spPr>
        <p:txBody>
          <a:bodyPr/>
          <a:lstStyle/>
          <a:p>
            <a:r>
              <a:rPr lang="en-US" altLang="zh-CN" sz="2800" dirty="0" smtClean="0"/>
              <a:t>Supervised </a:t>
            </a:r>
            <a:r>
              <a:rPr lang="en-US" altLang="zh-CN" sz="2800" dirty="0"/>
              <a:t>learning – training with finite number of examples of proper </a:t>
            </a:r>
            <a:r>
              <a:rPr lang="en-US" altLang="zh-CN" sz="2800" dirty="0" err="1"/>
              <a:t>behaviour</a:t>
            </a:r>
            <a:r>
              <a:rPr lang="en-US" altLang="zh-CN" sz="2800" dirty="0"/>
              <a:t>: {</a:t>
            </a:r>
            <a:r>
              <a:rPr lang="en-US" altLang="zh-CN" sz="2800" dirty="0" err="1" smtClean="0"/>
              <a:t>p</a:t>
            </a:r>
            <a:r>
              <a:rPr lang="en-US" altLang="zh-CN" sz="2800" i="1" baseline="-25000" dirty="0" err="1" smtClean="0"/>
              <a:t>i</a:t>
            </a:r>
            <a:r>
              <a:rPr lang="en-US" altLang="zh-CN" sz="2800" dirty="0" err="1" smtClean="0"/>
              <a:t>,t</a:t>
            </a:r>
            <a:r>
              <a:rPr lang="en-US" altLang="zh-CN" sz="2800" i="1" baseline="-25000" dirty="0" err="1"/>
              <a:t>i</a:t>
            </a:r>
            <a:r>
              <a:rPr lang="en-US" altLang="zh-CN" sz="2800" dirty="0" smtClean="0"/>
              <a:t>}, </a:t>
            </a:r>
            <a:r>
              <a:rPr lang="en-US" altLang="zh-CN" sz="2800" dirty="0" err="1" smtClean="0"/>
              <a:t>i</a:t>
            </a:r>
            <a:r>
              <a:rPr lang="en-US" altLang="zh-CN" sz="2800" dirty="0" smtClean="0"/>
              <a:t>=1,…,n</a:t>
            </a:r>
          </a:p>
          <a:p>
            <a:r>
              <a:rPr lang="en-US" altLang="zh-CN" sz="2800" dirty="0" smtClean="0"/>
              <a:t>Based </a:t>
            </a:r>
            <a:r>
              <a:rPr lang="en-US" altLang="zh-CN" sz="2800" dirty="0"/>
              <a:t>on them the network should be able to </a:t>
            </a:r>
            <a:r>
              <a:rPr lang="en-US" altLang="zh-CN" sz="2800" i="1" dirty="0">
                <a:solidFill>
                  <a:srgbClr val="FF0000"/>
                </a:solidFill>
              </a:rPr>
              <a:t>generalize </a:t>
            </a:r>
            <a:r>
              <a:rPr lang="en-US" altLang="zh-CN" sz="2800" dirty="0"/>
              <a:t>what it has learned to the total population of examples </a:t>
            </a:r>
          </a:p>
          <a:p>
            <a:r>
              <a:rPr lang="en-US" altLang="zh-CN" sz="2800" dirty="0" smtClean="0"/>
              <a:t>Overtraining </a:t>
            </a:r>
            <a:r>
              <a:rPr lang="en-US" altLang="zh-CN" sz="2800" dirty="0"/>
              <a:t>(overfitting): </a:t>
            </a:r>
          </a:p>
          <a:p>
            <a:pPr>
              <a:buFont typeface="Wingdings" panose="05000000000000000000" pitchFamily="2" charset="2"/>
              <a:buChar char="Ø"/>
            </a:pPr>
            <a:r>
              <a:rPr lang="en-US" altLang="zh-CN" sz="2400" dirty="0" smtClean="0"/>
              <a:t>the </a:t>
            </a:r>
            <a:r>
              <a:rPr lang="en-US" altLang="zh-CN" sz="2400" dirty="0"/>
              <a:t>error on the training set is very small but when a new data is presented to the network, the error is high </a:t>
            </a:r>
          </a:p>
          <a:p>
            <a:pPr>
              <a:buFont typeface="Wingdings" panose="05000000000000000000" pitchFamily="2" charset="2"/>
              <a:buChar char="Ø"/>
            </a:pPr>
            <a:r>
              <a:rPr lang="en-US" altLang="zh-CN" sz="2400" dirty="0" smtClean="0"/>
              <a:t>=&gt; </a:t>
            </a:r>
            <a:r>
              <a:rPr lang="en-US" altLang="zh-CN" sz="2400" dirty="0"/>
              <a:t>the network has memorized the training examples but has not learned to generalize to new situations!</a:t>
            </a:r>
            <a:endParaRPr lang="zh-CN" altLang="en-US" sz="2400" dirty="0"/>
          </a:p>
        </p:txBody>
      </p:sp>
    </p:spTree>
    <p:extLst>
      <p:ext uri="{BB962C8B-B14F-4D97-AF65-F5344CB8AC3E}">
        <p14:creationId xmlns:p14="http://schemas.microsoft.com/office/powerpoint/2010/main" val="890205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800000"/>
                </a:solidFill>
              </a:rPr>
              <a:t>When Does Overfitting Occur?</a:t>
            </a:r>
            <a:endParaRPr lang="zh-CN" altLang="en-US" sz="4000" b="1" dirty="0">
              <a:solidFill>
                <a:srgbClr val="800000"/>
              </a:solidFill>
            </a:endParaRPr>
          </a:p>
        </p:txBody>
      </p:sp>
      <p:sp>
        <p:nvSpPr>
          <p:cNvPr id="3" name="内容占位符 2"/>
          <p:cNvSpPr>
            <a:spLocks noGrp="1"/>
          </p:cNvSpPr>
          <p:nvPr>
            <p:ph idx="1"/>
          </p:nvPr>
        </p:nvSpPr>
        <p:spPr>
          <a:xfrm>
            <a:off x="539552" y="1844824"/>
            <a:ext cx="7772400" cy="4114800"/>
          </a:xfrm>
        </p:spPr>
        <p:txBody>
          <a:bodyPr/>
          <a:lstStyle/>
          <a:p>
            <a:r>
              <a:rPr lang="en-US" altLang="zh-CN" dirty="0" smtClean="0"/>
              <a:t>Training </a:t>
            </a:r>
            <a:r>
              <a:rPr lang="en-US" altLang="zh-CN" dirty="0"/>
              <a:t>examples are noisy </a:t>
            </a:r>
            <a:endParaRPr lang="en-US" altLang="zh-CN" dirty="0" smtClean="0"/>
          </a:p>
          <a:p>
            <a:pPr marL="0" indent="0">
              <a:buNone/>
            </a:pPr>
            <a:r>
              <a:rPr lang="en-US" altLang="zh-CN" dirty="0" smtClean="0"/>
              <a:t>Example</a:t>
            </a:r>
            <a:r>
              <a:rPr lang="en-US" altLang="zh-CN" dirty="0"/>
              <a:t>: </a:t>
            </a:r>
            <a:r>
              <a:rPr lang="en-US" altLang="zh-CN" dirty="0" smtClean="0"/>
              <a:t>x- </a:t>
            </a:r>
            <a:r>
              <a:rPr lang="en-US" altLang="zh-CN" dirty="0"/>
              <a:t>training set, o-testing set </a:t>
            </a:r>
            <a:endParaRPr lang="en-US" altLang="zh-CN" dirty="0" smtClean="0"/>
          </a:p>
          <a:p>
            <a:pPr marL="0" indent="0">
              <a:buNone/>
            </a:pPr>
            <a:endParaRPr lang="en-US" altLang="zh-CN" dirty="0"/>
          </a:p>
          <a:p>
            <a:pPr marL="0" indent="0">
              <a:buNone/>
            </a:pPr>
            <a:r>
              <a:rPr lang="en-US" altLang="zh-CN" sz="2800" dirty="0" smtClean="0"/>
              <a:t>    A </a:t>
            </a:r>
            <a:r>
              <a:rPr lang="en-US" altLang="zh-CN" sz="2800" dirty="0"/>
              <a:t>good fit to noisy data </a:t>
            </a:r>
            <a:r>
              <a:rPr lang="en-US" altLang="zh-CN" sz="2800" dirty="0" smtClean="0"/>
              <a:t>    Overfitting</a:t>
            </a:r>
            <a:endParaRPr lang="zh-CN" altLang="en-US" sz="2800" dirty="0"/>
          </a:p>
        </p:txBody>
      </p:sp>
      <p:pic>
        <p:nvPicPr>
          <p:cNvPr id="952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4246587"/>
            <a:ext cx="2085305"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52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4210583"/>
            <a:ext cx="2281010"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0118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b="1" smtClean="0">
                <a:solidFill>
                  <a:srgbClr val="800000"/>
                </a:solidFill>
              </a:rPr>
              <a:t>Outline</a:t>
            </a:r>
          </a:p>
        </p:txBody>
      </p:sp>
      <p:sp>
        <p:nvSpPr>
          <p:cNvPr id="13315" name="Rectangle 3"/>
          <p:cNvSpPr>
            <a:spLocks noGrp="1" noChangeArrowheads="1"/>
          </p:cNvSpPr>
          <p:nvPr>
            <p:ph type="body" idx="1"/>
          </p:nvPr>
        </p:nvSpPr>
        <p:spPr>
          <a:xfrm>
            <a:off x="468313" y="2060575"/>
            <a:ext cx="7772400" cy="4114800"/>
          </a:xfrm>
        </p:spPr>
        <p:txBody>
          <a:bodyPr/>
          <a:lstStyle/>
          <a:p>
            <a:r>
              <a:rPr lang="en-US" altLang="zh-CN" dirty="0" smtClean="0">
                <a:solidFill>
                  <a:srgbClr val="0000FF"/>
                </a:solidFill>
              </a:rPr>
              <a:t>Revision</a:t>
            </a:r>
          </a:p>
          <a:p>
            <a:r>
              <a:rPr lang="en-US" altLang="zh-CN" dirty="0" smtClean="0">
                <a:solidFill>
                  <a:srgbClr val="0000FF"/>
                </a:solidFill>
              </a:rPr>
              <a:t>BP learning with MLP: on-line </a:t>
            </a:r>
            <a:r>
              <a:rPr lang="en-US" altLang="zh-CN" i="1" dirty="0" smtClean="0">
                <a:solidFill>
                  <a:srgbClr val="0000FF"/>
                </a:solidFill>
              </a:rPr>
              <a:t>vs</a:t>
            </a:r>
            <a:r>
              <a:rPr lang="en-US" altLang="zh-CN" dirty="0" smtClean="0">
                <a:solidFill>
                  <a:srgbClr val="0000FF"/>
                </a:solidFill>
              </a:rPr>
              <a:t> batch</a:t>
            </a:r>
          </a:p>
          <a:p>
            <a:r>
              <a:rPr lang="en-US" altLang="zh-CN" dirty="0" smtClean="0"/>
              <a:t>Practical issues in MLP learning</a:t>
            </a:r>
          </a:p>
          <a:p>
            <a:r>
              <a:rPr lang="en-US" altLang="zh-CN" dirty="0" smtClean="0"/>
              <a:t>Example of calculation</a:t>
            </a:r>
          </a:p>
          <a:p>
            <a:r>
              <a:rPr lang="en-US" altLang="zh-CN" dirty="0" smtClean="0"/>
              <a:t>MLP from </a:t>
            </a:r>
            <a:r>
              <a:rPr lang="en-US" altLang="zh-CN" dirty="0" err="1" smtClean="0"/>
              <a:t>Matlab</a:t>
            </a:r>
            <a:r>
              <a:rPr lang="en-US" altLang="zh-CN" dirty="0" smtClean="0"/>
              <a:t>  Toolbox</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800000"/>
                </a:solidFill>
              </a:rPr>
              <a:t>When Does Overfitting Occur? – cont.</a:t>
            </a:r>
            <a:endParaRPr lang="zh-CN" altLang="en-US" sz="4000" b="1" dirty="0">
              <a:solidFill>
                <a:srgbClr val="800000"/>
              </a:solidFill>
            </a:endParaRPr>
          </a:p>
        </p:txBody>
      </p:sp>
      <p:sp>
        <p:nvSpPr>
          <p:cNvPr id="3" name="内容占位符 2"/>
          <p:cNvSpPr>
            <a:spLocks noGrp="1"/>
          </p:cNvSpPr>
          <p:nvPr>
            <p:ph idx="1"/>
          </p:nvPr>
        </p:nvSpPr>
        <p:spPr>
          <a:xfrm>
            <a:off x="467544" y="1916832"/>
            <a:ext cx="8496944" cy="4114800"/>
          </a:xfrm>
        </p:spPr>
        <p:txBody>
          <a:bodyPr/>
          <a:lstStyle/>
          <a:p>
            <a:r>
              <a:rPr lang="en-US" altLang="zh-CN" dirty="0"/>
              <a:t>Number of the free parameters is bigger than the number of training examples</a:t>
            </a:r>
            <a:endParaRPr lang="zh-CN" altLang="en-US" dirty="0"/>
          </a:p>
        </p:txBody>
      </p:sp>
      <p:sp>
        <p:nvSpPr>
          <p:cNvPr id="4" name="矩形 3"/>
          <p:cNvSpPr/>
          <p:nvPr/>
        </p:nvSpPr>
        <p:spPr>
          <a:xfrm>
            <a:off x="2555777" y="3234514"/>
            <a:ext cx="5543505" cy="461665"/>
          </a:xfrm>
          <a:prstGeom prst="rect">
            <a:avLst/>
          </a:prstGeom>
        </p:spPr>
        <p:txBody>
          <a:bodyPr wrap="none">
            <a:spAutoFit/>
          </a:bodyPr>
          <a:lstStyle/>
          <a:p>
            <a:r>
              <a:rPr lang="en-US" altLang="zh-CN" baseline="0" dirty="0"/>
              <a:t>was sampled to create 11 training examples</a:t>
            </a:r>
            <a:endParaRPr lang="zh-CN" altLang="en-US" baseline="0" dirty="0"/>
          </a:p>
        </p:txBody>
      </p:sp>
      <p:pic>
        <p:nvPicPr>
          <p:cNvPr id="962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297" y="3103597"/>
            <a:ext cx="1959480" cy="72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62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880601"/>
            <a:ext cx="4513571" cy="2151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7627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0"/>
            <a:ext cx="7793037" cy="1462087"/>
          </a:xfrm>
        </p:spPr>
        <p:txBody>
          <a:bodyPr/>
          <a:lstStyle/>
          <a:p>
            <a:r>
              <a:rPr lang="en-US" altLang="zh-CN" b="1" dirty="0">
                <a:solidFill>
                  <a:srgbClr val="800000"/>
                </a:solidFill>
              </a:rPr>
              <a:t>Preventing Overtraining</a:t>
            </a:r>
            <a:endParaRPr lang="zh-CN" altLang="en-US" b="1" dirty="0">
              <a:solidFill>
                <a:srgbClr val="800000"/>
              </a:solidFill>
            </a:endParaRPr>
          </a:p>
        </p:txBody>
      </p:sp>
      <p:sp>
        <p:nvSpPr>
          <p:cNvPr id="3" name="内容占位符 2"/>
          <p:cNvSpPr>
            <a:spLocks noGrp="1"/>
          </p:cNvSpPr>
          <p:nvPr>
            <p:ph idx="1"/>
          </p:nvPr>
        </p:nvSpPr>
        <p:spPr>
          <a:xfrm>
            <a:off x="251520" y="1844824"/>
            <a:ext cx="8712968" cy="4114800"/>
          </a:xfrm>
        </p:spPr>
        <p:txBody>
          <a:bodyPr/>
          <a:lstStyle/>
          <a:p>
            <a:r>
              <a:rPr lang="en-US" altLang="zh-CN" dirty="0" smtClean="0"/>
              <a:t>Use </a:t>
            </a:r>
            <a:r>
              <a:rPr lang="en-US" altLang="zh-CN" dirty="0"/>
              <a:t>network that is just large enough to provide an adequate fit </a:t>
            </a:r>
            <a:endParaRPr lang="en-US" altLang="zh-CN" dirty="0" smtClean="0"/>
          </a:p>
          <a:p>
            <a:pPr lvl="1"/>
            <a:r>
              <a:rPr lang="en-US" altLang="zh-CN" dirty="0" smtClean="0">
                <a:solidFill>
                  <a:srgbClr val="FF0000"/>
                </a:solidFill>
              </a:rPr>
              <a:t>Ockham’s Razor</a:t>
            </a:r>
            <a:r>
              <a:rPr lang="en-US" altLang="zh-CN" dirty="0" smtClean="0"/>
              <a:t> </a:t>
            </a:r>
            <a:r>
              <a:rPr lang="en-US" altLang="zh-CN" dirty="0"/>
              <a:t>– don’t use a bigger network when a smaller one will </a:t>
            </a:r>
            <a:r>
              <a:rPr lang="en-US" altLang="zh-CN" dirty="0" smtClean="0"/>
              <a:t>work</a:t>
            </a:r>
          </a:p>
          <a:p>
            <a:pPr lvl="1"/>
            <a:r>
              <a:rPr lang="en-US" altLang="zh-CN" dirty="0" smtClean="0"/>
              <a:t>The </a:t>
            </a:r>
            <a:r>
              <a:rPr lang="en-US" altLang="zh-CN" dirty="0"/>
              <a:t>network should not have more free parameters than there are training examples! </a:t>
            </a:r>
          </a:p>
          <a:p>
            <a:r>
              <a:rPr lang="en-US" altLang="zh-CN" dirty="0" smtClean="0"/>
              <a:t>However</a:t>
            </a:r>
            <a:r>
              <a:rPr lang="en-US" altLang="zh-CN" dirty="0"/>
              <a:t>, it is difficult to know beforehand how large a network should be for a specific application!</a:t>
            </a:r>
            <a:endParaRPr lang="zh-CN" altLang="en-US" dirty="0"/>
          </a:p>
        </p:txBody>
      </p:sp>
    </p:spTree>
    <p:extLst>
      <p:ext uri="{BB962C8B-B14F-4D97-AF65-F5344CB8AC3E}">
        <p14:creationId xmlns:p14="http://schemas.microsoft.com/office/powerpoint/2010/main" val="3756992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4213" y="0"/>
            <a:ext cx="7793037" cy="1412776"/>
          </a:xfrm>
        </p:spPr>
        <p:txBody>
          <a:bodyPr/>
          <a:lstStyle/>
          <a:p>
            <a:r>
              <a:rPr lang="en-US" altLang="zh-CN" sz="3200" b="1" dirty="0" smtClean="0">
                <a:solidFill>
                  <a:srgbClr val="800000"/>
                </a:solidFill>
              </a:rPr>
              <a:t>Issues of Backpropagation: </a:t>
            </a:r>
            <a:r>
              <a:rPr lang="en-US" altLang="zh-CN" sz="4000" b="1" dirty="0">
                <a:solidFill>
                  <a:srgbClr val="800000"/>
                </a:solidFill>
              </a:rPr>
              <a:t>Generalization </a:t>
            </a:r>
            <a:r>
              <a:rPr lang="en-US" altLang="zh-CN" sz="4000" b="1" dirty="0" smtClean="0">
                <a:solidFill>
                  <a:srgbClr val="800000"/>
                </a:solidFill>
              </a:rPr>
              <a:t>&amp; Overfitting</a:t>
            </a:r>
          </a:p>
        </p:txBody>
      </p:sp>
      <p:sp>
        <p:nvSpPr>
          <p:cNvPr id="25603" name="Rectangle 3"/>
          <p:cNvSpPr>
            <a:spLocks noChangeArrowheads="1"/>
          </p:cNvSpPr>
          <p:nvPr/>
        </p:nvSpPr>
        <p:spPr bwMode="auto">
          <a:xfrm>
            <a:off x="554038" y="2304256"/>
            <a:ext cx="2755900" cy="242411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pPr algn="ctr"/>
            <a:endParaRPr lang="zh-CN" altLang="en-US" baseline="0">
              <a:latin typeface="Times New Roman" pitchFamily="18" charset="0"/>
            </a:endParaRPr>
          </a:p>
        </p:txBody>
      </p:sp>
      <p:sp>
        <p:nvSpPr>
          <p:cNvPr id="25604" name="Text Box 6"/>
          <p:cNvSpPr txBox="1">
            <a:spLocks noChangeArrowheads="1"/>
          </p:cNvSpPr>
          <p:nvPr/>
        </p:nvSpPr>
        <p:spPr bwMode="auto">
          <a:xfrm>
            <a:off x="407988" y="477916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r>
              <a:rPr lang="en-US" altLang="zh-CN" baseline="0">
                <a:latin typeface="Times New Roman" pitchFamily="18" charset="0"/>
              </a:rPr>
              <a:t>0</a:t>
            </a:r>
          </a:p>
        </p:txBody>
      </p:sp>
      <p:sp>
        <p:nvSpPr>
          <p:cNvPr id="25605" name="Line 7"/>
          <p:cNvSpPr>
            <a:spLocks noChangeShapeType="1"/>
          </p:cNvSpPr>
          <p:nvPr/>
        </p:nvSpPr>
        <p:spPr bwMode="auto">
          <a:xfrm>
            <a:off x="819150" y="1908968"/>
            <a:ext cx="1065213" cy="823913"/>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6" name="Text Box 8"/>
          <p:cNvSpPr txBox="1">
            <a:spLocks noChangeArrowheads="1"/>
          </p:cNvSpPr>
          <p:nvPr/>
        </p:nvSpPr>
        <p:spPr bwMode="auto">
          <a:xfrm>
            <a:off x="395288" y="1492250"/>
            <a:ext cx="2271712"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r>
              <a:rPr lang="en-US" altLang="zh-CN" baseline="0">
                <a:latin typeface="Times New Roman" pitchFamily="18" charset="0"/>
              </a:rPr>
              <a:t>Overfitted model</a:t>
            </a:r>
          </a:p>
        </p:txBody>
      </p:sp>
      <p:sp>
        <p:nvSpPr>
          <p:cNvPr id="25607" name="Oval 9"/>
          <p:cNvSpPr>
            <a:spLocks noChangeArrowheads="1"/>
          </p:cNvSpPr>
          <p:nvPr/>
        </p:nvSpPr>
        <p:spPr bwMode="auto">
          <a:xfrm>
            <a:off x="500063" y="4660106"/>
            <a:ext cx="115887" cy="12541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pPr eaLnBrk="1" hangingPunct="1"/>
            <a:endParaRPr lang="en-US" altLang="en-US"/>
          </a:p>
        </p:txBody>
      </p:sp>
      <p:sp>
        <p:nvSpPr>
          <p:cNvPr id="25608" name="Oval 10"/>
          <p:cNvSpPr>
            <a:spLocks noChangeArrowheads="1"/>
          </p:cNvSpPr>
          <p:nvPr/>
        </p:nvSpPr>
        <p:spPr bwMode="auto">
          <a:xfrm>
            <a:off x="715963" y="4333081"/>
            <a:ext cx="115887" cy="12541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pPr eaLnBrk="1" hangingPunct="1"/>
            <a:endParaRPr lang="en-US" altLang="en-US"/>
          </a:p>
        </p:txBody>
      </p:sp>
      <p:sp>
        <p:nvSpPr>
          <p:cNvPr id="25609" name="Oval 11"/>
          <p:cNvSpPr>
            <a:spLocks noChangeArrowheads="1"/>
          </p:cNvSpPr>
          <p:nvPr/>
        </p:nvSpPr>
        <p:spPr bwMode="auto">
          <a:xfrm>
            <a:off x="968375" y="4158456"/>
            <a:ext cx="115888" cy="12541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pPr eaLnBrk="1" hangingPunct="1"/>
            <a:endParaRPr lang="en-US" altLang="en-US"/>
          </a:p>
        </p:txBody>
      </p:sp>
      <p:sp>
        <p:nvSpPr>
          <p:cNvPr id="25610" name="Oval 12"/>
          <p:cNvSpPr>
            <a:spLocks noChangeArrowheads="1"/>
          </p:cNvSpPr>
          <p:nvPr/>
        </p:nvSpPr>
        <p:spPr bwMode="auto">
          <a:xfrm>
            <a:off x="1171575" y="3771106"/>
            <a:ext cx="115888" cy="12541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pPr eaLnBrk="1" hangingPunct="1"/>
            <a:endParaRPr lang="en-US" altLang="en-US"/>
          </a:p>
        </p:txBody>
      </p:sp>
      <p:sp>
        <p:nvSpPr>
          <p:cNvPr id="25611" name="Oval 13"/>
          <p:cNvSpPr>
            <a:spLocks noChangeArrowheads="1"/>
          </p:cNvSpPr>
          <p:nvPr/>
        </p:nvSpPr>
        <p:spPr bwMode="auto">
          <a:xfrm>
            <a:off x="1762125" y="3752056"/>
            <a:ext cx="115888" cy="12541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pPr eaLnBrk="1" hangingPunct="1"/>
            <a:endParaRPr lang="en-US" altLang="en-US"/>
          </a:p>
        </p:txBody>
      </p:sp>
      <p:sp>
        <p:nvSpPr>
          <p:cNvPr id="25612" name="Oval 14"/>
          <p:cNvSpPr>
            <a:spLocks noChangeArrowheads="1"/>
          </p:cNvSpPr>
          <p:nvPr/>
        </p:nvSpPr>
        <p:spPr bwMode="auto">
          <a:xfrm>
            <a:off x="2344738" y="2550318"/>
            <a:ext cx="115887" cy="125413"/>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pPr eaLnBrk="1" hangingPunct="1"/>
            <a:endParaRPr lang="en-US" altLang="en-US"/>
          </a:p>
        </p:txBody>
      </p:sp>
      <p:sp>
        <p:nvSpPr>
          <p:cNvPr id="25613" name="Oval 15"/>
          <p:cNvSpPr>
            <a:spLocks noChangeArrowheads="1"/>
          </p:cNvSpPr>
          <p:nvPr/>
        </p:nvSpPr>
        <p:spPr bwMode="auto">
          <a:xfrm>
            <a:off x="3051175" y="2666206"/>
            <a:ext cx="115888" cy="12541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pPr eaLnBrk="1" hangingPunct="1"/>
            <a:endParaRPr lang="en-US" altLang="en-US"/>
          </a:p>
        </p:txBody>
      </p:sp>
      <p:sp>
        <p:nvSpPr>
          <p:cNvPr id="25614" name="Line 16"/>
          <p:cNvSpPr>
            <a:spLocks noChangeShapeType="1"/>
          </p:cNvSpPr>
          <p:nvPr/>
        </p:nvSpPr>
        <p:spPr bwMode="auto">
          <a:xfrm flipV="1">
            <a:off x="644525" y="2304256"/>
            <a:ext cx="2268538" cy="245110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5" name="Text Box 17"/>
          <p:cNvSpPr txBox="1">
            <a:spLocks noChangeArrowheads="1"/>
          </p:cNvSpPr>
          <p:nvPr/>
        </p:nvSpPr>
        <p:spPr bwMode="auto">
          <a:xfrm>
            <a:off x="2714625" y="1495425"/>
            <a:ext cx="184785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r>
              <a:rPr lang="zh-CN" altLang="en-US" baseline="0" dirty="0">
                <a:latin typeface="Times New Roman" pitchFamily="18" charset="0"/>
              </a:rPr>
              <a:t>“</a:t>
            </a:r>
            <a:r>
              <a:rPr lang="en-US" altLang="zh-CN" baseline="0" dirty="0">
                <a:latin typeface="Times New Roman" pitchFamily="18" charset="0"/>
              </a:rPr>
              <a:t>Real” model</a:t>
            </a:r>
          </a:p>
        </p:txBody>
      </p:sp>
      <p:sp>
        <p:nvSpPr>
          <p:cNvPr id="25616" name="Line 18"/>
          <p:cNvSpPr>
            <a:spLocks noChangeShapeType="1"/>
          </p:cNvSpPr>
          <p:nvPr/>
        </p:nvSpPr>
        <p:spPr bwMode="auto">
          <a:xfrm flipH="1">
            <a:off x="2955925" y="1832768"/>
            <a:ext cx="560388" cy="46037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7" name="Oval 19"/>
          <p:cNvSpPr>
            <a:spLocks noChangeArrowheads="1"/>
          </p:cNvSpPr>
          <p:nvPr/>
        </p:nvSpPr>
        <p:spPr bwMode="auto">
          <a:xfrm>
            <a:off x="1849438" y="2391568"/>
            <a:ext cx="115887" cy="125413"/>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pPr eaLnBrk="1" hangingPunct="1"/>
            <a:endParaRPr lang="en-US" altLang="en-US"/>
          </a:p>
        </p:txBody>
      </p:sp>
      <p:sp>
        <p:nvSpPr>
          <p:cNvPr id="25618" name="Oval 20"/>
          <p:cNvSpPr>
            <a:spLocks noChangeArrowheads="1"/>
          </p:cNvSpPr>
          <p:nvPr/>
        </p:nvSpPr>
        <p:spPr bwMode="auto">
          <a:xfrm>
            <a:off x="2193925" y="3444081"/>
            <a:ext cx="115888" cy="12541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pPr eaLnBrk="1" hangingPunct="1"/>
            <a:endParaRPr lang="en-US" altLang="en-US"/>
          </a:p>
        </p:txBody>
      </p:sp>
      <p:sp>
        <p:nvSpPr>
          <p:cNvPr id="25619" name="Oval 21"/>
          <p:cNvSpPr>
            <a:spLocks noChangeArrowheads="1"/>
          </p:cNvSpPr>
          <p:nvPr/>
        </p:nvSpPr>
        <p:spPr bwMode="auto">
          <a:xfrm>
            <a:off x="1503363" y="3904456"/>
            <a:ext cx="115887" cy="12541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pPr eaLnBrk="1" hangingPunct="1"/>
            <a:endParaRPr lang="en-US" altLang="en-US"/>
          </a:p>
        </p:txBody>
      </p:sp>
      <p:sp>
        <p:nvSpPr>
          <p:cNvPr id="25620" name="Freeform 22"/>
          <p:cNvSpPr>
            <a:spLocks/>
          </p:cNvSpPr>
          <p:nvPr/>
        </p:nvSpPr>
        <p:spPr bwMode="auto">
          <a:xfrm>
            <a:off x="568325" y="2445543"/>
            <a:ext cx="2578100" cy="2298700"/>
          </a:xfrm>
          <a:custGeom>
            <a:avLst/>
            <a:gdLst>
              <a:gd name="T0" fmla="*/ 0 w 1624"/>
              <a:gd name="T1" fmla="*/ 2298700 h 1448"/>
              <a:gd name="T2" fmla="*/ 196850 w 1624"/>
              <a:gd name="T3" fmla="*/ 1970088 h 1448"/>
              <a:gd name="T4" fmla="*/ 492125 w 1624"/>
              <a:gd name="T5" fmla="*/ 1773238 h 1448"/>
              <a:gd name="T6" fmla="*/ 657225 w 1624"/>
              <a:gd name="T7" fmla="*/ 1411288 h 1448"/>
              <a:gd name="T8" fmla="*/ 1017588 w 1624"/>
              <a:gd name="T9" fmla="*/ 1527175 h 1448"/>
              <a:gd name="T10" fmla="*/ 1281113 w 1624"/>
              <a:gd name="T11" fmla="*/ 1346200 h 1448"/>
              <a:gd name="T12" fmla="*/ 1346200 w 1624"/>
              <a:gd name="T13" fmla="*/ 0 h 1448"/>
              <a:gd name="T14" fmla="*/ 1658938 w 1624"/>
              <a:gd name="T15" fmla="*/ 1066800 h 1448"/>
              <a:gd name="T16" fmla="*/ 1855788 w 1624"/>
              <a:gd name="T17" fmla="*/ 163513 h 1448"/>
              <a:gd name="T18" fmla="*/ 2578100 w 1624"/>
              <a:gd name="T19" fmla="*/ 295275 h 14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1448">
                <a:moveTo>
                  <a:pt x="0" y="1448"/>
                </a:moveTo>
                <a:lnTo>
                  <a:pt x="124" y="1241"/>
                </a:lnTo>
                <a:lnTo>
                  <a:pt x="310" y="1117"/>
                </a:lnTo>
                <a:lnTo>
                  <a:pt x="414" y="889"/>
                </a:lnTo>
                <a:lnTo>
                  <a:pt x="641" y="962"/>
                </a:lnTo>
                <a:lnTo>
                  <a:pt x="807" y="848"/>
                </a:lnTo>
                <a:lnTo>
                  <a:pt x="848" y="0"/>
                </a:lnTo>
                <a:lnTo>
                  <a:pt x="1045" y="672"/>
                </a:lnTo>
                <a:lnTo>
                  <a:pt x="1169" y="103"/>
                </a:lnTo>
                <a:lnTo>
                  <a:pt x="1624" y="186"/>
                </a:lnTo>
              </a:path>
            </a:pathLst>
          </a:custGeom>
          <a:noFill/>
          <a:ln w="28575" cmpd="sng">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1" name="Rectangle 23"/>
          <p:cNvSpPr>
            <a:spLocks noChangeArrowheads="1"/>
          </p:cNvSpPr>
          <p:nvPr/>
        </p:nvSpPr>
        <p:spPr bwMode="auto">
          <a:xfrm>
            <a:off x="4706938" y="2280443"/>
            <a:ext cx="3382962" cy="2463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pPr eaLnBrk="1" hangingPunct="1"/>
            <a:endParaRPr lang="en-US" altLang="en-US"/>
          </a:p>
        </p:txBody>
      </p:sp>
      <p:sp>
        <p:nvSpPr>
          <p:cNvPr id="25622" name="Freeform 24"/>
          <p:cNvSpPr>
            <a:spLocks/>
          </p:cNvSpPr>
          <p:nvPr/>
        </p:nvSpPr>
        <p:spPr bwMode="auto">
          <a:xfrm>
            <a:off x="4706938" y="2280443"/>
            <a:ext cx="3365500" cy="2463800"/>
          </a:xfrm>
          <a:custGeom>
            <a:avLst/>
            <a:gdLst>
              <a:gd name="T0" fmla="*/ 0 w 2120"/>
              <a:gd name="T1" fmla="*/ 0 h 1552"/>
              <a:gd name="T2" fmla="*/ 608013 w 2120"/>
              <a:gd name="T3" fmla="*/ 1806575 h 1552"/>
              <a:gd name="T4" fmla="*/ 3365500 w 2120"/>
              <a:gd name="T5" fmla="*/ 2463800 h 1552"/>
              <a:gd name="T6" fmla="*/ 0 60000 65536"/>
              <a:gd name="T7" fmla="*/ 0 60000 65536"/>
              <a:gd name="T8" fmla="*/ 0 60000 65536"/>
            </a:gdLst>
            <a:ahLst/>
            <a:cxnLst>
              <a:cxn ang="T6">
                <a:pos x="T0" y="T1"/>
              </a:cxn>
              <a:cxn ang="T7">
                <a:pos x="T2" y="T3"/>
              </a:cxn>
              <a:cxn ang="T8">
                <a:pos x="T4" y="T5"/>
              </a:cxn>
            </a:cxnLst>
            <a:rect l="0" t="0" r="r" b="b"/>
            <a:pathLst>
              <a:path w="2120" h="1552">
                <a:moveTo>
                  <a:pt x="0" y="0"/>
                </a:moveTo>
                <a:cubicBezTo>
                  <a:pt x="15" y="439"/>
                  <a:pt x="30" y="879"/>
                  <a:pt x="383" y="1138"/>
                </a:cubicBezTo>
                <a:cubicBezTo>
                  <a:pt x="736" y="1397"/>
                  <a:pt x="1831" y="1483"/>
                  <a:pt x="2120" y="1552"/>
                </a:cubicBezTo>
              </a:path>
            </a:pathLst>
          </a:cu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3" name="Freeform 25"/>
          <p:cNvSpPr>
            <a:spLocks/>
          </p:cNvSpPr>
          <p:nvPr/>
        </p:nvSpPr>
        <p:spPr bwMode="auto">
          <a:xfrm>
            <a:off x="4689475" y="2297906"/>
            <a:ext cx="3400425" cy="1882775"/>
          </a:xfrm>
          <a:custGeom>
            <a:avLst/>
            <a:gdLst>
              <a:gd name="T0" fmla="*/ 0 w 2142"/>
              <a:gd name="T1" fmla="*/ 0 h 1186"/>
              <a:gd name="T2" fmla="*/ 1676400 w 2142"/>
              <a:gd name="T3" fmla="*/ 1724025 h 1186"/>
              <a:gd name="T4" fmla="*/ 3400425 w 2142"/>
              <a:gd name="T5" fmla="*/ 952500 h 1186"/>
              <a:gd name="T6" fmla="*/ 0 60000 65536"/>
              <a:gd name="T7" fmla="*/ 0 60000 65536"/>
              <a:gd name="T8" fmla="*/ 0 60000 65536"/>
            </a:gdLst>
            <a:ahLst/>
            <a:cxnLst>
              <a:cxn ang="T6">
                <a:pos x="T0" y="T1"/>
              </a:cxn>
              <a:cxn ang="T7">
                <a:pos x="T2" y="T3"/>
              </a:cxn>
              <a:cxn ang="T8">
                <a:pos x="T4" y="T5"/>
              </a:cxn>
            </a:cxnLst>
            <a:rect l="0" t="0" r="r" b="b"/>
            <a:pathLst>
              <a:path w="2142" h="1186">
                <a:moveTo>
                  <a:pt x="0" y="0"/>
                </a:moveTo>
                <a:cubicBezTo>
                  <a:pt x="349" y="493"/>
                  <a:pt x="699" y="986"/>
                  <a:pt x="1056" y="1086"/>
                </a:cubicBezTo>
                <a:cubicBezTo>
                  <a:pt x="1413" y="1186"/>
                  <a:pt x="1777" y="893"/>
                  <a:pt x="2142" y="600"/>
                </a:cubicBezTo>
              </a:path>
            </a:pathLst>
          </a:custGeom>
          <a:noFill/>
          <a:ln w="38100"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4" name="Line 26"/>
          <p:cNvSpPr>
            <a:spLocks noChangeShapeType="1"/>
          </p:cNvSpPr>
          <p:nvPr/>
        </p:nvSpPr>
        <p:spPr bwMode="auto">
          <a:xfrm>
            <a:off x="6594475" y="2297906"/>
            <a:ext cx="0" cy="2446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5" name="Text Box 27"/>
          <p:cNvSpPr txBox="1">
            <a:spLocks noChangeArrowheads="1"/>
          </p:cNvSpPr>
          <p:nvPr/>
        </p:nvSpPr>
        <p:spPr bwMode="auto">
          <a:xfrm>
            <a:off x="7980363" y="4533106"/>
            <a:ext cx="944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r>
              <a:rPr lang="en-US" altLang="zh-CN" baseline="0">
                <a:latin typeface="Times New Roman" pitchFamily="18" charset="0"/>
              </a:rPr>
              <a:t>cycles</a:t>
            </a:r>
          </a:p>
        </p:txBody>
      </p:sp>
      <p:sp>
        <p:nvSpPr>
          <p:cNvPr id="25626" name="Text Box 28"/>
          <p:cNvSpPr txBox="1">
            <a:spLocks noChangeArrowheads="1"/>
          </p:cNvSpPr>
          <p:nvPr/>
        </p:nvSpPr>
        <p:spPr bwMode="auto">
          <a:xfrm>
            <a:off x="3911600" y="2147093"/>
            <a:ext cx="776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r>
              <a:rPr lang="en-US" altLang="zh-CN" baseline="0">
                <a:latin typeface="Times New Roman" pitchFamily="18" charset="0"/>
              </a:rPr>
              <a:t>error</a:t>
            </a:r>
          </a:p>
        </p:txBody>
      </p:sp>
      <p:sp>
        <p:nvSpPr>
          <p:cNvPr id="25627" name="Text Box 29"/>
          <p:cNvSpPr txBox="1">
            <a:spLocks noChangeArrowheads="1"/>
          </p:cNvSpPr>
          <p:nvPr/>
        </p:nvSpPr>
        <p:spPr bwMode="auto">
          <a:xfrm>
            <a:off x="6011863" y="1611312"/>
            <a:ext cx="2271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r>
              <a:rPr lang="en-US" altLang="zh-CN" baseline="0">
                <a:latin typeface="Times New Roman" pitchFamily="18" charset="0"/>
              </a:rPr>
              <a:t>Overfitted model</a:t>
            </a:r>
          </a:p>
        </p:txBody>
      </p:sp>
      <p:sp>
        <p:nvSpPr>
          <p:cNvPr id="25628" name="Line 30"/>
          <p:cNvSpPr>
            <a:spLocks noChangeShapeType="1"/>
          </p:cNvSpPr>
          <p:nvPr/>
        </p:nvSpPr>
        <p:spPr bwMode="auto">
          <a:xfrm>
            <a:off x="6619875" y="2029618"/>
            <a:ext cx="180975" cy="1890713"/>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9" name="Text Box 31"/>
          <p:cNvSpPr txBox="1">
            <a:spLocks noChangeArrowheads="1"/>
          </p:cNvSpPr>
          <p:nvPr/>
        </p:nvSpPr>
        <p:spPr bwMode="auto">
          <a:xfrm>
            <a:off x="5224463" y="2674143"/>
            <a:ext cx="101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r>
              <a:rPr lang="en-US" altLang="zh-CN" sz="2000" b="1" baseline="0">
                <a:solidFill>
                  <a:srgbClr val="0000FF"/>
                </a:solidFill>
                <a:latin typeface="Times New Roman" pitchFamily="18" charset="0"/>
              </a:rPr>
              <a:t>holdout</a:t>
            </a:r>
            <a:endParaRPr lang="en-US" altLang="zh-CN" b="1" baseline="0">
              <a:solidFill>
                <a:srgbClr val="0000FF"/>
              </a:solidFill>
              <a:latin typeface="Times New Roman" pitchFamily="18" charset="0"/>
            </a:endParaRPr>
          </a:p>
        </p:txBody>
      </p:sp>
      <p:sp>
        <p:nvSpPr>
          <p:cNvPr id="25630" name="Text Box 32"/>
          <p:cNvSpPr txBox="1">
            <a:spLocks noChangeArrowheads="1"/>
          </p:cNvSpPr>
          <p:nvPr/>
        </p:nvSpPr>
        <p:spPr bwMode="auto">
          <a:xfrm>
            <a:off x="4884738" y="4206081"/>
            <a:ext cx="971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r>
              <a:rPr lang="en-US" altLang="zh-CN" sz="2000" baseline="0">
                <a:solidFill>
                  <a:srgbClr val="FF0000"/>
                </a:solidFill>
                <a:latin typeface="Times New Roman" pitchFamily="18" charset="0"/>
              </a:rPr>
              <a:t>training</a:t>
            </a:r>
            <a:endParaRPr lang="en-US" altLang="zh-CN" baseline="0">
              <a:latin typeface="Times New Roman" pitchFamily="18" charset="0"/>
            </a:endParaRPr>
          </a:p>
        </p:txBody>
      </p:sp>
      <p:sp>
        <p:nvSpPr>
          <p:cNvPr id="25631" name="Rectangle 33"/>
          <p:cNvSpPr>
            <a:spLocks noChangeArrowheads="1"/>
          </p:cNvSpPr>
          <p:nvPr/>
        </p:nvSpPr>
        <p:spPr bwMode="auto">
          <a:xfrm>
            <a:off x="395288" y="5236368"/>
            <a:ext cx="8238153" cy="1495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pPr eaLnBrk="1" hangingPunct="1">
              <a:buSzPct val="50000"/>
              <a:buFont typeface="Wingdings" pitchFamily="2" charset="2"/>
              <a:buChar char="n"/>
            </a:pPr>
            <a:r>
              <a:rPr lang="en-GB" altLang="zh-CN" baseline="0" dirty="0"/>
              <a:t> </a:t>
            </a:r>
            <a:r>
              <a:rPr lang="en-GB" altLang="en-US" baseline="0" dirty="0">
                <a:latin typeface="Arial" pitchFamily="34" charset="0"/>
                <a:cs typeface="Arial" pitchFamily="34" charset="0"/>
              </a:rPr>
              <a:t>With sufficient nodes can classify any training set exactly</a:t>
            </a:r>
            <a:r>
              <a:rPr lang="en-GB" altLang="zh-CN" baseline="0" dirty="0">
                <a:latin typeface="Arial" pitchFamily="34" charset="0"/>
                <a:cs typeface="Arial" pitchFamily="34" charset="0"/>
              </a:rPr>
              <a:t>;</a:t>
            </a:r>
            <a:endParaRPr lang="en-GB" altLang="en-US" baseline="0" dirty="0">
              <a:latin typeface="Arial" pitchFamily="34" charset="0"/>
              <a:cs typeface="Arial" pitchFamily="34" charset="0"/>
            </a:endParaRPr>
          </a:p>
          <a:p>
            <a:pPr eaLnBrk="1" hangingPunct="1">
              <a:buSzPct val="50000"/>
              <a:buFont typeface="Wingdings" pitchFamily="2" charset="2"/>
              <a:buChar char="n"/>
            </a:pPr>
            <a:r>
              <a:rPr lang="en-GB" altLang="zh-CN" baseline="0" dirty="0">
                <a:latin typeface="Arial" pitchFamily="34" charset="0"/>
                <a:cs typeface="Arial" pitchFamily="34" charset="0"/>
              </a:rPr>
              <a:t> </a:t>
            </a:r>
            <a:r>
              <a:rPr lang="en-GB" altLang="en-US" baseline="0" dirty="0">
                <a:latin typeface="Arial" pitchFamily="34" charset="0"/>
                <a:cs typeface="Arial" pitchFamily="34" charset="0"/>
              </a:rPr>
              <a:t>May have poor generalisation ability.</a:t>
            </a:r>
            <a:endParaRPr lang="en-US" altLang="zh-CN" baseline="0" dirty="0">
              <a:latin typeface="Arial" pitchFamily="34" charset="0"/>
              <a:cs typeface="Arial" pitchFamily="34" charset="0"/>
            </a:endParaRPr>
          </a:p>
          <a:p>
            <a:pPr eaLnBrk="1" hangingPunct="1">
              <a:lnSpc>
                <a:spcPct val="90000"/>
              </a:lnSpc>
              <a:buClr>
                <a:schemeClr val="folHlink"/>
              </a:buClr>
              <a:buSzPct val="50000"/>
              <a:buFont typeface="Wingdings" pitchFamily="2" charset="2"/>
              <a:buChar char="n"/>
            </a:pPr>
            <a:r>
              <a:rPr lang="en-US" altLang="zh-CN" b="1" baseline="0" dirty="0">
                <a:latin typeface="Arial" pitchFamily="34" charset="0"/>
                <a:cs typeface="Arial" pitchFamily="34" charset="0"/>
              </a:rPr>
              <a:t> </a:t>
            </a:r>
            <a:r>
              <a:rPr lang="en-US" altLang="zh-CN" b="1" baseline="0" dirty="0" err="1">
                <a:latin typeface="Arial" pitchFamily="34" charset="0"/>
                <a:cs typeface="Arial" pitchFamily="34" charset="0"/>
              </a:rPr>
              <a:t>Overfitting</a:t>
            </a:r>
            <a:r>
              <a:rPr lang="en-US" altLang="zh-CN" b="1" baseline="0" dirty="0">
                <a:latin typeface="Arial" pitchFamily="34" charset="0"/>
                <a:cs typeface="Arial" pitchFamily="34" charset="0"/>
              </a:rPr>
              <a:t> </a:t>
            </a:r>
            <a:r>
              <a:rPr lang="en-US" altLang="zh-CN" baseline="0" dirty="0">
                <a:latin typeface="Arial" pitchFamily="34" charset="0"/>
                <a:cs typeface="Arial" pitchFamily="34" charset="0"/>
              </a:rPr>
              <a:t>may be prevented by </a:t>
            </a:r>
            <a:r>
              <a:rPr lang="en-US" altLang="zh-CN" i="1" baseline="0" dirty="0">
                <a:latin typeface="Arial" pitchFamily="34" charset="0"/>
                <a:cs typeface="Arial" pitchFamily="34" charset="0"/>
              </a:rPr>
              <a:t>early stopping</a:t>
            </a:r>
            <a:r>
              <a:rPr lang="en-US" altLang="zh-CN" baseline="0" dirty="0">
                <a:latin typeface="Arial" pitchFamily="34" charset="0"/>
                <a:cs typeface="Arial" pitchFamily="34" charset="0"/>
              </a:rPr>
              <a:t>, </a:t>
            </a:r>
            <a:r>
              <a:rPr lang="en-US" altLang="zh-CN" i="1" baseline="0" dirty="0">
                <a:latin typeface="Arial" pitchFamily="34" charset="0"/>
                <a:cs typeface="Arial" pitchFamily="34" charset="0"/>
              </a:rPr>
              <a:t>network </a:t>
            </a:r>
          </a:p>
          <a:p>
            <a:pPr eaLnBrk="1" hangingPunct="1">
              <a:lnSpc>
                <a:spcPct val="90000"/>
              </a:lnSpc>
              <a:buClr>
                <a:schemeClr val="folHlink"/>
              </a:buClr>
              <a:buSzPct val="50000"/>
              <a:buFont typeface="Wingdings" pitchFamily="2" charset="2"/>
              <a:buNone/>
            </a:pPr>
            <a:r>
              <a:rPr lang="en-US" altLang="zh-CN" i="1" baseline="0" dirty="0">
                <a:latin typeface="Arial" pitchFamily="34" charset="0"/>
                <a:cs typeface="Arial" pitchFamily="34" charset="0"/>
              </a:rPr>
              <a:t>  pruning</a:t>
            </a:r>
            <a:r>
              <a:rPr lang="en-US" altLang="zh-CN" baseline="0" dirty="0">
                <a:latin typeface="Arial" pitchFamily="34" charset="0"/>
                <a:cs typeface="Arial" pitchFamily="34" charset="0"/>
              </a:rPr>
              <a:t>, and applying </a:t>
            </a:r>
            <a:r>
              <a:rPr lang="en-US" altLang="zh-CN" i="1" baseline="0" dirty="0">
                <a:latin typeface="Arial" pitchFamily="34" charset="0"/>
                <a:cs typeface="Arial" pitchFamily="34" charset="0"/>
              </a:rPr>
              <a:t>regularization techniques</a:t>
            </a:r>
            <a:r>
              <a:rPr lang="en-US" altLang="zh-CN" baseline="0" dirty="0">
                <a:latin typeface="Arial" pitchFamily="34" charset="0"/>
                <a:cs typeface="Arial" pitchFamily="34" charset="0"/>
              </a:rPr>
              <a:t>.</a:t>
            </a:r>
            <a:endParaRPr lang="zh-CN" altLang="en-US" baseline="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116013" y="0"/>
            <a:ext cx="7793037" cy="1462088"/>
          </a:xfrm>
        </p:spPr>
        <p:txBody>
          <a:bodyPr/>
          <a:lstStyle/>
          <a:p>
            <a:pPr eaLnBrk="1" hangingPunct="1"/>
            <a:r>
              <a:rPr lang="en-US" altLang="zh-CN" sz="3600" b="1" dirty="0" smtClean="0">
                <a:solidFill>
                  <a:srgbClr val="800000"/>
                </a:solidFill>
              </a:rPr>
              <a:t>Revision:</a:t>
            </a:r>
            <a:br>
              <a:rPr lang="en-US" altLang="zh-CN" sz="3600" b="1" dirty="0" smtClean="0">
                <a:solidFill>
                  <a:srgbClr val="800000"/>
                </a:solidFill>
              </a:rPr>
            </a:br>
            <a:r>
              <a:rPr lang="en-US" altLang="zh-CN" sz="3600" b="1" dirty="0" err="1" smtClean="0">
                <a:solidFill>
                  <a:srgbClr val="800000"/>
                </a:solidFill>
              </a:rPr>
              <a:t>Backpropagation</a:t>
            </a:r>
            <a:r>
              <a:rPr lang="en-US" altLang="zh-CN" sz="3600" b="1" dirty="0" smtClean="0">
                <a:solidFill>
                  <a:srgbClr val="800000"/>
                </a:solidFill>
              </a:rPr>
              <a:t> Algorithm</a:t>
            </a:r>
            <a:endParaRPr lang="zh-CN" altLang="en-US" sz="3600" b="1" dirty="0" smtClean="0">
              <a:solidFill>
                <a:srgbClr val="800000"/>
              </a:solidFill>
            </a:endParaRPr>
          </a:p>
        </p:txBody>
      </p:sp>
      <p:sp>
        <p:nvSpPr>
          <p:cNvPr id="26627" name="Rectangle 3"/>
          <p:cNvSpPr>
            <a:spLocks noGrp="1" noChangeArrowheads="1"/>
          </p:cNvSpPr>
          <p:nvPr>
            <p:ph type="body" sz="half" idx="1"/>
          </p:nvPr>
        </p:nvSpPr>
        <p:spPr>
          <a:xfrm>
            <a:off x="250825" y="1773238"/>
            <a:ext cx="8496300" cy="4756150"/>
          </a:xfrm>
          <a:solidFill>
            <a:schemeClr val="bg1"/>
          </a:solidFill>
        </p:spPr>
        <p:txBody>
          <a:bodyPr/>
          <a:lstStyle/>
          <a:p>
            <a:pPr eaLnBrk="1" hangingPunct="1"/>
            <a:r>
              <a:rPr lang="en-US" altLang="zh-CN" sz="2500" b="1" i="1" smtClean="0">
                <a:solidFill>
                  <a:srgbClr val="0000FF"/>
                </a:solidFill>
              </a:rPr>
              <a:t>Initialization</a:t>
            </a:r>
            <a:r>
              <a:rPr lang="en-US" altLang="zh-CN" sz="2500" b="1" smtClean="0">
                <a:solidFill>
                  <a:srgbClr val="0000FF"/>
                </a:solidFill>
              </a:rPr>
              <a:t>:</a:t>
            </a:r>
            <a:r>
              <a:rPr lang="en-US" altLang="zh-CN" sz="2500" smtClean="0"/>
              <a:t> Examples {( </a:t>
            </a:r>
            <a:r>
              <a:rPr lang="en-US" altLang="zh-CN" sz="2500" b="1" smtClean="0"/>
              <a:t>x</a:t>
            </a:r>
            <a:r>
              <a:rPr lang="en-US" altLang="zh-CN" sz="2500" baseline="-25000" smtClean="0"/>
              <a:t>e</a:t>
            </a:r>
            <a:r>
              <a:rPr lang="en-US" altLang="zh-CN" sz="2500" smtClean="0"/>
              <a:t>, y</a:t>
            </a:r>
            <a:r>
              <a:rPr lang="en-US" altLang="zh-CN" sz="2500" baseline="-25000" smtClean="0"/>
              <a:t>e</a:t>
            </a:r>
            <a:r>
              <a:rPr lang="en-US" altLang="zh-CN" sz="2500" smtClean="0"/>
              <a:t> )}</a:t>
            </a:r>
            <a:r>
              <a:rPr lang="en-US" altLang="zh-CN" sz="2500" baseline="-25000" smtClean="0"/>
              <a:t>e=1</a:t>
            </a:r>
            <a:r>
              <a:rPr lang="en-US" altLang="zh-CN" sz="2500" baseline="30000" smtClean="0"/>
              <a:t>N</a:t>
            </a:r>
            <a:r>
              <a:rPr lang="en-US" altLang="zh-CN" sz="2500" smtClean="0"/>
              <a:t>, initial weights w</a:t>
            </a:r>
            <a:r>
              <a:rPr lang="en-US" altLang="zh-CN" sz="2500" baseline="-25000" smtClean="0"/>
              <a:t>i</a:t>
            </a:r>
            <a:r>
              <a:rPr lang="en-US" altLang="zh-CN" sz="2500" smtClean="0"/>
              <a:t> set to small random values, learning rate </a:t>
            </a:r>
            <a:r>
              <a:rPr lang="en-US" altLang="zh-CN" sz="2500" smtClean="0">
                <a:sym typeface="Symbol" pitchFamily="18" charset="2"/>
              </a:rPr>
              <a:t></a:t>
            </a:r>
            <a:r>
              <a:rPr lang="en-US" altLang="zh-CN" sz="2500" smtClean="0"/>
              <a:t> = 0.1 </a:t>
            </a:r>
          </a:p>
          <a:p>
            <a:pPr eaLnBrk="1" hangingPunct="1"/>
            <a:r>
              <a:rPr lang="en-US" altLang="zh-CN" sz="2500" b="1" i="1" smtClean="0">
                <a:solidFill>
                  <a:srgbClr val="0000FF"/>
                </a:solidFill>
              </a:rPr>
              <a:t>Repeat</a:t>
            </a:r>
          </a:p>
          <a:p>
            <a:pPr lvl="1" eaLnBrk="1" hangingPunct="1"/>
            <a:r>
              <a:rPr lang="en-US" altLang="zh-CN" sz="2700" smtClean="0"/>
              <a:t>for each training example ( </a:t>
            </a:r>
            <a:r>
              <a:rPr lang="en-US" altLang="zh-CN" sz="2700" b="1" smtClean="0"/>
              <a:t>x</a:t>
            </a:r>
            <a:r>
              <a:rPr lang="en-US" altLang="zh-CN" sz="2700" smtClean="0"/>
              <a:t>, </a:t>
            </a:r>
            <a:r>
              <a:rPr lang="en-US" altLang="zh-CN" sz="2700" i="1" smtClean="0"/>
              <a:t>y</a:t>
            </a:r>
            <a:r>
              <a:rPr lang="en-US" altLang="zh-CN" sz="2700" smtClean="0"/>
              <a:t> ) </a:t>
            </a:r>
          </a:p>
          <a:p>
            <a:pPr lvl="1" eaLnBrk="1" hangingPunct="1">
              <a:buFont typeface="Wingdings" pitchFamily="2" charset="2"/>
              <a:buNone/>
            </a:pPr>
            <a:r>
              <a:rPr lang="en-US" altLang="zh-CN" sz="2700" i="1" smtClean="0"/>
              <a:t>- calculate the outputs</a:t>
            </a:r>
            <a:r>
              <a:rPr lang="en-US" altLang="zh-CN" sz="2700" smtClean="0"/>
              <a:t> using the sigmoid function: </a:t>
            </a:r>
          </a:p>
          <a:p>
            <a:pPr lvl="1" eaLnBrk="1" hangingPunct="1"/>
            <a:endParaRPr lang="en-US" altLang="zh-CN" sz="2700" i="1" smtClean="0"/>
          </a:p>
          <a:p>
            <a:pPr lvl="1" eaLnBrk="1" hangingPunct="1"/>
            <a:endParaRPr lang="en-US" altLang="zh-CN" sz="2700" smtClean="0"/>
          </a:p>
          <a:p>
            <a:pPr lvl="1" eaLnBrk="1" hangingPunct="1">
              <a:buFont typeface="Wingdings" pitchFamily="2" charset="2"/>
              <a:buNone/>
            </a:pPr>
            <a:r>
              <a:rPr lang="en-US" altLang="zh-CN" sz="2700" smtClean="0"/>
              <a:t>where </a:t>
            </a:r>
            <a:r>
              <a:rPr lang="en-US" altLang="zh-CN" sz="2700" i="1" smtClean="0"/>
              <a:t>o</a:t>
            </a:r>
            <a:r>
              <a:rPr lang="en-US" altLang="zh-CN" sz="2700" i="1" baseline="-25000" smtClean="0"/>
              <a:t>i</a:t>
            </a:r>
            <a:r>
              <a:rPr lang="en-US" altLang="zh-CN" sz="2700" smtClean="0"/>
              <a:t> = </a:t>
            </a:r>
            <a:r>
              <a:rPr lang="en-US" altLang="zh-CN" sz="2700" i="1" smtClean="0"/>
              <a:t>x</a:t>
            </a:r>
            <a:r>
              <a:rPr lang="en-US" altLang="zh-CN" sz="2700" i="1" baseline="-25000" smtClean="0"/>
              <a:t>i</a:t>
            </a:r>
            <a:endParaRPr lang="en-US" altLang="zh-CN" sz="2700" i="1" smtClean="0"/>
          </a:p>
        </p:txBody>
      </p:sp>
      <p:graphicFrame>
        <p:nvGraphicFramePr>
          <p:cNvPr id="26628" name="Object 6"/>
          <p:cNvGraphicFramePr>
            <a:graphicFrameLocks noGrp="1" noChangeAspect="1"/>
          </p:cNvGraphicFramePr>
          <p:nvPr>
            <p:ph sz="quarter" idx="3"/>
          </p:nvPr>
        </p:nvGraphicFramePr>
        <p:xfrm>
          <a:off x="1547813" y="4149725"/>
          <a:ext cx="4248150" cy="792163"/>
        </p:xfrm>
        <a:graphic>
          <a:graphicData uri="http://schemas.openxmlformats.org/presentationml/2006/ole">
            <mc:AlternateContent xmlns:mc="http://schemas.openxmlformats.org/markup-compatibility/2006">
              <mc:Choice xmlns:v="urn:schemas-microsoft-com:vml" Requires="v">
                <p:oleObj spid="_x0000_s92184" name="公式" r:id="rId3" imgW="2057400" imgH="431640" progId="Equation.3">
                  <p:embed/>
                </p:oleObj>
              </mc:Choice>
              <mc:Fallback>
                <p:oleObj name="公式" r:id="rId3" imgW="205740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4149725"/>
                        <a:ext cx="424815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9" name="Object 8"/>
          <p:cNvGraphicFramePr>
            <a:graphicFrameLocks noChangeAspect="1"/>
          </p:cNvGraphicFramePr>
          <p:nvPr/>
        </p:nvGraphicFramePr>
        <p:xfrm>
          <a:off x="1403350" y="5516563"/>
          <a:ext cx="4464050" cy="908050"/>
        </p:xfrm>
        <a:graphic>
          <a:graphicData uri="http://schemas.openxmlformats.org/presentationml/2006/ole">
            <mc:AlternateContent xmlns:mc="http://schemas.openxmlformats.org/markup-compatibility/2006">
              <mc:Choice xmlns:v="urn:schemas-microsoft-com:vml" Requires="v">
                <p:oleObj spid="_x0000_s92185" name="公式" r:id="rId5" imgW="2120900" imgH="431800" progId="Equation.3">
                  <p:embed/>
                </p:oleObj>
              </mc:Choice>
              <mc:Fallback>
                <p:oleObj name="公式" r:id="rId5" imgW="21209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5516563"/>
                        <a:ext cx="4464050" cy="9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0" name="AutoShape 9"/>
          <p:cNvSpPr>
            <a:spLocks noChangeArrowheads="1"/>
          </p:cNvSpPr>
          <p:nvPr/>
        </p:nvSpPr>
        <p:spPr bwMode="auto">
          <a:xfrm>
            <a:off x="7092950" y="5734050"/>
            <a:ext cx="1871538" cy="719286"/>
          </a:xfrm>
          <a:prstGeom prst="wedgeRoundRectCallout">
            <a:avLst>
              <a:gd name="adj1" fmla="val -118106"/>
              <a:gd name="adj2" fmla="val 3431"/>
              <a:gd name="adj3" fmla="val 16667"/>
            </a:avLst>
          </a:prstGeom>
          <a:solidFill>
            <a:srgbClr val="CCFFFF"/>
          </a:solidFill>
          <a:ln w="9525">
            <a:solidFill>
              <a:schemeClr val="tx1"/>
            </a:solidFill>
            <a:miter lim="800000"/>
            <a:headEnd/>
            <a:tailEnd/>
          </a:ln>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buClr>
                <a:schemeClr val="hlink"/>
              </a:buClr>
              <a:buSzPct val="55000"/>
              <a:buFont typeface="Wingdings" pitchFamily="2" charset="2"/>
              <a:buNone/>
            </a:pPr>
            <a:r>
              <a:rPr lang="en-US" altLang="zh-CN" sz="2400" b="1" dirty="0">
                <a:latin typeface="+mn-lt"/>
              </a:rPr>
              <a:t>at the output units k</a:t>
            </a:r>
            <a:endParaRPr lang="zh-CN" altLang="en-US" sz="2400" b="1" dirty="0">
              <a:latin typeface="+mn-lt"/>
            </a:endParaRPr>
          </a:p>
          <a:p>
            <a:pPr algn="ctr" eaLnBrk="1" hangingPunct="1">
              <a:spcBef>
                <a:spcPct val="0"/>
              </a:spcBef>
              <a:buClrTx/>
              <a:buSzTx/>
              <a:buFontTx/>
              <a:buNone/>
            </a:pPr>
            <a:endParaRPr lang="zh-CN" altLang="en-US" sz="2400" b="1" dirty="0">
              <a:latin typeface="Comic Sans MS" pitchFamily="66" charset="0"/>
            </a:endParaRPr>
          </a:p>
        </p:txBody>
      </p:sp>
      <p:sp>
        <p:nvSpPr>
          <p:cNvPr id="26631" name="AutoShape 10"/>
          <p:cNvSpPr>
            <a:spLocks noChangeArrowheads="1"/>
          </p:cNvSpPr>
          <p:nvPr/>
        </p:nvSpPr>
        <p:spPr bwMode="auto">
          <a:xfrm>
            <a:off x="6877050" y="4149724"/>
            <a:ext cx="1727200" cy="719435"/>
          </a:xfrm>
          <a:prstGeom prst="wedgeRoundRectCallout">
            <a:avLst>
              <a:gd name="adj1" fmla="val -106986"/>
              <a:gd name="adj2" fmla="val 4412"/>
              <a:gd name="adj3" fmla="val 16667"/>
            </a:avLst>
          </a:prstGeom>
          <a:solidFill>
            <a:srgbClr val="CCFFFF"/>
          </a:solidFill>
          <a:ln w="9525">
            <a:solidFill>
              <a:schemeClr val="tx1"/>
            </a:solidFill>
            <a:miter lim="800000"/>
            <a:headEnd/>
            <a:tailEnd/>
          </a:ln>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buClr>
                <a:schemeClr val="hlink"/>
              </a:buClr>
              <a:buSzPct val="55000"/>
              <a:buFont typeface="Wingdings" pitchFamily="2" charset="2"/>
              <a:buNone/>
            </a:pPr>
            <a:r>
              <a:rPr lang="en-US" altLang="zh-CN" sz="2400" b="1" dirty="0">
                <a:latin typeface="+mn-lt"/>
              </a:rPr>
              <a:t>at the hidden units j</a:t>
            </a:r>
          </a:p>
          <a:p>
            <a:pPr algn="ctr" eaLnBrk="1" hangingPunct="1">
              <a:spcBef>
                <a:spcPct val="0"/>
              </a:spcBef>
              <a:buClrTx/>
              <a:buSzTx/>
              <a:buFontTx/>
              <a:buNone/>
            </a:pPr>
            <a:endParaRPr lang="zh-CN" altLang="en-US" sz="2400" b="1" dirty="0">
              <a:latin typeface="Comic Sans MS" pitchFamily="66" charset="0"/>
            </a:endParaRPr>
          </a:p>
        </p:txBody>
      </p:sp>
    </p:spTree>
    <p:extLst>
      <p:ext uri="{BB962C8B-B14F-4D97-AF65-F5344CB8AC3E}">
        <p14:creationId xmlns:p14="http://schemas.microsoft.com/office/powerpoint/2010/main" val="31736334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30549" y="-99392"/>
            <a:ext cx="7793037" cy="1462088"/>
          </a:xfrm>
        </p:spPr>
        <p:txBody>
          <a:bodyPr/>
          <a:lstStyle/>
          <a:p>
            <a:pPr eaLnBrk="1" hangingPunct="1"/>
            <a:r>
              <a:rPr lang="en-US" altLang="zh-CN" sz="3600" b="1" dirty="0" err="1" smtClean="0">
                <a:solidFill>
                  <a:srgbClr val="800000"/>
                </a:solidFill>
              </a:rPr>
              <a:t>Backpropagation</a:t>
            </a:r>
            <a:r>
              <a:rPr lang="en-US" altLang="zh-CN" sz="3600" b="1" dirty="0" smtClean="0">
                <a:solidFill>
                  <a:srgbClr val="800000"/>
                </a:solidFill>
              </a:rPr>
              <a:t> Algorithm</a:t>
            </a:r>
            <a:endParaRPr lang="zh-CN" altLang="en-US" sz="3600" b="1" dirty="0" smtClean="0">
              <a:solidFill>
                <a:srgbClr val="800000"/>
              </a:solidFill>
            </a:endParaRPr>
          </a:p>
        </p:txBody>
      </p:sp>
      <p:sp>
        <p:nvSpPr>
          <p:cNvPr id="27651" name="Rectangle 3"/>
          <p:cNvSpPr>
            <a:spLocks noGrp="1" noChangeArrowheads="1"/>
          </p:cNvSpPr>
          <p:nvPr>
            <p:ph type="body" sz="half" idx="1"/>
          </p:nvPr>
        </p:nvSpPr>
        <p:spPr>
          <a:xfrm>
            <a:off x="250825" y="1484313"/>
            <a:ext cx="8642350" cy="5229225"/>
          </a:xfrm>
          <a:solidFill>
            <a:schemeClr val="bg1"/>
          </a:solidFill>
        </p:spPr>
        <p:txBody>
          <a:bodyPr/>
          <a:lstStyle/>
          <a:p>
            <a:pPr eaLnBrk="1" hangingPunct="1"/>
            <a:r>
              <a:rPr lang="en-US" altLang="zh-CN" sz="2800" smtClean="0"/>
              <a:t>compute the </a:t>
            </a:r>
            <a:r>
              <a:rPr lang="en-US" altLang="zh-CN" sz="2800" smtClean="0">
                <a:solidFill>
                  <a:srgbClr val="0000FF"/>
                </a:solidFill>
              </a:rPr>
              <a:t>benefit </a:t>
            </a:r>
            <a:r>
              <a:rPr lang="el-GR" altLang="zh-CN" sz="2800" smtClean="0">
                <a:solidFill>
                  <a:srgbClr val="0000FF"/>
                </a:solidFill>
              </a:rPr>
              <a:t>β</a:t>
            </a:r>
            <a:r>
              <a:rPr lang="en-US" altLang="zh-CN" sz="2800" i="1" baseline="-25000" smtClean="0">
                <a:solidFill>
                  <a:srgbClr val="0000FF"/>
                </a:solidFill>
              </a:rPr>
              <a:t>k</a:t>
            </a:r>
            <a:r>
              <a:rPr lang="en-US" altLang="zh-CN" sz="2800" smtClean="0"/>
              <a:t> at the nodes </a:t>
            </a:r>
            <a:r>
              <a:rPr lang="en-US" altLang="zh-CN" sz="2800" i="1" smtClean="0"/>
              <a:t>k</a:t>
            </a:r>
            <a:r>
              <a:rPr lang="en-US" altLang="zh-CN" sz="2800" smtClean="0"/>
              <a:t> in the output layer:</a:t>
            </a:r>
          </a:p>
          <a:p>
            <a:pPr eaLnBrk="1" hangingPunct="1"/>
            <a:endParaRPr lang="en-US" altLang="zh-CN" sz="2800" smtClean="0"/>
          </a:p>
          <a:p>
            <a:pPr eaLnBrk="1" hangingPunct="1"/>
            <a:r>
              <a:rPr lang="en-US" altLang="zh-CN" sz="2800" smtClean="0"/>
              <a:t>compute the </a:t>
            </a:r>
            <a:r>
              <a:rPr lang="en-US" altLang="zh-CN" sz="2800" smtClean="0">
                <a:solidFill>
                  <a:srgbClr val="0000FF"/>
                </a:solidFill>
              </a:rPr>
              <a:t>changes for weights </a:t>
            </a:r>
            <a:r>
              <a:rPr lang="en-US" altLang="zh-CN" sz="2800" i="1" smtClean="0">
                <a:solidFill>
                  <a:srgbClr val="0000FF"/>
                </a:solidFill>
              </a:rPr>
              <a:t>j</a:t>
            </a:r>
            <a:r>
              <a:rPr lang="en-US" altLang="zh-CN" sz="2800" i="1" smtClean="0">
                <a:solidFill>
                  <a:srgbClr val="0000FF"/>
                </a:solidFill>
                <a:sym typeface="Symbol" pitchFamily="18" charset="2"/>
              </a:rPr>
              <a:t></a:t>
            </a:r>
            <a:r>
              <a:rPr lang="en-US" altLang="zh-CN" sz="2800" i="1" smtClean="0">
                <a:solidFill>
                  <a:srgbClr val="0000FF"/>
                </a:solidFill>
              </a:rPr>
              <a:t> k</a:t>
            </a:r>
            <a:r>
              <a:rPr lang="en-US" altLang="zh-CN" sz="2800" smtClean="0">
                <a:solidFill>
                  <a:srgbClr val="0000FF"/>
                </a:solidFill>
              </a:rPr>
              <a:t> </a:t>
            </a:r>
            <a:r>
              <a:rPr lang="en-US" altLang="zh-CN" sz="2800" smtClean="0"/>
              <a:t>on connections to nodes in the output layer:</a:t>
            </a:r>
          </a:p>
          <a:p>
            <a:pPr eaLnBrk="1" hangingPunct="1"/>
            <a:endParaRPr lang="en-US" altLang="zh-CN" sz="2800" smtClean="0"/>
          </a:p>
          <a:p>
            <a:pPr eaLnBrk="1" hangingPunct="1"/>
            <a:endParaRPr lang="en-US" altLang="zh-CN" sz="2800" smtClean="0"/>
          </a:p>
          <a:p>
            <a:pPr eaLnBrk="1" hangingPunct="1"/>
            <a:r>
              <a:rPr lang="en-US" altLang="zh-CN" sz="2800" smtClean="0"/>
              <a:t>compute the </a:t>
            </a:r>
            <a:r>
              <a:rPr lang="en-US" altLang="zh-CN" sz="2800" smtClean="0">
                <a:solidFill>
                  <a:srgbClr val="0000FF"/>
                </a:solidFill>
              </a:rPr>
              <a:t>benefit </a:t>
            </a:r>
            <a:r>
              <a:rPr lang="el-GR" altLang="zh-CN" sz="2800" smtClean="0">
                <a:solidFill>
                  <a:srgbClr val="0000FF"/>
                </a:solidFill>
              </a:rPr>
              <a:t>β</a:t>
            </a:r>
            <a:r>
              <a:rPr lang="en-US" altLang="zh-CN" sz="2800" baseline="-25000" smtClean="0">
                <a:solidFill>
                  <a:srgbClr val="0000FF"/>
                </a:solidFill>
              </a:rPr>
              <a:t>j</a:t>
            </a:r>
            <a:r>
              <a:rPr lang="en-US" altLang="zh-CN" sz="2800" smtClean="0"/>
              <a:t> for the hidden nodes </a:t>
            </a:r>
            <a:r>
              <a:rPr lang="en-US" altLang="zh-CN" sz="2800" i="1" smtClean="0"/>
              <a:t>j</a:t>
            </a:r>
            <a:r>
              <a:rPr lang="en-US" altLang="zh-CN" sz="2800" smtClean="0"/>
              <a:t> with the formula:</a:t>
            </a:r>
          </a:p>
          <a:p>
            <a:pPr eaLnBrk="1" hangingPunct="1"/>
            <a:endParaRPr lang="zh-CN" altLang="en-US" sz="2800" smtClean="0"/>
          </a:p>
        </p:txBody>
      </p:sp>
      <p:graphicFrame>
        <p:nvGraphicFramePr>
          <p:cNvPr id="27652" name="Object 6"/>
          <p:cNvGraphicFramePr>
            <a:graphicFrameLocks noGrp="1" noChangeAspect="1"/>
          </p:cNvGraphicFramePr>
          <p:nvPr>
            <p:ph sz="quarter" idx="3"/>
          </p:nvPr>
        </p:nvGraphicFramePr>
        <p:xfrm>
          <a:off x="2195513" y="2492375"/>
          <a:ext cx="3160712" cy="442913"/>
        </p:xfrm>
        <a:graphic>
          <a:graphicData uri="http://schemas.openxmlformats.org/presentationml/2006/ole">
            <mc:AlternateContent xmlns:mc="http://schemas.openxmlformats.org/markup-compatibility/2006">
              <mc:Choice xmlns:v="urn:schemas-microsoft-com:vml" Requires="v">
                <p:oleObj spid="_x0000_s93219" name="公式" r:id="rId3" imgW="1447800" imgH="228600" progId="Equation.3">
                  <p:embed/>
                </p:oleObj>
              </mc:Choice>
              <mc:Fallback>
                <p:oleObj name="公式" r:id="rId3" imgW="14478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492375"/>
                        <a:ext cx="3160712"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3" name="Object 14"/>
          <p:cNvGraphicFramePr>
            <a:graphicFrameLocks noChangeAspect="1"/>
          </p:cNvGraphicFramePr>
          <p:nvPr/>
        </p:nvGraphicFramePr>
        <p:xfrm>
          <a:off x="1908175" y="5949950"/>
          <a:ext cx="4032250" cy="671513"/>
        </p:xfrm>
        <a:graphic>
          <a:graphicData uri="http://schemas.openxmlformats.org/presentationml/2006/ole">
            <mc:AlternateContent xmlns:mc="http://schemas.openxmlformats.org/markup-compatibility/2006">
              <mc:Choice xmlns:v="urn:schemas-microsoft-com:vml" Requires="v">
                <p:oleObj spid="_x0000_s93220" name="公式" r:id="rId5" imgW="1600200" imgH="266400" progId="Equation.3">
                  <p:embed/>
                </p:oleObj>
              </mc:Choice>
              <mc:Fallback>
                <p:oleObj name="公式" r:id="rId5" imgW="1600200" imgH="266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5949950"/>
                        <a:ext cx="40322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4" name="AutoShape 15"/>
          <p:cNvSpPr>
            <a:spLocks noChangeArrowheads="1"/>
          </p:cNvSpPr>
          <p:nvPr/>
        </p:nvSpPr>
        <p:spPr bwMode="auto">
          <a:xfrm>
            <a:off x="6372225" y="3933825"/>
            <a:ext cx="2376488" cy="647303"/>
          </a:xfrm>
          <a:prstGeom prst="wedgeRectCallout">
            <a:avLst>
              <a:gd name="adj1" fmla="val -109454"/>
              <a:gd name="adj2" fmla="val 2106"/>
            </a:avLst>
          </a:prstGeom>
          <a:solidFill>
            <a:srgbClr val="CCFFFF"/>
          </a:solidFill>
          <a:ln w="9525">
            <a:solidFill>
              <a:srgbClr val="FF0000"/>
            </a:solidFill>
            <a:miter lim="800000"/>
            <a:headEnd/>
            <a:tailEnd/>
          </a:ln>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400" b="1" i="1" dirty="0">
                <a:latin typeface="+mn-lt"/>
              </a:rPr>
              <a:t>effects from the output of the neuron</a:t>
            </a:r>
            <a:r>
              <a:rPr lang="en-US" altLang="zh-CN" sz="2400" b="1" dirty="0">
                <a:latin typeface="+mn-lt"/>
              </a:rPr>
              <a:t> </a:t>
            </a:r>
            <a:endParaRPr lang="zh-CN" altLang="en-US" sz="2400" b="1" dirty="0">
              <a:latin typeface="+mn-lt"/>
            </a:endParaRPr>
          </a:p>
        </p:txBody>
      </p:sp>
      <p:sp>
        <p:nvSpPr>
          <p:cNvPr id="27655" name="AutoShape 16"/>
          <p:cNvSpPr>
            <a:spLocks noChangeArrowheads="1"/>
          </p:cNvSpPr>
          <p:nvPr/>
        </p:nvSpPr>
        <p:spPr bwMode="auto">
          <a:xfrm>
            <a:off x="6948488" y="5776913"/>
            <a:ext cx="2016125" cy="964455"/>
          </a:xfrm>
          <a:prstGeom prst="wedgeRoundRectCallout">
            <a:avLst>
              <a:gd name="adj1" fmla="val -96144"/>
              <a:gd name="adj2" fmla="val -11819"/>
              <a:gd name="adj3" fmla="val 16667"/>
            </a:avLst>
          </a:prstGeom>
          <a:solidFill>
            <a:srgbClr val="CCFFFF"/>
          </a:solidFill>
          <a:ln w="9525">
            <a:solidFill>
              <a:srgbClr val="FF0000"/>
            </a:solidFill>
            <a:miter lim="800000"/>
            <a:headEnd/>
            <a:tailEnd/>
          </a:ln>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400" b="1" i="1" dirty="0">
                <a:latin typeface="+mn-lt"/>
              </a:rPr>
              <a:t>effects from multiple nodes in the next layer</a:t>
            </a:r>
            <a:r>
              <a:rPr lang="en-US" altLang="zh-CN" sz="2400" dirty="0">
                <a:latin typeface="+mn-lt"/>
              </a:rPr>
              <a:t> </a:t>
            </a:r>
            <a:endParaRPr lang="zh-CN" altLang="en-US" sz="2400" dirty="0">
              <a:latin typeface="+mn-lt"/>
            </a:endParaRPr>
          </a:p>
        </p:txBody>
      </p:sp>
      <p:sp>
        <p:nvSpPr>
          <p:cNvPr id="27656" name="AutoShape 17"/>
          <p:cNvSpPr>
            <a:spLocks noChangeArrowheads="1"/>
          </p:cNvSpPr>
          <p:nvPr/>
        </p:nvSpPr>
        <p:spPr bwMode="auto">
          <a:xfrm>
            <a:off x="6948488" y="2133600"/>
            <a:ext cx="1873250" cy="863352"/>
          </a:xfrm>
          <a:prstGeom prst="wedgeRoundRectCallout">
            <a:avLst>
              <a:gd name="adj1" fmla="val -130338"/>
              <a:gd name="adj2" fmla="val 26421"/>
              <a:gd name="adj3" fmla="val 16667"/>
            </a:avLst>
          </a:prstGeom>
          <a:solidFill>
            <a:srgbClr val="CCFFFF"/>
          </a:solidFill>
          <a:ln w="9525">
            <a:solidFill>
              <a:srgbClr val="FF0000"/>
            </a:solidFill>
            <a:miter lim="800000"/>
            <a:headEnd/>
            <a:tailEnd/>
          </a:ln>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400" b="1" i="1" dirty="0">
                <a:latin typeface="+mn-lt"/>
              </a:rPr>
              <a:t>effects from the output nodes</a:t>
            </a:r>
            <a:r>
              <a:rPr lang="en-US" altLang="zh-CN" sz="2400" b="1" dirty="0">
                <a:latin typeface="+mn-lt"/>
              </a:rPr>
              <a:t> </a:t>
            </a:r>
            <a:endParaRPr lang="zh-CN" altLang="en-US" sz="2400" b="1" dirty="0">
              <a:latin typeface="+mn-lt"/>
            </a:endParaRPr>
          </a:p>
        </p:txBody>
      </p:sp>
      <p:graphicFrame>
        <p:nvGraphicFramePr>
          <p:cNvPr id="27657" name="Object 12"/>
          <p:cNvGraphicFramePr>
            <a:graphicFrameLocks noChangeAspect="1"/>
          </p:cNvGraphicFramePr>
          <p:nvPr/>
        </p:nvGraphicFramePr>
        <p:xfrm>
          <a:off x="3059113" y="3860800"/>
          <a:ext cx="1800225" cy="1036638"/>
        </p:xfrm>
        <a:graphic>
          <a:graphicData uri="http://schemas.openxmlformats.org/presentationml/2006/ole">
            <mc:AlternateContent xmlns:mc="http://schemas.openxmlformats.org/markup-compatibility/2006">
              <mc:Choice xmlns:v="urn:schemas-microsoft-com:vml" Requires="v">
                <p:oleObj spid="_x0000_s93221" name="Equation" r:id="rId7" imgW="837836" imgH="482391" progId="Equation.DSMT4">
                  <p:embed/>
                </p:oleObj>
              </mc:Choice>
              <mc:Fallback>
                <p:oleObj name="Equation" r:id="rId7" imgW="837836" imgH="482391"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9113" y="3860800"/>
                        <a:ext cx="1800225"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579280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99592" y="116632"/>
            <a:ext cx="7793037" cy="1462087"/>
          </a:xfrm>
        </p:spPr>
        <p:txBody>
          <a:bodyPr/>
          <a:lstStyle/>
          <a:p>
            <a:pPr eaLnBrk="1" hangingPunct="1"/>
            <a:r>
              <a:rPr lang="en-US" altLang="zh-CN" sz="4000" b="1" dirty="0" smtClean="0">
                <a:solidFill>
                  <a:srgbClr val="800000"/>
                </a:solidFill>
              </a:rPr>
              <a:t>Backpropagation Algorithm</a:t>
            </a:r>
            <a:endParaRPr lang="zh-CN" altLang="en-US" sz="4000" b="1" dirty="0" smtClean="0">
              <a:solidFill>
                <a:srgbClr val="800000"/>
              </a:solidFill>
            </a:endParaRPr>
          </a:p>
        </p:txBody>
      </p:sp>
      <p:sp>
        <p:nvSpPr>
          <p:cNvPr id="28675" name="Rectangle 3"/>
          <p:cNvSpPr>
            <a:spLocks noGrp="1" noChangeArrowheads="1"/>
          </p:cNvSpPr>
          <p:nvPr>
            <p:ph type="body" sz="half" idx="1"/>
          </p:nvPr>
        </p:nvSpPr>
        <p:spPr>
          <a:xfrm>
            <a:off x="395288" y="1817688"/>
            <a:ext cx="8353425" cy="5040312"/>
          </a:xfrm>
          <a:solidFill>
            <a:schemeClr val="bg1"/>
          </a:solidFill>
        </p:spPr>
        <p:txBody>
          <a:bodyPr/>
          <a:lstStyle/>
          <a:p>
            <a:pPr lvl="1" eaLnBrk="1" hangingPunct="1"/>
            <a:r>
              <a:rPr lang="en-US" altLang="zh-CN" smtClean="0"/>
              <a:t>compute the </a:t>
            </a:r>
            <a:r>
              <a:rPr lang="en-US" altLang="zh-CN" smtClean="0">
                <a:solidFill>
                  <a:srgbClr val="0000FF"/>
                </a:solidFill>
              </a:rPr>
              <a:t>changes for the weights </a:t>
            </a:r>
            <a:r>
              <a:rPr lang="en-US" altLang="zh-CN" i="1" smtClean="0">
                <a:solidFill>
                  <a:srgbClr val="0000FF"/>
                </a:solidFill>
              </a:rPr>
              <a:t>i</a:t>
            </a:r>
            <a:r>
              <a:rPr lang="en-US" altLang="zh-CN" smtClean="0">
                <a:solidFill>
                  <a:srgbClr val="0000FF"/>
                </a:solidFill>
              </a:rPr>
              <a:t> </a:t>
            </a:r>
            <a:r>
              <a:rPr lang="en-US" altLang="zh-CN" smtClean="0">
                <a:solidFill>
                  <a:srgbClr val="0000FF"/>
                </a:solidFill>
                <a:sym typeface="Symbol" pitchFamily="18" charset="2"/>
              </a:rPr>
              <a:t></a:t>
            </a:r>
            <a:r>
              <a:rPr lang="en-US" altLang="zh-CN" i="1" smtClean="0">
                <a:solidFill>
                  <a:srgbClr val="0000FF"/>
                </a:solidFill>
              </a:rPr>
              <a:t>j</a:t>
            </a:r>
            <a:r>
              <a:rPr lang="en-US" altLang="zh-CN" smtClean="0">
                <a:solidFill>
                  <a:srgbClr val="0000FF"/>
                </a:solidFill>
              </a:rPr>
              <a:t> </a:t>
            </a:r>
            <a:r>
              <a:rPr lang="en-US" altLang="zh-CN" smtClean="0"/>
              <a:t>on connections to nodes in the hidden layer:</a:t>
            </a:r>
            <a:endParaRPr lang="en-US" altLang="zh-CN" sz="2400" smtClean="0"/>
          </a:p>
          <a:p>
            <a:pPr eaLnBrk="1" hangingPunct="1"/>
            <a:endParaRPr lang="en-US" altLang="zh-CN" sz="2800" smtClean="0"/>
          </a:p>
          <a:p>
            <a:pPr eaLnBrk="1" hangingPunct="1"/>
            <a:endParaRPr lang="en-US" altLang="zh-CN" sz="2800" smtClean="0"/>
          </a:p>
          <a:p>
            <a:pPr eaLnBrk="1" hangingPunct="1"/>
            <a:endParaRPr lang="en-US" altLang="zh-CN" sz="2800" smtClean="0"/>
          </a:p>
          <a:p>
            <a:pPr eaLnBrk="1" hangingPunct="1"/>
            <a:r>
              <a:rPr lang="en-US" altLang="zh-CN" sz="2800" i="1" smtClean="0"/>
              <a:t>update the weights</a:t>
            </a:r>
            <a:r>
              <a:rPr lang="en-US" altLang="zh-CN" sz="2800" smtClean="0"/>
              <a:t> by the computed changes: </a:t>
            </a:r>
          </a:p>
          <a:p>
            <a:pPr eaLnBrk="1" hangingPunct="1">
              <a:buFont typeface="Wingdings" pitchFamily="2" charset="2"/>
              <a:buNone/>
            </a:pPr>
            <a:r>
              <a:rPr lang="en-US" altLang="zh-CN" sz="2800" i="1" smtClean="0"/>
              <a:t>			w</a:t>
            </a:r>
            <a:r>
              <a:rPr lang="en-US" altLang="zh-CN" sz="2800" smtClean="0"/>
              <a:t> = </a:t>
            </a:r>
            <a:r>
              <a:rPr lang="en-US" altLang="zh-CN" sz="2800" i="1" smtClean="0"/>
              <a:t>w</a:t>
            </a:r>
            <a:r>
              <a:rPr lang="en-US" altLang="zh-CN" sz="2800" smtClean="0"/>
              <a:t> + </a:t>
            </a:r>
            <a:r>
              <a:rPr lang="el-GR" altLang="zh-CN" sz="2800" smtClean="0"/>
              <a:t>Δ</a:t>
            </a:r>
            <a:r>
              <a:rPr lang="en-US" altLang="zh-CN" sz="2800" i="1" smtClean="0"/>
              <a:t>w</a:t>
            </a:r>
          </a:p>
          <a:p>
            <a:pPr eaLnBrk="1" hangingPunct="1">
              <a:buFont typeface="Wingdings" pitchFamily="2" charset="2"/>
              <a:buNone/>
            </a:pPr>
            <a:endParaRPr lang="zh-CN" altLang="en-US" sz="2800" i="1" smtClean="0"/>
          </a:p>
          <a:p>
            <a:pPr eaLnBrk="1" hangingPunct="1">
              <a:buFont typeface="Wingdings" pitchFamily="2" charset="2"/>
              <a:buNone/>
            </a:pPr>
            <a:r>
              <a:rPr lang="en-US" altLang="zh-CN" sz="2800" i="1" smtClean="0"/>
              <a:t>	</a:t>
            </a:r>
            <a:r>
              <a:rPr lang="en-US" altLang="zh-CN" sz="2800" b="1" smtClean="0">
                <a:solidFill>
                  <a:srgbClr val="0000FF"/>
                </a:solidFill>
              </a:rPr>
              <a:t>until </a:t>
            </a:r>
            <a:r>
              <a:rPr lang="en-US" altLang="zh-CN" sz="2800" i="1" smtClean="0"/>
              <a:t>termination condition is satisfied.</a:t>
            </a:r>
            <a:r>
              <a:rPr lang="en-US" altLang="zh-CN" sz="2800" smtClean="0"/>
              <a:t> </a:t>
            </a:r>
            <a:endParaRPr lang="zh-CN" altLang="en-US" sz="2800" smtClean="0"/>
          </a:p>
        </p:txBody>
      </p:sp>
      <p:graphicFrame>
        <p:nvGraphicFramePr>
          <p:cNvPr id="28676" name="Object 6"/>
          <p:cNvGraphicFramePr>
            <a:graphicFrameLocks noChangeAspect="1"/>
          </p:cNvGraphicFramePr>
          <p:nvPr/>
        </p:nvGraphicFramePr>
        <p:xfrm>
          <a:off x="3203575" y="2852738"/>
          <a:ext cx="2016125" cy="1255712"/>
        </p:xfrm>
        <a:graphic>
          <a:graphicData uri="http://schemas.openxmlformats.org/presentationml/2006/ole">
            <mc:AlternateContent xmlns:mc="http://schemas.openxmlformats.org/markup-compatibility/2006">
              <mc:Choice xmlns:v="urn:schemas-microsoft-com:vml" Requires="v">
                <p:oleObj spid="_x0000_s94221" name="Equation" r:id="rId3" imgW="774364" imgH="482391" progId="Equation.DSMT4">
                  <p:embed/>
                </p:oleObj>
              </mc:Choice>
              <mc:Fallback>
                <p:oleObj name="Equation" r:id="rId3" imgW="774364" imgH="48239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2852738"/>
                        <a:ext cx="2016125" cy="125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27131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3568" y="188640"/>
            <a:ext cx="8229600" cy="990600"/>
          </a:xfrm>
        </p:spPr>
        <p:txBody>
          <a:bodyPr/>
          <a:lstStyle/>
          <a:p>
            <a:pPr eaLnBrk="1" hangingPunct="1"/>
            <a:r>
              <a:rPr lang="en-US" altLang="zh-CN" sz="4000" b="1" dirty="0" smtClean="0">
                <a:solidFill>
                  <a:srgbClr val="800000"/>
                </a:solidFill>
              </a:rPr>
              <a:t>On-line Training</a:t>
            </a:r>
            <a:endParaRPr lang="zh-CN" altLang="en-US" sz="4000" dirty="0" smtClean="0"/>
          </a:p>
        </p:txBody>
      </p:sp>
      <p:sp>
        <p:nvSpPr>
          <p:cNvPr id="16387" name="Rectangle 3"/>
          <p:cNvSpPr>
            <a:spLocks noGrp="1" noChangeArrowheads="1"/>
          </p:cNvSpPr>
          <p:nvPr>
            <p:ph type="body" idx="1"/>
          </p:nvPr>
        </p:nvSpPr>
        <p:spPr>
          <a:xfrm>
            <a:off x="107504" y="1484784"/>
            <a:ext cx="8928992" cy="4851400"/>
          </a:xfrm>
          <a:solidFill>
            <a:schemeClr val="bg1"/>
          </a:solidFill>
        </p:spPr>
        <p:txBody>
          <a:bodyPr/>
          <a:lstStyle/>
          <a:p>
            <a:pPr marL="0" indent="0" eaLnBrk="1" hangingPunct="1">
              <a:buNone/>
            </a:pPr>
            <a:r>
              <a:rPr lang="en-US" altLang="zh-CN" sz="2400" dirty="0" smtClean="0"/>
              <a:t>Revision by example is called </a:t>
            </a:r>
            <a:r>
              <a:rPr lang="en-US" altLang="zh-CN" sz="2400" b="1" i="1" dirty="0" smtClean="0">
                <a:solidFill>
                  <a:srgbClr val="0000FF"/>
                </a:solidFill>
              </a:rPr>
              <a:t>on-line (incremental) </a:t>
            </a:r>
            <a:r>
              <a:rPr lang="en-US" altLang="zh-CN" sz="2400" b="1" i="1" dirty="0">
                <a:solidFill>
                  <a:srgbClr val="0000FF"/>
                </a:solidFill>
              </a:rPr>
              <a:t>l</a:t>
            </a:r>
            <a:r>
              <a:rPr lang="en-US" altLang="zh-CN" sz="2400" b="1" i="1" dirty="0" smtClean="0">
                <a:solidFill>
                  <a:srgbClr val="0000FF"/>
                </a:solidFill>
              </a:rPr>
              <a:t>earning</a:t>
            </a:r>
            <a:r>
              <a:rPr lang="en-US" altLang="zh-CN" sz="2400" dirty="0" smtClean="0"/>
              <a:t>.</a:t>
            </a:r>
            <a:endParaRPr lang="en-US" altLang="zh-CN" sz="2400" b="1" u="sng" dirty="0" smtClean="0"/>
          </a:p>
          <a:p>
            <a:pPr eaLnBrk="1" hangingPunct="1">
              <a:spcBef>
                <a:spcPts val="1200"/>
              </a:spcBef>
            </a:pPr>
            <a:r>
              <a:rPr lang="en-US" altLang="zh-CN" sz="2400" b="1" i="1" dirty="0" smtClean="0"/>
              <a:t>Initialization:</a:t>
            </a:r>
            <a:r>
              <a:rPr lang="en-US" altLang="zh-CN" sz="2400" i="1" dirty="0" smtClean="0"/>
              <a:t> Examples {( </a:t>
            </a:r>
            <a:r>
              <a:rPr lang="en-US" altLang="zh-CN" sz="2400" i="1" dirty="0" err="1" smtClean="0"/>
              <a:t>x</a:t>
            </a:r>
            <a:r>
              <a:rPr lang="en-US" altLang="zh-CN" sz="2400" i="1" baseline="-25000" dirty="0" err="1" smtClean="0"/>
              <a:t>e</a:t>
            </a:r>
            <a:r>
              <a:rPr lang="en-US" altLang="zh-CN" sz="2400" i="1" dirty="0" smtClean="0"/>
              <a:t>, y</a:t>
            </a:r>
            <a:r>
              <a:rPr lang="en-US" altLang="zh-CN" sz="2400" i="1" baseline="-25000" dirty="0" smtClean="0"/>
              <a:t>e</a:t>
            </a:r>
            <a:r>
              <a:rPr lang="en-US" altLang="zh-CN" sz="2400" i="1" dirty="0" smtClean="0"/>
              <a:t> )}</a:t>
            </a:r>
            <a:r>
              <a:rPr lang="en-US" altLang="zh-CN" sz="2400" i="1" baseline="-25000" dirty="0" smtClean="0"/>
              <a:t>e=1</a:t>
            </a:r>
            <a:r>
              <a:rPr lang="en-US" altLang="zh-CN" sz="2400" i="1" baseline="30000" dirty="0" smtClean="0"/>
              <a:t>N</a:t>
            </a:r>
            <a:r>
              <a:rPr lang="en-US" altLang="zh-CN" sz="2400" i="1" dirty="0" smtClean="0"/>
              <a:t>, initial weights </a:t>
            </a:r>
            <a:r>
              <a:rPr lang="en-US" altLang="zh-CN" sz="2400" i="1" dirty="0" err="1" smtClean="0"/>
              <a:t>w</a:t>
            </a:r>
            <a:r>
              <a:rPr lang="en-US" altLang="zh-CN" sz="2400" i="1" baseline="-25000" dirty="0" err="1" smtClean="0"/>
              <a:t>i</a:t>
            </a:r>
            <a:r>
              <a:rPr lang="en-US" altLang="zh-CN" sz="2400" i="1" dirty="0" smtClean="0"/>
              <a:t> set to small random values, learning rate </a:t>
            </a:r>
            <a:r>
              <a:rPr lang="en-US" altLang="zh-CN" sz="2400" i="1" dirty="0" smtClean="0">
                <a:sym typeface="Symbol" pitchFamily="18" charset="2"/>
              </a:rPr>
              <a:t></a:t>
            </a:r>
            <a:r>
              <a:rPr lang="en-US" altLang="zh-CN" sz="2400" i="1" dirty="0" smtClean="0"/>
              <a:t> = 0.1 </a:t>
            </a:r>
          </a:p>
          <a:p>
            <a:pPr eaLnBrk="1" hangingPunct="1">
              <a:spcBef>
                <a:spcPts val="1200"/>
              </a:spcBef>
            </a:pPr>
            <a:r>
              <a:rPr lang="en-US" altLang="zh-CN" sz="2400" b="1" i="1" dirty="0" smtClean="0"/>
              <a:t>Repeat </a:t>
            </a:r>
          </a:p>
          <a:p>
            <a:pPr eaLnBrk="1" hangingPunct="1">
              <a:spcBef>
                <a:spcPts val="1200"/>
              </a:spcBef>
              <a:buFont typeface="Wingdings" pitchFamily="2" charset="2"/>
              <a:buNone/>
            </a:pPr>
            <a:r>
              <a:rPr lang="en-US" altLang="zh-CN" sz="2400" i="1" dirty="0" smtClean="0"/>
              <a:t>	pick a training example ( x, y ) </a:t>
            </a:r>
          </a:p>
          <a:p>
            <a:pPr eaLnBrk="1" hangingPunct="1">
              <a:spcBef>
                <a:spcPts val="1200"/>
              </a:spcBef>
              <a:buFont typeface="Wingdings" pitchFamily="2" charset="2"/>
              <a:buNone/>
            </a:pPr>
            <a:r>
              <a:rPr lang="en-US" altLang="zh-CN" sz="2800" i="1" dirty="0" smtClean="0"/>
              <a:t>	</a:t>
            </a:r>
            <a:r>
              <a:rPr lang="en-US" altLang="zh-CN" sz="2400" i="1" dirty="0" smtClean="0"/>
              <a:t>- forward propagate the example and calculate the outputs using the sigmoid function </a:t>
            </a:r>
            <a:br>
              <a:rPr lang="en-US" altLang="zh-CN" sz="2400" i="1" dirty="0" smtClean="0"/>
            </a:br>
            <a:r>
              <a:rPr lang="en-US" altLang="zh-CN" sz="2400" i="1" dirty="0" smtClean="0"/>
              <a:t>- backward propagate the error to calculate the benefits </a:t>
            </a:r>
            <a:br>
              <a:rPr lang="en-US" altLang="zh-CN" sz="2400" i="1" dirty="0" smtClean="0"/>
            </a:br>
            <a:r>
              <a:rPr lang="en-US" altLang="zh-CN" sz="2400" i="1" dirty="0" smtClean="0"/>
              <a:t>- update the weights by the computed changes: </a:t>
            </a:r>
            <a:br>
              <a:rPr lang="en-US" altLang="zh-CN" sz="2400" i="1" dirty="0" smtClean="0"/>
            </a:br>
            <a:r>
              <a:rPr lang="en-US" altLang="zh-CN" sz="2400" i="1" dirty="0" smtClean="0"/>
              <a:t>		w = w + </a:t>
            </a:r>
            <a:r>
              <a:rPr lang="el-GR" altLang="zh-CN" sz="2400" i="1" dirty="0" smtClean="0"/>
              <a:t>Δ</a:t>
            </a:r>
            <a:r>
              <a:rPr lang="en-US" altLang="zh-CN" sz="2400" i="1" dirty="0" smtClean="0"/>
              <a:t> w</a:t>
            </a:r>
          </a:p>
          <a:p>
            <a:pPr eaLnBrk="1" hangingPunct="1">
              <a:spcBef>
                <a:spcPts val="1200"/>
              </a:spcBef>
            </a:pPr>
            <a:r>
              <a:rPr lang="en-US" altLang="zh-CN" sz="2400" b="1" i="1" dirty="0" smtClean="0"/>
              <a:t>until</a:t>
            </a:r>
            <a:r>
              <a:rPr lang="en-US" altLang="zh-CN" sz="2400" i="1" dirty="0" smtClean="0"/>
              <a:t> termination condition is satisfied. </a:t>
            </a:r>
            <a:endParaRPr lang="zh-CN" altLang="en-US" sz="2400" i="1"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899592" y="0"/>
            <a:ext cx="7793037" cy="1462087"/>
          </a:xfrm>
        </p:spPr>
        <p:txBody>
          <a:bodyPr/>
          <a:lstStyle/>
          <a:p>
            <a:pPr eaLnBrk="1" hangingPunct="1"/>
            <a:r>
              <a:rPr lang="en-US" altLang="zh-CN" sz="4000" b="1" dirty="0" smtClean="0">
                <a:solidFill>
                  <a:srgbClr val="800000"/>
                </a:solidFill>
              </a:rPr>
              <a:t>Issues of Backpropagation</a:t>
            </a:r>
            <a:endParaRPr lang="zh-CN" altLang="en-US" sz="4000" b="1" dirty="0" smtClean="0">
              <a:solidFill>
                <a:srgbClr val="800000"/>
              </a:solidFill>
            </a:endParaRPr>
          </a:p>
        </p:txBody>
      </p:sp>
      <p:sp>
        <p:nvSpPr>
          <p:cNvPr id="57347" name="Rectangle 3"/>
          <p:cNvSpPr>
            <a:spLocks noGrp="1" noChangeArrowheads="1"/>
          </p:cNvSpPr>
          <p:nvPr>
            <p:ph type="body" idx="1"/>
          </p:nvPr>
        </p:nvSpPr>
        <p:spPr>
          <a:xfrm>
            <a:off x="395536" y="1700808"/>
            <a:ext cx="8281987" cy="4103687"/>
          </a:xfrm>
          <a:solidFill>
            <a:schemeClr val="bg1"/>
          </a:solidFill>
        </p:spPr>
        <p:txBody>
          <a:bodyPr/>
          <a:lstStyle/>
          <a:p>
            <a:pPr eaLnBrk="1" hangingPunct="1">
              <a:lnSpc>
                <a:spcPct val="80000"/>
              </a:lnSpc>
            </a:pPr>
            <a:r>
              <a:rPr lang="en-US" altLang="zh-CN" sz="2800" b="1" dirty="0" smtClean="0"/>
              <a:t>sequential or random presentation </a:t>
            </a:r>
          </a:p>
          <a:p>
            <a:pPr eaLnBrk="1" hangingPunct="1">
              <a:lnSpc>
                <a:spcPct val="80000"/>
              </a:lnSpc>
              <a:buFont typeface="Wingdings" pitchFamily="2" charset="2"/>
              <a:buNone/>
            </a:pPr>
            <a:r>
              <a:rPr lang="en-US" altLang="zh-CN" sz="2400" dirty="0" smtClean="0"/>
              <a:t>    </a:t>
            </a:r>
            <a:r>
              <a:rPr lang="en-US" altLang="zh-CN" sz="2800" dirty="0" smtClean="0"/>
              <a:t>the epoch is the fundamental unit for training, and the length of training often is measured in terms of epochs. </a:t>
            </a:r>
          </a:p>
          <a:p>
            <a:pPr eaLnBrk="1" hangingPunct="1">
              <a:lnSpc>
                <a:spcPct val="80000"/>
              </a:lnSpc>
              <a:buFont typeface="Wingdings" pitchFamily="2" charset="2"/>
              <a:buNone/>
            </a:pPr>
            <a:endParaRPr lang="en-US" altLang="zh-CN" sz="2800" dirty="0" smtClean="0"/>
          </a:p>
          <a:p>
            <a:pPr eaLnBrk="1" hangingPunct="1">
              <a:lnSpc>
                <a:spcPct val="80000"/>
              </a:lnSpc>
            </a:pPr>
            <a:r>
              <a:rPr lang="en-US" altLang="zh-CN" sz="2800" dirty="0" smtClean="0"/>
              <a:t>During a training epoch with revision after a particular example, the examples can be presented in the same sequential order, or the examples could be presented in a different random order for each epoch. </a:t>
            </a:r>
          </a:p>
          <a:p>
            <a:pPr eaLnBrk="1" hangingPunct="1">
              <a:lnSpc>
                <a:spcPct val="80000"/>
              </a:lnSpc>
            </a:pPr>
            <a:endParaRPr lang="en-US" altLang="zh-CN" sz="2800" dirty="0" smtClean="0"/>
          </a:p>
          <a:p>
            <a:pPr eaLnBrk="1" hangingPunct="1">
              <a:lnSpc>
                <a:spcPct val="80000"/>
              </a:lnSpc>
            </a:pPr>
            <a:r>
              <a:rPr lang="en-US" altLang="zh-CN" sz="2800" dirty="0" smtClean="0"/>
              <a:t>The random representation usually yields better results </a:t>
            </a:r>
          </a:p>
        </p:txBody>
      </p:sp>
    </p:spTree>
    <p:extLst>
      <p:ext uri="{BB962C8B-B14F-4D97-AF65-F5344CB8AC3E}">
        <p14:creationId xmlns:p14="http://schemas.microsoft.com/office/powerpoint/2010/main" val="35377158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150938" y="214313"/>
            <a:ext cx="7793037" cy="1198463"/>
          </a:xfrm>
        </p:spPr>
        <p:txBody>
          <a:bodyPr/>
          <a:lstStyle/>
          <a:p>
            <a:pPr eaLnBrk="1" hangingPunct="1"/>
            <a:r>
              <a:rPr lang="en-US" altLang="zh-CN" sz="4000" b="1" dirty="0" smtClean="0">
                <a:solidFill>
                  <a:srgbClr val="800000"/>
                </a:solidFill>
              </a:rPr>
              <a:t>Issues of Backpropagation</a:t>
            </a:r>
            <a:endParaRPr lang="zh-CN" altLang="en-US" sz="4000" b="1" dirty="0" smtClean="0">
              <a:solidFill>
                <a:srgbClr val="800000"/>
              </a:solidFill>
            </a:endParaRPr>
          </a:p>
        </p:txBody>
      </p:sp>
      <p:sp>
        <p:nvSpPr>
          <p:cNvPr id="58371" name="Rectangle 3"/>
          <p:cNvSpPr>
            <a:spLocks noGrp="1" noChangeArrowheads="1"/>
          </p:cNvSpPr>
          <p:nvPr>
            <p:ph type="body" idx="1"/>
          </p:nvPr>
        </p:nvSpPr>
        <p:spPr>
          <a:xfrm>
            <a:off x="250825" y="1844675"/>
            <a:ext cx="8497888" cy="4248150"/>
          </a:xfrm>
        </p:spPr>
        <p:txBody>
          <a:bodyPr/>
          <a:lstStyle/>
          <a:p>
            <a:pPr eaLnBrk="1" hangingPunct="1">
              <a:lnSpc>
                <a:spcPct val="80000"/>
              </a:lnSpc>
              <a:buFont typeface="Wingdings" pitchFamily="2" charset="2"/>
              <a:buNone/>
            </a:pPr>
            <a:r>
              <a:rPr lang="en-US" altLang="zh-CN" sz="2800" dirty="0" smtClean="0"/>
              <a:t>The randomness has advantages and disadvantages</a:t>
            </a:r>
            <a:r>
              <a:rPr lang="en-US" altLang="zh-CN" sz="2400" dirty="0" smtClean="0"/>
              <a:t>:</a:t>
            </a:r>
          </a:p>
          <a:p>
            <a:pPr eaLnBrk="1" hangingPunct="1">
              <a:lnSpc>
                <a:spcPct val="80000"/>
              </a:lnSpc>
              <a:buFont typeface="Wingdings" pitchFamily="2" charset="2"/>
              <a:buNone/>
            </a:pPr>
            <a:endParaRPr lang="en-US" altLang="zh-CN" sz="2400" dirty="0" smtClean="0"/>
          </a:p>
          <a:p>
            <a:pPr eaLnBrk="1" hangingPunct="1">
              <a:lnSpc>
                <a:spcPct val="80000"/>
              </a:lnSpc>
            </a:pPr>
            <a:r>
              <a:rPr lang="en-US" altLang="zh-CN" sz="2400" b="1" i="1" dirty="0" smtClean="0">
                <a:solidFill>
                  <a:srgbClr val="0000FF"/>
                </a:solidFill>
              </a:rPr>
              <a:t>advantages</a:t>
            </a:r>
            <a:r>
              <a:rPr lang="en-US" altLang="zh-CN" sz="2400" b="1" dirty="0" smtClean="0">
                <a:solidFill>
                  <a:srgbClr val="0000FF"/>
                </a:solidFill>
              </a:rPr>
              <a:t>:</a:t>
            </a:r>
            <a:r>
              <a:rPr lang="en-US" altLang="zh-CN" sz="2400" dirty="0" smtClean="0"/>
              <a:t> it gives the algorithm some stochastic search properties. The weight state tends to jitter around its equilibrium, and may visit occasionally nearby points. Thus it may escape trapping in suboptimal weight configurations. </a:t>
            </a:r>
            <a:r>
              <a:rPr lang="en-US" altLang="zh-CN" sz="2400" i="1" dirty="0" smtClean="0"/>
              <a:t>The on-line learning may have a better chance of finding a global minimum than the true gradient descent technique</a:t>
            </a:r>
            <a:r>
              <a:rPr lang="en-US" altLang="zh-CN" sz="2400" dirty="0" smtClean="0"/>
              <a:t>.</a:t>
            </a:r>
          </a:p>
          <a:p>
            <a:pPr eaLnBrk="1" hangingPunct="1">
              <a:lnSpc>
                <a:spcPct val="80000"/>
              </a:lnSpc>
            </a:pPr>
            <a:endParaRPr lang="en-US" altLang="zh-CN" sz="2400" dirty="0" smtClean="0"/>
          </a:p>
          <a:p>
            <a:pPr eaLnBrk="1" hangingPunct="1">
              <a:lnSpc>
                <a:spcPct val="80000"/>
              </a:lnSpc>
            </a:pPr>
            <a:r>
              <a:rPr lang="en-US" altLang="zh-CN" sz="2400" b="1" i="1" dirty="0" smtClean="0">
                <a:solidFill>
                  <a:srgbClr val="0000FF"/>
                </a:solidFill>
              </a:rPr>
              <a:t>disadvantages</a:t>
            </a:r>
            <a:r>
              <a:rPr lang="en-US" altLang="zh-CN" sz="2400" b="1" dirty="0" smtClean="0">
                <a:solidFill>
                  <a:srgbClr val="0000FF"/>
                </a:solidFill>
              </a:rPr>
              <a:t>:</a:t>
            </a:r>
            <a:r>
              <a:rPr lang="en-US" altLang="zh-CN" sz="2400" dirty="0" smtClean="0"/>
              <a:t> the weight vector never settles to a stable configuration. Having found a good minimum it may then continue to wander around it.</a:t>
            </a:r>
            <a:endParaRPr lang="zh-CN" altLang="en-US" sz="2400" dirty="0" smtClean="0"/>
          </a:p>
        </p:txBody>
      </p:sp>
    </p:spTree>
    <p:extLst>
      <p:ext uri="{BB962C8B-B14F-4D97-AF65-F5344CB8AC3E}">
        <p14:creationId xmlns:p14="http://schemas.microsoft.com/office/powerpoint/2010/main" val="15899089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71550" y="0"/>
            <a:ext cx="7793038" cy="1462088"/>
          </a:xfrm>
        </p:spPr>
        <p:txBody>
          <a:bodyPr/>
          <a:lstStyle/>
          <a:p>
            <a:pPr eaLnBrk="1" hangingPunct="1"/>
            <a:r>
              <a:rPr lang="en-US" altLang="zh-CN" sz="3200" b="1" dirty="0" smtClean="0">
                <a:solidFill>
                  <a:srgbClr val="800000"/>
                </a:solidFill>
              </a:rPr>
              <a:t>Issues of Backpropagation: </a:t>
            </a:r>
            <a:br>
              <a:rPr lang="en-US" altLang="zh-CN" sz="3200" b="1" dirty="0" smtClean="0">
                <a:solidFill>
                  <a:srgbClr val="800000"/>
                </a:solidFill>
              </a:rPr>
            </a:br>
            <a:r>
              <a:rPr lang="en-US" altLang="zh-CN" sz="4000" b="1" dirty="0" smtClean="0">
                <a:solidFill>
                  <a:srgbClr val="800000"/>
                </a:solidFill>
              </a:rPr>
              <a:t>Initialization</a:t>
            </a:r>
            <a:endParaRPr lang="zh-CN" altLang="en-US" sz="4000" b="1" dirty="0" smtClean="0">
              <a:solidFill>
                <a:srgbClr val="800000"/>
              </a:solidFill>
            </a:endParaRPr>
          </a:p>
        </p:txBody>
      </p:sp>
      <p:sp>
        <p:nvSpPr>
          <p:cNvPr id="23555" name="Rectangle 3"/>
          <p:cNvSpPr>
            <a:spLocks noGrp="1" noChangeArrowheads="1"/>
          </p:cNvSpPr>
          <p:nvPr>
            <p:ph type="body" idx="1"/>
          </p:nvPr>
        </p:nvSpPr>
        <p:spPr>
          <a:xfrm>
            <a:off x="395288" y="1916113"/>
            <a:ext cx="8353425" cy="4465637"/>
          </a:xfrm>
        </p:spPr>
        <p:txBody>
          <a:bodyPr/>
          <a:lstStyle/>
          <a:p>
            <a:pPr eaLnBrk="1" hangingPunct="1"/>
            <a:r>
              <a:rPr lang="en-US" altLang="zh-CN" sz="2400" b="1" i="1" dirty="0" smtClean="0">
                <a:solidFill>
                  <a:srgbClr val="008000"/>
                </a:solidFill>
              </a:rPr>
              <a:t>random initial state</a:t>
            </a:r>
            <a:r>
              <a:rPr lang="en-US" altLang="zh-CN" sz="2400" b="1" dirty="0" smtClean="0">
                <a:solidFill>
                  <a:srgbClr val="008000"/>
                </a:solidFill>
              </a:rPr>
              <a:t> </a:t>
            </a:r>
          </a:p>
          <a:p>
            <a:pPr eaLnBrk="1" hangingPunct="1">
              <a:buFont typeface="Wingdings" pitchFamily="2" charset="2"/>
              <a:buNone/>
            </a:pPr>
            <a:r>
              <a:rPr lang="en-US" altLang="zh-CN" sz="2400" dirty="0" smtClean="0"/>
              <a:t>	unlike many other learning systems, the neural network begin in a random state. The network weights are initialized to some choice of random numbers with a range typically between -0.5 and 0.5 ( the inputs are usually normalized to numbers between 0 and 1 ).</a:t>
            </a:r>
          </a:p>
          <a:p>
            <a:pPr eaLnBrk="1" hangingPunct="1">
              <a:buFont typeface="Wingdings" pitchFamily="2" charset="2"/>
              <a:buNone/>
            </a:pPr>
            <a:r>
              <a:rPr lang="en-US" altLang="zh-CN" sz="2400" dirty="0" smtClean="0"/>
              <a:t>    </a:t>
            </a:r>
            <a:r>
              <a:rPr lang="en-US" altLang="zh-CN" sz="2400" i="1" dirty="0" smtClean="0">
                <a:solidFill>
                  <a:srgbClr val="0000FF"/>
                </a:solidFill>
              </a:rPr>
              <a:t>Even with identical learning conditions, the random initial weights can lead to results that differ from one training session to another</a:t>
            </a:r>
            <a:r>
              <a:rPr lang="en-US" altLang="zh-CN" sz="2400" dirty="0" smtClean="0">
                <a:solidFill>
                  <a:srgbClr val="0000FF"/>
                </a:solidFill>
              </a:rPr>
              <a:t>. </a:t>
            </a:r>
          </a:p>
          <a:p>
            <a:pPr eaLnBrk="1" hangingPunct="1"/>
            <a:r>
              <a:rPr lang="en-US" altLang="zh-CN" sz="2400" dirty="0" smtClean="0"/>
              <a:t>The training sessions may be repeated till getting the best results ;</a:t>
            </a:r>
            <a:endParaRPr lang="zh-CN" altLang="en-US" sz="24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27959</TotalTime>
  <Words>1351</Words>
  <Application>Microsoft Office PowerPoint</Application>
  <PresentationFormat>全屏显示(4:3)</PresentationFormat>
  <Paragraphs>160</Paragraphs>
  <Slides>22</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22</vt:i4>
      </vt:variant>
    </vt:vector>
  </HeadingPairs>
  <TitlesOfParts>
    <vt:vector size="25" baseType="lpstr">
      <vt:lpstr>Blends</vt:lpstr>
      <vt:lpstr>公式</vt:lpstr>
      <vt:lpstr>Equation</vt:lpstr>
      <vt:lpstr>  Multiple Layer Perceptron (MLP)</vt:lpstr>
      <vt:lpstr>Outline</vt:lpstr>
      <vt:lpstr>Revision: Backpropagation Algorithm</vt:lpstr>
      <vt:lpstr>Backpropagation Algorithm</vt:lpstr>
      <vt:lpstr>Backpropagation Algorithm</vt:lpstr>
      <vt:lpstr>On-line Training</vt:lpstr>
      <vt:lpstr>Issues of Backpropagation</vt:lpstr>
      <vt:lpstr>Issues of Backpropagation</vt:lpstr>
      <vt:lpstr>Issues of Backpropagation:  Initialization</vt:lpstr>
      <vt:lpstr>Issues of Backpropagation:  # hidden layer </vt:lpstr>
      <vt:lpstr> Issues of Backpropagation: Stopping Criteria</vt:lpstr>
      <vt:lpstr>Issues of Backpropagation:  learning rate </vt:lpstr>
      <vt:lpstr>The learning rate and local minima </vt:lpstr>
      <vt:lpstr>Issues of Backpropagation:  learning rate</vt:lpstr>
      <vt:lpstr>Issues of Backpropagation:  Momentum </vt:lpstr>
      <vt:lpstr>Issues of Backpropagation: Momentum</vt:lpstr>
      <vt:lpstr>Practical Aspects of Backpropagation: Momentum </vt:lpstr>
      <vt:lpstr>Issues of Backpropagation: Generalization &amp; Overfitting</vt:lpstr>
      <vt:lpstr>When Does Overfitting Occur?</vt:lpstr>
      <vt:lpstr>When Does Overfitting Occur? – cont.</vt:lpstr>
      <vt:lpstr>Preventing Overtraining</vt:lpstr>
      <vt:lpstr>Issues of Backpropagation: Generalization &amp; Overfitting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Bailing</dc:creator>
  <cp:lastModifiedBy>SuperMicro</cp:lastModifiedBy>
  <cp:revision>819</cp:revision>
  <dcterms:created xsi:type="dcterms:W3CDTF">1601-01-01T00:00:00Z</dcterms:created>
  <dcterms:modified xsi:type="dcterms:W3CDTF">2016-10-10T08:03:19Z</dcterms:modified>
</cp:coreProperties>
</file>